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78" r:id="rId2"/>
    <p:sldId id="300" r:id="rId3"/>
    <p:sldId id="310" r:id="rId4"/>
    <p:sldId id="319" r:id="rId5"/>
    <p:sldId id="312" r:id="rId6"/>
    <p:sldId id="332" r:id="rId7"/>
    <p:sldId id="333" r:id="rId8"/>
    <p:sldId id="313" r:id="rId9"/>
    <p:sldId id="314" r:id="rId10"/>
    <p:sldId id="318" r:id="rId11"/>
    <p:sldId id="315" r:id="rId12"/>
    <p:sldId id="321" r:id="rId13"/>
    <p:sldId id="322" r:id="rId14"/>
    <p:sldId id="323" r:id="rId15"/>
    <p:sldId id="325" r:id="rId16"/>
    <p:sldId id="327" r:id="rId17"/>
    <p:sldId id="326" r:id="rId18"/>
    <p:sldId id="328" r:id="rId19"/>
    <p:sldId id="329" r:id="rId20"/>
    <p:sldId id="330" r:id="rId21"/>
    <p:sldId id="331" r:id="rId22"/>
    <p:sldId id="309" r:id="rId23"/>
    <p:sldId id="290" r:id="rId24"/>
  </p:sldIdLst>
  <p:sldSz cx="9144000" cy="6858000" type="screen4x3"/>
  <p:notesSz cx="7004050" cy="9290050"/>
  <p:defaultTextStyle>
    <a:defPPr>
      <a:defRPr lang="es-S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6">
          <p15:clr>
            <a:srgbClr val="A4A3A4"/>
          </p15:clr>
        </p15:guide>
        <p15:guide id="2" pos="220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8C8C"/>
    <a:srgbClr val="5E5E5E"/>
    <a:srgbClr val="004C6F"/>
    <a:srgbClr val="BF5A00"/>
    <a:srgbClr val="B04717"/>
    <a:srgbClr val="BEE8FF"/>
    <a:srgbClr val="96B7C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9648" autoAdjust="0"/>
  </p:normalViewPr>
  <p:slideViewPr>
    <p:cSldViewPr>
      <p:cViewPr varScale="1">
        <p:scale>
          <a:sx n="74" d="100"/>
          <a:sy n="74" d="100"/>
        </p:scale>
        <p:origin x="15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067" y="-82"/>
      </p:cViewPr>
      <p:guideLst>
        <p:guide orient="horz" pos="2926"/>
        <p:guide pos="220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BC7AF52-BCC9-4FDF-9B14-FFD2F805394D}" type="datetimeFigureOut">
              <a:rPr lang="es-SV"/>
              <a:pPr>
                <a:defRPr/>
              </a:pPr>
              <a:t>04/05/2020</a:t>
            </a:fld>
            <a:endParaRPr lang="es-SV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44B5862D-58DD-4C41-981D-A85A13E42A60}" type="slidenum">
              <a:rPr lang="es-SV" altLang="es-US"/>
              <a:pPr/>
              <a:t>‹Nº›</a:t>
            </a:fld>
            <a:endParaRPr lang="es-SV" altLang="es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76F589BD-5168-485B-966B-308A8D6859FD}" type="datetimeFigureOut">
              <a:rPr lang="es-SV"/>
              <a:pPr>
                <a:defRPr/>
              </a:pPr>
              <a:t>04/05/2020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5025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 bwMode="auto">
          <a:xfrm>
            <a:off x="700088" y="4413250"/>
            <a:ext cx="5603875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Calibri" panose="020F0502020204030204" pitchFamily="34" charset="0"/>
              </a:defRPr>
            </a:lvl1pPr>
          </a:lstStyle>
          <a:p>
            <a:fld id="{D32633DE-A1FC-45CA-A6A8-7C9F6BB5A223}" type="slidenum">
              <a:rPr lang="es-SV" altLang="es-US"/>
              <a:pPr/>
              <a:t>‹Nº›</a:t>
            </a:fld>
            <a:endParaRPr lang="es-SV" altLang="es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US" altLang="es-US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E03B01E-5947-4E79-8491-0D5E5CDCEA24}" type="slidenum">
              <a:rPr lang="es-SV" altLang="es-US">
                <a:latin typeface="Calibri" panose="020F0502020204030204" pitchFamily="34" charset="0"/>
              </a:rPr>
              <a:pPr eaLnBrk="1" hangingPunct="1"/>
              <a:t>21</a:t>
            </a:fld>
            <a:endParaRPr lang="es-SV" altLang="es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89690-8DA8-4456-9531-A0B972145D63}" type="datetimeFigureOut">
              <a:rPr lang="es-SV"/>
              <a:pPr>
                <a:defRPr/>
              </a:pPr>
              <a:t>04/05/2020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3B20D-DE95-4A93-8DD8-2184BD867270}" type="slidenum">
              <a:rPr lang="es-SV" altLang="es-US"/>
              <a:pPr/>
              <a:t>‹Nº›</a:t>
            </a:fld>
            <a:endParaRPr lang="es-SV" altLang="es-US"/>
          </a:p>
        </p:txBody>
      </p:sp>
    </p:spTree>
    <p:extLst>
      <p:ext uri="{BB962C8B-B14F-4D97-AF65-F5344CB8AC3E}">
        <p14:creationId xmlns:p14="http://schemas.microsoft.com/office/powerpoint/2010/main" val="257678881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Master-Esp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7 Rectángulo"/>
          <p:cNvSpPr/>
          <p:nvPr userDrawn="1"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8 Rectángulo"/>
          <p:cNvSpPr/>
          <p:nvPr userDrawn="1"/>
        </p:nvSpPr>
        <p:spPr>
          <a:xfrm>
            <a:off x="0" y="6453188"/>
            <a:ext cx="5435600" cy="404812"/>
          </a:xfrm>
          <a:prstGeom prst="rect">
            <a:avLst/>
          </a:prstGeom>
          <a:solidFill>
            <a:srgbClr val="8C8C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0BD8E-A273-4EAA-AEA7-F7A09E502734}" type="datetimeFigureOut">
              <a:rPr lang="es-SV"/>
              <a:pPr>
                <a:defRPr/>
              </a:pPr>
              <a:t>04/05/2020</a:t>
            </a:fld>
            <a:endParaRPr lang="es-SV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E8738-2AB0-42D1-BCB9-5AC98CC564CD}" type="slidenum">
              <a:rPr lang="es-SV" altLang="es-US"/>
              <a:pPr/>
              <a:t>‹Nº›</a:t>
            </a:fld>
            <a:endParaRPr lang="es-SV" altLang="es-US"/>
          </a:p>
        </p:txBody>
      </p:sp>
    </p:spTree>
    <p:extLst>
      <p:ext uri="{BB962C8B-B14F-4D97-AF65-F5344CB8AC3E}">
        <p14:creationId xmlns:p14="http://schemas.microsoft.com/office/powerpoint/2010/main" val="90325618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537801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US" smtClean="0"/>
              <a:t>Haga clic para modificar el estilo de título del patrón</a:t>
            </a:r>
            <a:endParaRPr lang="es-SV" altLang="es-US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US" smtClean="0"/>
              <a:t>Haga clic para modificar el estilo de texto del patrón</a:t>
            </a:r>
          </a:p>
          <a:p>
            <a:pPr lvl="1"/>
            <a:r>
              <a:rPr lang="es-ES" altLang="es-US" smtClean="0"/>
              <a:t>Segundo nivel</a:t>
            </a:r>
          </a:p>
          <a:p>
            <a:pPr lvl="2"/>
            <a:r>
              <a:rPr lang="es-ES" altLang="es-US" smtClean="0"/>
              <a:t>Tercer nivel</a:t>
            </a:r>
          </a:p>
          <a:p>
            <a:pPr lvl="3"/>
            <a:r>
              <a:rPr lang="es-ES" altLang="es-US" smtClean="0"/>
              <a:t>Cuarto nivel</a:t>
            </a:r>
          </a:p>
          <a:p>
            <a:pPr lvl="4"/>
            <a:r>
              <a:rPr lang="es-ES" altLang="es-US" smtClean="0"/>
              <a:t>Quinto nivel</a:t>
            </a:r>
            <a:endParaRPr lang="es-SV" altLang="es-US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513052-BAAC-4E66-A239-BE8F81468667}" type="datetimeFigureOut">
              <a:rPr lang="es-SV"/>
              <a:pPr>
                <a:defRPr/>
              </a:pPr>
              <a:t>04/05/2020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AD321BF-AD26-4D2E-B1A1-10D6E52639C4}" type="slidenum">
              <a:rPr lang="es-SV" altLang="es-US"/>
              <a:pPr/>
              <a:t>‹Nº›</a:t>
            </a:fld>
            <a:endParaRPr lang="es-SV" altLang="es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6 Imagen" descr="Portada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4 CuadroTexto"/>
          <p:cNvSpPr txBox="1">
            <a:spLocks noChangeArrowheads="1"/>
          </p:cNvSpPr>
          <p:nvPr/>
        </p:nvSpPr>
        <p:spPr bwMode="auto">
          <a:xfrm>
            <a:off x="381000" y="673100"/>
            <a:ext cx="6781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s-US" sz="3200" b="1">
                <a:solidFill>
                  <a:srgbClr val="8BAA27"/>
                </a:solidFill>
                <a:latin typeface="Book Antiqua" panose="02040602050305030304" pitchFamily="18" charset="0"/>
              </a:rPr>
              <a:t> </a:t>
            </a:r>
            <a:br>
              <a:rPr lang="en-US" altLang="es-US" sz="3200" b="1">
                <a:solidFill>
                  <a:srgbClr val="8BAA27"/>
                </a:solidFill>
                <a:latin typeface="Book Antiqua" panose="02040602050305030304" pitchFamily="18" charset="0"/>
              </a:rPr>
            </a:br>
            <a:endParaRPr lang="en-US" altLang="es-US" sz="3200" b="1">
              <a:solidFill>
                <a:srgbClr val="8BAA27"/>
              </a:solidFill>
              <a:latin typeface="Book Antiqua" panose="02040602050305030304" pitchFamily="18" charset="0"/>
            </a:endParaRPr>
          </a:p>
        </p:txBody>
      </p:sp>
      <p:sp>
        <p:nvSpPr>
          <p:cNvPr id="4100" name="4 CuadroTexto"/>
          <p:cNvSpPr txBox="1">
            <a:spLocks noChangeArrowheads="1"/>
          </p:cNvSpPr>
          <p:nvPr/>
        </p:nvSpPr>
        <p:spPr bwMode="auto">
          <a:xfrm>
            <a:off x="215900" y="4508500"/>
            <a:ext cx="87122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s-SV" altLang="es-US" sz="3300" b="1">
                <a:solidFill>
                  <a:schemeClr val="bg1"/>
                </a:solidFill>
                <a:latin typeface="Book Antiqua" panose="02040602050305030304" pitchFamily="18" charset="0"/>
              </a:rPr>
              <a:t>Retos para el desarrollo territorial del Oriente de Cabañas</a:t>
            </a:r>
            <a:endParaRPr lang="es-SV" altLang="es-US" sz="3600" b="1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0" y="6453188"/>
            <a:ext cx="9144000" cy="404812"/>
          </a:xfrm>
          <a:prstGeom prst="rect">
            <a:avLst/>
          </a:prstGeom>
          <a:solidFill>
            <a:srgbClr val="8C8C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102" name="14 Imagen" descr="prismalogo-completo-trans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476250"/>
            <a:ext cx="2016125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15 CuadroTexto"/>
          <p:cNvSpPr txBox="1">
            <a:spLocks noChangeArrowheads="1"/>
          </p:cNvSpPr>
          <p:nvPr/>
        </p:nvSpPr>
        <p:spPr bwMode="auto">
          <a:xfrm>
            <a:off x="755650" y="5732463"/>
            <a:ext cx="7632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SV" altLang="es-US" b="1">
                <a:solidFill>
                  <a:schemeClr val="bg1"/>
                </a:solidFill>
                <a:latin typeface="Book Antiqua" panose="02040602050305030304" pitchFamily="18" charset="0"/>
              </a:rPr>
              <a:t>Una mirada desde las aspiraciones de sus habitantes</a:t>
            </a:r>
          </a:p>
          <a:p>
            <a:pPr eaLnBrk="1" hangingPunct="1"/>
            <a:endParaRPr lang="es-SV" altLang="es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250825" y="1989138"/>
            <a:ext cx="8713788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es-SV" sz="3300" b="1" dirty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cs typeface="Arial" charset="0"/>
              </a:rPr>
              <a:t>Líneas de acción para una agenda de desarrollo territorial</a:t>
            </a:r>
            <a:endParaRPr lang="es-SV" sz="3600" b="1" dirty="0">
              <a:solidFill>
                <a:schemeClr val="accent3">
                  <a:lumMod val="50000"/>
                </a:schemeClr>
              </a:solidFill>
              <a:latin typeface="Book Antiqua" pitchFamily="18" charset="0"/>
              <a:cs typeface="Arial" charset="0"/>
            </a:endParaRPr>
          </a:p>
        </p:txBody>
      </p:sp>
      <p:sp>
        <p:nvSpPr>
          <p:cNvPr id="6" name="5 Pentágono"/>
          <p:cNvSpPr/>
          <p:nvPr/>
        </p:nvSpPr>
        <p:spPr>
          <a:xfrm>
            <a:off x="179388" y="260350"/>
            <a:ext cx="8785225" cy="576263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SV" sz="2400" b="1" dirty="0">
              <a:latin typeface="Book Antiqua" pitchFamily="18" charset="0"/>
            </a:endParaRPr>
          </a:p>
        </p:txBody>
      </p:sp>
      <p:sp>
        <p:nvSpPr>
          <p:cNvPr id="7" name="6 Pentágono"/>
          <p:cNvSpPr/>
          <p:nvPr/>
        </p:nvSpPr>
        <p:spPr>
          <a:xfrm>
            <a:off x="179388" y="5229225"/>
            <a:ext cx="8785225" cy="576263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SV" sz="2400" b="1" dirty="0"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entágono"/>
          <p:cNvSpPr/>
          <p:nvPr/>
        </p:nvSpPr>
        <p:spPr>
          <a:xfrm>
            <a:off x="179388" y="260350"/>
            <a:ext cx="8785225" cy="533400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>
                <a:solidFill>
                  <a:schemeClr val="bg1"/>
                </a:solidFill>
                <a:latin typeface="Book Antiqua" pitchFamily="18" charset="0"/>
              </a:rPr>
              <a:t>Líneas de acción</a:t>
            </a:r>
          </a:p>
        </p:txBody>
      </p:sp>
      <p:sp>
        <p:nvSpPr>
          <p:cNvPr id="14339" name="2 Marcador de contenido"/>
          <p:cNvSpPr>
            <a:spLocks noGrp="1"/>
          </p:cNvSpPr>
          <p:nvPr>
            <p:ph idx="1"/>
          </p:nvPr>
        </p:nvSpPr>
        <p:spPr>
          <a:xfrm>
            <a:off x="395288" y="1268413"/>
            <a:ext cx="8424862" cy="5040312"/>
          </a:xfrm>
        </p:spPr>
        <p:txBody>
          <a:bodyPr/>
          <a:lstStyle/>
          <a:p>
            <a:pPr algn="just"/>
            <a:r>
              <a:rPr lang="es-SV" altLang="es-US" sz="2400" b="1" smtClean="0">
                <a:solidFill>
                  <a:srgbClr val="004C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Desarrollo humano: </a:t>
            </a:r>
          </a:p>
          <a:p>
            <a:pPr lvl="1" algn="just"/>
            <a:endParaRPr lang="es-SV" altLang="es-US" sz="2000" b="1" smtClean="0">
              <a:solidFill>
                <a:srgbClr val="004C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s-SV" altLang="es-US" sz="2000" b="1" smtClean="0">
                <a:solidFill>
                  <a:srgbClr val="004C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desarrollar las capacidades, habilidades, conocimientos y valores de las personas y comunidades.</a:t>
            </a:r>
          </a:p>
          <a:p>
            <a:pPr algn="just"/>
            <a:endParaRPr lang="es-SV" altLang="es-US" sz="2400" b="1" smtClean="0">
              <a:solidFill>
                <a:srgbClr val="004C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SV" altLang="es-US" sz="2400" b="1" smtClean="0">
              <a:solidFill>
                <a:srgbClr val="004C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altLang="es-US" sz="2400" b="1" smtClean="0">
                <a:solidFill>
                  <a:srgbClr val="004C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Desarrollo productivo:</a:t>
            </a:r>
          </a:p>
          <a:p>
            <a:pPr lvl="1" algn="just"/>
            <a:endParaRPr lang="es-SV" altLang="es-US" sz="2000" b="1" smtClean="0">
              <a:solidFill>
                <a:srgbClr val="004C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s-SV" altLang="es-US" sz="2000" b="1" smtClean="0">
                <a:solidFill>
                  <a:srgbClr val="004C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avanzar en la diversificación productiva y la implementación de diferentes cadenas y agroindustria que le den valor agregado a la producción agrícola y otras actividades económicas, aprovechando los potenciales del territorio en la producción de granos básicos, lácteos, hortalizas, frutales, pesca, turismo y artesanía.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entágono"/>
          <p:cNvSpPr/>
          <p:nvPr/>
        </p:nvSpPr>
        <p:spPr>
          <a:xfrm>
            <a:off x="179388" y="260350"/>
            <a:ext cx="8785225" cy="533400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>
                <a:solidFill>
                  <a:schemeClr val="bg1"/>
                </a:solidFill>
                <a:latin typeface="Book Antiqua" pitchFamily="18" charset="0"/>
              </a:rPr>
              <a:t>Líneas de acción</a:t>
            </a:r>
          </a:p>
        </p:txBody>
      </p:sp>
      <p:sp>
        <p:nvSpPr>
          <p:cNvPr id="15363" name="2 Marcador de contenido"/>
          <p:cNvSpPr>
            <a:spLocks noGrp="1"/>
          </p:cNvSpPr>
          <p:nvPr>
            <p:ph idx="1"/>
          </p:nvPr>
        </p:nvSpPr>
        <p:spPr>
          <a:xfrm>
            <a:off x="395288" y="1268413"/>
            <a:ext cx="8424862" cy="5040312"/>
          </a:xfrm>
        </p:spPr>
        <p:txBody>
          <a:bodyPr/>
          <a:lstStyle/>
          <a:p>
            <a:pPr algn="just"/>
            <a:r>
              <a:rPr lang="es-SV" altLang="es-US" sz="2400" b="1" smtClean="0">
                <a:solidFill>
                  <a:srgbClr val="004C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Uso y manejo sostenible de los recursos naturales:</a:t>
            </a:r>
          </a:p>
          <a:p>
            <a:pPr lvl="1" algn="just"/>
            <a:endParaRPr lang="es-SV" altLang="es-US" sz="2000" b="1" smtClean="0">
              <a:solidFill>
                <a:srgbClr val="004C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s-SV" altLang="es-US" sz="2000" b="1" smtClean="0">
                <a:solidFill>
                  <a:srgbClr val="004C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aplicar la normativa nacional y local junto con acciones de sensibilización y promoción de cambios en las actitudes individuales y prácticas o procesos productivos, garantizando que en el territorio sólo se desarrollen actividades productivas que no contaminen el agua y con bajo impacto en el ambiente.</a:t>
            </a:r>
          </a:p>
          <a:p>
            <a:pPr algn="just"/>
            <a:endParaRPr lang="es-SV" altLang="es-US" sz="2400" b="1" smtClean="0">
              <a:solidFill>
                <a:srgbClr val="004C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entágono"/>
          <p:cNvSpPr/>
          <p:nvPr/>
        </p:nvSpPr>
        <p:spPr>
          <a:xfrm>
            <a:off x="179388" y="260350"/>
            <a:ext cx="8785225" cy="533400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>
                <a:solidFill>
                  <a:schemeClr val="bg1"/>
                </a:solidFill>
                <a:latin typeface="Book Antiqua" pitchFamily="18" charset="0"/>
              </a:rPr>
              <a:t>Líneas de acción</a:t>
            </a: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>
          <a:xfrm>
            <a:off x="395288" y="1268413"/>
            <a:ext cx="8424862" cy="5040312"/>
          </a:xfrm>
        </p:spPr>
        <p:txBody>
          <a:bodyPr/>
          <a:lstStyle/>
          <a:p>
            <a:pPr algn="just"/>
            <a:r>
              <a:rPr lang="es-SV" altLang="es-US" sz="2400" b="1" smtClean="0">
                <a:solidFill>
                  <a:srgbClr val="004C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Desarrollo organizativo: </a:t>
            </a:r>
          </a:p>
          <a:p>
            <a:pPr lvl="1" algn="just"/>
            <a:endParaRPr lang="es-SV" altLang="es-US" sz="2000" b="1" smtClean="0">
              <a:solidFill>
                <a:srgbClr val="004C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s-SV" altLang="es-US" sz="2000" b="1" smtClean="0">
                <a:solidFill>
                  <a:srgbClr val="004C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crear y fortalecer organizaciones y/o estructuras que se involucren directamente en el desarrollo integral de sus comunidades.</a:t>
            </a:r>
          </a:p>
          <a:p>
            <a:pPr algn="just"/>
            <a:endParaRPr lang="es-SV" altLang="es-US" sz="2400" b="1" smtClean="0">
              <a:solidFill>
                <a:srgbClr val="004C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SV" altLang="es-US" sz="2400" b="1" smtClean="0">
              <a:solidFill>
                <a:srgbClr val="004C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altLang="es-US" sz="2400" b="1" smtClean="0">
                <a:solidFill>
                  <a:srgbClr val="004C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Desarrollo institucional:</a:t>
            </a:r>
          </a:p>
          <a:p>
            <a:pPr lvl="1" algn="just"/>
            <a:endParaRPr lang="es-SV" altLang="es-US" sz="2000" b="1" smtClean="0">
              <a:solidFill>
                <a:srgbClr val="004C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s-SV" altLang="es-US" sz="2000" b="1" smtClean="0">
                <a:solidFill>
                  <a:srgbClr val="004C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desarrollar formas de coordinación y cooperación entre instituciones gubernamentales y no gubernamentales a nivel local y nacional.</a:t>
            </a:r>
          </a:p>
          <a:p>
            <a:pPr algn="just"/>
            <a:endParaRPr lang="es-SV" altLang="es-US" sz="2400" b="1" smtClean="0">
              <a:solidFill>
                <a:srgbClr val="004C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entágono"/>
          <p:cNvSpPr/>
          <p:nvPr/>
        </p:nvSpPr>
        <p:spPr>
          <a:xfrm>
            <a:off x="179388" y="260350"/>
            <a:ext cx="8785225" cy="533400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>
                <a:solidFill>
                  <a:schemeClr val="bg1"/>
                </a:solidFill>
                <a:latin typeface="Book Antiqua" pitchFamily="18" charset="0"/>
              </a:rPr>
              <a:t>Líneas de acción</a:t>
            </a:r>
          </a:p>
        </p:txBody>
      </p:sp>
      <p:sp>
        <p:nvSpPr>
          <p:cNvPr id="17411" name="2 Marcador de contenido"/>
          <p:cNvSpPr>
            <a:spLocks noGrp="1"/>
          </p:cNvSpPr>
          <p:nvPr>
            <p:ph idx="1"/>
          </p:nvPr>
        </p:nvSpPr>
        <p:spPr>
          <a:xfrm>
            <a:off x="395288" y="1268413"/>
            <a:ext cx="8424862" cy="360362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s-SV" altLang="es-US" sz="2000" b="1" smtClean="0">
                <a:solidFill>
                  <a:srgbClr val="004C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Desarrollo humano</a:t>
            </a:r>
          </a:p>
        </p:txBody>
      </p:sp>
      <p:pic>
        <p:nvPicPr>
          <p:cNvPr id="17412" name="9 Imagen" descr="Tablas-FORD-04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1773238"/>
            <a:ext cx="8594725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2 Marcador de contenido"/>
          <p:cNvSpPr>
            <a:spLocks noGrp="1"/>
          </p:cNvSpPr>
          <p:nvPr>
            <p:ph idx="1"/>
          </p:nvPr>
        </p:nvSpPr>
        <p:spPr>
          <a:xfrm>
            <a:off x="107950" y="1268413"/>
            <a:ext cx="1800225" cy="3240087"/>
          </a:xfrm>
        </p:spPr>
        <p:txBody>
          <a:bodyPr/>
          <a:lstStyle/>
          <a:p>
            <a:pPr marL="0">
              <a:buFont typeface="Arial" panose="020B0604020202020204" pitchFamily="34" charset="0"/>
              <a:buNone/>
            </a:pPr>
            <a:r>
              <a:rPr lang="es-SV" altLang="es-US" sz="2000" b="1" smtClean="0">
                <a:solidFill>
                  <a:srgbClr val="004C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Desarrollo humano</a:t>
            </a:r>
          </a:p>
        </p:txBody>
      </p:sp>
      <p:pic>
        <p:nvPicPr>
          <p:cNvPr id="18435" name="4 Imagen" descr="Tablas-FORD-05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60350"/>
            <a:ext cx="7416800" cy="640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2 Marcador de contenido"/>
          <p:cNvSpPr>
            <a:spLocks noGrp="1"/>
          </p:cNvSpPr>
          <p:nvPr>
            <p:ph idx="1"/>
          </p:nvPr>
        </p:nvSpPr>
        <p:spPr>
          <a:xfrm>
            <a:off x="0" y="1268413"/>
            <a:ext cx="2051050" cy="1944687"/>
          </a:xfrm>
        </p:spPr>
        <p:txBody>
          <a:bodyPr/>
          <a:lstStyle/>
          <a:p>
            <a:pPr marL="0">
              <a:buFont typeface="Arial" panose="020B0604020202020204" pitchFamily="34" charset="0"/>
              <a:buNone/>
            </a:pPr>
            <a:r>
              <a:rPr lang="es-SV" altLang="es-US" sz="2000" b="1" smtClean="0">
                <a:solidFill>
                  <a:srgbClr val="004C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Desarrollo productivo</a:t>
            </a:r>
          </a:p>
        </p:txBody>
      </p:sp>
      <p:pic>
        <p:nvPicPr>
          <p:cNvPr id="19459" name="4 Imagen" descr="Tablas-FORD-07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88913"/>
            <a:ext cx="7416800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2 Marcador de contenido"/>
          <p:cNvSpPr txBox="1">
            <a:spLocks/>
          </p:cNvSpPr>
          <p:nvPr/>
        </p:nvSpPr>
        <p:spPr bwMode="auto">
          <a:xfrm>
            <a:off x="0" y="1268413"/>
            <a:ext cx="2051050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s-SV" altLang="es-US" sz="2000" b="1">
                <a:solidFill>
                  <a:srgbClr val="004C6F"/>
                </a:solidFill>
              </a:rPr>
              <a:t>Desarrollo productivo</a:t>
            </a:r>
          </a:p>
        </p:txBody>
      </p:sp>
      <p:pic>
        <p:nvPicPr>
          <p:cNvPr id="20483" name="7 Marcador de contenido" descr="Tablas-FORD-08.t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76375" y="1125538"/>
            <a:ext cx="7667625" cy="532765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2 Marcador de contenido"/>
          <p:cNvSpPr>
            <a:spLocks noGrp="1"/>
          </p:cNvSpPr>
          <p:nvPr>
            <p:ph idx="1"/>
          </p:nvPr>
        </p:nvSpPr>
        <p:spPr>
          <a:xfrm>
            <a:off x="0" y="1268413"/>
            <a:ext cx="2520950" cy="4392612"/>
          </a:xfrm>
        </p:spPr>
        <p:txBody>
          <a:bodyPr/>
          <a:lstStyle/>
          <a:p>
            <a:pPr marL="0">
              <a:buFont typeface="Arial" panose="020B0604020202020204" pitchFamily="34" charset="0"/>
              <a:buNone/>
            </a:pPr>
            <a:r>
              <a:rPr lang="es-SV" altLang="es-US" sz="2400" b="1" smtClean="0">
                <a:solidFill>
                  <a:srgbClr val="004C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Uso y manejo sostenible de los recursos naturales</a:t>
            </a:r>
          </a:p>
        </p:txBody>
      </p:sp>
      <p:pic>
        <p:nvPicPr>
          <p:cNvPr id="21507" name="4 Imagen" descr="Tablas-FORD-09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333375"/>
            <a:ext cx="6840538" cy="633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2 Marcador de contenido"/>
          <p:cNvSpPr txBox="1">
            <a:spLocks/>
          </p:cNvSpPr>
          <p:nvPr/>
        </p:nvSpPr>
        <p:spPr bwMode="auto">
          <a:xfrm>
            <a:off x="0" y="1268413"/>
            <a:ext cx="2520950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s-SV" altLang="es-US" sz="2400" b="1">
                <a:solidFill>
                  <a:srgbClr val="004C6F"/>
                </a:solidFill>
              </a:rPr>
              <a:t>Uso y manejo sostenible de los recursos naturales</a:t>
            </a:r>
          </a:p>
        </p:txBody>
      </p:sp>
      <p:pic>
        <p:nvPicPr>
          <p:cNvPr id="22531" name="7 Imagen" descr="Tablas-FORD-10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404813"/>
            <a:ext cx="6840537" cy="626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250825" y="2243138"/>
            <a:ext cx="8713788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es-SV" sz="3300" b="1" dirty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cs typeface="Arial" charset="0"/>
              </a:rPr>
              <a:t>Aspiraciones de las comunidades</a:t>
            </a:r>
            <a:endParaRPr lang="es-SV" sz="3600" b="1" dirty="0">
              <a:solidFill>
                <a:schemeClr val="accent3">
                  <a:lumMod val="50000"/>
                </a:schemeClr>
              </a:solidFill>
              <a:latin typeface="Book Antiqua" pitchFamily="18" charset="0"/>
              <a:cs typeface="Arial" charset="0"/>
            </a:endParaRPr>
          </a:p>
        </p:txBody>
      </p:sp>
      <p:sp>
        <p:nvSpPr>
          <p:cNvPr id="6" name="5 Pentágono"/>
          <p:cNvSpPr/>
          <p:nvPr/>
        </p:nvSpPr>
        <p:spPr>
          <a:xfrm>
            <a:off x="179388" y="260350"/>
            <a:ext cx="8785225" cy="576263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SV" sz="2400" b="1" dirty="0">
              <a:latin typeface="Book Antiqua" pitchFamily="18" charset="0"/>
            </a:endParaRPr>
          </a:p>
        </p:txBody>
      </p:sp>
      <p:sp>
        <p:nvSpPr>
          <p:cNvPr id="7" name="6 Pentágono"/>
          <p:cNvSpPr/>
          <p:nvPr/>
        </p:nvSpPr>
        <p:spPr>
          <a:xfrm>
            <a:off x="179388" y="5229225"/>
            <a:ext cx="8785225" cy="576263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SV" sz="2400" b="1" dirty="0"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2 Marcador de contenido"/>
          <p:cNvSpPr txBox="1">
            <a:spLocks/>
          </p:cNvSpPr>
          <p:nvPr/>
        </p:nvSpPr>
        <p:spPr bwMode="auto">
          <a:xfrm>
            <a:off x="0" y="1268413"/>
            <a:ext cx="2520950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s-SV" altLang="es-US" sz="2400" b="1">
                <a:solidFill>
                  <a:srgbClr val="004C6F"/>
                </a:solidFill>
              </a:rPr>
              <a:t>Desarrollo organizativo</a:t>
            </a:r>
          </a:p>
        </p:txBody>
      </p:sp>
      <p:pic>
        <p:nvPicPr>
          <p:cNvPr id="23555" name="5 Imagen" descr="Tablas-FORD-11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549275"/>
            <a:ext cx="6985000" cy="611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2 Marcador de contenido"/>
          <p:cNvSpPr txBox="1">
            <a:spLocks/>
          </p:cNvSpPr>
          <p:nvPr/>
        </p:nvSpPr>
        <p:spPr bwMode="auto">
          <a:xfrm>
            <a:off x="0" y="1268413"/>
            <a:ext cx="2520950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s-SV" altLang="es-US" sz="2400" b="1">
                <a:solidFill>
                  <a:srgbClr val="004C6F"/>
                </a:solidFill>
              </a:rPr>
              <a:t>Desarrollo institucional</a:t>
            </a:r>
          </a:p>
        </p:txBody>
      </p:sp>
      <p:pic>
        <p:nvPicPr>
          <p:cNvPr id="24579" name="5 Imagen" descr="Tablas-FORD-12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404813"/>
            <a:ext cx="6913562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Diagrama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88" y="1262063"/>
            <a:ext cx="7516812" cy="4846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Pentágono"/>
          <p:cNvSpPr/>
          <p:nvPr/>
        </p:nvSpPr>
        <p:spPr>
          <a:xfrm>
            <a:off x="179388" y="260350"/>
            <a:ext cx="8785225" cy="533400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>
                <a:latin typeface="Book Antiqua" pitchFamily="18" charset="0"/>
              </a:rPr>
              <a:t>La gestión del desarrollo territorial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8A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0"/>
            <a:ext cx="9144000" cy="72945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es-SV" dirty="0"/>
          </a:p>
          <a:p>
            <a:pPr>
              <a:defRPr/>
            </a:pPr>
            <a:endParaRPr lang="es-SV" dirty="0"/>
          </a:p>
          <a:p>
            <a:pPr>
              <a:defRPr/>
            </a:pPr>
            <a:endParaRPr lang="es-SV" dirty="0"/>
          </a:p>
          <a:p>
            <a:pPr>
              <a:defRPr/>
            </a:pPr>
            <a:endParaRPr lang="es-SV" dirty="0"/>
          </a:p>
          <a:p>
            <a:pPr>
              <a:defRPr/>
            </a:pPr>
            <a:endParaRPr lang="es-SV" dirty="0"/>
          </a:p>
          <a:p>
            <a:pPr>
              <a:defRPr/>
            </a:pPr>
            <a:endParaRPr lang="es-SV" dirty="0"/>
          </a:p>
          <a:p>
            <a:pPr>
              <a:defRPr/>
            </a:pPr>
            <a:endParaRPr lang="es-SV" dirty="0"/>
          </a:p>
          <a:p>
            <a:pPr>
              <a:defRPr/>
            </a:pPr>
            <a:endParaRPr lang="es-SV" dirty="0"/>
          </a:p>
          <a:p>
            <a:pPr>
              <a:defRPr/>
            </a:pPr>
            <a:endParaRPr lang="es-SV" dirty="0"/>
          </a:p>
          <a:p>
            <a:pPr>
              <a:defRPr/>
            </a:pPr>
            <a:endParaRPr lang="es-SV" dirty="0"/>
          </a:p>
          <a:p>
            <a:pPr>
              <a:defRPr/>
            </a:pPr>
            <a:endParaRPr lang="es-SV" dirty="0"/>
          </a:p>
          <a:p>
            <a:pPr>
              <a:defRPr/>
            </a:pPr>
            <a:endParaRPr lang="es-SV" dirty="0"/>
          </a:p>
          <a:p>
            <a:pPr>
              <a:defRPr/>
            </a:pPr>
            <a:endParaRPr lang="es-SV" dirty="0"/>
          </a:p>
          <a:p>
            <a:pPr>
              <a:defRPr/>
            </a:pPr>
            <a:endParaRPr lang="es-SV" dirty="0"/>
          </a:p>
          <a:p>
            <a:pPr>
              <a:defRPr/>
            </a:pPr>
            <a:endParaRPr lang="es-SV" dirty="0"/>
          </a:p>
          <a:p>
            <a:pPr>
              <a:defRPr/>
            </a:pPr>
            <a:endParaRPr lang="es-SV" dirty="0"/>
          </a:p>
          <a:p>
            <a:pPr>
              <a:defRPr/>
            </a:pPr>
            <a:endParaRPr lang="es-SV" dirty="0"/>
          </a:p>
          <a:p>
            <a:pPr>
              <a:defRPr/>
            </a:pPr>
            <a:endParaRPr lang="es-SV" dirty="0"/>
          </a:p>
          <a:p>
            <a:pPr>
              <a:defRPr/>
            </a:pPr>
            <a:endParaRPr lang="es-SV" dirty="0"/>
          </a:p>
          <a:p>
            <a:pPr>
              <a:defRPr/>
            </a:pPr>
            <a:endParaRPr lang="es-SV" dirty="0"/>
          </a:p>
          <a:p>
            <a:pPr>
              <a:defRPr/>
            </a:pPr>
            <a:endParaRPr lang="es-SV" dirty="0"/>
          </a:p>
          <a:p>
            <a:pPr>
              <a:defRPr/>
            </a:pPr>
            <a:endParaRPr lang="es-SV" dirty="0"/>
          </a:p>
          <a:p>
            <a:pPr>
              <a:defRPr/>
            </a:pPr>
            <a:endParaRPr lang="es-SV" dirty="0"/>
          </a:p>
          <a:p>
            <a:pPr>
              <a:defRPr/>
            </a:pPr>
            <a:endParaRPr lang="es-SV" dirty="0"/>
          </a:p>
          <a:p>
            <a:pPr>
              <a:defRPr/>
            </a:pPr>
            <a:endParaRPr lang="es-SV" dirty="0"/>
          </a:p>
          <a:p>
            <a:pPr>
              <a:defRPr/>
            </a:pPr>
            <a:endParaRPr lang="es-SV" dirty="0"/>
          </a:p>
        </p:txBody>
      </p:sp>
      <p:sp>
        <p:nvSpPr>
          <p:cNvPr id="10" name="2 Marcador de contenido"/>
          <p:cNvSpPr>
            <a:spLocks noGrp="1"/>
          </p:cNvSpPr>
          <p:nvPr>
            <p:ph idx="1"/>
          </p:nvPr>
        </p:nvSpPr>
        <p:spPr>
          <a:xfrm>
            <a:off x="1116013" y="4581525"/>
            <a:ext cx="7056437" cy="1943100"/>
          </a:xfrm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es-SV" dirty="0" smtClean="0"/>
              <a:t> </a:t>
            </a:r>
            <a:r>
              <a:rPr lang="es-SV" sz="54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MUCHAS GRACIAS</a:t>
            </a:r>
          </a:p>
          <a:p>
            <a:pPr algn="ctr">
              <a:buFont typeface="Arial" charset="0"/>
              <a:buNone/>
              <a:defRPr/>
            </a:pPr>
            <a:r>
              <a:rPr lang="es-SV" sz="28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www.prisma.org.sv</a:t>
            </a:r>
          </a:p>
          <a:p>
            <a:pPr algn="ctr">
              <a:buFont typeface="Arial" charset="0"/>
              <a:buNone/>
              <a:defRPr/>
            </a:pPr>
            <a:endParaRPr lang="es-SV" sz="3600" dirty="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  <a:defRPr/>
            </a:pPr>
            <a:endParaRPr lang="es-SV" dirty="0"/>
          </a:p>
        </p:txBody>
      </p:sp>
      <p:pic>
        <p:nvPicPr>
          <p:cNvPr id="26628" name="4 Imagen" descr="prismalogo-completo-tran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3475" y="1552575"/>
            <a:ext cx="433705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entágono"/>
          <p:cNvSpPr/>
          <p:nvPr/>
        </p:nvSpPr>
        <p:spPr>
          <a:xfrm>
            <a:off x="179388" y="260350"/>
            <a:ext cx="8785225" cy="533400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>
                <a:latin typeface="Book Antiqua" pitchFamily="18" charset="0"/>
              </a:rPr>
              <a:t>Aspiraciones de las comunidades</a:t>
            </a:r>
          </a:p>
        </p:txBody>
      </p:sp>
      <p:sp>
        <p:nvSpPr>
          <p:cNvPr id="6147" name="2 Marcador de contenido"/>
          <p:cNvSpPr>
            <a:spLocks noGrp="1"/>
          </p:cNvSpPr>
          <p:nvPr>
            <p:ph idx="1"/>
          </p:nvPr>
        </p:nvSpPr>
        <p:spPr>
          <a:xfrm>
            <a:off x="395288" y="1268413"/>
            <a:ext cx="8424862" cy="5040312"/>
          </a:xfrm>
        </p:spPr>
        <p:txBody>
          <a:bodyPr/>
          <a:lstStyle/>
          <a:p>
            <a:pPr algn="just"/>
            <a:endParaRPr lang="es-SV" altLang="es-US" sz="2400" b="1" smtClean="0">
              <a:solidFill>
                <a:srgbClr val="004C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SV" altLang="es-US" sz="2400" b="1" smtClean="0">
              <a:solidFill>
                <a:srgbClr val="004C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altLang="es-US" sz="2400" b="1" smtClean="0">
                <a:solidFill>
                  <a:srgbClr val="004C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Mejorar las capacidades y medios de vida de la población</a:t>
            </a:r>
          </a:p>
          <a:p>
            <a:pPr algn="just"/>
            <a:endParaRPr lang="es-SV" altLang="es-US" sz="2400" b="1" smtClean="0">
              <a:solidFill>
                <a:srgbClr val="004C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altLang="es-US" sz="2400" b="1" smtClean="0">
                <a:solidFill>
                  <a:srgbClr val="004C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Mejorar los servicios públicos</a:t>
            </a:r>
          </a:p>
          <a:p>
            <a:pPr algn="just"/>
            <a:endParaRPr lang="es-SV" altLang="es-US" sz="2400" b="1" smtClean="0">
              <a:solidFill>
                <a:srgbClr val="004C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altLang="es-US" sz="2400" b="1" smtClean="0">
                <a:solidFill>
                  <a:srgbClr val="004C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Participación en la gestión local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entágono"/>
          <p:cNvSpPr/>
          <p:nvPr/>
        </p:nvSpPr>
        <p:spPr>
          <a:xfrm>
            <a:off x="179388" y="260350"/>
            <a:ext cx="8785225" cy="533400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>
                <a:latin typeface="Book Antiqua" pitchFamily="18" charset="0"/>
              </a:rPr>
              <a:t>Aspiraciones de las comunidades</a:t>
            </a:r>
          </a:p>
        </p:txBody>
      </p:sp>
      <p:sp>
        <p:nvSpPr>
          <p:cNvPr id="7171" name="2 Marcador de contenido"/>
          <p:cNvSpPr>
            <a:spLocks noGrp="1"/>
          </p:cNvSpPr>
          <p:nvPr>
            <p:ph idx="1"/>
          </p:nvPr>
        </p:nvSpPr>
        <p:spPr>
          <a:xfrm>
            <a:off x="395288" y="1268413"/>
            <a:ext cx="8424862" cy="5040312"/>
          </a:xfrm>
        </p:spPr>
        <p:txBody>
          <a:bodyPr/>
          <a:lstStyle/>
          <a:p>
            <a:pPr algn="just"/>
            <a:r>
              <a:rPr lang="es-SV" altLang="es-US" sz="2400" b="1" smtClean="0">
                <a:solidFill>
                  <a:srgbClr val="004C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los agricultores puedan ganarse la vida y superarse con su trabajo</a:t>
            </a:r>
          </a:p>
          <a:p>
            <a:pPr algn="just"/>
            <a:endParaRPr lang="es-SV" altLang="es-US" sz="2400" b="1" smtClean="0">
              <a:solidFill>
                <a:srgbClr val="004C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s-SV" altLang="es-US" sz="2000" b="1" smtClean="0">
                <a:solidFill>
                  <a:srgbClr val="004C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Mejorar los precios:</a:t>
            </a:r>
          </a:p>
          <a:p>
            <a:pPr lvl="1" algn="just"/>
            <a:r>
              <a:rPr lang="es-SV" altLang="es-US" sz="2000" b="1" smtClean="0">
                <a:solidFill>
                  <a:srgbClr val="004C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Reducir las importaciones de alimentos </a:t>
            </a:r>
          </a:p>
          <a:p>
            <a:pPr lvl="1" algn="just"/>
            <a:endParaRPr lang="es-SV" altLang="es-US" sz="2000" b="1" smtClean="0">
              <a:solidFill>
                <a:srgbClr val="004C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s-SV" altLang="es-US" sz="2000" b="1" smtClean="0">
                <a:solidFill>
                  <a:srgbClr val="004C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Reducir costos:</a:t>
            </a:r>
          </a:p>
          <a:p>
            <a:pPr lvl="1" algn="just"/>
            <a:r>
              <a:rPr lang="es-SV" altLang="es-US" sz="2000" b="1" smtClean="0">
                <a:solidFill>
                  <a:srgbClr val="004C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 los precios de insumos</a:t>
            </a:r>
          </a:p>
          <a:p>
            <a:pPr lvl="1" algn="just"/>
            <a:r>
              <a:rPr lang="es-SV" altLang="es-US" sz="2000" b="1" smtClean="0">
                <a:solidFill>
                  <a:srgbClr val="004C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 arriendos y precios de la tierra</a:t>
            </a:r>
          </a:p>
          <a:p>
            <a:pPr lvl="1" algn="just"/>
            <a:r>
              <a:rPr lang="es-SV" altLang="es-US" sz="2000" b="1" smtClean="0">
                <a:solidFill>
                  <a:srgbClr val="004C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Mejorar los métodos de producción y la calidad</a:t>
            </a:r>
          </a:p>
          <a:p>
            <a:pPr lvl="1" algn="just"/>
            <a:r>
              <a:rPr lang="es-SV" altLang="es-US" sz="2000" b="1" smtClean="0">
                <a:solidFill>
                  <a:srgbClr val="004C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Diversificación de la producción agropecuaria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entágono"/>
          <p:cNvSpPr/>
          <p:nvPr/>
        </p:nvSpPr>
        <p:spPr>
          <a:xfrm>
            <a:off x="179388" y="260350"/>
            <a:ext cx="8785225" cy="533400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>
                <a:latin typeface="Book Antiqua" pitchFamily="18" charset="0"/>
              </a:rPr>
              <a:t>Aspiraciones de las comunidades</a:t>
            </a:r>
          </a:p>
        </p:txBody>
      </p:sp>
      <p:sp>
        <p:nvSpPr>
          <p:cNvPr id="8195" name="2 Marcador de contenido"/>
          <p:cNvSpPr>
            <a:spLocks noGrp="1"/>
          </p:cNvSpPr>
          <p:nvPr>
            <p:ph idx="1"/>
          </p:nvPr>
        </p:nvSpPr>
        <p:spPr>
          <a:xfrm>
            <a:off x="395288" y="1268413"/>
            <a:ext cx="8424862" cy="5040312"/>
          </a:xfrm>
        </p:spPr>
        <p:txBody>
          <a:bodyPr/>
          <a:lstStyle/>
          <a:p>
            <a:pPr algn="just"/>
            <a:r>
              <a:rPr lang="es-SV" altLang="es-US" sz="2400" b="1" smtClean="0">
                <a:solidFill>
                  <a:srgbClr val="004C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se desarrollen otras opciones de empleo</a:t>
            </a:r>
          </a:p>
          <a:p>
            <a:pPr lvl="1" algn="just"/>
            <a:r>
              <a:rPr lang="es-SV" altLang="es-US" sz="2000" b="1" smtClean="0">
                <a:solidFill>
                  <a:srgbClr val="004C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Pesca, turismo, artesanía, agroindustria, industria</a:t>
            </a:r>
          </a:p>
          <a:p>
            <a:pPr algn="just"/>
            <a:endParaRPr lang="es-SV" altLang="es-US" sz="2400" b="1" smtClean="0">
              <a:solidFill>
                <a:srgbClr val="004C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altLang="es-US" sz="2400" b="1" smtClean="0">
                <a:solidFill>
                  <a:srgbClr val="004C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Contar con oportunidades de estudio a todo nivel</a:t>
            </a:r>
          </a:p>
          <a:p>
            <a:pPr lvl="1" algn="just"/>
            <a:r>
              <a:rPr lang="es-SV" altLang="es-US" sz="2000" b="1" smtClean="0">
                <a:solidFill>
                  <a:srgbClr val="004C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 mejoras en la cobertura y más opciones.</a:t>
            </a:r>
          </a:p>
          <a:p>
            <a:pPr lvl="1" algn="just"/>
            <a:r>
              <a:rPr lang="es-SV" altLang="es-US" sz="2000" b="1" smtClean="0">
                <a:solidFill>
                  <a:srgbClr val="004C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Pero en la mayoría de cantones solo hasta 6to grado.</a:t>
            </a:r>
          </a:p>
          <a:p>
            <a:pPr lvl="1" algn="just"/>
            <a:r>
              <a:rPr lang="es-SV" altLang="es-US" sz="2000" b="1" smtClean="0">
                <a:solidFill>
                  <a:srgbClr val="004C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Abrir más institutos, o por lo menos mejorar el transporte.</a:t>
            </a:r>
          </a:p>
          <a:p>
            <a:pPr lvl="1" algn="just"/>
            <a:r>
              <a:rPr lang="es-SV" altLang="es-US" sz="2000" b="1" smtClean="0">
                <a:solidFill>
                  <a:srgbClr val="004C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maestros y maestras sean más responsables</a:t>
            </a:r>
          </a:p>
          <a:p>
            <a:pPr lvl="1" algn="just"/>
            <a:r>
              <a:rPr lang="es-SV" altLang="es-US" sz="2000" b="1" smtClean="0">
                <a:solidFill>
                  <a:srgbClr val="004C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el Ministerio de Educación ponga disciplina y vele por la calidad de la educación.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entágono"/>
          <p:cNvSpPr/>
          <p:nvPr/>
        </p:nvSpPr>
        <p:spPr>
          <a:xfrm>
            <a:off x="179388" y="260350"/>
            <a:ext cx="8785225" cy="533400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>
                <a:latin typeface="Book Antiqua" pitchFamily="18" charset="0"/>
              </a:rPr>
              <a:t>Aspiraciones de las comunidades</a:t>
            </a:r>
          </a:p>
        </p:txBody>
      </p:sp>
      <p:sp>
        <p:nvSpPr>
          <p:cNvPr id="9219" name="2 Marcador de contenido"/>
          <p:cNvSpPr>
            <a:spLocks noGrp="1"/>
          </p:cNvSpPr>
          <p:nvPr>
            <p:ph idx="1"/>
          </p:nvPr>
        </p:nvSpPr>
        <p:spPr>
          <a:xfrm>
            <a:off x="395288" y="1268413"/>
            <a:ext cx="8424862" cy="5040312"/>
          </a:xfrm>
        </p:spPr>
        <p:txBody>
          <a:bodyPr/>
          <a:lstStyle/>
          <a:p>
            <a:pPr algn="just"/>
            <a:r>
              <a:rPr lang="es-SV" altLang="es-US" sz="2400" b="1" smtClean="0">
                <a:solidFill>
                  <a:srgbClr val="004C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las mujeres tengan oportunidades de desarrollo y se respeten sus decisiones</a:t>
            </a:r>
          </a:p>
          <a:p>
            <a:pPr algn="just"/>
            <a:endParaRPr lang="es-SV" altLang="es-US" sz="2400" b="1" smtClean="0">
              <a:solidFill>
                <a:srgbClr val="004C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s-SV" altLang="es-US" sz="2000" b="1" smtClean="0">
                <a:solidFill>
                  <a:srgbClr val="004C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Contar con más oportunidades de trabajo, educación, capacitación y respeto a su autonomía.</a:t>
            </a:r>
          </a:p>
          <a:p>
            <a:pPr lvl="1" algn="just"/>
            <a:endParaRPr lang="es-SV" altLang="es-US" sz="2000" b="1" smtClean="0">
              <a:solidFill>
                <a:srgbClr val="004C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s-SV" altLang="es-US" sz="2000" b="1" smtClean="0">
                <a:solidFill>
                  <a:srgbClr val="004C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Tener ingresos propios para no ser dependientes. </a:t>
            </a:r>
          </a:p>
          <a:p>
            <a:pPr lvl="1" algn="just"/>
            <a:endParaRPr lang="es-SV" altLang="es-US" sz="2000" b="1" smtClean="0">
              <a:solidFill>
                <a:srgbClr val="004C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s-SV" altLang="es-US" sz="2000" b="1" smtClean="0">
                <a:solidFill>
                  <a:srgbClr val="004C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Participar en asuntos de la comunidad.</a:t>
            </a:r>
          </a:p>
          <a:p>
            <a:pPr lvl="1" algn="just"/>
            <a:endParaRPr lang="es-SV" altLang="es-US" sz="2000" b="1" smtClean="0">
              <a:solidFill>
                <a:srgbClr val="004C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s-SV" altLang="es-US" sz="2000" b="1" smtClean="0">
                <a:solidFill>
                  <a:srgbClr val="004C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Acceso a empleos adecuados.</a:t>
            </a:r>
          </a:p>
          <a:p>
            <a:pPr lvl="1" algn="just"/>
            <a:endParaRPr lang="es-SV" altLang="es-US" sz="2000" b="1" smtClean="0">
              <a:solidFill>
                <a:srgbClr val="004C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es-SV" altLang="es-US" sz="2000" b="1" smtClean="0">
              <a:solidFill>
                <a:srgbClr val="004C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es-SV" altLang="es-US" sz="2000" b="1" smtClean="0">
              <a:solidFill>
                <a:srgbClr val="004C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entágono"/>
          <p:cNvSpPr/>
          <p:nvPr/>
        </p:nvSpPr>
        <p:spPr>
          <a:xfrm>
            <a:off x="179388" y="260350"/>
            <a:ext cx="8785225" cy="533400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>
                <a:latin typeface="Book Antiqua" pitchFamily="18" charset="0"/>
              </a:rPr>
              <a:t>Aspiraciones de las comunidades</a:t>
            </a:r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395288" y="1268413"/>
            <a:ext cx="8424862" cy="5040312"/>
          </a:xfrm>
        </p:spPr>
        <p:txBody>
          <a:bodyPr/>
          <a:lstStyle/>
          <a:p>
            <a:pPr algn="just">
              <a:buFont typeface="Arial" charset="0"/>
              <a:buChar char="•"/>
              <a:defRPr/>
            </a:pPr>
            <a:r>
              <a:rPr lang="es-SV" sz="24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Que jóvenes y población en general puedan vivir libres de delincuencia y otros males sociales</a:t>
            </a:r>
          </a:p>
          <a:p>
            <a:pPr algn="just">
              <a:buFont typeface="Arial" charset="0"/>
              <a:buChar char="•"/>
              <a:defRPr/>
            </a:pPr>
            <a:endParaRPr lang="es-SV" sz="2400" b="1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charset="0"/>
              <a:buChar char="•"/>
              <a:defRPr/>
            </a:pPr>
            <a:r>
              <a:rPr lang="es-SV" sz="24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Vivir en un ambiente limpio, sin contaminación y reforestado.</a:t>
            </a:r>
          </a:p>
          <a:p>
            <a:pPr lvl="1" algn="just">
              <a:buFont typeface="Arial" charset="0"/>
              <a:buChar char="–"/>
              <a:defRPr/>
            </a:pPr>
            <a:r>
              <a:rPr lang="es-SV" sz="20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Deforestación y quemas</a:t>
            </a:r>
          </a:p>
          <a:p>
            <a:pPr lvl="1" algn="just">
              <a:buFont typeface="Arial" charset="0"/>
              <a:buChar char="–"/>
              <a:defRPr/>
            </a:pPr>
            <a:r>
              <a:rPr lang="es-SV" sz="20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Contaminación provocada por la basura</a:t>
            </a:r>
          </a:p>
          <a:p>
            <a:pPr lvl="1" algn="just">
              <a:buFont typeface="Arial" charset="0"/>
              <a:buChar char="–"/>
              <a:defRPr/>
            </a:pPr>
            <a:r>
              <a:rPr lang="es-SV" sz="20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Contaminación del agua</a:t>
            </a:r>
          </a:p>
          <a:p>
            <a:pPr marL="1260000" lvl="1" algn="just">
              <a:buFont typeface="Arial" charset="0"/>
              <a:buChar char="–"/>
              <a:defRPr/>
            </a:pPr>
            <a:r>
              <a:rPr lang="es-SV" sz="2000" b="1" i="1" dirty="0" err="1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Cucheras</a:t>
            </a:r>
            <a:endParaRPr lang="es-SV" sz="2000" b="1" i="1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  <a:p>
            <a:pPr marL="1260000" lvl="1" algn="just">
              <a:buFont typeface="Arial" charset="0"/>
              <a:buChar char="–"/>
              <a:defRPr/>
            </a:pPr>
            <a:r>
              <a:rPr lang="es-SV" sz="2000" b="1" i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Pozos y nacientes con minerales tóxicos</a:t>
            </a:r>
          </a:p>
          <a:p>
            <a:pPr marL="1260000" lvl="1" algn="just">
              <a:buFont typeface="Arial" charset="0"/>
              <a:buChar char="–"/>
              <a:defRPr/>
            </a:pPr>
            <a:r>
              <a:rPr lang="es-SV" sz="2000" b="1" i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La minería de oro</a:t>
            </a:r>
          </a:p>
          <a:p>
            <a:pPr lvl="1" algn="just">
              <a:buFont typeface="Arial" charset="0"/>
              <a:buChar char="–"/>
              <a:defRPr/>
            </a:pPr>
            <a:endParaRPr lang="es-SV" sz="2000" b="1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charset="0"/>
              <a:buChar char="–"/>
              <a:defRPr/>
            </a:pPr>
            <a:endParaRPr lang="es-SV" sz="2000" b="1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entágono"/>
          <p:cNvSpPr/>
          <p:nvPr/>
        </p:nvSpPr>
        <p:spPr>
          <a:xfrm>
            <a:off x="179388" y="260350"/>
            <a:ext cx="8785225" cy="533400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>
                <a:latin typeface="Book Antiqua" pitchFamily="18" charset="0"/>
              </a:rPr>
              <a:t>Aspiraciones de las comunidades</a:t>
            </a:r>
          </a:p>
        </p:txBody>
      </p:sp>
      <p:sp>
        <p:nvSpPr>
          <p:cNvPr id="11267" name="2 Marcador de contenido"/>
          <p:cNvSpPr>
            <a:spLocks noGrp="1"/>
          </p:cNvSpPr>
          <p:nvPr>
            <p:ph idx="1"/>
          </p:nvPr>
        </p:nvSpPr>
        <p:spPr>
          <a:xfrm>
            <a:off x="395288" y="1268413"/>
            <a:ext cx="8424862" cy="5040312"/>
          </a:xfrm>
        </p:spPr>
        <p:txBody>
          <a:bodyPr/>
          <a:lstStyle/>
          <a:p>
            <a:pPr algn="just"/>
            <a:endParaRPr lang="es-SV" altLang="es-US" sz="2400" b="1" smtClean="0">
              <a:solidFill>
                <a:srgbClr val="004C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altLang="es-US" sz="2400" b="1" smtClean="0">
                <a:solidFill>
                  <a:srgbClr val="004C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Extender el servicio de agua potable a todas las comunidades, garantizando que esté limpia y libre de contaminación</a:t>
            </a:r>
          </a:p>
          <a:p>
            <a:pPr algn="just"/>
            <a:endParaRPr lang="es-SV" altLang="es-US" sz="2400" b="1" smtClean="0">
              <a:solidFill>
                <a:srgbClr val="004C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altLang="es-US" sz="2400" b="1" smtClean="0">
                <a:solidFill>
                  <a:srgbClr val="004C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Vías de acceso en buen estado y la regularización del transporte</a:t>
            </a:r>
          </a:p>
          <a:p>
            <a:pPr algn="just"/>
            <a:endParaRPr lang="es-SV" altLang="es-US" sz="2400" b="1" smtClean="0">
              <a:solidFill>
                <a:srgbClr val="004C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altLang="es-US" sz="2400" b="1" smtClean="0">
                <a:solidFill>
                  <a:srgbClr val="004C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Contar con unidades de salud y hospitales debidamente equipados y cerca de la comunidad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entágono"/>
          <p:cNvSpPr/>
          <p:nvPr/>
        </p:nvSpPr>
        <p:spPr>
          <a:xfrm>
            <a:off x="179388" y="260350"/>
            <a:ext cx="8785225" cy="533400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>
                <a:latin typeface="Book Antiqua" pitchFamily="18" charset="0"/>
              </a:rPr>
              <a:t>Aspiraciones de las comunidades</a:t>
            </a:r>
          </a:p>
        </p:txBody>
      </p:sp>
      <p:sp>
        <p:nvSpPr>
          <p:cNvPr id="12291" name="2 Marcador de contenido"/>
          <p:cNvSpPr>
            <a:spLocks noGrp="1"/>
          </p:cNvSpPr>
          <p:nvPr>
            <p:ph idx="1"/>
          </p:nvPr>
        </p:nvSpPr>
        <p:spPr>
          <a:xfrm>
            <a:off x="395288" y="1268413"/>
            <a:ext cx="8424862" cy="5040312"/>
          </a:xfrm>
        </p:spPr>
        <p:txBody>
          <a:bodyPr/>
          <a:lstStyle/>
          <a:p>
            <a:pPr algn="just"/>
            <a:r>
              <a:rPr lang="es-SV" altLang="es-US" sz="2400" b="1" smtClean="0">
                <a:solidFill>
                  <a:srgbClr val="004C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Participar en los asuntos de la comunidad sin sufrir exclusión</a:t>
            </a:r>
          </a:p>
          <a:p>
            <a:pPr algn="just"/>
            <a:endParaRPr lang="es-SV" altLang="es-US" sz="2400" b="1" smtClean="0">
              <a:solidFill>
                <a:srgbClr val="004C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s-SV" altLang="es-US" sz="2000" b="1" smtClean="0">
                <a:solidFill>
                  <a:srgbClr val="004C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Superar esa situación que se da con más fuerza en algunos municipios en donde las alcaldías prefieren trabajar con líderes que son de su mismo partido.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12859</TotalTime>
  <Words>604</Words>
  <Application>Microsoft Office PowerPoint</Application>
  <PresentationFormat>Presentación en pantalla (4:3)</PresentationFormat>
  <Paragraphs>125</Paragraphs>
  <Slides>23</Slides>
  <Notes>1</Notes>
  <HiddenSlides>1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7" baseType="lpstr">
      <vt:lpstr>Arial</vt:lpstr>
      <vt:lpstr>Calibri</vt:lpstr>
      <vt:lpstr>Book Antiqua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Fundación PRISMA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Ileana Gómez</dc:creator>
  <cp:lastModifiedBy>LGonzalez</cp:lastModifiedBy>
  <cp:revision>795</cp:revision>
  <dcterms:created xsi:type="dcterms:W3CDTF">2011-01-25T16:19:06Z</dcterms:created>
  <dcterms:modified xsi:type="dcterms:W3CDTF">2020-05-04T21:07:48Z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0008009640000000000001024100</vt:lpwstr>
  </property>
</Properties>
</file>