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6" r:id="rId2"/>
    <p:sldId id="257" r:id="rId3"/>
    <p:sldId id="258" r:id="rId4"/>
    <p:sldId id="276" r:id="rId5"/>
    <p:sldId id="259" r:id="rId6"/>
    <p:sldId id="260" r:id="rId7"/>
    <p:sldId id="261" r:id="rId8"/>
    <p:sldId id="262" r:id="rId9"/>
    <p:sldId id="263" r:id="rId10"/>
    <p:sldId id="277" r:id="rId11"/>
    <p:sldId id="264" r:id="rId12"/>
    <p:sldId id="278" r:id="rId13"/>
    <p:sldId id="265" r:id="rId14"/>
    <p:sldId id="266" r:id="rId15"/>
    <p:sldId id="280" r:id="rId16"/>
    <p:sldId id="288" r:id="rId17"/>
    <p:sldId id="268" r:id="rId18"/>
    <p:sldId id="281" r:id="rId19"/>
    <p:sldId id="269" r:id="rId20"/>
    <p:sldId id="282" r:id="rId21"/>
    <p:sldId id="270" r:id="rId22"/>
    <p:sldId id="271" r:id="rId23"/>
    <p:sldId id="283" r:id="rId24"/>
    <p:sldId id="272" r:id="rId25"/>
    <p:sldId id="273" r:id="rId26"/>
    <p:sldId id="284" r:id="rId27"/>
    <p:sldId id="274" r:id="rId28"/>
    <p:sldId id="287" r:id="rId29"/>
    <p:sldId id="275"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A00"/>
    <a:srgbClr val="8BAA27"/>
    <a:srgbClr val="00CC66"/>
    <a:srgbClr val="00CC00"/>
    <a:srgbClr val="95B327"/>
    <a:srgbClr val="DAEBA5"/>
    <a:srgbClr val="9CA1A9"/>
    <a:srgbClr val="9FC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01" autoAdjust="0"/>
    <p:restoredTop sz="90929"/>
  </p:normalViewPr>
  <p:slideViewPr>
    <p:cSldViewPr snapToGrid="0">
      <p:cViewPr varScale="1">
        <p:scale>
          <a:sx n="74" d="100"/>
          <a:sy n="74" d="100"/>
        </p:scale>
        <p:origin x="1782"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2226"/>
    </p:cViewPr>
  </p:sorterViewPr>
  <p:notesViewPr>
    <p:cSldViewPr snapToGrid="0">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9.xml"/><Relationship Id="rId18" Type="http://schemas.openxmlformats.org/officeDocument/2006/relationships/slide" Target="slides/slide24.xml"/><Relationship Id="rId3" Type="http://schemas.openxmlformats.org/officeDocument/2006/relationships/slide" Target="slides/slide3.xml"/><Relationship Id="rId21" Type="http://schemas.openxmlformats.org/officeDocument/2006/relationships/slide" Target="slides/slide27.xml"/><Relationship Id="rId7" Type="http://schemas.openxmlformats.org/officeDocument/2006/relationships/slide" Target="slides/slide10.xml"/><Relationship Id="rId12" Type="http://schemas.openxmlformats.org/officeDocument/2006/relationships/slide" Target="slides/slide18.xml"/><Relationship Id="rId17" Type="http://schemas.openxmlformats.org/officeDocument/2006/relationships/slide" Target="slides/slide23.xml"/><Relationship Id="rId2" Type="http://schemas.openxmlformats.org/officeDocument/2006/relationships/slide" Target="slides/slide2.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6.xml"/><Relationship Id="rId5" Type="http://schemas.openxmlformats.org/officeDocument/2006/relationships/slide" Target="slides/slide6.xml"/><Relationship Id="rId15" Type="http://schemas.openxmlformats.org/officeDocument/2006/relationships/slide" Target="slides/slide21.xml"/><Relationship Id="rId10" Type="http://schemas.openxmlformats.org/officeDocument/2006/relationships/slide" Target="slides/slide15.xml"/><Relationship Id="rId19" Type="http://schemas.openxmlformats.org/officeDocument/2006/relationships/slide" Target="slides/slide25.xml"/><Relationship Id="rId4" Type="http://schemas.openxmlformats.org/officeDocument/2006/relationships/slide" Target="slides/slide4.xml"/><Relationship Id="rId9" Type="http://schemas.openxmlformats.org/officeDocument/2006/relationships/slide" Target="slides/slide14.xml"/><Relationship Id="rId14" Type="http://schemas.openxmlformats.org/officeDocument/2006/relationships/slide" Target="slides/slide20.xml"/><Relationship Id="rId22"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defTabSz="912813">
              <a:defRPr sz="1200"/>
            </a:lvl1pPr>
          </a:lstStyle>
          <a:p>
            <a:endParaRPr lang="en-US" altLang="es-US"/>
          </a:p>
        </p:txBody>
      </p:sp>
      <p:sp>
        <p:nvSpPr>
          <p:cNvPr id="37891"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defTabSz="912813">
              <a:defRPr sz="1200"/>
            </a:lvl1pPr>
          </a:lstStyle>
          <a:p>
            <a:endParaRPr lang="en-US" altLang="es-US"/>
          </a:p>
        </p:txBody>
      </p:sp>
      <p:sp>
        <p:nvSpPr>
          <p:cNvPr id="37892"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defTabSz="912813">
              <a:defRPr sz="1200"/>
            </a:lvl1pPr>
          </a:lstStyle>
          <a:p>
            <a:endParaRPr lang="en-US" altLang="es-US"/>
          </a:p>
        </p:txBody>
      </p:sp>
      <p:sp>
        <p:nvSpPr>
          <p:cNvPr id="37893"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r" defTabSz="912813">
              <a:defRPr sz="1200"/>
            </a:lvl1pPr>
          </a:lstStyle>
          <a:p>
            <a:fld id="{A5BB0F5A-EF19-4922-B64D-FDD1FA685659}" type="slidenum">
              <a:rPr lang="en-US" altLang="es-US"/>
              <a:pPr/>
              <a:t>‹Nº›</a:t>
            </a:fld>
            <a:endParaRPr lang="en-US" altLang="es-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defTabSz="912813">
              <a:defRPr sz="1200"/>
            </a:lvl1pPr>
          </a:lstStyle>
          <a:p>
            <a:endParaRPr lang="en-US" altLang="es-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defTabSz="912813">
              <a:defRPr sz="1200"/>
            </a:lvl1pPr>
          </a:lstStyle>
          <a:p>
            <a:endParaRPr lang="en-US" altLang="es-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p>
            <a:pPr lvl="0"/>
            <a:r>
              <a:rPr lang="en-US" altLang="es-US" smtClean="0"/>
              <a:t>Click to edit Master text styles</a:t>
            </a:r>
          </a:p>
          <a:p>
            <a:pPr lvl="1"/>
            <a:r>
              <a:rPr lang="en-US" altLang="es-US" smtClean="0"/>
              <a:t>Second level</a:t>
            </a:r>
          </a:p>
          <a:p>
            <a:pPr lvl="2"/>
            <a:r>
              <a:rPr lang="en-US" altLang="es-US" smtClean="0"/>
              <a:t>Third level</a:t>
            </a:r>
          </a:p>
          <a:p>
            <a:pPr lvl="3"/>
            <a:r>
              <a:rPr lang="en-US" altLang="es-US" smtClean="0"/>
              <a:t>Fourth level</a:t>
            </a:r>
          </a:p>
          <a:p>
            <a:pPr lvl="4"/>
            <a:r>
              <a:rPr lang="en-US" altLang="es-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defTabSz="912813">
              <a:defRPr sz="1200"/>
            </a:lvl1pPr>
          </a:lstStyle>
          <a:p>
            <a:endParaRPr lang="en-US" altLang="es-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r" defTabSz="912813">
              <a:defRPr sz="1200"/>
            </a:lvl1pPr>
          </a:lstStyle>
          <a:p>
            <a:fld id="{67D91406-6071-4FFA-8033-258995D5CE50}" type="slidenum">
              <a:rPr lang="en-US" altLang="es-US"/>
              <a:pPr/>
              <a:t>‹Nº›</a:t>
            </a:fld>
            <a:endParaRPr lang="en-US" altLang="es-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F0E74-085F-4E20-A997-ECED87372A70}" type="slidenum">
              <a:rPr lang="en-US" altLang="es-US"/>
              <a:pPr/>
              <a:t>2</a:t>
            </a:fld>
            <a:endParaRPr lang="en-US" altLang="es-US"/>
          </a:p>
        </p:txBody>
      </p:sp>
      <p:sp>
        <p:nvSpPr>
          <p:cNvPr id="5122" name="Rectangle 2"/>
          <p:cNvSpPr>
            <a:spLocks noChangeArrowheads="1" noTextEdit="1"/>
          </p:cNvSpPr>
          <p:nvPr>
            <p:ph type="sldImg"/>
          </p:nvPr>
        </p:nvSpPr>
        <p:spPr bwMode="auto">
          <a:xfrm>
            <a:off x="1146175" y="688975"/>
            <a:ext cx="4567238"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3"/>
          <p:cNvSpPr>
            <a:spLocks noChangeArrowheads="1"/>
          </p:cNvSpPr>
          <p:nvPr>
            <p:ph type="body" idx="1"/>
          </p:nvPr>
        </p:nvSpPr>
        <p:spPr bwMode="auto">
          <a:xfrm>
            <a:off x="914400" y="4343400"/>
            <a:ext cx="5029200"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29" tIns="45165" rIns="90329" bIns="45165"/>
          <a:lstStyle/>
          <a:p>
            <a:endParaRPr lang="es-ES" altLang="es-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567B-A7FF-460F-9E26-1FB7B8B421EE}" type="slidenum">
              <a:rPr lang="en-US" altLang="es-US"/>
              <a:pPr/>
              <a:t>5</a:t>
            </a:fld>
            <a:endParaRPr lang="en-US" altLang="es-US"/>
          </a:p>
        </p:txBody>
      </p:sp>
      <p:sp>
        <p:nvSpPr>
          <p:cNvPr id="8194"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8195" name="Rectangle 3"/>
          <p:cNvSpPr>
            <a:spLocks noChangeArrowheads="1"/>
          </p:cNvSpPr>
          <p:nvPr>
            <p:ph type="body" idx="1"/>
          </p:nvPr>
        </p:nvSpPr>
        <p:spPr bwMode="auto">
          <a:xfrm>
            <a:off x="914400" y="4343400"/>
            <a:ext cx="5029200" cy="4113213"/>
          </a:xfrm>
          <a:prstGeom prst="rect">
            <a:avLst/>
          </a:prstGeom>
          <a:solidFill>
            <a:srgbClr val="FFFFFF"/>
          </a:solidFill>
          <a:ln>
            <a:solidFill>
              <a:srgbClr val="000000"/>
            </a:solidFill>
            <a:miter lim="800000"/>
            <a:headEnd/>
            <a:tailEnd/>
          </a:ln>
        </p:spPr>
        <p:txBody>
          <a:bodyPr lIns="91428" tIns="45714" rIns="91428" bIns="45714"/>
          <a:lstStyle/>
          <a:p>
            <a:endParaRPr lang="es-ES" altLang="es-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FE352-2BB0-47B1-AECC-C2281F211FC2}" type="slidenum">
              <a:rPr lang="en-US" altLang="es-US"/>
              <a:pPr/>
              <a:t>11</a:t>
            </a:fld>
            <a:endParaRPr lang="en-US" altLang="es-US"/>
          </a:p>
        </p:txBody>
      </p:sp>
      <p:sp>
        <p:nvSpPr>
          <p:cNvPr id="14338" name="Rectangle 2"/>
          <p:cNvSpPr>
            <a:spLocks noChangeArrowheads="1" noTextEdit="1"/>
          </p:cNvSpPr>
          <p:nvPr>
            <p:ph type="sldImg"/>
          </p:nvPr>
        </p:nvSpPr>
        <p:spPr bwMode="auto">
          <a:xfrm>
            <a:off x="1144588" y="687388"/>
            <a:ext cx="4567237"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52" tIns="46026" rIns="92052" bIns="46026"/>
          <a:lstStyle/>
          <a:p>
            <a:endParaRPr lang="es-ES" altLang="es-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4A4D1-9875-4E75-8DA4-E1A40F66FB79}" type="slidenum">
              <a:rPr lang="en-US" altLang="es-US"/>
              <a:pPr/>
              <a:t>21</a:t>
            </a:fld>
            <a:endParaRPr lang="en-US" altLang="es-US"/>
          </a:p>
        </p:txBody>
      </p:sp>
      <p:sp>
        <p:nvSpPr>
          <p:cNvPr id="215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28" tIns="45714" rIns="91428" bIns="45714"/>
          <a:lstStyle/>
          <a:p>
            <a:endParaRPr lang="es-ES" altLang="es-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US"/>
          </a:p>
        </p:txBody>
      </p:sp>
      <p:sp>
        <p:nvSpPr>
          <p:cNvPr id="4" name="Marcador de pie de página 3"/>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189413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pie de página 3"/>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26979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pie de página 3"/>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294571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es-ES" smtClean="0"/>
              <a:t>Haga clic para modificar el estilo de título del patrón</a:t>
            </a:r>
            <a:endParaRPr lang="es-US"/>
          </a:p>
        </p:txBody>
      </p:sp>
      <p:sp>
        <p:nvSpPr>
          <p:cNvPr id="3" name="Marcador de tabla 2"/>
          <p:cNvSpPr>
            <a:spLocks noGrp="1"/>
          </p:cNvSpPr>
          <p:nvPr>
            <p:ph type="tbl" idx="1"/>
          </p:nvPr>
        </p:nvSpPr>
        <p:spPr>
          <a:xfrm>
            <a:off x="685800" y="1981200"/>
            <a:ext cx="7772400" cy="4114800"/>
          </a:xfrm>
        </p:spPr>
        <p:txBody>
          <a:bodyPr/>
          <a:lstStyle/>
          <a:p>
            <a:endParaRPr lang="es-US"/>
          </a:p>
        </p:txBody>
      </p:sp>
      <p:sp>
        <p:nvSpPr>
          <p:cNvPr id="4" name="Marcador de pie de página 3"/>
          <p:cNvSpPr>
            <a:spLocks noGrp="1"/>
          </p:cNvSpPr>
          <p:nvPr>
            <p:ph type="ftr" sz="quarter" idx="10"/>
          </p:nvPr>
        </p:nvSpPr>
        <p:spPr>
          <a:xfrm>
            <a:off x="57150" y="6353175"/>
            <a:ext cx="4322763" cy="457200"/>
          </a:xfrm>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278629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pie de página 3"/>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160745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Marcador de pie de página 3"/>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141595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6858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46482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pie de página 4"/>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116976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pie de página 6"/>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379350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pie de página 2"/>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91903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57327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pie de página 4"/>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95975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pie de página 4"/>
          <p:cNvSpPr>
            <a:spLocks noGrp="1"/>
          </p:cNvSpPr>
          <p:nvPr>
            <p:ph type="ftr" sz="quarter" idx="10"/>
          </p:nvPr>
        </p:nvSpPr>
        <p:spPr/>
        <p:txBody>
          <a:bodyPr/>
          <a:lstStyle>
            <a:lvl1pPr>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extLst>
      <p:ext uri="{BB962C8B-B14F-4D97-AF65-F5344CB8AC3E}">
        <p14:creationId xmlns:p14="http://schemas.microsoft.com/office/powerpoint/2010/main" val="25970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US" smtClean="0"/>
              <a:t>Click to edit Master text styles</a:t>
            </a:r>
          </a:p>
          <a:p>
            <a:pPr lvl="1"/>
            <a:r>
              <a:rPr lang="en-US" altLang="es-US" smtClean="0"/>
              <a:t>Second level</a:t>
            </a:r>
          </a:p>
          <a:p>
            <a:pPr lvl="2"/>
            <a:r>
              <a:rPr lang="en-US" altLang="es-US" smtClean="0"/>
              <a:t>Third level</a:t>
            </a:r>
          </a:p>
          <a:p>
            <a:pPr lvl="3"/>
            <a:r>
              <a:rPr lang="en-US" altLang="es-US" smtClean="0"/>
              <a:t>Fourth level</a:t>
            </a:r>
          </a:p>
          <a:p>
            <a:pPr lvl="4"/>
            <a:r>
              <a:rPr lang="en-US" altLang="es-US" smtClean="0"/>
              <a:t>Fifth level</a:t>
            </a:r>
          </a:p>
        </p:txBody>
      </p:sp>
      <p:sp>
        <p:nvSpPr>
          <p:cNvPr id="1142" name="Rectangle 118"/>
          <p:cNvSpPr>
            <a:spLocks noChangeArrowheads="1"/>
          </p:cNvSpPr>
          <p:nvPr userDrawn="1"/>
        </p:nvSpPr>
        <p:spPr bwMode="auto">
          <a:xfrm>
            <a:off x="0" y="6283325"/>
            <a:ext cx="9144000" cy="574675"/>
          </a:xfrm>
          <a:prstGeom prst="rect">
            <a:avLst/>
          </a:prstGeom>
          <a:solidFill>
            <a:srgbClr val="004C6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grpSp>
        <p:nvGrpSpPr>
          <p:cNvPr id="1143" name="Group 119"/>
          <p:cNvGrpSpPr>
            <a:grpSpLocks/>
          </p:cNvGrpSpPr>
          <p:nvPr userDrawn="1"/>
        </p:nvGrpSpPr>
        <p:grpSpPr bwMode="auto">
          <a:xfrm>
            <a:off x="8528050" y="6346825"/>
            <a:ext cx="566738" cy="493713"/>
            <a:chOff x="2250" y="1649"/>
            <a:chExt cx="565" cy="547"/>
          </a:xfrm>
        </p:grpSpPr>
        <p:sp>
          <p:nvSpPr>
            <p:cNvPr id="1144" name="Freeform 120"/>
            <p:cNvSpPr>
              <a:spLocks/>
            </p:cNvSpPr>
            <p:nvPr userDrawn="1"/>
          </p:nvSpPr>
          <p:spPr bwMode="auto">
            <a:xfrm>
              <a:off x="2395" y="1778"/>
              <a:ext cx="267" cy="270"/>
            </a:xfrm>
            <a:custGeom>
              <a:avLst/>
              <a:gdLst>
                <a:gd name="T0" fmla="*/ 258 w 267"/>
                <a:gd name="T1" fmla="*/ 223 h 270"/>
                <a:gd name="T2" fmla="*/ 262 w 267"/>
                <a:gd name="T3" fmla="*/ 171 h 270"/>
                <a:gd name="T4" fmla="*/ 267 w 267"/>
                <a:gd name="T5" fmla="*/ 128 h 270"/>
                <a:gd name="T6" fmla="*/ 265 w 267"/>
                <a:gd name="T7" fmla="*/ 98 h 270"/>
                <a:gd name="T8" fmla="*/ 258 w 267"/>
                <a:gd name="T9" fmla="*/ 75 h 270"/>
                <a:gd name="T10" fmla="*/ 251 w 267"/>
                <a:gd name="T11" fmla="*/ 65 h 270"/>
                <a:gd name="T12" fmla="*/ 227 w 267"/>
                <a:gd name="T13" fmla="*/ 48 h 270"/>
                <a:gd name="T14" fmla="*/ 186 w 267"/>
                <a:gd name="T15" fmla="*/ 22 h 270"/>
                <a:gd name="T16" fmla="*/ 136 w 267"/>
                <a:gd name="T17" fmla="*/ 0 h 270"/>
                <a:gd name="T18" fmla="*/ 50 w 267"/>
                <a:gd name="T19" fmla="*/ 30 h 270"/>
                <a:gd name="T20" fmla="*/ 3 w 267"/>
                <a:gd name="T21" fmla="*/ 69 h 270"/>
                <a:gd name="T22" fmla="*/ 2 w 267"/>
                <a:gd name="T23" fmla="*/ 115 h 270"/>
                <a:gd name="T24" fmla="*/ 10 w 267"/>
                <a:gd name="T25" fmla="*/ 163 h 270"/>
                <a:gd name="T26" fmla="*/ 16 w 267"/>
                <a:gd name="T27" fmla="*/ 195 h 270"/>
                <a:gd name="T28" fmla="*/ 25 w 267"/>
                <a:gd name="T29" fmla="*/ 218 h 270"/>
                <a:gd name="T30" fmla="*/ 79 w 267"/>
                <a:gd name="T31" fmla="*/ 241 h 270"/>
                <a:gd name="T32" fmla="*/ 154 w 267"/>
                <a:gd name="T33" fmla="*/ 240 h 270"/>
                <a:gd name="T34" fmla="*/ 181 w 267"/>
                <a:gd name="T35" fmla="*/ 223 h 270"/>
                <a:gd name="T36" fmla="*/ 187 w 267"/>
                <a:gd name="T37" fmla="*/ 199 h 270"/>
                <a:gd name="T38" fmla="*/ 189 w 267"/>
                <a:gd name="T39" fmla="*/ 178 h 270"/>
                <a:gd name="T40" fmla="*/ 195 w 267"/>
                <a:gd name="T41" fmla="*/ 160 h 270"/>
                <a:gd name="T42" fmla="*/ 196 w 267"/>
                <a:gd name="T43" fmla="*/ 132 h 270"/>
                <a:gd name="T44" fmla="*/ 191 w 267"/>
                <a:gd name="T45" fmla="*/ 102 h 270"/>
                <a:gd name="T46" fmla="*/ 183 w 267"/>
                <a:gd name="T47" fmla="*/ 92 h 270"/>
                <a:gd name="T48" fmla="*/ 160 w 267"/>
                <a:gd name="T49" fmla="*/ 84 h 270"/>
                <a:gd name="T50" fmla="*/ 141 w 267"/>
                <a:gd name="T51" fmla="*/ 80 h 270"/>
                <a:gd name="T52" fmla="*/ 107 w 267"/>
                <a:gd name="T53" fmla="*/ 81 h 270"/>
                <a:gd name="T54" fmla="*/ 86 w 267"/>
                <a:gd name="T55" fmla="*/ 89 h 270"/>
                <a:gd name="T56" fmla="*/ 110 w 267"/>
                <a:gd name="T57" fmla="*/ 162 h 270"/>
                <a:gd name="T58" fmla="*/ 128 w 267"/>
                <a:gd name="T59" fmla="*/ 145 h 270"/>
                <a:gd name="T60" fmla="*/ 150 w 267"/>
                <a:gd name="T61" fmla="*/ 124 h 270"/>
                <a:gd name="T62" fmla="*/ 154 w 267"/>
                <a:gd name="T63" fmla="*/ 150 h 270"/>
                <a:gd name="T64" fmla="*/ 142 w 267"/>
                <a:gd name="T65" fmla="*/ 176 h 270"/>
                <a:gd name="T66" fmla="*/ 122 w 267"/>
                <a:gd name="T67" fmla="*/ 191 h 270"/>
                <a:gd name="T68" fmla="*/ 100 w 267"/>
                <a:gd name="T69" fmla="*/ 192 h 270"/>
                <a:gd name="T70" fmla="*/ 79 w 267"/>
                <a:gd name="T71" fmla="*/ 186 h 270"/>
                <a:gd name="T72" fmla="*/ 58 w 267"/>
                <a:gd name="T73" fmla="*/ 170 h 270"/>
                <a:gd name="T74" fmla="*/ 50 w 267"/>
                <a:gd name="T75" fmla="*/ 139 h 270"/>
                <a:gd name="T76" fmla="*/ 49 w 267"/>
                <a:gd name="T77" fmla="*/ 113 h 270"/>
                <a:gd name="T78" fmla="*/ 56 w 267"/>
                <a:gd name="T79" fmla="*/ 92 h 270"/>
                <a:gd name="T80" fmla="*/ 68 w 267"/>
                <a:gd name="T81" fmla="*/ 87 h 270"/>
                <a:gd name="T82" fmla="*/ 83 w 267"/>
                <a:gd name="T83" fmla="*/ 72 h 270"/>
                <a:gd name="T84" fmla="*/ 110 w 267"/>
                <a:gd name="T85" fmla="*/ 58 h 270"/>
                <a:gd name="T86" fmla="*/ 145 w 267"/>
                <a:gd name="T87" fmla="*/ 54 h 270"/>
                <a:gd name="T88" fmla="*/ 176 w 267"/>
                <a:gd name="T89" fmla="*/ 69 h 270"/>
                <a:gd name="T90" fmla="*/ 202 w 267"/>
                <a:gd name="T91" fmla="*/ 82 h 270"/>
                <a:gd name="T92" fmla="*/ 223 w 267"/>
                <a:gd name="T93" fmla="*/ 100 h 270"/>
                <a:gd name="T94" fmla="*/ 226 w 267"/>
                <a:gd name="T95" fmla="*/ 115 h 270"/>
                <a:gd name="T96" fmla="*/ 225 w 267"/>
                <a:gd name="T97" fmla="*/ 123 h 270"/>
                <a:gd name="T98" fmla="*/ 226 w 267"/>
                <a:gd name="T99" fmla="*/ 132 h 270"/>
                <a:gd name="T100" fmla="*/ 195 w 267"/>
                <a:gd name="T101" fmla="*/ 227 h 270"/>
                <a:gd name="T102" fmla="*/ 201 w 267"/>
                <a:gd name="T103"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270">
                  <a:moveTo>
                    <a:pt x="202" y="270"/>
                  </a:moveTo>
                  <a:lnTo>
                    <a:pt x="252" y="248"/>
                  </a:lnTo>
                  <a:lnTo>
                    <a:pt x="255" y="236"/>
                  </a:lnTo>
                  <a:lnTo>
                    <a:pt x="258" y="223"/>
                  </a:lnTo>
                  <a:lnTo>
                    <a:pt x="259" y="210"/>
                  </a:lnTo>
                  <a:lnTo>
                    <a:pt x="260" y="197"/>
                  </a:lnTo>
                  <a:lnTo>
                    <a:pt x="261" y="184"/>
                  </a:lnTo>
                  <a:lnTo>
                    <a:pt x="262" y="171"/>
                  </a:lnTo>
                  <a:lnTo>
                    <a:pt x="265" y="158"/>
                  </a:lnTo>
                  <a:lnTo>
                    <a:pt x="267" y="145"/>
                  </a:lnTo>
                  <a:lnTo>
                    <a:pt x="267" y="137"/>
                  </a:lnTo>
                  <a:lnTo>
                    <a:pt x="267" y="128"/>
                  </a:lnTo>
                  <a:lnTo>
                    <a:pt x="267" y="120"/>
                  </a:lnTo>
                  <a:lnTo>
                    <a:pt x="267" y="112"/>
                  </a:lnTo>
                  <a:lnTo>
                    <a:pt x="266" y="105"/>
                  </a:lnTo>
                  <a:lnTo>
                    <a:pt x="265" y="98"/>
                  </a:lnTo>
                  <a:lnTo>
                    <a:pt x="263" y="91"/>
                  </a:lnTo>
                  <a:lnTo>
                    <a:pt x="262" y="84"/>
                  </a:lnTo>
                  <a:lnTo>
                    <a:pt x="260" y="79"/>
                  </a:lnTo>
                  <a:lnTo>
                    <a:pt x="258" y="75"/>
                  </a:lnTo>
                  <a:lnTo>
                    <a:pt x="256" y="72"/>
                  </a:lnTo>
                  <a:lnTo>
                    <a:pt x="255" y="68"/>
                  </a:lnTo>
                  <a:lnTo>
                    <a:pt x="253" y="66"/>
                  </a:lnTo>
                  <a:lnTo>
                    <a:pt x="251" y="65"/>
                  </a:lnTo>
                  <a:lnTo>
                    <a:pt x="247" y="61"/>
                  </a:lnTo>
                  <a:lnTo>
                    <a:pt x="245" y="58"/>
                  </a:lnTo>
                  <a:lnTo>
                    <a:pt x="235" y="53"/>
                  </a:lnTo>
                  <a:lnTo>
                    <a:pt x="227" y="48"/>
                  </a:lnTo>
                  <a:lnTo>
                    <a:pt x="219" y="43"/>
                  </a:lnTo>
                  <a:lnTo>
                    <a:pt x="211" y="37"/>
                  </a:lnTo>
                  <a:lnTo>
                    <a:pt x="199" y="29"/>
                  </a:lnTo>
                  <a:lnTo>
                    <a:pt x="186" y="22"/>
                  </a:lnTo>
                  <a:lnTo>
                    <a:pt x="174" y="15"/>
                  </a:lnTo>
                  <a:lnTo>
                    <a:pt x="162" y="8"/>
                  </a:lnTo>
                  <a:lnTo>
                    <a:pt x="149" y="3"/>
                  </a:lnTo>
                  <a:lnTo>
                    <a:pt x="136" y="0"/>
                  </a:lnTo>
                  <a:lnTo>
                    <a:pt x="123" y="0"/>
                  </a:lnTo>
                  <a:lnTo>
                    <a:pt x="110" y="1"/>
                  </a:lnTo>
                  <a:lnTo>
                    <a:pt x="60" y="28"/>
                  </a:lnTo>
                  <a:lnTo>
                    <a:pt x="50" y="30"/>
                  </a:lnTo>
                  <a:lnTo>
                    <a:pt x="21" y="55"/>
                  </a:lnTo>
                  <a:lnTo>
                    <a:pt x="14" y="59"/>
                  </a:lnTo>
                  <a:lnTo>
                    <a:pt x="8" y="62"/>
                  </a:lnTo>
                  <a:lnTo>
                    <a:pt x="3" y="69"/>
                  </a:lnTo>
                  <a:lnTo>
                    <a:pt x="1" y="78"/>
                  </a:lnTo>
                  <a:lnTo>
                    <a:pt x="0" y="91"/>
                  </a:lnTo>
                  <a:lnTo>
                    <a:pt x="1" y="102"/>
                  </a:lnTo>
                  <a:lnTo>
                    <a:pt x="2" y="115"/>
                  </a:lnTo>
                  <a:lnTo>
                    <a:pt x="5" y="127"/>
                  </a:lnTo>
                  <a:lnTo>
                    <a:pt x="7" y="139"/>
                  </a:lnTo>
                  <a:lnTo>
                    <a:pt x="9" y="151"/>
                  </a:lnTo>
                  <a:lnTo>
                    <a:pt x="10" y="163"/>
                  </a:lnTo>
                  <a:lnTo>
                    <a:pt x="12" y="173"/>
                  </a:lnTo>
                  <a:lnTo>
                    <a:pt x="13" y="180"/>
                  </a:lnTo>
                  <a:lnTo>
                    <a:pt x="14" y="188"/>
                  </a:lnTo>
                  <a:lnTo>
                    <a:pt x="16" y="195"/>
                  </a:lnTo>
                  <a:lnTo>
                    <a:pt x="17" y="201"/>
                  </a:lnTo>
                  <a:lnTo>
                    <a:pt x="20" y="208"/>
                  </a:lnTo>
                  <a:lnTo>
                    <a:pt x="22" y="214"/>
                  </a:lnTo>
                  <a:lnTo>
                    <a:pt x="25" y="218"/>
                  </a:lnTo>
                  <a:lnTo>
                    <a:pt x="28" y="224"/>
                  </a:lnTo>
                  <a:lnTo>
                    <a:pt x="45" y="232"/>
                  </a:lnTo>
                  <a:lnTo>
                    <a:pt x="61" y="238"/>
                  </a:lnTo>
                  <a:lnTo>
                    <a:pt x="79" y="241"/>
                  </a:lnTo>
                  <a:lnTo>
                    <a:pt x="98" y="243"/>
                  </a:lnTo>
                  <a:lnTo>
                    <a:pt x="116" y="243"/>
                  </a:lnTo>
                  <a:lnTo>
                    <a:pt x="135" y="241"/>
                  </a:lnTo>
                  <a:lnTo>
                    <a:pt x="154" y="240"/>
                  </a:lnTo>
                  <a:lnTo>
                    <a:pt x="172" y="237"/>
                  </a:lnTo>
                  <a:lnTo>
                    <a:pt x="176" y="234"/>
                  </a:lnTo>
                  <a:lnTo>
                    <a:pt x="179" y="229"/>
                  </a:lnTo>
                  <a:lnTo>
                    <a:pt x="181" y="223"/>
                  </a:lnTo>
                  <a:lnTo>
                    <a:pt x="182" y="217"/>
                  </a:lnTo>
                  <a:lnTo>
                    <a:pt x="183" y="211"/>
                  </a:lnTo>
                  <a:lnTo>
                    <a:pt x="185" y="205"/>
                  </a:lnTo>
                  <a:lnTo>
                    <a:pt x="187" y="199"/>
                  </a:lnTo>
                  <a:lnTo>
                    <a:pt x="191" y="193"/>
                  </a:lnTo>
                  <a:lnTo>
                    <a:pt x="189" y="189"/>
                  </a:lnTo>
                  <a:lnTo>
                    <a:pt x="189" y="183"/>
                  </a:lnTo>
                  <a:lnTo>
                    <a:pt x="189" y="178"/>
                  </a:lnTo>
                  <a:lnTo>
                    <a:pt x="191" y="173"/>
                  </a:lnTo>
                  <a:lnTo>
                    <a:pt x="192" y="170"/>
                  </a:lnTo>
                  <a:lnTo>
                    <a:pt x="193" y="165"/>
                  </a:lnTo>
                  <a:lnTo>
                    <a:pt x="195" y="160"/>
                  </a:lnTo>
                  <a:lnTo>
                    <a:pt x="198" y="157"/>
                  </a:lnTo>
                  <a:lnTo>
                    <a:pt x="196" y="149"/>
                  </a:lnTo>
                  <a:lnTo>
                    <a:pt x="196" y="140"/>
                  </a:lnTo>
                  <a:lnTo>
                    <a:pt x="196" y="132"/>
                  </a:lnTo>
                  <a:lnTo>
                    <a:pt x="195" y="125"/>
                  </a:lnTo>
                  <a:lnTo>
                    <a:pt x="195" y="117"/>
                  </a:lnTo>
                  <a:lnTo>
                    <a:pt x="193" y="110"/>
                  </a:lnTo>
                  <a:lnTo>
                    <a:pt x="191" y="102"/>
                  </a:lnTo>
                  <a:lnTo>
                    <a:pt x="186" y="97"/>
                  </a:lnTo>
                  <a:lnTo>
                    <a:pt x="185" y="94"/>
                  </a:lnTo>
                  <a:lnTo>
                    <a:pt x="183" y="93"/>
                  </a:lnTo>
                  <a:lnTo>
                    <a:pt x="183" y="92"/>
                  </a:lnTo>
                  <a:lnTo>
                    <a:pt x="182" y="89"/>
                  </a:lnTo>
                  <a:lnTo>
                    <a:pt x="163" y="84"/>
                  </a:lnTo>
                  <a:lnTo>
                    <a:pt x="161" y="84"/>
                  </a:lnTo>
                  <a:lnTo>
                    <a:pt x="160" y="84"/>
                  </a:lnTo>
                  <a:lnTo>
                    <a:pt x="158" y="84"/>
                  </a:lnTo>
                  <a:lnTo>
                    <a:pt x="155" y="84"/>
                  </a:lnTo>
                  <a:lnTo>
                    <a:pt x="148" y="81"/>
                  </a:lnTo>
                  <a:lnTo>
                    <a:pt x="141" y="80"/>
                  </a:lnTo>
                  <a:lnTo>
                    <a:pt x="133" y="79"/>
                  </a:lnTo>
                  <a:lnTo>
                    <a:pt x="125" y="79"/>
                  </a:lnTo>
                  <a:lnTo>
                    <a:pt x="115" y="80"/>
                  </a:lnTo>
                  <a:lnTo>
                    <a:pt x="107" y="81"/>
                  </a:lnTo>
                  <a:lnTo>
                    <a:pt x="99" y="84"/>
                  </a:lnTo>
                  <a:lnTo>
                    <a:pt x="92" y="87"/>
                  </a:lnTo>
                  <a:lnTo>
                    <a:pt x="88" y="88"/>
                  </a:lnTo>
                  <a:lnTo>
                    <a:pt x="86" y="89"/>
                  </a:lnTo>
                  <a:lnTo>
                    <a:pt x="83" y="92"/>
                  </a:lnTo>
                  <a:lnTo>
                    <a:pt x="81" y="93"/>
                  </a:lnTo>
                  <a:lnTo>
                    <a:pt x="86" y="153"/>
                  </a:lnTo>
                  <a:lnTo>
                    <a:pt x="110" y="162"/>
                  </a:lnTo>
                  <a:lnTo>
                    <a:pt x="115" y="160"/>
                  </a:lnTo>
                  <a:lnTo>
                    <a:pt x="120" y="157"/>
                  </a:lnTo>
                  <a:lnTo>
                    <a:pt x="125" y="151"/>
                  </a:lnTo>
                  <a:lnTo>
                    <a:pt x="128" y="145"/>
                  </a:lnTo>
                  <a:lnTo>
                    <a:pt x="133" y="125"/>
                  </a:lnTo>
                  <a:lnTo>
                    <a:pt x="139" y="124"/>
                  </a:lnTo>
                  <a:lnTo>
                    <a:pt x="145" y="123"/>
                  </a:lnTo>
                  <a:lnTo>
                    <a:pt x="150" y="124"/>
                  </a:lnTo>
                  <a:lnTo>
                    <a:pt x="155" y="125"/>
                  </a:lnTo>
                  <a:lnTo>
                    <a:pt x="159" y="133"/>
                  </a:lnTo>
                  <a:lnTo>
                    <a:pt x="156" y="141"/>
                  </a:lnTo>
                  <a:lnTo>
                    <a:pt x="154" y="150"/>
                  </a:lnTo>
                  <a:lnTo>
                    <a:pt x="153" y="159"/>
                  </a:lnTo>
                  <a:lnTo>
                    <a:pt x="149" y="165"/>
                  </a:lnTo>
                  <a:lnTo>
                    <a:pt x="146" y="171"/>
                  </a:lnTo>
                  <a:lnTo>
                    <a:pt x="142" y="176"/>
                  </a:lnTo>
                  <a:lnTo>
                    <a:pt x="138" y="180"/>
                  </a:lnTo>
                  <a:lnTo>
                    <a:pt x="133" y="184"/>
                  </a:lnTo>
                  <a:lnTo>
                    <a:pt x="128" y="188"/>
                  </a:lnTo>
                  <a:lnTo>
                    <a:pt x="122" y="191"/>
                  </a:lnTo>
                  <a:lnTo>
                    <a:pt x="116" y="193"/>
                  </a:lnTo>
                  <a:lnTo>
                    <a:pt x="110" y="193"/>
                  </a:lnTo>
                  <a:lnTo>
                    <a:pt x="105" y="193"/>
                  </a:lnTo>
                  <a:lnTo>
                    <a:pt x="100" y="192"/>
                  </a:lnTo>
                  <a:lnTo>
                    <a:pt x="94" y="191"/>
                  </a:lnTo>
                  <a:lnTo>
                    <a:pt x="89" y="190"/>
                  </a:lnTo>
                  <a:lnTo>
                    <a:pt x="83" y="188"/>
                  </a:lnTo>
                  <a:lnTo>
                    <a:pt x="79" y="186"/>
                  </a:lnTo>
                  <a:lnTo>
                    <a:pt x="73" y="185"/>
                  </a:lnTo>
                  <a:lnTo>
                    <a:pt x="66" y="182"/>
                  </a:lnTo>
                  <a:lnTo>
                    <a:pt x="61" y="176"/>
                  </a:lnTo>
                  <a:lnTo>
                    <a:pt x="58" y="170"/>
                  </a:lnTo>
                  <a:lnTo>
                    <a:pt x="55" y="163"/>
                  </a:lnTo>
                  <a:lnTo>
                    <a:pt x="53" y="154"/>
                  </a:lnTo>
                  <a:lnTo>
                    <a:pt x="52" y="146"/>
                  </a:lnTo>
                  <a:lnTo>
                    <a:pt x="50" y="139"/>
                  </a:lnTo>
                  <a:lnTo>
                    <a:pt x="48" y="131"/>
                  </a:lnTo>
                  <a:lnTo>
                    <a:pt x="49" y="124"/>
                  </a:lnTo>
                  <a:lnTo>
                    <a:pt x="49" y="119"/>
                  </a:lnTo>
                  <a:lnTo>
                    <a:pt x="49" y="113"/>
                  </a:lnTo>
                  <a:lnTo>
                    <a:pt x="47" y="107"/>
                  </a:lnTo>
                  <a:lnTo>
                    <a:pt x="48" y="101"/>
                  </a:lnTo>
                  <a:lnTo>
                    <a:pt x="52" y="97"/>
                  </a:lnTo>
                  <a:lnTo>
                    <a:pt x="56" y="92"/>
                  </a:lnTo>
                  <a:lnTo>
                    <a:pt x="62" y="89"/>
                  </a:lnTo>
                  <a:lnTo>
                    <a:pt x="65" y="88"/>
                  </a:lnTo>
                  <a:lnTo>
                    <a:pt x="66" y="87"/>
                  </a:lnTo>
                  <a:lnTo>
                    <a:pt x="68" y="87"/>
                  </a:lnTo>
                  <a:lnTo>
                    <a:pt x="68" y="87"/>
                  </a:lnTo>
                  <a:lnTo>
                    <a:pt x="72" y="81"/>
                  </a:lnTo>
                  <a:lnTo>
                    <a:pt x="78" y="76"/>
                  </a:lnTo>
                  <a:lnTo>
                    <a:pt x="83" y="72"/>
                  </a:lnTo>
                  <a:lnTo>
                    <a:pt x="89" y="68"/>
                  </a:lnTo>
                  <a:lnTo>
                    <a:pt x="96" y="65"/>
                  </a:lnTo>
                  <a:lnTo>
                    <a:pt x="103" y="61"/>
                  </a:lnTo>
                  <a:lnTo>
                    <a:pt x="110" y="58"/>
                  </a:lnTo>
                  <a:lnTo>
                    <a:pt x="116" y="53"/>
                  </a:lnTo>
                  <a:lnTo>
                    <a:pt x="127" y="50"/>
                  </a:lnTo>
                  <a:lnTo>
                    <a:pt x="135" y="52"/>
                  </a:lnTo>
                  <a:lnTo>
                    <a:pt x="145" y="54"/>
                  </a:lnTo>
                  <a:lnTo>
                    <a:pt x="153" y="58"/>
                  </a:lnTo>
                  <a:lnTo>
                    <a:pt x="160" y="62"/>
                  </a:lnTo>
                  <a:lnTo>
                    <a:pt x="168" y="66"/>
                  </a:lnTo>
                  <a:lnTo>
                    <a:pt x="176" y="69"/>
                  </a:lnTo>
                  <a:lnTo>
                    <a:pt x="185" y="72"/>
                  </a:lnTo>
                  <a:lnTo>
                    <a:pt x="189" y="75"/>
                  </a:lnTo>
                  <a:lnTo>
                    <a:pt x="196" y="80"/>
                  </a:lnTo>
                  <a:lnTo>
                    <a:pt x="202" y="82"/>
                  </a:lnTo>
                  <a:lnTo>
                    <a:pt x="208" y="86"/>
                  </a:lnTo>
                  <a:lnTo>
                    <a:pt x="214" y="91"/>
                  </a:lnTo>
                  <a:lnTo>
                    <a:pt x="219" y="95"/>
                  </a:lnTo>
                  <a:lnTo>
                    <a:pt x="223" y="100"/>
                  </a:lnTo>
                  <a:lnTo>
                    <a:pt x="226" y="107"/>
                  </a:lnTo>
                  <a:lnTo>
                    <a:pt x="226" y="111"/>
                  </a:lnTo>
                  <a:lnTo>
                    <a:pt x="226" y="113"/>
                  </a:lnTo>
                  <a:lnTo>
                    <a:pt x="226" y="115"/>
                  </a:lnTo>
                  <a:lnTo>
                    <a:pt x="227" y="118"/>
                  </a:lnTo>
                  <a:lnTo>
                    <a:pt x="226" y="119"/>
                  </a:lnTo>
                  <a:lnTo>
                    <a:pt x="226" y="121"/>
                  </a:lnTo>
                  <a:lnTo>
                    <a:pt x="225" y="123"/>
                  </a:lnTo>
                  <a:lnTo>
                    <a:pt x="223" y="125"/>
                  </a:lnTo>
                  <a:lnTo>
                    <a:pt x="225" y="128"/>
                  </a:lnTo>
                  <a:lnTo>
                    <a:pt x="225" y="130"/>
                  </a:lnTo>
                  <a:lnTo>
                    <a:pt x="226" y="132"/>
                  </a:lnTo>
                  <a:lnTo>
                    <a:pt x="227" y="134"/>
                  </a:lnTo>
                  <a:lnTo>
                    <a:pt x="222" y="170"/>
                  </a:lnTo>
                  <a:lnTo>
                    <a:pt x="211" y="199"/>
                  </a:lnTo>
                  <a:lnTo>
                    <a:pt x="195" y="227"/>
                  </a:lnTo>
                  <a:lnTo>
                    <a:pt x="185" y="246"/>
                  </a:lnTo>
                  <a:lnTo>
                    <a:pt x="200" y="269"/>
                  </a:lnTo>
                  <a:lnTo>
                    <a:pt x="200" y="269"/>
                  </a:lnTo>
                  <a:lnTo>
                    <a:pt x="201" y="269"/>
                  </a:lnTo>
                  <a:lnTo>
                    <a:pt x="201" y="269"/>
                  </a:lnTo>
                  <a:lnTo>
                    <a:pt x="202" y="2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45" name="Freeform 121"/>
            <p:cNvSpPr>
              <a:spLocks/>
            </p:cNvSpPr>
            <p:nvPr userDrawn="1"/>
          </p:nvSpPr>
          <p:spPr bwMode="auto">
            <a:xfrm>
              <a:off x="2595" y="2021"/>
              <a:ext cx="56" cy="32"/>
            </a:xfrm>
            <a:custGeom>
              <a:avLst/>
              <a:gdLst>
                <a:gd name="T0" fmla="*/ 47 w 56"/>
                <a:gd name="T1" fmla="*/ 4 h 32"/>
                <a:gd name="T2" fmla="*/ 49 w 56"/>
                <a:gd name="T3" fmla="*/ 0 h 32"/>
                <a:gd name="T4" fmla="*/ 0 w 56"/>
                <a:gd name="T5" fmla="*/ 23 h 32"/>
                <a:gd name="T6" fmla="*/ 5 w 56"/>
                <a:gd name="T7" fmla="*/ 32 h 32"/>
                <a:gd name="T8" fmla="*/ 54 w 56"/>
                <a:gd name="T9" fmla="*/ 10 h 32"/>
                <a:gd name="T10" fmla="*/ 56 w 56"/>
                <a:gd name="T11" fmla="*/ 6 h 32"/>
                <a:gd name="T12" fmla="*/ 54 w 56"/>
                <a:gd name="T13" fmla="*/ 10 h 32"/>
                <a:gd name="T14" fmla="*/ 55 w 56"/>
                <a:gd name="T15" fmla="*/ 8 h 32"/>
                <a:gd name="T16" fmla="*/ 56 w 56"/>
                <a:gd name="T17" fmla="*/ 6 h 32"/>
                <a:gd name="T18" fmla="*/ 47 w 56"/>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2">
                  <a:moveTo>
                    <a:pt x="47" y="4"/>
                  </a:moveTo>
                  <a:lnTo>
                    <a:pt x="49" y="0"/>
                  </a:lnTo>
                  <a:lnTo>
                    <a:pt x="0" y="23"/>
                  </a:lnTo>
                  <a:lnTo>
                    <a:pt x="5" y="32"/>
                  </a:lnTo>
                  <a:lnTo>
                    <a:pt x="54" y="10"/>
                  </a:lnTo>
                  <a:lnTo>
                    <a:pt x="56" y="6"/>
                  </a:lnTo>
                  <a:lnTo>
                    <a:pt x="54" y="10"/>
                  </a:lnTo>
                  <a:lnTo>
                    <a:pt x="55" y="8"/>
                  </a:lnTo>
                  <a:lnTo>
                    <a:pt x="56" y="6"/>
                  </a:lnTo>
                  <a:lnTo>
                    <a:pt x="4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46" name="Freeform 122"/>
            <p:cNvSpPr>
              <a:spLocks/>
            </p:cNvSpPr>
            <p:nvPr userDrawn="1"/>
          </p:nvSpPr>
          <p:spPr bwMode="auto">
            <a:xfrm>
              <a:off x="2642" y="1922"/>
              <a:ext cx="25" cy="105"/>
            </a:xfrm>
            <a:custGeom>
              <a:avLst/>
              <a:gdLst>
                <a:gd name="T0" fmla="*/ 15 w 25"/>
                <a:gd name="T1" fmla="*/ 1 h 105"/>
                <a:gd name="T2" fmla="*/ 15 w 25"/>
                <a:gd name="T3" fmla="*/ 0 h 105"/>
                <a:gd name="T4" fmla="*/ 13 w 25"/>
                <a:gd name="T5" fmla="*/ 13 h 105"/>
                <a:gd name="T6" fmla="*/ 11 w 25"/>
                <a:gd name="T7" fmla="*/ 26 h 105"/>
                <a:gd name="T8" fmla="*/ 9 w 25"/>
                <a:gd name="T9" fmla="*/ 40 h 105"/>
                <a:gd name="T10" fmla="*/ 8 w 25"/>
                <a:gd name="T11" fmla="*/ 53 h 105"/>
                <a:gd name="T12" fmla="*/ 7 w 25"/>
                <a:gd name="T13" fmla="*/ 66 h 105"/>
                <a:gd name="T14" fmla="*/ 6 w 25"/>
                <a:gd name="T15" fmla="*/ 78 h 105"/>
                <a:gd name="T16" fmla="*/ 4 w 25"/>
                <a:gd name="T17" fmla="*/ 91 h 105"/>
                <a:gd name="T18" fmla="*/ 0 w 25"/>
                <a:gd name="T19" fmla="*/ 103 h 105"/>
                <a:gd name="T20" fmla="*/ 9 w 25"/>
                <a:gd name="T21" fmla="*/ 105 h 105"/>
                <a:gd name="T22" fmla="*/ 13 w 25"/>
                <a:gd name="T23" fmla="*/ 93 h 105"/>
                <a:gd name="T24" fmla="*/ 15 w 25"/>
                <a:gd name="T25" fmla="*/ 80 h 105"/>
                <a:gd name="T26" fmla="*/ 16 w 25"/>
                <a:gd name="T27" fmla="*/ 66 h 105"/>
                <a:gd name="T28" fmla="*/ 18 w 25"/>
                <a:gd name="T29" fmla="*/ 53 h 105"/>
                <a:gd name="T30" fmla="*/ 19 w 25"/>
                <a:gd name="T31" fmla="*/ 40 h 105"/>
                <a:gd name="T32" fmla="*/ 20 w 25"/>
                <a:gd name="T33" fmla="*/ 28 h 105"/>
                <a:gd name="T34" fmla="*/ 22 w 25"/>
                <a:gd name="T35" fmla="*/ 15 h 105"/>
                <a:gd name="T36" fmla="*/ 25 w 25"/>
                <a:gd name="T37" fmla="*/ 2 h 105"/>
                <a:gd name="T38" fmla="*/ 25 w 25"/>
                <a:gd name="T39" fmla="*/ 1 h 105"/>
                <a:gd name="T40" fmla="*/ 25 w 25"/>
                <a:gd name="T41" fmla="*/ 2 h 105"/>
                <a:gd name="T42" fmla="*/ 25 w 25"/>
                <a:gd name="T43" fmla="*/ 1 h 105"/>
                <a:gd name="T44" fmla="*/ 25 w 25"/>
                <a:gd name="T45" fmla="*/ 1 h 105"/>
                <a:gd name="T46" fmla="*/ 15 w 25"/>
                <a:gd name="T4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05">
                  <a:moveTo>
                    <a:pt x="15" y="1"/>
                  </a:moveTo>
                  <a:lnTo>
                    <a:pt x="15" y="0"/>
                  </a:lnTo>
                  <a:lnTo>
                    <a:pt x="13" y="13"/>
                  </a:lnTo>
                  <a:lnTo>
                    <a:pt x="11" y="26"/>
                  </a:lnTo>
                  <a:lnTo>
                    <a:pt x="9" y="40"/>
                  </a:lnTo>
                  <a:lnTo>
                    <a:pt x="8" y="53"/>
                  </a:lnTo>
                  <a:lnTo>
                    <a:pt x="7" y="66"/>
                  </a:lnTo>
                  <a:lnTo>
                    <a:pt x="6" y="78"/>
                  </a:lnTo>
                  <a:lnTo>
                    <a:pt x="4" y="91"/>
                  </a:lnTo>
                  <a:lnTo>
                    <a:pt x="0" y="103"/>
                  </a:lnTo>
                  <a:lnTo>
                    <a:pt x="9" y="105"/>
                  </a:lnTo>
                  <a:lnTo>
                    <a:pt x="13" y="93"/>
                  </a:lnTo>
                  <a:lnTo>
                    <a:pt x="15" y="80"/>
                  </a:lnTo>
                  <a:lnTo>
                    <a:pt x="16" y="66"/>
                  </a:lnTo>
                  <a:lnTo>
                    <a:pt x="18" y="53"/>
                  </a:lnTo>
                  <a:lnTo>
                    <a:pt x="19" y="40"/>
                  </a:lnTo>
                  <a:lnTo>
                    <a:pt x="20" y="28"/>
                  </a:lnTo>
                  <a:lnTo>
                    <a:pt x="22" y="15"/>
                  </a:lnTo>
                  <a:lnTo>
                    <a:pt x="25" y="2"/>
                  </a:lnTo>
                  <a:lnTo>
                    <a:pt x="25" y="1"/>
                  </a:lnTo>
                  <a:lnTo>
                    <a:pt x="25" y="2"/>
                  </a:lnTo>
                  <a:lnTo>
                    <a:pt x="25" y="1"/>
                  </a:lnTo>
                  <a:lnTo>
                    <a:pt x="2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47" name="Freeform 123"/>
            <p:cNvSpPr>
              <a:spLocks/>
            </p:cNvSpPr>
            <p:nvPr userDrawn="1"/>
          </p:nvSpPr>
          <p:spPr bwMode="auto">
            <a:xfrm>
              <a:off x="2653" y="1859"/>
              <a:ext cx="14" cy="64"/>
            </a:xfrm>
            <a:custGeom>
              <a:avLst/>
              <a:gdLst>
                <a:gd name="T0" fmla="*/ 1 w 14"/>
                <a:gd name="T1" fmla="*/ 5 h 64"/>
                <a:gd name="T2" fmla="*/ 0 w 14"/>
                <a:gd name="T3" fmla="*/ 4 h 64"/>
                <a:gd name="T4" fmla="*/ 1 w 14"/>
                <a:gd name="T5" fmla="*/ 11 h 64"/>
                <a:gd name="T6" fmla="*/ 2 w 14"/>
                <a:gd name="T7" fmla="*/ 18 h 64"/>
                <a:gd name="T8" fmla="*/ 3 w 14"/>
                <a:gd name="T9" fmla="*/ 25 h 64"/>
                <a:gd name="T10" fmla="*/ 4 w 14"/>
                <a:gd name="T11" fmla="*/ 31 h 64"/>
                <a:gd name="T12" fmla="*/ 4 w 14"/>
                <a:gd name="T13" fmla="*/ 39 h 64"/>
                <a:gd name="T14" fmla="*/ 4 w 14"/>
                <a:gd name="T15" fmla="*/ 47 h 64"/>
                <a:gd name="T16" fmla="*/ 4 w 14"/>
                <a:gd name="T17" fmla="*/ 56 h 64"/>
                <a:gd name="T18" fmla="*/ 4 w 14"/>
                <a:gd name="T19" fmla="*/ 64 h 64"/>
                <a:gd name="T20" fmla="*/ 14 w 14"/>
                <a:gd name="T21" fmla="*/ 64 h 64"/>
                <a:gd name="T22" fmla="*/ 14 w 14"/>
                <a:gd name="T23" fmla="*/ 56 h 64"/>
                <a:gd name="T24" fmla="*/ 14 w 14"/>
                <a:gd name="T25" fmla="*/ 47 h 64"/>
                <a:gd name="T26" fmla="*/ 14 w 14"/>
                <a:gd name="T27" fmla="*/ 39 h 64"/>
                <a:gd name="T28" fmla="*/ 14 w 14"/>
                <a:gd name="T29" fmla="*/ 31 h 64"/>
                <a:gd name="T30" fmla="*/ 13 w 14"/>
                <a:gd name="T31" fmla="*/ 23 h 64"/>
                <a:gd name="T32" fmla="*/ 11 w 14"/>
                <a:gd name="T33" fmla="*/ 16 h 64"/>
                <a:gd name="T34" fmla="*/ 10 w 14"/>
                <a:gd name="T35" fmla="*/ 8 h 64"/>
                <a:gd name="T36" fmla="*/ 9 w 14"/>
                <a:gd name="T37" fmla="*/ 1 h 64"/>
                <a:gd name="T38" fmla="*/ 8 w 14"/>
                <a:gd name="T39" fmla="*/ 0 h 64"/>
                <a:gd name="T40" fmla="*/ 9 w 14"/>
                <a:gd name="T41" fmla="*/ 1 h 64"/>
                <a:gd name="T42" fmla="*/ 9 w 14"/>
                <a:gd name="T43" fmla="*/ 0 h 64"/>
                <a:gd name="T44" fmla="*/ 8 w 14"/>
                <a:gd name="T45" fmla="*/ 0 h 64"/>
                <a:gd name="T46" fmla="*/ 1 w 14"/>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4">
                  <a:moveTo>
                    <a:pt x="1" y="5"/>
                  </a:moveTo>
                  <a:lnTo>
                    <a:pt x="0" y="4"/>
                  </a:lnTo>
                  <a:lnTo>
                    <a:pt x="1" y="11"/>
                  </a:lnTo>
                  <a:lnTo>
                    <a:pt x="2" y="18"/>
                  </a:lnTo>
                  <a:lnTo>
                    <a:pt x="3" y="25"/>
                  </a:lnTo>
                  <a:lnTo>
                    <a:pt x="4" y="31"/>
                  </a:lnTo>
                  <a:lnTo>
                    <a:pt x="4" y="39"/>
                  </a:lnTo>
                  <a:lnTo>
                    <a:pt x="4" y="47"/>
                  </a:lnTo>
                  <a:lnTo>
                    <a:pt x="4" y="56"/>
                  </a:lnTo>
                  <a:lnTo>
                    <a:pt x="4" y="64"/>
                  </a:lnTo>
                  <a:lnTo>
                    <a:pt x="14" y="64"/>
                  </a:lnTo>
                  <a:lnTo>
                    <a:pt x="14" y="56"/>
                  </a:lnTo>
                  <a:lnTo>
                    <a:pt x="14" y="47"/>
                  </a:lnTo>
                  <a:lnTo>
                    <a:pt x="14" y="39"/>
                  </a:lnTo>
                  <a:lnTo>
                    <a:pt x="14" y="31"/>
                  </a:lnTo>
                  <a:lnTo>
                    <a:pt x="13" y="23"/>
                  </a:lnTo>
                  <a:lnTo>
                    <a:pt x="11" y="16"/>
                  </a:lnTo>
                  <a:lnTo>
                    <a:pt x="10" y="8"/>
                  </a:lnTo>
                  <a:lnTo>
                    <a:pt x="9" y="1"/>
                  </a:lnTo>
                  <a:lnTo>
                    <a:pt x="8" y="0"/>
                  </a:lnTo>
                  <a:lnTo>
                    <a:pt x="9" y="1"/>
                  </a:lnTo>
                  <a:lnTo>
                    <a:pt x="9" y="0"/>
                  </a:lnTo>
                  <a:lnTo>
                    <a:pt x="8" y="0"/>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48" name="Freeform 124"/>
            <p:cNvSpPr>
              <a:spLocks/>
            </p:cNvSpPr>
            <p:nvPr userDrawn="1"/>
          </p:nvSpPr>
          <p:spPr bwMode="auto">
            <a:xfrm>
              <a:off x="2646" y="1843"/>
              <a:ext cx="15" cy="21"/>
            </a:xfrm>
            <a:custGeom>
              <a:avLst/>
              <a:gdLst>
                <a:gd name="T0" fmla="*/ 2 w 15"/>
                <a:gd name="T1" fmla="*/ 7 h 21"/>
                <a:gd name="T2" fmla="*/ 0 w 15"/>
                <a:gd name="T3" fmla="*/ 3 h 21"/>
                <a:gd name="T4" fmla="*/ 1 w 15"/>
                <a:gd name="T5" fmla="*/ 8 h 21"/>
                <a:gd name="T6" fmla="*/ 2 w 15"/>
                <a:gd name="T7" fmla="*/ 13 h 21"/>
                <a:gd name="T8" fmla="*/ 5 w 15"/>
                <a:gd name="T9" fmla="*/ 16 h 21"/>
                <a:gd name="T10" fmla="*/ 8 w 15"/>
                <a:gd name="T11" fmla="*/ 21 h 21"/>
                <a:gd name="T12" fmla="*/ 15 w 15"/>
                <a:gd name="T13" fmla="*/ 16 h 21"/>
                <a:gd name="T14" fmla="*/ 12 w 15"/>
                <a:gd name="T15" fmla="*/ 11 h 21"/>
                <a:gd name="T16" fmla="*/ 11 w 15"/>
                <a:gd name="T17" fmla="*/ 8 h 21"/>
                <a:gd name="T18" fmla="*/ 10 w 15"/>
                <a:gd name="T19" fmla="*/ 6 h 21"/>
                <a:gd name="T20" fmla="*/ 9 w 15"/>
                <a:gd name="T21" fmla="*/ 3 h 21"/>
                <a:gd name="T22" fmla="*/ 7 w 15"/>
                <a:gd name="T23" fmla="*/ 0 h 21"/>
                <a:gd name="T24" fmla="*/ 9 w 15"/>
                <a:gd name="T25" fmla="*/ 3 h 21"/>
                <a:gd name="T26" fmla="*/ 9 w 15"/>
                <a:gd name="T27" fmla="*/ 1 h 21"/>
                <a:gd name="T28" fmla="*/ 7 w 15"/>
                <a:gd name="T29" fmla="*/ 0 h 21"/>
                <a:gd name="T30" fmla="*/ 2 w 15"/>
                <a:gd name="T3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2" y="7"/>
                  </a:moveTo>
                  <a:lnTo>
                    <a:pt x="0" y="3"/>
                  </a:lnTo>
                  <a:lnTo>
                    <a:pt x="1" y="8"/>
                  </a:lnTo>
                  <a:lnTo>
                    <a:pt x="2" y="13"/>
                  </a:lnTo>
                  <a:lnTo>
                    <a:pt x="5" y="16"/>
                  </a:lnTo>
                  <a:lnTo>
                    <a:pt x="8" y="21"/>
                  </a:lnTo>
                  <a:lnTo>
                    <a:pt x="15" y="16"/>
                  </a:lnTo>
                  <a:lnTo>
                    <a:pt x="12" y="11"/>
                  </a:lnTo>
                  <a:lnTo>
                    <a:pt x="11" y="8"/>
                  </a:lnTo>
                  <a:lnTo>
                    <a:pt x="10" y="6"/>
                  </a:lnTo>
                  <a:lnTo>
                    <a:pt x="9" y="3"/>
                  </a:lnTo>
                  <a:lnTo>
                    <a:pt x="7" y="0"/>
                  </a:lnTo>
                  <a:lnTo>
                    <a:pt x="9" y="3"/>
                  </a:lnTo>
                  <a:lnTo>
                    <a:pt x="9" y="1"/>
                  </a:lnTo>
                  <a:lnTo>
                    <a:pt x="7" y="0"/>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49" name="Freeform 125"/>
            <p:cNvSpPr>
              <a:spLocks/>
            </p:cNvSpPr>
            <p:nvPr userDrawn="1"/>
          </p:nvSpPr>
          <p:spPr bwMode="auto">
            <a:xfrm>
              <a:off x="2636" y="1831"/>
              <a:ext cx="17" cy="19"/>
            </a:xfrm>
            <a:custGeom>
              <a:avLst/>
              <a:gdLst>
                <a:gd name="T0" fmla="*/ 2 w 17"/>
                <a:gd name="T1" fmla="*/ 9 h 19"/>
                <a:gd name="T2" fmla="*/ 0 w 17"/>
                <a:gd name="T3" fmla="*/ 7 h 19"/>
                <a:gd name="T4" fmla="*/ 2 w 17"/>
                <a:gd name="T5" fmla="*/ 12 h 19"/>
                <a:gd name="T6" fmla="*/ 6 w 17"/>
                <a:gd name="T7" fmla="*/ 15 h 19"/>
                <a:gd name="T8" fmla="*/ 10 w 17"/>
                <a:gd name="T9" fmla="*/ 16 h 19"/>
                <a:gd name="T10" fmla="*/ 12 w 17"/>
                <a:gd name="T11" fmla="*/ 19 h 19"/>
                <a:gd name="T12" fmla="*/ 17 w 17"/>
                <a:gd name="T13" fmla="*/ 12 h 19"/>
                <a:gd name="T14" fmla="*/ 14 w 17"/>
                <a:gd name="T15" fmla="*/ 9 h 19"/>
                <a:gd name="T16" fmla="*/ 13 w 17"/>
                <a:gd name="T17" fmla="*/ 8 h 19"/>
                <a:gd name="T18" fmla="*/ 10 w 17"/>
                <a:gd name="T19" fmla="*/ 5 h 19"/>
                <a:gd name="T20" fmla="*/ 7 w 17"/>
                <a:gd name="T21" fmla="*/ 2 h 19"/>
                <a:gd name="T22" fmla="*/ 5 w 17"/>
                <a:gd name="T23" fmla="*/ 0 h 19"/>
                <a:gd name="T24" fmla="*/ 7 w 17"/>
                <a:gd name="T25" fmla="*/ 2 h 19"/>
                <a:gd name="T26" fmla="*/ 7 w 17"/>
                <a:gd name="T27" fmla="*/ 1 h 19"/>
                <a:gd name="T28" fmla="*/ 5 w 17"/>
                <a:gd name="T29" fmla="*/ 0 h 19"/>
                <a:gd name="T30" fmla="*/ 2 w 17"/>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2" y="9"/>
                  </a:moveTo>
                  <a:lnTo>
                    <a:pt x="0" y="7"/>
                  </a:lnTo>
                  <a:lnTo>
                    <a:pt x="2" y="12"/>
                  </a:lnTo>
                  <a:lnTo>
                    <a:pt x="6" y="15"/>
                  </a:lnTo>
                  <a:lnTo>
                    <a:pt x="10" y="16"/>
                  </a:lnTo>
                  <a:lnTo>
                    <a:pt x="12" y="19"/>
                  </a:lnTo>
                  <a:lnTo>
                    <a:pt x="17" y="12"/>
                  </a:lnTo>
                  <a:lnTo>
                    <a:pt x="14" y="9"/>
                  </a:lnTo>
                  <a:lnTo>
                    <a:pt x="13" y="8"/>
                  </a:lnTo>
                  <a:lnTo>
                    <a:pt x="10" y="5"/>
                  </a:lnTo>
                  <a:lnTo>
                    <a:pt x="7" y="2"/>
                  </a:lnTo>
                  <a:lnTo>
                    <a:pt x="5" y="0"/>
                  </a:lnTo>
                  <a:lnTo>
                    <a:pt x="7" y="2"/>
                  </a:lnTo>
                  <a:lnTo>
                    <a:pt x="7" y="1"/>
                  </a:lnTo>
                  <a:lnTo>
                    <a:pt x="5" y="0"/>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0" name="Freeform 126"/>
            <p:cNvSpPr>
              <a:spLocks/>
            </p:cNvSpPr>
            <p:nvPr userDrawn="1"/>
          </p:nvSpPr>
          <p:spPr bwMode="auto">
            <a:xfrm>
              <a:off x="2603" y="1812"/>
              <a:ext cx="38" cy="28"/>
            </a:xfrm>
            <a:custGeom>
              <a:avLst/>
              <a:gdLst>
                <a:gd name="T0" fmla="*/ 0 w 38"/>
                <a:gd name="T1" fmla="*/ 7 h 28"/>
                <a:gd name="T2" fmla="*/ 0 w 38"/>
                <a:gd name="T3" fmla="*/ 7 h 28"/>
                <a:gd name="T4" fmla="*/ 8 w 38"/>
                <a:gd name="T5" fmla="*/ 13 h 28"/>
                <a:gd name="T6" fmla="*/ 17 w 38"/>
                <a:gd name="T7" fmla="*/ 18 h 28"/>
                <a:gd name="T8" fmla="*/ 25 w 38"/>
                <a:gd name="T9" fmla="*/ 24 h 28"/>
                <a:gd name="T10" fmla="*/ 35 w 38"/>
                <a:gd name="T11" fmla="*/ 28 h 28"/>
                <a:gd name="T12" fmla="*/ 38 w 38"/>
                <a:gd name="T13" fmla="*/ 19 h 28"/>
                <a:gd name="T14" fmla="*/ 30 w 38"/>
                <a:gd name="T15" fmla="*/ 14 h 28"/>
                <a:gd name="T16" fmla="*/ 21 w 38"/>
                <a:gd name="T17" fmla="*/ 11 h 28"/>
                <a:gd name="T18" fmla="*/ 13 w 38"/>
                <a:gd name="T19" fmla="*/ 6 h 28"/>
                <a:gd name="T20" fmla="*/ 5 w 38"/>
                <a:gd name="T21" fmla="*/ 0 h 28"/>
                <a:gd name="T22" fmla="*/ 5 w 38"/>
                <a:gd name="T23" fmla="*/ 0 h 28"/>
                <a:gd name="T24" fmla="*/ 0 w 38"/>
                <a:gd name="T25" fmla="*/ 7 h 28"/>
                <a:gd name="T26" fmla="*/ 0 w 38"/>
                <a:gd name="T27" fmla="*/ 7 h 28"/>
                <a:gd name="T28" fmla="*/ 0 w 38"/>
                <a:gd name="T29"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8">
                  <a:moveTo>
                    <a:pt x="0" y="7"/>
                  </a:moveTo>
                  <a:lnTo>
                    <a:pt x="0" y="7"/>
                  </a:lnTo>
                  <a:lnTo>
                    <a:pt x="8" y="13"/>
                  </a:lnTo>
                  <a:lnTo>
                    <a:pt x="17" y="18"/>
                  </a:lnTo>
                  <a:lnTo>
                    <a:pt x="25" y="24"/>
                  </a:lnTo>
                  <a:lnTo>
                    <a:pt x="35" y="28"/>
                  </a:lnTo>
                  <a:lnTo>
                    <a:pt x="38" y="19"/>
                  </a:lnTo>
                  <a:lnTo>
                    <a:pt x="30" y="14"/>
                  </a:lnTo>
                  <a:lnTo>
                    <a:pt x="21" y="11"/>
                  </a:lnTo>
                  <a:lnTo>
                    <a:pt x="13" y="6"/>
                  </a:lnTo>
                  <a:lnTo>
                    <a:pt x="5" y="0"/>
                  </a:lnTo>
                  <a:lnTo>
                    <a:pt x="5" y="0"/>
                  </a:lnTo>
                  <a:lnTo>
                    <a:pt x="0" y="7"/>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1" name="Freeform 127"/>
            <p:cNvSpPr>
              <a:spLocks/>
            </p:cNvSpPr>
            <p:nvPr userDrawn="1"/>
          </p:nvSpPr>
          <p:spPr bwMode="auto">
            <a:xfrm>
              <a:off x="2503" y="1773"/>
              <a:ext cx="105" cy="46"/>
            </a:xfrm>
            <a:custGeom>
              <a:avLst/>
              <a:gdLst>
                <a:gd name="T0" fmla="*/ 5 w 105"/>
                <a:gd name="T1" fmla="*/ 11 h 46"/>
                <a:gd name="T2" fmla="*/ 4 w 105"/>
                <a:gd name="T3" fmla="*/ 11 h 46"/>
                <a:gd name="T4" fmla="*/ 15 w 105"/>
                <a:gd name="T5" fmla="*/ 9 h 46"/>
                <a:gd name="T6" fmla="*/ 27 w 105"/>
                <a:gd name="T7" fmla="*/ 9 h 46"/>
                <a:gd name="T8" fmla="*/ 40 w 105"/>
                <a:gd name="T9" fmla="*/ 13 h 46"/>
                <a:gd name="T10" fmla="*/ 52 w 105"/>
                <a:gd name="T11" fmla="*/ 18 h 46"/>
                <a:gd name="T12" fmla="*/ 64 w 105"/>
                <a:gd name="T13" fmla="*/ 24 h 46"/>
                <a:gd name="T14" fmla="*/ 75 w 105"/>
                <a:gd name="T15" fmla="*/ 31 h 46"/>
                <a:gd name="T16" fmla="*/ 88 w 105"/>
                <a:gd name="T17" fmla="*/ 38 h 46"/>
                <a:gd name="T18" fmla="*/ 100 w 105"/>
                <a:gd name="T19" fmla="*/ 46 h 46"/>
                <a:gd name="T20" fmla="*/ 105 w 105"/>
                <a:gd name="T21" fmla="*/ 39 h 46"/>
                <a:gd name="T22" fmla="*/ 93 w 105"/>
                <a:gd name="T23" fmla="*/ 31 h 46"/>
                <a:gd name="T24" fmla="*/ 80 w 105"/>
                <a:gd name="T25" fmla="*/ 24 h 46"/>
                <a:gd name="T26" fmla="*/ 68 w 105"/>
                <a:gd name="T27" fmla="*/ 16 h 46"/>
                <a:gd name="T28" fmla="*/ 57 w 105"/>
                <a:gd name="T29" fmla="*/ 8 h 46"/>
                <a:gd name="T30" fmla="*/ 42 w 105"/>
                <a:gd name="T31" fmla="*/ 3 h 46"/>
                <a:gd name="T32" fmla="*/ 30 w 105"/>
                <a:gd name="T33" fmla="*/ 0 h 46"/>
                <a:gd name="T34" fmla="*/ 15 w 105"/>
                <a:gd name="T35" fmla="*/ 0 h 46"/>
                <a:gd name="T36" fmla="*/ 1 w 105"/>
                <a:gd name="T37" fmla="*/ 1 h 46"/>
                <a:gd name="T38" fmla="*/ 0 w 105"/>
                <a:gd name="T39" fmla="*/ 1 h 46"/>
                <a:gd name="T40" fmla="*/ 1 w 105"/>
                <a:gd name="T41" fmla="*/ 1 h 46"/>
                <a:gd name="T42" fmla="*/ 1 w 105"/>
                <a:gd name="T43" fmla="*/ 1 h 46"/>
                <a:gd name="T44" fmla="*/ 0 w 105"/>
                <a:gd name="T45" fmla="*/ 1 h 46"/>
                <a:gd name="T46" fmla="*/ 5 w 105"/>
                <a:gd name="T4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46">
                  <a:moveTo>
                    <a:pt x="5" y="11"/>
                  </a:moveTo>
                  <a:lnTo>
                    <a:pt x="4" y="11"/>
                  </a:lnTo>
                  <a:lnTo>
                    <a:pt x="15" y="9"/>
                  </a:lnTo>
                  <a:lnTo>
                    <a:pt x="27" y="9"/>
                  </a:lnTo>
                  <a:lnTo>
                    <a:pt x="40" y="13"/>
                  </a:lnTo>
                  <a:lnTo>
                    <a:pt x="52" y="18"/>
                  </a:lnTo>
                  <a:lnTo>
                    <a:pt x="64" y="24"/>
                  </a:lnTo>
                  <a:lnTo>
                    <a:pt x="75" y="31"/>
                  </a:lnTo>
                  <a:lnTo>
                    <a:pt x="88" y="38"/>
                  </a:lnTo>
                  <a:lnTo>
                    <a:pt x="100" y="46"/>
                  </a:lnTo>
                  <a:lnTo>
                    <a:pt x="105" y="39"/>
                  </a:lnTo>
                  <a:lnTo>
                    <a:pt x="93" y="31"/>
                  </a:lnTo>
                  <a:lnTo>
                    <a:pt x="80" y="24"/>
                  </a:lnTo>
                  <a:lnTo>
                    <a:pt x="68" y="16"/>
                  </a:lnTo>
                  <a:lnTo>
                    <a:pt x="57" y="8"/>
                  </a:lnTo>
                  <a:lnTo>
                    <a:pt x="42" y="3"/>
                  </a:lnTo>
                  <a:lnTo>
                    <a:pt x="30" y="0"/>
                  </a:lnTo>
                  <a:lnTo>
                    <a:pt x="15" y="0"/>
                  </a:lnTo>
                  <a:lnTo>
                    <a:pt x="1" y="1"/>
                  </a:lnTo>
                  <a:lnTo>
                    <a:pt x="0" y="1"/>
                  </a:lnTo>
                  <a:lnTo>
                    <a:pt x="1" y="1"/>
                  </a:lnTo>
                  <a:lnTo>
                    <a:pt x="1" y="1"/>
                  </a:lnTo>
                  <a:lnTo>
                    <a:pt x="0" y="1"/>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2" name="Freeform 128"/>
            <p:cNvSpPr>
              <a:spLocks/>
            </p:cNvSpPr>
            <p:nvPr userDrawn="1"/>
          </p:nvSpPr>
          <p:spPr bwMode="auto">
            <a:xfrm>
              <a:off x="2453" y="1774"/>
              <a:ext cx="55" cy="37"/>
            </a:xfrm>
            <a:custGeom>
              <a:avLst/>
              <a:gdLst>
                <a:gd name="T0" fmla="*/ 3 w 55"/>
                <a:gd name="T1" fmla="*/ 37 h 37"/>
                <a:gd name="T2" fmla="*/ 4 w 55"/>
                <a:gd name="T3" fmla="*/ 37 h 37"/>
                <a:gd name="T4" fmla="*/ 55 w 55"/>
                <a:gd name="T5" fmla="*/ 10 h 37"/>
                <a:gd name="T6" fmla="*/ 50 w 55"/>
                <a:gd name="T7" fmla="*/ 0 h 37"/>
                <a:gd name="T8" fmla="*/ 0 w 55"/>
                <a:gd name="T9" fmla="*/ 27 h 37"/>
                <a:gd name="T10" fmla="*/ 1 w 55"/>
                <a:gd name="T11" fmla="*/ 27 h 37"/>
                <a:gd name="T12" fmla="*/ 3 w 55"/>
                <a:gd name="T13" fmla="*/ 37 h 37"/>
                <a:gd name="T14" fmla="*/ 3 w 55"/>
                <a:gd name="T15" fmla="*/ 37 h 37"/>
                <a:gd name="T16" fmla="*/ 4 w 55"/>
                <a:gd name="T17" fmla="*/ 37 h 37"/>
                <a:gd name="T18" fmla="*/ 3 w 55"/>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7">
                  <a:moveTo>
                    <a:pt x="3" y="37"/>
                  </a:moveTo>
                  <a:lnTo>
                    <a:pt x="4" y="37"/>
                  </a:lnTo>
                  <a:lnTo>
                    <a:pt x="55" y="10"/>
                  </a:lnTo>
                  <a:lnTo>
                    <a:pt x="50" y="0"/>
                  </a:lnTo>
                  <a:lnTo>
                    <a:pt x="0" y="27"/>
                  </a:lnTo>
                  <a:lnTo>
                    <a:pt x="1" y="27"/>
                  </a:lnTo>
                  <a:lnTo>
                    <a:pt x="3" y="37"/>
                  </a:lnTo>
                  <a:lnTo>
                    <a:pt x="3" y="37"/>
                  </a:lnTo>
                  <a:lnTo>
                    <a:pt x="4" y="37"/>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3" name="Freeform 129"/>
            <p:cNvSpPr>
              <a:spLocks/>
            </p:cNvSpPr>
            <p:nvPr userDrawn="1"/>
          </p:nvSpPr>
          <p:spPr bwMode="auto">
            <a:xfrm>
              <a:off x="2442" y="1801"/>
              <a:ext cx="14" cy="12"/>
            </a:xfrm>
            <a:custGeom>
              <a:avLst/>
              <a:gdLst>
                <a:gd name="T0" fmla="*/ 7 w 14"/>
                <a:gd name="T1" fmla="*/ 11 h 12"/>
                <a:gd name="T2" fmla="*/ 5 w 14"/>
                <a:gd name="T3" fmla="*/ 12 h 12"/>
                <a:gd name="T4" fmla="*/ 14 w 14"/>
                <a:gd name="T5" fmla="*/ 10 h 12"/>
                <a:gd name="T6" fmla="*/ 12 w 14"/>
                <a:gd name="T7" fmla="*/ 0 h 12"/>
                <a:gd name="T8" fmla="*/ 2 w 14"/>
                <a:gd name="T9" fmla="*/ 3 h 12"/>
                <a:gd name="T10" fmla="*/ 0 w 14"/>
                <a:gd name="T11" fmla="*/ 4 h 12"/>
                <a:gd name="T12" fmla="*/ 2 w 14"/>
                <a:gd name="T13" fmla="*/ 3 h 12"/>
                <a:gd name="T14" fmla="*/ 1 w 14"/>
                <a:gd name="T15" fmla="*/ 3 h 12"/>
                <a:gd name="T16" fmla="*/ 0 w 14"/>
                <a:gd name="T17" fmla="*/ 4 h 12"/>
                <a:gd name="T18" fmla="*/ 7 w 14"/>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7" y="11"/>
                  </a:moveTo>
                  <a:lnTo>
                    <a:pt x="5" y="12"/>
                  </a:lnTo>
                  <a:lnTo>
                    <a:pt x="14" y="10"/>
                  </a:lnTo>
                  <a:lnTo>
                    <a:pt x="12" y="0"/>
                  </a:lnTo>
                  <a:lnTo>
                    <a:pt x="2" y="3"/>
                  </a:lnTo>
                  <a:lnTo>
                    <a:pt x="0" y="4"/>
                  </a:lnTo>
                  <a:lnTo>
                    <a:pt x="2" y="3"/>
                  </a:lnTo>
                  <a:lnTo>
                    <a:pt x="1" y="3"/>
                  </a:lnTo>
                  <a:lnTo>
                    <a:pt x="0" y="4"/>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4" name="Freeform 130"/>
            <p:cNvSpPr>
              <a:spLocks/>
            </p:cNvSpPr>
            <p:nvPr userDrawn="1"/>
          </p:nvSpPr>
          <p:spPr bwMode="auto">
            <a:xfrm>
              <a:off x="2412" y="1805"/>
              <a:ext cx="37" cy="33"/>
            </a:xfrm>
            <a:custGeom>
              <a:avLst/>
              <a:gdLst>
                <a:gd name="T0" fmla="*/ 5 w 37"/>
                <a:gd name="T1" fmla="*/ 33 h 33"/>
                <a:gd name="T2" fmla="*/ 8 w 37"/>
                <a:gd name="T3" fmla="*/ 32 h 33"/>
                <a:gd name="T4" fmla="*/ 37 w 37"/>
                <a:gd name="T5" fmla="*/ 7 h 33"/>
                <a:gd name="T6" fmla="*/ 30 w 37"/>
                <a:gd name="T7" fmla="*/ 0 h 33"/>
                <a:gd name="T8" fmla="*/ 0 w 37"/>
                <a:gd name="T9" fmla="*/ 25 h 33"/>
                <a:gd name="T10" fmla="*/ 3 w 37"/>
                <a:gd name="T11" fmla="*/ 23 h 33"/>
                <a:gd name="T12" fmla="*/ 5 w 37"/>
                <a:gd name="T13" fmla="*/ 33 h 33"/>
                <a:gd name="T14" fmla="*/ 6 w 37"/>
                <a:gd name="T15" fmla="*/ 33 h 33"/>
                <a:gd name="T16" fmla="*/ 8 w 37"/>
                <a:gd name="T17" fmla="*/ 32 h 33"/>
                <a:gd name="T18" fmla="*/ 5 w 37"/>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3">
                  <a:moveTo>
                    <a:pt x="5" y="33"/>
                  </a:moveTo>
                  <a:lnTo>
                    <a:pt x="8" y="32"/>
                  </a:lnTo>
                  <a:lnTo>
                    <a:pt x="37" y="7"/>
                  </a:lnTo>
                  <a:lnTo>
                    <a:pt x="30" y="0"/>
                  </a:lnTo>
                  <a:lnTo>
                    <a:pt x="0" y="25"/>
                  </a:lnTo>
                  <a:lnTo>
                    <a:pt x="3" y="23"/>
                  </a:lnTo>
                  <a:lnTo>
                    <a:pt x="5" y="33"/>
                  </a:lnTo>
                  <a:lnTo>
                    <a:pt x="6" y="33"/>
                  </a:lnTo>
                  <a:lnTo>
                    <a:pt x="8" y="32"/>
                  </a:lnTo>
                  <a:lnTo>
                    <a:pt x="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5" name="Freeform 131"/>
            <p:cNvSpPr>
              <a:spLocks/>
            </p:cNvSpPr>
            <p:nvPr userDrawn="1"/>
          </p:nvSpPr>
          <p:spPr bwMode="auto">
            <a:xfrm>
              <a:off x="2391" y="1828"/>
              <a:ext cx="26" cy="29"/>
            </a:xfrm>
            <a:custGeom>
              <a:avLst/>
              <a:gdLst>
                <a:gd name="T0" fmla="*/ 10 w 26"/>
                <a:gd name="T1" fmla="*/ 28 h 29"/>
                <a:gd name="T2" fmla="*/ 10 w 26"/>
                <a:gd name="T3" fmla="*/ 29 h 29"/>
                <a:gd name="T4" fmla="*/ 12 w 26"/>
                <a:gd name="T5" fmla="*/ 22 h 29"/>
                <a:gd name="T6" fmla="*/ 16 w 26"/>
                <a:gd name="T7" fmla="*/ 16 h 29"/>
                <a:gd name="T8" fmla="*/ 20 w 26"/>
                <a:gd name="T9" fmla="*/ 13 h 29"/>
                <a:gd name="T10" fmla="*/ 26 w 26"/>
                <a:gd name="T11" fmla="*/ 10 h 29"/>
                <a:gd name="T12" fmla="*/ 24 w 26"/>
                <a:gd name="T13" fmla="*/ 0 h 29"/>
                <a:gd name="T14" fmla="*/ 16 w 26"/>
                <a:gd name="T15" fmla="*/ 4 h 29"/>
                <a:gd name="T16" fmla="*/ 9 w 26"/>
                <a:gd name="T17" fmla="*/ 9 h 29"/>
                <a:gd name="T18" fmla="*/ 3 w 26"/>
                <a:gd name="T19" fmla="*/ 17 h 29"/>
                <a:gd name="T20" fmla="*/ 0 w 26"/>
                <a:gd name="T21" fmla="*/ 26 h 29"/>
                <a:gd name="T22" fmla="*/ 0 w 26"/>
                <a:gd name="T23" fmla="*/ 28 h 29"/>
                <a:gd name="T24" fmla="*/ 0 w 26"/>
                <a:gd name="T25" fmla="*/ 26 h 29"/>
                <a:gd name="T26" fmla="*/ 0 w 26"/>
                <a:gd name="T27" fmla="*/ 26 h 29"/>
                <a:gd name="T28" fmla="*/ 0 w 26"/>
                <a:gd name="T29" fmla="*/ 28 h 29"/>
                <a:gd name="T30" fmla="*/ 10 w 26"/>
                <a:gd name="T3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9">
                  <a:moveTo>
                    <a:pt x="10" y="28"/>
                  </a:moveTo>
                  <a:lnTo>
                    <a:pt x="10" y="29"/>
                  </a:lnTo>
                  <a:lnTo>
                    <a:pt x="12" y="22"/>
                  </a:lnTo>
                  <a:lnTo>
                    <a:pt x="16" y="16"/>
                  </a:lnTo>
                  <a:lnTo>
                    <a:pt x="20" y="13"/>
                  </a:lnTo>
                  <a:lnTo>
                    <a:pt x="26" y="10"/>
                  </a:lnTo>
                  <a:lnTo>
                    <a:pt x="24" y="0"/>
                  </a:lnTo>
                  <a:lnTo>
                    <a:pt x="16" y="4"/>
                  </a:lnTo>
                  <a:lnTo>
                    <a:pt x="9" y="9"/>
                  </a:lnTo>
                  <a:lnTo>
                    <a:pt x="3" y="17"/>
                  </a:lnTo>
                  <a:lnTo>
                    <a:pt x="0" y="26"/>
                  </a:lnTo>
                  <a:lnTo>
                    <a:pt x="0" y="28"/>
                  </a:lnTo>
                  <a:lnTo>
                    <a:pt x="0" y="26"/>
                  </a:lnTo>
                  <a:lnTo>
                    <a:pt x="0" y="26"/>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6" name="Freeform 132"/>
            <p:cNvSpPr>
              <a:spLocks/>
            </p:cNvSpPr>
            <p:nvPr userDrawn="1"/>
          </p:nvSpPr>
          <p:spPr bwMode="auto">
            <a:xfrm>
              <a:off x="2390" y="1856"/>
              <a:ext cx="21" cy="97"/>
            </a:xfrm>
            <a:custGeom>
              <a:avLst/>
              <a:gdLst>
                <a:gd name="T0" fmla="*/ 21 w 21"/>
                <a:gd name="T1" fmla="*/ 94 h 97"/>
                <a:gd name="T2" fmla="*/ 21 w 21"/>
                <a:gd name="T3" fmla="*/ 95 h 97"/>
                <a:gd name="T4" fmla="*/ 20 w 21"/>
                <a:gd name="T5" fmla="*/ 85 h 97"/>
                <a:gd name="T6" fmla="*/ 19 w 21"/>
                <a:gd name="T7" fmla="*/ 72 h 97"/>
                <a:gd name="T8" fmla="*/ 17 w 21"/>
                <a:gd name="T9" fmla="*/ 60 h 97"/>
                <a:gd name="T10" fmla="*/ 14 w 21"/>
                <a:gd name="T11" fmla="*/ 48 h 97"/>
                <a:gd name="T12" fmla="*/ 12 w 21"/>
                <a:gd name="T13" fmla="*/ 36 h 97"/>
                <a:gd name="T14" fmla="*/ 11 w 21"/>
                <a:gd name="T15" fmla="*/ 24 h 97"/>
                <a:gd name="T16" fmla="*/ 10 w 21"/>
                <a:gd name="T17" fmla="*/ 13 h 97"/>
                <a:gd name="T18" fmla="*/ 11 w 21"/>
                <a:gd name="T19" fmla="*/ 0 h 97"/>
                <a:gd name="T20" fmla="*/ 1 w 21"/>
                <a:gd name="T21" fmla="*/ 0 h 97"/>
                <a:gd name="T22" fmla="*/ 0 w 21"/>
                <a:gd name="T23" fmla="*/ 13 h 97"/>
                <a:gd name="T24" fmla="*/ 1 w 21"/>
                <a:gd name="T25" fmla="*/ 24 h 97"/>
                <a:gd name="T26" fmla="*/ 2 w 21"/>
                <a:gd name="T27" fmla="*/ 39 h 97"/>
                <a:gd name="T28" fmla="*/ 5 w 21"/>
                <a:gd name="T29" fmla="*/ 50 h 97"/>
                <a:gd name="T30" fmla="*/ 7 w 21"/>
                <a:gd name="T31" fmla="*/ 62 h 97"/>
                <a:gd name="T32" fmla="*/ 10 w 21"/>
                <a:gd name="T33" fmla="*/ 74 h 97"/>
                <a:gd name="T34" fmla="*/ 11 w 21"/>
                <a:gd name="T35" fmla="*/ 85 h 97"/>
                <a:gd name="T36" fmla="*/ 12 w 21"/>
                <a:gd name="T37" fmla="*/ 95 h 97"/>
                <a:gd name="T38" fmla="*/ 12 w 21"/>
                <a:gd name="T39" fmla="*/ 97 h 97"/>
                <a:gd name="T40" fmla="*/ 12 w 21"/>
                <a:gd name="T41" fmla="*/ 95 h 97"/>
                <a:gd name="T42" fmla="*/ 12 w 21"/>
                <a:gd name="T43" fmla="*/ 95 h 97"/>
                <a:gd name="T44" fmla="*/ 12 w 21"/>
                <a:gd name="T45" fmla="*/ 97 h 97"/>
                <a:gd name="T46" fmla="*/ 21 w 21"/>
                <a:gd name="T4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97">
                  <a:moveTo>
                    <a:pt x="21" y="94"/>
                  </a:moveTo>
                  <a:lnTo>
                    <a:pt x="21" y="95"/>
                  </a:lnTo>
                  <a:lnTo>
                    <a:pt x="20" y="85"/>
                  </a:lnTo>
                  <a:lnTo>
                    <a:pt x="19" y="72"/>
                  </a:lnTo>
                  <a:lnTo>
                    <a:pt x="17" y="60"/>
                  </a:lnTo>
                  <a:lnTo>
                    <a:pt x="14" y="48"/>
                  </a:lnTo>
                  <a:lnTo>
                    <a:pt x="12" y="36"/>
                  </a:lnTo>
                  <a:lnTo>
                    <a:pt x="11" y="24"/>
                  </a:lnTo>
                  <a:lnTo>
                    <a:pt x="10" y="13"/>
                  </a:lnTo>
                  <a:lnTo>
                    <a:pt x="11" y="0"/>
                  </a:lnTo>
                  <a:lnTo>
                    <a:pt x="1" y="0"/>
                  </a:lnTo>
                  <a:lnTo>
                    <a:pt x="0" y="13"/>
                  </a:lnTo>
                  <a:lnTo>
                    <a:pt x="1" y="24"/>
                  </a:lnTo>
                  <a:lnTo>
                    <a:pt x="2" y="39"/>
                  </a:lnTo>
                  <a:lnTo>
                    <a:pt x="5" y="50"/>
                  </a:lnTo>
                  <a:lnTo>
                    <a:pt x="7" y="62"/>
                  </a:lnTo>
                  <a:lnTo>
                    <a:pt x="10" y="74"/>
                  </a:lnTo>
                  <a:lnTo>
                    <a:pt x="11" y="85"/>
                  </a:lnTo>
                  <a:lnTo>
                    <a:pt x="12" y="95"/>
                  </a:lnTo>
                  <a:lnTo>
                    <a:pt x="12" y="97"/>
                  </a:lnTo>
                  <a:lnTo>
                    <a:pt x="12" y="95"/>
                  </a:lnTo>
                  <a:lnTo>
                    <a:pt x="12" y="95"/>
                  </a:lnTo>
                  <a:lnTo>
                    <a:pt x="12" y="97"/>
                  </a:lnTo>
                  <a:lnTo>
                    <a:pt x="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7" name="Freeform 133"/>
            <p:cNvSpPr>
              <a:spLocks/>
            </p:cNvSpPr>
            <p:nvPr userDrawn="1"/>
          </p:nvSpPr>
          <p:spPr bwMode="auto">
            <a:xfrm>
              <a:off x="2402" y="1950"/>
              <a:ext cx="25" cy="56"/>
            </a:xfrm>
            <a:custGeom>
              <a:avLst/>
              <a:gdLst>
                <a:gd name="T0" fmla="*/ 23 w 25"/>
                <a:gd name="T1" fmla="*/ 49 h 56"/>
                <a:gd name="T2" fmla="*/ 25 w 25"/>
                <a:gd name="T3" fmla="*/ 50 h 56"/>
                <a:gd name="T4" fmla="*/ 21 w 25"/>
                <a:gd name="T5" fmla="*/ 44 h 56"/>
                <a:gd name="T6" fmla="*/ 20 w 25"/>
                <a:gd name="T7" fmla="*/ 39 h 56"/>
                <a:gd name="T8" fmla="*/ 18 w 25"/>
                <a:gd name="T9" fmla="*/ 34 h 56"/>
                <a:gd name="T10" fmla="*/ 15 w 25"/>
                <a:gd name="T11" fmla="*/ 27 h 56"/>
                <a:gd name="T12" fmla="*/ 14 w 25"/>
                <a:gd name="T13" fmla="*/ 21 h 56"/>
                <a:gd name="T14" fmla="*/ 12 w 25"/>
                <a:gd name="T15" fmla="*/ 14 h 56"/>
                <a:gd name="T16" fmla="*/ 10 w 25"/>
                <a:gd name="T17" fmla="*/ 7 h 56"/>
                <a:gd name="T18" fmla="*/ 9 w 25"/>
                <a:gd name="T19" fmla="*/ 0 h 56"/>
                <a:gd name="T20" fmla="*/ 0 w 25"/>
                <a:gd name="T21" fmla="*/ 3 h 56"/>
                <a:gd name="T22" fmla="*/ 1 w 25"/>
                <a:gd name="T23" fmla="*/ 10 h 56"/>
                <a:gd name="T24" fmla="*/ 2 w 25"/>
                <a:gd name="T25" fmla="*/ 17 h 56"/>
                <a:gd name="T26" fmla="*/ 5 w 25"/>
                <a:gd name="T27" fmla="*/ 24 h 56"/>
                <a:gd name="T28" fmla="*/ 6 w 25"/>
                <a:gd name="T29" fmla="*/ 30 h 56"/>
                <a:gd name="T30" fmla="*/ 8 w 25"/>
                <a:gd name="T31" fmla="*/ 37 h 56"/>
                <a:gd name="T32" fmla="*/ 10 w 25"/>
                <a:gd name="T33" fmla="*/ 44 h 56"/>
                <a:gd name="T34" fmla="*/ 14 w 25"/>
                <a:gd name="T35" fmla="*/ 49 h 56"/>
                <a:gd name="T36" fmla="*/ 18 w 25"/>
                <a:gd name="T37" fmla="*/ 55 h 56"/>
                <a:gd name="T38" fmla="*/ 19 w 25"/>
                <a:gd name="T39" fmla="*/ 56 h 56"/>
                <a:gd name="T40" fmla="*/ 18 w 25"/>
                <a:gd name="T41" fmla="*/ 55 h 56"/>
                <a:gd name="T42" fmla="*/ 18 w 25"/>
                <a:gd name="T43" fmla="*/ 56 h 56"/>
                <a:gd name="T44" fmla="*/ 19 w 25"/>
                <a:gd name="T45" fmla="*/ 56 h 56"/>
                <a:gd name="T46" fmla="*/ 23 w 25"/>
                <a:gd name="T4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56">
                  <a:moveTo>
                    <a:pt x="23" y="49"/>
                  </a:moveTo>
                  <a:lnTo>
                    <a:pt x="25" y="50"/>
                  </a:lnTo>
                  <a:lnTo>
                    <a:pt x="21" y="44"/>
                  </a:lnTo>
                  <a:lnTo>
                    <a:pt x="20" y="39"/>
                  </a:lnTo>
                  <a:lnTo>
                    <a:pt x="18" y="34"/>
                  </a:lnTo>
                  <a:lnTo>
                    <a:pt x="15" y="27"/>
                  </a:lnTo>
                  <a:lnTo>
                    <a:pt x="14" y="21"/>
                  </a:lnTo>
                  <a:lnTo>
                    <a:pt x="12" y="14"/>
                  </a:lnTo>
                  <a:lnTo>
                    <a:pt x="10" y="7"/>
                  </a:lnTo>
                  <a:lnTo>
                    <a:pt x="9" y="0"/>
                  </a:lnTo>
                  <a:lnTo>
                    <a:pt x="0" y="3"/>
                  </a:lnTo>
                  <a:lnTo>
                    <a:pt x="1" y="10"/>
                  </a:lnTo>
                  <a:lnTo>
                    <a:pt x="2" y="17"/>
                  </a:lnTo>
                  <a:lnTo>
                    <a:pt x="5" y="24"/>
                  </a:lnTo>
                  <a:lnTo>
                    <a:pt x="6" y="30"/>
                  </a:lnTo>
                  <a:lnTo>
                    <a:pt x="8" y="37"/>
                  </a:lnTo>
                  <a:lnTo>
                    <a:pt x="10" y="44"/>
                  </a:lnTo>
                  <a:lnTo>
                    <a:pt x="14" y="49"/>
                  </a:lnTo>
                  <a:lnTo>
                    <a:pt x="18" y="55"/>
                  </a:lnTo>
                  <a:lnTo>
                    <a:pt x="19" y="56"/>
                  </a:lnTo>
                  <a:lnTo>
                    <a:pt x="18" y="55"/>
                  </a:lnTo>
                  <a:lnTo>
                    <a:pt x="18" y="56"/>
                  </a:lnTo>
                  <a:lnTo>
                    <a:pt x="19" y="56"/>
                  </a:lnTo>
                  <a:lnTo>
                    <a:pt x="2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8" name="Freeform 134"/>
            <p:cNvSpPr>
              <a:spLocks/>
            </p:cNvSpPr>
            <p:nvPr userDrawn="1"/>
          </p:nvSpPr>
          <p:spPr bwMode="auto">
            <a:xfrm>
              <a:off x="2421" y="1999"/>
              <a:ext cx="148" cy="27"/>
            </a:xfrm>
            <a:custGeom>
              <a:avLst/>
              <a:gdLst>
                <a:gd name="T0" fmla="*/ 143 w 148"/>
                <a:gd name="T1" fmla="*/ 13 h 27"/>
                <a:gd name="T2" fmla="*/ 146 w 148"/>
                <a:gd name="T3" fmla="*/ 11 h 27"/>
                <a:gd name="T4" fmla="*/ 128 w 148"/>
                <a:gd name="T5" fmla="*/ 14 h 27"/>
                <a:gd name="T6" fmla="*/ 109 w 148"/>
                <a:gd name="T7" fmla="*/ 15 h 27"/>
                <a:gd name="T8" fmla="*/ 90 w 148"/>
                <a:gd name="T9" fmla="*/ 17 h 27"/>
                <a:gd name="T10" fmla="*/ 72 w 148"/>
                <a:gd name="T11" fmla="*/ 17 h 27"/>
                <a:gd name="T12" fmla="*/ 54 w 148"/>
                <a:gd name="T13" fmla="*/ 15 h 27"/>
                <a:gd name="T14" fmla="*/ 36 w 148"/>
                <a:gd name="T15" fmla="*/ 13 h 27"/>
                <a:gd name="T16" fmla="*/ 21 w 148"/>
                <a:gd name="T17" fmla="*/ 7 h 27"/>
                <a:gd name="T18" fmla="*/ 4 w 148"/>
                <a:gd name="T19" fmla="*/ 0 h 27"/>
                <a:gd name="T20" fmla="*/ 0 w 148"/>
                <a:gd name="T21" fmla="*/ 7 h 27"/>
                <a:gd name="T22" fmla="*/ 16 w 148"/>
                <a:gd name="T23" fmla="*/ 16 h 27"/>
                <a:gd name="T24" fmla="*/ 34 w 148"/>
                <a:gd name="T25" fmla="*/ 22 h 27"/>
                <a:gd name="T26" fmla="*/ 52 w 148"/>
                <a:gd name="T27" fmla="*/ 25 h 27"/>
                <a:gd name="T28" fmla="*/ 72 w 148"/>
                <a:gd name="T29" fmla="*/ 27 h 27"/>
                <a:gd name="T30" fmla="*/ 90 w 148"/>
                <a:gd name="T31" fmla="*/ 27 h 27"/>
                <a:gd name="T32" fmla="*/ 109 w 148"/>
                <a:gd name="T33" fmla="*/ 25 h 27"/>
                <a:gd name="T34" fmla="*/ 128 w 148"/>
                <a:gd name="T35" fmla="*/ 23 h 27"/>
                <a:gd name="T36" fmla="*/ 146 w 148"/>
                <a:gd name="T37" fmla="*/ 21 h 27"/>
                <a:gd name="T38" fmla="*/ 148 w 148"/>
                <a:gd name="T39" fmla="*/ 20 h 27"/>
                <a:gd name="T40" fmla="*/ 146 w 148"/>
                <a:gd name="T41" fmla="*/ 21 h 27"/>
                <a:gd name="T42" fmla="*/ 147 w 148"/>
                <a:gd name="T43" fmla="*/ 21 h 27"/>
                <a:gd name="T44" fmla="*/ 148 w 148"/>
                <a:gd name="T45" fmla="*/ 20 h 27"/>
                <a:gd name="T46" fmla="*/ 143 w 148"/>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7">
                  <a:moveTo>
                    <a:pt x="143" y="13"/>
                  </a:moveTo>
                  <a:lnTo>
                    <a:pt x="146" y="11"/>
                  </a:lnTo>
                  <a:lnTo>
                    <a:pt x="128" y="14"/>
                  </a:lnTo>
                  <a:lnTo>
                    <a:pt x="109" y="15"/>
                  </a:lnTo>
                  <a:lnTo>
                    <a:pt x="90" y="17"/>
                  </a:lnTo>
                  <a:lnTo>
                    <a:pt x="72" y="17"/>
                  </a:lnTo>
                  <a:lnTo>
                    <a:pt x="54" y="15"/>
                  </a:lnTo>
                  <a:lnTo>
                    <a:pt x="36" y="13"/>
                  </a:lnTo>
                  <a:lnTo>
                    <a:pt x="21" y="7"/>
                  </a:lnTo>
                  <a:lnTo>
                    <a:pt x="4" y="0"/>
                  </a:lnTo>
                  <a:lnTo>
                    <a:pt x="0" y="7"/>
                  </a:lnTo>
                  <a:lnTo>
                    <a:pt x="16" y="16"/>
                  </a:lnTo>
                  <a:lnTo>
                    <a:pt x="34" y="22"/>
                  </a:lnTo>
                  <a:lnTo>
                    <a:pt x="52" y="25"/>
                  </a:lnTo>
                  <a:lnTo>
                    <a:pt x="72" y="27"/>
                  </a:lnTo>
                  <a:lnTo>
                    <a:pt x="90" y="27"/>
                  </a:lnTo>
                  <a:lnTo>
                    <a:pt x="109" y="25"/>
                  </a:lnTo>
                  <a:lnTo>
                    <a:pt x="128" y="23"/>
                  </a:lnTo>
                  <a:lnTo>
                    <a:pt x="146" y="21"/>
                  </a:lnTo>
                  <a:lnTo>
                    <a:pt x="148" y="20"/>
                  </a:lnTo>
                  <a:lnTo>
                    <a:pt x="146" y="21"/>
                  </a:lnTo>
                  <a:lnTo>
                    <a:pt x="147" y="21"/>
                  </a:lnTo>
                  <a:lnTo>
                    <a:pt x="148" y="20"/>
                  </a:lnTo>
                  <a:lnTo>
                    <a:pt x="14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59" name="Freeform 135"/>
            <p:cNvSpPr>
              <a:spLocks/>
            </p:cNvSpPr>
            <p:nvPr userDrawn="1"/>
          </p:nvSpPr>
          <p:spPr bwMode="auto">
            <a:xfrm>
              <a:off x="2564" y="1969"/>
              <a:ext cx="26" cy="50"/>
            </a:xfrm>
            <a:custGeom>
              <a:avLst/>
              <a:gdLst>
                <a:gd name="T0" fmla="*/ 17 w 26"/>
                <a:gd name="T1" fmla="*/ 4 h 50"/>
                <a:gd name="T2" fmla="*/ 18 w 26"/>
                <a:gd name="T3" fmla="*/ 0 h 50"/>
                <a:gd name="T4" fmla="*/ 13 w 26"/>
                <a:gd name="T5" fmla="*/ 6 h 50"/>
                <a:gd name="T6" fmla="*/ 11 w 26"/>
                <a:gd name="T7" fmla="*/ 13 h 50"/>
                <a:gd name="T8" fmla="*/ 10 w 26"/>
                <a:gd name="T9" fmla="*/ 19 h 50"/>
                <a:gd name="T10" fmla="*/ 9 w 26"/>
                <a:gd name="T11" fmla="*/ 25 h 50"/>
                <a:gd name="T12" fmla="*/ 7 w 26"/>
                <a:gd name="T13" fmla="*/ 31 h 50"/>
                <a:gd name="T14" fmla="*/ 5 w 26"/>
                <a:gd name="T15" fmla="*/ 36 h 50"/>
                <a:gd name="T16" fmla="*/ 4 w 26"/>
                <a:gd name="T17" fmla="*/ 39 h 50"/>
                <a:gd name="T18" fmla="*/ 0 w 26"/>
                <a:gd name="T19" fmla="*/ 43 h 50"/>
                <a:gd name="T20" fmla="*/ 5 w 26"/>
                <a:gd name="T21" fmla="*/ 50 h 50"/>
                <a:gd name="T22" fmla="*/ 11 w 26"/>
                <a:gd name="T23" fmla="*/ 46 h 50"/>
                <a:gd name="T24" fmla="*/ 14 w 26"/>
                <a:gd name="T25" fmla="*/ 40 h 50"/>
                <a:gd name="T26" fmla="*/ 17 w 26"/>
                <a:gd name="T27" fmla="*/ 33 h 50"/>
                <a:gd name="T28" fmla="*/ 18 w 26"/>
                <a:gd name="T29" fmla="*/ 27 h 50"/>
                <a:gd name="T30" fmla="*/ 19 w 26"/>
                <a:gd name="T31" fmla="*/ 21 h 50"/>
                <a:gd name="T32" fmla="*/ 20 w 26"/>
                <a:gd name="T33" fmla="*/ 15 h 50"/>
                <a:gd name="T34" fmla="*/ 23 w 26"/>
                <a:gd name="T35" fmla="*/ 11 h 50"/>
                <a:gd name="T36" fmla="*/ 25 w 26"/>
                <a:gd name="T37" fmla="*/ 5 h 50"/>
                <a:gd name="T38" fmla="*/ 26 w 26"/>
                <a:gd name="T39" fmla="*/ 1 h 50"/>
                <a:gd name="T40" fmla="*/ 25 w 26"/>
                <a:gd name="T41" fmla="*/ 5 h 50"/>
                <a:gd name="T42" fmla="*/ 26 w 26"/>
                <a:gd name="T43" fmla="*/ 4 h 50"/>
                <a:gd name="T44" fmla="*/ 26 w 26"/>
                <a:gd name="T45" fmla="*/ 1 h 50"/>
                <a:gd name="T46" fmla="*/ 17 w 26"/>
                <a:gd name="T4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50">
                  <a:moveTo>
                    <a:pt x="17" y="4"/>
                  </a:moveTo>
                  <a:lnTo>
                    <a:pt x="18" y="0"/>
                  </a:lnTo>
                  <a:lnTo>
                    <a:pt x="13" y="6"/>
                  </a:lnTo>
                  <a:lnTo>
                    <a:pt x="11" y="13"/>
                  </a:lnTo>
                  <a:lnTo>
                    <a:pt x="10" y="19"/>
                  </a:lnTo>
                  <a:lnTo>
                    <a:pt x="9" y="25"/>
                  </a:lnTo>
                  <a:lnTo>
                    <a:pt x="7" y="31"/>
                  </a:lnTo>
                  <a:lnTo>
                    <a:pt x="5" y="36"/>
                  </a:lnTo>
                  <a:lnTo>
                    <a:pt x="4" y="39"/>
                  </a:lnTo>
                  <a:lnTo>
                    <a:pt x="0" y="43"/>
                  </a:lnTo>
                  <a:lnTo>
                    <a:pt x="5" y="50"/>
                  </a:lnTo>
                  <a:lnTo>
                    <a:pt x="11" y="46"/>
                  </a:lnTo>
                  <a:lnTo>
                    <a:pt x="14" y="40"/>
                  </a:lnTo>
                  <a:lnTo>
                    <a:pt x="17" y="33"/>
                  </a:lnTo>
                  <a:lnTo>
                    <a:pt x="18" y="27"/>
                  </a:lnTo>
                  <a:lnTo>
                    <a:pt x="19" y="21"/>
                  </a:lnTo>
                  <a:lnTo>
                    <a:pt x="20" y="15"/>
                  </a:lnTo>
                  <a:lnTo>
                    <a:pt x="23" y="11"/>
                  </a:lnTo>
                  <a:lnTo>
                    <a:pt x="25" y="5"/>
                  </a:lnTo>
                  <a:lnTo>
                    <a:pt x="26" y="1"/>
                  </a:lnTo>
                  <a:lnTo>
                    <a:pt x="25" y="5"/>
                  </a:lnTo>
                  <a:lnTo>
                    <a:pt x="26" y="4"/>
                  </a:lnTo>
                  <a:lnTo>
                    <a:pt x="26" y="1"/>
                  </a:ln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0" name="Freeform 136"/>
            <p:cNvSpPr>
              <a:spLocks/>
            </p:cNvSpPr>
            <p:nvPr userDrawn="1"/>
          </p:nvSpPr>
          <p:spPr bwMode="auto">
            <a:xfrm>
              <a:off x="2580" y="1932"/>
              <a:ext cx="17" cy="41"/>
            </a:xfrm>
            <a:custGeom>
              <a:avLst/>
              <a:gdLst>
                <a:gd name="T0" fmla="*/ 8 w 17"/>
                <a:gd name="T1" fmla="*/ 4 h 41"/>
                <a:gd name="T2" fmla="*/ 9 w 17"/>
                <a:gd name="T3" fmla="*/ 0 h 41"/>
                <a:gd name="T4" fmla="*/ 7 w 17"/>
                <a:gd name="T5" fmla="*/ 4 h 41"/>
                <a:gd name="T6" fmla="*/ 3 w 17"/>
                <a:gd name="T7" fmla="*/ 10 h 41"/>
                <a:gd name="T8" fmla="*/ 2 w 17"/>
                <a:gd name="T9" fmla="*/ 15 h 41"/>
                <a:gd name="T10" fmla="*/ 1 w 17"/>
                <a:gd name="T11" fmla="*/ 18 h 41"/>
                <a:gd name="T12" fmla="*/ 0 w 17"/>
                <a:gd name="T13" fmla="*/ 24 h 41"/>
                <a:gd name="T14" fmla="*/ 0 w 17"/>
                <a:gd name="T15" fmla="*/ 29 h 41"/>
                <a:gd name="T16" fmla="*/ 0 w 17"/>
                <a:gd name="T17" fmla="*/ 35 h 41"/>
                <a:gd name="T18" fmla="*/ 1 w 17"/>
                <a:gd name="T19" fmla="*/ 41 h 41"/>
                <a:gd name="T20" fmla="*/ 10 w 17"/>
                <a:gd name="T21" fmla="*/ 38 h 41"/>
                <a:gd name="T22" fmla="*/ 9 w 17"/>
                <a:gd name="T23" fmla="*/ 35 h 41"/>
                <a:gd name="T24" fmla="*/ 9 w 17"/>
                <a:gd name="T25" fmla="*/ 29 h 41"/>
                <a:gd name="T26" fmla="*/ 9 w 17"/>
                <a:gd name="T27" fmla="*/ 24 h 41"/>
                <a:gd name="T28" fmla="*/ 10 w 17"/>
                <a:gd name="T29" fmla="*/ 21 h 41"/>
                <a:gd name="T30" fmla="*/ 11 w 17"/>
                <a:gd name="T31" fmla="*/ 17 h 41"/>
                <a:gd name="T32" fmla="*/ 13 w 17"/>
                <a:gd name="T33" fmla="*/ 12 h 41"/>
                <a:gd name="T34" fmla="*/ 14 w 17"/>
                <a:gd name="T35" fmla="*/ 9 h 41"/>
                <a:gd name="T36" fmla="*/ 16 w 17"/>
                <a:gd name="T37" fmla="*/ 5 h 41"/>
                <a:gd name="T38" fmla="*/ 17 w 17"/>
                <a:gd name="T39" fmla="*/ 2 h 41"/>
                <a:gd name="T40" fmla="*/ 16 w 17"/>
                <a:gd name="T41" fmla="*/ 5 h 41"/>
                <a:gd name="T42" fmla="*/ 17 w 17"/>
                <a:gd name="T43" fmla="*/ 4 h 41"/>
                <a:gd name="T44" fmla="*/ 17 w 17"/>
                <a:gd name="T45" fmla="*/ 2 h 41"/>
                <a:gd name="T46" fmla="*/ 8 w 17"/>
                <a:gd name="T4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41">
                  <a:moveTo>
                    <a:pt x="8" y="4"/>
                  </a:moveTo>
                  <a:lnTo>
                    <a:pt x="9" y="0"/>
                  </a:lnTo>
                  <a:lnTo>
                    <a:pt x="7" y="4"/>
                  </a:lnTo>
                  <a:lnTo>
                    <a:pt x="3" y="10"/>
                  </a:lnTo>
                  <a:lnTo>
                    <a:pt x="2" y="15"/>
                  </a:lnTo>
                  <a:lnTo>
                    <a:pt x="1" y="18"/>
                  </a:lnTo>
                  <a:lnTo>
                    <a:pt x="0" y="24"/>
                  </a:lnTo>
                  <a:lnTo>
                    <a:pt x="0" y="29"/>
                  </a:lnTo>
                  <a:lnTo>
                    <a:pt x="0" y="35"/>
                  </a:lnTo>
                  <a:lnTo>
                    <a:pt x="1" y="41"/>
                  </a:lnTo>
                  <a:lnTo>
                    <a:pt x="10" y="38"/>
                  </a:lnTo>
                  <a:lnTo>
                    <a:pt x="9" y="35"/>
                  </a:lnTo>
                  <a:lnTo>
                    <a:pt x="9" y="29"/>
                  </a:lnTo>
                  <a:lnTo>
                    <a:pt x="9" y="24"/>
                  </a:lnTo>
                  <a:lnTo>
                    <a:pt x="10" y="21"/>
                  </a:lnTo>
                  <a:lnTo>
                    <a:pt x="11" y="17"/>
                  </a:lnTo>
                  <a:lnTo>
                    <a:pt x="13" y="12"/>
                  </a:lnTo>
                  <a:lnTo>
                    <a:pt x="14" y="9"/>
                  </a:lnTo>
                  <a:lnTo>
                    <a:pt x="16" y="5"/>
                  </a:lnTo>
                  <a:lnTo>
                    <a:pt x="17" y="2"/>
                  </a:lnTo>
                  <a:lnTo>
                    <a:pt x="16" y="5"/>
                  </a:lnTo>
                  <a:lnTo>
                    <a:pt x="17" y="4"/>
                  </a:lnTo>
                  <a:lnTo>
                    <a:pt x="17" y="2"/>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1" name="Freeform 137"/>
            <p:cNvSpPr>
              <a:spLocks/>
            </p:cNvSpPr>
            <p:nvPr userDrawn="1"/>
          </p:nvSpPr>
          <p:spPr bwMode="auto">
            <a:xfrm>
              <a:off x="2577" y="1871"/>
              <a:ext cx="20" cy="65"/>
            </a:xfrm>
            <a:custGeom>
              <a:avLst/>
              <a:gdLst>
                <a:gd name="T0" fmla="*/ 0 w 20"/>
                <a:gd name="T1" fmla="*/ 6 h 65"/>
                <a:gd name="T2" fmla="*/ 0 w 20"/>
                <a:gd name="T3" fmla="*/ 7 h 65"/>
                <a:gd name="T4" fmla="*/ 4 w 20"/>
                <a:gd name="T5" fmla="*/ 12 h 65"/>
                <a:gd name="T6" fmla="*/ 6 w 20"/>
                <a:gd name="T7" fmla="*/ 18 h 65"/>
                <a:gd name="T8" fmla="*/ 9 w 20"/>
                <a:gd name="T9" fmla="*/ 25 h 65"/>
                <a:gd name="T10" fmla="*/ 9 w 20"/>
                <a:gd name="T11" fmla="*/ 32 h 65"/>
                <a:gd name="T12" fmla="*/ 10 w 20"/>
                <a:gd name="T13" fmla="*/ 39 h 65"/>
                <a:gd name="T14" fmla="*/ 10 w 20"/>
                <a:gd name="T15" fmla="*/ 47 h 65"/>
                <a:gd name="T16" fmla="*/ 10 w 20"/>
                <a:gd name="T17" fmla="*/ 56 h 65"/>
                <a:gd name="T18" fmla="*/ 11 w 20"/>
                <a:gd name="T19" fmla="*/ 65 h 65"/>
                <a:gd name="T20" fmla="*/ 20 w 20"/>
                <a:gd name="T21" fmla="*/ 63 h 65"/>
                <a:gd name="T22" fmla="*/ 19 w 20"/>
                <a:gd name="T23" fmla="*/ 56 h 65"/>
                <a:gd name="T24" fmla="*/ 19 w 20"/>
                <a:gd name="T25" fmla="*/ 47 h 65"/>
                <a:gd name="T26" fmla="*/ 19 w 20"/>
                <a:gd name="T27" fmla="*/ 39 h 65"/>
                <a:gd name="T28" fmla="*/ 18 w 20"/>
                <a:gd name="T29" fmla="*/ 32 h 65"/>
                <a:gd name="T30" fmla="*/ 18 w 20"/>
                <a:gd name="T31" fmla="*/ 22 h 65"/>
                <a:gd name="T32" fmla="*/ 16 w 20"/>
                <a:gd name="T33" fmla="*/ 15 h 65"/>
                <a:gd name="T34" fmla="*/ 13 w 20"/>
                <a:gd name="T35" fmla="*/ 7 h 65"/>
                <a:gd name="T36" fmla="*/ 7 w 20"/>
                <a:gd name="T37" fmla="*/ 0 h 65"/>
                <a:gd name="T38" fmla="*/ 7 w 20"/>
                <a:gd name="T39" fmla="*/ 1 h 65"/>
                <a:gd name="T40" fmla="*/ 0 w 20"/>
                <a:gd name="T41" fmla="*/ 6 h 65"/>
                <a:gd name="T42" fmla="*/ 0 w 20"/>
                <a:gd name="T43" fmla="*/ 6 h 65"/>
                <a:gd name="T44" fmla="*/ 0 w 20"/>
                <a:gd name="T45" fmla="*/ 7 h 65"/>
                <a:gd name="T46" fmla="*/ 0 w 20"/>
                <a:gd name="T4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5">
                  <a:moveTo>
                    <a:pt x="0" y="6"/>
                  </a:moveTo>
                  <a:lnTo>
                    <a:pt x="0" y="7"/>
                  </a:lnTo>
                  <a:lnTo>
                    <a:pt x="4" y="12"/>
                  </a:lnTo>
                  <a:lnTo>
                    <a:pt x="6" y="18"/>
                  </a:lnTo>
                  <a:lnTo>
                    <a:pt x="9" y="25"/>
                  </a:lnTo>
                  <a:lnTo>
                    <a:pt x="9" y="32"/>
                  </a:lnTo>
                  <a:lnTo>
                    <a:pt x="10" y="39"/>
                  </a:lnTo>
                  <a:lnTo>
                    <a:pt x="10" y="47"/>
                  </a:lnTo>
                  <a:lnTo>
                    <a:pt x="10" y="56"/>
                  </a:lnTo>
                  <a:lnTo>
                    <a:pt x="11" y="65"/>
                  </a:lnTo>
                  <a:lnTo>
                    <a:pt x="20" y="63"/>
                  </a:lnTo>
                  <a:lnTo>
                    <a:pt x="19" y="56"/>
                  </a:lnTo>
                  <a:lnTo>
                    <a:pt x="19" y="47"/>
                  </a:lnTo>
                  <a:lnTo>
                    <a:pt x="19" y="39"/>
                  </a:lnTo>
                  <a:lnTo>
                    <a:pt x="18" y="32"/>
                  </a:lnTo>
                  <a:lnTo>
                    <a:pt x="18" y="22"/>
                  </a:lnTo>
                  <a:lnTo>
                    <a:pt x="16" y="15"/>
                  </a:lnTo>
                  <a:lnTo>
                    <a:pt x="13" y="7"/>
                  </a:lnTo>
                  <a:lnTo>
                    <a:pt x="7" y="0"/>
                  </a:lnTo>
                  <a:lnTo>
                    <a:pt x="7" y="1"/>
                  </a:lnTo>
                  <a:lnTo>
                    <a:pt x="0" y="6"/>
                  </a:lnTo>
                  <a:lnTo>
                    <a:pt x="0" y="6"/>
                  </a:lnTo>
                  <a:lnTo>
                    <a:pt x="0" y="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2" name="Freeform 138"/>
            <p:cNvSpPr>
              <a:spLocks/>
            </p:cNvSpPr>
            <p:nvPr userDrawn="1"/>
          </p:nvSpPr>
          <p:spPr bwMode="auto">
            <a:xfrm>
              <a:off x="2573" y="1863"/>
              <a:ext cx="11" cy="14"/>
            </a:xfrm>
            <a:custGeom>
              <a:avLst/>
              <a:gdLst>
                <a:gd name="T0" fmla="*/ 3 w 11"/>
                <a:gd name="T1" fmla="*/ 9 h 14"/>
                <a:gd name="T2" fmla="*/ 0 w 11"/>
                <a:gd name="T3" fmla="*/ 7 h 14"/>
                <a:gd name="T4" fmla="*/ 1 w 11"/>
                <a:gd name="T5" fmla="*/ 8 h 14"/>
                <a:gd name="T6" fmla="*/ 1 w 11"/>
                <a:gd name="T7" fmla="*/ 10 h 14"/>
                <a:gd name="T8" fmla="*/ 3 w 11"/>
                <a:gd name="T9" fmla="*/ 12 h 14"/>
                <a:gd name="T10" fmla="*/ 4 w 11"/>
                <a:gd name="T11" fmla="*/ 14 h 14"/>
                <a:gd name="T12" fmla="*/ 11 w 11"/>
                <a:gd name="T13" fmla="*/ 9 h 14"/>
                <a:gd name="T14" fmla="*/ 10 w 11"/>
                <a:gd name="T15" fmla="*/ 7 h 14"/>
                <a:gd name="T16" fmla="*/ 10 w 11"/>
                <a:gd name="T17" fmla="*/ 6 h 14"/>
                <a:gd name="T18" fmla="*/ 10 w 11"/>
                <a:gd name="T19" fmla="*/ 6 h 14"/>
                <a:gd name="T20" fmla="*/ 9 w 11"/>
                <a:gd name="T21" fmla="*/ 2 h 14"/>
                <a:gd name="T22" fmla="*/ 5 w 11"/>
                <a:gd name="T23" fmla="*/ 0 h 14"/>
                <a:gd name="T24" fmla="*/ 9 w 11"/>
                <a:gd name="T25" fmla="*/ 2 h 14"/>
                <a:gd name="T26" fmla="*/ 8 w 11"/>
                <a:gd name="T27" fmla="*/ 1 h 14"/>
                <a:gd name="T28" fmla="*/ 5 w 11"/>
                <a:gd name="T29" fmla="*/ 0 h 14"/>
                <a:gd name="T30" fmla="*/ 3 w 11"/>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4">
                  <a:moveTo>
                    <a:pt x="3" y="9"/>
                  </a:moveTo>
                  <a:lnTo>
                    <a:pt x="0" y="7"/>
                  </a:lnTo>
                  <a:lnTo>
                    <a:pt x="1" y="8"/>
                  </a:lnTo>
                  <a:lnTo>
                    <a:pt x="1" y="10"/>
                  </a:lnTo>
                  <a:lnTo>
                    <a:pt x="3" y="12"/>
                  </a:lnTo>
                  <a:lnTo>
                    <a:pt x="4" y="14"/>
                  </a:lnTo>
                  <a:lnTo>
                    <a:pt x="11" y="9"/>
                  </a:lnTo>
                  <a:lnTo>
                    <a:pt x="10" y="7"/>
                  </a:lnTo>
                  <a:lnTo>
                    <a:pt x="10" y="6"/>
                  </a:lnTo>
                  <a:lnTo>
                    <a:pt x="10" y="6"/>
                  </a:lnTo>
                  <a:lnTo>
                    <a:pt x="9" y="2"/>
                  </a:lnTo>
                  <a:lnTo>
                    <a:pt x="5" y="0"/>
                  </a:lnTo>
                  <a:lnTo>
                    <a:pt x="9" y="2"/>
                  </a:lnTo>
                  <a:lnTo>
                    <a:pt x="8" y="1"/>
                  </a:lnTo>
                  <a:lnTo>
                    <a:pt x="5" y="0"/>
                  </a:lnTo>
                  <a:lnTo>
                    <a:pt x="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3" name="Freeform 139"/>
            <p:cNvSpPr>
              <a:spLocks/>
            </p:cNvSpPr>
            <p:nvPr userDrawn="1"/>
          </p:nvSpPr>
          <p:spPr bwMode="auto">
            <a:xfrm>
              <a:off x="2557" y="1857"/>
              <a:ext cx="21" cy="15"/>
            </a:xfrm>
            <a:custGeom>
              <a:avLst/>
              <a:gdLst>
                <a:gd name="T0" fmla="*/ 1 w 21"/>
                <a:gd name="T1" fmla="*/ 9 h 15"/>
                <a:gd name="T2" fmla="*/ 0 w 21"/>
                <a:gd name="T3" fmla="*/ 9 h 15"/>
                <a:gd name="T4" fmla="*/ 19 w 21"/>
                <a:gd name="T5" fmla="*/ 15 h 15"/>
                <a:gd name="T6" fmla="*/ 21 w 21"/>
                <a:gd name="T7" fmla="*/ 6 h 15"/>
                <a:gd name="T8" fmla="*/ 3 w 21"/>
                <a:gd name="T9" fmla="*/ 0 h 15"/>
                <a:gd name="T10" fmla="*/ 1 w 21"/>
                <a:gd name="T11" fmla="*/ 0 h 15"/>
                <a:gd name="T12" fmla="*/ 3 w 21"/>
                <a:gd name="T13" fmla="*/ 0 h 15"/>
                <a:gd name="T14" fmla="*/ 3 w 21"/>
                <a:gd name="T15" fmla="*/ 0 h 15"/>
                <a:gd name="T16" fmla="*/ 1 w 21"/>
                <a:gd name="T17" fmla="*/ 0 h 15"/>
                <a:gd name="T18" fmla="*/ 1 w 21"/>
                <a:gd name="T1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 y="9"/>
                  </a:moveTo>
                  <a:lnTo>
                    <a:pt x="0" y="9"/>
                  </a:lnTo>
                  <a:lnTo>
                    <a:pt x="19" y="15"/>
                  </a:lnTo>
                  <a:lnTo>
                    <a:pt x="21" y="6"/>
                  </a:lnTo>
                  <a:lnTo>
                    <a:pt x="3" y="0"/>
                  </a:lnTo>
                  <a:lnTo>
                    <a:pt x="1" y="0"/>
                  </a:lnTo>
                  <a:lnTo>
                    <a:pt x="3" y="0"/>
                  </a:lnTo>
                  <a:lnTo>
                    <a:pt x="3" y="0"/>
                  </a:lnTo>
                  <a:lnTo>
                    <a:pt x="1" y="0"/>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4" name="Freeform 140"/>
            <p:cNvSpPr>
              <a:spLocks/>
            </p:cNvSpPr>
            <p:nvPr userDrawn="1"/>
          </p:nvSpPr>
          <p:spPr bwMode="auto">
            <a:xfrm>
              <a:off x="2548" y="1857"/>
              <a:ext cx="10" cy="9"/>
            </a:xfrm>
            <a:custGeom>
              <a:avLst/>
              <a:gdLst>
                <a:gd name="T0" fmla="*/ 0 w 10"/>
                <a:gd name="T1" fmla="*/ 9 h 9"/>
                <a:gd name="T2" fmla="*/ 1 w 10"/>
                <a:gd name="T3" fmla="*/ 9 h 9"/>
                <a:gd name="T4" fmla="*/ 5 w 10"/>
                <a:gd name="T5" fmla="*/ 9 h 9"/>
                <a:gd name="T6" fmla="*/ 7 w 10"/>
                <a:gd name="T7" fmla="*/ 9 h 9"/>
                <a:gd name="T8" fmla="*/ 8 w 10"/>
                <a:gd name="T9" fmla="*/ 9 h 9"/>
                <a:gd name="T10" fmla="*/ 10 w 10"/>
                <a:gd name="T11" fmla="*/ 9 h 9"/>
                <a:gd name="T12" fmla="*/ 10 w 10"/>
                <a:gd name="T13" fmla="*/ 0 h 9"/>
                <a:gd name="T14" fmla="*/ 8 w 10"/>
                <a:gd name="T15" fmla="*/ 0 h 9"/>
                <a:gd name="T16" fmla="*/ 7 w 10"/>
                <a:gd name="T17" fmla="*/ 0 h 9"/>
                <a:gd name="T18" fmla="*/ 5 w 10"/>
                <a:gd name="T19" fmla="*/ 0 h 9"/>
                <a:gd name="T20" fmla="*/ 3 w 10"/>
                <a:gd name="T21" fmla="*/ 0 h 9"/>
                <a:gd name="T22" fmla="*/ 5 w 10"/>
                <a:gd name="T23" fmla="*/ 0 h 9"/>
                <a:gd name="T24" fmla="*/ 0 w 10"/>
                <a:gd name="T25" fmla="*/ 9 h 9"/>
                <a:gd name="T26" fmla="*/ 1 w 10"/>
                <a:gd name="T27" fmla="*/ 9 h 9"/>
                <a:gd name="T28" fmla="*/ 1 w 10"/>
                <a:gd name="T29" fmla="*/ 9 h 9"/>
                <a:gd name="T30" fmla="*/ 0 w 10"/>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9">
                  <a:moveTo>
                    <a:pt x="0" y="9"/>
                  </a:moveTo>
                  <a:lnTo>
                    <a:pt x="1" y="9"/>
                  </a:lnTo>
                  <a:lnTo>
                    <a:pt x="5" y="9"/>
                  </a:lnTo>
                  <a:lnTo>
                    <a:pt x="7" y="9"/>
                  </a:lnTo>
                  <a:lnTo>
                    <a:pt x="8" y="9"/>
                  </a:lnTo>
                  <a:lnTo>
                    <a:pt x="10" y="9"/>
                  </a:lnTo>
                  <a:lnTo>
                    <a:pt x="10" y="0"/>
                  </a:lnTo>
                  <a:lnTo>
                    <a:pt x="8" y="0"/>
                  </a:lnTo>
                  <a:lnTo>
                    <a:pt x="7" y="0"/>
                  </a:lnTo>
                  <a:lnTo>
                    <a:pt x="5" y="0"/>
                  </a:lnTo>
                  <a:lnTo>
                    <a:pt x="3" y="0"/>
                  </a:lnTo>
                  <a:lnTo>
                    <a:pt x="5" y="0"/>
                  </a:lnTo>
                  <a:lnTo>
                    <a:pt x="0" y="9"/>
                  </a:lnTo>
                  <a:lnTo>
                    <a:pt x="1" y="9"/>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5" name="Freeform 141"/>
            <p:cNvSpPr>
              <a:spLocks/>
            </p:cNvSpPr>
            <p:nvPr userDrawn="1"/>
          </p:nvSpPr>
          <p:spPr bwMode="auto">
            <a:xfrm>
              <a:off x="2484" y="1852"/>
              <a:ext cx="69" cy="18"/>
            </a:xfrm>
            <a:custGeom>
              <a:avLst/>
              <a:gdLst>
                <a:gd name="T0" fmla="*/ 5 w 69"/>
                <a:gd name="T1" fmla="*/ 18 h 18"/>
                <a:gd name="T2" fmla="*/ 5 w 69"/>
                <a:gd name="T3" fmla="*/ 17 h 18"/>
                <a:gd name="T4" fmla="*/ 11 w 69"/>
                <a:gd name="T5" fmla="*/ 14 h 18"/>
                <a:gd name="T6" fmla="*/ 19 w 69"/>
                <a:gd name="T7" fmla="*/ 12 h 18"/>
                <a:gd name="T8" fmla="*/ 27 w 69"/>
                <a:gd name="T9" fmla="*/ 11 h 18"/>
                <a:gd name="T10" fmla="*/ 36 w 69"/>
                <a:gd name="T11" fmla="*/ 10 h 18"/>
                <a:gd name="T12" fmla="*/ 44 w 69"/>
                <a:gd name="T13" fmla="*/ 10 h 18"/>
                <a:gd name="T14" fmla="*/ 51 w 69"/>
                <a:gd name="T15" fmla="*/ 11 h 18"/>
                <a:gd name="T16" fmla="*/ 58 w 69"/>
                <a:gd name="T17" fmla="*/ 12 h 18"/>
                <a:gd name="T18" fmla="*/ 64 w 69"/>
                <a:gd name="T19" fmla="*/ 14 h 18"/>
                <a:gd name="T20" fmla="*/ 69 w 69"/>
                <a:gd name="T21" fmla="*/ 5 h 18"/>
                <a:gd name="T22" fmla="*/ 60 w 69"/>
                <a:gd name="T23" fmla="*/ 2 h 18"/>
                <a:gd name="T24" fmla="*/ 53 w 69"/>
                <a:gd name="T25" fmla="*/ 1 h 18"/>
                <a:gd name="T26" fmla="*/ 44 w 69"/>
                <a:gd name="T27" fmla="*/ 0 h 18"/>
                <a:gd name="T28" fmla="*/ 36 w 69"/>
                <a:gd name="T29" fmla="*/ 0 h 18"/>
                <a:gd name="T30" fmla="*/ 25 w 69"/>
                <a:gd name="T31" fmla="*/ 1 h 18"/>
                <a:gd name="T32" fmla="*/ 17 w 69"/>
                <a:gd name="T33" fmla="*/ 2 h 18"/>
                <a:gd name="T34" fmla="*/ 9 w 69"/>
                <a:gd name="T35" fmla="*/ 5 h 18"/>
                <a:gd name="T36" fmla="*/ 0 w 69"/>
                <a:gd name="T37" fmla="*/ 10 h 18"/>
                <a:gd name="T38" fmla="*/ 0 w 69"/>
                <a:gd name="T39" fmla="*/ 8 h 18"/>
                <a:gd name="T40" fmla="*/ 5 w 69"/>
                <a:gd name="T41" fmla="*/ 18 h 18"/>
                <a:gd name="T42" fmla="*/ 5 w 69"/>
                <a:gd name="T43" fmla="*/ 18 h 18"/>
                <a:gd name="T44" fmla="*/ 5 w 69"/>
                <a:gd name="T45" fmla="*/ 17 h 18"/>
                <a:gd name="T46" fmla="*/ 5 w 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18">
                  <a:moveTo>
                    <a:pt x="5" y="18"/>
                  </a:moveTo>
                  <a:lnTo>
                    <a:pt x="5" y="17"/>
                  </a:lnTo>
                  <a:lnTo>
                    <a:pt x="11" y="14"/>
                  </a:lnTo>
                  <a:lnTo>
                    <a:pt x="19" y="12"/>
                  </a:lnTo>
                  <a:lnTo>
                    <a:pt x="27" y="11"/>
                  </a:lnTo>
                  <a:lnTo>
                    <a:pt x="36" y="10"/>
                  </a:lnTo>
                  <a:lnTo>
                    <a:pt x="44" y="10"/>
                  </a:lnTo>
                  <a:lnTo>
                    <a:pt x="51" y="11"/>
                  </a:lnTo>
                  <a:lnTo>
                    <a:pt x="58" y="12"/>
                  </a:lnTo>
                  <a:lnTo>
                    <a:pt x="64" y="14"/>
                  </a:lnTo>
                  <a:lnTo>
                    <a:pt x="69" y="5"/>
                  </a:lnTo>
                  <a:lnTo>
                    <a:pt x="60" y="2"/>
                  </a:lnTo>
                  <a:lnTo>
                    <a:pt x="53" y="1"/>
                  </a:lnTo>
                  <a:lnTo>
                    <a:pt x="44" y="0"/>
                  </a:lnTo>
                  <a:lnTo>
                    <a:pt x="36" y="0"/>
                  </a:lnTo>
                  <a:lnTo>
                    <a:pt x="25" y="1"/>
                  </a:lnTo>
                  <a:lnTo>
                    <a:pt x="17" y="2"/>
                  </a:lnTo>
                  <a:lnTo>
                    <a:pt x="9" y="5"/>
                  </a:lnTo>
                  <a:lnTo>
                    <a:pt x="0" y="10"/>
                  </a:lnTo>
                  <a:lnTo>
                    <a:pt x="0" y="8"/>
                  </a:lnTo>
                  <a:lnTo>
                    <a:pt x="5" y="18"/>
                  </a:lnTo>
                  <a:lnTo>
                    <a:pt x="5" y="18"/>
                  </a:lnTo>
                  <a:lnTo>
                    <a:pt x="5" y="17"/>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6" name="Freeform 142"/>
            <p:cNvSpPr>
              <a:spLocks/>
            </p:cNvSpPr>
            <p:nvPr userDrawn="1"/>
          </p:nvSpPr>
          <p:spPr bwMode="auto">
            <a:xfrm>
              <a:off x="2471" y="1860"/>
              <a:ext cx="18" cy="15"/>
            </a:xfrm>
            <a:custGeom>
              <a:avLst/>
              <a:gdLst>
                <a:gd name="T0" fmla="*/ 10 w 18"/>
                <a:gd name="T1" fmla="*/ 11 h 15"/>
                <a:gd name="T2" fmla="*/ 7 w 18"/>
                <a:gd name="T3" fmla="*/ 15 h 15"/>
                <a:gd name="T4" fmla="*/ 10 w 18"/>
                <a:gd name="T5" fmla="*/ 13 h 15"/>
                <a:gd name="T6" fmla="*/ 12 w 18"/>
                <a:gd name="T7" fmla="*/ 11 h 15"/>
                <a:gd name="T8" fmla="*/ 13 w 18"/>
                <a:gd name="T9" fmla="*/ 11 h 15"/>
                <a:gd name="T10" fmla="*/ 18 w 18"/>
                <a:gd name="T11" fmla="*/ 10 h 15"/>
                <a:gd name="T12" fmla="*/ 13 w 18"/>
                <a:gd name="T13" fmla="*/ 0 h 15"/>
                <a:gd name="T14" fmla="*/ 11 w 18"/>
                <a:gd name="T15" fmla="*/ 2 h 15"/>
                <a:gd name="T16" fmla="*/ 7 w 18"/>
                <a:gd name="T17" fmla="*/ 4 h 15"/>
                <a:gd name="T18" fmla="*/ 5 w 18"/>
                <a:gd name="T19" fmla="*/ 6 h 15"/>
                <a:gd name="T20" fmla="*/ 3 w 18"/>
                <a:gd name="T21" fmla="*/ 7 h 15"/>
                <a:gd name="T22" fmla="*/ 0 w 18"/>
                <a:gd name="T23" fmla="*/ 11 h 15"/>
                <a:gd name="T24" fmla="*/ 3 w 18"/>
                <a:gd name="T25" fmla="*/ 7 h 15"/>
                <a:gd name="T26" fmla="*/ 0 w 18"/>
                <a:gd name="T27" fmla="*/ 9 h 15"/>
                <a:gd name="T28" fmla="*/ 0 w 18"/>
                <a:gd name="T29" fmla="*/ 11 h 15"/>
                <a:gd name="T30" fmla="*/ 10 w 18"/>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5">
                  <a:moveTo>
                    <a:pt x="10" y="11"/>
                  </a:moveTo>
                  <a:lnTo>
                    <a:pt x="7" y="15"/>
                  </a:lnTo>
                  <a:lnTo>
                    <a:pt x="10" y="13"/>
                  </a:lnTo>
                  <a:lnTo>
                    <a:pt x="12" y="11"/>
                  </a:lnTo>
                  <a:lnTo>
                    <a:pt x="13" y="11"/>
                  </a:lnTo>
                  <a:lnTo>
                    <a:pt x="18" y="10"/>
                  </a:lnTo>
                  <a:lnTo>
                    <a:pt x="13" y="0"/>
                  </a:lnTo>
                  <a:lnTo>
                    <a:pt x="11" y="2"/>
                  </a:lnTo>
                  <a:lnTo>
                    <a:pt x="7" y="4"/>
                  </a:lnTo>
                  <a:lnTo>
                    <a:pt x="5" y="6"/>
                  </a:lnTo>
                  <a:lnTo>
                    <a:pt x="3" y="7"/>
                  </a:lnTo>
                  <a:lnTo>
                    <a:pt x="0" y="11"/>
                  </a:lnTo>
                  <a:lnTo>
                    <a:pt x="3" y="7"/>
                  </a:lnTo>
                  <a:lnTo>
                    <a:pt x="0" y="9"/>
                  </a:lnTo>
                  <a:lnTo>
                    <a:pt x="0" y="11"/>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7" name="Freeform 143"/>
            <p:cNvSpPr>
              <a:spLocks/>
            </p:cNvSpPr>
            <p:nvPr userDrawn="1"/>
          </p:nvSpPr>
          <p:spPr bwMode="auto">
            <a:xfrm>
              <a:off x="2471" y="1871"/>
              <a:ext cx="14" cy="65"/>
            </a:xfrm>
            <a:custGeom>
              <a:avLst/>
              <a:gdLst>
                <a:gd name="T0" fmla="*/ 11 w 14"/>
                <a:gd name="T1" fmla="*/ 56 h 65"/>
                <a:gd name="T2" fmla="*/ 14 w 14"/>
                <a:gd name="T3" fmla="*/ 60 h 65"/>
                <a:gd name="T4" fmla="*/ 10 w 14"/>
                <a:gd name="T5" fmla="*/ 0 h 65"/>
                <a:gd name="T6" fmla="*/ 0 w 14"/>
                <a:gd name="T7" fmla="*/ 0 h 65"/>
                <a:gd name="T8" fmla="*/ 5 w 14"/>
                <a:gd name="T9" fmla="*/ 60 h 65"/>
                <a:gd name="T10" fmla="*/ 9 w 14"/>
                <a:gd name="T11" fmla="*/ 65 h 65"/>
                <a:gd name="T12" fmla="*/ 5 w 14"/>
                <a:gd name="T13" fmla="*/ 60 h 65"/>
                <a:gd name="T14" fmla="*/ 5 w 14"/>
                <a:gd name="T15" fmla="*/ 64 h 65"/>
                <a:gd name="T16" fmla="*/ 9 w 14"/>
                <a:gd name="T17" fmla="*/ 65 h 65"/>
                <a:gd name="T18" fmla="*/ 11 w 1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5">
                  <a:moveTo>
                    <a:pt x="11" y="56"/>
                  </a:moveTo>
                  <a:lnTo>
                    <a:pt x="14" y="60"/>
                  </a:lnTo>
                  <a:lnTo>
                    <a:pt x="10" y="0"/>
                  </a:lnTo>
                  <a:lnTo>
                    <a:pt x="0" y="0"/>
                  </a:lnTo>
                  <a:lnTo>
                    <a:pt x="5" y="60"/>
                  </a:lnTo>
                  <a:lnTo>
                    <a:pt x="9" y="65"/>
                  </a:lnTo>
                  <a:lnTo>
                    <a:pt x="5" y="60"/>
                  </a:lnTo>
                  <a:lnTo>
                    <a:pt x="5" y="64"/>
                  </a:lnTo>
                  <a:lnTo>
                    <a:pt x="9" y="65"/>
                  </a:lnTo>
                  <a:lnTo>
                    <a:pt x="1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8" name="Freeform 144"/>
            <p:cNvSpPr>
              <a:spLocks/>
            </p:cNvSpPr>
            <p:nvPr userDrawn="1"/>
          </p:nvSpPr>
          <p:spPr bwMode="auto">
            <a:xfrm>
              <a:off x="2480" y="1927"/>
              <a:ext cx="27" cy="17"/>
            </a:xfrm>
            <a:custGeom>
              <a:avLst/>
              <a:gdLst>
                <a:gd name="T0" fmla="*/ 25 w 27"/>
                <a:gd name="T1" fmla="*/ 8 h 17"/>
                <a:gd name="T2" fmla="*/ 27 w 27"/>
                <a:gd name="T3" fmla="*/ 8 h 17"/>
                <a:gd name="T4" fmla="*/ 2 w 27"/>
                <a:gd name="T5" fmla="*/ 0 h 17"/>
                <a:gd name="T6" fmla="*/ 0 w 27"/>
                <a:gd name="T7" fmla="*/ 9 h 17"/>
                <a:gd name="T8" fmla="*/ 24 w 27"/>
                <a:gd name="T9" fmla="*/ 17 h 17"/>
                <a:gd name="T10" fmla="*/ 25 w 27"/>
                <a:gd name="T11" fmla="*/ 17 h 17"/>
                <a:gd name="T12" fmla="*/ 24 w 27"/>
                <a:gd name="T13" fmla="*/ 17 h 17"/>
                <a:gd name="T14" fmla="*/ 24 w 27"/>
                <a:gd name="T15" fmla="*/ 17 h 17"/>
                <a:gd name="T16" fmla="*/ 25 w 27"/>
                <a:gd name="T17" fmla="*/ 17 h 17"/>
                <a:gd name="T18" fmla="*/ 25 w 27"/>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25" y="8"/>
                  </a:moveTo>
                  <a:lnTo>
                    <a:pt x="27" y="8"/>
                  </a:lnTo>
                  <a:lnTo>
                    <a:pt x="2" y="0"/>
                  </a:lnTo>
                  <a:lnTo>
                    <a:pt x="0" y="9"/>
                  </a:lnTo>
                  <a:lnTo>
                    <a:pt x="24" y="17"/>
                  </a:lnTo>
                  <a:lnTo>
                    <a:pt x="25" y="17"/>
                  </a:lnTo>
                  <a:lnTo>
                    <a:pt x="24" y="17"/>
                  </a:lnTo>
                  <a:lnTo>
                    <a:pt x="24" y="17"/>
                  </a:lnTo>
                  <a:lnTo>
                    <a:pt x="25" y="17"/>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69" name="Freeform 145"/>
            <p:cNvSpPr>
              <a:spLocks/>
            </p:cNvSpPr>
            <p:nvPr userDrawn="1"/>
          </p:nvSpPr>
          <p:spPr bwMode="auto">
            <a:xfrm>
              <a:off x="2505" y="1921"/>
              <a:ext cx="23" cy="23"/>
            </a:xfrm>
            <a:custGeom>
              <a:avLst/>
              <a:gdLst>
                <a:gd name="T0" fmla="*/ 13 w 23"/>
                <a:gd name="T1" fmla="*/ 1 h 23"/>
                <a:gd name="T2" fmla="*/ 15 w 23"/>
                <a:gd name="T3" fmla="*/ 0 h 23"/>
                <a:gd name="T4" fmla="*/ 11 w 23"/>
                <a:gd name="T5" fmla="*/ 6 h 23"/>
                <a:gd name="T6" fmla="*/ 6 w 23"/>
                <a:gd name="T7" fmla="*/ 10 h 23"/>
                <a:gd name="T8" fmla="*/ 3 w 23"/>
                <a:gd name="T9" fmla="*/ 13 h 23"/>
                <a:gd name="T10" fmla="*/ 0 w 23"/>
                <a:gd name="T11" fmla="*/ 14 h 23"/>
                <a:gd name="T12" fmla="*/ 0 w 23"/>
                <a:gd name="T13" fmla="*/ 23 h 23"/>
                <a:gd name="T14" fmla="*/ 8 w 23"/>
                <a:gd name="T15" fmla="*/ 22 h 23"/>
                <a:gd name="T16" fmla="*/ 13 w 23"/>
                <a:gd name="T17" fmla="*/ 17 h 23"/>
                <a:gd name="T18" fmla="*/ 18 w 23"/>
                <a:gd name="T19" fmla="*/ 10 h 23"/>
                <a:gd name="T20" fmla="*/ 22 w 23"/>
                <a:gd name="T21" fmla="*/ 4 h 23"/>
                <a:gd name="T22" fmla="*/ 23 w 23"/>
                <a:gd name="T23" fmla="*/ 3 h 23"/>
                <a:gd name="T24" fmla="*/ 22 w 23"/>
                <a:gd name="T25" fmla="*/ 4 h 23"/>
                <a:gd name="T26" fmla="*/ 23 w 23"/>
                <a:gd name="T27" fmla="*/ 3 h 23"/>
                <a:gd name="T28" fmla="*/ 23 w 23"/>
                <a:gd name="T29" fmla="*/ 3 h 23"/>
                <a:gd name="T30" fmla="*/ 13 w 23"/>
                <a:gd name="T3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3">
                  <a:moveTo>
                    <a:pt x="13" y="1"/>
                  </a:moveTo>
                  <a:lnTo>
                    <a:pt x="15" y="0"/>
                  </a:lnTo>
                  <a:lnTo>
                    <a:pt x="11" y="6"/>
                  </a:lnTo>
                  <a:lnTo>
                    <a:pt x="6" y="10"/>
                  </a:lnTo>
                  <a:lnTo>
                    <a:pt x="3" y="13"/>
                  </a:lnTo>
                  <a:lnTo>
                    <a:pt x="0" y="14"/>
                  </a:lnTo>
                  <a:lnTo>
                    <a:pt x="0" y="23"/>
                  </a:lnTo>
                  <a:lnTo>
                    <a:pt x="8" y="22"/>
                  </a:lnTo>
                  <a:lnTo>
                    <a:pt x="13" y="17"/>
                  </a:lnTo>
                  <a:lnTo>
                    <a:pt x="18" y="10"/>
                  </a:lnTo>
                  <a:lnTo>
                    <a:pt x="22" y="4"/>
                  </a:lnTo>
                  <a:lnTo>
                    <a:pt x="23" y="3"/>
                  </a:lnTo>
                  <a:lnTo>
                    <a:pt x="22" y="4"/>
                  </a:lnTo>
                  <a:lnTo>
                    <a:pt x="23" y="3"/>
                  </a:lnTo>
                  <a:lnTo>
                    <a:pt x="23" y="3"/>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0" name="Freeform 146"/>
            <p:cNvSpPr>
              <a:spLocks/>
            </p:cNvSpPr>
            <p:nvPr userDrawn="1"/>
          </p:nvSpPr>
          <p:spPr bwMode="auto">
            <a:xfrm>
              <a:off x="2518" y="1899"/>
              <a:ext cx="15" cy="25"/>
            </a:xfrm>
            <a:custGeom>
              <a:avLst/>
              <a:gdLst>
                <a:gd name="T0" fmla="*/ 7 w 15"/>
                <a:gd name="T1" fmla="*/ 0 h 25"/>
                <a:gd name="T2" fmla="*/ 5 w 15"/>
                <a:gd name="T3" fmla="*/ 3 h 25"/>
                <a:gd name="T4" fmla="*/ 0 w 15"/>
                <a:gd name="T5" fmla="*/ 23 h 25"/>
                <a:gd name="T6" fmla="*/ 10 w 15"/>
                <a:gd name="T7" fmla="*/ 25 h 25"/>
                <a:gd name="T8" fmla="*/ 15 w 15"/>
                <a:gd name="T9" fmla="*/ 5 h 25"/>
                <a:gd name="T10" fmla="*/ 12 w 15"/>
                <a:gd name="T11" fmla="*/ 7 h 25"/>
                <a:gd name="T12" fmla="*/ 7 w 15"/>
                <a:gd name="T13" fmla="*/ 0 h 25"/>
                <a:gd name="T14" fmla="*/ 5 w 15"/>
                <a:gd name="T15" fmla="*/ 0 h 25"/>
                <a:gd name="T16" fmla="*/ 5 w 15"/>
                <a:gd name="T17" fmla="*/ 3 h 25"/>
                <a:gd name="T18" fmla="*/ 7 w 1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5">
                  <a:moveTo>
                    <a:pt x="7" y="0"/>
                  </a:moveTo>
                  <a:lnTo>
                    <a:pt x="5" y="3"/>
                  </a:lnTo>
                  <a:lnTo>
                    <a:pt x="0" y="23"/>
                  </a:lnTo>
                  <a:lnTo>
                    <a:pt x="10" y="25"/>
                  </a:lnTo>
                  <a:lnTo>
                    <a:pt x="15" y="5"/>
                  </a:lnTo>
                  <a:lnTo>
                    <a:pt x="12" y="7"/>
                  </a:lnTo>
                  <a:lnTo>
                    <a:pt x="7" y="0"/>
                  </a:lnTo>
                  <a:lnTo>
                    <a:pt x="5" y="0"/>
                  </a:lnTo>
                  <a:lnTo>
                    <a:pt x="5"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1" name="Freeform 147"/>
            <p:cNvSpPr>
              <a:spLocks/>
            </p:cNvSpPr>
            <p:nvPr userDrawn="1"/>
          </p:nvSpPr>
          <p:spPr bwMode="auto">
            <a:xfrm>
              <a:off x="2525" y="1896"/>
              <a:ext cx="29" cy="12"/>
            </a:xfrm>
            <a:custGeom>
              <a:avLst/>
              <a:gdLst>
                <a:gd name="T0" fmla="*/ 29 w 29"/>
                <a:gd name="T1" fmla="*/ 5 h 12"/>
                <a:gd name="T2" fmla="*/ 26 w 29"/>
                <a:gd name="T3" fmla="*/ 2 h 12"/>
                <a:gd name="T4" fmla="*/ 22 w 29"/>
                <a:gd name="T5" fmla="*/ 1 h 12"/>
                <a:gd name="T6" fmla="*/ 15 w 29"/>
                <a:gd name="T7" fmla="*/ 0 h 12"/>
                <a:gd name="T8" fmla="*/ 8 w 29"/>
                <a:gd name="T9" fmla="*/ 1 h 12"/>
                <a:gd name="T10" fmla="*/ 0 w 29"/>
                <a:gd name="T11" fmla="*/ 3 h 12"/>
                <a:gd name="T12" fmla="*/ 5 w 29"/>
                <a:gd name="T13" fmla="*/ 10 h 12"/>
                <a:gd name="T14" fmla="*/ 10 w 29"/>
                <a:gd name="T15" fmla="*/ 10 h 12"/>
                <a:gd name="T16" fmla="*/ 15 w 29"/>
                <a:gd name="T17" fmla="*/ 9 h 12"/>
                <a:gd name="T18" fmla="*/ 19 w 29"/>
                <a:gd name="T19" fmla="*/ 10 h 12"/>
                <a:gd name="T20" fmla="*/ 24 w 29"/>
                <a:gd name="T21" fmla="*/ 12 h 12"/>
                <a:gd name="T22" fmla="*/ 22 w 29"/>
                <a:gd name="T23" fmla="*/ 9 h 12"/>
                <a:gd name="T24" fmla="*/ 29 w 29"/>
                <a:gd name="T25" fmla="*/ 5 h 12"/>
                <a:gd name="T26" fmla="*/ 28 w 29"/>
                <a:gd name="T27" fmla="*/ 2 h 12"/>
                <a:gd name="T28" fmla="*/ 26 w 29"/>
                <a:gd name="T29" fmla="*/ 2 h 12"/>
                <a:gd name="T30" fmla="*/ 29 w 29"/>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2">
                  <a:moveTo>
                    <a:pt x="29" y="5"/>
                  </a:moveTo>
                  <a:lnTo>
                    <a:pt x="26" y="2"/>
                  </a:lnTo>
                  <a:lnTo>
                    <a:pt x="22" y="1"/>
                  </a:lnTo>
                  <a:lnTo>
                    <a:pt x="15" y="0"/>
                  </a:lnTo>
                  <a:lnTo>
                    <a:pt x="8" y="1"/>
                  </a:lnTo>
                  <a:lnTo>
                    <a:pt x="0" y="3"/>
                  </a:lnTo>
                  <a:lnTo>
                    <a:pt x="5" y="10"/>
                  </a:lnTo>
                  <a:lnTo>
                    <a:pt x="10" y="10"/>
                  </a:lnTo>
                  <a:lnTo>
                    <a:pt x="15" y="9"/>
                  </a:lnTo>
                  <a:lnTo>
                    <a:pt x="19" y="10"/>
                  </a:lnTo>
                  <a:lnTo>
                    <a:pt x="24" y="12"/>
                  </a:lnTo>
                  <a:lnTo>
                    <a:pt x="22" y="9"/>
                  </a:lnTo>
                  <a:lnTo>
                    <a:pt x="29" y="5"/>
                  </a:lnTo>
                  <a:lnTo>
                    <a:pt x="28" y="2"/>
                  </a:lnTo>
                  <a:lnTo>
                    <a:pt x="26" y="2"/>
                  </a:lnTo>
                  <a:lnTo>
                    <a:pt x="2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2" name="Freeform 148"/>
            <p:cNvSpPr>
              <a:spLocks/>
            </p:cNvSpPr>
            <p:nvPr userDrawn="1"/>
          </p:nvSpPr>
          <p:spPr bwMode="auto">
            <a:xfrm>
              <a:off x="2543" y="1901"/>
              <a:ext cx="15" cy="39"/>
            </a:xfrm>
            <a:custGeom>
              <a:avLst/>
              <a:gdLst>
                <a:gd name="T0" fmla="*/ 8 w 15"/>
                <a:gd name="T1" fmla="*/ 39 h 39"/>
                <a:gd name="T2" fmla="*/ 10 w 15"/>
                <a:gd name="T3" fmla="*/ 36 h 39"/>
                <a:gd name="T4" fmla="*/ 11 w 15"/>
                <a:gd name="T5" fmla="*/ 28 h 39"/>
                <a:gd name="T6" fmla="*/ 13 w 15"/>
                <a:gd name="T7" fmla="*/ 20 h 39"/>
                <a:gd name="T8" fmla="*/ 15 w 15"/>
                <a:gd name="T9" fmla="*/ 10 h 39"/>
                <a:gd name="T10" fmla="*/ 11 w 15"/>
                <a:gd name="T11" fmla="*/ 0 h 39"/>
                <a:gd name="T12" fmla="*/ 4 w 15"/>
                <a:gd name="T13" fmla="*/ 4 h 39"/>
                <a:gd name="T14" fmla="*/ 6 w 15"/>
                <a:gd name="T15" fmla="*/ 10 h 39"/>
                <a:gd name="T16" fmla="*/ 4 w 15"/>
                <a:gd name="T17" fmla="*/ 17 h 39"/>
                <a:gd name="T18" fmla="*/ 1 w 15"/>
                <a:gd name="T19" fmla="*/ 26 h 39"/>
                <a:gd name="T20" fmla="*/ 0 w 15"/>
                <a:gd name="T21" fmla="*/ 36 h 39"/>
                <a:gd name="T22" fmla="*/ 1 w 15"/>
                <a:gd name="T23" fmla="*/ 34 h 39"/>
                <a:gd name="T24" fmla="*/ 8 w 15"/>
                <a:gd name="T25" fmla="*/ 39 h 39"/>
                <a:gd name="T26" fmla="*/ 10 w 15"/>
                <a:gd name="T27" fmla="*/ 37 h 39"/>
                <a:gd name="T28" fmla="*/ 10 w 15"/>
                <a:gd name="T29" fmla="*/ 36 h 39"/>
                <a:gd name="T30" fmla="*/ 8 w 15"/>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39">
                  <a:moveTo>
                    <a:pt x="8" y="39"/>
                  </a:moveTo>
                  <a:lnTo>
                    <a:pt x="10" y="36"/>
                  </a:lnTo>
                  <a:lnTo>
                    <a:pt x="11" y="28"/>
                  </a:lnTo>
                  <a:lnTo>
                    <a:pt x="13" y="20"/>
                  </a:lnTo>
                  <a:lnTo>
                    <a:pt x="15" y="10"/>
                  </a:lnTo>
                  <a:lnTo>
                    <a:pt x="11" y="0"/>
                  </a:lnTo>
                  <a:lnTo>
                    <a:pt x="4" y="4"/>
                  </a:lnTo>
                  <a:lnTo>
                    <a:pt x="6" y="10"/>
                  </a:lnTo>
                  <a:lnTo>
                    <a:pt x="4" y="17"/>
                  </a:lnTo>
                  <a:lnTo>
                    <a:pt x="1" y="26"/>
                  </a:lnTo>
                  <a:lnTo>
                    <a:pt x="0" y="36"/>
                  </a:lnTo>
                  <a:lnTo>
                    <a:pt x="1" y="34"/>
                  </a:lnTo>
                  <a:lnTo>
                    <a:pt x="8" y="39"/>
                  </a:lnTo>
                  <a:lnTo>
                    <a:pt x="10" y="37"/>
                  </a:lnTo>
                  <a:lnTo>
                    <a:pt x="10" y="36"/>
                  </a:lnTo>
                  <a:lnTo>
                    <a:pt x="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3" name="Freeform 149"/>
            <p:cNvSpPr>
              <a:spLocks/>
            </p:cNvSpPr>
            <p:nvPr userDrawn="1"/>
          </p:nvSpPr>
          <p:spPr bwMode="auto">
            <a:xfrm>
              <a:off x="2510" y="1935"/>
              <a:ext cx="41" cy="41"/>
            </a:xfrm>
            <a:custGeom>
              <a:avLst/>
              <a:gdLst>
                <a:gd name="T0" fmla="*/ 3 w 41"/>
                <a:gd name="T1" fmla="*/ 41 h 41"/>
                <a:gd name="T2" fmla="*/ 3 w 41"/>
                <a:gd name="T3" fmla="*/ 41 h 41"/>
                <a:gd name="T4" fmla="*/ 10 w 41"/>
                <a:gd name="T5" fmla="*/ 39 h 41"/>
                <a:gd name="T6" fmla="*/ 15 w 41"/>
                <a:gd name="T7" fmla="*/ 34 h 41"/>
                <a:gd name="T8" fmla="*/ 20 w 41"/>
                <a:gd name="T9" fmla="*/ 31 h 41"/>
                <a:gd name="T10" fmla="*/ 26 w 41"/>
                <a:gd name="T11" fmla="*/ 27 h 41"/>
                <a:gd name="T12" fmla="*/ 31 w 41"/>
                <a:gd name="T13" fmla="*/ 22 h 41"/>
                <a:gd name="T14" fmla="*/ 34 w 41"/>
                <a:gd name="T15" fmla="*/ 16 h 41"/>
                <a:gd name="T16" fmla="*/ 38 w 41"/>
                <a:gd name="T17" fmla="*/ 10 h 41"/>
                <a:gd name="T18" fmla="*/ 41 w 41"/>
                <a:gd name="T19" fmla="*/ 5 h 41"/>
                <a:gd name="T20" fmla="*/ 34 w 41"/>
                <a:gd name="T21" fmla="*/ 0 h 41"/>
                <a:gd name="T22" fmla="*/ 31 w 41"/>
                <a:gd name="T23" fmla="*/ 6 h 41"/>
                <a:gd name="T24" fmla="*/ 27 w 41"/>
                <a:gd name="T25" fmla="*/ 12 h 41"/>
                <a:gd name="T26" fmla="*/ 24 w 41"/>
                <a:gd name="T27" fmla="*/ 15 h 41"/>
                <a:gd name="T28" fmla="*/ 19 w 41"/>
                <a:gd name="T29" fmla="*/ 20 h 41"/>
                <a:gd name="T30" fmla="*/ 15 w 41"/>
                <a:gd name="T31" fmla="*/ 23 h 41"/>
                <a:gd name="T32" fmla="*/ 11 w 41"/>
                <a:gd name="T33" fmla="*/ 27 h 41"/>
                <a:gd name="T34" fmla="*/ 5 w 41"/>
                <a:gd name="T35" fmla="*/ 29 h 41"/>
                <a:gd name="T36" fmla="*/ 0 w 41"/>
                <a:gd name="T37" fmla="*/ 32 h 41"/>
                <a:gd name="T38" fmla="*/ 0 w 41"/>
                <a:gd name="T39" fmla="*/ 32 h 41"/>
                <a:gd name="T40" fmla="*/ 3 w 41"/>
                <a:gd name="T41" fmla="*/ 41 h 41"/>
                <a:gd name="T42" fmla="*/ 3 w 41"/>
                <a:gd name="T43" fmla="*/ 41 h 41"/>
                <a:gd name="T44" fmla="*/ 3 w 41"/>
                <a:gd name="T4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41">
                  <a:moveTo>
                    <a:pt x="3" y="41"/>
                  </a:moveTo>
                  <a:lnTo>
                    <a:pt x="3" y="41"/>
                  </a:lnTo>
                  <a:lnTo>
                    <a:pt x="10" y="39"/>
                  </a:lnTo>
                  <a:lnTo>
                    <a:pt x="15" y="34"/>
                  </a:lnTo>
                  <a:lnTo>
                    <a:pt x="20" y="31"/>
                  </a:lnTo>
                  <a:lnTo>
                    <a:pt x="26" y="27"/>
                  </a:lnTo>
                  <a:lnTo>
                    <a:pt x="31" y="22"/>
                  </a:lnTo>
                  <a:lnTo>
                    <a:pt x="34" y="16"/>
                  </a:lnTo>
                  <a:lnTo>
                    <a:pt x="38" y="10"/>
                  </a:lnTo>
                  <a:lnTo>
                    <a:pt x="41" y="5"/>
                  </a:lnTo>
                  <a:lnTo>
                    <a:pt x="34" y="0"/>
                  </a:lnTo>
                  <a:lnTo>
                    <a:pt x="31" y="6"/>
                  </a:lnTo>
                  <a:lnTo>
                    <a:pt x="27" y="12"/>
                  </a:lnTo>
                  <a:lnTo>
                    <a:pt x="24" y="15"/>
                  </a:lnTo>
                  <a:lnTo>
                    <a:pt x="19" y="20"/>
                  </a:lnTo>
                  <a:lnTo>
                    <a:pt x="15" y="23"/>
                  </a:lnTo>
                  <a:lnTo>
                    <a:pt x="11" y="27"/>
                  </a:lnTo>
                  <a:lnTo>
                    <a:pt x="5" y="29"/>
                  </a:lnTo>
                  <a:lnTo>
                    <a:pt x="0" y="32"/>
                  </a:lnTo>
                  <a:lnTo>
                    <a:pt x="0" y="32"/>
                  </a:lnTo>
                  <a:lnTo>
                    <a:pt x="3" y="41"/>
                  </a:lnTo>
                  <a:lnTo>
                    <a:pt x="3" y="41"/>
                  </a:lnTo>
                  <a:lnTo>
                    <a:pt x="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4" name="Freeform 150"/>
            <p:cNvSpPr>
              <a:spLocks/>
            </p:cNvSpPr>
            <p:nvPr userDrawn="1"/>
          </p:nvSpPr>
          <p:spPr bwMode="auto">
            <a:xfrm>
              <a:off x="2465" y="1958"/>
              <a:ext cx="48" cy="18"/>
            </a:xfrm>
            <a:custGeom>
              <a:avLst/>
              <a:gdLst>
                <a:gd name="T0" fmla="*/ 0 w 48"/>
                <a:gd name="T1" fmla="*/ 10 h 18"/>
                <a:gd name="T2" fmla="*/ 2 w 48"/>
                <a:gd name="T3" fmla="*/ 10 h 18"/>
                <a:gd name="T4" fmla="*/ 8 w 48"/>
                <a:gd name="T5" fmla="*/ 11 h 18"/>
                <a:gd name="T6" fmla="*/ 12 w 48"/>
                <a:gd name="T7" fmla="*/ 12 h 18"/>
                <a:gd name="T8" fmla="*/ 18 w 48"/>
                <a:gd name="T9" fmla="*/ 15 h 18"/>
                <a:gd name="T10" fmla="*/ 23 w 48"/>
                <a:gd name="T11" fmla="*/ 16 h 18"/>
                <a:gd name="T12" fmla="*/ 29 w 48"/>
                <a:gd name="T13" fmla="*/ 17 h 18"/>
                <a:gd name="T14" fmla="*/ 35 w 48"/>
                <a:gd name="T15" fmla="*/ 18 h 18"/>
                <a:gd name="T16" fmla="*/ 40 w 48"/>
                <a:gd name="T17" fmla="*/ 18 h 18"/>
                <a:gd name="T18" fmla="*/ 48 w 48"/>
                <a:gd name="T19" fmla="*/ 18 h 18"/>
                <a:gd name="T20" fmla="*/ 45 w 48"/>
                <a:gd name="T21" fmla="*/ 9 h 18"/>
                <a:gd name="T22" fmla="*/ 40 w 48"/>
                <a:gd name="T23" fmla="*/ 9 h 18"/>
                <a:gd name="T24" fmla="*/ 35 w 48"/>
                <a:gd name="T25" fmla="*/ 9 h 18"/>
                <a:gd name="T26" fmla="*/ 31 w 48"/>
                <a:gd name="T27" fmla="*/ 8 h 18"/>
                <a:gd name="T28" fmla="*/ 25 w 48"/>
                <a:gd name="T29" fmla="*/ 6 h 18"/>
                <a:gd name="T30" fmla="*/ 20 w 48"/>
                <a:gd name="T31" fmla="*/ 5 h 18"/>
                <a:gd name="T32" fmla="*/ 15 w 48"/>
                <a:gd name="T33" fmla="*/ 3 h 18"/>
                <a:gd name="T34" fmla="*/ 10 w 48"/>
                <a:gd name="T35" fmla="*/ 2 h 18"/>
                <a:gd name="T36" fmla="*/ 4 w 48"/>
                <a:gd name="T37" fmla="*/ 0 h 18"/>
                <a:gd name="T38" fmla="*/ 5 w 48"/>
                <a:gd name="T39" fmla="*/ 0 h 18"/>
                <a:gd name="T40" fmla="*/ 0 w 48"/>
                <a:gd name="T41" fmla="*/ 10 h 18"/>
                <a:gd name="T42" fmla="*/ 2 w 48"/>
                <a:gd name="T43" fmla="*/ 10 h 18"/>
                <a:gd name="T44" fmla="*/ 2 w 48"/>
                <a:gd name="T45" fmla="*/ 10 h 18"/>
                <a:gd name="T46" fmla="*/ 0 w 48"/>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8">
                  <a:moveTo>
                    <a:pt x="0" y="10"/>
                  </a:moveTo>
                  <a:lnTo>
                    <a:pt x="2" y="10"/>
                  </a:lnTo>
                  <a:lnTo>
                    <a:pt x="8" y="11"/>
                  </a:lnTo>
                  <a:lnTo>
                    <a:pt x="12" y="12"/>
                  </a:lnTo>
                  <a:lnTo>
                    <a:pt x="18" y="15"/>
                  </a:lnTo>
                  <a:lnTo>
                    <a:pt x="23" y="16"/>
                  </a:lnTo>
                  <a:lnTo>
                    <a:pt x="29" y="17"/>
                  </a:lnTo>
                  <a:lnTo>
                    <a:pt x="35" y="18"/>
                  </a:lnTo>
                  <a:lnTo>
                    <a:pt x="40" y="18"/>
                  </a:lnTo>
                  <a:lnTo>
                    <a:pt x="48" y="18"/>
                  </a:lnTo>
                  <a:lnTo>
                    <a:pt x="45" y="9"/>
                  </a:lnTo>
                  <a:lnTo>
                    <a:pt x="40" y="9"/>
                  </a:lnTo>
                  <a:lnTo>
                    <a:pt x="35" y="9"/>
                  </a:lnTo>
                  <a:lnTo>
                    <a:pt x="31" y="8"/>
                  </a:lnTo>
                  <a:lnTo>
                    <a:pt x="25" y="6"/>
                  </a:lnTo>
                  <a:lnTo>
                    <a:pt x="20" y="5"/>
                  </a:lnTo>
                  <a:lnTo>
                    <a:pt x="15" y="3"/>
                  </a:lnTo>
                  <a:lnTo>
                    <a:pt x="10" y="2"/>
                  </a:lnTo>
                  <a:lnTo>
                    <a:pt x="4" y="0"/>
                  </a:lnTo>
                  <a:lnTo>
                    <a:pt x="5" y="0"/>
                  </a:lnTo>
                  <a:lnTo>
                    <a:pt x="0" y="10"/>
                  </a:lnTo>
                  <a:lnTo>
                    <a:pt x="2" y="10"/>
                  </a:lnTo>
                  <a:lnTo>
                    <a:pt x="2"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5" name="Freeform 151"/>
            <p:cNvSpPr>
              <a:spLocks/>
            </p:cNvSpPr>
            <p:nvPr userDrawn="1"/>
          </p:nvSpPr>
          <p:spPr bwMode="auto">
            <a:xfrm>
              <a:off x="2438" y="1908"/>
              <a:ext cx="32" cy="60"/>
            </a:xfrm>
            <a:custGeom>
              <a:avLst/>
              <a:gdLst>
                <a:gd name="T0" fmla="*/ 0 w 32"/>
                <a:gd name="T1" fmla="*/ 0 h 60"/>
                <a:gd name="T2" fmla="*/ 0 w 32"/>
                <a:gd name="T3" fmla="*/ 2 h 60"/>
                <a:gd name="T4" fmla="*/ 3 w 32"/>
                <a:gd name="T5" fmla="*/ 10 h 60"/>
                <a:gd name="T6" fmla="*/ 4 w 32"/>
                <a:gd name="T7" fmla="*/ 17 h 60"/>
                <a:gd name="T8" fmla="*/ 5 w 32"/>
                <a:gd name="T9" fmla="*/ 26 h 60"/>
                <a:gd name="T10" fmla="*/ 7 w 32"/>
                <a:gd name="T11" fmla="*/ 34 h 60"/>
                <a:gd name="T12" fmla="*/ 10 w 32"/>
                <a:gd name="T13" fmla="*/ 42 h 60"/>
                <a:gd name="T14" fmla="*/ 15 w 32"/>
                <a:gd name="T15" fmla="*/ 48 h 60"/>
                <a:gd name="T16" fmla="*/ 20 w 32"/>
                <a:gd name="T17" fmla="*/ 55 h 60"/>
                <a:gd name="T18" fmla="*/ 27 w 32"/>
                <a:gd name="T19" fmla="*/ 60 h 60"/>
                <a:gd name="T20" fmla="*/ 32 w 32"/>
                <a:gd name="T21" fmla="*/ 50 h 60"/>
                <a:gd name="T22" fmla="*/ 25 w 32"/>
                <a:gd name="T23" fmla="*/ 48 h 60"/>
                <a:gd name="T24" fmla="*/ 22 w 32"/>
                <a:gd name="T25" fmla="*/ 43 h 60"/>
                <a:gd name="T26" fmla="*/ 19 w 32"/>
                <a:gd name="T27" fmla="*/ 37 h 60"/>
                <a:gd name="T28" fmla="*/ 17 w 32"/>
                <a:gd name="T29" fmla="*/ 32 h 60"/>
                <a:gd name="T30" fmla="*/ 15 w 32"/>
                <a:gd name="T31" fmla="*/ 23 h 60"/>
                <a:gd name="T32" fmla="*/ 13 w 32"/>
                <a:gd name="T33" fmla="*/ 15 h 60"/>
                <a:gd name="T34" fmla="*/ 12 w 32"/>
                <a:gd name="T35" fmla="*/ 8 h 60"/>
                <a:gd name="T36" fmla="*/ 10 w 32"/>
                <a:gd name="T37" fmla="*/ 0 h 60"/>
                <a:gd name="T38" fmla="*/ 10 w 32"/>
                <a:gd name="T39" fmla="*/ 2 h 60"/>
                <a:gd name="T40" fmla="*/ 0 w 32"/>
                <a:gd name="T41" fmla="*/ 0 h 60"/>
                <a:gd name="T42" fmla="*/ 0 w 32"/>
                <a:gd name="T43" fmla="*/ 1 h 60"/>
                <a:gd name="T44" fmla="*/ 0 w 32"/>
                <a:gd name="T45" fmla="*/ 2 h 60"/>
                <a:gd name="T46" fmla="*/ 0 w 32"/>
                <a:gd name="T4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60">
                  <a:moveTo>
                    <a:pt x="0" y="0"/>
                  </a:moveTo>
                  <a:lnTo>
                    <a:pt x="0" y="2"/>
                  </a:lnTo>
                  <a:lnTo>
                    <a:pt x="3" y="10"/>
                  </a:lnTo>
                  <a:lnTo>
                    <a:pt x="4" y="17"/>
                  </a:lnTo>
                  <a:lnTo>
                    <a:pt x="5" y="26"/>
                  </a:lnTo>
                  <a:lnTo>
                    <a:pt x="7" y="34"/>
                  </a:lnTo>
                  <a:lnTo>
                    <a:pt x="10" y="42"/>
                  </a:lnTo>
                  <a:lnTo>
                    <a:pt x="15" y="48"/>
                  </a:lnTo>
                  <a:lnTo>
                    <a:pt x="20" y="55"/>
                  </a:lnTo>
                  <a:lnTo>
                    <a:pt x="27" y="60"/>
                  </a:lnTo>
                  <a:lnTo>
                    <a:pt x="32" y="50"/>
                  </a:lnTo>
                  <a:lnTo>
                    <a:pt x="25" y="48"/>
                  </a:lnTo>
                  <a:lnTo>
                    <a:pt x="22" y="43"/>
                  </a:lnTo>
                  <a:lnTo>
                    <a:pt x="19" y="37"/>
                  </a:lnTo>
                  <a:lnTo>
                    <a:pt x="17" y="32"/>
                  </a:lnTo>
                  <a:lnTo>
                    <a:pt x="15" y="23"/>
                  </a:lnTo>
                  <a:lnTo>
                    <a:pt x="13" y="15"/>
                  </a:lnTo>
                  <a:lnTo>
                    <a:pt x="12" y="8"/>
                  </a:lnTo>
                  <a:lnTo>
                    <a:pt x="10" y="0"/>
                  </a:lnTo>
                  <a:lnTo>
                    <a:pt x="10" y="2"/>
                  </a:lnTo>
                  <a:lnTo>
                    <a:pt x="0" y="0"/>
                  </a:lnTo>
                  <a:lnTo>
                    <a:pt x="0" y="1"/>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6" name="Freeform 152"/>
            <p:cNvSpPr>
              <a:spLocks/>
            </p:cNvSpPr>
            <p:nvPr userDrawn="1"/>
          </p:nvSpPr>
          <p:spPr bwMode="auto">
            <a:xfrm>
              <a:off x="2437" y="1883"/>
              <a:ext cx="12" cy="27"/>
            </a:xfrm>
            <a:custGeom>
              <a:avLst/>
              <a:gdLst>
                <a:gd name="T0" fmla="*/ 0 w 12"/>
                <a:gd name="T1" fmla="*/ 2 h 27"/>
                <a:gd name="T2" fmla="*/ 0 w 12"/>
                <a:gd name="T3" fmla="*/ 5 h 27"/>
                <a:gd name="T4" fmla="*/ 3 w 12"/>
                <a:gd name="T5" fmla="*/ 9 h 27"/>
                <a:gd name="T6" fmla="*/ 3 w 12"/>
                <a:gd name="T7" fmla="*/ 14 h 27"/>
                <a:gd name="T8" fmla="*/ 3 w 12"/>
                <a:gd name="T9" fmla="*/ 19 h 27"/>
                <a:gd name="T10" fmla="*/ 1 w 12"/>
                <a:gd name="T11" fmla="*/ 25 h 27"/>
                <a:gd name="T12" fmla="*/ 11 w 12"/>
                <a:gd name="T13" fmla="*/ 27 h 27"/>
                <a:gd name="T14" fmla="*/ 12 w 12"/>
                <a:gd name="T15" fmla="*/ 19 h 27"/>
                <a:gd name="T16" fmla="*/ 12 w 12"/>
                <a:gd name="T17" fmla="*/ 14 h 27"/>
                <a:gd name="T18" fmla="*/ 12 w 12"/>
                <a:gd name="T19" fmla="*/ 7 h 27"/>
                <a:gd name="T20" fmla="*/ 10 w 12"/>
                <a:gd name="T21" fmla="*/ 0 h 27"/>
                <a:gd name="T22" fmla="*/ 10 w 12"/>
                <a:gd name="T23" fmla="*/ 2 h 27"/>
                <a:gd name="T24" fmla="*/ 0 w 12"/>
                <a:gd name="T25" fmla="*/ 2 h 27"/>
                <a:gd name="T26" fmla="*/ 0 w 12"/>
                <a:gd name="T27" fmla="*/ 3 h 27"/>
                <a:gd name="T28" fmla="*/ 0 w 12"/>
                <a:gd name="T29" fmla="*/ 5 h 27"/>
                <a:gd name="T30" fmla="*/ 0 w 12"/>
                <a:gd name="T3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0" y="2"/>
                  </a:moveTo>
                  <a:lnTo>
                    <a:pt x="0" y="5"/>
                  </a:lnTo>
                  <a:lnTo>
                    <a:pt x="3" y="9"/>
                  </a:lnTo>
                  <a:lnTo>
                    <a:pt x="3" y="14"/>
                  </a:lnTo>
                  <a:lnTo>
                    <a:pt x="3" y="19"/>
                  </a:lnTo>
                  <a:lnTo>
                    <a:pt x="1" y="25"/>
                  </a:lnTo>
                  <a:lnTo>
                    <a:pt x="11" y="27"/>
                  </a:lnTo>
                  <a:lnTo>
                    <a:pt x="12" y="19"/>
                  </a:lnTo>
                  <a:lnTo>
                    <a:pt x="12" y="14"/>
                  </a:lnTo>
                  <a:lnTo>
                    <a:pt x="12" y="7"/>
                  </a:lnTo>
                  <a:lnTo>
                    <a:pt x="10" y="0"/>
                  </a:lnTo>
                  <a:lnTo>
                    <a:pt x="10" y="2"/>
                  </a:lnTo>
                  <a:lnTo>
                    <a:pt x="0" y="2"/>
                  </a:lnTo>
                  <a:lnTo>
                    <a:pt x="0" y="3"/>
                  </a:lnTo>
                  <a:lnTo>
                    <a:pt x="0" y="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7" name="Freeform 153"/>
            <p:cNvSpPr>
              <a:spLocks/>
            </p:cNvSpPr>
            <p:nvPr userDrawn="1"/>
          </p:nvSpPr>
          <p:spPr bwMode="auto">
            <a:xfrm>
              <a:off x="2437" y="1863"/>
              <a:ext cx="24" cy="22"/>
            </a:xfrm>
            <a:custGeom>
              <a:avLst/>
              <a:gdLst>
                <a:gd name="T0" fmla="*/ 17 w 24"/>
                <a:gd name="T1" fmla="*/ 1 h 22"/>
                <a:gd name="T2" fmla="*/ 19 w 24"/>
                <a:gd name="T3" fmla="*/ 0 h 22"/>
                <a:gd name="T4" fmla="*/ 12 w 24"/>
                <a:gd name="T5" fmla="*/ 3 h 22"/>
                <a:gd name="T6" fmla="*/ 6 w 24"/>
                <a:gd name="T7" fmla="*/ 8 h 22"/>
                <a:gd name="T8" fmla="*/ 1 w 24"/>
                <a:gd name="T9" fmla="*/ 14 h 22"/>
                <a:gd name="T10" fmla="*/ 0 w 24"/>
                <a:gd name="T11" fmla="*/ 22 h 22"/>
                <a:gd name="T12" fmla="*/ 10 w 24"/>
                <a:gd name="T13" fmla="*/ 22 h 22"/>
                <a:gd name="T14" fmla="*/ 11 w 24"/>
                <a:gd name="T15" fmla="*/ 19 h 22"/>
                <a:gd name="T16" fmla="*/ 13 w 24"/>
                <a:gd name="T17" fmla="*/ 15 h 22"/>
                <a:gd name="T18" fmla="*/ 17 w 24"/>
                <a:gd name="T19" fmla="*/ 10 h 22"/>
                <a:gd name="T20" fmla="*/ 21 w 24"/>
                <a:gd name="T21" fmla="*/ 9 h 22"/>
                <a:gd name="T22" fmla="*/ 24 w 24"/>
                <a:gd name="T23" fmla="*/ 8 h 22"/>
                <a:gd name="T24" fmla="*/ 21 w 24"/>
                <a:gd name="T25" fmla="*/ 9 h 22"/>
                <a:gd name="T26" fmla="*/ 23 w 24"/>
                <a:gd name="T27" fmla="*/ 8 h 22"/>
                <a:gd name="T28" fmla="*/ 24 w 24"/>
                <a:gd name="T29" fmla="*/ 8 h 22"/>
                <a:gd name="T30" fmla="*/ 17 w 24"/>
                <a:gd name="T3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7" y="1"/>
                  </a:moveTo>
                  <a:lnTo>
                    <a:pt x="19" y="0"/>
                  </a:lnTo>
                  <a:lnTo>
                    <a:pt x="12" y="3"/>
                  </a:lnTo>
                  <a:lnTo>
                    <a:pt x="6" y="8"/>
                  </a:lnTo>
                  <a:lnTo>
                    <a:pt x="1" y="14"/>
                  </a:lnTo>
                  <a:lnTo>
                    <a:pt x="0" y="22"/>
                  </a:lnTo>
                  <a:lnTo>
                    <a:pt x="10" y="22"/>
                  </a:lnTo>
                  <a:lnTo>
                    <a:pt x="11" y="19"/>
                  </a:lnTo>
                  <a:lnTo>
                    <a:pt x="13" y="15"/>
                  </a:lnTo>
                  <a:lnTo>
                    <a:pt x="17" y="10"/>
                  </a:lnTo>
                  <a:lnTo>
                    <a:pt x="21" y="9"/>
                  </a:lnTo>
                  <a:lnTo>
                    <a:pt x="24" y="8"/>
                  </a:lnTo>
                  <a:lnTo>
                    <a:pt x="21" y="9"/>
                  </a:lnTo>
                  <a:lnTo>
                    <a:pt x="23" y="8"/>
                  </a:lnTo>
                  <a:lnTo>
                    <a:pt x="24" y="8"/>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8" name="Freeform 154"/>
            <p:cNvSpPr>
              <a:spLocks/>
            </p:cNvSpPr>
            <p:nvPr userDrawn="1"/>
          </p:nvSpPr>
          <p:spPr bwMode="auto">
            <a:xfrm>
              <a:off x="2454" y="1860"/>
              <a:ext cx="13" cy="11"/>
            </a:xfrm>
            <a:custGeom>
              <a:avLst/>
              <a:gdLst>
                <a:gd name="T0" fmla="*/ 6 w 13"/>
                <a:gd name="T1" fmla="*/ 3 h 11"/>
                <a:gd name="T2" fmla="*/ 9 w 13"/>
                <a:gd name="T3" fmla="*/ 0 h 11"/>
                <a:gd name="T4" fmla="*/ 9 w 13"/>
                <a:gd name="T5" fmla="*/ 0 h 11"/>
                <a:gd name="T6" fmla="*/ 6 w 13"/>
                <a:gd name="T7" fmla="*/ 0 h 11"/>
                <a:gd name="T8" fmla="*/ 3 w 13"/>
                <a:gd name="T9" fmla="*/ 3 h 11"/>
                <a:gd name="T10" fmla="*/ 0 w 13"/>
                <a:gd name="T11" fmla="*/ 4 h 11"/>
                <a:gd name="T12" fmla="*/ 7 w 13"/>
                <a:gd name="T13" fmla="*/ 11 h 11"/>
                <a:gd name="T14" fmla="*/ 8 w 13"/>
                <a:gd name="T15" fmla="*/ 10 h 11"/>
                <a:gd name="T16" fmla="*/ 8 w 13"/>
                <a:gd name="T17" fmla="*/ 10 h 11"/>
                <a:gd name="T18" fmla="*/ 9 w 13"/>
                <a:gd name="T19" fmla="*/ 10 h 11"/>
                <a:gd name="T20" fmla="*/ 9 w 13"/>
                <a:gd name="T21" fmla="*/ 10 h 11"/>
                <a:gd name="T22" fmla="*/ 13 w 13"/>
                <a:gd name="T23" fmla="*/ 7 h 11"/>
                <a:gd name="T24" fmla="*/ 9 w 13"/>
                <a:gd name="T25" fmla="*/ 10 h 11"/>
                <a:gd name="T26" fmla="*/ 11 w 13"/>
                <a:gd name="T27" fmla="*/ 10 h 11"/>
                <a:gd name="T28" fmla="*/ 13 w 13"/>
                <a:gd name="T29" fmla="*/ 7 h 11"/>
                <a:gd name="T30" fmla="*/ 6 w 13"/>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1">
                  <a:moveTo>
                    <a:pt x="6" y="3"/>
                  </a:moveTo>
                  <a:lnTo>
                    <a:pt x="9" y="0"/>
                  </a:lnTo>
                  <a:lnTo>
                    <a:pt x="9" y="0"/>
                  </a:lnTo>
                  <a:lnTo>
                    <a:pt x="6" y="0"/>
                  </a:lnTo>
                  <a:lnTo>
                    <a:pt x="3" y="3"/>
                  </a:lnTo>
                  <a:lnTo>
                    <a:pt x="0" y="4"/>
                  </a:lnTo>
                  <a:lnTo>
                    <a:pt x="7" y="11"/>
                  </a:lnTo>
                  <a:lnTo>
                    <a:pt x="8" y="10"/>
                  </a:lnTo>
                  <a:lnTo>
                    <a:pt x="8" y="10"/>
                  </a:lnTo>
                  <a:lnTo>
                    <a:pt x="9" y="10"/>
                  </a:lnTo>
                  <a:lnTo>
                    <a:pt x="9" y="10"/>
                  </a:lnTo>
                  <a:lnTo>
                    <a:pt x="13" y="7"/>
                  </a:lnTo>
                  <a:lnTo>
                    <a:pt x="9" y="10"/>
                  </a:lnTo>
                  <a:lnTo>
                    <a:pt x="11" y="10"/>
                  </a:lnTo>
                  <a:lnTo>
                    <a:pt x="13" y="7"/>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79" name="Freeform 155"/>
            <p:cNvSpPr>
              <a:spLocks/>
            </p:cNvSpPr>
            <p:nvPr userDrawn="1"/>
          </p:nvSpPr>
          <p:spPr bwMode="auto">
            <a:xfrm>
              <a:off x="2460" y="1826"/>
              <a:ext cx="54" cy="41"/>
            </a:xfrm>
            <a:custGeom>
              <a:avLst/>
              <a:gdLst>
                <a:gd name="T0" fmla="*/ 50 w 54"/>
                <a:gd name="T1" fmla="*/ 0 h 41"/>
                <a:gd name="T2" fmla="*/ 49 w 54"/>
                <a:gd name="T3" fmla="*/ 1 h 41"/>
                <a:gd name="T4" fmla="*/ 43 w 54"/>
                <a:gd name="T5" fmla="*/ 6 h 41"/>
                <a:gd name="T6" fmla="*/ 36 w 54"/>
                <a:gd name="T7" fmla="*/ 8 h 41"/>
                <a:gd name="T8" fmla="*/ 29 w 54"/>
                <a:gd name="T9" fmla="*/ 12 h 41"/>
                <a:gd name="T10" fmla="*/ 22 w 54"/>
                <a:gd name="T11" fmla="*/ 15 h 41"/>
                <a:gd name="T12" fmla="*/ 16 w 54"/>
                <a:gd name="T13" fmla="*/ 20 h 41"/>
                <a:gd name="T14" fmla="*/ 10 w 54"/>
                <a:gd name="T15" fmla="*/ 25 h 41"/>
                <a:gd name="T16" fmla="*/ 3 w 54"/>
                <a:gd name="T17" fmla="*/ 30 h 41"/>
                <a:gd name="T18" fmla="*/ 0 w 54"/>
                <a:gd name="T19" fmla="*/ 37 h 41"/>
                <a:gd name="T20" fmla="*/ 7 w 54"/>
                <a:gd name="T21" fmla="*/ 41 h 41"/>
                <a:gd name="T22" fmla="*/ 10 w 54"/>
                <a:gd name="T23" fmla="*/ 37 h 41"/>
                <a:gd name="T24" fmla="*/ 15 w 54"/>
                <a:gd name="T25" fmla="*/ 32 h 41"/>
                <a:gd name="T26" fmla="*/ 21 w 54"/>
                <a:gd name="T27" fmla="*/ 27 h 41"/>
                <a:gd name="T28" fmla="*/ 27 w 54"/>
                <a:gd name="T29" fmla="*/ 25 h 41"/>
                <a:gd name="T30" fmla="*/ 34 w 54"/>
                <a:gd name="T31" fmla="*/ 21 h 41"/>
                <a:gd name="T32" fmla="*/ 41 w 54"/>
                <a:gd name="T33" fmla="*/ 18 h 41"/>
                <a:gd name="T34" fmla="*/ 48 w 54"/>
                <a:gd name="T35" fmla="*/ 13 h 41"/>
                <a:gd name="T36" fmla="*/ 54 w 54"/>
                <a:gd name="T37" fmla="*/ 8 h 41"/>
                <a:gd name="T38" fmla="*/ 53 w 54"/>
                <a:gd name="T39" fmla="*/ 10 h 41"/>
                <a:gd name="T40" fmla="*/ 50 w 54"/>
                <a:gd name="T41" fmla="*/ 0 h 41"/>
                <a:gd name="T42" fmla="*/ 49 w 54"/>
                <a:gd name="T43" fmla="*/ 0 h 41"/>
                <a:gd name="T44" fmla="*/ 49 w 54"/>
                <a:gd name="T45" fmla="*/ 1 h 41"/>
                <a:gd name="T46" fmla="*/ 50 w 5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1">
                  <a:moveTo>
                    <a:pt x="50" y="0"/>
                  </a:moveTo>
                  <a:lnTo>
                    <a:pt x="49" y="1"/>
                  </a:lnTo>
                  <a:lnTo>
                    <a:pt x="43" y="6"/>
                  </a:lnTo>
                  <a:lnTo>
                    <a:pt x="36" y="8"/>
                  </a:lnTo>
                  <a:lnTo>
                    <a:pt x="29" y="12"/>
                  </a:lnTo>
                  <a:lnTo>
                    <a:pt x="22" y="15"/>
                  </a:lnTo>
                  <a:lnTo>
                    <a:pt x="16" y="20"/>
                  </a:lnTo>
                  <a:lnTo>
                    <a:pt x="10" y="25"/>
                  </a:lnTo>
                  <a:lnTo>
                    <a:pt x="3" y="30"/>
                  </a:lnTo>
                  <a:lnTo>
                    <a:pt x="0" y="37"/>
                  </a:lnTo>
                  <a:lnTo>
                    <a:pt x="7" y="41"/>
                  </a:lnTo>
                  <a:lnTo>
                    <a:pt x="10" y="37"/>
                  </a:lnTo>
                  <a:lnTo>
                    <a:pt x="15" y="32"/>
                  </a:lnTo>
                  <a:lnTo>
                    <a:pt x="21" y="27"/>
                  </a:lnTo>
                  <a:lnTo>
                    <a:pt x="27" y="25"/>
                  </a:lnTo>
                  <a:lnTo>
                    <a:pt x="34" y="21"/>
                  </a:lnTo>
                  <a:lnTo>
                    <a:pt x="41" y="18"/>
                  </a:lnTo>
                  <a:lnTo>
                    <a:pt x="48" y="13"/>
                  </a:lnTo>
                  <a:lnTo>
                    <a:pt x="54" y="8"/>
                  </a:lnTo>
                  <a:lnTo>
                    <a:pt x="53" y="10"/>
                  </a:lnTo>
                  <a:lnTo>
                    <a:pt x="50" y="0"/>
                  </a:lnTo>
                  <a:lnTo>
                    <a:pt x="49" y="0"/>
                  </a:lnTo>
                  <a:lnTo>
                    <a:pt x="49" y="1"/>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0" name="Freeform 156"/>
            <p:cNvSpPr>
              <a:spLocks/>
            </p:cNvSpPr>
            <p:nvPr userDrawn="1"/>
          </p:nvSpPr>
          <p:spPr bwMode="auto">
            <a:xfrm>
              <a:off x="2510" y="1824"/>
              <a:ext cx="73" cy="30"/>
            </a:xfrm>
            <a:custGeom>
              <a:avLst/>
              <a:gdLst>
                <a:gd name="T0" fmla="*/ 73 w 73"/>
                <a:gd name="T1" fmla="*/ 22 h 30"/>
                <a:gd name="T2" fmla="*/ 71 w 73"/>
                <a:gd name="T3" fmla="*/ 21 h 30"/>
                <a:gd name="T4" fmla="*/ 63 w 73"/>
                <a:gd name="T5" fmla="*/ 19 h 30"/>
                <a:gd name="T6" fmla="*/ 56 w 73"/>
                <a:gd name="T7" fmla="*/ 15 h 30"/>
                <a:gd name="T8" fmla="*/ 47 w 73"/>
                <a:gd name="T9" fmla="*/ 12 h 30"/>
                <a:gd name="T10" fmla="*/ 40 w 73"/>
                <a:gd name="T11" fmla="*/ 7 h 30"/>
                <a:gd name="T12" fmla="*/ 31 w 73"/>
                <a:gd name="T13" fmla="*/ 3 h 30"/>
                <a:gd name="T14" fmla="*/ 21 w 73"/>
                <a:gd name="T15" fmla="*/ 1 h 30"/>
                <a:gd name="T16" fmla="*/ 12 w 73"/>
                <a:gd name="T17" fmla="*/ 0 h 30"/>
                <a:gd name="T18" fmla="*/ 0 w 73"/>
                <a:gd name="T19" fmla="*/ 2 h 30"/>
                <a:gd name="T20" fmla="*/ 3 w 73"/>
                <a:gd name="T21" fmla="*/ 12 h 30"/>
                <a:gd name="T22" fmla="*/ 12 w 73"/>
                <a:gd name="T23" fmla="*/ 9 h 30"/>
                <a:gd name="T24" fmla="*/ 19 w 73"/>
                <a:gd name="T25" fmla="*/ 10 h 30"/>
                <a:gd name="T26" fmla="*/ 28 w 73"/>
                <a:gd name="T27" fmla="*/ 13 h 30"/>
                <a:gd name="T28" fmla="*/ 35 w 73"/>
                <a:gd name="T29" fmla="*/ 16 h 30"/>
                <a:gd name="T30" fmla="*/ 43 w 73"/>
                <a:gd name="T31" fmla="*/ 21 h 30"/>
                <a:gd name="T32" fmla="*/ 51 w 73"/>
                <a:gd name="T33" fmla="*/ 25 h 30"/>
                <a:gd name="T34" fmla="*/ 60 w 73"/>
                <a:gd name="T35" fmla="*/ 28 h 30"/>
                <a:gd name="T36" fmla="*/ 68 w 73"/>
                <a:gd name="T37" fmla="*/ 30 h 30"/>
                <a:gd name="T38" fmla="*/ 66 w 73"/>
                <a:gd name="T39" fmla="*/ 29 h 30"/>
                <a:gd name="T40" fmla="*/ 73 w 73"/>
                <a:gd name="T41" fmla="*/ 22 h 30"/>
                <a:gd name="T42" fmla="*/ 72 w 73"/>
                <a:gd name="T43" fmla="*/ 21 h 30"/>
                <a:gd name="T44" fmla="*/ 71 w 73"/>
                <a:gd name="T45" fmla="*/ 21 h 30"/>
                <a:gd name="T46" fmla="*/ 73 w 73"/>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30">
                  <a:moveTo>
                    <a:pt x="73" y="22"/>
                  </a:moveTo>
                  <a:lnTo>
                    <a:pt x="71" y="21"/>
                  </a:lnTo>
                  <a:lnTo>
                    <a:pt x="63" y="19"/>
                  </a:lnTo>
                  <a:lnTo>
                    <a:pt x="56" y="15"/>
                  </a:lnTo>
                  <a:lnTo>
                    <a:pt x="47" y="12"/>
                  </a:lnTo>
                  <a:lnTo>
                    <a:pt x="40" y="7"/>
                  </a:lnTo>
                  <a:lnTo>
                    <a:pt x="31" y="3"/>
                  </a:lnTo>
                  <a:lnTo>
                    <a:pt x="21" y="1"/>
                  </a:lnTo>
                  <a:lnTo>
                    <a:pt x="12" y="0"/>
                  </a:lnTo>
                  <a:lnTo>
                    <a:pt x="0" y="2"/>
                  </a:lnTo>
                  <a:lnTo>
                    <a:pt x="3" y="12"/>
                  </a:lnTo>
                  <a:lnTo>
                    <a:pt x="12" y="9"/>
                  </a:lnTo>
                  <a:lnTo>
                    <a:pt x="19" y="10"/>
                  </a:lnTo>
                  <a:lnTo>
                    <a:pt x="28" y="13"/>
                  </a:lnTo>
                  <a:lnTo>
                    <a:pt x="35" y="16"/>
                  </a:lnTo>
                  <a:lnTo>
                    <a:pt x="43" y="21"/>
                  </a:lnTo>
                  <a:lnTo>
                    <a:pt x="51" y="25"/>
                  </a:lnTo>
                  <a:lnTo>
                    <a:pt x="60" y="28"/>
                  </a:lnTo>
                  <a:lnTo>
                    <a:pt x="68" y="30"/>
                  </a:lnTo>
                  <a:lnTo>
                    <a:pt x="66" y="29"/>
                  </a:lnTo>
                  <a:lnTo>
                    <a:pt x="73" y="22"/>
                  </a:lnTo>
                  <a:lnTo>
                    <a:pt x="72" y="21"/>
                  </a:lnTo>
                  <a:lnTo>
                    <a:pt x="71" y="21"/>
                  </a:ln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1" name="Freeform 157"/>
            <p:cNvSpPr>
              <a:spLocks/>
            </p:cNvSpPr>
            <p:nvPr userDrawn="1"/>
          </p:nvSpPr>
          <p:spPr bwMode="auto">
            <a:xfrm>
              <a:off x="2576" y="1846"/>
              <a:ext cx="50" cy="40"/>
            </a:xfrm>
            <a:custGeom>
              <a:avLst/>
              <a:gdLst>
                <a:gd name="T0" fmla="*/ 50 w 50"/>
                <a:gd name="T1" fmla="*/ 39 h 40"/>
                <a:gd name="T2" fmla="*/ 50 w 50"/>
                <a:gd name="T3" fmla="*/ 38 h 40"/>
                <a:gd name="T4" fmla="*/ 46 w 50"/>
                <a:gd name="T5" fmla="*/ 30 h 40"/>
                <a:gd name="T6" fmla="*/ 41 w 50"/>
                <a:gd name="T7" fmla="*/ 24 h 40"/>
                <a:gd name="T8" fmla="*/ 37 w 50"/>
                <a:gd name="T9" fmla="*/ 19 h 40"/>
                <a:gd name="T10" fmla="*/ 30 w 50"/>
                <a:gd name="T11" fmla="*/ 14 h 40"/>
                <a:gd name="T12" fmla="*/ 24 w 50"/>
                <a:gd name="T13" fmla="*/ 10 h 40"/>
                <a:gd name="T14" fmla="*/ 18 w 50"/>
                <a:gd name="T15" fmla="*/ 7 h 40"/>
                <a:gd name="T16" fmla="*/ 11 w 50"/>
                <a:gd name="T17" fmla="*/ 4 h 40"/>
                <a:gd name="T18" fmla="*/ 7 w 50"/>
                <a:gd name="T19" fmla="*/ 0 h 40"/>
                <a:gd name="T20" fmla="*/ 0 w 50"/>
                <a:gd name="T21" fmla="*/ 7 h 40"/>
                <a:gd name="T22" fmla="*/ 6 w 50"/>
                <a:gd name="T23" fmla="*/ 11 h 40"/>
                <a:gd name="T24" fmla="*/ 13 w 50"/>
                <a:gd name="T25" fmla="*/ 17 h 40"/>
                <a:gd name="T26" fmla="*/ 19 w 50"/>
                <a:gd name="T27" fmla="*/ 19 h 40"/>
                <a:gd name="T28" fmla="*/ 25 w 50"/>
                <a:gd name="T29" fmla="*/ 21 h 40"/>
                <a:gd name="T30" fmla="*/ 30 w 50"/>
                <a:gd name="T31" fmla="*/ 26 h 40"/>
                <a:gd name="T32" fmla="*/ 34 w 50"/>
                <a:gd name="T33" fmla="*/ 31 h 40"/>
                <a:gd name="T34" fmla="*/ 39 w 50"/>
                <a:gd name="T35" fmla="*/ 34 h 40"/>
                <a:gd name="T36" fmla="*/ 40 w 50"/>
                <a:gd name="T37" fmla="*/ 40 h 40"/>
                <a:gd name="T38" fmla="*/ 40 w 50"/>
                <a:gd name="T39" fmla="*/ 39 h 40"/>
                <a:gd name="T40" fmla="*/ 50 w 50"/>
                <a:gd name="T41" fmla="*/ 39 h 40"/>
                <a:gd name="T42" fmla="*/ 50 w 50"/>
                <a:gd name="T43" fmla="*/ 39 h 40"/>
                <a:gd name="T44" fmla="*/ 50 w 50"/>
                <a:gd name="T45" fmla="*/ 38 h 40"/>
                <a:gd name="T46" fmla="*/ 50 w 50"/>
                <a:gd name="T4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40">
                  <a:moveTo>
                    <a:pt x="50" y="39"/>
                  </a:moveTo>
                  <a:lnTo>
                    <a:pt x="50" y="38"/>
                  </a:lnTo>
                  <a:lnTo>
                    <a:pt x="46" y="30"/>
                  </a:lnTo>
                  <a:lnTo>
                    <a:pt x="41" y="24"/>
                  </a:lnTo>
                  <a:lnTo>
                    <a:pt x="37" y="19"/>
                  </a:lnTo>
                  <a:lnTo>
                    <a:pt x="30" y="14"/>
                  </a:lnTo>
                  <a:lnTo>
                    <a:pt x="24" y="10"/>
                  </a:lnTo>
                  <a:lnTo>
                    <a:pt x="18" y="7"/>
                  </a:lnTo>
                  <a:lnTo>
                    <a:pt x="11" y="4"/>
                  </a:lnTo>
                  <a:lnTo>
                    <a:pt x="7" y="0"/>
                  </a:lnTo>
                  <a:lnTo>
                    <a:pt x="0" y="7"/>
                  </a:lnTo>
                  <a:lnTo>
                    <a:pt x="6" y="11"/>
                  </a:lnTo>
                  <a:lnTo>
                    <a:pt x="13" y="17"/>
                  </a:lnTo>
                  <a:lnTo>
                    <a:pt x="19" y="19"/>
                  </a:lnTo>
                  <a:lnTo>
                    <a:pt x="25" y="21"/>
                  </a:lnTo>
                  <a:lnTo>
                    <a:pt x="30" y="26"/>
                  </a:lnTo>
                  <a:lnTo>
                    <a:pt x="34" y="31"/>
                  </a:lnTo>
                  <a:lnTo>
                    <a:pt x="39" y="34"/>
                  </a:lnTo>
                  <a:lnTo>
                    <a:pt x="40" y="40"/>
                  </a:lnTo>
                  <a:lnTo>
                    <a:pt x="40" y="39"/>
                  </a:lnTo>
                  <a:lnTo>
                    <a:pt x="50" y="39"/>
                  </a:lnTo>
                  <a:lnTo>
                    <a:pt x="50" y="39"/>
                  </a:lnTo>
                  <a:lnTo>
                    <a:pt x="50" y="38"/>
                  </a:lnTo>
                  <a:lnTo>
                    <a:pt x="5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2" name="Freeform 158"/>
            <p:cNvSpPr>
              <a:spLocks/>
            </p:cNvSpPr>
            <p:nvPr userDrawn="1"/>
          </p:nvSpPr>
          <p:spPr bwMode="auto">
            <a:xfrm>
              <a:off x="2616" y="1885"/>
              <a:ext cx="11" cy="13"/>
            </a:xfrm>
            <a:custGeom>
              <a:avLst/>
              <a:gdLst>
                <a:gd name="T0" fmla="*/ 11 w 11"/>
                <a:gd name="T1" fmla="*/ 13 h 13"/>
                <a:gd name="T2" fmla="*/ 11 w 11"/>
                <a:gd name="T3" fmla="*/ 10 h 13"/>
                <a:gd name="T4" fmla="*/ 10 w 11"/>
                <a:gd name="T5" fmla="*/ 7 h 13"/>
                <a:gd name="T6" fmla="*/ 10 w 11"/>
                <a:gd name="T7" fmla="*/ 6 h 13"/>
                <a:gd name="T8" fmla="*/ 10 w 11"/>
                <a:gd name="T9" fmla="*/ 4 h 13"/>
                <a:gd name="T10" fmla="*/ 10 w 11"/>
                <a:gd name="T11" fmla="*/ 0 h 13"/>
                <a:gd name="T12" fmla="*/ 0 w 11"/>
                <a:gd name="T13" fmla="*/ 0 h 13"/>
                <a:gd name="T14" fmla="*/ 0 w 11"/>
                <a:gd name="T15" fmla="*/ 4 h 13"/>
                <a:gd name="T16" fmla="*/ 0 w 11"/>
                <a:gd name="T17" fmla="*/ 6 h 13"/>
                <a:gd name="T18" fmla="*/ 0 w 11"/>
                <a:gd name="T19" fmla="*/ 10 h 13"/>
                <a:gd name="T20" fmla="*/ 1 w 11"/>
                <a:gd name="T21" fmla="*/ 12 h 13"/>
                <a:gd name="T22" fmla="*/ 1 w 11"/>
                <a:gd name="T23" fmla="*/ 8 h 13"/>
                <a:gd name="T24" fmla="*/ 11 w 11"/>
                <a:gd name="T25" fmla="*/ 13 h 13"/>
                <a:gd name="T26" fmla="*/ 11 w 11"/>
                <a:gd name="T27" fmla="*/ 11 h 13"/>
                <a:gd name="T28" fmla="*/ 11 w 11"/>
                <a:gd name="T29" fmla="*/ 10 h 13"/>
                <a:gd name="T30" fmla="*/ 11 w 11"/>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11" y="13"/>
                  </a:moveTo>
                  <a:lnTo>
                    <a:pt x="11" y="10"/>
                  </a:lnTo>
                  <a:lnTo>
                    <a:pt x="10" y="7"/>
                  </a:lnTo>
                  <a:lnTo>
                    <a:pt x="10" y="6"/>
                  </a:lnTo>
                  <a:lnTo>
                    <a:pt x="10" y="4"/>
                  </a:lnTo>
                  <a:lnTo>
                    <a:pt x="10" y="0"/>
                  </a:lnTo>
                  <a:lnTo>
                    <a:pt x="0" y="0"/>
                  </a:lnTo>
                  <a:lnTo>
                    <a:pt x="0" y="4"/>
                  </a:lnTo>
                  <a:lnTo>
                    <a:pt x="0" y="6"/>
                  </a:lnTo>
                  <a:lnTo>
                    <a:pt x="0" y="10"/>
                  </a:lnTo>
                  <a:lnTo>
                    <a:pt x="1" y="12"/>
                  </a:lnTo>
                  <a:lnTo>
                    <a:pt x="1" y="8"/>
                  </a:lnTo>
                  <a:lnTo>
                    <a:pt x="11" y="13"/>
                  </a:lnTo>
                  <a:lnTo>
                    <a:pt x="11" y="11"/>
                  </a:lnTo>
                  <a:lnTo>
                    <a:pt x="11" y="10"/>
                  </a:lnTo>
                  <a:lnTo>
                    <a:pt x="1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3" name="Freeform 159"/>
            <p:cNvSpPr>
              <a:spLocks/>
            </p:cNvSpPr>
            <p:nvPr userDrawn="1"/>
          </p:nvSpPr>
          <p:spPr bwMode="auto">
            <a:xfrm>
              <a:off x="2614" y="1893"/>
              <a:ext cx="13" cy="13"/>
            </a:xfrm>
            <a:custGeom>
              <a:avLst/>
              <a:gdLst>
                <a:gd name="T0" fmla="*/ 9 w 13"/>
                <a:gd name="T1" fmla="*/ 9 h 13"/>
                <a:gd name="T2" fmla="*/ 8 w 13"/>
                <a:gd name="T3" fmla="*/ 13 h 13"/>
                <a:gd name="T4" fmla="*/ 9 w 13"/>
                <a:gd name="T5" fmla="*/ 10 h 13"/>
                <a:gd name="T6" fmla="*/ 12 w 13"/>
                <a:gd name="T7" fmla="*/ 8 h 13"/>
                <a:gd name="T8" fmla="*/ 12 w 13"/>
                <a:gd name="T9" fmla="*/ 5 h 13"/>
                <a:gd name="T10" fmla="*/ 13 w 13"/>
                <a:gd name="T11" fmla="*/ 5 h 13"/>
                <a:gd name="T12" fmla="*/ 3 w 13"/>
                <a:gd name="T13" fmla="*/ 0 h 13"/>
                <a:gd name="T14" fmla="*/ 2 w 13"/>
                <a:gd name="T15" fmla="*/ 3 h 13"/>
                <a:gd name="T16" fmla="*/ 2 w 13"/>
                <a:gd name="T17" fmla="*/ 5 h 13"/>
                <a:gd name="T18" fmla="*/ 2 w 13"/>
                <a:gd name="T19" fmla="*/ 5 h 13"/>
                <a:gd name="T20" fmla="*/ 1 w 13"/>
                <a:gd name="T21" fmla="*/ 6 h 13"/>
                <a:gd name="T22" fmla="*/ 0 w 13"/>
                <a:gd name="T23" fmla="*/ 11 h 13"/>
                <a:gd name="T24" fmla="*/ 1 w 13"/>
                <a:gd name="T25" fmla="*/ 6 h 13"/>
                <a:gd name="T26" fmla="*/ 0 w 13"/>
                <a:gd name="T27" fmla="*/ 9 h 13"/>
                <a:gd name="T28" fmla="*/ 0 w 13"/>
                <a:gd name="T29" fmla="*/ 11 h 13"/>
                <a:gd name="T30" fmla="*/ 9 w 13"/>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9" y="9"/>
                  </a:moveTo>
                  <a:lnTo>
                    <a:pt x="8" y="13"/>
                  </a:lnTo>
                  <a:lnTo>
                    <a:pt x="9" y="10"/>
                  </a:lnTo>
                  <a:lnTo>
                    <a:pt x="12" y="8"/>
                  </a:lnTo>
                  <a:lnTo>
                    <a:pt x="12" y="5"/>
                  </a:lnTo>
                  <a:lnTo>
                    <a:pt x="13" y="5"/>
                  </a:lnTo>
                  <a:lnTo>
                    <a:pt x="3" y="0"/>
                  </a:lnTo>
                  <a:lnTo>
                    <a:pt x="2" y="3"/>
                  </a:lnTo>
                  <a:lnTo>
                    <a:pt x="2" y="5"/>
                  </a:lnTo>
                  <a:lnTo>
                    <a:pt x="2" y="5"/>
                  </a:lnTo>
                  <a:lnTo>
                    <a:pt x="1" y="6"/>
                  </a:lnTo>
                  <a:lnTo>
                    <a:pt x="0" y="11"/>
                  </a:lnTo>
                  <a:lnTo>
                    <a:pt x="1" y="6"/>
                  </a:lnTo>
                  <a:lnTo>
                    <a:pt x="0" y="9"/>
                  </a:lnTo>
                  <a:lnTo>
                    <a:pt x="0" y="11"/>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4" name="Freeform 160"/>
            <p:cNvSpPr>
              <a:spLocks/>
            </p:cNvSpPr>
            <p:nvPr userDrawn="1"/>
          </p:nvSpPr>
          <p:spPr bwMode="auto">
            <a:xfrm>
              <a:off x="2614" y="1902"/>
              <a:ext cx="13" cy="13"/>
            </a:xfrm>
            <a:custGeom>
              <a:avLst/>
              <a:gdLst>
                <a:gd name="T0" fmla="*/ 13 w 13"/>
                <a:gd name="T1" fmla="*/ 12 h 13"/>
                <a:gd name="T2" fmla="*/ 12 w 13"/>
                <a:gd name="T3" fmla="*/ 8 h 13"/>
                <a:gd name="T4" fmla="*/ 12 w 13"/>
                <a:gd name="T5" fmla="*/ 6 h 13"/>
                <a:gd name="T6" fmla="*/ 10 w 13"/>
                <a:gd name="T7" fmla="*/ 4 h 13"/>
                <a:gd name="T8" fmla="*/ 10 w 13"/>
                <a:gd name="T9" fmla="*/ 3 h 13"/>
                <a:gd name="T10" fmla="*/ 9 w 13"/>
                <a:gd name="T11" fmla="*/ 0 h 13"/>
                <a:gd name="T12" fmla="*/ 0 w 13"/>
                <a:gd name="T13" fmla="*/ 2 h 13"/>
                <a:gd name="T14" fmla="*/ 1 w 13"/>
                <a:gd name="T15" fmla="*/ 6 h 13"/>
                <a:gd name="T16" fmla="*/ 1 w 13"/>
                <a:gd name="T17" fmla="*/ 7 h 13"/>
                <a:gd name="T18" fmla="*/ 2 w 13"/>
                <a:gd name="T19" fmla="*/ 10 h 13"/>
                <a:gd name="T20" fmla="*/ 4 w 13"/>
                <a:gd name="T21" fmla="*/ 13 h 13"/>
                <a:gd name="T22" fmla="*/ 3 w 13"/>
                <a:gd name="T23" fmla="*/ 9 h 13"/>
                <a:gd name="T24" fmla="*/ 13 w 13"/>
                <a:gd name="T25" fmla="*/ 12 h 13"/>
                <a:gd name="T26" fmla="*/ 13 w 13"/>
                <a:gd name="T27" fmla="*/ 9 h 13"/>
                <a:gd name="T28" fmla="*/ 12 w 13"/>
                <a:gd name="T29" fmla="*/ 8 h 13"/>
                <a:gd name="T30" fmla="*/ 13 w 13"/>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3" y="12"/>
                  </a:moveTo>
                  <a:lnTo>
                    <a:pt x="12" y="8"/>
                  </a:lnTo>
                  <a:lnTo>
                    <a:pt x="12" y="6"/>
                  </a:lnTo>
                  <a:lnTo>
                    <a:pt x="10" y="4"/>
                  </a:lnTo>
                  <a:lnTo>
                    <a:pt x="10" y="3"/>
                  </a:lnTo>
                  <a:lnTo>
                    <a:pt x="9" y="0"/>
                  </a:lnTo>
                  <a:lnTo>
                    <a:pt x="0" y="2"/>
                  </a:lnTo>
                  <a:lnTo>
                    <a:pt x="1" y="6"/>
                  </a:lnTo>
                  <a:lnTo>
                    <a:pt x="1" y="7"/>
                  </a:lnTo>
                  <a:lnTo>
                    <a:pt x="2" y="10"/>
                  </a:lnTo>
                  <a:lnTo>
                    <a:pt x="4" y="13"/>
                  </a:lnTo>
                  <a:lnTo>
                    <a:pt x="3" y="9"/>
                  </a:lnTo>
                  <a:lnTo>
                    <a:pt x="13" y="12"/>
                  </a:lnTo>
                  <a:lnTo>
                    <a:pt x="13" y="9"/>
                  </a:lnTo>
                  <a:lnTo>
                    <a:pt x="12" y="8"/>
                  </a:lnTo>
                  <a:lnTo>
                    <a:pt x="1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5" name="Freeform 161"/>
            <p:cNvSpPr>
              <a:spLocks/>
            </p:cNvSpPr>
            <p:nvPr userDrawn="1"/>
          </p:nvSpPr>
          <p:spPr bwMode="auto">
            <a:xfrm>
              <a:off x="2613" y="1911"/>
              <a:ext cx="14" cy="38"/>
            </a:xfrm>
            <a:custGeom>
              <a:avLst/>
              <a:gdLst>
                <a:gd name="T0" fmla="*/ 9 w 14"/>
                <a:gd name="T1" fmla="*/ 38 h 38"/>
                <a:gd name="T2" fmla="*/ 9 w 14"/>
                <a:gd name="T3" fmla="*/ 38 h 38"/>
                <a:gd name="T4" fmla="*/ 14 w 14"/>
                <a:gd name="T5" fmla="*/ 3 h 38"/>
                <a:gd name="T6" fmla="*/ 4 w 14"/>
                <a:gd name="T7" fmla="*/ 0 h 38"/>
                <a:gd name="T8" fmla="*/ 0 w 14"/>
                <a:gd name="T9" fmla="*/ 36 h 38"/>
                <a:gd name="T10" fmla="*/ 0 w 14"/>
                <a:gd name="T11" fmla="*/ 36 h 38"/>
                <a:gd name="T12" fmla="*/ 9 w 14"/>
                <a:gd name="T13" fmla="*/ 38 h 38"/>
                <a:gd name="T14" fmla="*/ 9 w 14"/>
                <a:gd name="T15" fmla="*/ 38 h 38"/>
                <a:gd name="T16" fmla="*/ 9 w 14"/>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9" y="38"/>
                  </a:moveTo>
                  <a:lnTo>
                    <a:pt x="9" y="38"/>
                  </a:lnTo>
                  <a:lnTo>
                    <a:pt x="14" y="3"/>
                  </a:lnTo>
                  <a:lnTo>
                    <a:pt x="4" y="0"/>
                  </a:lnTo>
                  <a:lnTo>
                    <a:pt x="0" y="36"/>
                  </a:lnTo>
                  <a:lnTo>
                    <a:pt x="0" y="36"/>
                  </a:lnTo>
                  <a:lnTo>
                    <a:pt x="9" y="38"/>
                  </a:lnTo>
                  <a:lnTo>
                    <a:pt x="9" y="38"/>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6" name="Freeform 162"/>
            <p:cNvSpPr>
              <a:spLocks/>
            </p:cNvSpPr>
            <p:nvPr userDrawn="1"/>
          </p:nvSpPr>
          <p:spPr bwMode="auto">
            <a:xfrm>
              <a:off x="2601" y="1947"/>
              <a:ext cx="21" cy="33"/>
            </a:xfrm>
            <a:custGeom>
              <a:avLst/>
              <a:gdLst>
                <a:gd name="T0" fmla="*/ 8 w 21"/>
                <a:gd name="T1" fmla="*/ 33 h 33"/>
                <a:gd name="T2" fmla="*/ 9 w 21"/>
                <a:gd name="T3" fmla="*/ 32 h 33"/>
                <a:gd name="T4" fmla="*/ 21 w 21"/>
                <a:gd name="T5" fmla="*/ 2 h 33"/>
                <a:gd name="T6" fmla="*/ 12 w 21"/>
                <a:gd name="T7" fmla="*/ 0 h 33"/>
                <a:gd name="T8" fmla="*/ 0 w 21"/>
                <a:gd name="T9" fmla="*/ 29 h 33"/>
                <a:gd name="T10" fmla="*/ 1 w 21"/>
                <a:gd name="T11" fmla="*/ 28 h 33"/>
                <a:gd name="T12" fmla="*/ 8 w 21"/>
                <a:gd name="T13" fmla="*/ 33 h 33"/>
                <a:gd name="T14" fmla="*/ 9 w 21"/>
                <a:gd name="T15" fmla="*/ 33 h 33"/>
                <a:gd name="T16" fmla="*/ 9 w 21"/>
                <a:gd name="T17" fmla="*/ 32 h 33"/>
                <a:gd name="T18" fmla="*/ 8 w 21"/>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8" y="33"/>
                  </a:moveTo>
                  <a:lnTo>
                    <a:pt x="9" y="32"/>
                  </a:lnTo>
                  <a:lnTo>
                    <a:pt x="21" y="2"/>
                  </a:lnTo>
                  <a:lnTo>
                    <a:pt x="12" y="0"/>
                  </a:lnTo>
                  <a:lnTo>
                    <a:pt x="0" y="29"/>
                  </a:lnTo>
                  <a:lnTo>
                    <a:pt x="1" y="28"/>
                  </a:lnTo>
                  <a:lnTo>
                    <a:pt x="8" y="33"/>
                  </a:lnTo>
                  <a:lnTo>
                    <a:pt x="9" y="33"/>
                  </a:lnTo>
                  <a:lnTo>
                    <a:pt x="9" y="32"/>
                  </a:lnTo>
                  <a:lnTo>
                    <a:pt x="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7" name="Freeform 163"/>
            <p:cNvSpPr>
              <a:spLocks/>
            </p:cNvSpPr>
            <p:nvPr userDrawn="1"/>
          </p:nvSpPr>
          <p:spPr bwMode="auto">
            <a:xfrm>
              <a:off x="2587" y="1975"/>
              <a:ext cx="22" cy="32"/>
            </a:xfrm>
            <a:custGeom>
              <a:avLst/>
              <a:gdLst>
                <a:gd name="T0" fmla="*/ 7 w 22"/>
                <a:gd name="T1" fmla="*/ 32 h 32"/>
                <a:gd name="T2" fmla="*/ 7 w 22"/>
                <a:gd name="T3" fmla="*/ 32 h 32"/>
                <a:gd name="T4" fmla="*/ 22 w 22"/>
                <a:gd name="T5" fmla="*/ 5 h 32"/>
                <a:gd name="T6" fmla="*/ 15 w 22"/>
                <a:gd name="T7" fmla="*/ 0 h 32"/>
                <a:gd name="T8" fmla="*/ 0 w 22"/>
                <a:gd name="T9" fmla="*/ 27 h 32"/>
                <a:gd name="T10" fmla="*/ 0 w 22"/>
                <a:gd name="T11" fmla="*/ 27 h 32"/>
                <a:gd name="T12" fmla="*/ 7 w 2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7" y="32"/>
                  </a:moveTo>
                  <a:lnTo>
                    <a:pt x="7" y="32"/>
                  </a:lnTo>
                  <a:lnTo>
                    <a:pt x="22" y="5"/>
                  </a:lnTo>
                  <a:lnTo>
                    <a:pt x="15" y="0"/>
                  </a:lnTo>
                  <a:lnTo>
                    <a:pt x="0" y="27"/>
                  </a:lnTo>
                  <a:lnTo>
                    <a:pt x="0" y="27"/>
                  </a:lnTo>
                  <a:lnTo>
                    <a:pt x="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8" name="Freeform 164"/>
            <p:cNvSpPr>
              <a:spLocks/>
            </p:cNvSpPr>
            <p:nvPr userDrawn="1"/>
          </p:nvSpPr>
          <p:spPr bwMode="auto">
            <a:xfrm>
              <a:off x="2574" y="2002"/>
              <a:ext cx="20" cy="24"/>
            </a:xfrm>
            <a:custGeom>
              <a:avLst/>
              <a:gdLst>
                <a:gd name="T0" fmla="*/ 9 w 20"/>
                <a:gd name="T1" fmla="*/ 19 h 24"/>
                <a:gd name="T2" fmla="*/ 9 w 20"/>
                <a:gd name="T3" fmla="*/ 24 h 24"/>
                <a:gd name="T4" fmla="*/ 20 w 20"/>
                <a:gd name="T5" fmla="*/ 5 h 24"/>
                <a:gd name="T6" fmla="*/ 13 w 20"/>
                <a:gd name="T7" fmla="*/ 0 h 24"/>
                <a:gd name="T8" fmla="*/ 2 w 20"/>
                <a:gd name="T9" fmla="*/ 19 h 24"/>
                <a:gd name="T10" fmla="*/ 2 w 20"/>
                <a:gd name="T11" fmla="*/ 24 h 24"/>
                <a:gd name="T12" fmla="*/ 2 w 20"/>
                <a:gd name="T13" fmla="*/ 19 h 24"/>
                <a:gd name="T14" fmla="*/ 0 w 20"/>
                <a:gd name="T15" fmla="*/ 22 h 24"/>
                <a:gd name="T16" fmla="*/ 2 w 20"/>
                <a:gd name="T17" fmla="*/ 24 h 24"/>
                <a:gd name="T18" fmla="*/ 9 w 20"/>
                <a:gd name="T1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9" y="19"/>
                  </a:moveTo>
                  <a:lnTo>
                    <a:pt x="9" y="24"/>
                  </a:lnTo>
                  <a:lnTo>
                    <a:pt x="20" y="5"/>
                  </a:lnTo>
                  <a:lnTo>
                    <a:pt x="13" y="0"/>
                  </a:lnTo>
                  <a:lnTo>
                    <a:pt x="2" y="19"/>
                  </a:lnTo>
                  <a:lnTo>
                    <a:pt x="2" y="24"/>
                  </a:lnTo>
                  <a:lnTo>
                    <a:pt x="2" y="19"/>
                  </a:lnTo>
                  <a:lnTo>
                    <a:pt x="0" y="22"/>
                  </a:lnTo>
                  <a:lnTo>
                    <a:pt x="2" y="24"/>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89" name="Freeform 165"/>
            <p:cNvSpPr>
              <a:spLocks/>
            </p:cNvSpPr>
            <p:nvPr userDrawn="1"/>
          </p:nvSpPr>
          <p:spPr bwMode="auto">
            <a:xfrm>
              <a:off x="2576" y="2021"/>
              <a:ext cx="22" cy="31"/>
            </a:xfrm>
            <a:custGeom>
              <a:avLst/>
              <a:gdLst>
                <a:gd name="T0" fmla="*/ 19 w 22"/>
                <a:gd name="T1" fmla="*/ 21 h 31"/>
                <a:gd name="T2" fmla="*/ 22 w 22"/>
                <a:gd name="T3" fmla="*/ 24 h 31"/>
                <a:gd name="T4" fmla="*/ 7 w 22"/>
                <a:gd name="T5" fmla="*/ 0 h 31"/>
                <a:gd name="T6" fmla="*/ 0 w 22"/>
                <a:gd name="T7" fmla="*/ 5 h 31"/>
                <a:gd name="T8" fmla="*/ 15 w 22"/>
                <a:gd name="T9" fmla="*/ 29 h 31"/>
                <a:gd name="T10" fmla="*/ 19 w 22"/>
                <a:gd name="T11" fmla="*/ 31 h 31"/>
                <a:gd name="T12" fmla="*/ 15 w 22"/>
                <a:gd name="T13" fmla="*/ 29 h 31"/>
                <a:gd name="T14" fmla="*/ 17 w 22"/>
                <a:gd name="T15" fmla="*/ 31 h 31"/>
                <a:gd name="T16" fmla="*/ 19 w 22"/>
                <a:gd name="T17" fmla="*/ 31 h 31"/>
                <a:gd name="T18" fmla="*/ 19 w 22"/>
                <a:gd name="T1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1">
                  <a:moveTo>
                    <a:pt x="19" y="21"/>
                  </a:moveTo>
                  <a:lnTo>
                    <a:pt x="22" y="24"/>
                  </a:lnTo>
                  <a:lnTo>
                    <a:pt x="7" y="0"/>
                  </a:lnTo>
                  <a:lnTo>
                    <a:pt x="0" y="5"/>
                  </a:lnTo>
                  <a:lnTo>
                    <a:pt x="15" y="29"/>
                  </a:lnTo>
                  <a:lnTo>
                    <a:pt x="19" y="31"/>
                  </a:lnTo>
                  <a:lnTo>
                    <a:pt x="15" y="29"/>
                  </a:lnTo>
                  <a:lnTo>
                    <a:pt x="17" y="31"/>
                  </a:lnTo>
                  <a:lnTo>
                    <a:pt x="19" y="31"/>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0" name="Freeform 166"/>
            <p:cNvSpPr>
              <a:spLocks/>
            </p:cNvSpPr>
            <p:nvPr userDrawn="1"/>
          </p:nvSpPr>
          <p:spPr bwMode="auto">
            <a:xfrm>
              <a:off x="2593" y="2042"/>
              <a:ext cx="8" cy="12"/>
            </a:xfrm>
            <a:custGeom>
              <a:avLst/>
              <a:gdLst>
                <a:gd name="T0" fmla="*/ 2 w 8"/>
                <a:gd name="T1" fmla="*/ 2 h 12"/>
                <a:gd name="T2" fmla="*/ 8 w 8"/>
                <a:gd name="T3" fmla="*/ 3 h 12"/>
                <a:gd name="T4" fmla="*/ 7 w 8"/>
                <a:gd name="T5" fmla="*/ 2 h 12"/>
                <a:gd name="T6" fmla="*/ 3 w 8"/>
                <a:gd name="T7" fmla="*/ 0 h 12"/>
                <a:gd name="T8" fmla="*/ 2 w 8"/>
                <a:gd name="T9" fmla="*/ 0 h 12"/>
                <a:gd name="T10" fmla="*/ 2 w 8"/>
                <a:gd name="T11" fmla="*/ 0 h 12"/>
                <a:gd name="T12" fmla="*/ 2 w 8"/>
                <a:gd name="T13" fmla="*/ 10 h 12"/>
                <a:gd name="T14" fmla="*/ 2 w 8"/>
                <a:gd name="T15" fmla="*/ 10 h 12"/>
                <a:gd name="T16" fmla="*/ 3 w 8"/>
                <a:gd name="T17" fmla="*/ 10 h 12"/>
                <a:gd name="T18" fmla="*/ 0 w 8"/>
                <a:gd name="T19" fmla="*/ 9 h 12"/>
                <a:gd name="T20" fmla="*/ 1 w 8"/>
                <a:gd name="T21" fmla="*/ 10 h 12"/>
                <a:gd name="T22" fmla="*/ 7 w 8"/>
                <a:gd name="T23" fmla="*/ 11 h 12"/>
                <a:gd name="T24" fmla="*/ 1 w 8"/>
                <a:gd name="T25" fmla="*/ 10 h 12"/>
                <a:gd name="T26" fmla="*/ 3 w 8"/>
                <a:gd name="T27" fmla="*/ 12 h 12"/>
                <a:gd name="T28" fmla="*/ 7 w 8"/>
                <a:gd name="T29" fmla="*/ 11 h 12"/>
                <a:gd name="T30" fmla="*/ 2 w 8"/>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2" y="2"/>
                  </a:moveTo>
                  <a:lnTo>
                    <a:pt x="8" y="3"/>
                  </a:lnTo>
                  <a:lnTo>
                    <a:pt x="7" y="2"/>
                  </a:lnTo>
                  <a:lnTo>
                    <a:pt x="3" y="0"/>
                  </a:lnTo>
                  <a:lnTo>
                    <a:pt x="2" y="0"/>
                  </a:lnTo>
                  <a:lnTo>
                    <a:pt x="2" y="0"/>
                  </a:lnTo>
                  <a:lnTo>
                    <a:pt x="2" y="10"/>
                  </a:lnTo>
                  <a:lnTo>
                    <a:pt x="2" y="10"/>
                  </a:lnTo>
                  <a:lnTo>
                    <a:pt x="3" y="10"/>
                  </a:lnTo>
                  <a:lnTo>
                    <a:pt x="0" y="9"/>
                  </a:lnTo>
                  <a:lnTo>
                    <a:pt x="1" y="10"/>
                  </a:lnTo>
                  <a:lnTo>
                    <a:pt x="7" y="11"/>
                  </a:lnTo>
                  <a:lnTo>
                    <a:pt x="1" y="10"/>
                  </a:lnTo>
                  <a:lnTo>
                    <a:pt x="3" y="12"/>
                  </a:lnTo>
                  <a:lnTo>
                    <a:pt x="7" y="1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1" name="Freeform 167"/>
            <p:cNvSpPr>
              <a:spLocks/>
            </p:cNvSpPr>
            <p:nvPr userDrawn="1"/>
          </p:nvSpPr>
          <p:spPr bwMode="auto">
            <a:xfrm>
              <a:off x="2607" y="2047"/>
              <a:ext cx="70" cy="149"/>
            </a:xfrm>
            <a:custGeom>
              <a:avLst/>
              <a:gdLst>
                <a:gd name="T0" fmla="*/ 60 w 70"/>
                <a:gd name="T1" fmla="*/ 149 h 149"/>
                <a:gd name="T2" fmla="*/ 62 w 70"/>
                <a:gd name="T3" fmla="*/ 149 h 149"/>
                <a:gd name="T4" fmla="*/ 63 w 70"/>
                <a:gd name="T5" fmla="*/ 149 h 149"/>
                <a:gd name="T6" fmla="*/ 66 w 70"/>
                <a:gd name="T7" fmla="*/ 149 h 149"/>
                <a:gd name="T8" fmla="*/ 68 w 70"/>
                <a:gd name="T9" fmla="*/ 149 h 149"/>
                <a:gd name="T10" fmla="*/ 70 w 70"/>
                <a:gd name="T11" fmla="*/ 143 h 149"/>
                <a:gd name="T12" fmla="*/ 70 w 70"/>
                <a:gd name="T13" fmla="*/ 136 h 149"/>
                <a:gd name="T14" fmla="*/ 67 w 70"/>
                <a:gd name="T15" fmla="*/ 129 h 149"/>
                <a:gd name="T16" fmla="*/ 64 w 70"/>
                <a:gd name="T17" fmla="*/ 123 h 149"/>
                <a:gd name="T18" fmla="*/ 57 w 70"/>
                <a:gd name="T19" fmla="*/ 38 h 149"/>
                <a:gd name="T20" fmla="*/ 59 w 70"/>
                <a:gd name="T21" fmla="*/ 33 h 149"/>
                <a:gd name="T22" fmla="*/ 61 w 70"/>
                <a:gd name="T23" fmla="*/ 29 h 149"/>
                <a:gd name="T24" fmla="*/ 64 w 70"/>
                <a:gd name="T25" fmla="*/ 25 h 149"/>
                <a:gd name="T26" fmla="*/ 68 w 70"/>
                <a:gd name="T27" fmla="*/ 21 h 149"/>
                <a:gd name="T28" fmla="*/ 67 w 70"/>
                <a:gd name="T29" fmla="*/ 20 h 149"/>
                <a:gd name="T30" fmla="*/ 66 w 70"/>
                <a:gd name="T31" fmla="*/ 18 h 149"/>
                <a:gd name="T32" fmla="*/ 64 w 70"/>
                <a:gd name="T33" fmla="*/ 17 h 149"/>
                <a:gd name="T34" fmla="*/ 62 w 70"/>
                <a:gd name="T35" fmla="*/ 16 h 149"/>
                <a:gd name="T36" fmla="*/ 61 w 70"/>
                <a:gd name="T37" fmla="*/ 13 h 149"/>
                <a:gd name="T38" fmla="*/ 60 w 70"/>
                <a:gd name="T39" fmla="*/ 10 h 149"/>
                <a:gd name="T40" fmla="*/ 59 w 70"/>
                <a:gd name="T41" fmla="*/ 6 h 149"/>
                <a:gd name="T42" fmla="*/ 57 w 70"/>
                <a:gd name="T43" fmla="*/ 1 h 149"/>
                <a:gd name="T44" fmla="*/ 57 w 70"/>
                <a:gd name="T45" fmla="*/ 1 h 149"/>
                <a:gd name="T46" fmla="*/ 56 w 70"/>
                <a:gd name="T47" fmla="*/ 1 h 149"/>
                <a:gd name="T48" fmla="*/ 54 w 70"/>
                <a:gd name="T49" fmla="*/ 1 h 149"/>
                <a:gd name="T50" fmla="*/ 53 w 70"/>
                <a:gd name="T51" fmla="*/ 0 h 149"/>
                <a:gd name="T52" fmla="*/ 50 w 70"/>
                <a:gd name="T53" fmla="*/ 1 h 149"/>
                <a:gd name="T54" fmla="*/ 49 w 70"/>
                <a:gd name="T55" fmla="*/ 1 h 149"/>
                <a:gd name="T56" fmla="*/ 48 w 70"/>
                <a:gd name="T57" fmla="*/ 3 h 149"/>
                <a:gd name="T58" fmla="*/ 47 w 70"/>
                <a:gd name="T59" fmla="*/ 5 h 149"/>
                <a:gd name="T60" fmla="*/ 13 w 70"/>
                <a:gd name="T61" fmla="*/ 16 h 149"/>
                <a:gd name="T62" fmla="*/ 9 w 70"/>
                <a:gd name="T63" fmla="*/ 27 h 149"/>
                <a:gd name="T64" fmla="*/ 6 w 70"/>
                <a:gd name="T65" fmla="*/ 39 h 149"/>
                <a:gd name="T66" fmla="*/ 3 w 70"/>
                <a:gd name="T67" fmla="*/ 52 h 149"/>
                <a:gd name="T68" fmla="*/ 1 w 70"/>
                <a:gd name="T69" fmla="*/ 65 h 149"/>
                <a:gd name="T70" fmla="*/ 0 w 70"/>
                <a:gd name="T71" fmla="*/ 78 h 149"/>
                <a:gd name="T72" fmla="*/ 1 w 70"/>
                <a:gd name="T73" fmla="*/ 92 h 149"/>
                <a:gd name="T74" fmla="*/ 2 w 70"/>
                <a:gd name="T75" fmla="*/ 104 h 149"/>
                <a:gd name="T76" fmla="*/ 6 w 70"/>
                <a:gd name="T77" fmla="*/ 116 h 149"/>
                <a:gd name="T78" fmla="*/ 20 w 70"/>
                <a:gd name="T79" fmla="*/ 123 h 149"/>
                <a:gd name="T80" fmla="*/ 24 w 70"/>
                <a:gd name="T81" fmla="*/ 134 h 149"/>
                <a:gd name="T82" fmla="*/ 60 w 70"/>
                <a:gd name="T8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149">
                  <a:moveTo>
                    <a:pt x="60" y="149"/>
                  </a:moveTo>
                  <a:lnTo>
                    <a:pt x="62" y="149"/>
                  </a:lnTo>
                  <a:lnTo>
                    <a:pt x="63" y="149"/>
                  </a:lnTo>
                  <a:lnTo>
                    <a:pt x="66" y="149"/>
                  </a:lnTo>
                  <a:lnTo>
                    <a:pt x="68" y="149"/>
                  </a:lnTo>
                  <a:lnTo>
                    <a:pt x="70" y="143"/>
                  </a:lnTo>
                  <a:lnTo>
                    <a:pt x="70" y="136"/>
                  </a:lnTo>
                  <a:lnTo>
                    <a:pt x="67" y="129"/>
                  </a:lnTo>
                  <a:lnTo>
                    <a:pt x="64" y="123"/>
                  </a:lnTo>
                  <a:lnTo>
                    <a:pt x="57" y="38"/>
                  </a:lnTo>
                  <a:lnTo>
                    <a:pt x="59" y="33"/>
                  </a:lnTo>
                  <a:lnTo>
                    <a:pt x="61" y="29"/>
                  </a:lnTo>
                  <a:lnTo>
                    <a:pt x="64" y="25"/>
                  </a:lnTo>
                  <a:lnTo>
                    <a:pt x="68" y="21"/>
                  </a:lnTo>
                  <a:lnTo>
                    <a:pt x="67" y="20"/>
                  </a:lnTo>
                  <a:lnTo>
                    <a:pt x="66" y="18"/>
                  </a:lnTo>
                  <a:lnTo>
                    <a:pt x="64" y="17"/>
                  </a:lnTo>
                  <a:lnTo>
                    <a:pt x="62" y="16"/>
                  </a:lnTo>
                  <a:lnTo>
                    <a:pt x="61" y="13"/>
                  </a:lnTo>
                  <a:lnTo>
                    <a:pt x="60" y="10"/>
                  </a:lnTo>
                  <a:lnTo>
                    <a:pt x="59" y="6"/>
                  </a:lnTo>
                  <a:lnTo>
                    <a:pt x="57" y="1"/>
                  </a:lnTo>
                  <a:lnTo>
                    <a:pt x="57" y="1"/>
                  </a:lnTo>
                  <a:lnTo>
                    <a:pt x="56" y="1"/>
                  </a:lnTo>
                  <a:lnTo>
                    <a:pt x="54" y="1"/>
                  </a:lnTo>
                  <a:lnTo>
                    <a:pt x="53" y="0"/>
                  </a:lnTo>
                  <a:lnTo>
                    <a:pt x="50" y="1"/>
                  </a:lnTo>
                  <a:lnTo>
                    <a:pt x="49" y="1"/>
                  </a:lnTo>
                  <a:lnTo>
                    <a:pt x="48" y="3"/>
                  </a:lnTo>
                  <a:lnTo>
                    <a:pt x="47" y="5"/>
                  </a:lnTo>
                  <a:lnTo>
                    <a:pt x="13" y="16"/>
                  </a:lnTo>
                  <a:lnTo>
                    <a:pt x="9" y="27"/>
                  </a:lnTo>
                  <a:lnTo>
                    <a:pt x="6" y="39"/>
                  </a:lnTo>
                  <a:lnTo>
                    <a:pt x="3" y="52"/>
                  </a:lnTo>
                  <a:lnTo>
                    <a:pt x="1" y="65"/>
                  </a:lnTo>
                  <a:lnTo>
                    <a:pt x="0" y="78"/>
                  </a:lnTo>
                  <a:lnTo>
                    <a:pt x="1" y="92"/>
                  </a:lnTo>
                  <a:lnTo>
                    <a:pt x="2" y="104"/>
                  </a:lnTo>
                  <a:lnTo>
                    <a:pt x="6" y="116"/>
                  </a:lnTo>
                  <a:lnTo>
                    <a:pt x="20" y="123"/>
                  </a:lnTo>
                  <a:lnTo>
                    <a:pt x="24" y="134"/>
                  </a:lnTo>
                  <a:lnTo>
                    <a:pt x="60" y="14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2" name="Freeform 168"/>
            <p:cNvSpPr>
              <a:spLocks/>
            </p:cNvSpPr>
            <p:nvPr userDrawn="1"/>
          </p:nvSpPr>
          <p:spPr bwMode="auto">
            <a:xfrm>
              <a:off x="2398" y="2051"/>
              <a:ext cx="83" cy="142"/>
            </a:xfrm>
            <a:custGeom>
              <a:avLst/>
              <a:gdLst>
                <a:gd name="T0" fmla="*/ 44 w 83"/>
                <a:gd name="T1" fmla="*/ 142 h 142"/>
                <a:gd name="T2" fmla="*/ 45 w 83"/>
                <a:gd name="T3" fmla="*/ 142 h 142"/>
                <a:gd name="T4" fmla="*/ 46 w 83"/>
                <a:gd name="T5" fmla="*/ 142 h 142"/>
                <a:gd name="T6" fmla="*/ 49 w 83"/>
                <a:gd name="T7" fmla="*/ 142 h 142"/>
                <a:gd name="T8" fmla="*/ 50 w 83"/>
                <a:gd name="T9" fmla="*/ 142 h 142"/>
                <a:gd name="T10" fmla="*/ 52 w 83"/>
                <a:gd name="T11" fmla="*/ 136 h 142"/>
                <a:gd name="T12" fmla="*/ 52 w 83"/>
                <a:gd name="T13" fmla="*/ 129 h 142"/>
                <a:gd name="T14" fmla="*/ 51 w 83"/>
                <a:gd name="T15" fmla="*/ 121 h 142"/>
                <a:gd name="T16" fmla="*/ 50 w 83"/>
                <a:gd name="T17" fmla="*/ 114 h 142"/>
                <a:gd name="T18" fmla="*/ 67 w 83"/>
                <a:gd name="T19" fmla="*/ 106 h 142"/>
                <a:gd name="T20" fmla="*/ 71 w 83"/>
                <a:gd name="T21" fmla="*/ 101 h 142"/>
                <a:gd name="T22" fmla="*/ 72 w 83"/>
                <a:gd name="T23" fmla="*/ 95 h 142"/>
                <a:gd name="T24" fmla="*/ 72 w 83"/>
                <a:gd name="T25" fmla="*/ 88 h 142"/>
                <a:gd name="T26" fmla="*/ 70 w 83"/>
                <a:gd name="T27" fmla="*/ 82 h 142"/>
                <a:gd name="T28" fmla="*/ 79 w 83"/>
                <a:gd name="T29" fmla="*/ 60 h 142"/>
                <a:gd name="T30" fmla="*/ 79 w 83"/>
                <a:gd name="T31" fmla="*/ 59 h 142"/>
                <a:gd name="T32" fmla="*/ 79 w 83"/>
                <a:gd name="T33" fmla="*/ 58 h 142"/>
                <a:gd name="T34" fmla="*/ 79 w 83"/>
                <a:gd name="T35" fmla="*/ 55 h 142"/>
                <a:gd name="T36" fmla="*/ 78 w 83"/>
                <a:gd name="T37" fmla="*/ 54 h 142"/>
                <a:gd name="T38" fmla="*/ 80 w 83"/>
                <a:gd name="T39" fmla="*/ 51 h 142"/>
                <a:gd name="T40" fmla="*/ 82 w 83"/>
                <a:gd name="T41" fmla="*/ 46 h 142"/>
                <a:gd name="T42" fmla="*/ 83 w 83"/>
                <a:gd name="T43" fmla="*/ 40 h 142"/>
                <a:gd name="T44" fmla="*/ 83 w 83"/>
                <a:gd name="T45" fmla="*/ 35 h 142"/>
                <a:gd name="T46" fmla="*/ 83 w 83"/>
                <a:gd name="T47" fmla="*/ 29 h 142"/>
                <a:gd name="T48" fmla="*/ 83 w 83"/>
                <a:gd name="T49" fmla="*/ 23 h 142"/>
                <a:gd name="T50" fmla="*/ 82 w 83"/>
                <a:gd name="T51" fmla="*/ 19 h 142"/>
                <a:gd name="T52" fmla="*/ 80 w 83"/>
                <a:gd name="T53" fmla="*/ 14 h 142"/>
                <a:gd name="T54" fmla="*/ 76 w 83"/>
                <a:gd name="T55" fmla="*/ 9 h 142"/>
                <a:gd name="T56" fmla="*/ 72 w 83"/>
                <a:gd name="T57" fmla="*/ 6 h 142"/>
                <a:gd name="T58" fmla="*/ 69 w 83"/>
                <a:gd name="T59" fmla="*/ 2 h 142"/>
                <a:gd name="T60" fmla="*/ 65 w 83"/>
                <a:gd name="T61" fmla="*/ 0 h 142"/>
                <a:gd name="T62" fmla="*/ 52 w 83"/>
                <a:gd name="T63" fmla="*/ 2 h 142"/>
                <a:gd name="T64" fmla="*/ 44 w 83"/>
                <a:gd name="T65" fmla="*/ 10 h 142"/>
                <a:gd name="T66" fmla="*/ 40 w 83"/>
                <a:gd name="T67" fmla="*/ 9 h 142"/>
                <a:gd name="T68" fmla="*/ 38 w 83"/>
                <a:gd name="T69" fmla="*/ 6 h 142"/>
                <a:gd name="T70" fmla="*/ 35 w 83"/>
                <a:gd name="T71" fmla="*/ 3 h 142"/>
                <a:gd name="T72" fmla="*/ 31 w 83"/>
                <a:gd name="T73" fmla="*/ 1 h 142"/>
                <a:gd name="T74" fmla="*/ 18 w 83"/>
                <a:gd name="T75" fmla="*/ 2 h 142"/>
                <a:gd name="T76" fmla="*/ 0 w 83"/>
                <a:gd name="T77" fmla="*/ 90 h 142"/>
                <a:gd name="T78" fmla="*/ 3 w 83"/>
                <a:gd name="T79" fmla="*/ 98 h 142"/>
                <a:gd name="T80" fmla="*/ 6 w 83"/>
                <a:gd name="T81" fmla="*/ 106 h 142"/>
                <a:gd name="T82" fmla="*/ 11 w 83"/>
                <a:gd name="T83" fmla="*/ 113 h 142"/>
                <a:gd name="T84" fmla="*/ 16 w 83"/>
                <a:gd name="T85" fmla="*/ 120 h 142"/>
                <a:gd name="T86" fmla="*/ 22 w 83"/>
                <a:gd name="T87" fmla="*/ 127 h 142"/>
                <a:gd name="T88" fmla="*/ 27 w 83"/>
                <a:gd name="T89" fmla="*/ 132 h 142"/>
                <a:gd name="T90" fmla="*/ 36 w 83"/>
                <a:gd name="T91" fmla="*/ 138 h 142"/>
                <a:gd name="T92" fmla="*/ 44 w 83"/>
                <a:gd name="T9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 h="142">
                  <a:moveTo>
                    <a:pt x="44" y="142"/>
                  </a:moveTo>
                  <a:lnTo>
                    <a:pt x="45" y="142"/>
                  </a:lnTo>
                  <a:lnTo>
                    <a:pt x="46" y="142"/>
                  </a:lnTo>
                  <a:lnTo>
                    <a:pt x="49" y="142"/>
                  </a:lnTo>
                  <a:lnTo>
                    <a:pt x="50" y="142"/>
                  </a:lnTo>
                  <a:lnTo>
                    <a:pt x="52" y="136"/>
                  </a:lnTo>
                  <a:lnTo>
                    <a:pt x="52" y="129"/>
                  </a:lnTo>
                  <a:lnTo>
                    <a:pt x="51" y="121"/>
                  </a:lnTo>
                  <a:lnTo>
                    <a:pt x="50" y="114"/>
                  </a:lnTo>
                  <a:lnTo>
                    <a:pt x="67" y="106"/>
                  </a:lnTo>
                  <a:lnTo>
                    <a:pt x="71" y="101"/>
                  </a:lnTo>
                  <a:lnTo>
                    <a:pt x="72" y="95"/>
                  </a:lnTo>
                  <a:lnTo>
                    <a:pt x="72" y="88"/>
                  </a:lnTo>
                  <a:lnTo>
                    <a:pt x="70" y="82"/>
                  </a:lnTo>
                  <a:lnTo>
                    <a:pt x="79" y="60"/>
                  </a:lnTo>
                  <a:lnTo>
                    <a:pt x="79" y="59"/>
                  </a:lnTo>
                  <a:lnTo>
                    <a:pt x="79" y="58"/>
                  </a:lnTo>
                  <a:lnTo>
                    <a:pt x="79" y="55"/>
                  </a:lnTo>
                  <a:lnTo>
                    <a:pt x="78" y="54"/>
                  </a:lnTo>
                  <a:lnTo>
                    <a:pt x="80" y="51"/>
                  </a:lnTo>
                  <a:lnTo>
                    <a:pt x="82" y="46"/>
                  </a:lnTo>
                  <a:lnTo>
                    <a:pt x="83" y="40"/>
                  </a:lnTo>
                  <a:lnTo>
                    <a:pt x="83" y="35"/>
                  </a:lnTo>
                  <a:lnTo>
                    <a:pt x="83" y="29"/>
                  </a:lnTo>
                  <a:lnTo>
                    <a:pt x="83" y="23"/>
                  </a:lnTo>
                  <a:lnTo>
                    <a:pt x="82" y="19"/>
                  </a:lnTo>
                  <a:lnTo>
                    <a:pt x="80" y="14"/>
                  </a:lnTo>
                  <a:lnTo>
                    <a:pt x="76" y="9"/>
                  </a:lnTo>
                  <a:lnTo>
                    <a:pt x="72" y="6"/>
                  </a:lnTo>
                  <a:lnTo>
                    <a:pt x="69" y="2"/>
                  </a:lnTo>
                  <a:lnTo>
                    <a:pt x="65" y="0"/>
                  </a:lnTo>
                  <a:lnTo>
                    <a:pt x="52" y="2"/>
                  </a:lnTo>
                  <a:lnTo>
                    <a:pt x="44" y="10"/>
                  </a:lnTo>
                  <a:lnTo>
                    <a:pt x="40" y="9"/>
                  </a:lnTo>
                  <a:lnTo>
                    <a:pt x="38" y="6"/>
                  </a:lnTo>
                  <a:lnTo>
                    <a:pt x="35" y="3"/>
                  </a:lnTo>
                  <a:lnTo>
                    <a:pt x="31" y="1"/>
                  </a:lnTo>
                  <a:lnTo>
                    <a:pt x="18" y="2"/>
                  </a:lnTo>
                  <a:lnTo>
                    <a:pt x="0" y="90"/>
                  </a:lnTo>
                  <a:lnTo>
                    <a:pt x="3" y="98"/>
                  </a:lnTo>
                  <a:lnTo>
                    <a:pt x="6" y="106"/>
                  </a:lnTo>
                  <a:lnTo>
                    <a:pt x="11" y="113"/>
                  </a:lnTo>
                  <a:lnTo>
                    <a:pt x="16" y="120"/>
                  </a:lnTo>
                  <a:lnTo>
                    <a:pt x="22" y="127"/>
                  </a:lnTo>
                  <a:lnTo>
                    <a:pt x="27" y="132"/>
                  </a:lnTo>
                  <a:lnTo>
                    <a:pt x="36" y="138"/>
                  </a:lnTo>
                  <a:lnTo>
                    <a:pt x="44" y="142"/>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3" name="Freeform 169"/>
            <p:cNvSpPr>
              <a:spLocks/>
            </p:cNvSpPr>
            <p:nvPr userDrawn="1"/>
          </p:nvSpPr>
          <p:spPr bwMode="auto">
            <a:xfrm>
              <a:off x="2250" y="1853"/>
              <a:ext cx="132" cy="91"/>
            </a:xfrm>
            <a:custGeom>
              <a:avLst/>
              <a:gdLst>
                <a:gd name="T0" fmla="*/ 105 w 132"/>
                <a:gd name="T1" fmla="*/ 91 h 91"/>
                <a:gd name="T2" fmla="*/ 125 w 132"/>
                <a:gd name="T3" fmla="*/ 87 h 91"/>
                <a:gd name="T4" fmla="*/ 128 w 132"/>
                <a:gd name="T5" fmla="*/ 82 h 91"/>
                <a:gd name="T6" fmla="*/ 130 w 132"/>
                <a:gd name="T7" fmla="*/ 76 h 91"/>
                <a:gd name="T8" fmla="*/ 131 w 132"/>
                <a:gd name="T9" fmla="*/ 69 h 91"/>
                <a:gd name="T10" fmla="*/ 132 w 132"/>
                <a:gd name="T11" fmla="*/ 62 h 91"/>
                <a:gd name="T12" fmla="*/ 127 w 132"/>
                <a:gd name="T13" fmla="*/ 45 h 91"/>
                <a:gd name="T14" fmla="*/ 117 w 132"/>
                <a:gd name="T15" fmla="*/ 40 h 91"/>
                <a:gd name="T16" fmla="*/ 115 w 132"/>
                <a:gd name="T17" fmla="*/ 24 h 91"/>
                <a:gd name="T18" fmla="*/ 108 w 132"/>
                <a:gd name="T19" fmla="*/ 19 h 91"/>
                <a:gd name="T20" fmla="*/ 99 w 132"/>
                <a:gd name="T21" fmla="*/ 18 h 91"/>
                <a:gd name="T22" fmla="*/ 91 w 132"/>
                <a:gd name="T23" fmla="*/ 16 h 91"/>
                <a:gd name="T24" fmla="*/ 84 w 132"/>
                <a:gd name="T25" fmla="*/ 10 h 91"/>
                <a:gd name="T26" fmla="*/ 78 w 132"/>
                <a:gd name="T27" fmla="*/ 9 h 91"/>
                <a:gd name="T28" fmla="*/ 72 w 132"/>
                <a:gd name="T29" fmla="*/ 7 h 91"/>
                <a:gd name="T30" fmla="*/ 66 w 132"/>
                <a:gd name="T31" fmla="*/ 5 h 91"/>
                <a:gd name="T32" fmla="*/ 61 w 132"/>
                <a:gd name="T33" fmla="*/ 3 h 91"/>
                <a:gd name="T34" fmla="*/ 57 w 132"/>
                <a:gd name="T35" fmla="*/ 0 h 91"/>
                <a:gd name="T36" fmla="*/ 52 w 132"/>
                <a:gd name="T37" fmla="*/ 0 h 91"/>
                <a:gd name="T38" fmla="*/ 48 w 132"/>
                <a:gd name="T39" fmla="*/ 0 h 91"/>
                <a:gd name="T40" fmla="*/ 44 w 132"/>
                <a:gd name="T41" fmla="*/ 3 h 91"/>
                <a:gd name="T42" fmla="*/ 37 w 132"/>
                <a:gd name="T43" fmla="*/ 7 h 91"/>
                <a:gd name="T44" fmla="*/ 31 w 132"/>
                <a:gd name="T45" fmla="*/ 11 h 91"/>
                <a:gd name="T46" fmla="*/ 25 w 132"/>
                <a:gd name="T47" fmla="*/ 12 h 91"/>
                <a:gd name="T48" fmla="*/ 19 w 132"/>
                <a:gd name="T49" fmla="*/ 12 h 91"/>
                <a:gd name="T50" fmla="*/ 12 w 132"/>
                <a:gd name="T51" fmla="*/ 17 h 91"/>
                <a:gd name="T52" fmla="*/ 6 w 132"/>
                <a:gd name="T53" fmla="*/ 24 h 91"/>
                <a:gd name="T54" fmla="*/ 2 w 132"/>
                <a:gd name="T55" fmla="*/ 33 h 91"/>
                <a:gd name="T56" fmla="*/ 0 w 132"/>
                <a:gd name="T57" fmla="*/ 43 h 91"/>
                <a:gd name="T58" fmla="*/ 0 w 132"/>
                <a:gd name="T59" fmla="*/ 48 h 91"/>
                <a:gd name="T60" fmla="*/ 0 w 132"/>
                <a:gd name="T61" fmla="*/ 52 h 91"/>
                <a:gd name="T62" fmla="*/ 0 w 132"/>
                <a:gd name="T63" fmla="*/ 56 h 91"/>
                <a:gd name="T64" fmla="*/ 2 w 132"/>
                <a:gd name="T65" fmla="*/ 59 h 91"/>
                <a:gd name="T66" fmla="*/ 20 w 132"/>
                <a:gd name="T67" fmla="*/ 74 h 91"/>
                <a:gd name="T68" fmla="*/ 27 w 132"/>
                <a:gd name="T69" fmla="*/ 72 h 91"/>
                <a:gd name="T70" fmla="*/ 34 w 132"/>
                <a:gd name="T71" fmla="*/ 69 h 91"/>
                <a:gd name="T72" fmla="*/ 40 w 132"/>
                <a:gd name="T73" fmla="*/ 68 h 91"/>
                <a:gd name="T74" fmla="*/ 47 w 132"/>
                <a:gd name="T75" fmla="*/ 70 h 91"/>
                <a:gd name="T76" fmla="*/ 48 w 132"/>
                <a:gd name="T77" fmla="*/ 72 h 91"/>
                <a:gd name="T78" fmla="*/ 50 w 132"/>
                <a:gd name="T79" fmla="*/ 76 h 91"/>
                <a:gd name="T80" fmla="*/ 52 w 132"/>
                <a:gd name="T81" fmla="*/ 77 h 91"/>
                <a:gd name="T82" fmla="*/ 55 w 132"/>
                <a:gd name="T83" fmla="*/ 78 h 91"/>
                <a:gd name="T84" fmla="*/ 68 w 132"/>
                <a:gd name="T85" fmla="*/ 75 h 91"/>
                <a:gd name="T86" fmla="*/ 70 w 132"/>
                <a:gd name="T87" fmla="*/ 76 h 91"/>
                <a:gd name="T88" fmla="*/ 72 w 132"/>
                <a:gd name="T89" fmla="*/ 77 h 91"/>
                <a:gd name="T90" fmla="*/ 73 w 132"/>
                <a:gd name="T91" fmla="*/ 81 h 91"/>
                <a:gd name="T92" fmla="*/ 75 w 132"/>
                <a:gd name="T93" fmla="*/ 83 h 91"/>
                <a:gd name="T94" fmla="*/ 82 w 132"/>
                <a:gd name="T95" fmla="*/ 83 h 91"/>
                <a:gd name="T96" fmla="*/ 90 w 132"/>
                <a:gd name="T97" fmla="*/ 84 h 91"/>
                <a:gd name="T98" fmla="*/ 97 w 132"/>
                <a:gd name="T99" fmla="*/ 87 h 91"/>
                <a:gd name="T100" fmla="*/ 102 w 132"/>
                <a:gd name="T101" fmla="*/ 91 h 91"/>
                <a:gd name="T102" fmla="*/ 102 w 132"/>
                <a:gd name="T103" fmla="*/ 91 h 91"/>
                <a:gd name="T104" fmla="*/ 104 w 132"/>
                <a:gd name="T105" fmla="*/ 91 h 91"/>
                <a:gd name="T106" fmla="*/ 105 w 132"/>
                <a:gd name="T107" fmla="*/ 91 h 91"/>
                <a:gd name="T108" fmla="*/ 105 w 132"/>
                <a:gd name="T10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1">
                  <a:moveTo>
                    <a:pt x="105" y="91"/>
                  </a:moveTo>
                  <a:lnTo>
                    <a:pt x="125" y="87"/>
                  </a:lnTo>
                  <a:lnTo>
                    <a:pt x="128" y="82"/>
                  </a:lnTo>
                  <a:lnTo>
                    <a:pt x="130" y="76"/>
                  </a:lnTo>
                  <a:lnTo>
                    <a:pt x="131" y="69"/>
                  </a:lnTo>
                  <a:lnTo>
                    <a:pt x="132" y="62"/>
                  </a:lnTo>
                  <a:lnTo>
                    <a:pt x="127" y="45"/>
                  </a:lnTo>
                  <a:lnTo>
                    <a:pt x="117" y="40"/>
                  </a:lnTo>
                  <a:lnTo>
                    <a:pt x="115" y="24"/>
                  </a:lnTo>
                  <a:lnTo>
                    <a:pt x="108" y="19"/>
                  </a:lnTo>
                  <a:lnTo>
                    <a:pt x="99" y="18"/>
                  </a:lnTo>
                  <a:lnTo>
                    <a:pt x="91" y="16"/>
                  </a:lnTo>
                  <a:lnTo>
                    <a:pt x="84" y="10"/>
                  </a:lnTo>
                  <a:lnTo>
                    <a:pt x="78" y="9"/>
                  </a:lnTo>
                  <a:lnTo>
                    <a:pt x="72" y="7"/>
                  </a:lnTo>
                  <a:lnTo>
                    <a:pt x="66" y="5"/>
                  </a:lnTo>
                  <a:lnTo>
                    <a:pt x="61" y="3"/>
                  </a:lnTo>
                  <a:lnTo>
                    <a:pt x="57" y="0"/>
                  </a:lnTo>
                  <a:lnTo>
                    <a:pt x="52" y="0"/>
                  </a:lnTo>
                  <a:lnTo>
                    <a:pt x="48" y="0"/>
                  </a:lnTo>
                  <a:lnTo>
                    <a:pt x="44" y="3"/>
                  </a:lnTo>
                  <a:lnTo>
                    <a:pt x="37" y="7"/>
                  </a:lnTo>
                  <a:lnTo>
                    <a:pt x="31" y="11"/>
                  </a:lnTo>
                  <a:lnTo>
                    <a:pt x="25" y="12"/>
                  </a:lnTo>
                  <a:lnTo>
                    <a:pt x="19" y="12"/>
                  </a:lnTo>
                  <a:lnTo>
                    <a:pt x="12" y="17"/>
                  </a:lnTo>
                  <a:lnTo>
                    <a:pt x="6" y="24"/>
                  </a:lnTo>
                  <a:lnTo>
                    <a:pt x="2" y="33"/>
                  </a:lnTo>
                  <a:lnTo>
                    <a:pt x="0" y="43"/>
                  </a:lnTo>
                  <a:lnTo>
                    <a:pt x="0" y="48"/>
                  </a:lnTo>
                  <a:lnTo>
                    <a:pt x="0" y="52"/>
                  </a:lnTo>
                  <a:lnTo>
                    <a:pt x="0" y="56"/>
                  </a:lnTo>
                  <a:lnTo>
                    <a:pt x="2" y="59"/>
                  </a:lnTo>
                  <a:lnTo>
                    <a:pt x="20" y="74"/>
                  </a:lnTo>
                  <a:lnTo>
                    <a:pt x="27" y="72"/>
                  </a:lnTo>
                  <a:lnTo>
                    <a:pt x="34" y="69"/>
                  </a:lnTo>
                  <a:lnTo>
                    <a:pt x="40" y="68"/>
                  </a:lnTo>
                  <a:lnTo>
                    <a:pt x="47" y="70"/>
                  </a:lnTo>
                  <a:lnTo>
                    <a:pt x="48" y="72"/>
                  </a:lnTo>
                  <a:lnTo>
                    <a:pt x="50" y="76"/>
                  </a:lnTo>
                  <a:lnTo>
                    <a:pt x="52" y="77"/>
                  </a:lnTo>
                  <a:lnTo>
                    <a:pt x="55" y="78"/>
                  </a:lnTo>
                  <a:lnTo>
                    <a:pt x="68" y="75"/>
                  </a:lnTo>
                  <a:lnTo>
                    <a:pt x="70" y="76"/>
                  </a:lnTo>
                  <a:lnTo>
                    <a:pt x="72" y="77"/>
                  </a:lnTo>
                  <a:lnTo>
                    <a:pt x="73" y="81"/>
                  </a:lnTo>
                  <a:lnTo>
                    <a:pt x="75" y="83"/>
                  </a:lnTo>
                  <a:lnTo>
                    <a:pt x="82" y="83"/>
                  </a:lnTo>
                  <a:lnTo>
                    <a:pt x="90" y="84"/>
                  </a:lnTo>
                  <a:lnTo>
                    <a:pt x="97" y="87"/>
                  </a:lnTo>
                  <a:lnTo>
                    <a:pt x="102" y="91"/>
                  </a:lnTo>
                  <a:lnTo>
                    <a:pt x="102" y="91"/>
                  </a:lnTo>
                  <a:lnTo>
                    <a:pt x="104" y="91"/>
                  </a:lnTo>
                  <a:lnTo>
                    <a:pt x="105" y="91"/>
                  </a:lnTo>
                  <a:lnTo>
                    <a:pt x="105" y="91"/>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4" name="Freeform 170"/>
            <p:cNvSpPr>
              <a:spLocks/>
            </p:cNvSpPr>
            <p:nvPr userDrawn="1"/>
          </p:nvSpPr>
          <p:spPr bwMode="auto">
            <a:xfrm>
              <a:off x="2680" y="1857"/>
              <a:ext cx="135" cy="77"/>
            </a:xfrm>
            <a:custGeom>
              <a:avLst/>
              <a:gdLst>
                <a:gd name="T0" fmla="*/ 36 w 135"/>
                <a:gd name="T1" fmla="*/ 75 h 77"/>
                <a:gd name="T2" fmla="*/ 67 w 135"/>
                <a:gd name="T3" fmla="*/ 67 h 77"/>
                <a:gd name="T4" fmla="*/ 68 w 135"/>
                <a:gd name="T5" fmla="*/ 66 h 77"/>
                <a:gd name="T6" fmla="*/ 70 w 135"/>
                <a:gd name="T7" fmla="*/ 65 h 77"/>
                <a:gd name="T8" fmla="*/ 71 w 135"/>
                <a:gd name="T9" fmla="*/ 62 h 77"/>
                <a:gd name="T10" fmla="*/ 73 w 135"/>
                <a:gd name="T11" fmla="*/ 60 h 77"/>
                <a:gd name="T12" fmla="*/ 106 w 135"/>
                <a:gd name="T13" fmla="*/ 51 h 77"/>
                <a:gd name="T14" fmla="*/ 107 w 135"/>
                <a:gd name="T15" fmla="*/ 51 h 77"/>
                <a:gd name="T16" fmla="*/ 108 w 135"/>
                <a:gd name="T17" fmla="*/ 53 h 77"/>
                <a:gd name="T18" fmla="*/ 110 w 135"/>
                <a:gd name="T19" fmla="*/ 54 h 77"/>
                <a:gd name="T20" fmla="*/ 111 w 135"/>
                <a:gd name="T21" fmla="*/ 55 h 77"/>
                <a:gd name="T22" fmla="*/ 124 w 135"/>
                <a:gd name="T23" fmla="*/ 51 h 77"/>
                <a:gd name="T24" fmla="*/ 127 w 135"/>
                <a:gd name="T25" fmla="*/ 51 h 77"/>
                <a:gd name="T26" fmla="*/ 128 w 135"/>
                <a:gd name="T27" fmla="*/ 51 h 77"/>
                <a:gd name="T28" fmla="*/ 130 w 135"/>
                <a:gd name="T29" fmla="*/ 49 h 77"/>
                <a:gd name="T30" fmla="*/ 133 w 135"/>
                <a:gd name="T31" fmla="*/ 48 h 77"/>
                <a:gd name="T32" fmla="*/ 135 w 135"/>
                <a:gd name="T33" fmla="*/ 44 h 77"/>
                <a:gd name="T34" fmla="*/ 135 w 135"/>
                <a:gd name="T35" fmla="*/ 39 h 77"/>
                <a:gd name="T36" fmla="*/ 134 w 135"/>
                <a:gd name="T37" fmla="*/ 34 h 77"/>
                <a:gd name="T38" fmla="*/ 133 w 135"/>
                <a:gd name="T39" fmla="*/ 29 h 77"/>
                <a:gd name="T40" fmla="*/ 130 w 135"/>
                <a:gd name="T41" fmla="*/ 25 h 77"/>
                <a:gd name="T42" fmla="*/ 128 w 135"/>
                <a:gd name="T43" fmla="*/ 21 h 77"/>
                <a:gd name="T44" fmla="*/ 124 w 135"/>
                <a:gd name="T45" fmla="*/ 16 h 77"/>
                <a:gd name="T46" fmla="*/ 122 w 135"/>
                <a:gd name="T47" fmla="*/ 13 h 77"/>
                <a:gd name="T48" fmla="*/ 115 w 135"/>
                <a:gd name="T49" fmla="*/ 12 h 77"/>
                <a:gd name="T50" fmla="*/ 108 w 135"/>
                <a:gd name="T51" fmla="*/ 10 h 77"/>
                <a:gd name="T52" fmla="*/ 101 w 135"/>
                <a:gd name="T53" fmla="*/ 9 h 77"/>
                <a:gd name="T54" fmla="*/ 95 w 135"/>
                <a:gd name="T55" fmla="*/ 8 h 77"/>
                <a:gd name="T56" fmla="*/ 88 w 135"/>
                <a:gd name="T57" fmla="*/ 7 h 77"/>
                <a:gd name="T58" fmla="*/ 82 w 135"/>
                <a:gd name="T59" fmla="*/ 6 h 77"/>
                <a:gd name="T60" fmla="*/ 76 w 135"/>
                <a:gd name="T61" fmla="*/ 3 h 77"/>
                <a:gd name="T62" fmla="*/ 69 w 135"/>
                <a:gd name="T63" fmla="*/ 0 h 77"/>
                <a:gd name="T64" fmla="*/ 60 w 135"/>
                <a:gd name="T65" fmla="*/ 0 h 77"/>
                <a:gd name="T66" fmla="*/ 53 w 135"/>
                <a:gd name="T67" fmla="*/ 2 h 77"/>
                <a:gd name="T68" fmla="*/ 46 w 135"/>
                <a:gd name="T69" fmla="*/ 6 h 77"/>
                <a:gd name="T70" fmla="*/ 39 w 135"/>
                <a:gd name="T71" fmla="*/ 8 h 77"/>
                <a:gd name="T72" fmla="*/ 34 w 135"/>
                <a:gd name="T73" fmla="*/ 8 h 77"/>
                <a:gd name="T74" fmla="*/ 28 w 135"/>
                <a:gd name="T75" fmla="*/ 7 h 77"/>
                <a:gd name="T76" fmla="*/ 23 w 135"/>
                <a:gd name="T77" fmla="*/ 7 h 77"/>
                <a:gd name="T78" fmla="*/ 17 w 135"/>
                <a:gd name="T79" fmla="*/ 8 h 77"/>
                <a:gd name="T80" fmla="*/ 0 w 135"/>
                <a:gd name="T81" fmla="*/ 33 h 77"/>
                <a:gd name="T82" fmla="*/ 4 w 135"/>
                <a:gd name="T83" fmla="*/ 45 h 77"/>
                <a:gd name="T84" fmla="*/ 17 w 135"/>
                <a:gd name="T85" fmla="*/ 52 h 77"/>
                <a:gd name="T86" fmla="*/ 20 w 135"/>
                <a:gd name="T87" fmla="*/ 57 h 77"/>
                <a:gd name="T88" fmla="*/ 23 w 135"/>
                <a:gd name="T89" fmla="*/ 60 h 77"/>
                <a:gd name="T90" fmla="*/ 24 w 135"/>
                <a:gd name="T91" fmla="*/ 66 h 77"/>
                <a:gd name="T92" fmla="*/ 26 w 135"/>
                <a:gd name="T93" fmla="*/ 72 h 77"/>
                <a:gd name="T94" fmla="*/ 34 w 135"/>
                <a:gd name="T95" fmla="*/ 77 h 77"/>
                <a:gd name="T96" fmla="*/ 34 w 135"/>
                <a:gd name="T97" fmla="*/ 77 h 77"/>
                <a:gd name="T98" fmla="*/ 35 w 135"/>
                <a:gd name="T99" fmla="*/ 75 h 77"/>
                <a:gd name="T100" fmla="*/ 36 w 135"/>
                <a:gd name="T101" fmla="*/ 75 h 77"/>
                <a:gd name="T102" fmla="*/ 36 w 135"/>
                <a:gd name="T103"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77">
                  <a:moveTo>
                    <a:pt x="36" y="75"/>
                  </a:moveTo>
                  <a:lnTo>
                    <a:pt x="67" y="67"/>
                  </a:lnTo>
                  <a:lnTo>
                    <a:pt x="68" y="66"/>
                  </a:lnTo>
                  <a:lnTo>
                    <a:pt x="70" y="65"/>
                  </a:lnTo>
                  <a:lnTo>
                    <a:pt x="71" y="62"/>
                  </a:lnTo>
                  <a:lnTo>
                    <a:pt x="73" y="60"/>
                  </a:lnTo>
                  <a:lnTo>
                    <a:pt x="106" y="51"/>
                  </a:lnTo>
                  <a:lnTo>
                    <a:pt x="107" y="51"/>
                  </a:lnTo>
                  <a:lnTo>
                    <a:pt x="108" y="53"/>
                  </a:lnTo>
                  <a:lnTo>
                    <a:pt x="110" y="54"/>
                  </a:lnTo>
                  <a:lnTo>
                    <a:pt x="111" y="55"/>
                  </a:lnTo>
                  <a:lnTo>
                    <a:pt x="124" y="51"/>
                  </a:lnTo>
                  <a:lnTo>
                    <a:pt x="127" y="51"/>
                  </a:lnTo>
                  <a:lnTo>
                    <a:pt x="128" y="51"/>
                  </a:lnTo>
                  <a:lnTo>
                    <a:pt x="130" y="49"/>
                  </a:lnTo>
                  <a:lnTo>
                    <a:pt x="133" y="48"/>
                  </a:lnTo>
                  <a:lnTo>
                    <a:pt x="135" y="44"/>
                  </a:lnTo>
                  <a:lnTo>
                    <a:pt x="135" y="39"/>
                  </a:lnTo>
                  <a:lnTo>
                    <a:pt x="134" y="34"/>
                  </a:lnTo>
                  <a:lnTo>
                    <a:pt x="133" y="29"/>
                  </a:lnTo>
                  <a:lnTo>
                    <a:pt x="130" y="25"/>
                  </a:lnTo>
                  <a:lnTo>
                    <a:pt x="128" y="21"/>
                  </a:lnTo>
                  <a:lnTo>
                    <a:pt x="124" y="16"/>
                  </a:lnTo>
                  <a:lnTo>
                    <a:pt x="122" y="13"/>
                  </a:lnTo>
                  <a:lnTo>
                    <a:pt x="115" y="12"/>
                  </a:lnTo>
                  <a:lnTo>
                    <a:pt x="108" y="10"/>
                  </a:lnTo>
                  <a:lnTo>
                    <a:pt x="101" y="9"/>
                  </a:lnTo>
                  <a:lnTo>
                    <a:pt x="95" y="8"/>
                  </a:lnTo>
                  <a:lnTo>
                    <a:pt x="88" y="7"/>
                  </a:lnTo>
                  <a:lnTo>
                    <a:pt x="82" y="6"/>
                  </a:lnTo>
                  <a:lnTo>
                    <a:pt x="76" y="3"/>
                  </a:lnTo>
                  <a:lnTo>
                    <a:pt x="69" y="0"/>
                  </a:lnTo>
                  <a:lnTo>
                    <a:pt x="60" y="0"/>
                  </a:lnTo>
                  <a:lnTo>
                    <a:pt x="53" y="2"/>
                  </a:lnTo>
                  <a:lnTo>
                    <a:pt x="46" y="6"/>
                  </a:lnTo>
                  <a:lnTo>
                    <a:pt x="39" y="8"/>
                  </a:lnTo>
                  <a:lnTo>
                    <a:pt x="34" y="8"/>
                  </a:lnTo>
                  <a:lnTo>
                    <a:pt x="28" y="7"/>
                  </a:lnTo>
                  <a:lnTo>
                    <a:pt x="23" y="7"/>
                  </a:lnTo>
                  <a:lnTo>
                    <a:pt x="17" y="8"/>
                  </a:lnTo>
                  <a:lnTo>
                    <a:pt x="0" y="33"/>
                  </a:lnTo>
                  <a:lnTo>
                    <a:pt x="4" y="45"/>
                  </a:lnTo>
                  <a:lnTo>
                    <a:pt x="17" y="52"/>
                  </a:lnTo>
                  <a:lnTo>
                    <a:pt x="20" y="57"/>
                  </a:lnTo>
                  <a:lnTo>
                    <a:pt x="23" y="60"/>
                  </a:lnTo>
                  <a:lnTo>
                    <a:pt x="24" y="66"/>
                  </a:lnTo>
                  <a:lnTo>
                    <a:pt x="26" y="72"/>
                  </a:lnTo>
                  <a:lnTo>
                    <a:pt x="34" y="77"/>
                  </a:lnTo>
                  <a:lnTo>
                    <a:pt x="34" y="77"/>
                  </a:lnTo>
                  <a:lnTo>
                    <a:pt x="35" y="75"/>
                  </a:lnTo>
                  <a:lnTo>
                    <a:pt x="36" y="75"/>
                  </a:lnTo>
                  <a:lnTo>
                    <a:pt x="36" y="75"/>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5" name="Freeform 171"/>
            <p:cNvSpPr>
              <a:spLocks/>
            </p:cNvSpPr>
            <p:nvPr userDrawn="1"/>
          </p:nvSpPr>
          <p:spPr bwMode="auto">
            <a:xfrm>
              <a:off x="2567" y="1657"/>
              <a:ext cx="107" cy="127"/>
            </a:xfrm>
            <a:custGeom>
              <a:avLst/>
              <a:gdLst>
                <a:gd name="T0" fmla="*/ 59 w 107"/>
                <a:gd name="T1" fmla="*/ 127 h 127"/>
                <a:gd name="T2" fmla="*/ 61 w 107"/>
                <a:gd name="T3" fmla="*/ 127 h 127"/>
                <a:gd name="T4" fmla="*/ 63 w 107"/>
                <a:gd name="T5" fmla="*/ 127 h 127"/>
                <a:gd name="T6" fmla="*/ 66 w 107"/>
                <a:gd name="T7" fmla="*/ 127 h 127"/>
                <a:gd name="T8" fmla="*/ 68 w 107"/>
                <a:gd name="T9" fmla="*/ 125 h 127"/>
                <a:gd name="T10" fmla="*/ 69 w 107"/>
                <a:gd name="T11" fmla="*/ 123 h 127"/>
                <a:gd name="T12" fmla="*/ 70 w 107"/>
                <a:gd name="T13" fmla="*/ 121 h 127"/>
                <a:gd name="T14" fmla="*/ 71 w 107"/>
                <a:gd name="T15" fmla="*/ 118 h 127"/>
                <a:gd name="T16" fmla="*/ 73 w 107"/>
                <a:gd name="T17" fmla="*/ 115 h 127"/>
                <a:gd name="T18" fmla="*/ 68 w 107"/>
                <a:gd name="T19" fmla="*/ 102 h 127"/>
                <a:gd name="T20" fmla="*/ 69 w 107"/>
                <a:gd name="T21" fmla="*/ 91 h 127"/>
                <a:gd name="T22" fmla="*/ 70 w 107"/>
                <a:gd name="T23" fmla="*/ 89 h 127"/>
                <a:gd name="T24" fmla="*/ 71 w 107"/>
                <a:gd name="T25" fmla="*/ 87 h 127"/>
                <a:gd name="T26" fmla="*/ 75 w 107"/>
                <a:gd name="T27" fmla="*/ 86 h 127"/>
                <a:gd name="T28" fmla="*/ 77 w 107"/>
                <a:gd name="T29" fmla="*/ 85 h 127"/>
                <a:gd name="T30" fmla="*/ 79 w 107"/>
                <a:gd name="T31" fmla="*/ 85 h 127"/>
                <a:gd name="T32" fmla="*/ 81 w 107"/>
                <a:gd name="T33" fmla="*/ 85 h 127"/>
                <a:gd name="T34" fmla="*/ 82 w 107"/>
                <a:gd name="T35" fmla="*/ 85 h 127"/>
                <a:gd name="T36" fmla="*/ 83 w 107"/>
                <a:gd name="T37" fmla="*/ 85 h 127"/>
                <a:gd name="T38" fmla="*/ 94 w 107"/>
                <a:gd name="T39" fmla="*/ 69 h 127"/>
                <a:gd name="T40" fmla="*/ 95 w 107"/>
                <a:gd name="T41" fmla="*/ 67 h 127"/>
                <a:gd name="T42" fmla="*/ 96 w 107"/>
                <a:gd name="T43" fmla="*/ 67 h 127"/>
                <a:gd name="T44" fmla="*/ 97 w 107"/>
                <a:gd name="T45" fmla="*/ 66 h 127"/>
                <a:gd name="T46" fmla="*/ 99 w 107"/>
                <a:gd name="T47" fmla="*/ 65 h 127"/>
                <a:gd name="T48" fmla="*/ 107 w 107"/>
                <a:gd name="T49" fmla="*/ 31 h 127"/>
                <a:gd name="T50" fmla="*/ 103 w 107"/>
                <a:gd name="T51" fmla="*/ 27 h 127"/>
                <a:gd name="T52" fmla="*/ 101 w 107"/>
                <a:gd name="T53" fmla="*/ 21 h 127"/>
                <a:gd name="T54" fmla="*/ 100 w 107"/>
                <a:gd name="T55" fmla="*/ 15 h 127"/>
                <a:gd name="T56" fmla="*/ 96 w 107"/>
                <a:gd name="T57" fmla="*/ 11 h 127"/>
                <a:gd name="T58" fmla="*/ 91 w 107"/>
                <a:gd name="T59" fmla="*/ 9 h 127"/>
                <a:gd name="T60" fmla="*/ 86 w 107"/>
                <a:gd name="T61" fmla="*/ 7 h 127"/>
                <a:gd name="T62" fmla="*/ 81 w 107"/>
                <a:gd name="T63" fmla="*/ 5 h 127"/>
                <a:gd name="T64" fmla="*/ 76 w 107"/>
                <a:gd name="T65" fmla="*/ 2 h 127"/>
                <a:gd name="T66" fmla="*/ 70 w 107"/>
                <a:gd name="T67" fmla="*/ 1 h 127"/>
                <a:gd name="T68" fmla="*/ 66 w 107"/>
                <a:gd name="T69" fmla="*/ 0 h 127"/>
                <a:gd name="T70" fmla="*/ 60 w 107"/>
                <a:gd name="T71" fmla="*/ 0 h 127"/>
                <a:gd name="T72" fmla="*/ 55 w 107"/>
                <a:gd name="T73" fmla="*/ 2 h 127"/>
                <a:gd name="T74" fmla="*/ 49 w 107"/>
                <a:gd name="T75" fmla="*/ 7 h 127"/>
                <a:gd name="T76" fmla="*/ 43 w 107"/>
                <a:gd name="T77" fmla="*/ 11 h 127"/>
                <a:gd name="T78" fmla="*/ 39 w 107"/>
                <a:gd name="T79" fmla="*/ 14 h 127"/>
                <a:gd name="T80" fmla="*/ 33 w 107"/>
                <a:gd name="T81" fmla="*/ 17 h 127"/>
                <a:gd name="T82" fmla="*/ 31 w 107"/>
                <a:gd name="T83" fmla="*/ 21 h 127"/>
                <a:gd name="T84" fmla="*/ 30 w 107"/>
                <a:gd name="T85" fmla="*/ 27 h 127"/>
                <a:gd name="T86" fmla="*/ 29 w 107"/>
                <a:gd name="T87" fmla="*/ 33 h 127"/>
                <a:gd name="T88" fmla="*/ 29 w 107"/>
                <a:gd name="T89" fmla="*/ 39 h 127"/>
                <a:gd name="T90" fmla="*/ 30 w 107"/>
                <a:gd name="T91" fmla="*/ 40 h 127"/>
                <a:gd name="T92" fmla="*/ 31 w 107"/>
                <a:gd name="T93" fmla="*/ 43 h 127"/>
                <a:gd name="T94" fmla="*/ 33 w 107"/>
                <a:gd name="T95" fmla="*/ 44 h 127"/>
                <a:gd name="T96" fmla="*/ 33 w 107"/>
                <a:gd name="T97" fmla="*/ 46 h 127"/>
                <a:gd name="T98" fmla="*/ 0 w 107"/>
                <a:gd name="T99" fmla="*/ 104 h 127"/>
                <a:gd name="T100" fmla="*/ 0 w 107"/>
                <a:gd name="T101" fmla="*/ 105 h 127"/>
                <a:gd name="T102" fmla="*/ 1 w 107"/>
                <a:gd name="T103" fmla="*/ 108 h 127"/>
                <a:gd name="T104" fmla="*/ 1 w 107"/>
                <a:gd name="T105" fmla="*/ 109 h 127"/>
                <a:gd name="T106" fmla="*/ 2 w 107"/>
                <a:gd name="T107" fmla="*/ 109 h 127"/>
                <a:gd name="T108" fmla="*/ 59 w 107"/>
                <a:gd name="T10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127">
                  <a:moveTo>
                    <a:pt x="59" y="127"/>
                  </a:moveTo>
                  <a:lnTo>
                    <a:pt x="61" y="127"/>
                  </a:lnTo>
                  <a:lnTo>
                    <a:pt x="63" y="127"/>
                  </a:lnTo>
                  <a:lnTo>
                    <a:pt x="66" y="127"/>
                  </a:lnTo>
                  <a:lnTo>
                    <a:pt x="68" y="125"/>
                  </a:lnTo>
                  <a:lnTo>
                    <a:pt x="69" y="123"/>
                  </a:lnTo>
                  <a:lnTo>
                    <a:pt x="70" y="121"/>
                  </a:lnTo>
                  <a:lnTo>
                    <a:pt x="71" y="118"/>
                  </a:lnTo>
                  <a:lnTo>
                    <a:pt x="73" y="115"/>
                  </a:lnTo>
                  <a:lnTo>
                    <a:pt x="68" y="102"/>
                  </a:lnTo>
                  <a:lnTo>
                    <a:pt x="69" y="91"/>
                  </a:lnTo>
                  <a:lnTo>
                    <a:pt x="70" y="89"/>
                  </a:lnTo>
                  <a:lnTo>
                    <a:pt x="71" y="87"/>
                  </a:lnTo>
                  <a:lnTo>
                    <a:pt x="75" y="86"/>
                  </a:lnTo>
                  <a:lnTo>
                    <a:pt x="77" y="85"/>
                  </a:lnTo>
                  <a:lnTo>
                    <a:pt x="79" y="85"/>
                  </a:lnTo>
                  <a:lnTo>
                    <a:pt x="81" y="85"/>
                  </a:lnTo>
                  <a:lnTo>
                    <a:pt x="82" y="85"/>
                  </a:lnTo>
                  <a:lnTo>
                    <a:pt x="83" y="85"/>
                  </a:lnTo>
                  <a:lnTo>
                    <a:pt x="94" y="69"/>
                  </a:lnTo>
                  <a:lnTo>
                    <a:pt x="95" y="67"/>
                  </a:lnTo>
                  <a:lnTo>
                    <a:pt x="96" y="67"/>
                  </a:lnTo>
                  <a:lnTo>
                    <a:pt x="97" y="66"/>
                  </a:lnTo>
                  <a:lnTo>
                    <a:pt x="99" y="65"/>
                  </a:lnTo>
                  <a:lnTo>
                    <a:pt x="107" y="31"/>
                  </a:lnTo>
                  <a:lnTo>
                    <a:pt x="103" y="27"/>
                  </a:lnTo>
                  <a:lnTo>
                    <a:pt x="101" y="21"/>
                  </a:lnTo>
                  <a:lnTo>
                    <a:pt x="100" y="15"/>
                  </a:lnTo>
                  <a:lnTo>
                    <a:pt x="96" y="11"/>
                  </a:lnTo>
                  <a:lnTo>
                    <a:pt x="91" y="9"/>
                  </a:lnTo>
                  <a:lnTo>
                    <a:pt x="86" y="7"/>
                  </a:lnTo>
                  <a:lnTo>
                    <a:pt x="81" y="5"/>
                  </a:lnTo>
                  <a:lnTo>
                    <a:pt x="76" y="2"/>
                  </a:lnTo>
                  <a:lnTo>
                    <a:pt x="70" y="1"/>
                  </a:lnTo>
                  <a:lnTo>
                    <a:pt x="66" y="0"/>
                  </a:lnTo>
                  <a:lnTo>
                    <a:pt x="60" y="0"/>
                  </a:lnTo>
                  <a:lnTo>
                    <a:pt x="55" y="2"/>
                  </a:lnTo>
                  <a:lnTo>
                    <a:pt x="49" y="7"/>
                  </a:lnTo>
                  <a:lnTo>
                    <a:pt x="43" y="11"/>
                  </a:lnTo>
                  <a:lnTo>
                    <a:pt x="39" y="14"/>
                  </a:lnTo>
                  <a:lnTo>
                    <a:pt x="33" y="17"/>
                  </a:lnTo>
                  <a:lnTo>
                    <a:pt x="31" y="21"/>
                  </a:lnTo>
                  <a:lnTo>
                    <a:pt x="30" y="27"/>
                  </a:lnTo>
                  <a:lnTo>
                    <a:pt x="29" y="33"/>
                  </a:lnTo>
                  <a:lnTo>
                    <a:pt x="29" y="39"/>
                  </a:lnTo>
                  <a:lnTo>
                    <a:pt x="30" y="40"/>
                  </a:lnTo>
                  <a:lnTo>
                    <a:pt x="31" y="43"/>
                  </a:lnTo>
                  <a:lnTo>
                    <a:pt x="33" y="44"/>
                  </a:lnTo>
                  <a:lnTo>
                    <a:pt x="33" y="46"/>
                  </a:lnTo>
                  <a:lnTo>
                    <a:pt x="0" y="104"/>
                  </a:lnTo>
                  <a:lnTo>
                    <a:pt x="0" y="105"/>
                  </a:lnTo>
                  <a:lnTo>
                    <a:pt x="1" y="108"/>
                  </a:lnTo>
                  <a:lnTo>
                    <a:pt x="1" y="109"/>
                  </a:lnTo>
                  <a:lnTo>
                    <a:pt x="2" y="109"/>
                  </a:lnTo>
                  <a:lnTo>
                    <a:pt x="59" y="127"/>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1196" name="Freeform 172"/>
            <p:cNvSpPr>
              <a:spLocks/>
            </p:cNvSpPr>
            <p:nvPr userDrawn="1"/>
          </p:nvSpPr>
          <p:spPr bwMode="auto">
            <a:xfrm>
              <a:off x="2377" y="1649"/>
              <a:ext cx="92" cy="129"/>
            </a:xfrm>
            <a:custGeom>
              <a:avLst/>
              <a:gdLst>
                <a:gd name="T0" fmla="*/ 47 w 92"/>
                <a:gd name="T1" fmla="*/ 129 h 129"/>
                <a:gd name="T2" fmla="*/ 86 w 92"/>
                <a:gd name="T3" fmla="*/ 122 h 129"/>
                <a:gd name="T4" fmla="*/ 90 w 92"/>
                <a:gd name="T5" fmla="*/ 117 h 129"/>
                <a:gd name="T6" fmla="*/ 92 w 92"/>
                <a:gd name="T7" fmla="*/ 113 h 129"/>
                <a:gd name="T8" fmla="*/ 92 w 92"/>
                <a:gd name="T9" fmla="*/ 108 h 129"/>
                <a:gd name="T10" fmla="*/ 91 w 92"/>
                <a:gd name="T11" fmla="*/ 103 h 129"/>
                <a:gd name="T12" fmla="*/ 88 w 92"/>
                <a:gd name="T13" fmla="*/ 98 h 129"/>
                <a:gd name="T14" fmla="*/ 87 w 92"/>
                <a:gd name="T15" fmla="*/ 93 h 129"/>
                <a:gd name="T16" fmla="*/ 86 w 92"/>
                <a:gd name="T17" fmla="*/ 87 h 129"/>
                <a:gd name="T18" fmla="*/ 86 w 92"/>
                <a:gd name="T19" fmla="*/ 81 h 129"/>
                <a:gd name="T20" fmla="*/ 84 w 92"/>
                <a:gd name="T21" fmla="*/ 79 h 129"/>
                <a:gd name="T22" fmla="*/ 83 w 92"/>
                <a:gd name="T23" fmla="*/ 77 h 129"/>
                <a:gd name="T24" fmla="*/ 81 w 92"/>
                <a:gd name="T25" fmla="*/ 74 h 129"/>
                <a:gd name="T26" fmla="*/ 80 w 92"/>
                <a:gd name="T27" fmla="*/ 71 h 129"/>
                <a:gd name="T28" fmla="*/ 86 w 92"/>
                <a:gd name="T29" fmla="*/ 60 h 129"/>
                <a:gd name="T30" fmla="*/ 70 w 92"/>
                <a:gd name="T31" fmla="*/ 25 h 129"/>
                <a:gd name="T32" fmla="*/ 50 w 92"/>
                <a:gd name="T33" fmla="*/ 14 h 129"/>
                <a:gd name="T34" fmla="*/ 48 w 92"/>
                <a:gd name="T35" fmla="*/ 15 h 129"/>
                <a:gd name="T36" fmla="*/ 46 w 92"/>
                <a:gd name="T37" fmla="*/ 15 h 129"/>
                <a:gd name="T38" fmla="*/ 45 w 92"/>
                <a:gd name="T39" fmla="*/ 15 h 129"/>
                <a:gd name="T40" fmla="*/ 43 w 92"/>
                <a:gd name="T41" fmla="*/ 16 h 129"/>
                <a:gd name="T42" fmla="*/ 39 w 92"/>
                <a:gd name="T43" fmla="*/ 15 h 129"/>
                <a:gd name="T44" fmla="*/ 37 w 92"/>
                <a:gd name="T45" fmla="*/ 12 h 129"/>
                <a:gd name="T46" fmla="*/ 35 w 92"/>
                <a:gd name="T47" fmla="*/ 8 h 129"/>
                <a:gd name="T48" fmla="*/ 34 w 92"/>
                <a:gd name="T49" fmla="*/ 6 h 129"/>
                <a:gd name="T50" fmla="*/ 31 w 92"/>
                <a:gd name="T51" fmla="*/ 3 h 129"/>
                <a:gd name="T52" fmla="*/ 27 w 92"/>
                <a:gd name="T53" fmla="*/ 1 h 129"/>
                <a:gd name="T54" fmla="*/ 24 w 92"/>
                <a:gd name="T55" fmla="*/ 0 h 129"/>
                <a:gd name="T56" fmla="*/ 19 w 92"/>
                <a:gd name="T57" fmla="*/ 1 h 129"/>
                <a:gd name="T58" fmla="*/ 12 w 92"/>
                <a:gd name="T59" fmla="*/ 4 h 129"/>
                <a:gd name="T60" fmla="*/ 8 w 92"/>
                <a:gd name="T61" fmla="*/ 10 h 129"/>
                <a:gd name="T62" fmla="*/ 4 w 92"/>
                <a:gd name="T63" fmla="*/ 19 h 129"/>
                <a:gd name="T64" fmla="*/ 0 w 92"/>
                <a:gd name="T65" fmla="*/ 27 h 129"/>
                <a:gd name="T66" fmla="*/ 1 w 92"/>
                <a:gd name="T67" fmla="*/ 33 h 129"/>
                <a:gd name="T68" fmla="*/ 3 w 92"/>
                <a:gd name="T69" fmla="*/ 36 h 129"/>
                <a:gd name="T70" fmla="*/ 3 w 92"/>
                <a:gd name="T71" fmla="*/ 41 h 129"/>
                <a:gd name="T72" fmla="*/ 3 w 92"/>
                <a:gd name="T73" fmla="*/ 45 h 129"/>
                <a:gd name="T74" fmla="*/ 5 w 92"/>
                <a:gd name="T75" fmla="*/ 47 h 129"/>
                <a:gd name="T76" fmla="*/ 8 w 92"/>
                <a:gd name="T77" fmla="*/ 48 h 129"/>
                <a:gd name="T78" fmla="*/ 10 w 92"/>
                <a:gd name="T79" fmla="*/ 51 h 129"/>
                <a:gd name="T80" fmla="*/ 11 w 92"/>
                <a:gd name="T81" fmla="*/ 54 h 129"/>
                <a:gd name="T82" fmla="*/ 11 w 92"/>
                <a:gd name="T83" fmla="*/ 56 h 129"/>
                <a:gd name="T84" fmla="*/ 11 w 92"/>
                <a:gd name="T85" fmla="*/ 59 h 129"/>
                <a:gd name="T86" fmla="*/ 10 w 92"/>
                <a:gd name="T87" fmla="*/ 60 h 129"/>
                <a:gd name="T88" fmla="*/ 8 w 92"/>
                <a:gd name="T89" fmla="*/ 64 h 129"/>
                <a:gd name="T90" fmla="*/ 32 w 92"/>
                <a:gd name="T91" fmla="*/ 120 h 129"/>
                <a:gd name="T92" fmla="*/ 34 w 92"/>
                <a:gd name="T93" fmla="*/ 123 h 129"/>
                <a:gd name="T94" fmla="*/ 38 w 92"/>
                <a:gd name="T95" fmla="*/ 125 h 129"/>
                <a:gd name="T96" fmla="*/ 43 w 92"/>
                <a:gd name="T97" fmla="*/ 126 h 129"/>
                <a:gd name="T98" fmla="*/ 47 w 92"/>
                <a:gd name="T9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29">
                  <a:moveTo>
                    <a:pt x="47" y="129"/>
                  </a:moveTo>
                  <a:lnTo>
                    <a:pt x="86" y="122"/>
                  </a:lnTo>
                  <a:lnTo>
                    <a:pt x="90" y="117"/>
                  </a:lnTo>
                  <a:lnTo>
                    <a:pt x="92" y="113"/>
                  </a:lnTo>
                  <a:lnTo>
                    <a:pt x="92" y="108"/>
                  </a:lnTo>
                  <a:lnTo>
                    <a:pt x="91" y="103"/>
                  </a:lnTo>
                  <a:lnTo>
                    <a:pt x="88" y="98"/>
                  </a:lnTo>
                  <a:lnTo>
                    <a:pt x="87" y="93"/>
                  </a:lnTo>
                  <a:lnTo>
                    <a:pt x="86" y="87"/>
                  </a:lnTo>
                  <a:lnTo>
                    <a:pt x="86" y="81"/>
                  </a:lnTo>
                  <a:lnTo>
                    <a:pt x="84" y="79"/>
                  </a:lnTo>
                  <a:lnTo>
                    <a:pt x="83" y="77"/>
                  </a:lnTo>
                  <a:lnTo>
                    <a:pt x="81" y="74"/>
                  </a:lnTo>
                  <a:lnTo>
                    <a:pt x="80" y="71"/>
                  </a:lnTo>
                  <a:lnTo>
                    <a:pt x="86" y="60"/>
                  </a:lnTo>
                  <a:lnTo>
                    <a:pt x="70" y="25"/>
                  </a:lnTo>
                  <a:lnTo>
                    <a:pt x="50" y="14"/>
                  </a:lnTo>
                  <a:lnTo>
                    <a:pt x="48" y="15"/>
                  </a:lnTo>
                  <a:lnTo>
                    <a:pt x="46" y="15"/>
                  </a:lnTo>
                  <a:lnTo>
                    <a:pt x="45" y="15"/>
                  </a:lnTo>
                  <a:lnTo>
                    <a:pt x="43" y="16"/>
                  </a:lnTo>
                  <a:lnTo>
                    <a:pt x="39" y="15"/>
                  </a:lnTo>
                  <a:lnTo>
                    <a:pt x="37" y="12"/>
                  </a:lnTo>
                  <a:lnTo>
                    <a:pt x="35" y="8"/>
                  </a:lnTo>
                  <a:lnTo>
                    <a:pt x="34" y="6"/>
                  </a:lnTo>
                  <a:lnTo>
                    <a:pt x="31" y="3"/>
                  </a:lnTo>
                  <a:lnTo>
                    <a:pt x="27" y="1"/>
                  </a:lnTo>
                  <a:lnTo>
                    <a:pt x="24" y="0"/>
                  </a:lnTo>
                  <a:lnTo>
                    <a:pt x="19" y="1"/>
                  </a:lnTo>
                  <a:lnTo>
                    <a:pt x="12" y="4"/>
                  </a:lnTo>
                  <a:lnTo>
                    <a:pt x="8" y="10"/>
                  </a:lnTo>
                  <a:lnTo>
                    <a:pt x="4" y="19"/>
                  </a:lnTo>
                  <a:lnTo>
                    <a:pt x="0" y="27"/>
                  </a:lnTo>
                  <a:lnTo>
                    <a:pt x="1" y="33"/>
                  </a:lnTo>
                  <a:lnTo>
                    <a:pt x="3" y="36"/>
                  </a:lnTo>
                  <a:lnTo>
                    <a:pt x="3" y="41"/>
                  </a:lnTo>
                  <a:lnTo>
                    <a:pt x="3" y="45"/>
                  </a:lnTo>
                  <a:lnTo>
                    <a:pt x="5" y="47"/>
                  </a:lnTo>
                  <a:lnTo>
                    <a:pt x="8" y="48"/>
                  </a:lnTo>
                  <a:lnTo>
                    <a:pt x="10" y="51"/>
                  </a:lnTo>
                  <a:lnTo>
                    <a:pt x="11" y="54"/>
                  </a:lnTo>
                  <a:lnTo>
                    <a:pt x="11" y="56"/>
                  </a:lnTo>
                  <a:lnTo>
                    <a:pt x="11" y="59"/>
                  </a:lnTo>
                  <a:lnTo>
                    <a:pt x="10" y="60"/>
                  </a:lnTo>
                  <a:lnTo>
                    <a:pt x="8" y="64"/>
                  </a:lnTo>
                  <a:lnTo>
                    <a:pt x="32" y="120"/>
                  </a:lnTo>
                  <a:lnTo>
                    <a:pt x="34" y="123"/>
                  </a:lnTo>
                  <a:lnTo>
                    <a:pt x="38" y="125"/>
                  </a:lnTo>
                  <a:lnTo>
                    <a:pt x="43" y="126"/>
                  </a:lnTo>
                  <a:lnTo>
                    <a:pt x="47" y="12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grpSp>
      <p:sp>
        <p:nvSpPr>
          <p:cNvPr id="1029" name="Rectangle 5"/>
          <p:cNvSpPr>
            <a:spLocks noGrp="1" noChangeArrowheads="1"/>
          </p:cNvSpPr>
          <p:nvPr>
            <p:ph type="ftr" sz="quarter" idx="3"/>
          </p:nvPr>
        </p:nvSpPr>
        <p:spPr bwMode="auto">
          <a:xfrm>
            <a:off x="57150" y="6353175"/>
            <a:ext cx="432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b="1">
                <a:solidFill>
                  <a:schemeClr val="bg1"/>
                </a:solidFill>
                <a:latin typeface="Arial" panose="020B0604020202020204" pitchFamily="34" charset="0"/>
              </a:defRPr>
            </a:lvl1p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oleObject" Target="../embeddings/oleObject1.bin"/><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wmf"/><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4.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6.jpeg"/><Relationship Id="rId4" Type="http://schemas.openxmlformats.org/officeDocument/2006/relationships/hyperlink" Target="http://www.nycwatershed.org/news_press_hobar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9944" name="Rectangle 1032"/>
          <p:cNvSpPr>
            <a:spLocks noChangeArrowheads="1"/>
          </p:cNvSpPr>
          <p:nvPr/>
        </p:nvSpPr>
        <p:spPr bwMode="auto">
          <a:xfrm>
            <a:off x="0" y="6342063"/>
            <a:ext cx="5815013" cy="515937"/>
          </a:xfrm>
          <a:prstGeom prst="rect">
            <a:avLst/>
          </a:prstGeom>
          <a:solidFill>
            <a:srgbClr val="004C6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9999" name="Rectangle 1087"/>
          <p:cNvSpPr>
            <a:spLocks noChangeArrowheads="1"/>
          </p:cNvSpPr>
          <p:nvPr/>
        </p:nvSpPr>
        <p:spPr bwMode="auto">
          <a:xfrm>
            <a:off x="0" y="0"/>
            <a:ext cx="9144000"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9938" name="Rectangle 1026"/>
          <p:cNvSpPr>
            <a:spLocks noGrp="1" noChangeArrowheads="1"/>
          </p:cNvSpPr>
          <p:nvPr>
            <p:ph type="ctrTitle"/>
          </p:nvPr>
        </p:nvSpPr>
        <p:spPr>
          <a:xfrm>
            <a:off x="685800" y="1304925"/>
            <a:ext cx="7772400" cy="1981200"/>
          </a:xfrm>
        </p:spPr>
        <p:txBody>
          <a:bodyPr anchor="ctr"/>
          <a:lstStyle/>
          <a:p>
            <a:r>
              <a:rPr lang="es-SV" altLang="es-US" sz="4000" b="1">
                <a:solidFill>
                  <a:srgbClr val="BF5A00"/>
                </a:solidFill>
                <a:effectLst>
                  <a:outerShdw blurRad="38100" dist="38100" dir="2700000" algn="tl">
                    <a:srgbClr val="C0C0C0"/>
                  </a:outerShdw>
                </a:effectLst>
                <a:latin typeface="Book Antiqua" panose="02040602050305030304" pitchFamily="18" charset="0"/>
              </a:rPr>
              <a:t>Marco de </a:t>
            </a:r>
            <a:br>
              <a:rPr lang="es-SV" altLang="es-US" sz="4000" b="1">
                <a:solidFill>
                  <a:srgbClr val="BF5A00"/>
                </a:solidFill>
                <a:effectLst>
                  <a:outerShdw blurRad="38100" dist="38100" dir="2700000" algn="tl">
                    <a:srgbClr val="C0C0C0"/>
                  </a:outerShdw>
                </a:effectLst>
                <a:latin typeface="Book Antiqua" panose="02040602050305030304" pitchFamily="18" charset="0"/>
              </a:rPr>
            </a:br>
            <a:r>
              <a:rPr lang="es-SV" altLang="es-US" sz="4000" b="1">
                <a:solidFill>
                  <a:srgbClr val="BF5A00"/>
                </a:solidFill>
                <a:effectLst>
                  <a:outerShdw blurRad="38100" dist="38100" dir="2700000" algn="tl">
                    <a:srgbClr val="C0C0C0"/>
                  </a:outerShdw>
                </a:effectLst>
                <a:latin typeface="Book Antiqua" panose="02040602050305030304" pitchFamily="18" charset="0"/>
              </a:rPr>
              <a:t>Compensación por </a:t>
            </a:r>
            <a:br>
              <a:rPr lang="es-SV" altLang="es-US" sz="4000" b="1">
                <a:solidFill>
                  <a:srgbClr val="BF5A00"/>
                </a:solidFill>
                <a:effectLst>
                  <a:outerShdw blurRad="38100" dist="38100" dir="2700000" algn="tl">
                    <a:srgbClr val="C0C0C0"/>
                  </a:outerShdw>
                </a:effectLst>
                <a:latin typeface="Book Antiqua" panose="02040602050305030304" pitchFamily="18" charset="0"/>
              </a:rPr>
            </a:br>
            <a:r>
              <a:rPr lang="es-SV" altLang="es-US" sz="4000" b="1">
                <a:solidFill>
                  <a:srgbClr val="BF5A00"/>
                </a:solidFill>
                <a:effectLst>
                  <a:outerShdw blurRad="38100" dist="38100" dir="2700000" algn="tl">
                    <a:srgbClr val="C0C0C0"/>
                  </a:outerShdw>
                </a:effectLst>
                <a:latin typeface="Book Antiqua" panose="02040602050305030304" pitchFamily="18" charset="0"/>
              </a:rPr>
              <a:t>Servicio Ambientales (CSA)</a:t>
            </a:r>
            <a:endParaRPr lang="en-US" altLang="es-US" sz="4000" b="1">
              <a:solidFill>
                <a:srgbClr val="BF5A00"/>
              </a:solidFill>
              <a:effectLst>
                <a:outerShdw blurRad="38100" dist="38100" dir="2700000" algn="tl">
                  <a:srgbClr val="C0C0C0"/>
                </a:outerShdw>
              </a:effectLst>
              <a:latin typeface="Book Antiqua" panose="02040602050305030304" pitchFamily="18" charset="0"/>
            </a:endParaRPr>
          </a:p>
        </p:txBody>
      </p:sp>
      <p:pic>
        <p:nvPicPr>
          <p:cNvPr id="39940" name="Picture 1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6775" y="4333875"/>
            <a:ext cx="2408238"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1029"/>
          <p:cNvSpPr txBox="1">
            <a:spLocks noChangeArrowheads="1"/>
          </p:cNvSpPr>
          <p:nvPr/>
        </p:nvSpPr>
        <p:spPr bwMode="auto">
          <a:xfrm>
            <a:off x="157163" y="5095875"/>
            <a:ext cx="88344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1600" b="1">
                <a:solidFill>
                  <a:srgbClr val="004C6F"/>
                </a:solidFill>
                <a:latin typeface="Univers" pitchFamily="34" charset="0"/>
              </a:rPr>
              <a:t>P</a:t>
            </a:r>
            <a:r>
              <a:rPr lang="es-SV" altLang="es-US" sz="1400" b="1">
                <a:solidFill>
                  <a:srgbClr val="004C6F"/>
                </a:solidFill>
                <a:latin typeface="Univers" pitchFamily="34" charset="0"/>
              </a:rPr>
              <a:t>ROGRAMA </a:t>
            </a:r>
            <a:r>
              <a:rPr lang="es-SV" altLang="es-US" sz="1600" b="1">
                <a:solidFill>
                  <a:srgbClr val="004C6F"/>
                </a:solidFill>
                <a:latin typeface="Univers" pitchFamily="34" charset="0"/>
              </a:rPr>
              <a:t>S</a:t>
            </a:r>
            <a:r>
              <a:rPr lang="es-SV" altLang="es-US" sz="1400" b="1">
                <a:solidFill>
                  <a:srgbClr val="004C6F"/>
                </a:solidFill>
                <a:latin typeface="Univers" pitchFamily="34" charset="0"/>
              </a:rPr>
              <a:t>ALVADOREÑO DE </a:t>
            </a:r>
            <a:r>
              <a:rPr lang="es-SV" altLang="es-US" sz="1600" b="1">
                <a:solidFill>
                  <a:srgbClr val="004C6F"/>
                </a:solidFill>
                <a:latin typeface="Univers" pitchFamily="34" charset="0"/>
              </a:rPr>
              <a:t>I</a:t>
            </a:r>
            <a:r>
              <a:rPr lang="es-SV" altLang="es-US" sz="1400" b="1">
                <a:solidFill>
                  <a:srgbClr val="004C6F"/>
                </a:solidFill>
                <a:latin typeface="Univers" pitchFamily="34" charset="0"/>
              </a:rPr>
              <a:t>NVESTIGACIÓN </a:t>
            </a:r>
            <a:br>
              <a:rPr lang="es-SV" altLang="es-US" sz="1400" b="1">
                <a:solidFill>
                  <a:srgbClr val="004C6F"/>
                </a:solidFill>
                <a:latin typeface="Univers" pitchFamily="34" charset="0"/>
              </a:rPr>
            </a:br>
            <a:r>
              <a:rPr lang="es-SV" altLang="es-US" sz="1400" b="1">
                <a:solidFill>
                  <a:srgbClr val="004C6F"/>
                </a:solidFill>
                <a:latin typeface="Univers" pitchFamily="34" charset="0"/>
              </a:rPr>
              <a:t>SOBRE </a:t>
            </a:r>
            <a:r>
              <a:rPr lang="es-SV" altLang="es-US" sz="1600" b="1">
                <a:solidFill>
                  <a:srgbClr val="004C6F"/>
                </a:solidFill>
                <a:latin typeface="Univers" pitchFamily="34" charset="0"/>
              </a:rPr>
              <a:t>D</a:t>
            </a:r>
            <a:r>
              <a:rPr lang="es-SV" altLang="es-US" sz="1400" b="1">
                <a:solidFill>
                  <a:srgbClr val="004C6F"/>
                </a:solidFill>
                <a:latin typeface="Univers" pitchFamily="34" charset="0"/>
              </a:rPr>
              <a:t>ESARROLLO Y </a:t>
            </a:r>
            <a:r>
              <a:rPr lang="es-SV" altLang="es-US" sz="1600" b="1">
                <a:solidFill>
                  <a:srgbClr val="004C6F"/>
                </a:solidFill>
                <a:latin typeface="Univers" pitchFamily="34" charset="0"/>
              </a:rPr>
              <a:t>M</a:t>
            </a:r>
            <a:r>
              <a:rPr lang="es-SV" altLang="es-US" sz="1400" b="1">
                <a:solidFill>
                  <a:srgbClr val="004C6F"/>
                </a:solidFill>
                <a:latin typeface="Univers" pitchFamily="34" charset="0"/>
              </a:rPr>
              <a:t>EDIO </a:t>
            </a:r>
            <a:r>
              <a:rPr lang="es-SV" altLang="es-US" sz="1600" b="1">
                <a:solidFill>
                  <a:srgbClr val="004C6F"/>
                </a:solidFill>
                <a:latin typeface="Univers" pitchFamily="34" charset="0"/>
              </a:rPr>
              <a:t>A</a:t>
            </a:r>
            <a:r>
              <a:rPr lang="es-SV" altLang="es-US" sz="1400" b="1">
                <a:solidFill>
                  <a:srgbClr val="004C6F"/>
                </a:solidFill>
                <a:latin typeface="Univers" pitchFamily="34" charset="0"/>
              </a:rPr>
              <a:t>MBIENTE</a:t>
            </a:r>
            <a:endParaRPr lang="en-US" altLang="es-US" sz="1400" b="1">
              <a:solidFill>
                <a:srgbClr val="004C6F"/>
              </a:solidFill>
              <a:latin typeface="Univers" pitchFamily="34" charset="0"/>
            </a:endParaRPr>
          </a:p>
        </p:txBody>
      </p:sp>
      <p:sp>
        <p:nvSpPr>
          <p:cNvPr id="40001" name="Rectangle 1089"/>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0002" name="Rectangle 1090"/>
          <p:cNvSpPr>
            <a:spLocks noChangeArrowheads="1"/>
          </p:cNvSpPr>
          <p:nvPr/>
        </p:nvSpPr>
        <p:spPr bwMode="auto">
          <a:xfrm>
            <a:off x="0" y="550862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28678" name="Rectangle 6"/>
          <p:cNvSpPr>
            <a:spLocks noChangeArrowheads="1"/>
          </p:cNvSpPr>
          <p:nvPr/>
        </p:nvSpPr>
        <p:spPr bwMode="auto">
          <a:xfrm>
            <a:off x="942975" y="1403350"/>
            <a:ext cx="7820025"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45000"/>
              </a:spcAft>
              <a:buClr>
                <a:srgbClr val="008000"/>
              </a:buClr>
              <a:buFontTx/>
              <a:buChar char="•"/>
            </a:pPr>
            <a:r>
              <a:rPr lang="es-SV" altLang="es-US" sz="1800" b="1">
                <a:solidFill>
                  <a:srgbClr val="8BAA27"/>
                </a:solidFill>
                <a:latin typeface="Arial" panose="020B0604020202020204" pitchFamily="34" charset="0"/>
              </a:rPr>
              <a:t>La relación de confianza</a:t>
            </a:r>
            <a:r>
              <a:rPr lang="es-SV" altLang="es-US" sz="1700">
                <a:solidFill>
                  <a:srgbClr val="004C6F"/>
                </a:solidFill>
                <a:latin typeface="Arial" panose="020B0604020202020204" pitchFamily="34" charset="0"/>
              </a:rPr>
              <a:t> </a:t>
            </a:r>
            <a:r>
              <a:rPr lang="es-SV" altLang="es-US" sz="1700" b="1">
                <a:solidFill>
                  <a:srgbClr val="004C6F"/>
                </a:solidFill>
                <a:latin typeface="Arial" panose="020B0604020202020204" pitchFamily="34" charset="0"/>
              </a:rPr>
              <a:t>facilita la cooperación. Una historia de reciprocidad e intercambio contribuye a una cooperación a largo plazo entre personas y favorecen la organización efectiva</a:t>
            </a:r>
          </a:p>
          <a:p>
            <a:pPr>
              <a:spcBef>
                <a:spcPct val="20000"/>
              </a:spcBef>
              <a:spcAft>
                <a:spcPct val="45000"/>
              </a:spcAft>
              <a:buClr>
                <a:srgbClr val="008000"/>
              </a:buClr>
              <a:buFontTx/>
              <a:buChar char="•"/>
            </a:pPr>
            <a:r>
              <a:rPr lang="es-SV" altLang="es-US" sz="1800" b="1">
                <a:solidFill>
                  <a:srgbClr val="8BAA27"/>
                </a:solidFill>
                <a:latin typeface="Arial" panose="020B0604020202020204" pitchFamily="34" charset="0"/>
              </a:rPr>
              <a:t>La existencia de reglas, normas y sanciones</a:t>
            </a:r>
            <a:r>
              <a:rPr lang="es-SV" altLang="es-US" sz="1800" b="1">
                <a:solidFill>
                  <a:srgbClr val="004C6F"/>
                </a:solidFill>
                <a:latin typeface="Arial" panose="020B0604020202020204" pitchFamily="34" charset="0"/>
              </a:rPr>
              <a:t> comunes</a:t>
            </a:r>
            <a:r>
              <a:rPr lang="es-SV" altLang="es-US" sz="1700" b="1">
                <a:solidFill>
                  <a:srgbClr val="004C6F"/>
                </a:solidFill>
                <a:latin typeface="Arial" panose="020B0604020202020204" pitchFamily="34" charset="0"/>
              </a:rPr>
              <a:t> forma la base para la construcción de nuevas institucionalidades para la gestión (resolución de conflictos, sanciones progresivas, etc.)</a:t>
            </a:r>
          </a:p>
          <a:p>
            <a:pPr>
              <a:spcBef>
                <a:spcPct val="20000"/>
              </a:spcBef>
              <a:spcAft>
                <a:spcPct val="45000"/>
              </a:spcAft>
              <a:buClr>
                <a:srgbClr val="008000"/>
              </a:buClr>
              <a:buFontTx/>
              <a:buChar char="•"/>
            </a:pPr>
            <a:r>
              <a:rPr lang="es-SV" altLang="es-US" sz="1800" b="1">
                <a:solidFill>
                  <a:srgbClr val="8BAA27"/>
                </a:solidFill>
                <a:latin typeface="Arial" panose="020B0604020202020204" pitchFamily="34" charset="0"/>
              </a:rPr>
              <a:t>El capital social</a:t>
            </a:r>
            <a:r>
              <a:rPr lang="es-SV" altLang="es-US" sz="1700" b="1">
                <a:solidFill>
                  <a:srgbClr val="004C6F"/>
                </a:solidFill>
                <a:latin typeface="Arial" panose="020B0604020202020204" pitchFamily="34" charset="0"/>
              </a:rPr>
              <a:t> es un puente para construir unidades de gestión más grandes, lo que puede ser clave para la producción de los servicios ambientales y para la reducción de los costos de transacción</a:t>
            </a:r>
          </a:p>
          <a:p>
            <a:pPr>
              <a:spcBef>
                <a:spcPct val="20000"/>
              </a:spcBef>
              <a:spcAft>
                <a:spcPct val="45000"/>
              </a:spcAft>
              <a:buClr>
                <a:srgbClr val="008000"/>
              </a:buClr>
              <a:buFontTx/>
              <a:buChar char="•"/>
            </a:pPr>
            <a:r>
              <a:rPr lang="es-SV" altLang="es-US" sz="1800" b="1">
                <a:solidFill>
                  <a:srgbClr val="8BAA27"/>
                </a:solidFill>
                <a:latin typeface="Arial" panose="020B0604020202020204" pitchFamily="34" charset="0"/>
              </a:rPr>
              <a:t>La calidad y densidad de las redes</a:t>
            </a:r>
            <a:r>
              <a:rPr lang="es-SV" altLang="es-US" sz="1700" b="1">
                <a:solidFill>
                  <a:srgbClr val="004C6F"/>
                </a:solidFill>
                <a:latin typeface="Arial" panose="020B0604020202020204" pitchFamily="34" charset="0"/>
              </a:rPr>
              <a:t> existentes facilita los mecanismos de PSA-CSA. Las organizaciones de apoyo juegan, por lo tanto, un papel esencial en tareas de investigación, capacitación, certificación, manejo de fondos, acceso a mercados, entre otros</a:t>
            </a:r>
          </a:p>
          <a:p>
            <a:pPr algn="just">
              <a:spcBef>
                <a:spcPct val="20000"/>
              </a:spcBef>
              <a:buClr>
                <a:srgbClr val="008000"/>
              </a:buClr>
              <a:buFontTx/>
              <a:buChar char="•"/>
            </a:pPr>
            <a:endParaRPr lang="es-SV" altLang="es-US" sz="1700" b="1">
              <a:solidFill>
                <a:srgbClr val="004C6F"/>
              </a:solidFill>
              <a:latin typeface="Arial" panose="020B0604020202020204" pitchFamily="34" charset="0"/>
            </a:endParaRPr>
          </a:p>
        </p:txBody>
      </p:sp>
      <p:sp>
        <p:nvSpPr>
          <p:cNvPr id="28680" name="Rectangle 8"/>
          <p:cNvSpPr>
            <a:spLocks noGrp="1" noChangeArrowheads="1"/>
          </p:cNvSpPr>
          <p:nvPr>
            <p:ph type="title"/>
          </p:nvPr>
        </p:nvSpPr>
        <p:spPr>
          <a:xfrm>
            <a:off x="700088" y="485775"/>
            <a:ext cx="8385175" cy="700088"/>
          </a:xfrm>
          <a:noFill/>
          <a:ln/>
        </p:spPr>
        <p:txBody>
          <a:body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Gestión de Paisajes y la Acción Colectiva</a:t>
            </a:r>
            <a:endParaRPr lang="en-US" altLang="es-US" sz="3200" b="1">
              <a:solidFill>
                <a:srgbClr val="8BAA27"/>
              </a:solidFill>
              <a:effectLst>
                <a:outerShdw blurRad="38100" dist="38100" dir="2700000" algn="tl">
                  <a:srgbClr val="C0C0C0"/>
                </a:outerShdw>
              </a:effectLst>
              <a:latin typeface="Book Antiqua" panose="02040602050305030304" pitchFamily="18" charset="0"/>
            </a:endParaRPr>
          </a:p>
        </p:txBody>
      </p:sp>
      <p:sp>
        <p:nvSpPr>
          <p:cNvPr id="28685" name="Rectangle 13"/>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8686" name="Rectangle 14"/>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8687" name="Rectangle 15"/>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13314" name="Text Box 2"/>
          <p:cNvSpPr txBox="1">
            <a:spLocks noChangeArrowheads="1"/>
          </p:cNvSpPr>
          <p:nvPr/>
        </p:nvSpPr>
        <p:spPr bwMode="auto">
          <a:xfrm>
            <a:off x="765175" y="371475"/>
            <a:ext cx="8191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SV" altLang="es-US" sz="3200" b="1">
                <a:solidFill>
                  <a:srgbClr val="8BAA27"/>
                </a:solidFill>
                <a:effectLst>
                  <a:outerShdw blurRad="38100" dist="38100" dir="2700000" algn="tl">
                    <a:srgbClr val="C0C0C0"/>
                  </a:outerShdw>
                </a:effectLst>
                <a:latin typeface="Book Antiqua" panose="02040602050305030304" pitchFamily="18" charset="0"/>
              </a:rPr>
              <a:t>Fortalecer la capacidad organizativa</a:t>
            </a:r>
          </a:p>
        </p:txBody>
      </p:sp>
      <p:sp>
        <p:nvSpPr>
          <p:cNvPr id="13315" name="Text Box 3"/>
          <p:cNvSpPr txBox="1">
            <a:spLocks noChangeArrowheads="1"/>
          </p:cNvSpPr>
          <p:nvPr/>
        </p:nvSpPr>
        <p:spPr bwMode="auto">
          <a:xfrm>
            <a:off x="976313" y="2971800"/>
            <a:ext cx="7688262"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SV" altLang="es-US" sz="2000" b="1">
                <a:solidFill>
                  <a:srgbClr val="004C6F"/>
                </a:solidFill>
                <a:latin typeface="Arial" panose="020B0604020202020204" pitchFamily="34" charset="0"/>
              </a:rPr>
              <a:t>Dos dimensiones del capital social </a:t>
            </a:r>
          </a:p>
          <a:p>
            <a:pPr>
              <a:spcBef>
                <a:spcPct val="50000"/>
              </a:spcBef>
              <a:buClr>
                <a:srgbClr val="008000"/>
              </a:buClr>
              <a:buSzPct val="130000"/>
              <a:buFont typeface="Wingdings" panose="05000000000000000000" pitchFamily="2" charset="2"/>
              <a:buChar char="Ø"/>
            </a:pPr>
            <a:r>
              <a:rPr lang="es-SV" altLang="es-US" sz="1900" b="1">
                <a:solidFill>
                  <a:srgbClr val="004C6F"/>
                </a:solidFill>
                <a:latin typeface="Arial" panose="020B0604020202020204" pitchFamily="34" charset="0"/>
              </a:rPr>
              <a:t>Interno: </a:t>
            </a:r>
            <a:r>
              <a:rPr lang="es-SV" altLang="es-US" sz="1900">
                <a:solidFill>
                  <a:srgbClr val="004C6F"/>
                </a:solidFill>
                <a:latin typeface="Arial" panose="020B0604020202020204" pitchFamily="34" charset="0"/>
              </a:rPr>
              <a:t>Capacidad de la comunidad para utilizar su organización para discutir, acordar, resolver conflictos, implementar y monitorear acciones y actividades entre sus miembros; </a:t>
            </a:r>
          </a:p>
          <a:p>
            <a:pPr>
              <a:spcBef>
                <a:spcPct val="50000"/>
              </a:spcBef>
              <a:buClr>
                <a:srgbClr val="008000"/>
              </a:buClr>
              <a:buSzPct val="130000"/>
              <a:buFont typeface="Wingdings" panose="05000000000000000000" pitchFamily="2" charset="2"/>
              <a:buChar char="Ø"/>
            </a:pPr>
            <a:r>
              <a:rPr lang="es-SV" altLang="es-US" sz="1900" b="1">
                <a:solidFill>
                  <a:srgbClr val="004C6F"/>
                </a:solidFill>
                <a:latin typeface="Arial" panose="020B0604020202020204" pitchFamily="34" charset="0"/>
              </a:rPr>
              <a:t>Externo: </a:t>
            </a:r>
            <a:r>
              <a:rPr lang="es-SV" altLang="es-US" sz="1900">
                <a:solidFill>
                  <a:srgbClr val="004C6F"/>
                </a:solidFill>
                <a:latin typeface="Arial" panose="020B0604020202020204" pitchFamily="34" charset="0"/>
              </a:rPr>
              <a:t>Calidad y densidad de sus redes sociales hacia fuera, las cuales se utilizan para recibir apoyos y recursos para avanzar en sus metas</a:t>
            </a:r>
          </a:p>
        </p:txBody>
      </p:sp>
      <p:sp>
        <p:nvSpPr>
          <p:cNvPr id="13316" name="Text Box 4"/>
          <p:cNvSpPr txBox="1">
            <a:spLocks noChangeArrowheads="1"/>
          </p:cNvSpPr>
          <p:nvPr/>
        </p:nvSpPr>
        <p:spPr bwMode="auto">
          <a:xfrm>
            <a:off x="976313" y="1257300"/>
            <a:ext cx="747712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SV" altLang="es-US" sz="2000" b="1">
                <a:solidFill>
                  <a:srgbClr val="004C6F"/>
                </a:solidFill>
                <a:latin typeface="Arial" panose="020B0604020202020204" pitchFamily="34" charset="0"/>
              </a:rPr>
              <a:t>Capital social</a:t>
            </a:r>
          </a:p>
          <a:p>
            <a:pPr>
              <a:spcBef>
                <a:spcPct val="30000"/>
              </a:spcBef>
            </a:pPr>
            <a:r>
              <a:rPr lang="es-SV" altLang="es-US" sz="1800">
                <a:solidFill>
                  <a:srgbClr val="004C6F"/>
                </a:solidFill>
                <a:latin typeface="Arial" panose="020B0604020202020204" pitchFamily="34" charset="0"/>
              </a:rPr>
              <a:t>Es la capacidad organizativa en una localidad y habilidades de asegurar recursos (conocimiento, acción colectiva, acceso a mercados, etc.) como resultado de la membresía a redes sociales u otras estructuras sociales</a:t>
            </a:r>
            <a:endParaRPr lang="en-US" altLang="es-US" sz="1800">
              <a:solidFill>
                <a:srgbClr val="004C6F"/>
              </a:solidFill>
              <a:latin typeface="Arial" panose="020B0604020202020204" pitchFamily="34" charset="0"/>
            </a:endParaRPr>
          </a:p>
        </p:txBody>
      </p:sp>
      <p:sp>
        <p:nvSpPr>
          <p:cNvPr id="13322" name="Rectangle 10"/>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3323" name="Rectangle 11"/>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3324" name="Rectangle 12"/>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3325" name="Rectangle 13"/>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29700" name="Rectangle 4"/>
          <p:cNvSpPr>
            <a:spLocks noChangeArrowheads="1"/>
          </p:cNvSpPr>
          <p:nvPr/>
        </p:nvSpPr>
        <p:spPr bwMode="auto">
          <a:xfrm>
            <a:off x="5489575" y="1933575"/>
            <a:ext cx="335121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spcAft>
                <a:spcPct val="30000"/>
              </a:spcAft>
              <a:buClr>
                <a:srgbClr val="008000"/>
              </a:buClr>
              <a:buSzPct val="140000"/>
            </a:pPr>
            <a:r>
              <a:rPr lang="es-SV" altLang="es-US" sz="1800" b="1">
                <a:solidFill>
                  <a:srgbClr val="004C6F"/>
                </a:solidFill>
                <a:latin typeface="Arial" panose="020B0604020202020204" pitchFamily="34" charset="0"/>
              </a:rPr>
              <a:t>El enfoque de múltiples actores con visiones distintas, necesita de un análisis de la oferta de servicios ambientales a partir de los usos de suelo en la localidad</a:t>
            </a:r>
          </a:p>
          <a:p>
            <a:pPr>
              <a:spcBef>
                <a:spcPct val="50000"/>
              </a:spcBef>
              <a:spcAft>
                <a:spcPct val="30000"/>
              </a:spcAft>
              <a:buClr>
                <a:srgbClr val="008000"/>
              </a:buClr>
              <a:buSzPct val="140000"/>
            </a:pPr>
            <a:r>
              <a:rPr lang="es-SV" altLang="es-US" sz="1800" b="1">
                <a:solidFill>
                  <a:srgbClr val="004C6F"/>
                </a:solidFill>
                <a:latin typeface="Arial" panose="020B0604020202020204" pitchFamily="34" charset="0"/>
              </a:rPr>
              <a:t>Esto permite sentar las bases para iniciar procesos de negociación y determinar el conjunto de servicios ambientales prioritarios para el territorio</a:t>
            </a:r>
            <a:r>
              <a:rPr lang="es-SV" altLang="es-US" sz="1800">
                <a:solidFill>
                  <a:srgbClr val="004C6F"/>
                </a:solidFill>
                <a:latin typeface="Arial" panose="020B0604020202020204" pitchFamily="34" charset="0"/>
              </a:rPr>
              <a:t>  </a:t>
            </a:r>
            <a:endParaRPr lang="en-US" altLang="es-US" sz="1800">
              <a:solidFill>
                <a:srgbClr val="004C6F"/>
              </a:solidFill>
              <a:latin typeface="Arial" panose="020B0604020202020204" pitchFamily="34" charset="0"/>
            </a:endParaRPr>
          </a:p>
        </p:txBody>
      </p:sp>
      <p:sp>
        <p:nvSpPr>
          <p:cNvPr id="29701" name="Rectangle 5"/>
          <p:cNvSpPr>
            <a:spLocks noChangeArrowheads="1"/>
          </p:cNvSpPr>
          <p:nvPr>
            <p:ph type="title"/>
          </p:nvPr>
        </p:nvSpPr>
        <p:spPr>
          <a:xfrm>
            <a:off x="682625" y="414338"/>
            <a:ext cx="8461375" cy="457200"/>
          </a:xfrm>
          <a:noFill/>
          <a:ln/>
        </p:spPr>
        <p:txBody>
          <a:bodyPr/>
          <a:lstStyle/>
          <a:p>
            <a:pPr>
              <a:lnSpc>
                <a:spcPct val="80000"/>
              </a:lnSpc>
              <a:spcBef>
                <a:spcPct val="50000"/>
              </a:spcBef>
              <a:buClr>
                <a:srgbClr val="008000"/>
              </a:buClr>
              <a:buSzPct val="140000"/>
            </a:pPr>
            <a:r>
              <a:rPr lang="es-SV" altLang="es-US" sz="3200" b="1">
                <a:solidFill>
                  <a:srgbClr val="8BAA27"/>
                </a:solidFill>
                <a:effectLst>
                  <a:outerShdw blurRad="38100" dist="38100" dir="2700000" algn="tl">
                    <a:srgbClr val="C0C0C0"/>
                  </a:outerShdw>
                </a:effectLst>
                <a:latin typeface="Book Antiqua" panose="02040602050305030304" pitchFamily="18" charset="0"/>
              </a:rPr>
              <a:t>Múltiples Actores, Múltiples Intereses</a:t>
            </a:r>
            <a:r>
              <a:rPr lang="es-SV" altLang="es-US" sz="2400" b="1">
                <a:solidFill>
                  <a:srgbClr val="006699"/>
                </a:solidFill>
                <a:effectLst>
                  <a:outerShdw blurRad="38100" dist="38100" dir="2700000" algn="tl">
                    <a:srgbClr val="C0C0C0"/>
                  </a:outerShdw>
                </a:effectLst>
                <a:latin typeface="Book Antiqua" panose="02040602050305030304" pitchFamily="18" charset="0"/>
              </a:rPr>
              <a:t> </a:t>
            </a:r>
            <a:endParaRPr lang="en-US" altLang="es-US" sz="2400" b="1">
              <a:solidFill>
                <a:srgbClr val="006699"/>
              </a:solidFill>
              <a:effectLst>
                <a:outerShdw blurRad="38100" dist="38100" dir="2700000" algn="tl">
                  <a:srgbClr val="C0C0C0"/>
                </a:outerShdw>
              </a:effectLst>
              <a:latin typeface="Book Antiqua" panose="02040602050305030304" pitchFamily="18" charset="0"/>
            </a:endParaRPr>
          </a:p>
        </p:txBody>
      </p:sp>
      <p:grpSp>
        <p:nvGrpSpPr>
          <p:cNvPr id="29710" name="Group 14"/>
          <p:cNvGrpSpPr>
            <a:grpSpLocks/>
          </p:cNvGrpSpPr>
          <p:nvPr/>
        </p:nvGrpSpPr>
        <p:grpSpPr bwMode="auto">
          <a:xfrm>
            <a:off x="757238" y="1019175"/>
            <a:ext cx="4572000" cy="4932363"/>
            <a:chOff x="3046" y="983"/>
            <a:chExt cx="2615" cy="2757"/>
          </a:xfrm>
        </p:grpSpPr>
        <p:pic>
          <p:nvPicPr>
            <p:cNvPr id="29711" name="Picture 15" descr="D:\AG_CV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 y="1647"/>
              <a:ext cx="1426" cy="1090"/>
            </a:xfrm>
            <a:prstGeom prst="rect">
              <a:avLst/>
            </a:prstGeom>
            <a:noFill/>
            <a:extLst>
              <a:ext uri="{909E8E84-426E-40DD-AFC4-6F175D3DCCD1}">
                <a14:hiddenFill xmlns:a14="http://schemas.microsoft.com/office/drawing/2010/main">
                  <a:solidFill>
                    <a:srgbClr val="FFFFFF"/>
                  </a:solidFill>
                </a14:hiddenFill>
              </a:ext>
            </a:extLst>
          </p:spPr>
        </p:pic>
        <p:pic>
          <p:nvPicPr>
            <p:cNvPr id="29712" name="Picture 16" descr="S:\MICHAEL\acq_plan\rp_greenb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 y="983"/>
              <a:ext cx="1454" cy="1205"/>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descr="S:\scans\landpath\t-t_equine.jpg"/>
            <p:cNvPicPr>
              <a:picLocks noChangeAspect="1" noChangeArrowheads="1"/>
            </p:cNvPicPr>
            <p:nvPr/>
          </p:nvPicPr>
          <p:blipFill>
            <a:blip r:embed="rId4">
              <a:extLst>
                <a:ext uri="{28A0092B-C50C-407E-A947-70E740481C1C}">
                  <a14:useLocalDpi xmlns:a14="http://schemas.microsoft.com/office/drawing/2010/main" val="0"/>
                </a:ext>
              </a:extLst>
            </a:blip>
            <a:srcRect r="69" b="-75"/>
            <a:stretch>
              <a:fillRect/>
            </a:stretch>
          </p:blipFill>
          <p:spPr bwMode="auto">
            <a:xfrm>
              <a:off x="3046" y="983"/>
              <a:ext cx="1161" cy="957"/>
            </a:xfrm>
            <a:prstGeom prst="rect">
              <a:avLst/>
            </a:prstGeom>
            <a:noFill/>
            <a:extLst>
              <a:ext uri="{909E8E84-426E-40DD-AFC4-6F175D3DCCD1}">
                <a14:hiddenFill xmlns:a14="http://schemas.microsoft.com/office/drawing/2010/main">
                  <a:solidFill>
                    <a:srgbClr val="FFFFFF"/>
                  </a:solidFill>
                </a14:hiddenFill>
              </a:ext>
            </a:extLst>
          </p:spPr>
        </p:pic>
        <p:pic>
          <p:nvPicPr>
            <p:cNvPr id="29714" name="Picture 18" descr="D:\REC_INT2.JPG"/>
            <p:cNvPicPr>
              <a:picLocks noChangeAspect="1" noChangeArrowheads="1"/>
            </p:cNvPicPr>
            <p:nvPr/>
          </p:nvPicPr>
          <p:blipFill>
            <a:blip r:embed="rId5">
              <a:extLst>
                <a:ext uri="{28A0092B-C50C-407E-A947-70E740481C1C}">
                  <a14:useLocalDpi xmlns:a14="http://schemas.microsoft.com/office/drawing/2010/main" val="0"/>
                </a:ext>
              </a:extLst>
            </a:blip>
            <a:srcRect r="46" b="52"/>
            <a:stretch>
              <a:fillRect/>
            </a:stretch>
          </p:blipFill>
          <p:spPr bwMode="auto">
            <a:xfrm>
              <a:off x="3046" y="2737"/>
              <a:ext cx="1426" cy="1003"/>
            </a:xfrm>
            <a:prstGeom prst="rect">
              <a:avLst/>
            </a:prstGeom>
            <a:noFill/>
            <a:extLst>
              <a:ext uri="{909E8E84-426E-40DD-AFC4-6F175D3DCCD1}">
                <a14:hiddenFill xmlns:a14="http://schemas.microsoft.com/office/drawing/2010/main">
                  <a:solidFill>
                    <a:srgbClr val="FFFFFF"/>
                  </a:solidFill>
                </a14:hiddenFill>
              </a:ext>
            </a:extLst>
          </p:spPr>
        </p:pic>
        <p:pic>
          <p:nvPicPr>
            <p:cNvPr id="29715"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7" y="2950"/>
              <a:ext cx="145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0" descr="D:\NR_INT1.JPG"/>
            <p:cNvPicPr>
              <a:picLocks noChangeAspect="1" noChangeArrowheads="1"/>
            </p:cNvPicPr>
            <p:nvPr/>
          </p:nvPicPr>
          <p:blipFill>
            <a:blip r:embed="rId7">
              <a:extLst>
                <a:ext uri="{28A0092B-C50C-407E-A947-70E740481C1C}">
                  <a14:useLocalDpi xmlns:a14="http://schemas.microsoft.com/office/drawing/2010/main" val="0"/>
                </a:ext>
              </a:extLst>
            </a:blip>
            <a:srcRect r="5" b="12"/>
            <a:stretch>
              <a:fillRect/>
            </a:stretch>
          </p:blipFill>
          <p:spPr bwMode="auto">
            <a:xfrm>
              <a:off x="4207" y="2188"/>
              <a:ext cx="1454" cy="845"/>
            </a:xfrm>
            <a:prstGeom prst="rect">
              <a:avLst/>
            </a:prstGeom>
            <a:noFill/>
            <a:extLst>
              <a:ext uri="{909E8E84-426E-40DD-AFC4-6F175D3DCCD1}">
                <a14:hiddenFill xmlns:a14="http://schemas.microsoft.com/office/drawing/2010/main">
                  <a:solidFill>
                    <a:srgbClr val="FFFFFF"/>
                  </a:solidFill>
                </a14:hiddenFill>
              </a:ext>
            </a:extLst>
          </p:spPr>
        </p:pic>
      </p:grpSp>
      <p:sp>
        <p:nvSpPr>
          <p:cNvPr id="29717" name="Rectangle 21"/>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9718" name="Rectangle 22"/>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9719" name="Rectangle 23"/>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9720" name="Rectangle 24"/>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aphicFrame>
        <p:nvGraphicFramePr>
          <p:cNvPr id="15535" name="Group 175"/>
          <p:cNvGraphicFramePr>
            <a:graphicFrameLocks noGrp="1"/>
          </p:cNvGraphicFramePr>
          <p:nvPr>
            <p:ph type="tbl" idx="1"/>
          </p:nvPr>
        </p:nvGraphicFramePr>
        <p:xfrm>
          <a:off x="104775" y="1479550"/>
          <a:ext cx="8915400" cy="4419603"/>
        </p:xfrm>
        <a:graphic>
          <a:graphicData uri="http://schemas.openxmlformats.org/drawingml/2006/table">
            <a:tbl>
              <a:tblPr/>
              <a:tblGrid>
                <a:gridCol w="1522413">
                  <a:extLst>
                    <a:ext uri="{9D8B030D-6E8A-4147-A177-3AD203B41FA5}">
                      <a16:colId xmlns:a16="http://schemas.microsoft.com/office/drawing/2014/main" val="2809850004"/>
                    </a:ext>
                  </a:extLst>
                </a:gridCol>
                <a:gridCol w="1068387">
                  <a:extLst>
                    <a:ext uri="{9D8B030D-6E8A-4147-A177-3AD203B41FA5}">
                      <a16:colId xmlns:a16="http://schemas.microsoft.com/office/drawing/2014/main" val="1078672519"/>
                    </a:ext>
                  </a:extLst>
                </a:gridCol>
                <a:gridCol w="1066800">
                  <a:extLst>
                    <a:ext uri="{9D8B030D-6E8A-4147-A177-3AD203B41FA5}">
                      <a16:colId xmlns:a16="http://schemas.microsoft.com/office/drawing/2014/main" val="2634890474"/>
                    </a:ext>
                  </a:extLst>
                </a:gridCol>
                <a:gridCol w="517525">
                  <a:extLst>
                    <a:ext uri="{9D8B030D-6E8A-4147-A177-3AD203B41FA5}">
                      <a16:colId xmlns:a16="http://schemas.microsoft.com/office/drawing/2014/main" val="1339027816"/>
                    </a:ext>
                  </a:extLst>
                </a:gridCol>
                <a:gridCol w="549275">
                  <a:extLst>
                    <a:ext uri="{9D8B030D-6E8A-4147-A177-3AD203B41FA5}">
                      <a16:colId xmlns:a16="http://schemas.microsoft.com/office/drawing/2014/main" val="1077641309"/>
                    </a:ext>
                  </a:extLst>
                </a:gridCol>
                <a:gridCol w="815975">
                  <a:extLst>
                    <a:ext uri="{9D8B030D-6E8A-4147-A177-3AD203B41FA5}">
                      <a16:colId xmlns:a16="http://schemas.microsoft.com/office/drawing/2014/main" val="3499296350"/>
                    </a:ext>
                  </a:extLst>
                </a:gridCol>
                <a:gridCol w="803275">
                  <a:extLst>
                    <a:ext uri="{9D8B030D-6E8A-4147-A177-3AD203B41FA5}">
                      <a16:colId xmlns:a16="http://schemas.microsoft.com/office/drawing/2014/main" val="1146968950"/>
                    </a:ext>
                  </a:extLst>
                </a:gridCol>
                <a:gridCol w="642938">
                  <a:extLst>
                    <a:ext uri="{9D8B030D-6E8A-4147-A177-3AD203B41FA5}">
                      <a16:colId xmlns:a16="http://schemas.microsoft.com/office/drawing/2014/main" val="2728976601"/>
                    </a:ext>
                  </a:extLst>
                </a:gridCol>
                <a:gridCol w="642937">
                  <a:extLst>
                    <a:ext uri="{9D8B030D-6E8A-4147-A177-3AD203B41FA5}">
                      <a16:colId xmlns:a16="http://schemas.microsoft.com/office/drawing/2014/main" val="3201722785"/>
                    </a:ext>
                  </a:extLst>
                </a:gridCol>
                <a:gridCol w="523875">
                  <a:extLst>
                    <a:ext uri="{9D8B030D-6E8A-4147-A177-3AD203B41FA5}">
                      <a16:colId xmlns:a16="http://schemas.microsoft.com/office/drawing/2014/main" val="4142089076"/>
                    </a:ext>
                  </a:extLst>
                </a:gridCol>
                <a:gridCol w="762000">
                  <a:extLst>
                    <a:ext uri="{9D8B030D-6E8A-4147-A177-3AD203B41FA5}">
                      <a16:colId xmlns:a16="http://schemas.microsoft.com/office/drawing/2014/main" val="505702218"/>
                    </a:ext>
                  </a:extLst>
                </a:gridCol>
              </a:tblGrid>
              <a:tr h="714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0" i="0" u="none" strike="noStrike" cap="none" normalizeH="0" baseline="0" smtClean="0">
                          <a:ln>
                            <a:noFill/>
                          </a:ln>
                          <a:solidFill>
                            <a:srgbClr val="BF5A00"/>
                          </a:solidFill>
                          <a:effectLst/>
                          <a:latin typeface="Arial Black" panose="020B0A04020102020204" pitchFamily="34" charset="0"/>
                        </a:rPr>
                        <a:t>SERVICIOS AMBIENTALES (ECOSISTÉMICOS)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Granos básicos sin prácticas de conservación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Granos básicos con prácticas de conservación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Hortalizas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Fru-tales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Agro forestería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Pasto/</a:t>
                      </a:r>
                      <a:b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b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Ganadería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Agro silvo-pastoril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Café de sombra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Bos-que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BF5A00"/>
                          </a:solidFill>
                          <a:effectLst/>
                          <a:latin typeface="Arial" panose="020B0604020202020204" pitchFamily="34" charset="0"/>
                          <a:cs typeface="Times New Roman" panose="02020603050405020304" pitchFamily="18" charset="0"/>
                        </a:rPr>
                        <a:t>Vivienda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4076303671"/>
                  </a:ext>
                </a:extLst>
              </a:tr>
              <a:tr h="266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rPr>
                        <a:t>Alimentación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171740387"/>
                  </a:ext>
                </a:extLst>
              </a:tr>
              <a:tr h="2476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Leña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2750845810"/>
                  </a:ext>
                </a:extLst>
              </a:tr>
              <a:tr h="403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Regulación e infiltración del agua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2265350201"/>
                  </a:ext>
                </a:extLst>
              </a:tr>
              <a:tr h="2555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Formación de suelo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952070700"/>
                  </a:ext>
                </a:extLst>
              </a:tr>
              <a:tr h="403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Biodiversidad – animales silvestres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382852392"/>
                  </a:ext>
                </a:extLst>
              </a:tr>
              <a:tr h="4032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Biodiversidad – semillas mejoradas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306806763"/>
                  </a:ext>
                </a:extLst>
              </a:tr>
              <a:tr h="4048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Belleza Escénica (recreación)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3236104633"/>
                  </a:ext>
                </a:extLst>
              </a:tr>
              <a:tr h="2905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Sombra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703014959"/>
                  </a:ext>
                </a:extLst>
              </a:tr>
              <a:tr h="4048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Calidad del aire (captura de carbono)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2096618926"/>
                  </a:ext>
                </a:extLst>
              </a:tr>
              <a:tr h="3127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Mitigación de riesgos</a:t>
                      </a:r>
                      <a:endParaRPr kumimoji="0" lang="es-SV" altLang="es-US" sz="1000" b="1" i="0" u="none" strike="noStrike" cap="none" normalizeH="0" baseline="0" smtClean="0">
                        <a:ln>
                          <a:noFill/>
                        </a:ln>
                        <a:solidFill>
                          <a:srgbClr val="00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702359637"/>
                  </a:ext>
                </a:extLst>
              </a:tr>
              <a:tr h="3127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rgbClr val="003300"/>
                          </a:solidFill>
                          <a:effectLst/>
                          <a:latin typeface="Arial" panose="020B0604020202020204" pitchFamily="34" charset="0"/>
                          <a:cs typeface="Times New Roman" panose="02020603050405020304" pitchFamily="18" charset="0"/>
                        </a:rPr>
                        <a:t>Refugio</a:t>
                      </a:r>
                      <a:endParaRPr kumimoji="0" lang="es-SV" altLang="es-US" sz="1000" b="1" i="0" u="none" strike="noStrike" cap="none" normalizeH="0" baseline="0" smtClean="0">
                        <a:ln>
                          <a:noFill/>
                        </a:ln>
                        <a:solidFill>
                          <a:srgbClr val="00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SV" altLang="es-US" sz="1000" b="1" i="0" u="none" strike="noStrike" cap="none" normalizeH="0" baseline="0" smtClean="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SV" altLang="es-US" sz="1000" b="1" i="0" u="none" strike="noStrike" cap="none" normalizeH="0" baseline="0" smtClean="0">
                          <a:ln>
                            <a:noFill/>
                          </a:ln>
                          <a:solidFill>
                            <a:schemeClr val="tx1"/>
                          </a:solidFill>
                          <a:effectLst/>
                          <a:latin typeface="Arial Narrow" panose="020B0606020202030204"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2657525113"/>
                  </a:ext>
                </a:extLst>
              </a:tr>
            </a:tbl>
          </a:graphicData>
        </a:graphic>
      </p:graphicFrame>
      <p:sp>
        <p:nvSpPr>
          <p:cNvPr id="15520" name="Rectangle 160"/>
          <p:cNvSpPr>
            <a:spLocks noChangeArrowheads="1"/>
          </p:cNvSpPr>
          <p:nvPr/>
        </p:nvSpPr>
        <p:spPr bwMode="auto">
          <a:xfrm>
            <a:off x="1628775" y="1165225"/>
            <a:ext cx="7391400" cy="320675"/>
          </a:xfrm>
          <a:prstGeom prst="rect">
            <a:avLst/>
          </a:prstGeom>
          <a:solidFill>
            <a:srgbClr val="CC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SV" altLang="es-US" sz="1200" b="1">
                <a:solidFill>
                  <a:srgbClr val="BF5A00"/>
                </a:solidFill>
                <a:latin typeface="Arial" panose="020B0604020202020204" pitchFamily="34" charset="0"/>
              </a:rPr>
              <a:t>USOS DE SUELO</a:t>
            </a:r>
            <a:endParaRPr lang="en-US" altLang="es-US" sz="1200" b="1">
              <a:solidFill>
                <a:srgbClr val="BF5A00"/>
              </a:solidFill>
              <a:latin typeface="Arial" panose="020B0604020202020204" pitchFamily="34" charset="0"/>
            </a:endParaRPr>
          </a:p>
        </p:txBody>
      </p:sp>
      <p:sp>
        <p:nvSpPr>
          <p:cNvPr id="15531" name="Rectangle 171"/>
          <p:cNvSpPr>
            <a:spLocks noChangeArrowheads="1"/>
          </p:cNvSpPr>
          <p:nvPr>
            <p:ph type="title"/>
          </p:nvPr>
        </p:nvSpPr>
        <p:spPr>
          <a:xfrm>
            <a:off x="228600" y="457200"/>
            <a:ext cx="8610600" cy="457200"/>
          </a:xfrm>
          <a:noFill/>
          <a:ln/>
        </p:spPr>
        <p:txBody>
          <a:bodyPr/>
          <a:lstStyle/>
          <a:p>
            <a:pPr>
              <a:lnSpc>
                <a:spcPct val="80000"/>
              </a:lnSpc>
              <a:spcBef>
                <a:spcPct val="50000"/>
              </a:spcBef>
              <a:buClr>
                <a:srgbClr val="008000"/>
              </a:buClr>
              <a:buSzPct val="140000"/>
            </a:pPr>
            <a:r>
              <a:rPr lang="es-SV" altLang="es-US" sz="3200" b="1">
                <a:solidFill>
                  <a:srgbClr val="8BAA27"/>
                </a:solidFill>
                <a:effectLst>
                  <a:outerShdw blurRad="38100" dist="38100" dir="2700000" algn="tl">
                    <a:srgbClr val="C0C0C0"/>
                  </a:outerShdw>
                </a:effectLst>
                <a:latin typeface="Book Antiqua" panose="02040602050305030304" pitchFamily="18" charset="0"/>
              </a:rPr>
              <a:t>Múltiples Actores, Múltiples Intereses</a:t>
            </a:r>
            <a:r>
              <a:rPr lang="es-SV" altLang="es-US" sz="2400" b="1">
                <a:solidFill>
                  <a:srgbClr val="006699"/>
                </a:solidFill>
                <a:effectLst>
                  <a:outerShdw blurRad="38100" dist="38100" dir="2700000" algn="tl">
                    <a:srgbClr val="C0C0C0"/>
                  </a:outerShdw>
                </a:effectLst>
                <a:latin typeface="Book Antiqua" panose="02040602050305030304" pitchFamily="18" charset="0"/>
              </a:rPr>
              <a:t> </a:t>
            </a:r>
            <a:endParaRPr lang="en-US" altLang="es-US" sz="2400" b="1">
              <a:solidFill>
                <a:srgbClr val="006699"/>
              </a:solidFill>
              <a:effectLst>
                <a:outerShdw blurRad="38100" dist="38100" dir="2700000" algn="tl">
                  <a:srgbClr val="C0C0C0"/>
                </a:outerShdw>
              </a:effectLst>
              <a:latin typeface="Book Antiqua" panose="02040602050305030304" pitchFamily="18" charset="0"/>
            </a:endParaRPr>
          </a:p>
        </p:txBody>
      </p:sp>
      <p:sp>
        <p:nvSpPr>
          <p:cNvPr id="15538" name="Rectangle 178"/>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5539" name="Rectangle 179"/>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aphicFrame>
        <p:nvGraphicFramePr>
          <p:cNvPr id="16386" name="Object 2"/>
          <p:cNvGraphicFramePr>
            <a:graphicFrameLocks noChangeAspect="1"/>
          </p:cNvGraphicFramePr>
          <p:nvPr/>
        </p:nvGraphicFramePr>
        <p:xfrm>
          <a:off x="1355725" y="1300163"/>
          <a:ext cx="3081338" cy="1939925"/>
        </p:xfrm>
        <a:graphic>
          <a:graphicData uri="http://schemas.openxmlformats.org/presentationml/2006/ole">
            <mc:AlternateContent xmlns:mc="http://schemas.openxmlformats.org/markup-compatibility/2006">
              <mc:Choice xmlns:v="urn:schemas-microsoft-com:vml" Requires="v">
                <p:oleObj spid="_x0000_s16408"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6000"/>
                      <a:stretch>
                        <a:fillRect/>
                      </a:stretch>
                    </p:blipFill>
                    <p:spPr bwMode="auto">
                      <a:xfrm>
                        <a:off x="1355725" y="1300163"/>
                        <a:ext cx="308133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p:cNvSpPr>
            <a:spLocks noChangeArrowheads="1"/>
          </p:cNvSpPr>
          <p:nvPr/>
        </p:nvSpPr>
        <p:spPr bwMode="auto">
          <a:xfrm>
            <a:off x="682625" y="193675"/>
            <a:ext cx="8461375"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s-SV" altLang="es-US" sz="3000" b="1">
                <a:solidFill>
                  <a:srgbClr val="8BAA27"/>
                </a:solidFill>
                <a:effectLst>
                  <a:outerShdw blurRad="38100" dist="38100" dir="2700000" algn="tl">
                    <a:srgbClr val="C0C0C0"/>
                  </a:outerShdw>
                </a:effectLst>
                <a:latin typeface="Book Antiqua" panose="02040602050305030304" pitchFamily="18" charset="0"/>
              </a:rPr>
              <a:t>H</a:t>
            </a:r>
            <a:r>
              <a:rPr lang="en-US" altLang="es-US" sz="3000" b="1">
                <a:solidFill>
                  <a:srgbClr val="8BAA27"/>
                </a:solidFill>
                <a:effectLst>
                  <a:outerShdw blurRad="38100" dist="38100" dir="2700000" algn="tl">
                    <a:srgbClr val="C0C0C0"/>
                  </a:outerShdw>
                </a:effectLst>
                <a:latin typeface="Book Antiqua" panose="02040602050305030304" pitchFamily="18" charset="0"/>
              </a:rPr>
              <a:t>erramientas participativas </a:t>
            </a:r>
            <a:r>
              <a:rPr lang="es-SV" altLang="es-US" sz="3000" b="1">
                <a:solidFill>
                  <a:srgbClr val="8BAA27"/>
                </a:solidFill>
                <a:effectLst>
                  <a:outerShdw blurRad="38100" dist="38100" dir="2700000" algn="tl">
                    <a:srgbClr val="C0C0C0"/>
                  </a:outerShdw>
                </a:effectLst>
                <a:latin typeface="Book Antiqua" panose="02040602050305030304" pitchFamily="18" charset="0"/>
              </a:rPr>
              <a:t>de </a:t>
            </a:r>
            <a:r>
              <a:rPr lang="en-US" altLang="es-US" sz="3000" b="1">
                <a:solidFill>
                  <a:srgbClr val="8BAA27"/>
                </a:solidFill>
                <a:effectLst>
                  <a:outerShdw blurRad="38100" dist="38100" dir="2700000" algn="tl">
                    <a:srgbClr val="C0C0C0"/>
                  </a:outerShdw>
                </a:effectLst>
                <a:latin typeface="Book Antiqua" panose="02040602050305030304" pitchFamily="18" charset="0"/>
              </a:rPr>
              <a:t> </a:t>
            </a:r>
            <a:br>
              <a:rPr lang="en-US" altLang="es-US" sz="3000" b="1">
                <a:solidFill>
                  <a:srgbClr val="8BAA27"/>
                </a:solidFill>
                <a:effectLst>
                  <a:outerShdw blurRad="38100" dist="38100" dir="2700000" algn="tl">
                    <a:srgbClr val="C0C0C0"/>
                  </a:outerShdw>
                </a:effectLst>
                <a:latin typeface="Book Antiqua" panose="02040602050305030304" pitchFamily="18" charset="0"/>
              </a:rPr>
            </a:br>
            <a:r>
              <a:rPr lang="en-US" altLang="es-US" sz="3000" b="1">
                <a:solidFill>
                  <a:srgbClr val="8BAA27"/>
                </a:solidFill>
                <a:effectLst>
                  <a:outerShdw blurRad="38100" dist="38100" dir="2700000" algn="tl">
                    <a:srgbClr val="C0C0C0"/>
                  </a:outerShdw>
                </a:effectLst>
                <a:latin typeface="Book Antiqua" panose="02040602050305030304" pitchFamily="18" charset="0"/>
              </a:rPr>
              <a:t>planificación y manejo</a:t>
            </a:r>
            <a:r>
              <a:rPr lang="es-SV" altLang="es-US" sz="3000" b="1">
                <a:solidFill>
                  <a:srgbClr val="8BAA27"/>
                </a:solidFill>
                <a:effectLst>
                  <a:outerShdw blurRad="38100" dist="38100" dir="2700000" algn="tl">
                    <a:srgbClr val="C0C0C0"/>
                  </a:outerShdw>
                </a:effectLst>
                <a:latin typeface="Book Antiqua" panose="02040602050305030304" pitchFamily="18" charset="0"/>
              </a:rPr>
              <a:t> a diferentes escalas</a:t>
            </a:r>
            <a:endParaRPr lang="en-US" altLang="es-US" sz="3000" b="1">
              <a:solidFill>
                <a:srgbClr val="8BAA27"/>
              </a:solidFill>
              <a:effectLst>
                <a:outerShdw blurRad="38100" dist="38100" dir="2700000" algn="tl">
                  <a:srgbClr val="C0C0C0"/>
                </a:outerShdw>
              </a:effectLst>
              <a:latin typeface="Book Antiqua" panose="02040602050305030304" pitchFamily="18" charset="0"/>
            </a:endParaRPr>
          </a:p>
        </p:txBody>
      </p:sp>
      <p:pic>
        <p:nvPicPr>
          <p:cNvPr id="16393" name="Picture 9" descr="planv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11538"/>
            <a:ext cx="257175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 name="Rectangle 10"/>
          <p:cNvSpPr>
            <a:spLocks noChangeArrowheads="1"/>
          </p:cNvSpPr>
          <p:nvPr/>
        </p:nvSpPr>
        <p:spPr bwMode="auto">
          <a:xfrm>
            <a:off x="747713" y="5476875"/>
            <a:ext cx="21605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pPr>
              <a:buFontTx/>
              <a:buNone/>
            </a:pPr>
            <a:r>
              <a:rPr lang="es-ES" altLang="es-US" sz="1400" b="1">
                <a:solidFill>
                  <a:srgbClr val="004C6F"/>
                </a:solidFill>
                <a:latin typeface="Arial" panose="020B0604020202020204" pitchFamily="34" charset="0"/>
              </a:rPr>
              <a:t>Plan Vivo, </a:t>
            </a:r>
            <a:br>
              <a:rPr lang="es-ES" altLang="es-US" sz="1400" b="1">
                <a:solidFill>
                  <a:srgbClr val="004C6F"/>
                </a:solidFill>
                <a:latin typeface="Arial" panose="020B0604020202020204" pitchFamily="34" charset="0"/>
              </a:rPr>
            </a:br>
            <a:r>
              <a:rPr lang="es-ES" altLang="es-US" sz="1400" b="1">
                <a:solidFill>
                  <a:srgbClr val="004C6F"/>
                </a:solidFill>
                <a:latin typeface="Arial" panose="020B0604020202020204" pitchFamily="34" charset="0"/>
              </a:rPr>
              <a:t>Chiapas, México</a:t>
            </a:r>
            <a:endParaRPr lang="en-US" altLang="es-US" sz="1400">
              <a:solidFill>
                <a:srgbClr val="004C6F"/>
              </a:solidFill>
              <a:latin typeface="Arial" panose="020B0604020202020204" pitchFamily="34" charset="0"/>
            </a:endParaRPr>
          </a:p>
        </p:txBody>
      </p:sp>
      <p:pic>
        <p:nvPicPr>
          <p:cNvPr id="16395" name="Picture 11" descr="tra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3721100"/>
            <a:ext cx="1300163" cy="1736725"/>
          </a:xfrm>
          <a:prstGeom prst="rect">
            <a:avLst/>
          </a:prstGeom>
          <a:noFill/>
          <a:extLst>
            <a:ext uri="{909E8E84-426E-40DD-AFC4-6F175D3DCCD1}">
              <a14:hiddenFill xmlns:a14="http://schemas.microsoft.com/office/drawing/2010/main">
                <a:solidFill>
                  <a:srgbClr val="FFFFFF"/>
                </a:solidFill>
              </a14:hiddenFill>
            </a:ext>
          </a:extLst>
        </p:spPr>
      </p:pic>
      <p:sp>
        <p:nvSpPr>
          <p:cNvPr id="16396" name="Rectangle 12"/>
          <p:cNvSpPr>
            <a:spLocks noChangeArrowheads="1"/>
          </p:cNvSpPr>
          <p:nvPr/>
        </p:nvSpPr>
        <p:spPr bwMode="auto">
          <a:xfrm>
            <a:off x="3792538" y="2484438"/>
            <a:ext cx="1684337" cy="671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pPr>
              <a:buFontTx/>
              <a:buNone/>
            </a:pPr>
            <a:r>
              <a:rPr lang="es-ES" altLang="es-US" sz="1400" b="1">
                <a:solidFill>
                  <a:srgbClr val="004C6F"/>
                </a:solidFill>
                <a:latin typeface="Arial" panose="020B0604020202020204" pitchFamily="34" charset="0"/>
              </a:rPr>
              <a:t>Fincas Mejoradas, </a:t>
            </a:r>
            <a:br>
              <a:rPr lang="es-ES" altLang="es-US" sz="1400" b="1">
                <a:solidFill>
                  <a:srgbClr val="004C6F"/>
                </a:solidFill>
                <a:latin typeface="Arial" panose="020B0604020202020204" pitchFamily="34" charset="0"/>
              </a:rPr>
            </a:br>
            <a:r>
              <a:rPr lang="es-ES" altLang="es-US" sz="1400" b="1">
                <a:solidFill>
                  <a:srgbClr val="004C6F"/>
                </a:solidFill>
                <a:latin typeface="Arial" panose="020B0604020202020204" pitchFamily="34" charset="0"/>
              </a:rPr>
              <a:t>Nueva York</a:t>
            </a:r>
          </a:p>
          <a:p>
            <a:pPr>
              <a:buFontTx/>
              <a:buNone/>
            </a:pPr>
            <a:endParaRPr lang="en-US" altLang="es-US" sz="1400">
              <a:solidFill>
                <a:srgbClr val="004C6F"/>
              </a:solidFill>
              <a:latin typeface="Arial" panose="020B0604020202020204" pitchFamily="34" charset="0"/>
            </a:endParaRPr>
          </a:p>
        </p:txBody>
      </p:sp>
      <p:pic>
        <p:nvPicPr>
          <p:cNvPr id="16399" name="Picture 15" descr="UZAO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113" y="2063750"/>
            <a:ext cx="2297112"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3575" y="1295400"/>
            <a:ext cx="198120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8775" y="3798888"/>
            <a:ext cx="2286000"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2" name="Rectangle 18"/>
          <p:cNvSpPr>
            <a:spLocks noChangeArrowheads="1"/>
          </p:cNvSpPr>
          <p:nvPr/>
        </p:nvSpPr>
        <p:spPr bwMode="auto">
          <a:xfrm>
            <a:off x="7345363" y="2806700"/>
            <a:ext cx="1779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algn="l">
              <a:spcBef>
                <a:spcPct val="10000"/>
              </a:spcBef>
            </a:pPr>
            <a:r>
              <a:rPr lang="es-SV" altLang="es-US" sz="1300" b="1">
                <a:solidFill>
                  <a:srgbClr val="004C6F"/>
                </a:solidFill>
                <a:latin typeface="Arial" panose="020B0604020202020204" pitchFamily="34" charset="0"/>
              </a:rPr>
              <a:t>Planificación Comunitaria de la Gestión Territorial UZACHI, Oaxaca, México</a:t>
            </a:r>
          </a:p>
        </p:txBody>
      </p:sp>
      <p:sp>
        <p:nvSpPr>
          <p:cNvPr id="16405" name="Rectangle 21"/>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6406" name="Rectangle 22"/>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6407" name="Rectangle 23"/>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1748" name="Text Box 4"/>
          <p:cNvSpPr txBox="1">
            <a:spLocks noChangeArrowheads="1"/>
          </p:cNvSpPr>
          <p:nvPr/>
        </p:nvSpPr>
        <p:spPr bwMode="auto">
          <a:xfrm>
            <a:off x="874713" y="2036763"/>
            <a:ext cx="729615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80000"/>
              </a:lnSpc>
              <a:spcBef>
                <a:spcPct val="20000"/>
              </a:spcBef>
              <a:buClr>
                <a:srgbClr val="006699"/>
              </a:buClr>
              <a:buSzPct val="140000"/>
            </a:pPr>
            <a:r>
              <a:rPr lang="es-SV" altLang="es-US" sz="2600" b="1">
                <a:solidFill>
                  <a:srgbClr val="004C6F"/>
                </a:solidFill>
                <a:latin typeface="Arial" panose="020B0604020202020204" pitchFamily="34" charset="0"/>
                <a:cs typeface="Times New Roman" panose="02020603050405020304" pitchFamily="18" charset="0"/>
              </a:rPr>
              <a:t>Acuerdos del proceso de negociación</a:t>
            </a:r>
          </a:p>
          <a:p>
            <a:pPr>
              <a:lnSpc>
                <a:spcPct val="80000"/>
              </a:lnSpc>
              <a:spcBef>
                <a:spcPct val="20000"/>
              </a:spcBef>
              <a:buClr>
                <a:srgbClr val="006699"/>
              </a:buClr>
              <a:buSzPct val="140000"/>
            </a:pPr>
            <a:endParaRPr lang="es-SV" altLang="es-US" sz="2600" b="1">
              <a:solidFill>
                <a:srgbClr val="004C6F"/>
              </a:solidFill>
              <a:latin typeface="Arial" panose="020B0604020202020204" pitchFamily="34" charset="0"/>
              <a:cs typeface="Times New Roman" panose="02020603050405020304" pitchFamily="18" charset="0"/>
            </a:endParaRPr>
          </a:p>
          <a:p>
            <a:pPr>
              <a:lnSpc>
                <a:spcPct val="80000"/>
              </a:lnSpc>
              <a:spcBef>
                <a:spcPct val="20000"/>
              </a:spcBef>
              <a:buClr>
                <a:srgbClr val="006699"/>
              </a:buClr>
              <a:buSzPct val="140000"/>
              <a:buFontTx/>
              <a:buChar char="•"/>
            </a:pPr>
            <a:r>
              <a:rPr lang="es-SV" altLang="es-US">
                <a:solidFill>
                  <a:srgbClr val="004C6F"/>
                </a:solidFill>
                <a:latin typeface="Arial" panose="020B0604020202020204" pitchFamily="34" charset="0"/>
                <a:cs typeface="Times New Roman" panose="02020603050405020304" pitchFamily="18" charset="0"/>
              </a:rPr>
              <a:t>Planificación territorial (el uso de suelo)</a:t>
            </a:r>
          </a:p>
          <a:p>
            <a:pPr>
              <a:lnSpc>
                <a:spcPct val="80000"/>
              </a:lnSpc>
              <a:spcBef>
                <a:spcPct val="20000"/>
              </a:spcBef>
              <a:buClr>
                <a:srgbClr val="006699"/>
              </a:buClr>
              <a:buSzPct val="140000"/>
            </a:pPr>
            <a:endParaRPr lang="es-SV" altLang="es-US" sz="800">
              <a:solidFill>
                <a:srgbClr val="004C6F"/>
              </a:solidFill>
              <a:latin typeface="Arial" panose="020B0604020202020204" pitchFamily="34" charset="0"/>
              <a:cs typeface="Times New Roman" panose="02020603050405020304" pitchFamily="18" charset="0"/>
            </a:endParaRPr>
          </a:p>
          <a:p>
            <a:pPr>
              <a:lnSpc>
                <a:spcPct val="80000"/>
              </a:lnSpc>
              <a:spcBef>
                <a:spcPct val="20000"/>
              </a:spcBef>
              <a:buClr>
                <a:srgbClr val="006699"/>
              </a:buClr>
              <a:buSzPct val="140000"/>
              <a:buFontTx/>
              <a:buChar char="•"/>
            </a:pPr>
            <a:r>
              <a:rPr lang="es-SV" altLang="es-US">
                <a:solidFill>
                  <a:srgbClr val="004C6F"/>
                </a:solidFill>
                <a:latin typeface="Arial" panose="020B0604020202020204" pitchFamily="34" charset="0"/>
                <a:cs typeface="Times New Roman" panose="02020603050405020304" pitchFamily="18" charset="0"/>
              </a:rPr>
              <a:t>Los servicios ambientales que el territorio provee, y</a:t>
            </a:r>
          </a:p>
          <a:p>
            <a:pPr>
              <a:lnSpc>
                <a:spcPct val="80000"/>
              </a:lnSpc>
              <a:spcBef>
                <a:spcPct val="20000"/>
              </a:spcBef>
              <a:buClr>
                <a:srgbClr val="006699"/>
              </a:buClr>
              <a:buSzPct val="140000"/>
            </a:pPr>
            <a:endParaRPr lang="es-SV" altLang="es-US" sz="800">
              <a:solidFill>
                <a:srgbClr val="004C6F"/>
              </a:solidFill>
              <a:latin typeface="Arial" panose="020B0604020202020204" pitchFamily="34" charset="0"/>
              <a:cs typeface="Times New Roman" panose="02020603050405020304" pitchFamily="18" charset="0"/>
            </a:endParaRPr>
          </a:p>
          <a:p>
            <a:pPr>
              <a:lnSpc>
                <a:spcPct val="80000"/>
              </a:lnSpc>
              <a:spcBef>
                <a:spcPct val="20000"/>
              </a:spcBef>
              <a:buClr>
                <a:srgbClr val="006699"/>
              </a:buClr>
              <a:buSzPct val="140000"/>
              <a:buFontTx/>
              <a:buChar char="•"/>
            </a:pPr>
            <a:r>
              <a:rPr lang="es-SV" altLang="es-US">
                <a:solidFill>
                  <a:srgbClr val="004C6F"/>
                </a:solidFill>
                <a:latin typeface="Arial" panose="020B0604020202020204" pitchFamily="34" charset="0"/>
                <a:cs typeface="Times New Roman" panose="02020603050405020304" pitchFamily="18" charset="0"/>
              </a:rPr>
              <a:t>Tipos de compensación (individuales y colectivas) requeridos para llevar a cabo el plan</a:t>
            </a:r>
            <a:endParaRPr lang="en-US" altLang="es-US">
              <a:solidFill>
                <a:srgbClr val="004C6F"/>
              </a:solidFill>
              <a:latin typeface="Arial" panose="020B0604020202020204" pitchFamily="34" charset="0"/>
              <a:cs typeface="Times New Roman" panose="02020603050405020304" pitchFamily="18" charset="0"/>
            </a:endParaRPr>
          </a:p>
        </p:txBody>
      </p:sp>
      <p:sp>
        <p:nvSpPr>
          <p:cNvPr id="31749" name="Text Box 5"/>
          <p:cNvSpPr txBox="1">
            <a:spLocks noChangeArrowheads="1"/>
          </p:cNvSpPr>
          <p:nvPr/>
        </p:nvSpPr>
        <p:spPr bwMode="auto">
          <a:xfrm>
            <a:off x="568325" y="354013"/>
            <a:ext cx="79121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SV" altLang="es-US" sz="3200" b="1">
                <a:solidFill>
                  <a:srgbClr val="8BAA27"/>
                </a:solidFill>
                <a:effectLst>
                  <a:outerShdw blurRad="38100" dist="38100" dir="2700000" algn="tl">
                    <a:srgbClr val="C0C0C0"/>
                  </a:outerShdw>
                </a:effectLst>
                <a:latin typeface="Book Antiqua" panose="02040602050305030304" pitchFamily="18" charset="0"/>
              </a:rPr>
              <a:t>Acuerdos de Planificación </a:t>
            </a:r>
            <a:br>
              <a:rPr lang="es-SV" altLang="es-US" sz="3200" b="1">
                <a:solidFill>
                  <a:srgbClr val="8BAA27"/>
                </a:solidFill>
                <a:effectLst>
                  <a:outerShdw blurRad="38100" dist="38100" dir="2700000" algn="tl">
                    <a:srgbClr val="C0C0C0"/>
                  </a:outerShdw>
                </a:effectLst>
                <a:latin typeface="Book Antiqua" panose="02040602050305030304" pitchFamily="18" charset="0"/>
              </a:rPr>
            </a:br>
            <a:r>
              <a:rPr lang="es-SV" altLang="es-US" sz="3000" b="1">
                <a:solidFill>
                  <a:srgbClr val="8BAA27"/>
                </a:solidFill>
                <a:effectLst>
                  <a:outerShdw blurRad="38100" dist="38100" dir="2700000" algn="tl">
                    <a:srgbClr val="C0C0C0"/>
                  </a:outerShdw>
                </a:effectLst>
                <a:latin typeface="Book Antiqua" panose="02040602050305030304" pitchFamily="18" charset="0"/>
              </a:rPr>
              <a:t>(reglas para uso de suelos)</a:t>
            </a:r>
            <a:endParaRPr lang="en-US" altLang="es-US" sz="3000" b="1">
              <a:solidFill>
                <a:srgbClr val="8BAA27"/>
              </a:solidFill>
              <a:effectLst>
                <a:outerShdw blurRad="38100" dist="38100" dir="2700000" algn="tl">
                  <a:srgbClr val="C0C0C0"/>
                </a:outerShdw>
              </a:effectLst>
              <a:latin typeface="Book Antiqua" panose="02040602050305030304" pitchFamily="18" charset="0"/>
            </a:endParaRPr>
          </a:p>
        </p:txBody>
      </p:sp>
      <p:sp>
        <p:nvSpPr>
          <p:cNvPr id="31754" name="Rectangle 10"/>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1755" name="Rectangle 11"/>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1756" name="Rectangle 12"/>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1757" name="Rectangle 13"/>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pSp>
        <p:nvGrpSpPr>
          <p:cNvPr id="42033" name="Group 1073"/>
          <p:cNvGrpSpPr>
            <a:grpSpLocks/>
          </p:cNvGrpSpPr>
          <p:nvPr/>
        </p:nvGrpSpPr>
        <p:grpSpPr bwMode="auto">
          <a:xfrm>
            <a:off x="422275" y="1870075"/>
            <a:ext cx="8299450" cy="4122738"/>
            <a:chOff x="63" y="960"/>
            <a:chExt cx="5601" cy="2924"/>
          </a:xfrm>
        </p:grpSpPr>
        <p:sp>
          <p:nvSpPr>
            <p:cNvPr id="41991" name="Rectangle 1031"/>
            <p:cNvSpPr>
              <a:spLocks noChangeArrowheads="1"/>
            </p:cNvSpPr>
            <p:nvPr/>
          </p:nvSpPr>
          <p:spPr bwMode="auto">
            <a:xfrm>
              <a:off x="63" y="960"/>
              <a:ext cx="5601" cy="2924"/>
            </a:xfrm>
            <a:prstGeom prst="rect">
              <a:avLst/>
            </a:prstGeom>
            <a:solidFill>
              <a:srgbClr val="FFFFCC"/>
            </a:solidFill>
            <a:ln w="9525">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1992" name="Line 1032"/>
            <p:cNvSpPr>
              <a:spLocks noChangeShapeType="1"/>
            </p:cNvSpPr>
            <p:nvPr/>
          </p:nvSpPr>
          <p:spPr bwMode="auto">
            <a:xfrm>
              <a:off x="2514" y="1688"/>
              <a:ext cx="0" cy="207"/>
            </a:xfrm>
            <a:prstGeom prst="line">
              <a:avLst/>
            </a:prstGeom>
            <a:noFill/>
            <a:ln w="2857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1993" name="Rectangle 1033"/>
            <p:cNvSpPr>
              <a:spLocks noChangeArrowheads="1"/>
            </p:cNvSpPr>
            <p:nvPr/>
          </p:nvSpPr>
          <p:spPr bwMode="auto">
            <a:xfrm>
              <a:off x="1843" y="1895"/>
              <a:ext cx="1920" cy="938"/>
            </a:xfrm>
            <a:prstGeom prst="rect">
              <a:avLst/>
            </a:prstGeom>
            <a:noFill/>
            <a:ln w="38100">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1994" name="Line 1034"/>
            <p:cNvSpPr>
              <a:spLocks noChangeShapeType="1"/>
            </p:cNvSpPr>
            <p:nvPr/>
          </p:nvSpPr>
          <p:spPr bwMode="auto">
            <a:xfrm>
              <a:off x="927" y="1688"/>
              <a:ext cx="2845" cy="0"/>
            </a:xfrm>
            <a:prstGeom prst="line">
              <a:avLst/>
            </a:prstGeom>
            <a:noFill/>
            <a:ln w="3810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1995" name="Rectangle 1035"/>
            <p:cNvSpPr>
              <a:spLocks noChangeArrowheads="1"/>
            </p:cNvSpPr>
            <p:nvPr/>
          </p:nvSpPr>
          <p:spPr bwMode="auto">
            <a:xfrm>
              <a:off x="425" y="3231"/>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1996" name="Text Box 1036"/>
            <p:cNvSpPr txBox="1">
              <a:spLocks noChangeArrowheads="1"/>
            </p:cNvSpPr>
            <p:nvPr/>
          </p:nvSpPr>
          <p:spPr bwMode="auto">
            <a:xfrm>
              <a:off x="458" y="3272"/>
              <a:ext cx="80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Uso Suelo 1</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SAs</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1997" name="Rectangle 1037"/>
            <p:cNvSpPr>
              <a:spLocks noChangeArrowheads="1"/>
            </p:cNvSpPr>
            <p:nvPr/>
          </p:nvSpPr>
          <p:spPr bwMode="auto">
            <a:xfrm>
              <a:off x="1362" y="3239"/>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1998" name="Text Box 1038"/>
            <p:cNvSpPr txBox="1">
              <a:spLocks noChangeArrowheads="1"/>
            </p:cNvSpPr>
            <p:nvPr/>
          </p:nvSpPr>
          <p:spPr bwMode="auto">
            <a:xfrm>
              <a:off x="1413" y="3282"/>
              <a:ext cx="80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Uso Suelo 2</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SAs</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1999" name="Rectangle 1039"/>
            <p:cNvSpPr>
              <a:spLocks noChangeArrowheads="1"/>
            </p:cNvSpPr>
            <p:nvPr/>
          </p:nvSpPr>
          <p:spPr bwMode="auto">
            <a:xfrm>
              <a:off x="2313" y="3245"/>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00" name="Text Box 1040"/>
            <p:cNvSpPr txBox="1">
              <a:spLocks noChangeArrowheads="1"/>
            </p:cNvSpPr>
            <p:nvPr/>
          </p:nvSpPr>
          <p:spPr bwMode="auto">
            <a:xfrm>
              <a:off x="2365" y="3286"/>
              <a:ext cx="80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Uso Suelo 3</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SAs</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2001" name="Rectangle 1041"/>
            <p:cNvSpPr>
              <a:spLocks noChangeArrowheads="1"/>
            </p:cNvSpPr>
            <p:nvPr/>
          </p:nvSpPr>
          <p:spPr bwMode="auto">
            <a:xfrm>
              <a:off x="3282" y="3260"/>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02" name="Text Box 1042"/>
            <p:cNvSpPr txBox="1">
              <a:spLocks noChangeArrowheads="1"/>
            </p:cNvSpPr>
            <p:nvPr/>
          </p:nvSpPr>
          <p:spPr bwMode="auto">
            <a:xfrm>
              <a:off x="3326" y="3291"/>
              <a:ext cx="84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Uso  Suelo 4</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SAs</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2003" name="Line 1043"/>
            <p:cNvSpPr>
              <a:spLocks noChangeShapeType="1"/>
            </p:cNvSpPr>
            <p:nvPr/>
          </p:nvSpPr>
          <p:spPr bwMode="auto">
            <a:xfrm flipH="1">
              <a:off x="178" y="3743"/>
              <a:ext cx="3520" cy="0"/>
            </a:xfrm>
            <a:prstGeom prst="line">
              <a:avLst/>
            </a:prstGeom>
            <a:noFill/>
            <a:ln w="952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04" name="Line 1044"/>
            <p:cNvSpPr>
              <a:spLocks noChangeShapeType="1"/>
            </p:cNvSpPr>
            <p:nvPr/>
          </p:nvSpPr>
          <p:spPr bwMode="auto">
            <a:xfrm flipV="1">
              <a:off x="799" y="3596"/>
              <a:ext cx="0" cy="14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05" name="Line 1045"/>
            <p:cNvSpPr>
              <a:spLocks noChangeShapeType="1"/>
            </p:cNvSpPr>
            <p:nvPr/>
          </p:nvSpPr>
          <p:spPr bwMode="auto">
            <a:xfrm flipV="1">
              <a:off x="2820" y="3617"/>
              <a:ext cx="0" cy="126"/>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06" name="Line 1046"/>
            <p:cNvSpPr>
              <a:spLocks noChangeShapeType="1"/>
            </p:cNvSpPr>
            <p:nvPr/>
          </p:nvSpPr>
          <p:spPr bwMode="auto">
            <a:xfrm flipV="1">
              <a:off x="3698" y="3617"/>
              <a:ext cx="0" cy="126"/>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07" name="Line 1047"/>
            <p:cNvSpPr>
              <a:spLocks noChangeShapeType="1"/>
            </p:cNvSpPr>
            <p:nvPr/>
          </p:nvSpPr>
          <p:spPr bwMode="auto">
            <a:xfrm flipV="1">
              <a:off x="1769" y="3596"/>
              <a:ext cx="0" cy="147"/>
            </a:xfrm>
            <a:prstGeom prst="line">
              <a:avLst/>
            </a:prstGeom>
            <a:noFill/>
            <a:ln w="952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08" name="Text Box 1048"/>
            <p:cNvSpPr txBox="1">
              <a:spLocks noChangeArrowheads="1"/>
            </p:cNvSpPr>
            <p:nvPr/>
          </p:nvSpPr>
          <p:spPr bwMode="auto">
            <a:xfrm>
              <a:off x="518" y="2296"/>
              <a:ext cx="890" cy="578"/>
            </a:xfrm>
            <a:prstGeom prst="rect">
              <a:avLst/>
            </a:prstGeom>
            <a:noFill/>
            <a:ln w="38100">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Planeación</a:t>
              </a:r>
            </a:p>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Estratégica</a:t>
              </a:r>
            </a:p>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Localidad</a:t>
              </a:r>
              <a:endParaRPr lang="en-US" altLang="es-US" sz="1600" b="1">
                <a:solidFill>
                  <a:srgbClr val="BF5A00"/>
                </a:solidFill>
                <a:latin typeface="Arial" panose="020B0604020202020204" pitchFamily="34" charset="0"/>
                <a:cs typeface="Times New Roman" panose="02020603050405020304" pitchFamily="18" charset="0"/>
              </a:endParaRPr>
            </a:p>
          </p:txBody>
        </p:sp>
        <p:sp>
          <p:nvSpPr>
            <p:cNvPr id="42009" name="Line 1049"/>
            <p:cNvSpPr>
              <a:spLocks noChangeShapeType="1"/>
            </p:cNvSpPr>
            <p:nvPr/>
          </p:nvSpPr>
          <p:spPr bwMode="auto">
            <a:xfrm flipV="1">
              <a:off x="178" y="2571"/>
              <a:ext cx="0" cy="1172"/>
            </a:xfrm>
            <a:prstGeom prst="line">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0" name="Line 1050"/>
            <p:cNvSpPr>
              <a:spLocks noChangeShapeType="1"/>
            </p:cNvSpPr>
            <p:nvPr/>
          </p:nvSpPr>
          <p:spPr bwMode="auto">
            <a:xfrm>
              <a:off x="185" y="2575"/>
              <a:ext cx="350" cy="3"/>
            </a:xfrm>
            <a:prstGeom prst="line">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1" name="Line 1051"/>
            <p:cNvSpPr>
              <a:spLocks noChangeShapeType="1"/>
            </p:cNvSpPr>
            <p:nvPr/>
          </p:nvSpPr>
          <p:spPr bwMode="auto">
            <a:xfrm>
              <a:off x="799" y="3039"/>
              <a:ext cx="2899" cy="0"/>
            </a:xfrm>
            <a:prstGeom prst="line">
              <a:avLst/>
            </a:prstGeom>
            <a:noFill/>
            <a:ln w="3810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2" name="Line 1052"/>
            <p:cNvSpPr>
              <a:spLocks noChangeShapeType="1"/>
            </p:cNvSpPr>
            <p:nvPr/>
          </p:nvSpPr>
          <p:spPr bwMode="auto">
            <a:xfrm>
              <a:off x="799" y="3039"/>
              <a:ext cx="0" cy="192"/>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3" name="Line 1053"/>
            <p:cNvSpPr>
              <a:spLocks noChangeShapeType="1"/>
            </p:cNvSpPr>
            <p:nvPr/>
          </p:nvSpPr>
          <p:spPr bwMode="auto">
            <a:xfrm>
              <a:off x="1769" y="3039"/>
              <a:ext cx="0" cy="192"/>
            </a:xfrm>
            <a:prstGeom prst="line">
              <a:avLst/>
            </a:prstGeom>
            <a:noFill/>
            <a:ln w="3810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4" name="Line 1054"/>
            <p:cNvSpPr>
              <a:spLocks noChangeShapeType="1"/>
            </p:cNvSpPr>
            <p:nvPr/>
          </p:nvSpPr>
          <p:spPr bwMode="auto">
            <a:xfrm>
              <a:off x="2820" y="3039"/>
              <a:ext cx="0" cy="200"/>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5" name="Line 1055"/>
            <p:cNvSpPr>
              <a:spLocks noChangeShapeType="1"/>
            </p:cNvSpPr>
            <p:nvPr/>
          </p:nvSpPr>
          <p:spPr bwMode="auto">
            <a:xfrm>
              <a:off x="3698" y="3039"/>
              <a:ext cx="0" cy="221"/>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6" name="Line 1056"/>
            <p:cNvSpPr>
              <a:spLocks noChangeShapeType="1"/>
            </p:cNvSpPr>
            <p:nvPr/>
          </p:nvSpPr>
          <p:spPr bwMode="auto">
            <a:xfrm flipV="1">
              <a:off x="1377" y="2571"/>
              <a:ext cx="459" cy="0"/>
            </a:xfrm>
            <a:prstGeom prst="line">
              <a:avLst/>
            </a:prstGeom>
            <a:noFill/>
            <a:ln w="19050">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7" name="Line 1057"/>
            <p:cNvSpPr>
              <a:spLocks noChangeShapeType="1"/>
            </p:cNvSpPr>
            <p:nvPr/>
          </p:nvSpPr>
          <p:spPr bwMode="auto">
            <a:xfrm flipV="1">
              <a:off x="2527" y="2835"/>
              <a:ext cx="0" cy="204"/>
            </a:xfrm>
            <a:prstGeom prst="line">
              <a:avLst/>
            </a:prstGeom>
            <a:noFill/>
            <a:ln w="28575">
              <a:solidFill>
                <a:srgbClr val="00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18" name="Text Box 1058"/>
            <p:cNvSpPr txBox="1">
              <a:spLocks noChangeArrowheads="1"/>
            </p:cNvSpPr>
            <p:nvPr/>
          </p:nvSpPr>
          <p:spPr bwMode="auto">
            <a:xfrm>
              <a:off x="1847" y="1965"/>
              <a:ext cx="1854" cy="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2000" b="1">
                  <a:solidFill>
                    <a:srgbClr val="BF5A00"/>
                  </a:solidFill>
                  <a:latin typeface="Arial" panose="020B0604020202020204" pitchFamily="34" charset="0"/>
                  <a:cs typeface="Times New Roman" panose="02020603050405020304" pitchFamily="18" charset="0"/>
                </a:rPr>
                <a:t>Centro de Inversiones</a:t>
              </a:r>
            </a:p>
            <a:p>
              <a:pPr algn="ctr">
                <a:lnSpc>
                  <a:spcPct val="80000"/>
                </a:lnSpc>
                <a:spcBef>
                  <a:spcPct val="20000"/>
                </a:spcBef>
                <a:buClr>
                  <a:schemeClr val="folHlink"/>
                </a:buClr>
                <a:buSzPct val="60000"/>
                <a:buFont typeface="Wingdings" panose="05000000000000000000" pitchFamily="2" charset="2"/>
                <a:buNone/>
              </a:pPr>
              <a:r>
                <a:rPr lang="es-SV" altLang="es-US" sz="2000" b="1">
                  <a:solidFill>
                    <a:srgbClr val="BF5A00"/>
                  </a:solidFill>
                  <a:latin typeface="Arial" panose="020B0604020202020204" pitchFamily="34" charset="0"/>
                  <a:cs typeface="Times New Roman" panose="02020603050405020304" pitchFamily="18" charset="0"/>
                </a:rPr>
                <a:t>para SA</a:t>
              </a:r>
              <a:endParaRPr lang="es-SV" altLang="es-US" sz="400">
                <a:solidFill>
                  <a:srgbClr val="BF5A00"/>
                </a:solidFill>
                <a:latin typeface="Arial" panose="020B0604020202020204" pitchFamily="34" charset="0"/>
                <a:cs typeface="Times New Roman" panose="02020603050405020304" pitchFamily="18" charset="0"/>
              </a:endParaRPr>
            </a:p>
            <a:p>
              <a:pPr algn="ctr">
                <a:lnSpc>
                  <a:spcPct val="80000"/>
                </a:lnSpc>
                <a:spcBef>
                  <a:spcPct val="20000"/>
                </a:spcBef>
                <a:buClr>
                  <a:schemeClr val="folHlink"/>
                </a:buClr>
                <a:buSzPct val="60000"/>
                <a:buFont typeface="Wingdings" panose="05000000000000000000" pitchFamily="2" charset="2"/>
                <a:buNone/>
              </a:pPr>
              <a:r>
                <a:rPr lang="es-SV" altLang="es-US" sz="1300">
                  <a:solidFill>
                    <a:srgbClr val="BF5A00"/>
                  </a:solidFill>
                  <a:latin typeface="Arial" panose="020B0604020202020204" pitchFamily="34" charset="0"/>
                  <a:cs typeface="Times New Roman" panose="02020603050405020304" pitchFamily="18" charset="0"/>
                </a:rPr>
                <a:t>(Monitoreo, Calidad, Técnica,</a:t>
              </a:r>
            </a:p>
            <a:p>
              <a:pPr algn="ctr">
                <a:lnSpc>
                  <a:spcPct val="80000"/>
                </a:lnSpc>
                <a:spcBef>
                  <a:spcPct val="20000"/>
                </a:spcBef>
                <a:buClr>
                  <a:schemeClr val="folHlink"/>
                </a:buClr>
                <a:buSzPct val="60000"/>
                <a:buFont typeface="Wingdings" panose="05000000000000000000" pitchFamily="2" charset="2"/>
                <a:buNone/>
              </a:pPr>
              <a:r>
                <a:rPr lang="es-SV" altLang="es-US" sz="1300">
                  <a:solidFill>
                    <a:srgbClr val="BF5A00"/>
                  </a:solidFill>
                  <a:latin typeface="Arial" panose="020B0604020202020204" pitchFamily="34" charset="0"/>
                  <a:cs typeface="Times New Roman" panose="02020603050405020304" pitchFamily="18" charset="0"/>
                </a:rPr>
                <a:t> Distribución, etc.)</a:t>
              </a:r>
              <a:endParaRPr lang="en-US" altLang="es-US" sz="1300">
                <a:solidFill>
                  <a:srgbClr val="BF5A00"/>
                </a:solidFill>
                <a:latin typeface="Arial" panose="020B0604020202020204" pitchFamily="34" charset="0"/>
                <a:cs typeface="Times New Roman" panose="02020603050405020304" pitchFamily="18" charset="0"/>
              </a:endParaRPr>
            </a:p>
          </p:txBody>
        </p:sp>
        <p:sp>
          <p:nvSpPr>
            <p:cNvPr id="42019" name="Rectangle 1059"/>
            <p:cNvSpPr>
              <a:spLocks noChangeArrowheads="1"/>
            </p:cNvSpPr>
            <p:nvPr/>
          </p:nvSpPr>
          <p:spPr bwMode="auto">
            <a:xfrm>
              <a:off x="494" y="1050"/>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20" name="Text Box 1060"/>
            <p:cNvSpPr txBox="1">
              <a:spLocks noChangeArrowheads="1"/>
            </p:cNvSpPr>
            <p:nvPr/>
          </p:nvSpPr>
          <p:spPr bwMode="auto">
            <a:xfrm>
              <a:off x="591" y="1100"/>
              <a:ext cx="66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Empresa </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Agua</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2021" name="Rectangle 1061"/>
            <p:cNvSpPr>
              <a:spLocks noChangeArrowheads="1"/>
            </p:cNvSpPr>
            <p:nvPr/>
          </p:nvSpPr>
          <p:spPr bwMode="auto">
            <a:xfrm>
              <a:off x="1431" y="1058"/>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22" name="Text Box 1062"/>
            <p:cNvSpPr txBox="1">
              <a:spLocks noChangeArrowheads="1"/>
            </p:cNvSpPr>
            <p:nvPr/>
          </p:nvSpPr>
          <p:spPr bwMode="auto">
            <a:xfrm>
              <a:off x="1530" y="1080"/>
              <a:ext cx="664"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Empresa </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Energía</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2023" name="Rectangle 1063"/>
            <p:cNvSpPr>
              <a:spLocks noChangeArrowheads="1"/>
            </p:cNvSpPr>
            <p:nvPr/>
          </p:nvSpPr>
          <p:spPr bwMode="auto">
            <a:xfrm>
              <a:off x="3351" y="1079"/>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24" name="Text Box 1064"/>
            <p:cNvSpPr txBox="1">
              <a:spLocks noChangeArrowheads="1"/>
            </p:cNvSpPr>
            <p:nvPr/>
          </p:nvSpPr>
          <p:spPr bwMode="auto">
            <a:xfrm>
              <a:off x="3435" y="1174"/>
              <a:ext cx="655"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Gobierno</a:t>
              </a:r>
              <a:endParaRPr lang="en-US" altLang="es-US" sz="1400" b="1">
                <a:solidFill>
                  <a:srgbClr val="BF5A00"/>
                </a:solidFill>
                <a:latin typeface="Arial" panose="020B0604020202020204" pitchFamily="34" charset="0"/>
                <a:cs typeface="Times New Roman" panose="02020603050405020304" pitchFamily="18" charset="0"/>
              </a:endParaRPr>
            </a:p>
          </p:txBody>
        </p:sp>
        <p:sp>
          <p:nvSpPr>
            <p:cNvPr id="42025" name="Line 1065"/>
            <p:cNvSpPr>
              <a:spLocks noChangeShapeType="1"/>
            </p:cNvSpPr>
            <p:nvPr/>
          </p:nvSpPr>
          <p:spPr bwMode="auto">
            <a:xfrm>
              <a:off x="927" y="1421"/>
              <a:ext cx="0" cy="258"/>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26" name="Line 1066"/>
            <p:cNvSpPr>
              <a:spLocks noChangeShapeType="1"/>
            </p:cNvSpPr>
            <p:nvPr/>
          </p:nvSpPr>
          <p:spPr bwMode="auto">
            <a:xfrm>
              <a:off x="1852" y="1407"/>
              <a:ext cx="0" cy="272"/>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27" name="Line 1067"/>
            <p:cNvSpPr>
              <a:spLocks noChangeShapeType="1"/>
            </p:cNvSpPr>
            <p:nvPr/>
          </p:nvSpPr>
          <p:spPr bwMode="auto">
            <a:xfrm>
              <a:off x="2820" y="1421"/>
              <a:ext cx="0" cy="258"/>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28" name="Line 1068"/>
            <p:cNvSpPr>
              <a:spLocks noChangeShapeType="1"/>
            </p:cNvSpPr>
            <p:nvPr/>
          </p:nvSpPr>
          <p:spPr bwMode="auto">
            <a:xfrm flipH="1">
              <a:off x="3754" y="1436"/>
              <a:ext cx="0" cy="243"/>
            </a:xfrm>
            <a:prstGeom prst="line">
              <a:avLst/>
            </a:prstGeom>
            <a:noFill/>
            <a:ln w="28575">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US"/>
            </a:p>
          </p:txBody>
        </p:sp>
        <p:sp>
          <p:nvSpPr>
            <p:cNvPr id="42029" name="AutoShape 1069"/>
            <p:cNvSpPr>
              <a:spLocks/>
            </p:cNvSpPr>
            <p:nvPr/>
          </p:nvSpPr>
          <p:spPr bwMode="auto">
            <a:xfrm>
              <a:off x="4023" y="1707"/>
              <a:ext cx="271" cy="1371"/>
            </a:xfrm>
            <a:prstGeom prst="rightBrace">
              <a:avLst>
                <a:gd name="adj1" fmla="val 42159"/>
                <a:gd name="adj2" fmla="val 50000"/>
              </a:avLst>
            </a:prstGeom>
            <a:noFill/>
            <a:ln w="38100">
              <a:solidFill>
                <a:srgbClr val="006699"/>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30" name="Text Box 1070"/>
            <p:cNvSpPr txBox="1">
              <a:spLocks noChangeArrowheads="1"/>
            </p:cNvSpPr>
            <p:nvPr/>
          </p:nvSpPr>
          <p:spPr bwMode="auto">
            <a:xfrm>
              <a:off x="4321" y="2131"/>
              <a:ext cx="1310" cy="557"/>
            </a:xfrm>
            <a:prstGeom prst="rect">
              <a:avLst/>
            </a:prstGeom>
            <a:noFill/>
            <a:ln w="952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“Paquete”</a:t>
              </a:r>
            </a:p>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de Mecanismos</a:t>
              </a:r>
            </a:p>
            <a:p>
              <a:pPr algn="ctr">
                <a:lnSpc>
                  <a:spcPct val="80000"/>
                </a:lnSpc>
                <a:spcBef>
                  <a:spcPct val="20000"/>
                </a:spcBef>
                <a:buClr>
                  <a:schemeClr val="folHlink"/>
                </a:buClr>
                <a:buSzPct val="60000"/>
                <a:buFont typeface="Wingdings" panose="05000000000000000000" pitchFamily="2" charset="2"/>
                <a:buNone/>
              </a:pPr>
              <a:r>
                <a:rPr lang="es-SV" altLang="es-US" sz="1600" b="1">
                  <a:solidFill>
                    <a:srgbClr val="BF5A00"/>
                  </a:solidFill>
                  <a:latin typeface="Arial" panose="020B0604020202020204" pitchFamily="34" charset="0"/>
                  <a:cs typeface="Times New Roman" panose="02020603050405020304" pitchFamily="18" charset="0"/>
                </a:rPr>
                <a:t>de Compensación</a:t>
              </a:r>
              <a:endParaRPr lang="en-US" altLang="es-US" sz="1600" b="1">
                <a:solidFill>
                  <a:srgbClr val="BF5A00"/>
                </a:solidFill>
                <a:latin typeface="Arial" panose="020B0604020202020204" pitchFamily="34" charset="0"/>
                <a:cs typeface="Times New Roman" panose="02020603050405020304" pitchFamily="18" charset="0"/>
              </a:endParaRPr>
            </a:p>
          </p:txBody>
        </p:sp>
        <p:sp>
          <p:nvSpPr>
            <p:cNvPr id="42031" name="Rectangle 1071"/>
            <p:cNvSpPr>
              <a:spLocks noChangeArrowheads="1"/>
            </p:cNvSpPr>
            <p:nvPr/>
          </p:nvSpPr>
          <p:spPr bwMode="auto">
            <a:xfrm>
              <a:off x="2368" y="1064"/>
              <a:ext cx="841" cy="357"/>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32" name="Text Box 1072"/>
            <p:cNvSpPr txBox="1">
              <a:spLocks noChangeArrowheads="1"/>
            </p:cNvSpPr>
            <p:nvPr/>
          </p:nvSpPr>
          <p:spPr bwMode="auto">
            <a:xfrm>
              <a:off x="2322" y="1111"/>
              <a:ext cx="996"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Consumidores </a:t>
              </a:r>
            </a:p>
            <a:p>
              <a:pPr algn="ctr">
                <a:lnSpc>
                  <a:spcPct val="80000"/>
                </a:lnSpc>
                <a:spcBef>
                  <a:spcPct val="20000"/>
                </a:spcBef>
                <a:buClr>
                  <a:schemeClr val="folHlink"/>
                </a:buClr>
                <a:buSzPct val="60000"/>
                <a:buFont typeface="Wingdings" panose="05000000000000000000" pitchFamily="2" charset="2"/>
                <a:buNone/>
              </a:pPr>
              <a:r>
                <a:rPr lang="es-SV" altLang="es-US" sz="1400" b="1">
                  <a:solidFill>
                    <a:srgbClr val="BF5A00"/>
                  </a:solidFill>
                  <a:latin typeface="Arial" panose="020B0604020202020204" pitchFamily="34" charset="0"/>
                  <a:cs typeface="Times New Roman" panose="02020603050405020304" pitchFamily="18" charset="0"/>
                </a:rPr>
                <a:t>Urbanos</a:t>
              </a:r>
              <a:endParaRPr lang="en-US" altLang="es-US" sz="1400" b="1">
                <a:solidFill>
                  <a:srgbClr val="BF5A00"/>
                </a:solidFill>
                <a:latin typeface="Arial" panose="020B0604020202020204" pitchFamily="34" charset="0"/>
                <a:cs typeface="Times New Roman" panose="02020603050405020304" pitchFamily="18" charset="0"/>
              </a:endParaRPr>
            </a:p>
          </p:txBody>
        </p:sp>
      </p:grpSp>
      <p:sp>
        <p:nvSpPr>
          <p:cNvPr id="42034" name="Text Box 1074"/>
          <p:cNvSpPr txBox="1">
            <a:spLocks noChangeArrowheads="1"/>
          </p:cNvSpPr>
          <p:nvPr/>
        </p:nvSpPr>
        <p:spPr bwMode="auto">
          <a:xfrm>
            <a:off x="271463" y="1163638"/>
            <a:ext cx="86725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SV" altLang="es-US" sz="1600" b="1">
                <a:solidFill>
                  <a:srgbClr val="004C6F"/>
                </a:solidFill>
                <a:latin typeface="Arial Narrow" panose="020B0606020202030204" pitchFamily="34" charset="0"/>
              </a:rPr>
              <a:t>Ejemplo de construcción institucional</a:t>
            </a:r>
            <a:r>
              <a:rPr lang="es-SV" altLang="es-US" sz="1600">
                <a:solidFill>
                  <a:srgbClr val="004C6F"/>
                </a:solidFill>
                <a:latin typeface="Arial Narrow" panose="020B0606020202030204" pitchFamily="34" charset="0"/>
              </a:rPr>
              <a:t> para: Separar procesos de planificación del uso de suelo, seleccionar el paquete de compensación que hace posible el uso de suelo, y para captar fondos para posibilitar la compensación</a:t>
            </a:r>
            <a:endParaRPr lang="en-US" altLang="es-US" sz="1600">
              <a:solidFill>
                <a:srgbClr val="004C6F"/>
              </a:solidFill>
              <a:latin typeface="Arial Narrow" panose="020B0606020202030204" pitchFamily="34" charset="0"/>
            </a:endParaRPr>
          </a:p>
        </p:txBody>
      </p:sp>
      <p:sp>
        <p:nvSpPr>
          <p:cNvPr id="42037" name="Text Box 1077"/>
          <p:cNvSpPr txBox="1">
            <a:spLocks noChangeArrowheads="1"/>
          </p:cNvSpPr>
          <p:nvPr/>
        </p:nvSpPr>
        <p:spPr bwMode="auto">
          <a:xfrm>
            <a:off x="596900" y="211138"/>
            <a:ext cx="79121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SV" altLang="es-US" sz="3200" b="1">
                <a:solidFill>
                  <a:srgbClr val="8BAA27"/>
                </a:solidFill>
                <a:effectLst>
                  <a:outerShdw blurRad="38100" dist="38100" dir="2700000" algn="tl">
                    <a:srgbClr val="C0C0C0"/>
                  </a:outerShdw>
                </a:effectLst>
                <a:latin typeface="Book Antiqua" panose="02040602050305030304" pitchFamily="18" charset="0"/>
              </a:rPr>
              <a:t>Acuerdos de Planificación </a:t>
            </a:r>
            <a:br>
              <a:rPr lang="es-SV" altLang="es-US" sz="3200" b="1">
                <a:solidFill>
                  <a:srgbClr val="8BAA27"/>
                </a:solidFill>
                <a:effectLst>
                  <a:outerShdw blurRad="38100" dist="38100" dir="2700000" algn="tl">
                    <a:srgbClr val="C0C0C0"/>
                  </a:outerShdw>
                </a:effectLst>
                <a:latin typeface="Book Antiqua" panose="02040602050305030304" pitchFamily="18" charset="0"/>
              </a:rPr>
            </a:br>
            <a:r>
              <a:rPr lang="es-SV" altLang="es-US" b="1">
                <a:solidFill>
                  <a:srgbClr val="8BAA27"/>
                </a:solidFill>
                <a:effectLst>
                  <a:outerShdw blurRad="38100" dist="38100" dir="2700000" algn="tl">
                    <a:srgbClr val="C0C0C0"/>
                  </a:outerShdw>
                </a:effectLst>
                <a:latin typeface="Book Antiqua" panose="02040602050305030304" pitchFamily="18" charset="0"/>
              </a:rPr>
              <a:t>(reglas para uso de suelos)</a:t>
            </a:r>
            <a:endParaRPr lang="en-US" altLang="es-US" b="1">
              <a:solidFill>
                <a:srgbClr val="8BAA27"/>
              </a:solidFill>
              <a:effectLst>
                <a:outerShdw blurRad="38100" dist="38100" dir="2700000" algn="tl">
                  <a:srgbClr val="C0C0C0"/>
                </a:outerShdw>
              </a:effectLst>
              <a:latin typeface="Book Antiqua" panose="02040602050305030304" pitchFamily="18" charset="0"/>
            </a:endParaRPr>
          </a:p>
        </p:txBody>
      </p:sp>
      <p:sp>
        <p:nvSpPr>
          <p:cNvPr id="42040" name="Rectangle 1080"/>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2041" name="Rectangle 1081"/>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18434" name="Text Box 2"/>
          <p:cNvSpPr txBox="1">
            <a:spLocks noChangeArrowheads="1"/>
          </p:cNvSpPr>
          <p:nvPr/>
        </p:nvSpPr>
        <p:spPr bwMode="auto">
          <a:xfrm>
            <a:off x="668338" y="255588"/>
            <a:ext cx="4191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2800" b="1">
                <a:solidFill>
                  <a:srgbClr val="8BAA27"/>
                </a:solidFill>
                <a:effectLst>
                  <a:outerShdw blurRad="38100" dist="38100" dir="2700000" algn="tl">
                    <a:srgbClr val="C0C0C0"/>
                  </a:outerShdw>
                </a:effectLst>
                <a:latin typeface="Book Antiqua" panose="02040602050305030304" pitchFamily="18" charset="0"/>
              </a:rPr>
              <a:t>NUEVA YORK</a:t>
            </a:r>
          </a:p>
          <a:p>
            <a:pPr algn="ctr">
              <a:spcBef>
                <a:spcPct val="15000"/>
              </a:spcBef>
            </a:pPr>
            <a:r>
              <a:rPr lang="es-SV" altLang="es-US" sz="2600">
                <a:solidFill>
                  <a:srgbClr val="8BAA27"/>
                </a:solidFill>
                <a:effectLst>
                  <a:outerShdw blurRad="38100" dist="38100" dir="2700000" algn="tl">
                    <a:srgbClr val="C0C0C0"/>
                  </a:outerShdw>
                </a:effectLst>
                <a:latin typeface="Book Antiqua" panose="02040602050305030304" pitchFamily="18" charset="0"/>
              </a:rPr>
              <a:t>Compensación a granjeros </a:t>
            </a:r>
          </a:p>
          <a:p>
            <a:pPr algn="ctr"/>
            <a:r>
              <a:rPr lang="es-SV" altLang="es-US" sz="2600">
                <a:solidFill>
                  <a:srgbClr val="8BAA27"/>
                </a:solidFill>
                <a:effectLst>
                  <a:outerShdw blurRad="38100" dist="38100" dir="2700000" algn="tl">
                    <a:srgbClr val="C0C0C0"/>
                  </a:outerShdw>
                </a:effectLst>
                <a:latin typeface="Book Antiqua" panose="02040602050305030304" pitchFamily="18" charset="0"/>
              </a:rPr>
              <a:t>en Catskill y Delaware</a:t>
            </a:r>
          </a:p>
        </p:txBody>
      </p:sp>
      <p:sp>
        <p:nvSpPr>
          <p:cNvPr id="18435" name="Text Box 3"/>
          <p:cNvSpPr txBox="1">
            <a:spLocks noChangeArrowheads="1"/>
          </p:cNvSpPr>
          <p:nvPr/>
        </p:nvSpPr>
        <p:spPr bwMode="auto">
          <a:xfrm>
            <a:off x="928688" y="1905000"/>
            <a:ext cx="380365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El sistema de agua potable más grande del mundo es en la ciudad de Nueva York: Suministra 1.4 mil millones de galones de agua por día, para casi 9 millones de personas. El 10% del agua proviene de la cuenca Croton, y el 90% de las cuencas Delaware y Catskill</a:t>
            </a:r>
          </a:p>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Para proteger la calidad del agua, en 1989 la EPA exigó la filtración del agua superficial, o el establecimiento de un plan de manejo de cuencas</a:t>
            </a:r>
            <a:endParaRPr lang="es-SV" altLang="es-US" sz="1700" b="1">
              <a:solidFill>
                <a:srgbClr val="FFCC66"/>
              </a:solidFill>
              <a:latin typeface="Arial" panose="020B0604020202020204" pitchFamily="34" charset="0"/>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l="5209" t="12201" r="4341"/>
          <a:stretch>
            <a:fillRect/>
          </a:stretch>
        </p:blipFill>
        <p:spPr bwMode="auto">
          <a:xfrm>
            <a:off x="4916488" y="233363"/>
            <a:ext cx="423545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0" name="Rectangle 8"/>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8441" name="Rectangle 9"/>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8442" name="Rectangle 10"/>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2773" name="Rectangle 5"/>
          <p:cNvSpPr>
            <a:spLocks noChangeArrowheads="1"/>
          </p:cNvSpPr>
          <p:nvPr/>
        </p:nvSpPr>
        <p:spPr bwMode="auto">
          <a:xfrm>
            <a:off x="874713" y="1979613"/>
            <a:ext cx="3773487"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Una planta de filtración costaba </a:t>
            </a:r>
            <a:br>
              <a:rPr lang="es-SV" altLang="es-US" sz="1700" b="1">
                <a:solidFill>
                  <a:srgbClr val="004C6F"/>
                </a:solidFill>
                <a:latin typeface="Arial" panose="020B0604020202020204" pitchFamily="34" charset="0"/>
              </a:rPr>
            </a:br>
            <a:r>
              <a:rPr lang="es-SV" altLang="es-US" sz="1700" b="1">
                <a:solidFill>
                  <a:srgbClr val="004C6F"/>
                </a:solidFill>
                <a:latin typeface="Arial" panose="020B0604020202020204" pitchFamily="34" charset="0"/>
              </a:rPr>
              <a:t>a la ciudad de NY US$ 6,000 millones</a:t>
            </a:r>
          </a:p>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Entonces, la ciudad trató de imponer regulaciones de uso de suelo a los habitantes de Delaware y Catskill – la mayoría ganaderos y agricultores, quienes eran los más pobre del Estado de NY </a:t>
            </a:r>
          </a:p>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Los habitantes rechazaron las regulaciones y forzarón a la ciudad a negociar para encontrar otra solución</a:t>
            </a:r>
          </a:p>
        </p:txBody>
      </p:sp>
      <p:pic>
        <p:nvPicPr>
          <p:cNvPr id="32782" name="Picture 14"/>
          <p:cNvPicPr>
            <a:picLocks noChangeAspect="1" noChangeArrowheads="1"/>
          </p:cNvPicPr>
          <p:nvPr/>
        </p:nvPicPr>
        <p:blipFill>
          <a:blip r:embed="rId2">
            <a:extLst>
              <a:ext uri="{28A0092B-C50C-407E-A947-70E740481C1C}">
                <a14:useLocalDpi xmlns:a14="http://schemas.microsoft.com/office/drawing/2010/main" val="0"/>
              </a:ext>
            </a:extLst>
          </a:blip>
          <a:srcRect l="5209" t="12201" r="4341"/>
          <a:stretch>
            <a:fillRect/>
          </a:stretch>
        </p:blipFill>
        <p:spPr bwMode="auto">
          <a:xfrm>
            <a:off x="4908550" y="233363"/>
            <a:ext cx="423545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3" name="Text Box 15"/>
          <p:cNvSpPr txBox="1">
            <a:spLocks noChangeArrowheads="1"/>
          </p:cNvSpPr>
          <p:nvPr/>
        </p:nvSpPr>
        <p:spPr bwMode="auto">
          <a:xfrm>
            <a:off x="668338" y="312738"/>
            <a:ext cx="4191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2800" b="1">
                <a:solidFill>
                  <a:srgbClr val="8BAA27"/>
                </a:solidFill>
                <a:effectLst>
                  <a:outerShdw blurRad="38100" dist="38100" dir="2700000" algn="tl">
                    <a:srgbClr val="C0C0C0"/>
                  </a:outerShdw>
                </a:effectLst>
                <a:latin typeface="Book Antiqua" panose="02040602050305030304" pitchFamily="18" charset="0"/>
              </a:rPr>
              <a:t>NUEVA YORK</a:t>
            </a:r>
          </a:p>
          <a:p>
            <a:pPr algn="ctr">
              <a:spcBef>
                <a:spcPct val="15000"/>
              </a:spcBef>
            </a:pPr>
            <a:r>
              <a:rPr lang="es-SV" altLang="es-US" sz="2600">
                <a:solidFill>
                  <a:srgbClr val="8BAA27"/>
                </a:solidFill>
                <a:effectLst>
                  <a:outerShdw blurRad="38100" dist="38100" dir="2700000" algn="tl">
                    <a:srgbClr val="C0C0C0"/>
                  </a:outerShdw>
                </a:effectLst>
                <a:latin typeface="Book Antiqua" panose="02040602050305030304" pitchFamily="18" charset="0"/>
              </a:rPr>
              <a:t>Compensación a granjeros </a:t>
            </a:r>
          </a:p>
          <a:p>
            <a:pPr algn="ctr"/>
            <a:r>
              <a:rPr lang="es-SV" altLang="es-US" sz="2600">
                <a:solidFill>
                  <a:srgbClr val="8BAA27"/>
                </a:solidFill>
                <a:effectLst>
                  <a:outerShdw blurRad="38100" dist="38100" dir="2700000" algn="tl">
                    <a:srgbClr val="C0C0C0"/>
                  </a:outerShdw>
                </a:effectLst>
                <a:latin typeface="Book Antiqua" panose="02040602050305030304" pitchFamily="18" charset="0"/>
              </a:rPr>
              <a:t>en Catskill y Delaware</a:t>
            </a:r>
          </a:p>
        </p:txBody>
      </p:sp>
      <p:sp>
        <p:nvSpPr>
          <p:cNvPr id="32784" name="Rectangle 16"/>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2785" name="Rectangle 17"/>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2786" name="Rectangle 18"/>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19459" name="Text Box 3"/>
          <p:cNvSpPr txBox="1">
            <a:spLocks noChangeArrowheads="1"/>
          </p:cNvSpPr>
          <p:nvPr/>
        </p:nvSpPr>
        <p:spPr bwMode="auto">
          <a:xfrm>
            <a:off x="895350" y="1317625"/>
            <a:ext cx="7800975"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Para la ciudad de NY</a:t>
            </a:r>
            <a:r>
              <a:rPr lang="es-SV" altLang="es-US" sz="1700">
                <a:solidFill>
                  <a:srgbClr val="004C6F"/>
                </a:solidFill>
                <a:latin typeface="Arial" panose="020B0604020202020204" pitchFamily="34" charset="0"/>
              </a:rPr>
              <a:t> la cuenca Catskill era sólo una fuente de agua, y los granjeros una amenaza que contaminaba las cuencas y había que manejar imponiendo restricciones </a:t>
            </a:r>
          </a:p>
          <a:p>
            <a:pPr>
              <a:spcBef>
                <a:spcPct val="50000"/>
              </a:spcBef>
              <a:buClr>
                <a:srgbClr val="006699"/>
              </a:buClr>
              <a:buSzPct val="85000"/>
              <a:buFont typeface="Wingdings" panose="05000000000000000000" pitchFamily="2" charset="2"/>
              <a:buNone/>
            </a:pPr>
            <a:r>
              <a:rPr lang="es-SV" altLang="es-US" sz="1700" b="1">
                <a:solidFill>
                  <a:srgbClr val="004C6F"/>
                </a:solidFill>
                <a:latin typeface="Arial" panose="020B0604020202020204" pitchFamily="34" charset="0"/>
              </a:rPr>
              <a:t>Para los granjeros</a:t>
            </a:r>
            <a:r>
              <a:rPr lang="es-SV" altLang="es-US" sz="1700">
                <a:solidFill>
                  <a:srgbClr val="004C6F"/>
                </a:solidFill>
                <a:latin typeface="Arial" panose="020B0604020202020204" pitchFamily="34" charset="0"/>
              </a:rPr>
              <a:t>, la cuenca era su espacio vital que define: medios de vida, identidad y pertenencia a la comunidad. Además, resentían que fueran vistos como contaminadores, en vez de guardianes. Las restricciones les negaba el derecho a vivir de acuerdo a su propia visión del paisaje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b="188"/>
          <a:stretch>
            <a:fillRect/>
          </a:stretch>
        </p:blipFill>
        <p:spPr bwMode="auto">
          <a:xfrm>
            <a:off x="696913" y="3430588"/>
            <a:ext cx="8447087"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5" name="Text Box 9"/>
          <p:cNvSpPr txBox="1">
            <a:spLocks noChangeArrowheads="1"/>
          </p:cNvSpPr>
          <p:nvPr/>
        </p:nvSpPr>
        <p:spPr bwMode="auto">
          <a:xfrm>
            <a:off x="838200" y="315913"/>
            <a:ext cx="7477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SV" altLang="es-US" sz="2800" b="1">
                <a:solidFill>
                  <a:srgbClr val="8BAA27"/>
                </a:solidFill>
                <a:effectLst>
                  <a:outerShdw blurRad="38100" dist="38100" dir="2700000" algn="tl">
                    <a:srgbClr val="C0C0C0"/>
                  </a:outerShdw>
                </a:effectLst>
                <a:latin typeface="Book Antiqua" panose="02040602050305030304" pitchFamily="18" charset="0"/>
              </a:rPr>
              <a:t>NUEVA YORK </a:t>
            </a:r>
          </a:p>
          <a:p>
            <a:r>
              <a:rPr lang="es-SV" altLang="es-US" sz="2600">
                <a:solidFill>
                  <a:srgbClr val="8BAA27"/>
                </a:solidFill>
                <a:effectLst>
                  <a:outerShdw blurRad="38100" dist="38100" dir="2700000" algn="tl">
                    <a:srgbClr val="C0C0C0"/>
                  </a:outerShdw>
                </a:effectLst>
                <a:latin typeface="Book Antiqua" panose="02040602050305030304" pitchFamily="18" charset="0"/>
              </a:rPr>
              <a:t>Conflicto de intereses y visiones para el territorio</a:t>
            </a:r>
          </a:p>
        </p:txBody>
      </p:sp>
      <p:sp>
        <p:nvSpPr>
          <p:cNvPr id="19468" name="Rectangle 12"/>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9469" name="Rectangle 13"/>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9470" name="Rectangle 14"/>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9471" name="Rectangle 15"/>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dissolve">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aphicFrame>
        <p:nvGraphicFramePr>
          <p:cNvPr id="3136" name="Group 64"/>
          <p:cNvGraphicFramePr>
            <a:graphicFrameLocks noGrp="1"/>
          </p:cNvGraphicFramePr>
          <p:nvPr/>
        </p:nvGraphicFramePr>
        <p:xfrm>
          <a:off x="3452813" y="2379663"/>
          <a:ext cx="5327650" cy="3527425"/>
        </p:xfrm>
        <a:graphic>
          <a:graphicData uri="http://schemas.openxmlformats.org/drawingml/2006/table">
            <a:tbl>
              <a:tblPr/>
              <a:tblGrid>
                <a:gridCol w="2932112">
                  <a:extLst>
                    <a:ext uri="{9D8B030D-6E8A-4147-A177-3AD203B41FA5}">
                      <a16:colId xmlns:a16="http://schemas.microsoft.com/office/drawing/2014/main" val="1431421624"/>
                    </a:ext>
                  </a:extLst>
                </a:gridCol>
                <a:gridCol w="2395538">
                  <a:extLst>
                    <a:ext uri="{9D8B030D-6E8A-4147-A177-3AD203B41FA5}">
                      <a16:colId xmlns:a16="http://schemas.microsoft.com/office/drawing/2014/main" val="3961343169"/>
                    </a:ext>
                  </a:extLst>
                </a:gridCol>
              </a:tblGrid>
              <a:tr h="1898650">
                <a:tc>
                  <a:txBody>
                    <a:bodyPr/>
                    <a:lstStyle>
                      <a:lvl1pPr marL="174625" indent="-174625">
                        <a:spcBef>
                          <a:spcPct val="20000"/>
                        </a:spcBef>
                        <a:defRPr sz="2800">
                          <a:solidFill>
                            <a:schemeClr val="tx1"/>
                          </a:solidFill>
                          <a:latin typeface="Times New Roman" panose="02020603050405020304" pitchFamily="18" charset="0"/>
                        </a:defRPr>
                      </a:lvl1pPr>
                      <a:lvl2pPr marL="749300">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4625" marR="0" lvl="0" indent="-174625" algn="ctr" defTabSz="914400" rtl="0" eaLnBrk="1" fontAlgn="base" latinLnBrk="0" hangingPunct="1">
                        <a:lnSpc>
                          <a:spcPct val="90000"/>
                        </a:lnSpc>
                        <a:spcBef>
                          <a:spcPct val="0"/>
                        </a:spcBef>
                        <a:spcAft>
                          <a:spcPct val="15000"/>
                        </a:spcAft>
                        <a:buClrTx/>
                        <a:buSzTx/>
                        <a:buFontTx/>
                        <a:buNone/>
                        <a:tabLst/>
                      </a:pPr>
                      <a:endParaRPr kumimoji="0" lang="es-ES" altLang="es-US" sz="1600" b="1" i="0" u="none" strike="noStrike" cap="none" normalizeH="0" baseline="0" smtClean="0">
                        <a:ln>
                          <a:noFill/>
                        </a:ln>
                        <a:solidFill>
                          <a:srgbClr val="004C6F"/>
                        </a:solidFill>
                        <a:effectLst/>
                        <a:latin typeface="Arial" panose="020B0604020202020204" pitchFamily="34" charset="0"/>
                      </a:endParaRPr>
                    </a:p>
                  </a:txBody>
                  <a:tcPr horzOverflow="overflow">
                    <a:lnL cap="flat">
                      <a:noFill/>
                    </a:lnL>
                    <a:lnR>
                      <a:noFill/>
                    </a:lnR>
                    <a:lnT cap="flat">
                      <a:noFill/>
                    </a:lnT>
                    <a:lnB>
                      <a:noFill/>
                    </a:lnB>
                    <a:lnTlToBr>
                      <a:noFill/>
                    </a:lnTlToBr>
                    <a:lnBlToTr>
                      <a:noFill/>
                    </a:lnBlToTr>
                    <a:solidFill>
                      <a:srgbClr val="95B327"/>
                    </a:solidFill>
                  </a:tcPr>
                </a:tc>
                <a:tc>
                  <a:txBody>
                    <a:bodyPr/>
                    <a:lstStyle>
                      <a:lvl1pPr marL="171450" indent="-171450">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1450" marR="0" lvl="0" indent="-171450" algn="ctr" defTabSz="914400" rtl="0" eaLnBrk="0" fontAlgn="base" latinLnBrk="0" hangingPunct="0">
                        <a:lnSpc>
                          <a:spcPct val="90000"/>
                        </a:lnSpc>
                        <a:spcBef>
                          <a:spcPct val="0"/>
                        </a:spcBef>
                        <a:spcAft>
                          <a:spcPct val="15000"/>
                        </a:spcAft>
                        <a:buClrTx/>
                        <a:buSzTx/>
                        <a:buFontTx/>
                        <a:buNone/>
                        <a:tabLst/>
                      </a:pPr>
                      <a:endParaRPr kumimoji="0" lang="es-SV" altLang="es-US" sz="1600" b="1" i="0" u="none" strike="noStrike" cap="none" normalizeH="0" baseline="0" smtClean="0">
                        <a:ln>
                          <a:noFill/>
                        </a:ln>
                        <a:solidFill>
                          <a:srgbClr val="004C6F"/>
                        </a:solidFill>
                        <a:effectLst/>
                        <a:latin typeface="Arial" panose="020B0604020202020204" pitchFamily="34" charset="0"/>
                      </a:endParaRPr>
                    </a:p>
                  </a:txBody>
                  <a:tcPr horzOverflow="overflow">
                    <a:lnL>
                      <a:noFill/>
                    </a:lnL>
                    <a:lnR cap="flat">
                      <a:noFill/>
                    </a:lnR>
                    <a:lnT cap="flat">
                      <a:noFill/>
                    </a:lnT>
                    <a:lnB>
                      <a:noFill/>
                    </a:lnB>
                    <a:lnTlToBr>
                      <a:noFill/>
                    </a:lnTlToBr>
                    <a:lnBlToTr>
                      <a:noFill/>
                    </a:lnBlToTr>
                    <a:solidFill>
                      <a:srgbClr val="95B327"/>
                    </a:solidFill>
                  </a:tcPr>
                </a:tc>
                <a:extLst>
                  <a:ext uri="{0D108BD9-81ED-4DB2-BD59-A6C34878D82A}">
                    <a16:rowId xmlns:a16="http://schemas.microsoft.com/office/drawing/2014/main" val="1771334409"/>
                  </a:ext>
                </a:extLst>
              </a:tr>
              <a:tr h="1628775">
                <a:tc>
                  <a:txBody>
                    <a:bodyPr/>
                    <a:lstStyle>
                      <a:lvl1pPr marL="174625" indent="-174625">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4625" marR="0" lvl="0" indent="-174625" algn="ctr" defTabSz="914400" rtl="0" eaLnBrk="1" fontAlgn="base" latinLnBrk="0" hangingPunct="1">
                        <a:lnSpc>
                          <a:spcPct val="90000"/>
                        </a:lnSpc>
                        <a:spcBef>
                          <a:spcPct val="0"/>
                        </a:spcBef>
                        <a:spcAft>
                          <a:spcPct val="15000"/>
                        </a:spcAft>
                        <a:buClrTx/>
                        <a:buSzTx/>
                        <a:buFontTx/>
                        <a:buNone/>
                        <a:tabLst/>
                      </a:pPr>
                      <a:endParaRPr kumimoji="0" lang="es-SV" altLang="es-US" sz="1600" b="1" i="0" u="none" strike="noStrike" cap="none" normalizeH="0" baseline="0" smtClean="0">
                        <a:ln>
                          <a:noFill/>
                        </a:ln>
                        <a:solidFill>
                          <a:srgbClr val="004C6F"/>
                        </a:solidFill>
                        <a:effectLst/>
                        <a:latin typeface="Arial" panose="020B0604020202020204" pitchFamily="34" charset="0"/>
                      </a:endParaRPr>
                    </a:p>
                  </a:txBody>
                  <a:tcPr horzOverflow="overflow">
                    <a:lnL cap="flat">
                      <a:noFill/>
                    </a:lnL>
                    <a:lnR>
                      <a:noFill/>
                    </a:lnR>
                    <a:lnT>
                      <a:noFill/>
                    </a:lnT>
                    <a:lnB cap="flat">
                      <a:noFill/>
                    </a:lnB>
                    <a:lnTlToBr>
                      <a:noFill/>
                    </a:lnTlToBr>
                    <a:lnBlToTr>
                      <a:noFill/>
                    </a:lnBlToTr>
                    <a:solidFill>
                      <a:srgbClr val="95B327"/>
                    </a:solidFill>
                  </a:tcPr>
                </a:tc>
                <a:tc>
                  <a:txBody>
                    <a:bodyPr/>
                    <a:lstStyle>
                      <a:lvl1pPr marL="171450" indent="-171450">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1450" marR="0" lvl="0" indent="-171450" algn="ctr" defTabSz="914400" rtl="0" eaLnBrk="0" fontAlgn="base" latinLnBrk="0" hangingPunct="0">
                        <a:lnSpc>
                          <a:spcPct val="90000"/>
                        </a:lnSpc>
                        <a:spcBef>
                          <a:spcPct val="0"/>
                        </a:spcBef>
                        <a:spcAft>
                          <a:spcPct val="15000"/>
                        </a:spcAft>
                        <a:buClrTx/>
                        <a:buSzTx/>
                        <a:buFontTx/>
                        <a:buNone/>
                        <a:tabLst/>
                      </a:pPr>
                      <a:endParaRPr kumimoji="0" lang="es-SV" altLang="es-US" sz="1600" b="1" i="0" u="none" strike="noStrike" cap="none" normalizeH="0" baseline="0" smtClean="0">
                        <a:ln>
                          <a:noFill/>
                        </a:ln>
                        <a:solidFill>
                          <a:srgbClr val="004C6F"/>
                        </a:solidFill>
                        <a:effectLst/>
                        <a:latin typeface="Arial" panose="020B0604020202020204" pitchFamily="34" charset="0"/>
                      </a:endParaRPr>
                    </a:p>
                  </a:txBody>
                  <a:tcPr horzOverflow="overflow">
                    <a:lnL>
                      <a:noFill/>
                    </a:lnL>
                    <a:lnR cap="flat">
                      <a:noFill/>
                    </a:lnR>
                    <a:lnT>
                      <a:noFill/>
                    </a:lnT>
                    <a:lnB cap="flat">
                      <a:noFill/>
                    </a:lnB>
                    <a:lnTlToBr>
                      <a:noFill/>
                    </a:lnTlToBr>
                    <a:lnBlToTr>
                      <a:noFill/>
                    </a:lnBlToTr>
                    <a:solidFill>
                      <a:srgbClr val="95B327"/>
                    </a:solidFill>
                  </a:tcPr>
                </a:tc>
                <a:extLst>
                  <a:ext uri="{0D108BD9-81ED-4DB2-BD59-A6C34878D82A}">
                    <a16:rowId xmlns:a16="http://schemas.microsoft.com/office/drawing/2014/main" val="1601484433"/>
                  </a:ext>
                </a:extLst>
              </a:tr>
            </a:tbl>
          </a:graphicData>
        </a:graphic>
      </p:graphicFrame>
      <p:sp>
        <p:nvSpPr>
          <p:cNvPr id="3076" name="Rectangle 4"/>
          <p:cNvSpPr>
            <a:spLocks noGrp="1" noChangeArrowheads="1"/>
          </p:cNvSpPr>
          <p:nvPr>
            <p:ph type="body" idx="1"/>
          </p:nvPr>
        </p:nvSpPr>
        <p:spPr>
          <a:xfrm>
            <a:off x="642938" y="2449513"/>
            <a:ext cx="2641600" cy="3382962"/>
          </a:xfrm>
        </p:spPr>
        <p:txBody>
          <a:bodyPr/>
          <a:lstStyle/>
          <a:p>
            <a:pPr marL="0" indent="0" eaLnBrk="0" hangingPunct="0">
              <a:lnSpc>
                <a:spcPct val="90000"/>
              </a:lnSpc>
              <a:spcBef>
                <a:spcPct val="0"/>
              </a:spcBef>
              <a:buFontTx/>
              <a:buNone/>
            </a:pPr>
            <a:r>
              <a:rPr lang="es-SV" altLang="es-US" sz="1600" b="1">
                <a:solidFill>
                  <a:srgbClr val="004C6F"/>
                </a:solidFill>
                <a:latin typeface="Arial" panose="020B0604020202020204" pitchFamily="34" charset="0"/>
              </a:rPr>
              <a:t>Esta define que</a:t>
            </a:r>
            <a:r>
              <a:rPr lang="es-SV" altLang="es-US" sz="1800" b="1">
                <a:solidFill>
                  <a:srgbClr val="004C6F"/>
                </a:solidFill>
                <a:latin typeface="Arial" panose="020B0604020202020204" pitchFamily="34" charset="0"/>
              </a:rPr>
              <a:t> </a:t>
            </a:r>
            <a:br>
              <a:rPr lang="es-SV" altLang="es-US" sz="1800" b="1">
                <a:solidFill>
                  <a:srgbClr val="004C6F"/>
                </a:solidFill>
                <a:latin typeface="Arial" panose="020B0604020202020204" pitchFamily="34" charset="0"/>
              </a:rPr>
            </a:br>
            <a:endParaRPr lang="es-SV" altLang="es-US" sz="1800" b="1">
              <a:solidFill>
                <a:srgbClr val="004C6F"/>
              </a:solidFill>
              <a:latin typeface="Arial" panose="020B0604020202020204" pitchFamily="34" charset="0"/>
            </a:endParaRPr>
          </a:p>
          <a:p>
            <a:pPr marL="0" indent="0" eaLnBrk="0" hangingPunct="0">
              <a:lnSpc>
                <a:spcPct val="90000"/>
              </a:lnSpc>
              <a:spcBef>
                <a:spcPct val="0"/>
              </a:spcBef>
              <a:buFontTx/>
              <a:buNone/>
            </a:pPr>
            <a:r>
              <a:rPr lang="es-SV" altLang="es-US" sz="1800" b="1" i="1">
                <a:solidFill>
                  <a:srgbClr val="004C6F"/>
                </a:solidFill>
                <a:latin typeface="Arial" panose="020B0604020202020204" pitchFamily="34" charset="0"/>
              </a:rPr>
              <a:t>Servicios Ambientales son los beneficios que las personas obtienen de los ecosistemas, </a:t>
            </a:r>
            <a:br>
              <a:rPr lang="es-SV" altLang="es-US" sz="1800" b="1" i="1">
                <a:solidFill>
                  <a:srgbClr val="004C6F"/>
                </a:solidFill>
                <a:latin typeface="Arial" panose="020B0604020202020204" pitchFamily="34" charset="0"/>
              </a:rPr>
            </a:br>
            <a:endParaRPr lang="es-SV" altLang="es-US" sz="1800" b="1" i="1">
              <a:solidFill>
                <a:srgbClr val="004C6F"/>
              </a:solidFill>
              <a:latin typeface="Arial" panose="020B0604020202020204" pitchFamily="34" charset="0"/>
            </a:endParaRPr>
          </a:p>
          <a:p>
            <a:pPr marL="0" indent="0" eaLnBrk="0" hangingPunct="0">
              <a:lnSpc>
                <a:spcPct val="90000"/>
              </a:lnSpc>
              <a:spcBef>
                <a:spcPct val="0"/>
              </a:spcBef>
              <a:buFontTx/>
              <a:buNone/>
            </a:pPr>
            <a:r>
              <a:rPr lang="es-SV" altLang="es-US" sz="1600" b="1">
                <a:solidFill>
                  <a:srgbClr val="004C6F"/>
                </a:solidFill>
                <a:latin typeface="Arial" panose="020B0604020202020204" pitchFamily="34" charset="0"/>
              </a:rPr>
              <a:t>y explicita que</a:t>
            </a:r>
            <a:r>
              <a:rPr lang="es-SV" altLang="es-US" sz="1800" b="1" i="1">
                <a:solidFill>
                  <a:srgbClr val="004C6F"/>
                </a:solidFill>
                <a:latin typeface="Arial" panose="020B0604020202020204" pitchFamily="34" charset="0"/>
              </a:rPr>
              <a:t> </a:t>
            </a:r>
            <a:br>
              <a:rPr lang="es-SV" altLang="es-US" sz="1800" b="1" i="1">
                <a:solidFill>
                  <a:srgbClr val="004C6F"/>
                </a:solidFill>
                <a:latin typeface="Arial" panose="020B0604020202020204" pitchFamily="34" charset="0"/>
              </a:rPr>
            </a:br>
            <a:endParaRPr lang="es-SV" altLang="es-US" sz="1800" b="1" i="1">
              <a:solidFill>
                <a:srgbClr val="004C6F"/>
              </a:solidFill>
              <a:latin typeface="Arial" panose="020B0604020202020204" pitchFamily="34" charset="0"/>
            </a:endParaRPr>
          </a:p>
          <a:p>
            <a:pPr marL="0" indent="0" eaLnBrk="0" hangingPunct="0">
              <a:lnSpc>
                <a:spcPct val="90000"/>
              </a:lnSpc>
              <a:spcBef>
                <a:spcPct val="0"/>
              </a:spcBef>
              <a:buFontTx/>
              <a:buNone/>
            </a:pPr>
            <a:r>
              <a:rPr lang="es-SV" altLang="es-US" sz="1800" b="1" i="1">
                <a:solidFill>
                  <a:srgbClr val="004C6F"/>
                </a:solidFill>
                <a:latin typeface="Arial" panose="020B0604020202020204" pitchFamily="34" charset="0"/>
              </a:rPr>
              <a:t>los seres humanos son parte integral de los ecosistemas</a:t>
            </a:r>
          </a:p>
        </p:txBody>
      </p:sp>
      <p:graphicFrame>
        <p:nvGraphicFramePr>
          <p:cNvPr id="3115" name="Group 43"/>
          <p:cNvGraphicFramePr>
            <a:graphicFrameLocks noGrp="1"/>
          </p:cNvGraphicFramePr>
          <p:nvPr/>
        </p:nvGraphicFramePr>
        <p:xfrm>
          <a:off x="3603625" y="2459038"/>
          <a:ext cx="5029200" cy="3352800"/>
        </p:xfrm>
        <a:graphic>
          <a:graphicData uri="http://schemas.openxmlformats.org/drawingml/2006/table">
            <a:tbl>
              <a:tblPr/>
              <a:tblGrid>
                <a:gridCol w="2438400">
                  <a:extLst>
                    <a:ext uri="{9D8B030D-6E8A-4147-A177-3AD203B41FA5}">
                      <a16:colId xmlns:a16="http://schemas.microsoft.com/office/drawing/2014/main" val="2996496970"/>
                    </a:ext>
                  </a:extLst>
                </a:gridCol>
                <a:gridCol w="2590800">
                  <a:extLst>
                    <a:ext uri="{9D8B030D-6E8A-4147-A177-3AD203B41FA5}">
                      <a16:colId xmlns:a16="http://schemas.microsoft.com/office/drawing/2014/main" val="2954622451"/>
                    </a:ext>
                  </a:extLst>
                </a:gridCol>
              </a:tblGrid>
              <a:tr h="1828800">
                <a:tc>
                  <a:txBody>
                    <a:bodyPr/>
                    <a:lstStyle>
                      <a:lvl1pPr marL="174625" indent="-174625">
                        <a:spcBef>
                          <a:spcPct val="20000"/>
                        </a:spcBef>
                        <a:defRPr sz="2800">
                          <a:solidFill>
                            <a:schemeClr val="tx1"/>
                          </a:solidFill>
                          <a:latin typeface="Times New Roman" panose="02020603050405020304" pitchFamily="18" charset="0"/>
                        </a:defRPr>
                      </a:lvl1pPr>
                      <a:lvl2pPr marL="749300">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4625" marR="0" lvl="0" indent="-174625" algn="ctr" defTabSz="914400" rtl="0" eaLnBrk="1" fontAlgn="base" latinLnBrk="0" hangingPunct="1">
                        <a:lnSpc>
                          <a:spcPct val="90000"/>
                        </a:lnSpc>
                        <a:spcBef>
                          <a:spcPct val="0"/>
                        </a:spcBef>
                        <a:spcAft>
                          <a:spcPct val="15000"/>
                        </a:spcAft>
                        <a:buClrTx/>
                        <a:buSzTx/>
                        <a:buFontTx/>
                        <a:buNone/>
                        <a:tabLst/>
                      </a:pPr>
                      <a:r>
                        <a:rPr kumimoji="0" lang="es-SV" altLang="es-US" sz="1600" b="1" i="0" u="none" strike="noStrike" cap="none" normalizeH="0" baseline="0" smtClean="0">
                          <a:ln>
                            <a:noFill/>
                          </a:ln>
                          <a:solidFill>
                            <a:srgbClr val="004C6F"/>
                          </a:solidFill>
                          <a:effectLst/>
                          <a:latin typeface="Arial" panose="020B0604020202020204" pitchFamily="34" charset="0"/>
                        </a:rPr>
                        <a:t>PROVISIÓN</a:t>
                      </a:r>
                      <a:endParaRPr kumimoji="0" lang="en-US" altLang="es-US" sz="1600" b="1" i="0" u="none" strike="noStrike" cap="none" normalizeH="0" baseline="0" smtClean="0">
                        <a:ln>
                          <a:noFill/>
                        </a:ln>
                        <a:solidFill>
                          <a:srgbClr val="004C6F"/>
                        </a:solidFill>
                        <a:effectLst/>
                        <a:latin typeface="Arial" panose="020B0604020202020204" pitchFamily="34" charset="0"/>
                      </a:endParaRP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Alimentos</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Medicinas Naturales</a:t>
                      </a: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Leña </a:t>
                      </a: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Agua</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Fibras</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4625" marR="0" lvl="0" indent="-174625" algn="l" defTabSz="914400" rtl="0" eaLnBrk="0" fontAlgn="base" latinLnBrk="0" hangingPunct="0">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Recursos genéticos</a:t>
                      </a:r>
                    </a:p>
                  </a:txBody>
                  <a:tcPr horzOverflow="overflow">
                    <a:lnL cap="flat">
                      <a:noFill/>
                    </a:lnL>
                    <a:lnR>
                      <a:noFill/>
                    </a:lnR>
                    <a:lnT cap="flat">
                      <a:noFill/>
                    </a:lnT>
                    <a:lnB>
                      <a:noFill/>
                    </a:lnB>
                    <a:lnTlToBr>
                      <a:noFill/>
                    </a:lnTlToBr>
                    <a:lnBlToTr>
                      <a:noFill/>
                    </a:lnBlToTr>
                    <a:solidFill>
                      <a:srgbClr val="DAEBA5"/>
                    </a:solidFill>
                  </a:tcPr>
                </a:tc>
                <a:tc>
                  <a:txBody>
                    <a:bodyPr/>
                    <a:lstStyle>
                      <a:lvl1pPr marL="171450" indent="-171450">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1450" marR="0" lvl="0" indent="-171450" algn="ctr" defTabSz="914400" rtl="0" eaLnBrk="0" fontAlgn="base" latinLnBrk="0" hangingPunct="0">
                        <a:lnSpc>
                          <a:spcPct val="90000"/>
                        </a:lnSpc>
                        <a:spcBef>
                          <a:spcPct val="0"/>
                        </a:spcBef>
                        <a:spcAft>
                          <a:spcPct val="15000"/>
                        </a:spcAft>
                        <a:buClrTx/>
                        <a:buSzTx/>
                        <a:buFontTx/>
                        <a:buNone/>
                        <a:tabLst/>
                      </a:pPr>
                      <a:r>
                        <a:rPr kumimoji="0" lang="es-ES" altLang="es-US" sz="1600" b="1" i="0" u="none" strike="noStrike" cap="none" normalizeH="0" baseline="0" smtClean="0">
                          <a:ln>
                            <a:noFill/>
                          </a:ln>
                          <a:solidFill>
                            <a:srgbClr val="004C6F"/>
                          </a:solidFill>
                          <a:effectLst/>
                          <a:latin typeface="Arial" panose="020B0604020202020204" pitchFamily="34" charset="0"/>
                        </a:rPr>
                        <a:t>REGULACIÓN</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Calidad del aire</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Regulación del clima</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Regulación del agua</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Control de erosión</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Control de plagas</a:t>
                      </a:r>
                      <a:endParaRPr kumimoji="0" lang="en-US" altLang="es-US" sz="1600" b="0" i="0" u="none" strike="noStrike" cap="none" normalizeH="0" baseline="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Mitigación de riesgos</a:t>
                      </a:r>
                    </a:p>
                  </a:txBody>
                  <a:tcPr horzOverflow="overflow">
                    <a:lnL>
                      <a:noFill/>
                    </a:lnL>
                    <a:lnR cap="flat">
                      <a:noFill/>
                    </a:lnR>
                    <a:lnT cap="flat">
                      <a:noFill/>
                    </a:lnT>
                    <a:lnB>
                      <a:noFill/>
                    </a:lnB>
                    <a:lnTlToBr>
                      <a:noFill/>
                    </a:lnTlToBr>
                    <a:lnBlToTr>
                      <a:noFill/>
                    </a:lnBlToTr>
                    <a:solidFill>
                      <a:srgbClr val="DAEBA5"/>
                    </a:solidFill>
                  </a:tcPr>
                </a:tc>
                <a:extLst>
                  <a:ext uri="{0D108BD9-81ED-4DB2-BD59-A6C34878D82A}">
                    <a16:rowId xmlns:a16="http://schemas.microsoft.com/office/drawing/2014/main" val="2914528619"/>
                  </a:ext>
                </a:extLst>
              </a:tr>
              <a:tr h="1524000">
                <a:tc>
                  <a:txBody>
                    <a:bodyPr/>
                    <a:lstStyle>
                      <a:lvl1pPr marL="174625" indent="-174625">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4625" marR="0" lvl="0" indent="-174625" algn="ctr" defTabSz="914400" rtl="0" eaLnBrk="1" fontAlgn="base" latinLnBrk="0" hangingPunct="1">
                        <a:lnSpc>
                          <a:spcPct val="90000"/>
                        </a:lnSpc>
                        <a:spcBef>
                          <a:spcPct val="0"/>
                        </a:spcBef>
                        <a:spcAft>
                          <a:spcPct val="15000"/>
                        </a:spcAft>
                        <a:buClrTx/>
                        <a:buSzTx/>
                        <a:buFontTx/>
                        <a:buNone/>
                        <a:tabLst/>
                      </a:pPr>
                      <a:r>
                        <a:rPr kumimoji="0" lang="es-ES" altLang="es-US" sz="1600" b="1" i="0" u="none" strike="noStrike" cap="none" normalizeH="0" baseline="0" smtClean="0">
                          <a:ln>
                            <a:noFill/>
                          </a:ln>
                          <a:solidFill>
                            <a:srgbClr val="004C6F"/>
                          </a:solidFill>
                          <a:effectLst/>
                          <a:latin typeface="Arial" panose="020B0604020202020204" pitchFamily="34" charset="0"/>
                        </a:rPr>
                        <a:t>CULTURAL</a:t>
                      </a:r>
                    </a:p>
                    <a:p>
                      <a:pPr marL="174625" marR="0" lvl="0" indent="-174625" algn="l" defTabSz="914400" rtl="0" eaLnBrk="1" fontAlgn="base" latinLnBrk="0" hangingPunct="1">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Identidad y diversidad cultural</a:t>
                      </a:r>
                    </a:p>
                    <a:p>
                      <a:pPr marL="174625" marR="0" lvl="0" indent="-174625" algn="l" defTabSz="914400" rtl="0" eaLnBrk="1" fontAlgn="base" latinLnBrk="0" hangingPunct="1">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Valores espirituales</a:t>
                      </a:r>
                    </a:p>
                    <a:p>
                      <a:pPr marL="174625" marR="0" lvl="0" indent="-174625" algn="l" defTabSz="914400" rtl="0" eaLnBrk="1" fontAlgn="base" latinLnBrk="0" hangingPunct="1">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Conocimiento</a:t>
                      </a:r>
                    </a:p>
                    <a:p>
                      <a:pPr marL="174625" marR="0" lvl="0" indent="-174625" algn="l" defTabSz="914400" rtl="0" eaLnBrk="1" fontAlgn="base" latinLnBrk="0" hangingPunct="1">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Recreación</a:t>
                      </a:r>
                      <a:endParaRPr kumimoji="0" lang="es-SV" altLang="es-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cap="flat">
                      <a:noFill/>
                    </a:lnB>
                    <a:lnTlToBr>
                      <a:noFill/>
                    </a:lnTlToBr>
                    <a:lnBlToTr>
                      <a:noFill/>
                    </a:lnBlToTr>
                    <a:solidFill>
                      <a:srgbClr val="DAEBA5"/>
                    </a:solidFill>
                  </a:tcPr>
                </a:tc>
                <a:tc>
                  <a:txBody>
                    <a:bodyPr/>
                    <a:lstStyle>
                      <a:lvl1pPr marL="171450" indent="-171450">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171450" marR="0" lvl="0" indent="-171450" algn="ctr" defTabSz="914400" rtl="0" eaLnBrk="0" fontAlgn="base" latinLnBrk="0" hangingPunct="0">
                        <a:lnSpc>
                          <a:spcPct val="90000"/>
                        </a:lnSpc>
                        <a:spcBef>
                          <a:spcPct val="0"/>
                        </a:spcBef>
                        <a:spcAft>
                          <a:spcPct val="15000"/>
                        </a:spcAft>
                        <a:buClrTx/>
                        <a:buSzTx/>
                        <a:buFontTx/>
                        <a:buNone/>
                        <a:tabLst/>
                      </a:pPr>
                      <a:r>
                        <a:rPr kumimoji="0" lang="es-ES" altLang="es-US" sz="1600" b="1" i="0" u="none" strike="noStrike" cap="none" normalizeH="0" baseline="0" smtClean="0">
                          <a:ln>
                            <a:noFill/>
                          </a:ln>
                          <a:solidFill>
                            <a:srgbClr val="004C6F"/>
                          </a:solidFill>
                          <a:effectLst/>
                          <a:latin typeface="Arial" panose="020B0604020202020204" pitchFamily="34" charset="0"/>
                        </a:rPr>
                        <a:t>SOPORTE</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Producción de oxígeno</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Formación de suelo</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SV" altLang="es-US" sz="1600" b="0" i="0" u="none" strike="noStrike" cap="none" normalizeH="0" baseline="0" smtClean="0">
                          <a:ln>
                            <a:noFill/>
                          </a:ln>
                          <a:solidFill>
                            <a:schemeClr val="tx1"/>
                          </a:solidFill>
                          <a:effectLst/>
                          <a:latin typeface="Arial" panose="020B0604020202020204" pitchFamily="34" charset="0"/>
                        </a:rPr>
                        <a:t>Reciclaje </a:t>
                      </a:r>
                      <a:r>
                        <a:rPr kumimoji="0" lang="es-ES" altLang="es-US" sz="1600" b="0" i="0" u="none" strike="noStrike" cap="none" normalizeH="0" baseline="0" smtClean="0">
                          <a:ln>
                            <a:noFill/>
                          </a:ln>
                          <a:solidFill>
                            <a:schemeClr val="tx1"/>
                          </a:solidFill>
                          <a:effectLst/>
                          <a:latin typeface="Arial" panose="020B0604020202020204" pitchFamily="34" charset="0"/>
                        </a:rPr>
                        <a:t>de nutrientes</a:t>
                      </a:r>
                    </a:p>
                    <a:p>
                      <a:pPr marL="171450" marR="0" lvl="0" indent="-171450" algn="l" defTabSz="914400" rtl="0" eaLnBrk="0" fontAlgn="base" latinLnBrk="0" hangingPunct="0">
                        <a:lnSpc>
                          <a:spcPct val="90000"/>
                        </a:lnSpc>
                        <a:spcBef>
                          <a:spcPct val="0"/>
                        </a:spcBef>
                        <a:spcAft>
                          <a:spcPct val="0"/>
                        </a:spcAft>
                        <a:buClrTx/>
                        <a:buSzTx/>
                        <a:buFontTx/>
                        <a:buChar char="•"/>
                        <a:tabLst/>
                      </a:pPr>
                      <a:r>
                        <a:rPr kumimoji="0" lang="es-ES" altLang="es-US" sz="1600" b="0" i="0" u="none" strike="noStrike" cap="none" normalizeH="0" baseline="0" smtClean="0">
                          <a:ln>
                            <a:noFill/>
                          </a:ln>
                          <a:solidFill>
                            <a:schemeClr val="tx1"/>
                          </a:solidFill>
                          <a:effectLst/>
                          <a:latin typeface="Arial" panose="020B0604020202020204" pitchFamily="34" charset="0"/>
                        </a:rPr>
                        <a:t>Polinización</a:t>
                      </a:r>
                      <a:endParaRPr kumimoji="0" lang="es-SV" altLang="es-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cap="flat">
                      <a:noFill/>
                    </a:lnB>
                    <a:lnTlToBr>
                      <a:noFill/>
                    </a:lnTlToBr>
                    <a:lnBlToTr>
                      <a:noFill/>
                    </a:lnBlToTr>
                    <a:solidFill>
                      <a:srgbClr val="DAEBA5"/>
                    </a:solidFill>
                  </a:tcPr>
                </a:tc>
                <a:extLst>
                  <a:ext uri="{0D108BD9-81ED-4DB2-BD59-A6C34878D82A}">
                    <a16:rowId xmlns:a16="http://schemas.microsoft.com/office/drawing/2014/main" val="2095249711"/>
                  </a:ext>
                </a:extLst>
              </a:tr>
            </a:tbl>
          </a:graphicData>
        </a:graphic>
      </p:graphicFrame>
      <p:sp>
        <p:nvSpPr>
          <p:cNvPr id="3088" name="Rectangle 16"/>
          <p:cNvSpPr>
            <a:spLocks noGrp="1" noChangeArrowheads="1"/>
          </p:cNvSpPr>
          <p:nvPr>
            <p:ph type="title"/>
          </p:nvPr>
        </p:nvSpPr>
        <p:spPr>
          <a:xfrm>
            <a:off x="642938" y="411163"/>
            <a:ext cx="5921375" cy="596900"/>
          </a:xfrm>
          <a:noFill/>
          <a:ln/>
        </p:spPr>
        <p:txBody>
          <a:bodyPr lIns="92075" tIns="46038" rIns="92075" bIns="46038" anchor="b"/>
          <a:lstStyle/>
          <a:p>
            <a:pPr algn="l"/>
            <a:r>
              <a:rPr lang="es-SV" altLang="es-US" sz="3200" b="1">
                <a:solidFill>
                  <a:srgbClr val="8BAA27"/>
                </a:solidFill>
                <a:effectLst>
                  <a:outerShdw blurRad="38100" dist="38100" dir="2700000" algn="tl">
                    <a:srgbClr val="C0C0C0"/>
                  </a:outerShdw>
                </a:effectLst>
                <a:latin typeface="Book Antiqua" panose="02040602050305030304" pitchFamily="18" charset="0"/>
              </a:rPr>
              <a:t>Servicios Ambientales</a:t>
            </a:r>
            <a:endParaRPr lang="en-US" altLang="es-US" sz="3200" b="1">
              <a:solidFill>
                <a:srgbClr val="8BAA27"/>
              </a:solidFill>
              <a:effectLst>
                <a:outerShdw blurRad="38100" dist="38100" dir="2700000" algn="tl">
                  <a:srgbClr val="C0C0C0"/>
                </a:outerShdw>
              </a:effectLst>
              <a:latin typeface="Book Antiqua" panose="02040602050305030304" pitchFamily="18" charset="0"/>
            </a:endParaRPr>
          </a:p>
        </p:txBody>
      </p:sp>
      <p:sp>
        <p:nvSpPr>
          <p:cNvPr id="3095" name="Rectangle 23"/>
          <p:cNvSpPr>
            <a:spLocks noChangeArrowheads="1"/>
          </p:cNvSpPr>
          <p:nvPr/>
        </p:nvSpPr>
        <p:spPr bwMode="auto">
          <a:xfrm>
            <a:off x="642938" y="1322388"/>
            <a:ext cx="7989887"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SV" altLang="es-US" sz="1600" b="1">
                <a:solidFill>
                  <a:srgbClr val="004C6F"/>
                </a:solidFill>
                <a:latin typeface="Arial" panose="020B0604020202020204" pitchFamily="34" charset="0"/>
              </a:rPr>
              <a:t>No hay una definición consensuada de lo que son los Servicios Ambientales, pero la más cercana es la de la “</a:t>
            </a:r>
            <a:r>
              <a:rPr lang="es-SV" altLang="es-US" sz="1600" b="1" i="1">
                <a:solidFill>
                  <a:srgbClr val="004C6F"/>
                </a:solidFill>
                <a:latin typeface="Arial" panose="020B0604020202020204" pitchFamily="34" charset="0"/>
              </a:rPr>
              <a:t>Evaluación Ecosistémica del Milenio</a:t>
            </a:r>
            <a:r>
              <a:rPr lang="es-SV" altLang="es-US" sz="1600" b="1">
                <a:solidFill>
                  <a:srgbClr val="004C6F"/>
                </a:solidFill>
                <a:latin typeface="Arial" panose="020B0604020202020204" pitchFamily="34" charset="0"/>
              </a:rPr>
              <a:t>”, una publicación de la ONU en la que trabajan más de 1300 científicos.</a:t>
            </a:r>
            <a:r>
              <a:rPr lang="es-SV" altLang="es-US" sz="1800">
                <a:solidFill>
                  <a:srgbClr val="004C6F"/>
                </a:solidFill>
                <a:latin typeface="Arial" panose="020B0604020202020204" pitchFamily="34" charset="0"/>
              </a:rPr>
              <a:t> </a:t>
            </a:r>
          </a:p>
        </p:txBody>
      </p:sp>
      <p:sp>
        <p:nvSpPr>
          <p:cNvPr id="3096" name="Rectangle 24"/>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097" name="Rectangle 25"/>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098" name="Rectangle 26"/>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101" name="Rectangle 29"/>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ransition advTm="33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3797" name="Rectangle 5"/>
          <p:cNvSpPr>
            <a:spLocks noChangeArrowheads="1"/>
          </p:cNvSpPr>
          <p:nvPr/>
        </p:nvSpPr>
        <p:spPr bwMode="auto">
          <a:xfrm>
            <a:off x="866775" y="1331913"/>
            <a:ext cx="8131175"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6699"/>
              </a:buClr>
              <a:buSzPct val="85000"/>
              <a:buFont typeface="Wingdings" panose="05000000000000000000" pitchFamily="2" charset="2"/>
              <a:buNone/>
            </a:pPr>
            <a:r>
              <a:rPr lang="es-SV" altLang="es-US" sz="1600" b="1">
                <a:solidFill>
                  <a:srgbClr val="004C6F"/>
                </a:solidFill>
                <a:latin typeface="Arial" panose="020B0604020202020204" pitchFamily="34" charset="0"/>
              </a:rPr>
              <a:t>Hubieron duras y largas negociaciones que llevaron finalmente a una visión compartida del paisaje; esta está reflejada en un paquete de compensación conocido como: Watershed Agricultural Program - WAP</a:t>
            </a:r>
          </a:p>
          <a:p>
            <a:pPr>
              <a:spcBef>
                <a:spcPct val="50000"/>
              </a:spcBef>
              <a:buClr>
                <a:srgbClr val="006699"/>
              </a:buClr>
              <a:buSzPct val="85000"/>
              <a:buFont typeface="Wingdings" panose="05000000000000000000" pitchFamily="2" charset="2"/>
              <a:buNone/>
            </a:pPr>
            <a:r>
              <a:rPr lang="es-SV" altLang="es-US" sz="1600" b="1">
                <a:solidFill>
                  <a:srgbClr val="004C6F"/>
                </a:solidFill>
                <a:latin typeface="Arial" panose="020B0604020202020204" pitchFamily="34" charset="0"/>
              </a:rPr>
              <a:t>La ciudad aceptó que la agricultura era un uso conveniente de la cuenca y que los productores podrían ser buenos custodios del territorio. Por su parte, los productores asumieron compromisos para transformar sus prácticas con apoyo de la ciudad</a:t>
            </a:r>
            <a:endParaRPr lang="es-SV" altLang="es-US" sz="1600" b="1">
              <a:solidFill>
                <a:srgbClr val="004C6F"/>
              </a:solidFill>
              <a:effectLst>
                <a:outerShdw blurRad="38100" dist="38100" dir="2700000" algn="tl">
                  <a:srgbClr val="C0C0C0"/>
                </a:outerShdw>
              </a:effectLst>
              <a:latin typeface="Arial" panose="020B0604020202020204" pitchFamily="34" charset="0"/>
            </a:endParaRPr>
          </a:p>
        </p:txBody>
      </p:sp>
      <p:pic>
        <p:nvPicPr>
          <p:cNvPr id="33808" name="Picture 16"/>
          <p:cNvPicPr>
            <a:picLocks noChangeAspect="1" noChangeArrowheads="1"/>
          </p:cNvPicPr>
          <p:nvPr/>
        </p:nvPicPr>
        <p:blipFill>
          <a:blip r:embed="rId2">
            <a:extLst>
              <a:ext uri="{28A0092B-C50C-407E-A947-70E740481C1C}">
                <a14:useLocalDpi xmlns:a14="http://schemas.microsoft.com/office/drawing/2010/main" val="0"/>
              </a:ext>
            </a:extLst>
          </a:blip>
          <a:srcRect b="188"/>
          <a:stretch>
            <a:fillRect/>
          </a:stretch>
        </p:blipFill>
        <p:spPr bwMode="auto">
          <a:xfrm>
            <a:off x="696913" y="3430588"/>
            <a:ext cx="8447087"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9" name="Text Box 17"/>
          <p:cNvSpPr txBox="1">
            <a:spLocks noChangeArrowheads="1"/>
          </p:cNvSpPr>
          <p:nvPr/>
        </p:nvSpPr>
        <p:spPr bwMode="auto">
          <a:xfrm>
            <a:off x="838200" y="315913"/>
            <a:ext cx="7477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SV" altLang="es-US" sz="2800" b="1">
                <a:solidFill>
                  <a:srgbClr val="8BAA27"/>
                </a:solidFill>
                <a:effectLst>
                  <a:outerShdw blurRad="38100" dist="38100" dir="2700000" algn="tl">
                    <a:srgbClr val="C0C0C0"/>
                  </a:outerShdw>
                </a:effectLst>
                <a:latin typeface="Book Antiqua" panose="02040602050305030304" pitchFamily="18" charset="0"/>
              </a:rPr>
              <a:t>NUEVA YORK </a:t>
            </a:r>
          </a:p>
          <a:p>
            <a:r>
              <a:rPr lang="es-SV" altLang="es-US" sz="2600">
                <a:solidFill>
                  <a:srgbClr val="8BAA27"/>
                </a:solidFill>
                <a:effectLst>
                  <a:outerShdw blurRad="38100" dist="38100" dir="2700000" algn="tl">
                    <a:srgbClr val="C0C0C0"/>
                  </a:outerShdw>
                </a:effectLst>
                <a:latin typeface="Book Antiqua" panose="02040602050305030304" pitchFamily="18" charset="0"/>
              </a:rPr>
              <a:t>Conflicto de intereses y visiones para el territorio</a:t>
            </a:r>
          </a:p>
        </p:txBody>
      </p:sp>
      <p:sp>
        <p:nvSpPr>
          <p:cNvPr id="33810" name="Rectangle 18"/>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3811" name="Rectangle 19"/>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3812" name="Rectangle 20"/>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3813" name="Rectangle 21"/>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08"/>
                                        </p:tgtEl>
                                        <p:attrNameLst>
                                          <p:attrName>style.visibility</p:attrName>
                                        </p:attrNameLst>
                                      </p:cBhvr>
                                      <p:to>
                                        <p:strVal val="visible"/>
                                      </p:to>
                                    </p:set>
                                    <p:animEffect transition="in" filter="dissolve">
                                      <p:cBhvr>
                                        <p:cTn id="7" dur="5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ie de página 4"/>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20514" name="Picture 34" descr="Family Farms Conserved! Read Mo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615"/>
          <a:stretch>
            <a:fillRect/>
          </a:stretch>
        </p:blipFill>
        <p:spPr bwMode="auto">
          <a:xfrm>
            <a:off x="3724275" y="4740275"/>
            <a:ext cx="1752600" cy="1258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3" name="Rectangle 3"/>
          <p:cNvSpPr>
            <a:spLocks noChangeArrowheads="1"/>
          </p:cNvSpPr>
          <p:nvPr/>
        </p:nvSpPr>
        <p:spPr bwMode="auto">
          <a:xfrm>
            <a:off x="-566738" y="242888"/>
            <a:ext cx="5486401"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a:endParaRPr lang="es-ES" altLang="es-US" b="1">
              <a:solidFill>
                <a:srgbClr val="66FF33"/>
              </a:solidFill>
              <a:effectLst>
                <a:outerShdw blurRad="38100" dist="38100" dir="2700000" algn="tl">
                  <a:srgbClr val="C0C0C0"/>
                </a:outerShdw>
              </a:effectLst>
              <a:latin typeface="Arial" panose="020B0604020202020204" pitchFamily="34" charset="0"/>
            </a:endParaRPr>
          </a:p>
        </p:txBody>
      </p:sp>
      <p:sp>
        <p:nvSpPr>
          <p:cNvPr id="20484" name="Rectangle 4"/>
          <p:cNvSpPr>
            <a:spLocks noChangeArrowheads="1"/>
          </p:cNvSpPr>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altLang="es-US" sz="3200" b="1">
              <a:solidFill>
                <a:srgbClr val="66FF33"/>
              </a:solidFill>
              <a:effectLst>
                <a:outerShdw blurRad="38100" dist="38100" dir="2700000" algn="tl">
                  <a:srgbClr val="C0C0C0"/>
                </a:outerShdw>
              </a:effectLst>
              <a:latin typeface="Arial" panose="020B0604020202020204" pitchFamily="34" charset="0"/>
            </a:endParaRPr>
          </a:p>
        </p:txBody>
      </p:sp>
      <p:sp>
        <p:nvSpPr>
          <p:cNvPr id="20485" name="Rectangle 5"/>
          <p:cNvSpPr>
            <a:spLocks noChangeArrowheads="1"/>
          </p:cNvSpPr>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lang="en-US" altLang="es-US" sz="3200" b="1">
              <a:solidFill>
                <a:srgbClr val="66FF33"/>
              </a:solidFill>
              <a:effectLst>
                <a:outerShdw blurRad="38100" dist="38100" dir="2700000" algn="tl">
                  <a:srgbClr val="C0C0C0"/>
                </a:outerShdw>
              </a:effectLst>
              <a:latin typeface="Arial" panose="020B0604020202020204" pitchFamily="34" charset="0"/>
            </a:endParaRPr>
          </a:p>
        </p:txBody>
      </p:sp>
      <p:graphicFrame>
        <p:nvGraphicFramePr>
          <p:cNvPr id="20486"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26" r:id="rId6" imgW="0" imgH="0" progId="PowerPoint.Show.8">
                  <p:embed/>
                </p:oleObj>
              </mc:Choice>
              <mc:Fallback>
                <p:oleObj r:id="rId6"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8" name="Picture 8" descr="wap.gif (7550 by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2775" y="1900238"/>
            <a:ext cx="996950"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0510" name="Picture 30" descr="map W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0363" y="203200"/>
            <a:ext cx="37226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0511" name="Rectangle 31"/>
          <p:cNvSpPr>
            <a:spLocks noChangeArrowheads="1"/>
          </p:cNvSpPr>
          <p:nvPr/>
        </p:nvSpPr>
        <p:spPr bwMode="auto">
          <a:xfrm>
            <a:off x="900113" y="1957388"/>
            <a:ext cx="4191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s-SV" altLang="es-US" sz="1800" b="1">
                <a:solidFill>
                  <a:srgbClr val="004C6F"/>
                </a:solidFill>
                <a:latin typeface="Arial" panose="020B0604020202020204" pitchFamily="34" charset="0"/>
                <a:cs typeface="Times New Roman" panose="02020603050405020304" pitchFamily="18" charset="0"/>
              </a:rPr>
              <a:t>Contenido del paquete de apoyo</a:t>
            </a:r>
          </a:p>
          <a:p>
            <a:endParaRPr lang="es-SV" altLang="es-US" sz="800" b="1">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Asistencia técnica</a:t>
            </a:r>
          </a:p>
          <a:p>
            <a:endParaRPr lang="es-SV" altLang="es-US" sz="600">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Financiamiento para equipo e infraestructura</a:t>
            </a:r>
          </a:p>
          <a:p>
            <a:endParaRPr lang="es-SV" altLang="es-US" sz="600">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Mejora en la administración de granjas</a:t>
            </a:r>
          </a:p>
          <a:p>
            <a:endParaRPr lang="es-SV" altLang="es-US" sz="600">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Estrategias de comercialización </a:t>
            </a:r>
          </a:p>
          <a:p>
            <a:endParaRPr lang="es-SV" altLang="es-US" sz="600">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Voz territorial – no más imposiciones sobre el uso de suelo</a:t>
            </a:r>
          </a:p>
          <a:p>
            <a:endParaRPr lang="es-SV" altLang="es-US" sz="600">
              <a:solidFill>
                <a:srgbClr val="004C6F"/>
              </a:solidFill>
              <a:latin typeface="Arial" panose="020B0604020202020204" pitchFamily="34" charset="0"/>
              <a:cs typeface="Times New Roman" panose="02020603050405020304" pitchFamily="18" charset="0"/>
            </a:endParaRPr>
          </a:p>
          <a:p>
            <a:pPr>
              <a:buFontTx/>
              <a:buChar char="•"/>
            </a:pPr>
            <a:r>
              <a:rPr lang="es-SV" altLang="es-US" sz="1800">
                <a:solidFill>
                  <a:srgbClr val="004C6F"/>
                </a:solidFill>
                <a:latin typeface="Arial" panose="020B0604020202020204" pitchFamily="34" charset="0"/>
                <a:cs typeface="Times New Roman" panose="02020603050405020304" pitchFamily="18" charset="0"/>
              </a:rPr>
              <a:t>Bienestar espiritual</a:t>
            </a:r>
            <a:r>
              <a:rPr lang="es-ES" altLang="es-US" sz="1800">
                <a:solidFill>
                  <a:srgbClr val="004C6F"/>
                </a:solidFill>
                <a:latin typeface="Arial" panose="020B0604020202020204" pitchFamily="34" charset="0"/>
                <a:cs typeface="Times New Roman" panose="02020603050405020304" pitchFamily="18" charset="0"/>
              </a:rPr>
              <a:t> </a:t>
            </a:r>
          </a:p>
        </p:txBody>
      </p:sp>
      <p:sp>
        <p:nvSpPr>
          <p:cNvPr id="20522" name="Text Box 42"/>
          <p:cNvSpPr txBox="1">
            <a:spLocks noChangeArrowheads="1"/>
          </p:cNvSpPr>
          <p:nvPr/>
        </p:nvSpPr>
        <p:spPr bwMode="auto">
          <a:xfrm>
            <a:off x="682625" y="300038"/>
            <a:ext cx="4191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2800" b="1">
                <a:solidFill>
                  <a:srgbClr val="8BAA27"/>
                </a:solidFill>
                <a:effectLst>
                  <a:outerShdw blurRad="38100" dist="38100" dir="2700000" algn="tl">
                    <a:srgbClr val="C0C0C0"/>
                  </a:outerShdw>
                </a:effectLst>
                <a:latin typeface="Book Antiqua" panose="02040602050305030304" pitchFamily="18" charset="0"/>
              </a:rPr>
              <a:t>NUEVA YORK</a:t>
            </a:r>
          </a:p>
          <a:p>
            <a:pPr algn="ctr">
              <a:spcBef>
                <a:spcPct val="15000"/>
              </a:spcBef>
            </a:pPr>
            <a:r>
              <a:rPr lang="es-SV" altLang="es-US" sz="2600">
                <a:solidFill>
                  <a:srgbClr val="8BAA27"/>
                </a:solidFill>
                <a:effectLst>
                  <a:outerShdw blurRad="38100" dist="38100" dir="2700000" algn="tl">
                    <a:srgbClr val="C0C0C0"/>
                  </a:outerShdw>
                </a:effectLst>
                <a:latin typeface="Book Antiqua" panose="02040602050305030304" pitchFamily="18" charset="0"/>
              </a:rPr>
              <a:t>Compensación a granjeros </a:t>
            </a:r>
          </a:p>
          <a:p>
            <a:pPr algn="ctr"/>
            <a:r>
              <a:rPr lang="es-SV" altLang="es-US" sz="2600">
                <a:solidFill>
                  <a:srgbClr val="8BAA27"/>
                </a:solidFill>
                <a:effectLst>
                  <a:outerShdw blurRad="38100" dist="38100" dir="2700000" algn="tl">
                    <a:srgbClr val="C0C0C0"/>
                  </a:outerShdw>
                </a:effectLst>
                <a:latin typeface="Book Antiqua" panose="02040602050305030304" pitchFamily="18" charset="0"/>
              </a:rPr>
              <a:t>en Catskill y Delaware</a:t>
            </a:r>
          </a:p>
        </p:txBody>
      </p:sp>
      <p:sp>
        <p:nvSpPr>
          <p:cNvPr id="20523" name="Rectangle 43"/>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0524" name="Rectangle 44"/>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0525" name="Rectangle 45"/>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22530" name="Picture 2" descr="\\Company\company\comunicacion\Fotografias\paisajes\chalatenango\Detalles\chalatenango0102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4162425"/>
            <a:ext cx="2970212" cy="1830388"/>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p:cNvSpPr>
            <a:spLocks noChangeArrowheads="1"/>
          </p:cNvSpPr>
          <p:nvPr/>
        </p:nvSpPr>
        <p:spPr bwMode="auto">
          <a:xfrm>
            <a:off x="1030288" y="1190625"/>
            <a:ext cx="788511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286000" indent="-381000">
              <a:defRPr sz="2400">
                <a:solidFill>
                  <a:schemeClr val="tx1"/>
                </a:solidFill>
                <a:latin typeface="Times New Roman" panose="02020603050405020304" pitchFamily="18" charset="0"/>
              </a:defRPr>
            </a:lvl4pPr>
            <a:lvl5pPr marL="2781300" indent="-381000">
              <a:defRPr sz="2400">
                <a:solidFill>
                  <a:schemeClr val="tx1"/>
                </a:solidFill>
                <a:latin typeface="Times New Roman" panose="02020603050405020304" pitchFamily="18" charset="0"/>
              </a:defRPr>
            </a:lvl5pPr>
            <a:lvl6pPr marL="3238500" indent="-381000" fontAlgn="base">
              <a:spcBef>
                <a:spcPct val="0"/>
              </a:spcBef>
              <a:spcAft>
                <a:spcPct val="0"/>
              </a:spcAft>
              <a:defRPr sz="2400">
                <a:solidFill>
                  <a:schemeClr val="tx1"/>
                </a:solidFill>
                <a:latin typeface="Times New Roman" panose="02020603050405020304" pitchFamily="18" charset="0"/>
              </a:defRPr>
            </a:lvl6pPr>
            <a:lvl7pPr marL="3695700" indent="-381000" fontAlgn="base">
              <a:spcBef>
                <a:spcPct val="0"/>
              </a:spcBef>
              <a:spcAft>
                <a:spcPct val="0"/>
              </a:spcAft>
              <a:defRPr sz="2400">
                <a:solidFill>
                  <a:schemeClr val="tx1"/>
                </a:solidFill>
                <a:latin typeface="Times New Roman" panose="02020603050405020304" pitchFamily="18" charset="0"/>
              </a:defRPr>
            </a:lvl7pPr>
            <a:lvl8pPr marL="4152900" indent="-381000" fontAlgn="base">
              <a:spcBef>
                <a:spcPct val="0"/>
              </a:spcBef>
              <a:spcAft>
                <a:spcPct val="0"/>
              </a:spcAft>
              <a:defRPr sz="2400">
                <a:solidFill>
                  <a:schemeClr val="tx1"/>
                </a:solidFill>
                <a:latin typeface="Times New Roman" panose="02020603050405020304" pitchFamily="18" charset="0"/>
              </a:defRPr>
            </a:lvl8pPr>
            <a:lvl9pPr marL="4610100" indent="-3810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s-SV" altLang="es-US" sz="1900" b="1">
                <a:solidFill>
                  <a:srgbClr val="004C6F"/>
                </a:solidFill>
                <a:latin typeface="Arial" panose="020B0604020202020204" pitchFamily="34" charset="0"/>
              </a:rPr>
              <a:t>El uso y control de los recursos naturales </a:t>
            </a:r>
            <a:r>
              <a:rPr lang="es-SV" altLang="es-US" sz="1900" b="1">
                <a:solidFill>
                  <a:srgbClr val="004C6F"/>
                </a:solidFill>
                <a:latin typeface="Arial" panose="020B0604020202020204" pitchFamily="34" charset="0"/>
                <a:cs typeface="Times New Roman" panose="02020603050405020304" pitchFamily="18" charset="0"/>
              </a:rPr>
              <a:t>comúnmente</a:t>
            </a:r>
            <a:r>
              <a:rPr lang="es-SV" altLang="es-US" sz="1900" b="1">
                <a:solidFill>
                  <a:srgbClr val="004C6F"/>
                </a:solidFill>
                <a:latin typeface="Arial" panose="020B0604020202020204" pitchFamily="34" charset="0"/>
              </a:rPr>
              <a:t> se determina mediante la asignación de derechos</a:t>
            </a:r>
          </a:p>
          <a:p>
            <a:pPr>
              <a:spcBef>
                <a:spcPct val="20000"/>
              </a:spcBef>
            </a:pPr>
            <a:endParaRPr lang="es-SV" altLang="es-US" sz="900" b="1">
              <a:solidFill>
                <a:srgbClr val="004C6F"/>
              </a:solidFill>
              <a:latin typeface="Arial" panose="020B0604020202020204" pitchFamily="34" charset="0"/>
            </a:endParaRPr>
          </a:p>
          <a:p>
            <a:pPr>
              <a:spcBef>
                <a:spcPct val="20000"/>
              </a:spcBef>
            </a:pPr>
            <a:r>
              <a:rPr lang="es-SV" altLang="es-US" sz="1900" b="1">
                <a:solidFill>
                  <a:srgbClr val="004C6F"/>
                </a:solidFill>
                <a:latin typeface="Arial" panose="020B0604020202020204" pitchFamily="34" charset="0"/>
              </a:rPr>
              <a:t>La asignación de derechos es una herramienta común en la gestión de los RRNN</a:t>
            </a:r>
          </a:p>
          <a:p>
            <a:pPr>
              <a:spcBef>
                <a:spcPct val="20000"/>
              </a:spcBef>
            </a:pPr>
            <a:endParaRPr lang="es-SV" altLang="es-US" sz="900" b="1">
              <a:solidFill>
                <a:srgbClr val="004C6F"/>
              </a:solidFill>
              <a:latin typeface="Arial" panose="020B0604020202020204" pitchFamily="34" charset="0"/>
            </a:endParaRPr>
          </a:p>
          <a:p>
            <a:pPr>
              <a:spcBef>
                <a:spcPct val="20000"/>
              </a:spcBef>
            </a:pPr>
            <a:r>
              <a:rPr lang="es-SV" altLang="es-US" sz="1900" b="1">
                <a:solidFill>
                  <a:srgbClr val="004C6F"/>
                </a:solidFill>
                <a:latin typeface="Arial" panose="020B0604020202020204" pitchFamily="34" charset="0"/>
              </a:rPr>
              <a:t>La expansión de derechos contribuye con los objetivos de reducción de la pobreza, porque pone los RRNN en manos de los pobres, fortaleciendo sus estrategias de vida </a:t>
            </a:r>
            <a:br>
              <a:rPr lang="es-SV" altLang="es-US" sz="1900" b="1">
                <a:solidFill>
                  <a:srgbClr val="004C6F"/>
                </a:solidFill>
                <a:latin typeface="Arial" panose="020B0604020202020204" pitchFamily="34" charset="0"/>
              </a:rPr>
            </a:br>
            <a:endParaRPr lang="es-SV" altLang="es-US" sz="1900" b="1">
              <a:solidFill>
                <a:srgbClr val="004C6F"/>
              </a:solidFill>
              <a:latin typeface="Arial" panose="020B0604020202020204" pitchFamily="34" charset="0"/>
            </a:endParaRPr>
          </a:p>
        </p:txBody>
      </p:sp>
      <p:sp>
        <p:nvSpPr>
          <p:cNvPr id="22534" name="Rectangle 6"/>
          <p:cNvSpPr>
            <a:spLocks noChangeArrowheads="1"/>
          </p:cNvSpPr>
          <p:nvPr/>
        </p:nvSpPr>
        <p:spPr bwMode="auto">
          <a:xfrm>
            <a:off x="800100" y="444500"/>
            <a:ext cx="8115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Derechos de propiedad</a:t>
            </a:r>
            <a:endParaRPr lang="es-SV" altLang="es-US" sz="3200" b="1" u="sng">
              <a:solidFill>
                <a:srgbClr val="8BAA27"/>
              </a:solidFill>
              <a:latin typeface="Book Antiqua" panose="02040602050305030304" pitchFamily="18" charset="0"/>
              <a:cs typeface="Times New Roman" panose="02020603050405020304" pitchFamily="18" charset="0"/>
            </a:endParaRPr>
          </a:p>
        </p:txBody>
      </p:sp>
      <p:pic>
        <p:nvPicPr>
          <p:cNvPr id="22535" name="Picture 7" descr="\\Company\company\comunicacion\Fotografias\paisajes\chalatenango\Panorama\chalatenango01020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4156075"/>
            <a:ext cx="2978150" cy="183515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Company\company\comunicacion\Fotografias\agua\chalatenango\alba211004-tamulasco-16_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4162425"/>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DSCN30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415766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16"/>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2545" name="Rectangle 17"/>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2546" name="Rectangle 18"/>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2547" name="Rectangle 19"/>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4826" name="Rectangle 10"/>
          <p:cNvSpPr>
            <a:spLocks noChangeArrowheads="1"/>
          </p:cNvSpPr>
          <p:nvPr/>
        </p:nvSpPr>
        <p:spPr bwMode="auto">
          <a:xfrm>
            <a:off x="1131888" y="1200150"/>
            <a:ext cx="7529512"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30000"/>
              </a:spcAft>
            </a:pPr>
            <a:r>
              <a:rPr lang="es-SV" altLang="es-US" sz="1900" b="1">
                <a:solidFill>
                  <a:srgbClr val="004C6F"/>
                </a:solidFill>
                <a:latin typeface="Arial" panose="020B0604020202020204" pitchFamily="34" charset="0"/>
              </a:rPr>
              <a:t>Los temas de acceso y control de los RRNN requieren de esfuerzos adicionales para armonizar intereses</a:t>
            </a:r>
          </a:p>
          <a:p>
            <a:pPr>
              <a:spcBef>
                <a:spcPct val="20000"/>
              </a:spcBef>
              <a:spcAft>
                <a:spcPct val="30000"/>
              </a:spcAft>
            </a:pPr>
            <a:r>
              <a:rPr lang="es-SV" altLang="es-US" sz="1900" b="1">
                <a:solidFill>
                  <a:srgbClr val="004C6F"/>
                </a:solidFill>
                <a:latin typeface="Arial" panose="020B0604020202020204" pitchFamily="34" charset="0"/>
              </a:rPr>
              <a:t>La clave para expandir e innovar el acceso y control de los RRNN es desentrañar y negociar diferentes niveles de derecho y responsabilidad</a:t>
            </a:r>
          </a:p>
          <a:p>
            <a:pPr>
              <a:spcBef>
                <a:spcPct val="20000"/>
              </a:spcBef>
              <a:spcAft>
                <a:spcPct val="30000"/>
              </a:spcAft>
            </a:pPr>
            <a:r>
              <a:rPr lang="es-SV" altLang="es-US" sz="1900" b="1">
                <a:solidFill>
                  <a:srgbClr val="004C6F"/>
                </a:solidFill>
                <a:latin typeface="Arial" panose="020B0604020202020204" pitchFamily="34" charset="0"/>
              </a:rPr>
              <a:t>Entretanto, es útil entender la variedad de facultades que se otorgan con los derechos de propiedad de RRNN</a:t>
            </a:r>
          </a:p>
        </p:txBody>
      </p:sp>
      <p:sp>
        <p:nvSpPr>
          <p:cNvPr id="34831" name="Rectangle 15"/>
          <p:cNvSpPr>
            <a:spLocks noChangeArrowheads="1"/>
          </p:cNvSpPr>
          <p:nvPr/>
        </p:nvSpPr>
        <p:spPr bwMode="auto">
          <a:xfrm>
            <a:off x="811213" y="411163"/>
            <a:ext cx="8115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Derechos de propiedad</a:t>
            </a:r>
            <a:endParaRPr lang="es-SV" altLang="es-US" sz="3200" b="1" u="sng">
              <a:solidFill>
                <a:srgbClr val="8BAA27"/>
              </a:solidFill>
              <a:latin typeface="Book Antiqua" panose="02040602050305030304" pitchFamily="18" charset="0"/>
              <a:cs typeface="Times New Roman" panose="02020603050405020304" pitchFamily="18" charset="0"/>
            </a:endParaRPr>
          </a:p>
        </p:txBody>
      </p:sp>
      <p:pic>
        <p:nvPicPr>
          <p:cNvPr id="34837" name="Picture 21" descr="\\Company\company\comunicacion\Fotografias\paisajes\chalatenango\Detalles\chalatenango0102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4162425"/>
            <a:ext cx="2970212" cy="1830388"/>
          </a:xfrm>
          <a:prstGeom prst="rect">
            <a:avLst/>
          </a:prstGeom>
          <a:noFill/>
          <a:extLst>
            <a:ext uri="{909E8E84-426E-40DD-AFC4-6F175D3DCCD1}">
              <a14:hiddenFill xmlns:a14="http://schemas.microsoft.com/office/drawing/2010/main">
                <a:solidFill>
                  <a:srgbClr val="FFFFFF"/>
                </a:solidFill>
              </a14:hiddenFill>
            </a:ext>
          </a:extLst>
        </p:spPr>
      </p:pic>
      <p:pic>
        <p:nvPicPr>
          <p:cNvPr id="34838" name="Picture 22" descr="\\Company\company\comunicacion\Fotografias\paisajes\chalatenango\Panorama\chalatenango01020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4156075"/>
            <a:ext cx="2978150" cy="1835150"/>
          </a:xfrm>
          <a:prstGeom prst="rect">
            <a:avLst/>
          </a:prstGeom>
          <a:noFill/>
          <a:extLst>
            <a:ext uri="{909E8E84-426E-40DD-AFC4-6F175D3DCCD1}">
              <a14:hiddenFill xmlns:a14="http://schemas.microsoft.com/office/drawing/2010/main">
                <a:solidFill>
                  <a:srgbClr val="FFFFFF"/>
                </a:solidFill>
              </a14:hiddenFill>
            </a:ext>
          </a:extLst>
        </p:spPr>
      </p:pic>
      <p:pic>
        <p:nvPicPr>
          <p:cNvPr id="34839" name="Picture 23" descr="\\Company\company\comunicacion\Fotografias\agua\chalatenango\alba211004-tamulasco-16_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4162425"/>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4840" name="Picture 24" descr="DSCN30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4157663"/>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Rectangle 25"/>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4842" name="Rectangle 26"/>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4843" name="Rectangle 27"/>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4844" name="Rectangle 28"/>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4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23569" name="Picture 17" descr="\\Company\company\comunicacion\Fotografias\Ahuachapan 26072005\P10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4391025"/>
            <a:ext cx="2114550" cy="1584325"/>
          </a:xfrm>
          <a:prstGeom prst="rect">
            <a:avLst/>
          </a:prstGeom>
          <a:noFill/>
          <a:extLst>
            <a:ext uri="{909E8E84-426E-40DD-AFC4-6F175D3DCCD1}">
              <a14:hiddenFill xmlns:a14="http://schemas.microsoft.com/office/drawing/2010/main">
                <a:solidFill>
                  <a:srgbClr val="FFFFFF"/>
                </a:solidFill>
              </a14:hiddenFill>
            </a:ext>
          </a:extLst>
        </p:spPr>
      </p:pic>
      <p:sp>
        <p:nvSpPr>
          <p:cNvPr id="23555" name="Rectangle 3"/>
          <p:cNvSpPr>
            <a:spLocks noChangeArrowheads="1"/>
          </p:cNvSpPr>
          <p:nvPr/>
        </p:nvSpPr>
        <p:spPr bwMode="auto">
          <a:xfrm>
            <a:off x="931863" y="1062038"/>
            <a:ext cx="7983537"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286000" indent="-381000">
              <a:defRPr sz="2400">
                <a:solidFill>
                  <a:schemeClr val="tx1"/>
                </a:solidFill>
                <a:latin typeface="Times New Roman" panose="02020603050405020304" pitchFamily="18" charset="0"/>
              </a:defRPr>
            </a:lvl4pPr>
            <a:lvl5pPr marL="2781300" indent="-381000">
              <a:defRPr sz="2400">
                <a:solidFill>
                  <a:schemeClr val="tx1"/>
                </a:solidFill>
                <a:latin typeface="Times New Roman" panose="02020603050405020304" pitchFamily="18" charset="0"/>
              </a:defRPr>
            </a:lvl5pPr>
            <a:lvl6pPr marL="3238500" indent="-381000" fontAlgn="base">
              <a:spcBef>
                <a:spcPct val="0"/>
              </a:spcBef>
              <a:spcAft>
                <a:spcPct val="0"/>
              </a:spcAft>
              <a:defRPr sz="2400">
                <a:solidFill>
                  <a:schemeClr val="tx1"/>
                </a:solidFill>
                <a:latin typeface="Times New Roman" panose="02020603050405020304" pitchFamily="18" charset="0"/>
              </a:defRPr>
            </a:lvl6pPr>
            <a:lvl7pPr marL="3695700" indent="-381000" fontAlgn="base">
              <a:spcBef>
                <a:spcPct val="0"/>
              </a:spcBef>
              <a:spcAft>
                <a:spcPct val="0"/>
              </a:spcAft>
              <a:defRPr sz="2400">
                <a:solidFill>
                  <a:schemeClr val="tx1"/>
                </a:solidFill>
                <a:latin typeface="Times New Roman" panose="02020603050405020304" pitchFamily="18" charset="0"/>
              </a:defRPr>
            </a:lvl7pPr>
            <a:lvl8pPr marL="4152900" indent="-381000" fontAlgn="base">
              <a:spcBef>
                <a:spcPct val="0"/>
              </a:spcBef>
              <a:spcAft>
                <a:spcPct val="0"/>
              </a:spcAft>
              <a:defRPr sz="2400">
                <a:solidFill>
                  <a:schemeClr val="tx1"/>
                </a:solidFill>
                <a:latin typeface="Times New Roman" panose="02020603050405020304" pitchFamily="18" charset="0"/>
              </a:defRPr>
            </a:lvl8pPr>
            <a:lvl9pPr marL="4610100" indent="-3810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s-SV" altLang="es-US" sz="800" b="1">
              <a:solidFill>
                <a:srgbClr val="FFCC66"/>
              </a:solidFill>
              <a:latin typeface="Arial" panose="020B0604020202020204" pitchFamily="34" charset="0"/>
            </a:endParaRPr>
          </a:p>
          <a:p>
            <a:pPr>
              <a:lnSpc>
                <a:spcPct val="90000"/>
              </a:lnSpc>
              <a:buClr>
                <a:srgbClr val="008000"/>
              </a:buClr>
              <a:buSzPct val="130000"/>
              <a:buFontTx/>
              <a:buChar char="•"/>
            </a:pPr>
            <a:r>
              <a:rPr lang="es-ES" altLang="es-US" sz="1700" b="1">
                <a:solidFill>
                  <a:srgbClr val="004C6F"/>
                </a:solidFill>
                <a:latin typeface="Arial" panose="020B0604020202020204" pitchFamily="34" charset="0"/>
              </a:rPr>
              <a:t>ACCESO: </a:t>
            </a:r>
            <a:r>
              <a:rPr lang="es-ES" altLang="es-US" sz="1700">
                <a:solidFill>
                  <a:srgbClr val="004C6F"/>
                </a:solidFill>
                <a:latin typeface="Arial" panose="020B0604020202020204" pitchFamily="34" charset="0"/>
              </a:rPr>
              <a:t>Derecho a ingresar y disfrutar beneficios no-extractivos (caminatas, sentarse a disfrutar el paisaje o a tomar el sol, etc.)</a:t>
            </a:r>
          </a:p>
          <a:p>
            <a:pPr>
              <a:lnSpc>
                <a:spcPct val="90000"/>
              </a:lnSpc>
              <a:buClr>
                <a:srgbClr val="008000"/>
              </a:buClr>
              <a:buSzPct val="130000"/>
            </a:pPr>
            <a:endParaRPr lang="es-ES" altLang="es-US" sz="1700">
              <a:solidFill>
                <a:srgbClr val="004C6F"/>
              </a:solidFill>
              <a:latin typeface="Arial" panose="020B0604020202020204" pitchFamily="34" charset="0"/>
            </a:endParaRPr>
          </a:p>
          <a:p>
            <a:pPr>
              <a:lnSpc>
                <a:spcPct val="90000"/>
              </a:lnSpc>
              <a:buClr>
                <a:srgbClr val="008000"/>
              </a:buClr>
              <a:buSzPct val="130000"/>
              <a:buFontTx/>
              <a:buChar char="•"/>
            </a:pPr>
            <a:r>
              <a:rPr lang="es-ES" altLang="es-US" sz="1700" b="1">
                <a:solidFill>
                  <a:srgbClr val="004C6F"/>
                </a:solidFill>
                <a:latin typeface="Arial" panose="020B0604020202020204" pitchFamily="34" charset="0"/>
              </a:rPr>
              <a:t>EXTRACCIóN: </a:t>
            </a:r>
            <a:r>
              <a:rPr lang="es-ES" altLang="es-US" sz="1700">
                <a:solidFill>
                  <a:srgbClr val="004C6F"/>
                </a:solidFill>
                <a:latin typeface="Arial" panose="020B0604020202020204" pitchFamily="34" charset="0"/>
              </a:rPr>
              <a:t>Derecho de extraer productos (agua, leña, pesca, plantas, cosecha)</a:t>
            </a:r>
          </a:p>
          <a:p>
            <a:pPr>
              <a:lnSpc>
                <a:spcPct val="90000"/>
              </a:lnSpc>
              <a:buClr>
                <a:srgbClr val="008000"/>
              </a:buClr>
              <a:buSzPct val="130000"/>
            </a:pPr>
            <a:endParaRPr lang="es-ES" altLang="es-US" sz="1700">
              <a:solidFill>
                <a:srgbClr val="004C6F"/>
              </a:solidFill>
              <a:latin typeface="Arial" panose="020B0604020202020204" pitchFamily="34" charset="0"/>
            </a:endParaRPr>
          </a:p>
          <a:p>
            <a:pPr>
              <a:lnSpc>
                <a:spcPct val="90000"/>
              </a:lnSpc>
              <a:buClr>
                <a:srgbClr val="008000"/>
              </a:buClr>
              <a:buSzPct val="130000"/>
              <a:buFontTx/>
              <a:buChar char="•"/>
            </a:pPr>
            <a:r>
              <a:rPr lang="es-ES" altLang="es-US" sz="1700" b="1">
                <a:solidFill>
                  <a:srgbClr val="004C6F"/>
                </a:solidFill>
                <a:latin typeface="Arial" panose="020B0604020202020204" pitchFamily="34" charset="0"/>
              </a:rPr>
              <a:t>MANEJO: </a:t>
            </a:r>
            <a:r>
              <a:rPr lang="es-ES" altLang="es-US" sz="1700">
                <a:solidFill>
                  <a:srgbClr val="004C6F"/>
                </a:solidFill>
                <a:latin typeface="Arial" panose="020B0604020202020204" pitchFamily="34" charset="0"/>
              </a:rPr>
              <a:t>Derecho de regular patrones de uso interno y transformar el recurso</a:t>
            </a:r>
            <a:r>
              <a:rPr lang="es-ES" altLang="es-US" sz="1700" b="1">
                <a:solidFill>
                  <a:srgbClr val="004C6F"/>
                </a:solidFill>
                <a:latin typeface="Arial" panose="020B0604020202020204" pitchFamily="34" charset="0"/>
              </a:rPr>
              <a:t> </a:t>
            </a:r>
            <a:r>
              <a:rPr lang="es-ES" altLang="es-US" sz="1700">
                <a:solidFill>
                  <a:srgbClr val="004C6F"/>
                </a:solidFill>
                <a:latin typeface="Arial" panose="020B0604020202020204" pitchFamily="34" charset="0"/>
              </a:rPr>
              <a:t>(sembrarlo, quemarlo, etc.)</a:t>
            </a:r>
          </a:p>
          <a:p>
            <a:pPr>
              <a:lnSpc>
                <a:spcPct val="90000"/>
              </a:lnSpc>
              <a:buClr>
                <a:srgbClr val="008000"/>
              </a:buClr>
              <a:buSzPct val="130000"/>
            </a:pPr>
            <a:endParaRPr lang="es-ES" altLang="es-US" sz="1700">
              <a:solidFill>
                <a:srgbClr val="004C6F"/>
              </a:solidFill>
              <a:latin typeface="Arial" panose="020B0604020202020204" pitchFamily="34" charset="0"/>
            </a:endParaRPr>
          </a:p>
          <a:p>
            <a:pPr>
              <a:lnSpc>
                <a:spcPct val="90000"/>
              </a:lnSpc>
              <a:buClr>
                <a:srgbClr val="008000"/>
              </a:buClr>
              <a:buSzPct val="130000"/>
              <a:buFontTx/>
              <a:buChar char="•"/>
            </a:pPr>
            <a:r>
              <a:rPr lang="es-ES" altLang="es-US" sz="1700" b="1">
                <a:solidFill>
                  <a:srgbClr val="004C6F"/>
                </a:solidFill>
                <a:latin typeface="Arial" panose="020B0604020202020204" pitchFamily="34" charset="0"/>
              </a:rPr>
              <a:t>EXCLUSIóN: </a:t>
            </a:r>
            <a:r>
              <a:rPr lang="es-ES" altLang="es-US" sz="1700">
                <a:solidFill>
                  <a:srgbClr val="004C6F"/>
                </a:solidFill>
                <a:latin typeface="Arial" panose="020B0604020202020204" pitchFamily="34" charset="0"/>
              </a:rPr>
              <a:t>Derecho de determinar quien accesa y/o extrae; y como éstos derechos se transfieren </a:t>
            </a:r>
          </a:p>
          <a:p>
            <a:pPr>
              <a:lnSpc>
                <a:spcPct val="90000"/>
              </a:lnSpc>
              <a:buClr>
                <a:srgbClr val="008000"/>
              </a:buClr>
              <a:buSzPct val="130000"/>
            </a:pPr>
            <a:endParaRPr lang="es-ES" altLang="es-US" sz="1700">
              <a:solidFill>
                <a:srgbClr val="004C6F"/>
              </a:solidFill>
              <a:latin typeface="Arial" panose="020B0604020202020204" pitchFamily="34" charset="0"/>
            </a:endParaRPr>
          </a:p>
          <a:p>
            <a:pPr>
              <a:lnSpc>
                <a:spcPct val="90000"/>
              </a:lnSpc>
              <a:buClr>
                <a:srgbClr val="008000"/>
              </a:buClr>
              <a:buSzPct val="130000"/>
              <a:buFontTx/>
              <a:buChar char="•"/>
            </a:pPr>
            <a:r>
              <a:rPr lang="es-ES" altLang="es-US" sz="1700" b="1">
                <a:solidFill>
                  <a:srgbClr val="004C6F"/>
                </a:solidFill>
                <a:latin typeface="Arial" panose="020B0604020202020204" pitchFamily="34" charset="0"/>
              </a:rPr>
              <a:t>ENAJENACIóN: </a:t>
            </a:r>
            <a:r>
              <a:rPr lang="es-ES" altLang="es-US" sz="1700">
                <a:solidFill>
                  <a:srgbClr val="004C6F"/>
                </a:solidFill>
                <a:latin typeface="Arial" panose="020B0604020202020204" pitchFamily="34" charset="0"/>
              </a:rPr>
              <a:t>Derecho de transferir</a:t>
            </a:r>
            <a:r>
              <a:rPr lang="es-ES" altLang="es-US" sz="1700" b="1">
                <a:solidFill>
                  <a:srgbClr val="004C6F"/>
                </a:solidFill>
                <a:latin typeface="Arial" panose="020B0604020202020204" pitchFamily="34" charset="0"/>
              </a:rPr>
              <a:t> </a:t>
            </a:r>
            <a:r>
              <a:rPr lang="es-ES" altLang="es-US" sz="1700">
                <a:solidFill>
                  <a:srgbClr val="004C6F"/>
                </a:solidFill>
                <a:latin typeface="Arial" panose="020B0604020202020204" pitchFamily="34" charset="0"/>
              </a:rPr>
              <a:t>los derechos de manejo y exclusión</a:t>
            </a:r>
            <a:endParaRPr lang="es-SV" altLang="es-US" sz="1700">
              <a:solidFill>
                <a:srgbClr val="004C6F"/>
              </a:solidFill>
              <a:latin typeface="Arial" panose="020B0604020202020204" pitchFamily="34" charset="0"/>
            </a:endParaRPr>
          </a:p>
          <a:p>
            <a:pPr>
              <a:lnSpc>
                <a:spcPct val="90000"/>
              </a:lnSpc>
            </a:pPr>
            <a:endParaRPr lang="es-SV" altLang="es-US" sz="1700">
              <a:solidFill>
                <a:srgbClr val="004C6F"/>
              </a:solidFill>
              <a:latin typeface="Arial" panose="020B0604020202020204" pitchFamily="34" charset="0"/>
            </a:endParaRPr>
          </a:p>
        </p:txBody>
      </p:sp>
      <p:sp>
        <p:nvSpPr>
          <p:cNvPr id="23556" name="Rectangle 4"/>
          <p:cNvSpPr>
            <a:spLocks noChangeArrowheads="1"/>
          </p:cNvSpPr>
          <p:nvPr/>
        </p:nvSpPr>
        <p:spPr bwMode="auto">
          <a:xfrm>
            <a:off x="682625" y="319088"/>
            <a:ext cx="84613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Negociando derechos y responsabilidades</a:t>
            </a:r>
            <a:r>
              <a:rPr lang="es-SV" altLang="es-US" sz="2800" b="1" u="sng">
                <a:cs typeface="Times New Roman" panose="02020603050405020304" pitchFamily="18" charset="0"/>
              </a:rPr>
              <a:t> </a:t>
            </a:r>
          </a:p>
        </p:txBody>
      </p:sp>
      <p:sp>
        <p:nvSpPr>
          <p:cNvPr id="23564" name="Rectangle 12"/>
          <p:cNvSpPr>
            <a:spLocks noChangeArrowheads="1"/>
          </p:cNvSpPr>
          <p:nvPr/>
        </p:nvSpPr>
        <p:spPr bwMode="auto">
          <a:xfrm>
            <a:off x="1131888" y="1295400"/>
            <a:ext cx="77835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US" altLang="es-US" sz="1900" b="1">
              <a:solidFill>
                <a:srgbClr val="004C6F"/>
              </a:solidFill>
              <a:latin typeface="Arial" panose="020B0604020202020204" pitchFamily="34" charset="0"/>
            </a:endParaRPr>
          </a:p>
        </p:txBody>
      </p:sp>
      <p:pic>
        <p:nvPicPr>
          <p:cNvPr id="23571" name="Picture 19" descr="\\Company\company\comunicacion\Fotografias\Ahuachapan 26072005\P1010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4384675"/>
            <a:ext cx="2119313"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DSCN1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575" y="4391025"/>
            <a:ext cx="20447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1" descr="\\Company\company\comunicacion\Fotografias\paisajes\chalatenango\Panorama\davidchalatenango-david060400-v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4406900"/>
            <a:ext cx="2116137" cy="1587500"/>
          </a:xfrm>
          <a:prstGeom prst="rect">
            <a:avLst/>
          </a:prstGeom>
          <a:noFill/>
          <a:extLst>
            <a:ext uri="{909E8E84-426E-40DD-AFC4-6F175D3DCCD1}">
              <a14:hiddenFill xmlns:a14="http://schemas.microsoft.com/office/drawing/2010/main">
                <a:solidFill>
                  <a:srgbClr val="FFFFFF"/>
                </a:solidFill>
              </a14:hiddenFill>
            </a:ext>
          </a:extLst>
        </p:spPr>
      </p:pic>
      <p:sp>
        <p:nvSpPr>
          <p:cNvPr id="23574" name="Rectangle 22"/>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3575" name="Rectangle 23"/>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3576" name="Rectangle 24"/>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24578" name="Text Box 2"/>
          <p:cNvSpPr txBox="1">
            <a:spLocks noChangeArrowheads="1"/>
          </p:cNvSpPr>
          <p:nvPr/>
        </p:nvSpPr>
        <p:spPr bwMode="auto">
          <a:xfrm>
            <a:off x="682625" y="471488"/>
            <a:ext cx="8461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3200" b="1">
                <a:solidFill>
                  <a:srgbClr val="8BAA27"/>
                </a:solidFill>
                <a:effectLst>
                  <a:outerShdw blurRad="38100" dist="38100" dir="2700000" algn="tl">
                    <a:srgbClr val="C0C0C0"/>
                  </a:outerShdw>
                </a:effectLst>
                <a:latin typeface="Book Antiqua" panose="02040602050305030304" pitchFamily="18" charset="0"/>
              </a:rPr>
              <a:t>Expandir, defender e innovar </a:t>
            </a:r>
            <a:br>
              <a:rPr lang="es-SV" altLang="es-US" sz="3200" b="1">
                <a:solidFill>
                  <a:srgbClr val="8BAA27"/>
                </a:solidFill>
                <a:effectLst>
                  <a:outerShdw blurRad="38100" dist="38100" dir="2700000" algn="tl">
                    <a:srgbClr val="C0C0C0"/>
                  </a:outerShdw>
                </a:effectLst>
                <a:latin typeface="Book Antiqua" panose="02040602050305030304" pitchFamily="18" charset="0"/>
              </a:rPr>
            </a:br>
            <a:r>
              <a:rPr lang="es-SV" altLang="es-US" sz="3200" b="1">
                <a:solidFill>
                  <a:srgbClr val="8BAA27"/>
                </a:solidFill>
                <a:effectLst>
                  <a:outerShdw blurRad="38100" dist="38100" dir="2700000" algn="tl">
                    <a:srgbClr val="C0C0C0"/>
                  </a:outerShdw>
                </a:effectLst>
                <a:latin typeface="Book Antiqua" panose="02040602050305030304" pitchFamily="18" charset="0"/>
              </a:rPr>
              <a:t>los derechos de propiedad</a:t>
            </a:r>
          </a:p>
        </p:txBody>
      </p:sp>
      <p:sp>
        <p:nvSpPr>
          <p:cNvPr id="24579" name="Text Box 3"/>
          <p:cNvSpPr txBox="1">
            <a:spLocks noChangeArrowheads="1"/>
          </p:cNvSpPr>
          <p:nvPr/>
        </p:nvSpPr>
        <p:spPr bwMode="auto">
          <a:xfrm>
            <a:off x="1095375" y="1870075"/>
            <a:ext cx="756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s-SV" altLang="es-US" sz="2000">
                <a:solidFill>
                  <a:srgbClr val="004C6F"/>
                </a:solidFill>
                <a:latin typeface="Arial" panose="020B0604020202020204" pitchFamily="34" charset="0"/>
              </a:rPr>
              <a:t>Los diferentes derechos de propiedad se dividen entre una variedad de agentes, por eso tienen un punto de partida para negociarlos entre diferentes actores (dueños de propiedad, arrendatarios, el Estado, etc.)</a:t>
            </a:r>
            <a:r>
              <a:rPr lang="es-SV" altLang="es-US" sz="2000">
                <a:solidFill>
                  <a:srgbClr val="FFCC66"/>
                </a:solidFill>
                <a:latin typeface="Arial" panose="020B0604020202020204" pitchFamily="34" charset="0"/>
              </a:rPr>
              <a:t>   </a:t>
            </a:r>
          </a:p>
          <a:p>
            <a:pPr>
              <a:spcBef>
                <a:spcPct val="20000"/>
              </a:spcBef>
            </a:pPr>
            <a:endParaRPr lang="es-SV" altLang="es-US" sz="2000">
              <a:solidFill>
                <a:srgbClr val="FFCC66"/>
              </a:solidFill>
              <a:latin typeface="Arial" panose="020B0604020202020204" pitchFamily="34" charset="0"/>
            </a:endParaRPr>
          </a:p>
        </p:txBody>
      </p:sp>
      <p:sp>
        <p:nvSpPr>
          <p:cNvPr id="24581" name="Text Box 5"/>
          <p:cNvSpPr txBox="1">
            <a:spLocks noChangeArrowheads="1"/>
          </p:cNvSpPr>
          <p:nvPr/>
        </p:nvSpPr>
        <p:spPr bwMode="auto">
          <a:xfrm>
            <a:off x="1095375" y="3349625"/>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Times New Roman" panose="02020603050405020304" pitchFamily="18" charset="0"/>
              </a:defRPr>
            </a:lvl1pPr>
            <a:lvl2pPr marL="5111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008000"/>
              </a:buClr>
            </a:pPr>
            <a:r>
              <a:rPr lang="es-SV" altLang="es-US" sz="2000" b="1">
                <a:solidFill>
                  <a:srgbClr val="004C6F"/>
                </a:solidFill>
                <a:latin typeface="Arial" panose="020B0604020202020204" pitchFamily="34" charset="0"/>
              </a:rPr>
              <a:t>Experiencias de derechos de propiedad en Latinoamérica:</a:t>
            </a:r>
          </a:p>
          <a:p>
            <a:pPr>
              <a:spcBef>
                <a:spcPct val="20000"/>
              </a:spcBef>
              <a:buClr>
                <a:srgbClr val="008000"/>
              </a:buClr>
              <a:buFontTx/>
              <a:buChar char="•"/>
            </a:pPr>
            <a:r>
              <a:rPr lang="es-SV" altLang="es-US" sz="2000">
                <a:solidFill>
                  <a:srgbClr val="004C6F"/>
                </a:solidFill>
                <a:latin typeface="Arial" panose="020B0604020202020204" pitchFamily="34" charset="0"/>
              </a:rPr>
              <a:t>Reservas Extractivistas en Brasil</a:t>
            </a:r>
          </a:p>
          <a:p>
            <a:pPr>
              <a:buClr>
                <a:srgbClr val="008000"/>
              </a:buClr>
              <a:buFontTx/>
              <a:buChar char="•"/>
            </a:pPr>
            <a:r>
              <a:rPr lang="es-SV" altLang="es-US" sz="2000">
                <a:solidFill>
                  <a:srgbClr val="004C6F"/>
                </a:solidFill>
                <a:latin typeface="Arial" panose="020B0604020202020204" pitchFamily="34" charset="0"/>
              </a:rPr>
              <a:t>Concesiones forestales comunitarias en Petén, Guatemala</a:t>
            </a:r>
          </a:p>
          <a:p>
            <a:pPr>
              <a:buClr>
                <a:srgbClr val="008000"/>
              </a:buClr>
              <a:buFontTx/>
              <a:buChar char="•"/>
            </a:pPr>
            <a:r>
              <a:rPr lang="es-SV" altLang="es-US" sz="2000">
                <a:solidFill>
                  <a:srgbClr val="004C6F"/>
                </a:solidFill>
                <a:latin typeface="Arial" panose="020B0604020202020204" pitchFamily="34" charset="0"/>
              </a:rPr>
              <a:t>Ejidos en México</a:t>
            </a:r>
          </a:p>
          <a:p>
            <a:pPr>
              <a:buClr>
                <a:srgbClr val="008000"/>
              </a:buClr>
              <a:buFontTx/>
              <a:buChar char="•"/>
            </a:pPr>
            <a:r>
              <a:rPr lang="es-SV" altLang="es-US" sz="2000">
                <a:solidFill>
                  <a:srgbClr val="004C6F"/>
                </a:solidFill>
                <a:latin typeface="Arial" panose="020B0604020202020204" pitchFamily="34" charset="0"/>
              </a:rPr>
              <a:t>Comarcas indígenas en Panamá</a:t>
            </a:r>
          </a:p>
          <a:p>
            <a:pPr>
              <a:buClr>
                <a:srgbClr val="008000"/>
              </a:buClr>
              <a:buFontTx/>
              <a:buChar char="•"/>
            </a:pPr>
            <a:r>
              <a:rPr lang="es-SV" altLang="es-US" sz="2000">
                <a:solidFill>
                  <a:srgbClr val="004C6F"/>
                </a:solidFill>
                <a:latin typeface="Arial" panose="020B0604020202020204" pitchFamily="34" charset="0"/>
              </a:rPr>
              <a:t>Reforma agraria y distribución de tierras en El Salvador</a:t>
            </a:r>
          </a:p>
        </p:txBody>
      </p:sp>
      <p:sp>
        <p:nvSpPr>
          <p:cNvPr id="24587" name="Rectangle 11"/>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4588" name="Rectangle 12"/>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4589" name="Rectangle 13"/>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4590" name="Rectangle 14"/>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ssolve">
                                      <p:cBhvr>
                                        <p:cTn id="1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35846" name="Text Box 6"/>
          <p:cNvSpPr txBox="1">
            <a:spLocks noChangeArrowheads="1"/>
          </p:cNvSpPr>
          <p:nvPr/>
        </p:nvSpPr>
        <p:spPr bwMode="auto">
          <a:xfrm>
            <a:off x="1016000" y="1627188"/>
            <a:ext cx="75565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111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s-SV" altLang="es-US" sz="1800" b="1">
                <a:solidFill>
                  <a:srgbClr val="004C6F"/>
                </a:solidFill>
                <a:latin typeface="Arial" panose="020B0604020202020204" pitchFamily="34" charset="0"/>
              </a:rPr>
              <a:t>La expansión, defensa e innovación de los derechos de acceso, usufructo y control de los recursos naturales es condición necesaria para que los beneficios lleguen a las comunidades rurales pobres</a:t>
            </a:r>
          </a:p>
          <a:p>
            <a:endParaRPr lang="es-SV" altLang="es-US" sz="1800" b="1">
              <a:solidFill>
                <a:srgbClr val="004C6F"/>
              </a:solidFill>
              <a:latin typeface="Arial" panose="020B0604020202020204" pitchFamily="34" charset="0"/>
            </a:endParaRPr>
          </a:p>
          <a:p>
            <a:r>
              <a:rPr lang="es-SV" altLang="es-US" sz="1800" b="1">
                <a:solidFill>
                  <a:srgbClr val="004C6F"/>
                </a:solidFill>
                <a:latin typeface="Arial" panose="020B0604020202020204" pitchFamily="34" charset="0"/>
              </a:rPr>
              <a:t>La expansión de derechos puede mejorar la oferta de servicios ambientales y la posibilidad de que se reconozca el papel de los pequeños productores y comunidades en su provisión y mantenimiento</a:t>
            </a:r>
          </a:p>
        </p:txBody>
      </p:sp>
      <p:pic>
        <p:nvPicPr>
          <p:cNvPr id="35850" name="Picture 10" descr="\\Company\company\comunicacion\Fotografias\paisajes\Paisaje_Sicahuite\david- Sicahu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19100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Company\company\FLORA DE LA MONTAÑONA\fotos portada\P1010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4189413"/>
            <a:ext cx="1989137" cy="1492250"/>
          </a:xfrm>
          <a:prstGeom prst="rect">
            <a:avLst/>
          </a:prstGeom>
          <a:noFill/>
          <a:extLst>
            <a:ext uri="{909E8E84-426E-40DD-AFC4-6F175D3DCCD1}">
              <a14:hiddenFill xmlns:a14="http://schemas.microsoft.com/office/drawing/2010/main">
                <a:solidFill>
                  <a:srgbClr val="FFFFFF"/>
                </a:solidFill>
              </a14:hiddenFill>
            </a:ext>
          </a:extLst>
        </p:spPr>
      </p:pic>
      <p:sp>
        <p:nvSpPr>
          <p:cNvPr id="35854" name="Text Box 14"/>
          <p:cNvSpPr txBox="1">
            <a:spLocks noChangeArrowheads="1"/>
          </p:cNvSpPr>
          <p:nvPr/>
        </p:nvSpPr>
        <p:spPr bwMode="auto">
          <a:xfrm>
            <a:off x="682625" y="471488"/>
            <a:ext cx="8461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SV" altLang="es-US" sz="3200" b="1">
                <a:solidFill>
                  <a:srgbClr val="8BAA27"/>
                </a:solidFill>
                <a:effectLst>
                  <a:outerShdw blurRad="38100" dist="38100" dir="2700000" algn="tl">
                    <a:srgbClr val="C0C0C0"/>
                  </a:outerShdw>
                </a:effectLst>
                <a:latin typeface="Book Antiqua" panose="02040602050305030304" pitchFamily="18" charset="0"/>
              </a:rPr>
              <a:t>Expandir, defender e innovar </a:t>
            </a:r>
            <a:br>
              <a:rPr lang="es-SV" altLang="es-US" sz="3200" b="1">
                <a:solidFill>
                  <a:srgbClr val="8BAA27"/>
                </a:solidFill>
                <a:effectLst>
                  <a:outerShdw blurRad="38100" dist="38100" dir="2700000" algn="tl">
                    <a:srgbClr val="C0C0C0"/>
                  </a:outerShdw>
                </a:effectLst>
                <a:latin typeface="Book Antiqua" panose="02040602050305030304" pitchFamily="18" charset="0"/>
              </a:rPr>
            </a:br>
            <a:r>
              <a:rPr lang="es-SV" altLang="es-US" sz="3200" b="1">
                <a:solidFill>
                  <a:srgbClr val="8BAA27"/>
                </a:solidFill>
                <a:effectLst>
                  <a:outerShdw blurRad="38100" dist="38100" dir="2700000" algn="tl">
                    <a:srgbClr val="C0C0C0"/>
                  </a:outerShdw>
                </a:effectLst>
                <a:latin typeface="Book Antiqua" panose="02040602050305030304" pitchFamily="18" charset="0"/>
              </a:rPr>
              <a:t>los derechos de propiedad</a:t>
            </a:r>
          </a:p>
        </p:txBody>
      </p:sp>
      <p:sp>
        <p:nvSpPr>
          <p:cNvPr id="35855" name="Rectangle 15"/>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5856" name="Rectangle 16"/>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5857" name="Rectangle 17"/>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35858" name="Rectangle 18"/>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pic>
        <p:nvPicPr>
          <p:cNvPr id="35859" name="Picture 19" descr="D:\Web\Thumbs\Siemb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550" y="4198938"/>
            <a:ext cx="2220913" cy="1477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dissolve">
                                      <p:cBhvr>
                                        <p:cTn id="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pSp>
        <p:nvGrpSpPr>
          <p:cNvPr id="25602" name="Group 2"/>
          <p:cNvGrpSpPr>
            <a:grpSpLocks noChangeAspect="1"/>
          </p:cNvGrpSpPr>
          <p:nvPr/>
        </p:nvGrpSpPr>
        <p:grpSpPr bwMode="auto">
          <a:xfrm>
            <a:off x="4629150" y="1325563"/>
            <a:ext cx="4514850" cy="3019425"/>
            <a:chOff x="-123" y="775"/>
            <a:chExt cx="2493" cy="1667"/>
          </a:xfrm>
        </p:grpSpPr>
        <p:pic>
          <p:nvPicPr>
            <p:cNvPr id="25603" name="Picture 3" descr="Mapa Vale Rib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 y="775"/>
              <a:ext cx="2419" cy="1625"/>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25604" name="AutoShape 4"/>
            <p:cNvSpPr>
              <a:spLocks noChangeAspect="1" noChangeArrowheads="1"/>
            </p:cNvSpPr>
            <p:nvPr/>
          </p:nvSpPr>
          <p:spPr bwMode="auto">
            <a:xfrm>
              <a:off x="452" y="1809"/>
              <a:ext cx="146" cy="143"/>
            </a:xfrm>
            <a:prstGeom prst="rightArrow">
              <a:avLst>
                <a:gd name="adj1" fmla="val 50000"/>
                <a:gd name="adj2" fmla="val 25524"/>
              </a:avLst>
            </a:prstGeom>
            <a:solidFill>
              <a:srgbClr val="99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5605" name="Rectangle 5"/>
            <p:cNvSpPr>
              <a:spLocks noChangeAspect="1" noChangeArrowheads="1"/>
            </p:cNvSpPr>
            <p:nvPr/>
          </p:nvSpPr>
          <p:spPr bwMode="auto">
            <a:xfrm>
              <a:off x="1162" y="2226"/>
              <a:ext cx="535" cy="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20000"/>
                </a:spcBef>
                <a:buClr>
                  <a:schemeClr val="folHlink"/>
                </a:buClr>
                <a:buSzPct val="60000"/>
                <a:buFont typeface="Wingdings" panose="05000000000000000000" pitchFamily="2" charset="2"/>
                <a:buNone/>
              </a:pPr>
              <a:r>
                <a:rPr lang="es-SV" altLang="es-US" sz="1200" b="1">
                  <a:solidFill>
                    <a:srgbClr val="006600"/>
                  </a:solidFill>
                  <a:latin typeface="Arial Narrow" panose="020B0606020202030204" pitchFamily="34" charset="0"/>
                  <a:cs typeface="Times New Roman" panose="02020603050405020304" pitchFamily="18" charset="0"/>
                </a:rPr>
                <a:t>Sao Paolo</a:t>
              </a:r>
              <a:endParaRPr lang="en-US" altLang="es-US" sz="1200" b="1">
                <a:solidFill>
                  <a:srgbClr val="006600"/>
                </a:solidFill>
                <a:latin typeface="Arial Narrow" panose="020B0606020202030204" pitchFamily="34" charset="0"/>
                <a:cs typeface="Times New Roman" panose="02020603050405020304" pitchFamily="18" charset="0"/>
              </a:endParaRPr>
            </a:p>
          </p:txBody>
        </p:sp>
        <p:sp>
          <p:nvSpPr>
            <p:cNvPr id="25606" name="Rectangle 6"/>
            <p:cNvSpPr>
              <a:spLocks noChangeAspect="1" noChangeArrowheads="1"/>
            </p:cNvSpPr>
            <p:nvPr/>
          </p:nvSpPr>
          <p:spPr bwMode="auto">
            <a:xfrm>
              <a:off x="452" y="999"/>
              <a:ext cx="238" cy="1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5607" name="Rectangle 7"/>
            <p:cNvSpPr>
              <a:spLocks noChangeAspect="1" noChangeArrowheads="1"/>
            </p:cNvSpPr>
            <p:nvPr/>
          </p:nvSpPr>
          <p:spPr bwMode="auto">
            <a:xfrm>
              <a:off x="-49" y="1857"/>
              <a:ext cx="240" cy="2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5608" name="Text Box 8"/>
            <p:cNvSpPr txBox="1">
              <a:spLocks noChangeAspect="1" noChangeArrowheads="1"/>
            </p:cNvSpPr>
            <p:nvPr/>
          </p:nvSpPr>
          <p:spPr bwMode="auto">
            <a:xfrm>
              <a:off x="-123" y="1697"/>
              <a:ext cx="81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nSpc>
                  <a:spcPct val="80000"/>
                </a:lnSpc>
                <a:spcBef>
                  <a:spcPct val="50000"/>
                </a:spcBef>
                <a:buClr>
                  <a:schemeClr val="folHlink"/>
                </a:buClr>
                <a:buSzPct val="60000"/>
                <a:buFont typeface="Wingdings" panose="05000000000000000000" pitchFamily="2" charset="2"/>
                <a:buNone/>
              </a:pPr>
              <a:r>
                <a:rPr lang="es-ES" altLang="es-US" sz="1600" b="1">
                  <a:solidFill>
                    <a:srgbClr val="333399"/>
                  </a:solidFill>
                  <a:latin typeface="Arial" panose="020B0604020202020204" pitchFamily="34" charset="0"/>
                  <a:cs typeface="Times New Roman" panose="02020603050405020304" pitchFamily="18" charset="0"/>
                </a:rPr>
                <a:t>	</a:t>
              </a:r>
              <a:r>
                <a:rPr lang="es-ES" altLang="es-US" sz="1600" b="1">
                  <a:solidFill>
                    <a:srgbClr val="006600"/>
                  </a:solidFill>
                  <a:latin typeface="Arial Narrow" panose="020B0606020202030204" pitchFamily="34" charset="0"/>
                  <a:cs typeface="Times New Roman" panose="02020603050405020304" pitchFamily="18" charset="0"/>
                </a:rPr>
                <a:t>Barra do Turvo</a:t>
              </a:r>
            </a:p>
          </p:txBody>
        </p:sp>
      </p:grpSp>
      <p:pic>
        <p:nvPicPr>
          <p:cNvPr id="2561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5825" y="1371600"/>
            <a:ext cx="63817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Rectangle 12"/>
          <p:cNvSpPr>
            <a:spLocks noChangeArrowheads="1"/>
          </p:cNvSpPr>
          <p:nvPr/>
        </p:nvSpPr>
        <p:spPr bwMode="auto">
          <a:xfrm>
            <a:off x="957263" y="1300163"/>
            <a:ext cx="3671887"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603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folHlink"/>
              </a:buClr>
              <a:buSzPct val="60000"/>
              <a:buFont typeface="Wingdings" panose="05000000000000000000" pitchFamily="2" charset="2"/>
              <a:buNone/>
            </a:pPr>
            <a:r>
              <a:rPr lang="es-SV" altLang="es-US" sz="1700" b="1">
                <a:solidFill>
                  <a:srgbClr val="004C6F"/>
                </a:solidFill>
                <a:latin typeface="Arial" panose="020B0604020202020204" pitchFamily="34" charset="0"/>
              </a:rPr>
              <a:t>El impuesto ICMS ecológico</a:t>
            </a:r>
            <a:r>
              <a:rPr lang="es-SV" altLang="es-US" sz="1700">
                <a:solidFill>
                  <a:srgbClr val="004C6F"/>
                </a:solidFill>
                <a:latin typeface="Arial" panose="020B0604020202020204" pitchFamily="34" charset="0"/>
              </a:rPr>
              <a:t> es la fracción del impuesto estatal a las ventas de las municipalidades, de acuerdo a la zona municipal bajo área de conservación</a:t>
            </a:r>
          </a:p>
          <a:p>
            <a:pPr>
              <a:spcBef>
                <a:spcPct val="50000"/>
              </a:spcBef>
              <a:buClr>
                <a:schemeClr val="folHlink"/>
              </a:buClr>
              <a:buSzPct val="60000"/>
              <a:buFont typeface="Wingdings" panose="05000000000000000000" pitchFamily="2" charset="2"/>
              <a:buNone/>
            </a:pPr>
            <a:r>
              <a:rPr lang="es-SV" altLang="es-US" sz="1700">
                <a:solidFill>
                  <a:srgbClr val="004C6F"/>
                </a:solidFill>
                <a:latin typeface="Arial" panose="020B0604020202020204" pitchFamily="34" charset="0"/>
              </a:rPr>
              <a:t>Barra do Turvo, en gran parte, está dentro del Parque Estatal “Jacupiranga”. Según el Alcalde, muchos productores que vivían de la crianza de ganado, extracción de palmito y cultivo del frijol perdieron sus medios de subsistencia al establecerse la reserva</a:t>
            </a:r>
            <a:r>
              <a:rPr lang="es-SV" altLang="es-US" sz="1600">
                <a:solidFill>
                  <a:srgbClr val="004C6F"/>
                </a:solidFill>
                <a:latin typeface="Arial" panose="020B0604020202020204" pitchFamily="34" charset="0"/>
              </a:rPr>
              <a:t>  </a:t>
            </a:r>
          </a:p>
        </p:txBody>
      </p:sp>
      <p:sp>
        <p:nvSpPr>
          <p:cNvPr id="25617" name="Rectangle 17"/>
          <p:cNvSpPr>
            <a:spLocks noChangeArrowheads="1"/>
          </p:cNvSpPr>
          <p:nvPr/>
        </p:nvSpPr>
        <p:spPr bwMode="auto">
          <a:xfrm>
            <a:off x="957263" y="4953000"/>
            <a:ext cx="79692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603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folHlink"/>
              </a:buClr>
              <a:buSzPct val="60000"/>
              <a:buFont typeface="Wingdings" panose="05000000000000000000" pitchFamily="2" charset="2"/>
              <a:buNone/>
            </a:pPr>
            <a:r>
              <a:rPr lang="es-SV" altLang="es-US" sz="1700" b="1">
                <a:solidFill>
                  <a:srgbClr val="004C6F"/>
                </a:solidFill>
                <a:latin typeface="Arial" panose="020B0604020202020204" pitchFamily="34" charset="0"/>
              </a:rPr>
              <a:t>El Alcalde de Barra do Turvo pidió que en lugar de la cuota de ICMS </a:t>
            </a:r>
            <a:br>
              <a:rPr lang="es-SV" altLang="es-US" sz="1700" b="1">
                <a:solidFill>
                  <a:srgbClr val="004C6F"/>
                </a:solidFill>
                <a:latin typeface="Arial" panose="020B0604020202020204" pitchFamily="34" charset="0"/>
              </a:rPr>
            </a:br>
            <a:r>
              <a:rPr lang="es-SV" altLang="es-US" sz="1700" b="1">
                <a:solidFill>
                  <a:srgbClr val="004C6F"/>
                </a:solidFill>
                <a:latin typeface="Arial" panose="020B0604020202020204" pitchFamily="34" charset="0"/>
              </a:rPr>
              <a:t>(US$ 52,000), les permitieran a los pequeños productores utilizarar las áreas degradadas del parque</a:t>
            </a:r>
          </a:p>
        </p:txBody>
      </p:sp>
      <p:sp>
        <p:nvSpPr>
          <p:cNvPr id="25621" name="Rectangle 21"/>
          <p:cNvSpPr>
            <a:spLocks noGrp="1" noChangeArrowheads="1"/>
          </p:cNvSpPr>
          <p:nvPr>
            <p:ph type="title"/>
          </p:nvPr>
        </p:nvSpPr>
        <p:spPr>
          <a:xfrm>
            <a:off x="682625" y="320675"/>
            <a:ext cx="8461375" cy="1004888"/>
          </a:xfrm>
          <a:noFill/>
          <a:ln/>
        </p:spPr>
        <p:txBody>
          <a:bodyPr/>
          <a:lstStyle/>
          <a:p>
            <a:pPr>
              <a:spcBef>
                <a:spcPct val="50000"/>
              </a:spcBef>
            </a:pPr>
            <a:r>
              <a:rPr lang="es-ES" altLang="es-US" sz="3200" b="1">
                <a:solidFill>
                  <a:srgbClr val="8BAA27"/>
                </a:solidFill>
                <a:effectLst>
                  <a:outerShdw blurRad="38100" dist="38100" dir="2700000" algn="tl">
                    <a:srgbClr val="C0C0C0"/>
                  </a:outerShdw>
                </a:effectLst>
                <a:latin typeface="Book Antiqua" panose="02040602050305030304" pitchFamily="18" charset="0"/>
              </a:rPr>
              <a:t>BRASIL: </a:t>
            </a:r>
            <a:r>
              <a:rPr lang="es-ES" altLang="es-US" sz="2600" b="1">
                <a:solidFill>
                  <a:srgbClr val="8BAA27"/>
                </a:solidFill>
                <a:effectLst>
                  <a:outerShdw blurRad="38100" dist="38100" dir="2700000" algn="tl">
                    <a:srgbClr val="C0C0C0"/>
                  </a:outerShdw>
                </a:effectLst>
                <a:latin typeface="Book Antiqua" panose="02040602050305030304" pitchFamily="18" charset="0"/>
              </a:rPr>
              <a:t>Restricción vrs. Expansión de Derechos</a:t>
            </a:r>
          </a:p>
        </p:txBody>
      </p:sp>
      <p:sp>
        <p:nvSpPr>
          <p:cNvPr id="25625" name="Rectangle 25"/>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5626" name="Rectangle 26"/>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5627" name="Rectangle 27"/>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40964" name="Rectangle 4"/>
          <p:cNvSpPr>
            <a:spLocks noGrp="1" noChangeArrowheads="1"/>
          </p:cNvSpPr>
          <p:nvPr>
            <p:ph type="body" idx="1"/>
          </p:nvPr>
        </p:nvSpPr>
        <p:spPr>
          <a:xfrm>
            <a:off x="4397375" y="3770313"/>
            <a:ext cx="4441825" cy="2306637"/>
          </a:xfrm>
          <a:noFill/>
          <a:ln/>
        </p:spPr>
        <p:txBody>
          <a:bodyPr/>
          <a:lstStyle/>
          <a:p>
            <a:pPr marL="0" indent="3175">
              <a:spcBef>
                <a:spcPct val="0"/>
              </a:spcBef>
              <a:buFontTx/>
              <a:buNone/>
            </a:pPr>
            <a:r>
              <a:rPr lang="es-ES" altLang="es-US" sz="1800" b="1">
                <a:solidFill>
                  <a:srgbClr val="004C6F"/>
                </a:solidFill>
                <a:latin typeface="Arial" panose="020B0604020202020204" pitchFamily="34" charset="0"/>
              </a:rPr>
              <a:t>En ACRE, bajo la Ley “Chico Mendes” se otorga, además, un pago de R$ 0.60 por Kg de caucho recolectado a las asociaciones de caucheros, como reconocimiento al papel de guardianes del bosque</a:t>
            </a:r>
            <a:endParaRPr lang="en-US" altLang="es-US" sz="1800" b="1">
              <a:solidFill>
                <a:srgbClr val="004C6F"/>
              </a:solidFill>
              <a:latin typeface="Arial" panose="020B0604020202020204" pitchFamily="34" charset="0"/>
            </a:endParaRPr>
          </a:p>
        </p:txBody>
      </p:sp>
      <p:sp>
        <p:nvSpPr>
          <p:cNvPr id="40965" name="Rectangle 5"/>
          <p:cNvSpPr>
            <a:spLocks noChangeArrowheads="1"/>
          </p:cNvSpPr>
          <p:nvPr/>
        </p:nvSpPr>
        <p:spPr bwMode="auto">
          <a:xfrm>
            <a:off x="4397375" y="1558925"/>
            <a:ext cx="406082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defRPr sz="2400">
                <a:solidFill>
                  <a:schemeClr val="tx1"/>
                </a:solidFill>
                <a:latin typeface="Times New Roman" panose="02020603050405020304" pitchFamily="18" charset="0"/>
              </a:defRPr>
            </a:lvl1pPr>
            <a:lvl2pPr marL="804863" indent="-285750">
              <a:defRPr sz="2400">
                <a:solidFill>
                  <a:schemeClr val="tx1"/>
                </a:solidFill>
                <a:latin typeface="Times New Roman" panose="02020603050405020304" pitchFamily="18" charset="0"/>
              </a:defRPr>
            </a:lvl2pPr>
            <a:lvl3pPr marL="1147763"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Aft>
                <a:spcPct val="30000"/>
              </a:spcAft>
            </a:pPr>
            <a:r>
              <a:rPr lang="es-SV" altLang="es-US" sz="1800" b="1">
                <a:solidFill>
                  <a:srgbClr val="004C6F"/>
                </a:solidFill>
                <a:latin typeface="Arial" panose="020B0604020202020204" pitchFamily="34" charset="0"/>
                <a:cs typeface="Times New Roman" panose="02020603050405020304" pitchFamily="18" charset="0"/>
              </a:rPr>
              <a:t>RESERVAS EXTRACTIVISTAS: son áreas protegidas que reconocen derechos a los extractivistas y los garantizan por ley. </a:t>
            </a:r>
            <a:br>
              <a:rPr lang="es-SV" altLang="es-US" sz="1800" b="1">
                <a:solidFill>
                  <a:srgbClr val="004C6F"/>
                </a:solidFill>
                <a:latin typeface="Arial" panose="020B0604020202020204" pitchFamily="34" charset="0"/>
                <a:cs typeface="Times New Roman" panose="02020603050405020304" pitchFamily="18" charset="0"/>
              </a:rPr>
            </a:br>
            <a:r>
              <a:rPr lang="es-SV" altLang="es-US" sz="1800" b="1">
                <a:solidFill>
                  <a:srgbClr val="004C6F"/>
                </a:solidFill>
                <a:latin typeface="Arial" panose="020B0604020202020204" pitchFamily="34" charset="0"/>
                <a:cs typeface="Times New Roman" panose="02020603050405020304" pitchFamily="18" charset="0"/>
              </a:rPr>
              <a:t>Ejemplo: el derecho de extraer caucho dejando casi intacta la estructura del bosque</a:t>
            </a:r>
          </a:p>
        </p:txBody>
      </p:sp>
      <p:sp>
        <p:nvSpPr>
          <p:cNvPr id="40979" name="Rectangle 19"/>
          <p:cNvSpPr>
            <a:spLocks noChangeArrowheads="1"/>
          </p:cNvSpPr>
          <p:nvPr/>
        </p:nvSpPr>
        <p:spPr bwMode="auto">
          <a:xfrm>
            <a:off x="682625" y="163513"/>
            <a:ext cx="84613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a:spcBef>
                <a:spcPct val="50000"/>
              </a:spcBef>
            </a:pPr>
            <a:r>
              <a:rPr lang="es-ES" altLang="es-US" sz="3200" b="1">
                <a:solidFill>
                  <a:srgbClr val="8BAA27"/>
                </a:solidFill>
                <a:effectLst>
                  <a:outerShdw blurRad="38100" dist="38100" dir="2700000" algn="tl">
                    <a:srgbClr val="C0C0C0"/>
                  </a:outerShdw>
                </a:effectLst>
                <a:latin typeface="Book Antiqua" panose="02040602050305030304" pitchFamily="18" charset="0"/>
              </a:rPr>
              <a:t>BRASIL: </a:t>
            </a:r>
            <a:r>
              <a:rPr lang="es-ES" altLang="es-US" sz="2600" b="1">
                <a:solidFill>
                  <a:srgbClr val="8BAA27"/>
                </a:solidFill>
                <a:effectLst>
                  <a:outerShdw blurRad="38100" dist="38100" dir="2700000" algn="tl">
                    <a:srgbClr val="C0C0C0"/>
                  </a:outerShdw>
                </a:effectLst>
                <a:latin typeface="Book Antiqua" panose="02040602050305030304" pitchFamily="18" charset="0"/>
              </a:rPr>
              <a:t>Restricción vrs. Expansión de Derechos</a:t>
            </a:r>
          </a:p>
        </p:txBody>
      </p:sp>
      <p:sp>
        <p:nvSpPr>
          <p:cNvPr id="40981" name="Rectangle 21"/>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0982" name="Rectangle 22"/>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40983" name="Rectangle 23"/>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pic>
        <p:nvPicPr>
          <p:cNvPr id="40985" name="Picture 25" descr="D:\Publicaciones\ElCarrizal\Xapuri-Ac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29050"/>
            <a:ext cx="21812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84" name="Picture 24" descr="D:\Publicaciones\ElCarrizal\Roger Hamilton B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3829050"/>
            <a:ext cx="198437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1600200"/>
            <a:ext cx="34290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26642" name="Rectangle 18"/>
          <p:cNvSpPr>
            <a:spLocks noChangeArrowheads="1"/>
          </p:cNvSpPr>
          <p:nvPr/>
        </p:nvSpPr>
        <p:spPr bwMode="auto">
          <a:xfrm>
            <a:off x="0" y="0"/>
            <a:ext cx="9144000" cy="590550"/>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6626" name="Text Box 2"/>
          <p:cNvSpPr txBox="1">
            <a:spLocks noChangeArrowheads="1"/>
          </p:cNvSpPr>
          <p:nvPr/>
        </p:nvSpPr>
        <p:spPr bwMode="auto">
          <a:xfrm>
            <a:off x="152400" y="733425"/>
            <a:ext cx="1981200" cy="4686300"/>
          </a:xfrm>
          <a:prstGeom prst="rect">
            <a:avLst/>
          </a:prstGeom>
          <a:noFill/>
          <a:ln>
            <a:noFill/>
          </a:ln>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38100">
                <a:solidFill>
                  <a:srgbClr val="FFCC66"/>
                </a:solidFill>
                <a:miter lim="800000"/>
                <a:headEnd/>
                <a:tailEnd/>
              </a14:hiddenLine>
            </a:ext>
          </a:extLst>
        </p:spPr>
        <p:txBody>
          <a:bodyPr lIns="18288" tIns="53492" rIns="18288" bIns="53492"/>
          <a:lstStyle/>
          <a:p>
            <a:pPr algn="ctr" eaLnBrk="0" hangingPunct="0"/>
            <a:r>
              <a:rPr lang="es-SV" altLang="es-US" sz="1400" b="1">
                <a:solidFill>
                  <a:srgbClr val="004C6F"/>
                </a:solidFill>
                <a:latin typeface="Arial" panose="020B0604020202020204" pitchFamily="34" charset="0"/>
              </a:rPr>
              <a:t>Temas para </a:t>
            </a:r>
            <a:br>
              <a:rPr lang="es-SV" altLang="es-US" sz="1400" b="1">
                <a:solidFill>
                  <a:srgbClr val="004C6F"/>
                </a:solidFill>
                <a:latin typeface="Arial" panose="020B0604020202020204" pitchFamily="34" charset="0"/>
              </a:rPr>
            </a:br>
            <a:r>
              <a:rPr lang="es-SV" altLang="es-US" sz="1400" b="1">
                <a:solidFill>
                  <a:srgbClr val="004C6F"/>
                </a:solidFill>
                <a:latin typeface="Arial" panose="020B0604020202020204" pitchFamily="34" charset="0"/>
              </a:rPr>
              <a:t>Esquemas Equitativos y Eficientes</a:t>
            </a:r>
          </a:p>
          <a:p>
            <a:pPr algn="ctr" eaLnBrk="0" hangingPunct="0"/>
            <a:r>
              <a:rPr lang="es-SV" altLang="es-US" sz="400" b="1">
                <a:solidFill>
                  <a:srgbClr val="004C6F"/>
                </a:solidFill>
                <a:latin typeface="Arial Narrow" panose="020B0606020202030204" pitchFamily="34" charset="0"/>
              </a:rPr>
              <a:t>____________________</a:t>
            </a:r>
          </a:p>
          <a:p>
            <a:pPr algn="ctr" eaLnBrk="0" hangingPunct="0"/>
            <a:endParaRPr lang="es-SV" altLang="es-US" sz="400">
              <a:solidFill>
                <a:srgbClr val="004C6F"/>
              </a:solidFill>
              <a:latin typeface="Arial Narrow" panose="020B0606020202030204" pitchFamily="34" charset="0"/>
            </a:endParaRPr>
          </a:p>
          <a:p>
            <a:pPr algn="ctr" eaLnBrk="0" hangingPunct="0"/>
            <a:endParaRPr lang="es-SV" altLang="es-US" sz="8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Defender, Expandir e Innovar Derechos</a:t>
            </a:r>
            <a:r>
              <a:rPr lang="es-SV" altLang="es-US" sz="1400">
                <a:solidFill>
                  <a:srgbClr val="004C6F"/>
                </a:solidFill>
                <a:latin typeface="Arial Narrow" panose="020B0606020202030204" pitchFamily="34" charset="0"/>
              </a:rPr>
              <a:t> </a:t>
            </a:r>
            <a:br>
              <a:rPr lang="es-SV" altLang="es-US" sz="1400">
                <a:solidFill>
                  <a:srgbClr val="004C6F"/>
                </a:solidFill>
                <a:latin typeface="Arial Narrow" panose="020B0606020202030204" pitchFamily="34" charset="0"/>
              </a:rPr>
            </a:br>
            <a:r>
              <a:rPr lang="es-SV" altLang="es-US" sz="1300">
                <a:solidFill>
                  <a:srgbClr val="004C6F"/>
                </a:solidFill>
                <a:latin typeface="Arial Narrow" panose="020B0606020202030204" pitchFamily="34" charset="0"/>
              </a:rPr>
              <a:t>(acceso, extracción, manejo, tenencia)</a:t>
            </a:r>
          </a:p>
          <a:p>
            <a:pPr algn="ctr" eaLnBrk="0" hangingPunct="0"/>
            <a:endParaRPr lang="es-SV" altLang="es-US" sz="1300">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Ampliar el marco de valoración y CSA</a:t>
            </a:r>
          </a:p>
          <a:p>
            <a:pPr algn="ctr" eaLnBrk="0" hangingPunct="0"/>
            <a:endParaRPr lang="es-SV" altLang="es-US" sz="8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Perspectiva de paisaje que valora la acción humana</a:t>
            </a:r>
            <a:r>
              <a:rPr lang="es-SV" altLang="es-US" sz="1400">
                <a:solidFill>
                  <a:srgbClr val="004C6F"/>
                </a:solidFill>
                <a:latin typeface="Arial Narrow" panose="020B0606020202030204" pitchFamily="34" charset="0"/>
              </a:rPr>
              <a:t> </a:t>
            </a:r>
            <a:r>
              <a:rPr lang="es-SV" altLang="es-US" sz="1300">
                <a:solidFill>
                  <a:srgbClr val="004C6F"/>
                </a:solidFill>
                <a:latin typeface="Arial Narrow" panose="020B0606020202030204" pitchFamily="34" charset="0"/>
              </a:rPr>
              <a:t>(componentes antropogénicos en mosaicos de paisaje)</a:t>
            </a:r>
          </a:p>
          <a:p>
            <a:pPr algn="ctr" eaLnBrk="0" hangingPunct="0"/>
            <a:endParaRPr lang="es-SV" altLang="es-US" sz="1300">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Fortalecer la capacidad organizativa</a:t>
            </a:r>
            <a:r>
              <a:rPr lang="es-SV" altLang="es-US" sz="1400">
                <a:solidFill>
                  <a:srgbClr val="004C6F"/>
                </a:solidFill>
                <a:latin typeface="Arial Narrow" panose="020B0606020202030204" pitchFamily="34" charset="0"/>
              </a:rPr>
              <a:t> </a:t>
            </a:r>
          </a:p>
          <a:p>
            <a:pPr algn="ctr" eaLnBrk="0" hangingPunct="0"/>
            <a:r>
              <a:rPr lang="es-SV" altLang="es-US" sz="1300">
                <a:solidFill>
                  <a:srgbClr val="004C6F"/>
                </a:solidFill>
                <a:latin typeface="Arial Narrow" panose="020B0606020202030204" pitchFamily="34" charset="0"/>
              </a:rPr>
              <a:t>(para la acción colectiva, resolución de conflictos,  vínculos externos)</a:t>
            </a:r>
          </a:p>
        </p:txBody>
      </p:sp>
      <p:sp>
        <p:nvSpPr>
          <p:cNvPr id="26627" name="Text Box 3"/>
          <p:cNvSpPr txBox="1">
            <a:spLocks noChangeArrowheads="1"/>
          </p:cNvSpPr>
          <p:nvPr/>
        </p:nvSpPr>
        <p:spPr bwMode="auto">
          <a:xfrm>
            <a:off x="6986588" y="1266825"/>
            <a:ext cx="2005012" cy="3810000"/>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38100">
                <a:solidFill>
                  <a:schemeClr val="tx1"/>
                </a:solidFill>
                <a:miter lim="800000"/>
                <a:headEnd/>
                <a:tailEnd/>
              </a14:hiddenLine>
            </a:ext>
          </a:extLst>
        </p:spPr>
        <p:txBody>
          <a:bodyPr lIns="18288" tIns="53492" rIns="18288" bIns="53492"/>
          <a:lstStyle/>
          <a:p>
            <a:pPr algn="ctr" eaLnBrk="0" hangingPunct="0"/>
            <a:r>
              <a:rPr lang="es-SV" altLang="es-US" sz="1400" b="1">
                <a:solidFill>
                  <a:srgbClr val="004C6F"/>
                </a:solidFill>
                <a:latin typeface="Arial" panose="020B0604020202020204" pitchFamily="34" charset="0"/>
              </a:rPr>
              <a:t>Apoyos a los 3 Niveles</a:t>
            </a:r>
          </a:p>
          <a:p>
            <a:pPr algn="ctr" eaLnBrk="0" hangingPunct="0"/>
            <a:r>
              <a:rPr lang="es-SV" altLang="es-US" sz="800">
                <a:solidFill>
                  <a:srgbClr val="004C6F"/>
                </a:solidFill>
                <a:latin typeface="Arial Narrow" panose="020B0606020202030204" pitchFamily="34" charset="0"/>
              </a:rPr>
              <a:t>____________________</a:t>
            </a:r>
          </a:p>
          <a:p>
            <a:pPr algn="ctr" eaLnBrk="0" hangingPunct="0"/>
            <a:endParaRPr lang="es-SV" altLang="es-US" sz="800">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Asistencia Técnica</a:t>
            </a:r>
          </a:p>
          <a:p>
            <a:pPr algn="ctr" eaLnBrk="0" hangingPunct="0"/>
            <a:endParaRPr lang="es-SV" altLang="es-US" sz="14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 Infraestructura / Inversión</a:t>
            </a:r>
          </a:p>
          <a:p>
            <a:pPr algn="ctr" eaLnBrk="0" hangingPunct="0"/>
            <a:endParaRPr lang="es-SV" altLang="es-US" sz="14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 Comercialización</a:t>
            </a:r>
          </a:p>
          <a:p>
            <a:pPr algn="ctr" eaLnBrk="0" hangingPunct="0"/>
            <a:endParaRPr lang="es-SV" altLang="es-US" sz="14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Compensación Financiera</a:t>
            </a:r>
          </a:p>
          <a:p>
            <a:pPr algn="ctr" eaLnBrk="0" hangingPunct="0"/>
            <a:endParaRPr lang="es-SV" altLang="es-US" sz="14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Asegurar Derechos de Tenencia / Manejo</a:t>
            </a:r>
          </a:p>
          <a:p>
            <a:pPr algn="ctr" eaLnBrk="0" hangingPunct="0"/>
            <a:endParaRPr lang="es-SV" altLang="es-US" sz="1400" b="1">
              <a:solidFill>
                <a:srgbClr val="004C6F"/>
              </a:solidFill>
              <a:latin typeface="Arial Narrow" panose="020B0606020202030204" pitchFamily="34" charset="0"/>
            </a:endParaRPr>
          </a:p>
          <a:p>
            <a:pPr algn="ctr" eaLnBrk="0" hangingPunct="0"/>
            <a:r>
              <a:rPr lang="es-SV" altLang="es-US" sz="1400" b="1">
                <a:solidFill>
                  <a:srgbClr val="004C6F"/>
                </a:solidFill>
                <a:latin typeface="Arial Narrow" panose="020B0606020202030204" pitchFamily="34" charset="0"/>
              </a:rPr>
              <a:t>Plataformas de Negociación</a:t>
            </a:r>
            <a:endParaRPr lang="es-SV" altLang="es-US" sz="1200" b="1">
              <a:solidFill>
                <a:srgbClr val="004C6F"/>
              </a:solidFill>
            </a:endParaRPr>
          </a:p>
          <a:p>
            <a:pPr algn="ctr" eaLnBrk="0" hangingPunct="0"/>
            <a:endParaRPr lang="es-SV" altLang="es-US" sz="1400"/>
          </a:p>
        </p:txBody>
      </p:sp>
      <p:sp>
        <p:nvSpPr>
          <p:cNvPr id="26628" name="Text Box 4"/>
          <p:cNvSpPr txBox="1">
            <a:spLocks noChangeArrowheads="1"/>
          </p:cNvSpPr>
          <p:nvPr/>
        </p:nvSpPr>
        <p:spPr bwMode="auto">
          <a:xfrm>
            <a:off x="3581400" y="3476625"/>
            <a:ext cx="2025650" cy="1485900"/>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BF5A00"/>
                </a:solidFill>
              </a:rPr>
              <a:t>1</a:t>
            </a:r>
          </a:p>
          <a:p>
            <a:pPr algn="ctr" eaLnBrk="0" hangingPunct="0"/>
            <a:r>
              <a:rPr lang="es-SV" altLang="es-US" sz="1400" b="1">
                <a:solidFill>
                  <a:srgbClr val="BF5A00"/>
                </a:solidFill>
              </a:rPr>
              <a:t>Prácticas para </a:t>
            </a:r>
          </a:p>
          <a:p>
            <a:pPr algn="ctr" eaLnBrk="0" hangingPunct="0"/>
            <a:r>
              <a:rPr lang="es-SV" altLang="es-US" sz="1400" b="1">
                <a:solidFill>
                  <a:srgbClr val="BF5A00"/>
                </a:solidFill>
              </a:rPr>
              <a:t>el Autoabastecimiento</a:t>
            </a:r>
          </a:p>
          <a:p>
            <a:pPr algn="ctr" eaLnBrk="0" hangingPunct="0"/>
            <a:r>
              <a:rPr lang="es-SV" altLang="es-US" sz="1400">
                <a:solidFill>
                  <a:srgbClr val="004C6F"/>
                </a:solidFill>
              </a:rPr>
              <a:t>(alimentos, agua, energía, bienestar espiritual</a:t>
            </a:r>
            <a:r>
              <a:rPr lang="es-SV" altLang="es-US" sz="1400">
                <a:solidFill>
                  <a:srgbClr val="004C6F"/>
                </a:solidFill>
                <a:effectLst>
                  <a:outerShdw blurRad="38100" dist="38100" dir="2700000" algn="tl">
                    <a:srgbClr val="C0C0C0"/>
                  </a:outerShdw>
                </a:effectLst>
              </a:rPr>
              <a:t>)</a:t>
            </a:r>
            <a:endParaRPr lang="es-SV" altLang="es-US" sz="1600">
              <a:solidFill>
                <a:srgbClr val="004C6F"/>
              </a:solidFill>
              <a:effectLst>
                <a:outerShdw blurRad="38100" dist="38100" dir="2700000" algn="tl">
                  <a:srgbClr val="C0C0C0"/>
                </a:outerShdw>
              </a:effectLst>
            </a:endParaRPr>
          </a:p>
        </p:txBody>
      </p:sp>
      <p:sp>
        <p:nvSpPr>
          <p:cNvPr id="26629" name="Text Box 5"/>
          <p:cNvSpPr txBox="1">
            <a:spLocks noChangeArrowheads="1"/>
          </p:cNvSpPr>
          <p:nvPr/>
        </p:nvSpPr>
        <p:spPr bwMode="auto">
          <a:xfrm>
            <a:off x="3133725" y="1952625"/>
            <a:ext cx="2922588" cy="1314450"/>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BF5A00"/>
                </a:solidFill>
              </a:rPr>
              <a:t>2</a:t>
            </a:r>
          </a:p>
          <a:p>
            <a:pPr algn="ctr" eaLnBrk="0" hangingPunct="0"/>
            <a:r>
              <a:rPr lang="es-SV" altLang="es-US" sz="1400" b="1">
                <a:solidFill>
                  <a:srgbClr val="BF5A00"/>
                </a:solidFill>
              </a:rPr>
              <a:t>Prácticas para </a:t>
            </a:r>
          </a:p>
          <a:p>
            <a:pPr algn="ctr" eaLnBrk="0" hangingPunct="0"/>
            <a:r>
              <a:rPr lang="es-SV" altLang="es-US" sz="1400" b="1">
                <a:solidFill>
                  <a:srgbClr val="BF5A00"/>
                </a:solidFill>
              </a:rPr>
              <a:t>Generar Ingresos</a:t>
            </a:r>
          </a:p>
          <a:p>
            <a:pPr algn="ctr" eaLnBrk="0" hangingPunct="0"/>
            <a:r>
              <a:rPr lang="es-SV" altLang="es-US" sz="1400">
                <a:solidFill>
                  <a:srgbClr val="004C6F"/>
                </a:solidFill>
              </a:rPr>
              <a:t>(agricultura, agroforestería, silvicultura,  productos no maderables, turismo rural, artesanías)</a:t>
            </a:r>
          </a:p>
        </p:txBody>
      </p:sp>
      <p:sp>
        <p:nvSpPr>
          <p:cNvPr id="26630" name="Text Box 6"/>
          <p:cNvSpPr txBox="1">
            <a:spLocks noChangeArrowheads="1"/>
          </p:cNvSpPr>
          <p:nvPr/>
        </p:nvSpPr>
        <p:spPr bwMode="auto">
          <a:xfrm>
            <a:off x="2800350" y="785813"/>
            <a:ext cx="3600450" cy="1371600"/>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BF5A00"/>
                </a:solidFill>
              </a:rPr>
              <a:t>3</a:t>
            </a:r>
          </a:p>
          <a:p>
            <a:pPr algn="ctr" eaLnBrk="0" hangingPunct="0"/>
            <a:r>
              <a:rPr lang="es-SV" altLang="es-US" sz="1400" b="1">
                <a:solidFill>
                  <a:srgbClr val="BF5A00"/>
                </a:solidFill>
              </a:rPr>
              <a:t>Prácticas para garantizar </a:t>
            </a:r>
            <a:br>
              <a:rPr lang="es-SV" altLang="es-US" sz="1400" b="1">
                <a:solidFill>
                  <a:srgbClr val="BF5A00"/>
                </a:solidFill>
              </a:rPr>
            </a:br>
            <a:r>
              <a:rPr lang="es-SV" altLang="es-US" sz="1400" b="1">
                <a:solidFill>
                  <a:srgbClr val="BF5A00"/>
                </a:solidFill>
              </a:rPr>
              <a:t>Servicios Ambientales Regional/Global</a:t>
            </a:r>
            <a:r>
              <a:rPr lang="es-SV" altLang="es-US" sz="1400" b="1">
                <a:solidFill>
                  <a:srgbClr val="004C6F"/>
                </a:solidFill>
              </a:rPr>
              <a:t> </a:t>
            </a:r>
          </a:p>
          <a:p>
            <a:pPr algn="ctr" eaLnBrk="0" hangingPunct="0"/>
            <a:r>
              <a:rPr lang="es-SV" altLang="es-US" sz="1400">
                <a:solidFill>
                  <a:srgbClr val="004C6F"/>
                </a:solidFill>
              </a:rPr>
              <a:t>(calidad y regulación del agua, biodiversidad, captura de carbono)</a:t>
            </a:r>
            <a:endParaRPr lang="es-SV" altLang="es-US" sz="1600">
              <a:solidFill>
                <a:srgbClr val="004C6F"/>
              </a:solidFill>
            </a:endParaRPr>
          </a:p>
        </p:txBody>
      </p:sp>
      <p:sp>
        <p:nvSpPr>
          <p:cNvPr id="26631" name="Oval 7"/>
          <p:cNvSpPr>
            <a:spLocks noChangeAspect="1" noChangeArrowheads="1"/>
          </p:cNvSpPr>
          <p:nvPr/>
        </p:nvSpPr>
        <p:spPr bwMode="auto">
          <a:xfrm>
            <a:off x="3429000" y="3400425"/>
            <a:ext cx="2286000" cy="2057400"/>
          </a:xfrm>
          <a:prstGeom prst="ellipse">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sp>
        <p:nvSpPr>
          <p:cNvPr id="26632" name="Oval 8"/>
          <p:cNvSpPr>
            <a:spLocks noChangeAspect="1" noChangeArrowheads="1"/>
          </p:cNvSpPr>
          <p:nvPr/>
        </p:nvSpPr>
        <p:spPr bwMode="auto">
          <a:xfrm>
            <a:off x="2889250" y="1952625"/>
            <a:ext cx="3384550" cy="3467100"/>
          </a:xfrm>
          <a:prstGeom prst="ellipse">
            <a:avLst/>
          </a:prstGeom>
          <a:noFill/>
          <a:ln w="38100">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sp>
        <p:nvSpPr>
          <p:cNvPr id="26633" name="Oval 9"/>
          <p:cNvSpPr>
            <a:spLocks noChangeAspect="1" noChangeArrowheads="1"/>
          </p:cNvSpPr>
          <p:nvPr/>
        </p:nvSpPr>
        <p:spPr bwMode="auto">
          <a:xfrm>
            <a:off x="2286000" y="685800"/>
            <a:ext cx="4572000" cy="4762500"/>
          </a:xfrm>
          <a:prstGeom prst="ellipse">
            <a:avLst/>
          </a:prstGeom>
          <a:noFill/>
          <a:ln w="57150">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sp>
        <p:nvSpPr>
          <p:cNvPr id="26634" name="Text Box 10"/>
          <p:cNvSpPr txBox="1">
            <a:spLocks noChangeArrowheads="1"/>
          </p:cNvSpPr>
          <p:nvPr/>
        </p:nvSpPr>
        <p:spPr bwMode="auto">
          <a:xfrm>
            <a:off x="762000" y="5610225"/>
            <a:ext cx="78486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003300"/>
                </a:solidFill>
              </a14:hiddenFill>
            </a:ext>
          </a:extLst>
        </p:spPr>
        <p:txBody>
          <a:bodyPr/>
          <a:lstStyle/>
          <a:p>
            <a:pPr eaLnBrk="0" hangingPunct="0"/>
            <a:r>
              <a:rPr lang="es-SV" altLang="es-US" sz="1400" b="1">
                <a:solidFill>
                  <a:srgbClr val="004C6F"/>
                </a:solidFill>
                <a:latin typeface="Arial" panose="020B0604020202020204" pitchFamily="34" charset="0"/>
              </a:rPr>
              <a:t>Arreglos institucionales (Comunidad, Local, Microregional, Regional, Nacional, Global)</a:t>
            </a:r>
          </a:p>
        </p:txBody>
      </p:sp>
      <p:sp>
        <p:nvSpPr>
          <p:cNvPr id="26635" name="Text Box 11"/>
          <p:cNvSpPr txBox="1">
            <a:spLocks noChangeArrowheads="1"/>
          </p:cNvSpPr>
          <p:nvPr/>
        </p:nvSpPr>
        <p:spPr bwMode="auto">
          <a:xfrm>
            <a:off x="42863" y="57150"/>
            <a:ext cx="9144000" cy="533400"/>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28575">
                <a:solidFill>
                  <a:schemeClr val="tx1"/>
                </a:solidFill>
                <a:miter lim="800000"/>
                <a:headEnd/>
                <a:tailEnd/>
              </a14:hiddenLine>
            </a:ext>
          </a:extLst>
        </p:spPr>
        <p:txBody>
          <a:bodyPr/>
          <a:lstStyle/>
          <a:p>
            <a:pPr algn="ctr" eaLnBrk="0" hangingPunct="0"/>
            <a:r>
              <a:rPr lang="es-SV" altLang="es-US" b="1">
                <a:solidFill>
                  <a:schemeClr val="bg1"/>
                </a:solidFill>
                <a:effectLst>
                  <a:outerShdw blurRad="38100" dist="38100" dir="2700000" algn="tl">
                    <a:srgbClr val="C0C0C0"/>
                  </a:outerShdw>
                </a:effectLst>
                <a:latin typeface="Book Antiqua" panose="02040602050305030304" pitchFamily="18" charset="0"/>
              </a:rPr>
              <a:t>Niveles Comunitarios de Prácticas de Manejo de RRNN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dissolve">
                                      <p:cBhvr>
                                        <p:cTn id="12" dur="5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dissolve">
                                      <p:cBhvr>
                                        <p:cTn id="17" dur="500"/>
                                        <p:tgtEl>
                                          <p:spTgt spid="26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dissolve">
                                      <p:cBhvr>
                                        <p:cTn id="22" dur="500"/>
                                        <p:tgtEl>
                                          <p:spTgt spid="266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dissolve">
                                      <p:cBhvr>
                                        <p:cTn id="27" dur="500"/>
                                        <p:tgtEl>
                                          <p:spTgt spid="26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dissolve">
                                      <p:cBhvr>
                                        <p:cTn id="32" dur="500"/>
                                        <p:tgtEl>
                                          <p:spTgt spid="26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35"/>
                                        </p:tgtEl>
                                        <p:attrNameLst>
                                          <p:attrName>style.visibility</p:attrName>
                                        </p:attrNameLst>
                                      </p:cBhvr>
                                      <p:to>
                                        <p:strVal val="visible"/>
                                      </p:to>
                                    </p:set>
                                    <p:animEffect transition="in" filter="dissolve">
                                      <p:cBhvr>
                                        <p:cTn id="37" dur="500"/>
                                        <p:tgtEl>
                                          <p:spTgt spid="26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626"/>
                                        </p:tgtEl>
                                        <p:attrNameLst>
                                          <p:attrName>style.visibility</p:attrName>
                                        </p:attrNameLst>
                                      </p:cBhvr>
                                      <p:to>
                                        <p:strVal val="visible"/>
                                      </p:to>
                                    </p:set>
                                    <p:animEffect transition="in" filter="dissolve">
                                      <p:cBhvr>
                                        <p:cTn id="42" dur="500"/>
                                        <p:tgtEl>
                                          <p:spTgt spid="266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6627"/>
                                        </p:tgtEl>
                                        <p:attrNameLst>
                                          <p:attrName>style.visibility</p:attrName>
                                        </p:attrNameLst>
                                      </p:cBhvr>
                                      <p:to>
                                        <p:strVal val="visible"/>
                                      </p:to>
                                    </p:set>
                                    <p:animEffect transition="in" filter="dissolve">
                                      <p:cBhvr>
                                        <p:cTn id="47" dur="500"/>
                                        <p:tgtEl>
                                          <p:spTgt spid="266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6634"/>
                                        </p:tgtEl>
                                        <p:attrNameLst>
                                          <p:attrName>style.visibility</p:attrName>
                                        </p:attrNameLst>
                                      </p:cBhvr>
                                      <p:to>
                                        <p:strVal val="visible"/>
                                      </p:to>
                                    </p:set>
                                    <p:animEffect transition="in" filter="dissolve">
                                      <p:cBhvr>
                                        <p:cTn id="52"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28" grpId="0" autoUpdateAnimBg="0"/>
      <p:bldP spid="26629" grpId="0" autoUpdateAnimBg="0"/>
      <p:bldP spid="26630" grpId="0" autoUpdateAnimBg="0"/>
      <p:bldP spid="26634" grpId="0" animBg="1" autoUpdateAnimBg="0"/>
      <p:bldP spid="266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855663"/>
            <a:ext cx="29527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P0001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869950"/>
            <a:ext cx="3403600" cy="1900238"/>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body" idx="1"/>
          </p:nvPr>
        </p:nvSpPr>
        <p:spPr>
          <a:xfrm>
            <a:off x="885825" y="3105150"/>
            <a:ext cx="7940675" cy="2540000"/>
          </a:xfrm>
        </p:spPr>
        <p:txBody>
          <a:bodyPr/>
          <a:lstStyle/>
          <a:p>
            <a:pPr marL="171450" indent="-171450">
              <a:lnSpc>
                <a:spcPct val="90000"/>
              </a:lnSpc>
              <a:spcBef>
                <a:spcPct val="50000"/>
              </a:spcBef>
              <a:buClr>
                <a:srgbClr val="008000"/>
              </a:buClr>
            </a:pPr>
            <a:r>
              <a:rPr lang="es-ES" altLang="es-US" sz="2000">
                <a:solidFill>
                  <a:srgbClr val="004C6F"/>
                </a:solidFill>
                <a:latin typeface="Arial" panose="020B0604020202020204" pitchFamily="34" charset="0"/>
              </a:rPr>
              <a:t>La mayoría de territorios rurales son mosaicos de diversos usos de suelo: bosques, agro-ecosistemas y otros sistemas manejados</a:t>
            </a:r>
          </a:p>
          <a:p>
            <a:pPr marL="171450" indent="-171450">
              <a:lnSpc>
                <a:spcPct val="90000"/>
              </a:lnSpc>
              <a:spcBef>
                <a:spcPct val="50000"/>
              </a:spcBef>
              <a:buClr>
                <a:srgbClr val="008000"/>
              </a:buClr>
            </a:pPr>
            <a:r>
              <a:rPr lang="es-SV" altLang="es-US" sz="2000">
                <a:solidFill>
                  <a:srgbClr val="004C6F"/>
                </a:solidFill>
                <a:latin typeface="Arial" panose="020B0604020202020204" pitchFamily="34" charset="0"/>
              </a:rPr>
              <a:t>En esos mosaicos no sólo el bosque genera servicios ambientales, sino también los agroecosistemas y otros sistemas manejados </a:t>
            </a:r>
          </a:p>
          <a:p>
            <a:pPr marL="171450" indent="-171450">
              <a:lnSpc>
                <a:spcPct val="90000"/>
              </a:lnSpc>
              <a:spcBef>
                <a:spcPct val="50000"/>
              </a:spcBef>
              <a:buClr>
                <a:srgbClr val="008000"/>
              </a:buClr>
            </a:pPr>
            <a:r>
              <a:rPr lang="es-ES" altLang="es-US" sz="2000">
                <a:solidFill>
                  <a:srgbClr val="004C6F"/>
                </a:solidFill>
                <a:latin typeface="Arial" panose="020B0604020202020204" pitchFamily="34" charset="0"/>
              </a:rPr>
              <a:t>Los paisajes son multifuncionales y ofrecen una variedad de servicios</a:t>
            </a:r>
          </a:p>
          <a:p>
            <a:pPr marL="171450" indent="-171450">
              <a:lnSpc>
                <a:spcPct val="90000"/>
              </a:lnSpc>
              <a:spcBef>
                <a:spcPct val="35000"/>
              </a:spcBef>
              <a:buClr>
                <a:srgbClr val="008000"/>
              </a:buClr>
            </a:pPr>
            <a:r>
              <a:rPr lang="es-ES" altLang="es-US" sz="2000">
                <a:solidFill>
                  <a:srgbClr val="004C6F"/>
                </a:solidFill>
                <a:latin typeface="Arial" panose="020B0604020202020204" pitchFamily="34" charset="0"/>
              </a:rPr>
              <a:t>Es más práctico enfocarse en paisajes, en vez de servicios aislados</a:t>
            </a:r>
            <a:r>
              <a:rPr lang="es-ES" altLang="es-US" sz="2000">
                <a:solidFill>
                  <a:srgbClr val="004C6F"/>
                </a:solidFill>
                <a:effectLst>
                  <a:outerShdw blurRad="38100" dist="38100" dir="2700000" algn="tl">
                    <a:srgbClr val="C0C0C0"/>
                  </a:outerShdw>
                </a:effectLst>
                <a:latin typeface="Book Antiqua" panose="02040602050305030304" pitchFamily="18" charset="0"/>
              </a:rPr>
              <a:t> </a:t>
            </a:r>
          </a:p>
        </p:txBody>
      </p:sp>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19670" b="6557"/>
          <a:stretch>
            <a:fillRect/>
          </a:stretch>
        </p:blipFill>
        <p:spPr bwMode="auto">
          <a:xfrm>
            <a:off x="2997200" y="855663"/>
            <a:ext cx="2852738"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0"/>
          <p:cNvSpPr>
            <a:spLocks noGrp="1" noChangeArrowheads="1"/>
          </p:cNvSpPr>
          <p:nvPr>
            <p:ph type="title"/>
          </p:nvPr>
        </p:nvSpPr>
        <p:spPr>
          <a:xfrm>
            <a:off x="0" y="411163"/>
            <a:ext cx="9115425" cy="731837"/>
          </a:xfrm>
          <a:noFill/>
          <a:ln/>
        </p:spPr>
        <p:txBody>
          <a:body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Espacios rurales y perspectiva de paisaje</a:t>
            </a:r>
            <a:r>
              <a:rPr lang="es-SV" altLang="es-US" sz="3200" b="1">
                <a:solidFill>
                  <a:srgbClr val="FFFF00"/>
                </a:solidFill>
                <a:effectLst>
                  <a:outerShdw blurRad="38100" dist="38100" dir="2700000" algn="tl">
                    <a:srgbClr val="C0C0C0"/>
                  </a:outerShdw>
                </a:effectLst>
                <a:latin typeface="Book Antiqua" panose="02040602050305030304" pitchFamily="18" charset="0"/>
              </a:rPr>
              <a:t/>
            </a:r>
            <a:br>
              <a:rPr lang="es-SV" altLang="es-US" sz="3200" b="1">
                <a:solidFill>
                  <a:srgbClr val="FFFF00"/>
                </a:solidFill>
                <a:effectLst>
                  <a:outerShdw blurRad="38100" dist="38100" dir="2700000" algn="tl">
                    <a:srgbClr val="C0C0C0"/>
                  </a:outerShdw>
                </a:effectLst>
                <a:latin typeface="Book Antiqua" panose="02040602050305030304" pitchFamily="18" charset="0"/>
              </a:rPr>
            </a:br>
            <a:r>
              <a:rPr lang="es-SV" altLang="es-US" sz="3200" b="1">
                <a:solidFill>
                  <a:srgbClr val="006699"/>
                </a:solidFill>
                <a:effectLst>
                  <a:outerShdw blurRad="38100" dist="38100" dir="2700000" algn="tl">
                    <a:srgbClr val="C0C0C0"/>
                  </a:outerShdw>
                </a:effectLst>
                <a:latin typeface="Book Antiqua" panose="02040602050305030304" pitchFamily="18" charset="0"/>
              </a:rPr>
              <a:t> </a:t>
            </a:r>
          </a:p>
        </p:txBody>
      </p:sp>
      <p:sp>
        <p:nvSpPr>
          <p:cNvPr id="6159" name="Rectangle 15"/>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6160" name="Rectangle 16"/>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6161" name="Rectangle 17"/>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ransition advTm="1955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27675" name="Picture 27" descr="\\Company\company\comunicacion\Fotografias\Sandra_Fotos\Favorites\AAA019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146550"/>
            <a:ext cx="2979737" cy="1862138"/>
          </a:xfrm>
          <a:prstGeom prst="rect">
            <a:avLst/>
          </a:prstGeom>
          <a:noFill/>
          <a:extLst>
            <a:ext uri="{909E8E84-426E-40DD-AFC4-6F175D3DCCD1}">
              <a14:hiddenFill xmlns:a14="http://schemas.microsoft.com/office/drawing/2010/main">
                <a:solidFill>
                  <a:srgbClr val="FFFFFF"/>
                </a:solidFill>
              </a14:hiddenFill>
            </a:ext>
          </a:extLst>
        </p:spPr>
      </p:pic>
      <p:sp>
        <p:nvSpPr>
          <p:cNvPr id="27656" name="Rectangle 8"/>
          <p:cNvSpPr>
            <a:spLocks noChangeArrowheads="1"/>
          </p:cNvSpPr>
          <p:nvPr/>
        </p:nvSpPr>
        <p:spPr bwMode="auto">
          <a:xfrm>
            <a:off x="901700" y="1081088"/>
            <a:ext cx="7764463"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5000"/>
              </a:spcBef>
              <a:buClr>
                <a:srgbClr val="008000"/>
              </a:buClr>
              <a:buSzPct val="160000"/>
            </a:pPr>
            <a:r>
              <a:rPr lang="es-ES" altLang="es-US" sz="1800" b="1">
                <a:solidFill>
                  <a:srgbClr val="004C6F"/>
                </a:solidFill>
                <a:latin typeface="Arial" panose="020B0604020202020204" pitchFamily="34" charset="0"/>
              </a:rPr>
              <a:t>La generación del servicio ambiental se basa, algunas veces, en la interacción de diversos componentes, por ej.: la acción humana interviene en mejorar las semillas</a:t>
            </a:r>
          </a:p>
          <a:p>
            <a:pPr>
              <a:spcBef>
                <a:spcPct val="35000"/>
              </a:spcBef>
              <a:buClr>
                <a:srgbClr val="008000"/>
              </a:buClr>
              <a:buSzPct val="160000"/>
            </a:pPr>
            <a:endParaRPr lang="es-ES" altLang="es-US" sz="800" b="1">
              <a:solidFill>
                <a:srgbClr val="004C6F"/>
              </a:solidFill>
              <a:latin typeface="Arial" panose="020B0604020202020204" pitchFamily="34" charset="0"/>
            </a:endParaRPr>
          </a:p>
          <a:p>
            <a:pPr>
              <a:spcBef>
                <a:spcPct val="35000"/>
              </a:spcBef>
              <a:buClr>
                <a:srgbClr val="008000"/>
              </a:buClr>
              <a:buSzPct val="160000"/>
            </a:pPr>
            <a:r>
              <a:rPr lang="es-ES" altLang="es-US" sz="1800" b="1">
                <a:solidFill>
                  <a:srgbClr val="004C6F"/>
                </a:solidFill>
                <a:latin typeface="Arial" panose="020B0604020202020204" pitchFamily="34" charset="0"/>
              </a:rPr>
              <a:t>Los paisajes tienen múltiples usos y múltiples usuarios. Por eso, hay diversos intereses de distintos actores en un territorio</a:t>
            </a:r>
          </a:p>
          <a:p>
            <a:pPr>
              <a:spcBef>
                <a:spcPct val="35000"/>
              </a:spcBef>
              <a:buClr>
                <a:srgbClr val="008000"/>
              </a:buClr>
              <a:buSzPct val="160000"/>
              <a:buFontTx/>
              <a:buChar char="•"/>
            </a:pPr>
            <a:endParaRPr lang="es-ES" altLang="es-US" sz="800" b="1">
              <a:solidFill>
                <a:srgbClr val="004C6F"/>
              </a:solidFill>
              <a:latin typeface="Arial" panose="020B0604020202020204" pitchFamily="34" charset="0"/>
            </a:endParaRPr>
          </a:p>
          <a:p>
            <a:pPr>
              <a:spcBef>
                <a:spcPct val="35000"/>
              </a:spcBef>
              <a:buClr>
                <a:srgbClr val="008000"/>
              </a:buClr>
              <a:buSzPct val="160000"/>
            </a:pPr>
            <a:r>
              <a:rPr lang="es-ES" altLang="es-US" sz="1800" b="1">
                <a:solidFill>
                  <a:srgbClr val="004C6F"/>
                </a:solidFill>
                <a:latin typeface="Arial" panose="020B0604020202020204" pitchFamily="34" charset="0"/>
              </a:rPr>
              <a:t>Esta diversidad de intereses es un reto al priorizar el conjunto de servicios ambientales a proveer y que, a la vez, generan los mayores beneficios posibles</a:t>
            </a:r>
          </a:p>
        </p:txBody>
      </p:sp>
      <p:sp>
        <p:nvSpPr>
          <p:cNvPr id="27663" name="Rectangle 15"/>
          <p:cNvSpPr>
            <a:spLocks noGrp="1" noChangeArrowheads="1"/>
          </p:cNvSpPr>
          <p:nvPr>
            <p:ph type="title"/>
          </p:nvPr>
        </p:nvSpPr>
        <p:spPr>
          <a:xfrm>
            <a:off x="533400" y="271463"/>
            <a:ext cx="8318500" cy="731837"/>
          </a:xfrm>
          <a:noFill/>
          <a:ln/>
        </p:spPr>
        <p:txBody>
          <a:body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Espacios rurales y perspectiva de paisaje</a:t>
            </a:r>
            <a:endParaRPr lang="es-SV" altLang="es-US" sz="3200" b="1">
              <a:solidFill>
                <a:srgbClr val="006699"/>
              </a:solidFill>
              <a:effectLst>
                <a:outerShdw blurRad="38100" dist="38100" dir="2700000" algn="tl">
                  <a:srgbClr val="C0C0C0"/>
                </a:outerShdw>
              </a:effectLst>
              <a:latin typeface="Book Antiqua" panose="02040602050305030304" pitchFamily="18" charset="0"/>
            </a:endParaRPr>
          </a:p>
        </p:txBody>
      </p:sp>
      <p:pic>
        <p:nvPicPr>
          <p:cNvPr id="27672" name="Picture 24" descr="\\Company\company\comunicacion\Fotografias\Sandra_Fotos\bajo lempa18072005\AAA003A_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4157663"/>
            <a:ext cx="2944812" cy="1844675"/>
          </a:xfrm>
          <a:prstGeom prst="rect">
            <a:avLst/>
          </a:prstGeom>
          <a:noFill/>
          <a:extLst>
            <a:ext uri="{909E8E84-426E-40DD-AFC4-6F175D3DCCD1}">
              <a14:hiddenFill xmlns:a14="http://schemas.microsoft.com/office/drawing/2010/main">
                <a:solidFill>
                  <a:srgbClr val="FFFFFF"/>
                </a:solidFill>
              </a14:hiddenFill>
            </a:ext>
          </a:extLst>
        </p:spPr>
      </p:pic>
      <p:pic>
        <p:nvPicPr>
          <p:cNvPr id="27674" name="Picture 26" descr="\\Company\company\comunicacion\Fotografias\productos\diana-030305-elsicahuite-6a_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4157663"/>
            <a:ext cx="2971800" cy="1868487"/>
          </a:xfrm>
          <a:prstGeom prst="rect">
            <a:avLst/>
          </a:prstGeom>
          <a:noFill/>
          <a:extLst>
            <a:ext uri="{909E8E84-426E-40DD-AFC4-6F175D3DCCD1}">
              <a14:hiddenFill xmlns:a14="http://schemas.microsoft.com/office/drawing/2010/main">
                <a:solidFill>
                  <a:srgbClr val="FFFFFF"/>
                </a:solidFill>
              </a14:hiddenFill>
            </a:ext>
          </a:extLst>
        </p:spPr>
      </p:pic>
      <p:sp>
        <p:nvSpPr>
          <p:cNvPr id="27678" name="Rectangle 30"/>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7679" name="Rectangle 31"/>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27680" name="Rectangle 32"/>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7170" name="Rectangle 2"/>
          <p:cNvSpPr>
            <a:spLocks noGrp="1" noChangeArrowheads="1"/>
          </p:cNvSpPr>
          <p:nvPr>
            <p:ph type="title"/>
          </p:nvPr>
        </p:nvSpPr>
        <p:spPr>
          <a:xfrm>
            <a:off x="342900" y="127000"/>
            <a:ext cx="8470900" cy="977900"/>
          </a:xfrm>
          <a:noFill/>
          <a:ln/>
        </p:spPr>
        <p:txBody>
          <a:bodyPr/>
          <a:lstStyle/>
          <a:p>
            <a:r>
              <a:rPr lang="es-ES" altLang="es-US" sz="2600" b="1">
                <a:solidFill>
                  <a:srgbClr val="8BAA27"/>
                </a:solidFill>
                <a:effectLst>
                  <a:outerShdw blurRad="38100" dist="38100" dir="2700000" algn="tl">
                    <a:srgbClr val="C0C0C0"/>
                  </a:outerShdw>
                </a:effectLst>
                <a:latin typeface="Book Antiqua" panose="02040602050305030304" pitchFamily="18" charset="0"/>
              </a:rPr>
              <a:t>Tres niveles y lógicas detrás del manejo de los RRNN por comunidades rurales</a:t>
            </a:r>
          </a:p>
        </p:txBody>
      </p:sp>
      <p:sp>
        <p:nvSpPr>
          <p:cNvPr id="7171" name="Oval 3"/>
          <p:cNvSpPr>
            <a:spLocks noChangeArrowheads="1"/>
          </p:cNvSpPr>
          <p:nvPr/>
        </p:nvSpPr>
        <p:spPr bwMode="auto">
          <a:xfrm>
            <a:off x="2168525" y="1123950"/>
            <a:ext cx="4765675" cy="4800600"/>
          </a:xfrm>
          <a:prstGeom prst="ellipse">
            <a:avLst/>
          </a:prstGeom>
          <a:noFill/>
          <a:ln w="28575">
            <a:solidFill>
              <a:srgbClr val="003399"/>
            </a:solidFill>
            <a:round/>
            <a:headEnd/>
            <a:tailEnd/>
          </a:ln>
          <a:effectLst/>
          <a:extLst>
            <a:ext uri="{909E8E84-426E-40DD-AFC4-6F175D3DCCD1}">
              <a14:hiddenFill xmlns:a14="http://schemas.microsoft.com/office/drawing/2010/main">
                <a:solidFill>
                  <a:srgbClr val="00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ltLang="es-US" sz="1600" b="1">
                <a:solidFill>
                  <a:srgbClr val="004C6F"/>
                </a:solidFill>
                <a:latin typeface="Arial" panose="020B0604020202020204" pitchFamily="34" charset="0"/>
              </a:rPr>
              <a:t>“Producción” de </a:t>
            </a:r>
            <a:br>
              <a:rPr lang="es-ES" altLang="es-US" sz="1600" b="1">
                <a:solidFill>
                  <a:srgbClr val="004C6F"/>
                </a:solidFill>
                <a:latin typeface="Arial" panose="020B0604020202020204" pitchFamily="34" charset="0"/>
              </a:rPr>
            </a:br>
            <a:r>
              <a:rPr lang="es-ES" altLang="es-US" sz="1600" b="1">
                <a:solidFill>
                  <a:srgbClr val="004C6F"/>
                </a:solidFill>
                <a:latin typeface="Arial" panose="020B0604020202020204" pitchFamily="34" charset="0"/>
              </a:rPr>
              <a:t>Servicios Ambientales </a:t>
            </a:r>
          </a:p>
          <a:p>
            <a:pPr algn="ctr"/>
            <a:r>
              <a:rPr lang="es-ES" altLang="es-US" sz="1600" b="1">
                <a:solidFill>
                  <a:srgbClr val="004C6F"/>
                </a:solidFill>
                <a:latin typeface="Arial" panose="020B0604020202020204" pitchFamily="34" charset="0"/>
              </a:rPr>
              <a:t>Regional/Global y </a:t>
            </a:r>
          </a:p>
          <a:p>
            <a:pPr algn="ctr"/>
            <a:r>
              <a:rPr lang="es-ES" altLang="es-US" sz="1600" b="1">
                <a:solidFill>
                  <a:srgbClr val="004C6F"/>
                </a:solidFill>
                <a:latin typeface="Arial" panose="020B0604020202020204" pitchFamily="34" charset="0"/>
              </a:rPr>
              <a:t>Reconocimiento Externo</a:t>
            </a:r>
          </a:p>
          <a:p>
            <a:pPr algn="ctr"/>
            <a:endParaRPr lang="en-US" altLang="es-US">
              <a:solidFill>
                <a:srgbClr val="004C6F"/>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p:txBody>
      </p:sp>
      <p:sp>
        <p:nvSpPr>
          <p:cNvPr id="7172" name="Oval 4"/>
          <p:cNvSpPr>
            <a:spLocks noChangeArrowheads="1"/>
          </p:cNvSpPr>
          <p:nvPr/>
        </p:nvSpPr>
        <p:spPr bwMode="auto">
          <a:xfrm>
            <a:off x="2792413" y="2593975"/>
            <a:ext cx="3505200" cy="3322638"/>
          </a:xfrm>
          <a:prstGeom prst="ellipse">
            <a:avLst/>
          </a:prstGeom>
          <a:noFill/>
          <a:ln w="28575">
            <a:solidFill>
              <a:srgbClr val="05BD4F"/>
            </a:solidFill>
            <a:round/>
            <a:headEnd/>
            <a:tailEnd/>
          </a:ln>
          <a:effectLst/>
          <a:extLst>
            <a:ext uri="{909E8E84-426E-40DD-AFC4-6F175D3DCCD1}">
              <a14:hiddenFill xmlns:a14="http://schemas.microsoft.com/office/drawing/2010/main">
                <a:solidFill>
                  <a:srgbClr val="05BD4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SV" altLang="es-US" sz="800" b="1">
              <a:solidFill>
                <a:srgbClr val="000066"/>
              </a:solidFill>
              <a:latin typeface="Arial" panose="020B0604020202020204" pitchFamily="34" charset="0"/>
            </a:endParaRPr>
          </a:p>
          <a:p>
            <a:pPr algn="ctr"/>
            <a:r>
              <a:rPr lang="es-SV" altLang="es-US" sz="1600" b="1">
                <a:solidFill>
                  <a:srgbClr val="004C6F"/>
                </a:solidFill>
                <a:latin typeface="Arial" panose="020B0604020202020204" pitchFamily="34" charset="0"/>
              </a:rPr>
              <a:t>Manejo de Recursos </a:t>
            </a:r>
            <a:br>
              <a:rPr lang="es-SV" altLang="es-US" sz="1600" b="1">
                <a:solidFill>
                  <a:srgbClr val="004C6F"/>
                </a:solidFill>
                <a:latin typeface="Arial" panose="020B0604020202020204" pitchFamily="34" charset="0"/>
              </a:rPr>
            </a:br>
            <a:r>
              <a:rPr lang="es-SV" altLang="es-US" sz="1600" b="1">
                <a:solidFill>
                  <a:srgbClr val="004C6F"/>
                </a:solidFill>
                <a:latin typeface="Arial" panose="020B0604020202020204" pitchFamily="34" charset="0"/>
              </a:rPr>
              <a:t>para Generar Ingresos </a:t>
            </a:r>
          </a:p>
          <a:p>
            <a:pPr algn="ctr"/>
            <a:endParaRPr lang="es-SV" altLang="es-US" sz="2000" b="1">
              <a:solidFill>
                <a:srgbClr val="004C6F"/>
              </a:solidFill>
              <a:latin typeface="Arial" panose="020B0604020202020204" pitchFamily="34" charset="0"/>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a:p>
            <a:pPr algn="ctr"/>
            <a:endParaRPr lang="en-US" altLang="es-US">
              <a:solidFill>
                <a:srgbClr val="FFFF00"/>
              </a:solidFill>
            </a:endParaRPr>
          </a:p>
        </p:txBody>
      </p:sp>
      <p:sp>
        <p:nvSpPr>
          <p:cNvPr id="7173" name="Oval 5"/>
          <p:cNvSpPr>
            <a:spLocks noChangeArrowheads="1"/>
          </p:cNvSpPr>
          <p:nvPr/>
        </p:nvSpPr>
        <p:spPr bwMode="auto">
          <a:xfrm>
            <a:off x="3411538" y="3841750"/>
            <a:ext cx="2252662" cy="2074863"/>
          </a:xfrm>
          <a:prstGeom prst="ellipse">
            <a:avLst/>
          </a:prstGeom>
          <a:noFill/>
          <a:ln w="28575">
            <a:solidFill>
              <a:srgbClr val="996633"/>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37160" anchor="ctr"/>
          <a:lstStyle/>
          <a:p>
            <a:pPr algn="ctr">
              <a:spcBef>
                <a:spcPct val="50000"/>
              </a:spcBef>
            </a:pPr>
            <a:r>
              <a:rPr lang="es-ES" altLang="es-US" sz="1600" b="1">
                <a:solidFill>
                  <a:srgbClr val="004C6F"/>
                </a:solidFill>
                <a:latin typeface="Arial" panose="020B0604020202020204" pitchFamily="34" charset="0"/>
              </a:rPr>
              <a:t>Autoabastecimiento</a:t>
            </a:r>
          </a:p>
          <a:p>
            <a:pPr algn="ctr">
              <a:spcBef>
                <a:spcPct val="10000"/>
              </a:spcBef>
            </a:pPr>
            <a:r>
              <a:rPr lang="es-ES" altLang="es-US" sz="1600" b="1">
                <a:solidFill>
                  <a:srgbClr val="004C6F"/>
                </a:solidFill>
                <a:latin typeface="Arial" panose="020B0604020202020204" pitchFamily="34" charset="0"/>
              </a:rPr>
              <a:t>Local</a:t>
            </a:r>
          </a:p>
          <a:p>
            <a:pPr algn="ctr"/>
            <a:endParaRPr lang="en-US" altLang="es-US" sz="2000" b="1">
              <a:solidFill>
                <a:srgbClr val="004C6F"/>
              </a:solidFill>
              <a:latin typeface="Arial" panose="020B0604020202020204" pitchFamily="34" charset="0"/>
            </a:endParaRPr>
          </a:p>
        </p:txBody>
      </p:sp>
      <p:sp>
        <p:nvSpPr>
          <p:cNvPr id="7175" name="Rectangle 7"/>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pSp>
        <p:nvGrpSpPr>
          <p:cNvPr id="9218" name="Group 2"/>
          <p:cNvGrpSpPr>
            <a:grpSpLocks/>
          </p:cNvGrpSpPr>
          <p:nvPr/>
        </p:nvGrpSpPr>
        <p:grpSpPr bwMode="auto">
          <a:xfrm>
            <a:off x="6356350" y="3581400"/>
            <a:ext cx="2178050" cy="2057400"/>
            <a:chOff x="3888" y="768"/>
            <a:chExt cx="1324" cy="1296"/>
          </a:xfrm>
        </p:grpSpPr>
        <p:sp>
          <p:nvSpPr>
            <p:cNvPr id="9219" name="Text Box 3"/>
            <p:cNvSpPr txBox="1">
              <a:spLocks noChangeArrowheads="1"/>
            </p:cNvSpPr>
            <p:nvPr/>
          </p:nvSpPr>
          <p:spPr bwMode="auto">
            <a:xfrm>
              <a:off x="3936" y="912"/>
              <a:ext cx="1276" cy="936"/>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004C6F"/>
                  </a:solidFill>
                  <a:latin typeface="Arial" panose="020B0604020202020204" pitchFamily="34" charset="0"/>
                </a:rPr>
                <a:t>1</a:t>
              </a:r>
            </a:p>
            <a:p>
              <a:pPr algn="ctr" eaLnBrk="0" hangingPunct="0"/>
              <a:r>
                <a:rPr lang="es-SV" altLang="es-US" sz="1500" b="1">
                  <a:solidFill>
                    <a:srgbClr val="004C6F"/>
                  </a:solidFill>
                  <a:latin typeface="Arial" panose="020B0604020202020204" pitchFamily="34" charset="0"/>
                </a:rPr>
                <a:t>Prácticas para el autoabastecimiento</a:t>
              </a:r>
            </a:p>
            <a:p>
              <a:pPr algn="ctr" eaLnBrk="0" hangingPunct="0"/>
              <a:r>
                <a:rPr lang="es-SV" altLang="es-US" sz="1300">
                  <a:solidFill>
                    <a:srgbClr val="004C6F"/>
                  </a:solidFill>
                  <a:latin typeface="Arial" panose="020B0604020202020204" pitchFamily="34" charset="0"/>
                </a:rPr>
                <a:t>(comida, agua, leña, bienestar espiritual)</a:t>
              </a:r>
            </a:p>
          </p:txBody>
        </p:sp>
        <p:sp>
          <p:nvSpPr>
            <p:cNvPr id="9220" name="Oval 4"/>
            <p:cNvSpPr>
              <a:spLocks noChangeAspect="1" noChangeArrowheads="1"/>
            </p:cNvSpPr>
            <p:nvPr/>
          </p:nvSpPr>
          <p:spPr bwMode="auto">
            <a:xfrm>
              <a:off x="3888" y="768"/>
              <a:ext cx="1296" cy="1296"/>
            </a:xfrm>
            <a:prstGeom prst="ellipse">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grpSp>
      <p:grpSp>
        <p:nvGrpSpPr>
          <p:cNvPr id="9239" name="Group 23"/>
          <p:cNvGrpSpPr>
            <a:grpSpLocks/>
          </p:cNvGrpSpPr>
          <p:nvPr/>
        </p:nvGrpSpPr>
        <p:grpSpPr bwMode="auto">
          <a:xfrm>
            <a:off x="420688" y="1423988"/>
            <a:ext cx="4941887" cy="4529137"/>
            <a:chOff x="265" y="897"/>
            <a:chExt cx="3113" cy="2853"/>
          </a:xfrm>
        </p:grpSpPr>
        <p:pic>
          <p:nvPicPr>
            <p:cNvPr id="9229" name="Picture 13" descr="\\Company\company\comunicacion\Fotografias\productos\cusco-maiz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 y="2556"/>
              <a:ext cx="1845" cy="119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ompany\company\comunicacion\Fotografias\Chalate_Personas\Niños\La Montañona\alba-la montañona201204-niñas6_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 y="897"/>
              <a:ext cx="2190" cy="168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ompany\company\comunicacion\Fotografias\productos\alba211004-el sicahuite-frijoles2_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 y="897"/>
              <a:ext cx="1368" cy="1055"/>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ompany\company\comunicacion\Fotografias\agua\chalatenango\alba211004-tamulasco-16_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2" y="1961"/>
              <a:ext cx="1306" cy="1789"/>
            </a:xfrm>
            <a:prstGeom prst="rect">
              <a:avLst/>
            </a:prstGeom>
            <a:noFill/>
            <a:extLst>
              <a:ext uri="{909E8E84-426E-40DD-AFC4-6F175D3DCCD1}">
                <a14:hiddenFill xmlns:a14="http://schemas.microsoft.com/office/drawing/2010/main">
                  <a:solidFill>
                    <a:srgbClr val="FFFFFF"/>
                  </a:solidFill>
                </a14:hiddenFill>
              </a:ext>
            </a:extLst>
          </p:spPr>
        </p:pic>
      </p:grpSp>
      <p:sp>
        <p:nvSpPr>
          <p:cNvPr id="9234" name="Rectangle 18"/>
          <p:cNvSpPr>
            <a:spLocks noChangeArrowheads="1"/>
          </p:cNvSpPr>
          <p:nvPr/>
        </p:nvSpPr>
        <p:spPr bwMode="auto">
          <a:xfrm>
            <a:off x="342900" y="369888"/>
            <a:ext cx="8470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s-ES" altLang="es-US" sz="2600" b="1">
                <a:solidFill>
                  <a:srgbClr val="8BAA27"/>
                </a:solidFill>
                <a:effectLst>
                  <a:outerShdw blurRad="38100" dist="38100" dir="2700000" algn="tl">
                    <a:srgbClr val="C0C0C0"/>
                  </a:outerShdw>
                </a:effectLst>
                <a:latin typeface="Book Antiqua" panose="02040602050305030304" pitchFamily="18" charset="0"/>
              </a:rPr>
              <a:t>Tres niveles y lógicas detrás del manejo de los RRNN por comunidades rurales</a:t>
            </a:r>
          </a:p>
        </p:txBody>
      </p:sp>
      <p:sp>
        <p:nvSpPr>
          <p:cNvPr id="9240" name="Rectangle 24"/>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9241" name="Rectangle 25"/>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9242" name="Rectangle 26"/>
          <p:cNvSpPr>
            <a:spLocks noChangeArrowheads="1"/>
          </p:cNvSpPr>
          <p:nvPr/>
        </p:nvSpPr>
        <p:spPr bwMode="auto">
          <a:xfrm>
            <a:off x="8801100" y="231775"/>
            <a:ext cx="342900" cy="776288"/>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grpSp>
        <p:nvGrpSpPr>
          <p:cNvPr id="10259" name="Group 19"/>
          <p:cNvGrpSpPr>
            <a:grpSpLocks/>
          </p:cNvGrpSpPr>
          <p:nvPr/>
        </p:nvGrpSpPr>
        <p:grpSpPr bwMode="auto">
          <a:xfrm>
            <a:off x="763588" y="1697038"/>
            <a:ext cx="3325812" cy="4227512"/>
            <a:chOff x="481" y="1069"/>
            <a:chExt cx="2095" cy="2663"/>
          </a:xfrm>
        </p:grpSpPr>
        <p:pic>
          <p:nvPicPr>
            <p:cNvPr id="10243" name="Picture 3" descr="\\Company\company\comunicacion\Fotografias\productos\costa rica040303-madera.jpg"/>
            <p:cNvPicPr>
              <a:picLocks noChangeAspect="1" noChangeArrowheads="1"/>
            </p:cNvPicPr>
            <p:nvPr/>
          </p:nvPicPr>
          <p:blipFill>
            <a:blip r:embed="rId2">
              <a:extLst>
                <a:ext uri="{28A0092B-C50C-407E-A947-70E740481C1C}">
                  <a14:useLocalDpi xmlns:a14="http://schemas.microsoft.com/office/drawing/2010/main" val="0"/>
                </a:ext>
              </a:extLst>
            </a:blip>
            <a:srcRect b="-21"/>
            <a:stretch>
              <a:fillRect/>
            </a:stretch>
          </p:blipFill>
          <p:spPr bwMode="auto">
            <a:xfrm>
              <a:off x="481" y="1073"/>
              <a:ext cx="1226" cy="8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ompany\company\comunicacion\Fotografias\productos\panama270203-miel.jpg"/>
            <p:cNvPicPr>
              <a:picLocks noChangeAspect="1" noChangeArrowheads="1"/>
            </p:cNvPicPr>
            <p:nvPr/>
          </p:nvPicPr>
          <p:blipFill>
            <a:blip r:embed="rId3">
              <a:extLst>
                <a:ext uri="{28A0092B-C50C-407E-A947-70E740481C1C}">
                  <a14:useLocalDpi xmlns:a14="http://schemas.microsoft.com/office/drawing/2010/main" val="0"/>
                </a:ext>
              </a:extLst>
            </a:blip>
            <a:srcRect r="47"/>
            <a:stretch>
              <a:fillRect/>
            </a:stretch>
          </p:blipFill>
          <p:spPr bwMode="auto">
            <a:xfrm>
              <a:off x="1682" y="1069"/>
              <a:ext cx="894" cy="92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P00023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 y="2928"/>
              <a:ext cx="1387" cy="8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6" descr="\\Company\company\comunicacion\Fotografias\paisajes\chalatenango\chalatenango2205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 y="1939"/>
              <a:ext cx="1582" cy="98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r="394" b="-8"/>
            <a:stretch>
              <a:fillRect/>
            </a:stretch>
          </p:blipFill>
          <p:spPr bwMode="auto">
            <a:xfrm>
              <a:off x="485" y="2707"/>
              <a:ext cx="674" cy="10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descr="sbcoff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 y="1825"/>
              <a:ext cx="546" cy="11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257" name="Group 17"/>
          <p:cNvGrpSpPr>
            <a:grpSpLocks/>
          </p:cNvGrpSpPr>
          <p:nvPr/>
        </p:nvGrpSpPr>
        <p:grpSpPr bwMode="auto">
          <a:xfrm>
            <a:off x="4953000" y="2266950"/>
            <a:ext cx="3384550" cy="3657600"/>
            <a:chOff x="3120" y="1428"/>
            <a:chExt cx="2132" cy="2304"/>
          </a:xfrm>
        </p:grpSpPr>
        <p:sp>
          <p:nvSpPr>
            <p:cNvPr id="10250" name="Text Box 10"/>
            <p:cNvSpPr txBox="1">
              <a:spLocks noChangeArrowheads="1"/>
            </p:cNvSpPr>
            <p:nvPr/>
          </p:nvSpPr>
          <p:spPr bwMode="auto">
            <a:xfrm>
              <a:off x="3275" y="1447"/>
              <a:ext cx="1840" cy="873"/>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004C6F"/>
                  </a:solidFill>
                  <a:latin typeface="Arial" panose="020B0604020202020204" pitchFamily="34" charset="0"/>
                </a:rPr>
                <a:t>2. </a:t>
              </a:r>
            </a:p>
            <a:p>
              <a:pPr algn="ctr" eaLnBrk="0" hangingPunct="0"/>
              <a:r>
                <a:rPr lang="es-SV" altLang="es-US" sz="1600" b="1">
                  <a:solidFill>
                    <a:srgbClr val="004C6F"/>
                  </a:solidFill>
                  <a:latin typeface="Arial" panose="020B0604020202020204" pitchFamily="34" charset="0"/>
                </a:rPr>
                <a:t>Prácticas para </a:t>
              </a:r>
              <a:br>
                <a:rPr lang="es-SV" altLang="es-US" sz="1600" b="1">
                  <a:solidFill>
                    <a:srgbClr val="004C6F"/>
                  </a:solidFill>
                  <a:latin typeface="Arial" panose="020B0604020202020204" pitchFamily="34" charset="0"/>
                </a:rPr>
              </a:br>
              <a:r>
                <a:rPr lang="es-SV" altLang="es-US" sz="1600" b="1">
                  <a:solidFill>
                    <a:srgbClr val="004C6F"/>
                  </a:solidFill>
                  <a:latin typeface="Arial" panose="020B0604020202020204" pitchFamily="34" charset="0"/>
                </a:rPr>
                <a:t>generar ingresos</a:t>
              </a:r>
            </a:p>
            <a:p>
              <a:pPr algn="ctr" eaLnBrk="0" hangingPunct="0"/>
              <a:r>
                <a:rPr lang="es-SV" altLang="es-US" sz="1300">
                  <a:solidFill>
                    <a:srgbClr val="004C6F"/>
                  </a:solidFill>
                  <a:latin typeface="Arial" panose="020B0604020202020204" pitchFamily="34" charset="0"/>
                </a:rPr>
                <a:t>(agricultura, agro-forestería,  forestería, productos no-maderables, turismo rural, artesanías</a:t>
              </a:r>
              <a:r>
                <a:rPr lang="es-SV" altLang="es-US" sz="1300">
                  <a:solidFill>
                    <a:srgbClr val="004C6F"/>
                  </a:solidFill>
                </a:rPr>
                <a:t>)</a:t>
              </a:r>
            </a:p>
          </p:txBody>
        </p:sp>
        <p:sp>
          <p:nvSpPr>
            <p:cNvPr id="10251" name="Oval 11"/>
            <p:cNvSpPr>
              <a:spLocks noChangeAspect="1" noChangeArrowheads="1"/>
            </p:cNvSpPr>
            <p:nvPr/>
          </p:nvSpPr>
          <p:spPr bwMode="auto">
            <a:xfrm>
              <a:off x="3120" y="1428"/>
              <a:ext cx="2132" cy="2304"/>
            </a:xfrm>
            <a:prstGeom prst="ellipse">
              <a:avLst/>
            </a:prstGeom>
            <a:noFill/>
            <a:ln w="38100">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grpSp>
          <p:nvGrpSpPr>
            <p:cNvPr id="10252" name="Group 12"/>
            <p:cNvGrpSpPr>
              <a:grpSpLocks/>
            </p:cNvGrpSpPr>
            <p:nvPr/>
          </p:nvGrpSpPr>
          <p:grpSpPr bwMode="auto">
            <a:xfrm>
              <a:off x="3524" y="2441"/>
              <a:ext cx="1324" cy="1266"/>
              <a:chOff x="3888" y="768"/>
              <a:chExt cx="1324" cy="1296"/>
            </a:xfrm>
          </p:grpSpPr>
          <p:sp>
            <p:nvSpPr>
              <p:cNvPr id="10253" name="Text Box 13"/>
              <p:cNvSpPr txBox="1">
                <a:spLocks noChangeArrowheads="1"/>
              </p:cNvSpPr>
              <p:nvPr/>
            </p:nvSpPr>
            <p:spPr bwMode="auto">
              <a:xfrm>
                <a:off x="3936" y="912"/>
                <a:ext cx="1276" cy="936"/>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endParaRPr lang="es-SV" altLang="es-US" sz="1400">
                  <a:solidFill>
                    <a:srgbClr val="003300"/>
                  </a:solidFill>
                  <a:latin typeface="Arial" panose="020B0604020202020204" pitchFamily="34" charset="0"/>
                </a:endParaRPr>
              </a:p>
            </p:txBody>
          </p:sp>
          <p:sp>
            <p:nvSpPr>
              <p:cNvPr id="10254" name="Oval 14"/>
              <p:cNvSpPr>
                <a:spLocks noChangeAspect="1" noChangeArrowheads="1"/>
              </p:cNvSpPr>
              <p:nvPr/>
            </p:nvSpPr>
            <p:spPr bwMode="auto">
              <a:xfrm>
                <a:off x="3888" y="768"/>
                <a:ext cx="1296" cy="1296"/>
              </a:xfrm>
              <a:prstGeom prst="ellipse">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grpSp>
      </p:grpSp>
      <p:sp>
        <p:nvSpPr>
          <p:cNvPr id="10255" name="Rectangle 15"/>
          <p:cNvSpPr>
            <a:spLocks noChangeArrowheads="1"/>
          </p:cNvSpPr>
          <p:nvPr/>
        </p:nvSpPr>
        <p:spPr bwMode="auto">
          <a:xfrm>
            <a:off x="642938" y="427038"/>
            <a:ext cx="8470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s-ES" altLang="es-US" sz="2600" b="1">
                <a:solidFill>
                  <a:srgbClr val="8BAA27"/>
                </a:solidFill>
                <a:effectLst>
                  <a:outerShdw blurRad="38100" dist="38100" dir="2700000" algn="tl">
                    <a:srgbClr val="C0C0C0"/>
                  </a:outerShdw>
                </a:effectLst>
                <a:latin typeface="Book Antiqua" panose="02040602050305030304" pitchFamily="18" charset="0"/>
              </a:rPr>
              <a:t>Tres niveles y lógicas detrás del manejo de los RRNN por comunidades rurales</a:t>
            </a:r>
          </a:p>
        </p:txBody>
      </p:sp>
      <p:sp>
        <p:nvSpPr>
          <p:cNvPr id="10262" name="Rectangle 22"/>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0263" name="Rectangle 23"/>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0264" name="Rectangle 24"/>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Marcador de pie de página 1"/>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pic>
        <p:nvPicPr>
          <p:cNvPr id="11267" name="Picture 3" descr="C:\Documents and Settings\susankandel\My Documents\My Pictures\greenhouse 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528763"/>
            <a:ext cx="3536950" cy="1905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597400"/>
            <a:ext cx="1939925" cy="13509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3446463"/>
            <a:ext cx="1638300" cy="11414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C:\Documents and Settings\susankandel\My Documents\My Pictures\biodivers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8" y="3440113"/>
            <a:ext cx="1963737" cy="2505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4852988" y="1600200"/>
            <a:ext cx="3600450" cy="1371600"/>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r>
              <a:rPr lang="es-SV" altLang="es-US" sz="1600" b="1">
                <a:solidFill>
                  <a:srgbClr val="004C6F"/>
                </a:solidFill>
                <a:latin typeface="Arial" panose="020B0604020202020204" pitchFamily="34" charset="0"/>
              </a:rPr>
              <a:t>3.</a:t>
            </a:r>
          </a:p>
          <a:p>
            <a:pPr algn="ctr" eaLnBrk="0" hangingPunct="0"/>
            <a:r>
              <a:rPr lang="es-SV" altLang="es-US" sz="1600" b="1">
                <a:solidFill>
                  <a:srgbClr val="004C6F"/>
                </a:solidFill>
                <a:latin typeface="Arial" panose="020B0604020202020204" pitchFamily="34" charset="0"/>
              </a:rPr>
              <a:t>Prácticas para Garantizar </a:t>
            </a:r>
            <a:br>
              <a:rPr lang="es-SV" altLang="es-US" sz="1600" b="1">
                <a:solidFill>
                  <a:srgbClr val="004C6F"/>
                </a:solidFill>
                <a:latin typeface="Arial" panose="020B0604020202020204" pitchFamily="34" charset="0"/>
              </a:rPr>
            </a:br>
            <a:r>
              <a:rPr lang="es-SV" altLang="es-US" sz="1600" b="1">
                <a:solidFill>
                  <a:srgbClr val="004C6F"/>
                </a:solidFill>
                <a:latin typeface="Arial" panose="020B0604020202020204" pitchFamily="34" charset="0"/>
              </a:rPr>
              <a:t> Servicios Ecosistémicos </a:t>
            </a:r>
          </a:p>
          <a:p>
            <a:pPr algn="ctr" eaLnBrk="0" hangingPunct="0"/>
            <a:r>
              <a:rPr lang="es-SV" altLang="es-US" sz="1600" b="1">
                <a:solidFill>
                  <a:srgbClr val="004C6F"/>
                </a:solidFill>
                <a:latin typeface="Arial" panose="020B0604020202020204" pitchFamily="34" charset="0"/>
              </a:rPr>
              <a:t>Regional / Global</a:t>
            </a:r>
            <a:endParaRPr lang="es-SV" altLang="es-US" sz="1400" b="1">
              <a:solidFill>
                <a:srgbClr val="004C6F"/>
              </a:solidFill>
              <a:latin typeface="Arial" panose="020B0604020202020204" pitchFamily="34" charset="0"/>
            </a:endParaRPr>
          </a:p>
          <a:p>
            <a:pPr algn="ctr" eaLnBrk="0" hangingPunct="0"/>
            <a:r>
              <a:rPr lang="es-SV" altLang="es-US" sz="1300">
                <a:solidFill>
                  <a:srgbClr val="004C6F"/>
                </a:solidFill>
                <a:latin typeface="Arial" panose="020B0604020202020204" pitchFamily="34" charset="0"/>
              </a:rPr>
              <a:t>(calidad y regulación de agua, biodiversidad, captura de carbono)</a:t>
            </a:r>
          </a:p>
          <a:p>
            <a:pPr algn="ctr" eaLnBrk="0" hangingPunct="0"/>
            <a:endParaRPr lang="es-SV" altLang="es-US" sz="1300">
              <a:solidFill>
                <a:srgbClr val="004C6F"/>
              </a:solidFill>
              <a:effectLst>
                <a:outerShdw blurRad="38100" dist="38100" dir="2700000" algn="tl">
                  <a:srgbClr val="C0C0C0"/>
                </a:outerShdw>
              </a:effectLst>
            </a:endParaRPr>
          </a:p>
        </p:txBody>
      </p:sp>
      <p:sp>
        <p:nvSpPr>
          <p:cNvPr id="11273" name="Oval 9"/>
          <p:cNvSpPr>
            <a:spLocks noChangeAspect="1" noChangeArrowheads="1"/>
          </p:cNvSpPr>
          <p:nvPr/>
        </p:nvSpPr>
        <p:spPr bwMode="auto">
          <a:xfrm>
            <a:off x="4572000" y="1447800"/>
            <a:ext cx="4181475" cy="4495800"/>
          </a:xfrm>
          <a:prstGeom prst="ellipse">
            <a:avLst/>
          </a:pr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sp>
        <p:nvSpPr>
          <p:cNvPr id="11274" name="Oval 10"/>
          <p:cNvSpPr>
            <a:spLocks noChangeAspect="1" noChangeArrowheads="1"/>
          </p:cNvSpPr>
          <p:nvPr/>
        </p:nvSpPr>
        <p:spPr bwMode="auto">
          <a:xfrm>
            <a:off x="5324475" y="3124200"/>
            <a:ext cx="2630488" cy="2819400"/>
          </a:xfrm>
          <a:prstGeom prst="ellipse">
            <a:avLst/>
          </a:prstGeom>
          <a:noFill/>
          <a:ln w="38100">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grpSp>
        <p:nvGrpSpPr>
          <p:cNvPr id="11275" name="Group 11"/>
          <p:cNvGrpSpPr>
            <a:grpSpLocks/>
          </p:cNvGrpSpPr>
          <p:nvPr/>
        </p:nvGrpSpPr>
        <p:grpSpPr bwMode="auto">
          <a:xfrm>
            <a:off x="5705475" y="3962400"/>
            <a:ext cx="1873250" cy="1943100"/>
            <a:chOff x="3888" y="768"/>
            <a:chExt cx="1324" cy="1296"/>
          </a:xfrm>
        </p:grpSpPr>
        <p:sp>
          <p:nvSpPr>
            <p:cNvPr id="11276" name="Text Box 12"/>
            <p:cNvSpPr txBox="1">
              <a:spLocks noChangeArrowheads="1"/>
            </p:cNvSpPr>
            <p:nvPr/>
          </p:nvSpPr>
          <p:spPr bwMode="auto">
            <a:xfrm>
              <a:off x="3936" y="912"/>
              <a:ext cx="1276" cy="936"/>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8000"/>
                  </a:solidFill>
                  <a:miter lim="800000"/>
                  <a:headEnd/>
                  <a:tailEnd/>
                </a14:hiddenLine>
              </a:ext>
            </a:extLst>
          </p:spPr>
          <p:txBody>
            <a:bodyPr lIns="106985" tIns="53492" rIns="106985" bIns="53492"/>
            <a:lstStyle/>
            <a:p>
              <a:pPr algn="ctr" eaLnBrk="0" hangingPunct="0"/>
              <a:endParaRPr lang="es-SV" altLang="es-US" sz="1400">
                <a:solidFill>
                  <a:srgbClr val="003300"/>
                </a:solidFill>
                <a:latin typeface="Arial" panose="020B0604020202020204" pitchFamily="34" charset="0"/>
              </a:endParaRPr>
            </a:p>
          </p:txBody>
        </p:sp>
        <p:sp>
          <p:nvSpPr>
            <p:cNvPr id="11277" name="Oval 13"/>
            <p:cNvSpPr>
              <a:spLocks noChangeAspect="1" noChangeArrowheads="1"/>
            </p:cNvSpPr>
            <p:nvPr/>
          </p:nvSpPr>
          <p:spPr bwMode="auto">
            <a:xfrm>
              <a:off x="3888" y="768"/>
              <a:ext cx="1296" cy="1296"/>
            </a:xfrm>
            <a:prstGeom prst="ellipse">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S"/>
            </a:p>
          </p:txBody>
        </p:sp>
      </p:grpSp>
      <p:sp>
        <p:nvSpPr>
          <p:cNvPr id="11278" name="Rectangle 14"/>
          <p:cNvSpPr>
            <a:spLocks noChangeArrowheads="1"/>
          </p:cNvSpPr>
          <p:nvPr/>
        </p:nvSpPr>
        <p:spPr bwMode="auto">
          <a:xfrm>
            <a:off x="600075" y="298450"/>
            <a:ext cx="8470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s-ES" altLang="es-US" sz="2600" b="1">
                <a:solidFill>
                  <a:srgbClr val="8BAA27"/>
                </a:solidFill>
                <a:effectLst>
                  <a:outerShdw blurRad="38100" dist="38100" dir="2700000" algn="tl">
                    <a:srgbClr val="C0C0C0"/>
                  </a:outerShdw>
                </a:effectLst>
                <a:latin typeface="Book Antiqua" panose="02040602050305030304" pitchFamily="18" charset="0"/>
              </a:rPr>
              <a:t>Tres niveles y lógicas detrás del manejo de los RRNN por comunidades rurales</a:t>
            </a:r>
          </a:p>
        </p:txBody>
      </p:sp>
      <p:sp>
        <p:nvSpPr>
          <p:cNvPr id="11282" name="Rectangle 18"/>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1283" name="Rectangle 19"/>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1284" name="Rectangle 20"/>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ssolve">
                                      <p:cBhvr>
                                        <p:cTn id="7" dur="5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dissolve">
                                      <p:cBhvr>
                                        <p:cTn id="12" dur="500"/>
                                        <p:tgtEl>
                                          <p:spTgt spid="11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dissolve">
                                      <p:cBhvr>
                                        <p:cTn id="1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3"/>
          <p:cNvSpPr>
            <a:spLocks noGrp="1"/>
          </p:cNvSpPr>
          <p:nvPr>
            <p:ph type="ftr" sz="quarter" idx="10"/>
          </p:nvPr>
        </p:nvSpPr>
        <p:spPr/>
        <p:txBody>
          <a:bodyPr/>
          <a:lstStyle/>
          <a:p>
            <a:r>
              <a:rPr lang="es-SV" altLang="es-US"/>
              <a:t>C</a:t>
            </a:r>
            <a:r>
              <a:rPr lang="es-SV" altLang="es-US" sz="1600"/>
              <a:t>ompensación por </a:t>
            </a:r>
            <a:r>
              <a:rPr lang="es-SV" altLang="es-US" sz="1800"/>
              <a:t>S</a:t>
            </a:r>
            <a:r>
              <a:rPr lang="es-SV" altLang="es-US" sz="1600"/>
              <a:t>ervicios </a:t>
            </a:r>
            <a:r>
              <a:rPr lang="es-SV" altLang="es-US" sz="1800"/>
              <a:t>A</a:t>
            </a:r>
            <a:r>
              <a:rPr lang="es-SV" altLang="es-US" sz="1600"/>
              <a:t>mbientales</a:t>
            </a:r>
            <a:r>
              <a:rPr lang="es-SV" altLang="es-US" sz="1600">
                <a:solidFill>
                  <a:srgbClr val="66FF33"/>
                </a:solidFill>
                <a:latin typeface="Arial Narrow" panose="020B0606020202030204" pitchFamily="34" charset="0"/>
              </a:rPr>
              <a:t> 			</a:t>
            </a:r>
            <a:endParaRPr lang="en-US" altLang="es-US" sz="1600">
              <a:solidFill>
                <a:srgbClr val="8BAA27"/>
              </a:solidFill>
              <a:latin typeface="Arial Narrow" panose="020B0606020202030204" pitchFamily="34" charset="0"/>
            </a:endParaRPr>
          </a:p>
        </p:txBody>
      </p:sp>
      <p:sp>
        <p:nvSpPr>
          <p:cNvPr id="12290" name="Rectangle 2"/>
          <p:cNvSpPr>
            <a:spLocks noGrp="1" noChangeArrowheads="1"/>
          </p:cNvSpPr>
          <p:nvPr>
            <p:ph type="title"/>
          </p:nvPr>
        </p:nvSpPr>
        <p:spPr>
          <a:xfrm>
            <a:off x="200025" y="214313"/>
            <a:ext cx="8943975" cy="700087"/>
          </a:xfrm>
        </p:spPr>
        <p:txBody>
          <a:bodyPr/>
          <a:lstStyle/>
          <a:p>
            <a:r>
              <a:rPr lang="es-SV" altLang="es-US" sz="3200" b="1">
                <a:solidFill>
                  <a:srgbClr val="8BAA27"/>
                </a:solidFill>
                <a:effectLst>
                  <a:outerShdw blurRad="38100" dist="38100" dir="2700000" algn="tl">
                    <a:srgbClr val="C0C0C0"/>
                  </a:outerShdw>
                </a:effectLst>
                <a:latin typeface="Book Antiqua" panose="02040602050305030304" pitchFamily="18" charset="0"/>
              </a:rPr>
              <a:t>Gestión de Paisajes y la Acción Colectiva</a:t>
            </a:r>
            <a:endParaRPr lang="en-US" altLang="es-US" sz="3200" b="1">
              <a:solidFill>
                <a:srgbClr val="8BAA27"/>
              </a:solidFill>
              <a:effectLst>
                <a:outerShdw blurRad="38100" dist="38100" dir="2700000" algn="tl">
                  <a:srgbClr val="C0C0C0"/>
                </a:outerShdw>
              </a:effectLst>
              <a:latin typeface="Book Antiqua" panose="02040602050305030304" pitchFamily="18" charset="0"/>
            </a:endParaRPr>
          </a:p>
        </p:txBody>
      </p:sp>
      <p:sp>
        <p:nvSpPr>
          <p:cNvPr id="12291" name="Rectangle 3"/>
          <p:cNvSpPr>
            <a:spLocks noGrp="1" noChangeArrowheads="1"/>
          </p:cNvSpPr>
          <p:nvPr>
            <p:ph type="body" idx="1"/>
          </p:nvPr>
        </p:nvSpPr>
        <p:spPr>
          <a:xfrm>
            <a:off x="847725" y="1147763"/>
            <a:ext cx="7886700" cy="1638300"/>
          </a:xfrm>
        </p:spPr>
        <p:txBody>
          <a:bodyPr/>
          <a:lstStyle/>
          <a:p>
            <a:pPr marL="190500" indent="-190500">
              <a:spcAft>
                <a:spcPct val="10000"/>
              </a:spcAft>
              <a:buClr>
                <a:srgbClr val="008000"/>
              </a:buClr>
            </a:pPr>
            <a:r>
              <a:rPr lang="es-SV" altLang="es-US" sz="1800" b="1">
                <a:solidFill>
                  <a:srgbClr val="004C6F"/>
                </a:solidFill>
                <a:latin typeface="Arial" panose="020B0604020202020204" pitchFamily="34" charset="0"/>
              </a:rPr>
              <a:t>Los habitantes, productores y/o propietarios, dentro de un paisaje, necesitan actuar concertadamente para asegurar la provisión de servicios ambientales</a:t>
            </a:r>
          </a:p>
          <a:p>
            <a:pPr marL="190500" indent="-190500">
              <a:spcAft>
                <a:spcPct val="10000"/>
              </a:spcAft>
              <a:buClr>
                <a:srgbClr val="008000"/>
              </a:buClr>
            </a:pPr>
            <a:r>
              <a:rPr lang="es-SV" altLang="es-US" sz="1800" b="1">
                <a:solidFill>
                  <a:srgbClr val="004C6F"/>
                </a:solidFill>
                <a:latin typeface="Arial" panose="020B0604020202020204" pitchFamily="34" charset="0"/>
              </a:rPr>
              <a:t>Dada la escala y complejidad de los paisajes, su gestión excede el manejo de fincas</a:t>
            </a:r>
          </a:p>
        </p:txBody>
      </p:sp>
      <p:pic>
        <p:nvPicPr>
          <p:cNvPr id="12296" name="Picture 8" descr="Asamb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2976563"/>
            <a:ext cx="4087813" cy="2709862"/>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9"/>
          <p:cNvSpPr>
            <a:spLocks noChangeArrowheads="1"/>
          </p:cNvSpPr>
          <p:nvPr/>
        </p:nvSpPr>
        <p:spPr bwMode="auto">
          <a:xfrm>
            <a:off x="5092700" y="2738438"/>
            <a:ext cx="379730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spcAft>
                <a:spcPct val="10000"/>
              </a:spcAft>
              <a:buClr>
                <a:srgbClr val="008000"/>
              </a:buClr>
              <a:buFontTx/>
              <a:buChar char="•"/>
            </a:pPr>
            <a:r>
              <a:rPr lang="es-SV" altLang="es-US" sz="1800" b="1">
                <a:solidFill>
                  <a:srgbClr val="004C6F"/>
                </a:solidFill>
                <a:latin typeface="Arial" panose="020B0604020202020204" pitchFamily="34" charset="0"/>
              </a:rPr>
              <a:t>La gestión de un paisaje requiere de coordinación y regulación; y considera tanto los efectos en el paisaje conjunto, como en cada uno de sus recursos </a:t>
            </a:r>
          </a:p>
          <a:p>
            <a:pPr>
              <a:spcBef>
                <a:spcPct val="20000"/>
              </a:spcBef>
              <a:spcAft>
                <a:spcPct val="10000"/>
              </a:spcAft>
              <a:buClr>
                <a:srgbClr val="008000"/>
              </a:buClr>
              <a:buFontTx/>
              <a:buChar char="•"/>
            </a:pPr>
            <a:r>
              <a:rPr lang="es-SV" altLang="es-US" sz="1800" b="1">
                <a:solidFill>
                  <a:srgbClr val="004C6F"/>
                </a:solidFill>
                <a:latin typeface="Arial" panose="020B0604020202020204" pitchFamily="34" charset="0"/>
              </a:rPr>
              <a:t>Requiere de la acción colectiva, la cual se refiere a las actividades individuales y grupales para lograr intereses compartidos</a:t>
            </a:r>
          </a:p>
        </p:txBody>
      </p:sp>
      <p:sp>
        <p:nvSpPr>
          <p:cNvPr id="12301" name="Rectangle 13"/>
          <p:cNvSpPr>
            <a:spLocks noChangeArrowheads="1"/>
          </p:cNvSpPr>
          <p:nvPr/>
        </p:nvSpPr>
        <p:spPr bwMode="auto">
          <a:xfrm>
            <a:off x="0" y="0"/>
            <a:ext cx="3192463" cy="231775"/>
          </a:xfrm>
          <a:prstGeom prst="rect">
            <a:avLst/>
          </a:prstGeom>
          <a:solidFill>
            <a:srgbClr val="8BAA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2302" name="Rectangle 14"/>
          <p:cNvSpPr>
            <a:spLocks noChangeArrowheads="1"/>
          </p:cNvSpPr>
          <p:nvPr/>
        </p:nvSpPr>
        <p:spPr bwMode="auto">
          <a:xfrm>
            <a:off x="3192463" y="0"/>
            <a:ext cx="5951537" cy="231775"/>
          </a:xfrm>
          <a:prstGeom prst="rect">
            <a:avLst/>
          </a:prstGeom>
          <a:solidFill>
            <a:srgbClr val="9CA1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
        <p:nvSpPr>
          <p:cNvPr id="12303" name="Rectangle 15"/>
          <p:cNvSpPr>
            <a:spLocks noChangeArrowheads="1"/>
          </p:cNvSpPr>
          <p:nvPr/>
        </p:nvSpPr>
        <p:spPr bwMode="auto">
          <a:xfrm>
            <a:off x="0" y="5503863"/>
            <a:ext cx="342900" cy="776287"/>
          </a:xfrm>
          <a:prstGeom prst="rect">
            <a:avLst/>
          </a:prstGeom>
          <a:solidFill>
            <a:srgbClr val="BF5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anim calcmode="lin" valueType="num">
                                      <p:cBhvr>
                                        <p:cTn id="9" dur="500" fill="hold"/>
                                        <p:tgtEl>
                                          <p:spTgt spid="12296"/>
                                        </p:tgtEl>
                                        <p:attrNameLst>
                                          <p:attrName>ppt_x</p:attrName>
                                        </p:attrNameLst>
                                      </p:cBhvr>
                                      <p:tavLst>
                                        <p:tav tm="0">
                                          <p:val>
                                            <p:fltVal val="0.5"/>
                                          </p:val>
                                        </p:tav>
                                        <p:tav tm="100000">
                                          <p:val>
                                            <p:strVal val="#ppt_x"/>
                                          </p:val>
                                        </p:tav>
                                      </p:tavLst>
                                    </p:anim>
                                    <p:anim calcmode="lin" valueType="num">
                                      <p:cBhvr>
                                        <p:cTn id="10" dur="500" fill="hold"/>
                                        <p:tgtEl>
                                          <p:spTgt spid="122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2072</Words>
  <Application>Microsoft Office PowerPoint</Application>
  <PresentationFormat>Presentación en pantalla (4:3)</PresentationFormat>
  <Paragraphs>359</Paragraphs>
  <Slides>29</Slides>
  <Notes>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9" baseType="lpstr">
      <vt:lpstr>Times New Roman</vt:lpstr>
      <vt:lpstr>Arial</vt:lpstr>
      <vt:lpstr>Arial Narrow</vt:lpstr>
      <vt:lpstr>Book Antiqua</vt:lpstr>
      <vt:lpstr>Univers</vt:lpstr>
      <vt:lpstr>Wingdings</vt:lpstr>
      <vt:lpstr>Arial Black</vt:lpstr>
      <vt:lpstr>Default Design</vt:lpstr>
      <vt:lpstr>Microsoft PowerPoint Slide</vt:lpstr>
      <vt:lpstr>Microsoft PowerPoint Presentation</vt:lpstr>
      <vt:lpstr>Marco de  Compensación por  Servicio Ambientales (CSA)</vt:lpstr>
      <vt:lpstr>Servicios Ambientales</vt:lpstr>
      <vt:lpstr>Espacios rurales y perspectiva de paisaje  </vt:lpstr>
      <vt:lpstr>Espacios rurales y perspectiva de paisaje</vt:lpstr>
      <vt:lpstr>Tres niveles y lógicas detrás del manejo de los RRNN por comunidades rurales</vt:lpstr>
      <vt:lpstr>Presentación de PowerPoint</vt:lpstr>
      <vt:lpstr>Presentación de PowerPoint</vt:lpstr>
      <vt:lpstr>Presentación de PowerPoint</vt:lpstr>
      <vt:lpstr>Gestión de Paisajes y la Acción Colectiva</vt:lpstr>
      <vt:lpstr>Gestión de Paisajes y la Acción Colectiva</vt:lpstr>
      <vt:lpstr>Presentación de PowerPoint</vt:lpstr>
      <vt:lpstr>Múltiples Actores, Múltiples Intereses </vt:lpstr>
      <vt:lpstr>Múltiples Actores, Múltiples Intereses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BRASIL: Restricción vrs. Expansión de Derechos</vt:lpstr>
      <vt:lpstr>Presentación de PowerPoint</vt:lpstr>
      <vt:lpstr>Presentación de PowerPoint</vt:lpstr>
    </vt:vector>
  </TitlesOfParts>
  <Company>FUNDACION PRISMA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Ecosistémicos en la Evaluación Ecosistémica del Milenio</dc:title>
  <dc:creator>sandra</dc:creator>
  <cp:lastModifiedBy>LGonzalez</cp:lastModifiedBy>
  <cp:revision>240</cp:revision>
  <dcterms:created xsi:type="dcterms:W3CDTF">2006-03-02T15:46:23Z</dcterms:created>
  <dcterms:modified xsi:type="dcterms:W3CDTF">2020-04-22T15:57:37Z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000800a436000000000001024100</vt:lpwstr>
  </property>
</Properties>
</file>