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60" r:id="rId3"/>
  </p:sldMasterIdLst>
  <p:notesMasterIdLst>
    <p:notesMasterId r:id="rId14"/>
  </p:notesMasterIdLst>
  <p:sldIdLst>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6C848-B5A5-4873-AA65-CF04292846BD}" type="datetimeFigureOut">
              <a:rPr lang="es-SV" smtClean="0"/>
              <a:t>12/08/2011</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FB1793-2A04-4366-801C-EA00705044CA}" type="slidenum">
              <a:rPr lang="es-SV" smtClean="0"/>
              <a:t>‹Nº›</a:t>
            </a:fld>
            <a:endParaRPr lang="es-SV"/>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SV"/>
          </a:p>
        </p:txBody>
      </p:sp>
      <p:sp>
        <p:nvSpPr>
          <p:cNvPr id="4" name="3 Marcador de número de diapositiva"/>
          <p:cNvSpPr>
            <a:spLocks noGrp="1"/>
          </p:cNvSpPr>
          <p:nvPr>
            <p:ph type="sldNum" sz="quarter" idx="10"/>
          </p:nvPr>
        </p:nvSpPr>
        <p:spPr/>
        <p:txBody>
          <a:bodyPr/>
          <a:lstStyle/>
          <a:p>
            <a:fld id="{4DF32A16-B7B1-4FA2-837D-2E2F9E046151}"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SV"/>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SV"/>
          </a:p>
        </p:txBody>
      </p:sp>
      <p:sp>
        <p:nvSpPr>
          <p:cNvPr id="4" name="3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
        <p:nvSpPr>
          <p:cNvPr id="7" name="Rectangle 61"/>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8" name="Rectangle 57"/>
          <p:cNvSpPr>
            <a:spLocks noChangeArrowheads="1"/>
          </p:cNvSpPr>
          <p:nvPr userDrawn="1"/>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9" name="Rectangle 58"/>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10" name="Rectangle 59"/>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11" name="Picture 62"/>
          <p:cNvPicPr>
            <a:picLocks noChangeAspect="1" noChangeArrowheads="1"/>
          </p:cNvPicPr>
          <p:nvPr userDrawn="1"/>
        </p:nvPicPr>
        <p:blipFill>
          <a:blip r:embed="rId2"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endParaRPr lang="es-SV" sz="1200" b="1" i="1">
              <a:solidFill>
                <a:schemeClr val="bg1"/>
              </a:solidFill>
            </a:endParaRPr>
          </a:p>
        </p:txBody>
      </p:sp>
      <p:sp>
        <p:nvSpPr>
          <p:cNvPr id="7171" name="Rectangle 3"/>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7172" name="Rectangle 4"/>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7173" name="Rectangle 5"/>
          <p:cNvSpPr>
            <a:spLocks noChangeArrowheads="1"/>
          </p:cNvSpPr>
          <p:nvPr userDrawn="1"/>
        </p:nvSpPr>
        <p:spPr bwMode="auto">
          <a:xfrm>
            <a:off x="0" y="0"/>
            <a:ext cx="3192463" cy="231775"/>
          </a:xfrm>
          <a:prstGeom prst="rect">
            <a:avLst/>
          </a:prstGeom>
          <a:solidFill>
            <a:srgbClr val="8BAA27"/>
          </a:solidFill>
          <a:ln w="9525">
            <a:noFill/>
            <a:miter lim="800000"/>
            <a:headEnd/>
            <a:tailEnd/>
          </a:ln>
          <a:effectLst/>
        </p:spPr>
        <p:txBody>
          <a:bodyPr wrap="none" anchor="ctr"/>
          <a:lstStyle/>
          <a:p>
            <a:endParaRPr lang="es-SV"/>
          </a:p>
        </p:txBody>
      </p:sp>
      <p:sp>
        <p:nvSpPr>
          <p:cNvPr id="7174" name="Rectangle 6"/>
          <p:cNvSpPr>
            <a:spLocks noChangeArrowheads="1"/>
          </p:cNvSpPr>
          <p:nvPr userDrawn="1"/>
        </p:nvSpPr>
        <p:spPr bwMode="auto">
          <a:xfrm>
            <a:off x="3192463" y="0"/>
            <a:ext cx="5951537" cy="231775"/>
          </a:xfrm>
          <a:prstGeom prst="rect">
            <a:avLst/>
          </a:prstGeom>
          <a:solidFill>
            <a:srgbClr val="9CA1A9"/>
          </a:solidFill>
          <a:ln w="9525">
            <a:noFill/>
            <a:miter lim="800000"/>
            <a:headEnd/>
            <a:tailEnd/>
          </a:ln>
          <a:effectLst/>
        </p:spPr>
        <p:txBody>
          <a:bodyPr wrap="none" anchor="ctr"/>
          <a:lstStyle/>
          <a:p>
            <a:endParaRPr lang="es-SV"/>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
        <p:nvSpPr>
          <p:cNvPr id="7" name="Rectangle 61"/>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8" name="Rectangle 57"/>
          <p:cNvSpPr>
            <a:spLocks noChangeArrowheads="1"/>
          </p:cNvSpPr>
          <p:nvPr userDrawn="1"/>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9" name="Rectangle 58"/>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10" name="Rectangle 59"/>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11" name="Picture 62"/>
          <p:cNvPicPr>
            <a:picLocks noChangeAspect="1" noChangeArrowheads="1"/>
          </p:cNvPicPr>
          <p:nvPr userDrawn="1"/>
        </p:nvPicPr>
        <p:blipFill>
          <a:blip r:embed="rId2"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170" name="Rectangle 2"/>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endParaRPr lang="es-SV" sz="1200" b="1" i="1">
              <a:solidFill>
                <a:schemeClr val="bg1"/>
              </a:solidFill>
            </a:endParaRPr>
          </a:p>
        </p:txBody>
      </p:sp>
      <p:sp>
        <p:nvSpPr>
          <p:cNvPr id="7171" name="Rectangle 3"/>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7172" name="Rectangle 4"/>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7173" name="Rectangle 5"/>
          <p:cNvSpPr>
            <a:spLocks noChangeArrowheads="1"/>
          </p:cNvSpPr>
          <p:nvPr userDrawn="1"/>
        </p:nvSpPr>
        <p:spPr bwMode="auto">
          <a:xfrm>
            <a:off x="0" y="0"/>
            <a:ext cx="3192463" cy="231775"/>
          </a:xfrm>
          <a:prstGeom prst="rect">
            <a:avLst/>
          </a:prstGeom>
          <a:solidFill>
            <a:srgbClr val="8BAA27"/>
          </a:solidFill>
          <a:ln w="9525">
            <a:noFill/>
            <a:miter lim="800000"/>
            <a:headEnd/>
            <a:tailEnd/>
          </a:ln>
          <a:effectLst/>
        </p:spPr>
        <p:txBody>
          <a:bodyPr wrap="none" anchor="ctr"/>
          <a:lstStyle/>
          <a:p>
            <a:endParaRPr lang="es-SV"/>
          </a:p>
        </p:txBody>
      </p:sp>
      <p:sp>
        <p:nvSpPr>
          <p:cNvPr id="7174" name="Rectangle 6"/>
          <p:cNvSpPr>
            <a:spLocks noChangeArrowheads="1"/>
          </p:cNvSpPr>
          <p:nvPr userDrawn="1"/>
        </p:nvSpPr>
        <p:spPr bwMode="auto">
          <a:xfrm>
            <a:off x="3192463" y="0"/>
            <a:ext cx="5951537" cy="231775"/>
          </a:xfrm>
          <a:prstGeom prst="rect">
            <a:avLst/>
          </a:prstGeom>
          <a:solidFill>
            <a:srgbClr val="9CA1A9"/>
          </a:solidFill>
          <a:ln w="9525">
            <a:noFill/>
            <a:miter lim="800000"/>
            <a:headEnd/>
            <a:tailEnd/>
          </a:ln>
          <a:effectLst/>
        </p:spPr>
        <p:txBody>
          <a:bodyPr wrap="none" anchor="ctr"/>
          <a:lstStyle/>
          <a:p>
            <a:endParaRPr lang="es-SV"/>
          </a:p>
        </p:txBody>
      </p:sp>
    </p:spTree>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5" name="4 Marcador de pie de página"/>
          <p:cNvSpPr>
            <a:spLocks noGrp="1"/>
          </p:cNvSpPr>
          <p:nvPr>
            <p:ph type="ftr" sz="quarter" idx="11"/>
          </p:nvPr>
        </p:nvSpPr>
        <p:spPr/>
        <p:txBody>
          <a:bodyPr/>
          <a:lstStyle/>
          <a:p>
            <a:endParaRPr lang="es-SV"/>
          </a:p>
        </p:txBody>
      </p:sp>
      <p:sp>
        <p:nvSpPr>
          <p:cNvPr id="6" name="5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
        <p:nvSpPr>
          <p:cNvPr id="7" name="Rectangle 61"/>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8" name="Rectangle 57"/>
          <p:cNvSpPr>
            <a:spLocks noChangeArrowheads="1"/>
          </p:cNvSpPr>
          <p:nvPr userDrawn="1"/>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9" name="Rectangle 58"/>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10" name="Rectangle 59"/>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11" name="Picture 62"/>
          <p:cNvPicPr>
            <a:picLocks noChangeAspect="1" noChangeArrowheads="1"/>
          </p:cNvPicPr>
          <p:nvPr userDrawn="1"/>
        </p:nvPicPr>
        <p:blipFill>
          <a:blip r:embed="rId2"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SV"/>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7" name="6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8" name="7 Marcador de pie de página"/>
          <p:cNvSpPr>
            <a:spLocks noGrp="1"/>
          </p:cNvSpPr>
          <p:nvPr>
            <p:ph type="ftr" sz="quarter" idx="11"/>
          </p:nvPr>
        </p:nvSpPr>
        <p:spPr/>
        <p:txBody>
          <a:bodyPr/>
          <a:lstStyle/>
          <a:p>
            <a:endParaRPr lang="es-SV"/>
          </a:p>
        </p:txBody>
      </p:sp>
      <p:sp>
        <p:nvSpPr>
          <p:cNvPr id="9" name="8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SV"/>
          </a:p>
        </p:txBody>
      </p:sp>
      <p:sp>
        <p:nvSpPr>
          <p:cNvPr id="3" name="2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4" name="3 Marcador de pie de página"/>
          <p:cNvSpPr>
            <a:spLocks noGrp="1"/>
          </p:cNvSpPr>
          <p:nvPr>
            <p:ph type="ftr" sz="quarter" idx="11"/>
          </p:nvPr>
        </p:nvSpPr>
        <p:spPr/>
        <p:txBody>
          <a:bodyPr/>
          <a:lstStyle/>
          <a:p>
            <a:endParaRPr lang="es-SV"/>
          </a:p>
        </p:txBody>
      </p:sp>
      <p:sp>
        <p:nvSpPr>
          <p:cNvPr id="5" name="4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3" name="2 Marcador de pie de página"/>
          <p:cNvSpPr>
            <a:spLocks noGrp="1"/>
          </p:cNvSpPr>
          <p:nvPr>
            <p:ph type="ftr" sz="quarter" idx="11"/>
          </p:nvPr>
        </p:nvSpPr>
        <p:spPr/>
        <p:txBody>
          <a:bodyPr/>
          <a:lstStyle/>
          <a:p>
            <a:endParaRPr lang="es-SV"/>
          </a:p>
        </p:txBody>
      </p:sp>
      <p:sp>
        <p:nvSpPr>
          <p:cNvPr id="4" name="3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SV"/>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SV"/>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SV"/>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C577C9C-B451-4421-A50C-7AC6FDE0F2FB}" type="datetimeFigureOut">
              <a:rPr lang="es-SV" smtClean="0"/>
              <a:t>12/08/2011</a:t>
            </a:fld>
            <a:endParaRPr lang="es-SV"/>
          </a:p>
        </p:txBody>
      </p:sp>
      <p:sp>
        <p:nvSpPr>
          <p:cNvPr id="6" name="5 Marcador de pie de página"/>
          <p:cNvSpPr>
            <a:spLocks noGrp="1"/>
          </p:cNvSpPr>
          <p:nvPr>
            <p:ph type="ftr" sz="quarter" idx="11"/>
          </p:nvPr>
        </p:nvSpPr>
        <p:spPr/>
        <p:txBody>
          <a:bodyPr/>
          <a:lstStyle/>
          <a:p>
            <a:endParaRPr lang="es-SV"/>
          </a:p>
        </p:txBody>
      </p:sp>
      <p:sp>
        <p:nvSpPr>
          <p:cNvPr id="7" name="6 Marcador de número de diapositiva"/>
          <p:cNvSpPr>
            <a:spLocks noGrp="1"/>
          </p:cNvSpPr>
          <p:nvPr>
            <p:ph type="sldNum" sz="quarter" idx="12"/>
          </p:nvPr>
        </p:nvSpPr>
        <p:spPr/>
        <p:txBody>
          <a:bodyPr/>
          <a:lstStyle/>
          <a:p>
            <a:fld id="{5BFF1B53-1125-4E18-A604-69AA891770CD}" type="slidenum">
              <a:rPr lang="es-SV" smtClean="0"/>
              <a:t>‹Nº›</a:t>
            </a:fld>
            <a:endParaRPr lang="es-S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wmf"/><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wmf"/><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SV"/>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SV"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577C9C-B451-4421-A50C-7AC6FDE0F2FB}" type="datetimeFigureOut">
              <a:rPr lang="es-SV" smtClean="0"/>
              <a:t>12/08/2011</a:t>
            </a:fld>
            <a:endParaRPr lang="es-SV"/>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FF1B53-1125-4E18-A604-69AA891770CD}" type="slidenum">
              <a:rPr lang="es-SV" smtClean="0"/>
              <a:t>‹Nº›</a:t>
            </a:fld>
            <a:endParaRPr lang="es-S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05" name="Rectangle 61"/>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6201" name="Rectangle 57"/>
          <p:cNvSpPr>
            <a:spLocks noChangeArrowheads="1"/>
          </p:cNvSpPr>
          <p:nvPr userDrawn="1"/>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6202" name="Rectangle 58"/>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6203" name="Rectangle 59"/>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6206" name="Picture 62"/>
          <p:cNvPicPr>
            <a:picLocks noChangeAspect="1" noChangeArrowheads="1"/>
          </p:cNvPicPr>
          <p:nvPr userDrawn="1"/>
        </p:nvPicPr>
        <p:blipFill>
          <a:blip r:embed="rId13"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205" name="Rectangle 61"/>
          <p:cNvSpPr>
            <a:spLocks noChangeArrowheads="1"/>
          </p:cNvSpPr>
          <p:nvPr userDrawn="1"/>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6201" name="Rectangle 57"/>
          <p:cNvSpPr>
            <a:spLocks noChangeArrowheads="1"/>
          </p:cNvSpPr>
          <p:nvPr userDrawn="1"/>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6202" name="Rectangle 58"/>
          <p:cNvSpPr>
            <a:spLocks noChangeArrowheads="1"/>
          </p:cNvSpPr>
          <p:nvPr userDrawn="1"/>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6203" name="Rectangle 59"/>
          <p:cNvSpPr>
            <a:spLocks noChangeArrowheads="1"/>
          </p:cNvSpPr>
          <p:nvPr userDrawn="1"/>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6206" name="Picture 62"/>
          <p:cNvPicPr>
            <a:picLocks noChangeAspect="1" noChangeArrowheads="1"/>
          </p:cNvPicPr>
          <p:nvPr userDrawn="1"/>
        </p:nvPicPr>
        <p:blipFill>
          <a:blip r:embed="rId13"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wmf"/><Relationship Id="rId5" Type="http://schemas.openxmlformats.org/officeDocument/2006/relationships/image" Target="../media/image4.jpeg"/><Relationship Id="rId10" Type="http://schemas.openxmlformats.org/officeDocument/2006/relationships/image" Target="../media/image9.jpeg"/><Relationship Id="rId4" Type="http://schemas.openxmlformats.org/officeDocument/2006/relationships/image" Target="../media/image3.wmf"/><Relationship Id="rId9" Type="http://schemas.openxmlformats.org/officeDocument/2006/relationships/image" Target="../media/image8.jpeg"/></Relationships>
</file>

<file path=ppt/slides/_rels/slide10.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14.jpeg"/><Relationship Id="rId5" Type="http://schemas.openxmlformats.org/officeDocument/2006/relationships/hyperlink" Target="http://www.nycwatershed.org/news_press_hobart.html" TargetMode="Externa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6.wmf"/></Relationships>
</file>

<file path=ppt/slides/_rels/slide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9.jpeg"/><Relationship Id="rId4" Type="http://schemas.openxmlformats.org/officeDocument/2006/relationships/image" Target="../media/image18.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5.wmf"/><Relationship Id="rId3" Type="http://schemas.openxmlformats.org/officeDocument/2006/relationships/image" Target="../media/image20.wmf"/><Relationship Id="rId7" Type="http://schemas.openxmlformats.org/officeDocument/2006/relationships/image" Target="../media/image24.w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23.wmf"/><Relationship Id="rId5" Type="http://schemas.openxmlformats.org/officeDocument/2006/relationships/image" Target="../media/image22.wmf"/><Relationship Id="rId4" Type="http://schemas.openxmlformats.org/officeDocument/2006/relationships/image" Target="../media/image2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1" name="Rectangle 1029"/>
          <p:cNvSpPr>
            <a:spLocks noChangeArrowheads="1"/>
          </p:cNvSpPr>
          <p:nvPr/>
        </p:nvSpPr>
        <p:spPr bwMode="auto">
          <a:xfrm>
            <a:off x="5126038" y="1162050"/>
            <a:ext cx="3821112" cy="4213225"/>
          </a:xfrm>
          <a:prstGeom prst="rect">
            <a:avLst/>
          </a:prstGeom>
          <a:noFill/>
          <a:ln w="9525">
            <a:noFill/>
            <a:miter lim="800000"/>
            <a:headEnd/>
            <a:tailEnd/>
          </a:ln>
          <a:effectLst/>
        </p:spPr>
        <p:txBody>
          <a:bodyPr>
            <a:spAutoFit/>
          </a:bodyPr>
          <a:lstStyle/>
          <a:p>
            <a:pPr>
              <a:spcBef>
                <a:spcPct val="50000"/>
              </a:spcBef>
              <a:buClr>
                <a:srgbClr val="008000"/>
              </a:buClr>
            </a:pPr>
            <a:r>
              <a:rPr lang="es-ES" b="1">
                <a:solidFill>
                  <a:srgbClr val="004C6F"/>
                </a:solidFill>
              </a:rPr>
              <a:t>Los territorios rurales son diversos y ofrecen múltiples servicios ecosistémicos para diversos usuarios con diversos intereses.</a:t>
            </a:r>
          </a:p>
          <a:p>
            <a:pPr>
              <a:spcBef>
                <a:spcPct val="50000"/>
              </a:spcBef>
              <a:buClr>
                <a:srgbClr val="008000"/>
              </a:buClr>
            </a:pPr>
            <a:r>
              <a:rPr lang="es-SV" b="1">
                <a:solidFill>
                  <a:srgbClr val="004C6F"/>
                </a:solidFill>
              </a:rPr>
              <a:t>Al enfocarnos en el territorio, evitamos enfocarnos en servicios y usuarios individuales. </a:t>
            </a:r>
            <a:endParaRPr lang="es-ES" b="1">
              <a:solidFill>
                <a:srgbClr val="004C6F"/>
              </a:solidFill>
            </a:endParaRPr>
          </a:p>
          <a:p>
            <a:pPr>
              <a:spcBef>
                <a:spcPct val="50000"/>
              </a:spcBef>
              <a:buClr>
                <a:srgbClr val="008000"/>
              </a:buClr>
            </a:pPr>
            <a:r>
              <a:rPr lang="es-ES" b="1">
                <a:solidFill>
                  <a:srgbClr val="004C6F"/>
                </a:solidFill>
              </a:rPr>
              <a:t>La diversidad de intereses es un reto para priorizar los servicios ecosistémicos y compensaciones que generen los mayores beneficios posibles.</a:t>
            </a:r>
          </a:p>
        </p:txBody>
      </p:sp>
      <p:sp>
        <p:nvSpPr>
          <p:cNvPr id="34822" name="Rectangle 1030"/>
          <p:cNvSpPr>
            <a:spLocks noChangeArrowheads="1"/>
          </p:cNvSpPr>
          <p:nvPr/>
        </p:nvSpPr>
        <p:spPr bwMode="auto">
          <a:xfrm>
            <a:off x="825500" y="360363"/>
            <a:ext cx="7446963" cy="731837"/>
          </a:xfrm>
          <a:prstGeom prst="rect">
            <a:avLst/>
          </a:prstGeom>
          <a:noFill/>
          <a:ln w="9525">
            <a:noFill/>
            <a:miter lim="800000"/>
            <a:headEnd/>
            <a:tailEnd/>
          </a:ln>
          <a:effectLst/>
        </p:spPr>
        <p:txBody>
          <a:bodyPr anchor="ctr"/>
          <a:lstStyle/>
          <a:p>
            <a:pPr algn="ctr"/>
            <a:r>
              <a:rPr lang="es-SV" sz="3200" b="1">
                <a:solidFill>
                  <a:srgbClr val="8BAA27"/>
                </a:solidFill>
                <a:effectLst>
                  <a:outerShdw blurRad="38100" dist="38100" dir="2700000" algn="tl">
                    <a:srgbClr val="C0C0C0"/>
                  </a:outerShdw>
                </a:effectLst>
                <a:latin typeface="Book Antiqua" pitchFamily="18" charset="0"/>
              </a:rPr>
              <a:t>Territorios y comunidades rurales</a:t>
            </a:r>
            <a:endParaRPr lang="es-SV" sz="3200" b="1">
              <a:solidFill>
                <a:srgbClr val="006699"/>
              </a:solidFill>
              <a:effectLst>
                <a:outerShdw blurRad="38100" dist="38100" dir="2700000" algn="tl">
                  <a:srgbClr val="C0C0C0"/>
                </a:outerShdw>
              </a:effectLst>
              <a:latin typeface="Book Antiqua" pitchFamily="18" charset="0"/>
            </a:endParaRPr>
          </a:p>
        </p:txBody>
      </p:sp>
      <p:grpSp>
        <p:nvGrpSpPr>
          <p:cNvPr id="2" name="Group 1047"/>
          <p:cNvGrpSpPr>
            <a:grpSpLocks/>
          </p:cNvGrpSpPr>
          <p:nvPr/>
        </p:nvGrpSpPr>
        <p:grpSpPr bwMode="auto">
          <a:xfrm>
            <a:off x="449263" y="1204913"/>
            <a:ext cx="4614862" cy="4724400"/>
            <a:chOff x="442" y="626"/>
            <a:chExt cx="2907" cy="2976"/>
          </a:xfrm>
        </p:grpSpPr>
        <p:pic>
          <p:nvPicPr>
            <p:cNvPr id="34838" name="Picture 1046" descr="AG_CVR"/>
            <p:cNvPicPr>
              <a:picLocks noChangeAspect="1" noChangeArrowheads="1"/>
            </p:cNvPicPr>
            <p:nvPr/>
          </p:nvPicPr>
          <p:blipFill>
            <a:blip r:embed="rId3" cstate="print"/>
            <a:srcRect/>
            <a:stretch>
              <a:fillRect/>
            </a:stretch>
          </p:blipFill>
          <p:spPr bwMode="auto">
            <a:xfrm>
              <a:off x="442" y="1391"/>
              <a:ext cx="1570" cy="1228"/>
            </a:xfrm>
            <a:prstGeom prst="rect">
              <a:avLst/>
            </a:prstGeom>
            <a:noFill/>
          </p:spPr>
        </p:pic>
        <p:pic>
          <p:nvPicPr>
            <p:cNvPr id="34829" name="Picture 1037"/>
            <p:cNvPicPr>
              <a:picLocks noChangeAspect="1" noChangeArrowheads="1"/>
            </p:cNvPicPr>
            <p:nvPr/>
          </p:nvPicPr>
          <p:blipFill>
            <a:blip r:embed="rId4" cstate="print"/>
            <a:srcRect/>
            <a:stretch>
              <a:fillRect/>
            </a:stretch>
          </p:blipFill>
          <p:spPr bwMode="auto">
            <a:xfrm>
              <a:off x="1747" y="626"/>
              <a:ext cx="1601" cy="890"/>
            </a:xfrm>
            <a:prstGeom prst="rect">
              <a:avLst/>
            </a:prstGeom>
            <a:noFill/>
            <a:ln w="9525">
              <a:noFill/>
              <a:miter lim="800000"/>
              <a:headEnd/>
              <a:tailEnd/>
            </a:ln>
          </p:spPr>
        </p:pic>
        <p:pic>
          <p:nvPicPr>
            <p:cNvPr id="34832" name="Picture 1040" descr="costa rica040303-madera"/>
            <p:cNvPicPr>
              <a:picLocks noChangeAspect="1" noChangeArrowheads="1"/>
            </p:cNvPicPr>
            <p:nvPr/>
          </p:nvPicPr>
          <p:blipFill>
            <a:blip r:embed="rId5" cstate="print"/>
            <a:srcRect b="-21"/>
            <a:stretch>
              <a:fillRect/>
            </a:stretch>
          </p:blipFill>
          <p:spPr bwMode="auto">
            <a:xfrm>
              <a:off x="445" y="648"/>
              <a:ext cx="1439" cy="1043"/>
            </a:xfrm>
            <a:prstGeom prst="rect">
              <a:avLst/>
            </a:prstGeom>
            <a:noFill/>
          </p:spPr>
        </p:pic>
        <p:pic>
          <p:nvPicPr>
            <p:cNvPr id="34833" name="Picture 1041" descr="chalatenango220501-1"/>
            <p:cNvPicPr>
              <a:picLocks noChangeAspect="1" noChangeArrowheads="1"/>
            </p:cNvPicPr>
            <p:nvPr/>
          </p:nvPicPr>
          <p:blipFill>
            <a:blip r:embed="rId6" cstate="print"/>
            <a:srcRect/>
            <a:stretch>
              <a:fillRect/>
            </a:stretch>
          </p:blipFill>
          <p:spPr bwMode="auto">
            <a:xfrm>
              <a:off x="450" y="2613"/>
              <a:ext cx="1582" cy="989"/>
            </a:xfrm>
            <a:prstGeom prst="rect">
              <a:avLst/>
            </a:prstGeom>
            <a:noFill/>
            <a:ln w="9525">
              <a:noFill/>
              <a:miter lim="800000"/>
              <a:headEnd/>
              <a:tailEnd/>
            </a:ln>
          </p:spPr>
        </p:pic>
        <p:pic>
          <p:nvPicPr>
            <p:cNvPr id="34835" name="Picture 1043" descr="diana-030305-elsicahuite-6a_th"/>
            <p:cNvPicPr>
              <a:picLocks noChangeAspect="1" noChangeArrowheads="1"/>
            </p:cNvPicPr>
            <p:nvPr/>
          </p:nvPicPr>
          <p:blipFill>
            <a:blip r:embed="rId7" cstate="print"/>
            <a:srcRect/>
            <a:stretch>
              <a:fillRect/>
            </a:stretch>
          </p:blipFill>
          <p:spPr bwMode="auto">
            <a:xfrm>
              <a:off x="2009" y="2764"/>
              <a:ext cx="1330" cy="836"/>
            </a:xfrm>
            <a:prstGeom prst="rect">
              <a:avLst/>
            </a:prstGeom>
            <a:noFill/>
          </p:spPr>
        </p:pic>
        <p:pic>
          <p:nvPicPr>
            <p:cNvPr id="34834" name="Picture 1042"/>
            <p:cNvPicPr>
              <a:picLocks noChangeAspect="1" noChangeArrowheads="1"/>
            </p:cNvPicPr>
            <p:nvPr/>
          </p:nvPicPr>
          <p:blipFill>
            <a:blip r:embed="rId8" cstate="print"/>
            <a:srcRect/>
            <a:stretch>
              <a:fillRect/>
            </a:stretch>
          </p:blipFill>
          <p:spPr bwMode="auto">
            <a:xfrm>
              <a:off x="2445" y="1387"/>
              <a:ext cx="904" cy="590"/>
            </a:xfrm>
            <a:prstGeom prst="rect">
              <a:avLst/>
            </a:prstGeom>
            <a:noFill/>
            <a:ln w="9525">
              <a:noFill/>
              <a:miter lim="800000"/>
              <a:headEnd/>
              <a:tailEnd/>
            </a:ln>
            <a:effectLst/>
          </p:spPr>
        </p:pic>
        <p:pic>
          <p:nvPicPr>
            <p:cNvPr id="34837" name="Picture 1045" descr="P0001058"/>
            <p:cNvPicPr>
              <a:picLocks noChangeAspect="1" noChangeArrowheads="1"/>
            </p:cNvPicPr>
            <p:nvPr/>
          </p:nvPicPr>
          <p:blipFill>
            <a:blip r:embed="rId9" cstate="print"/>
            <a:srcRect/>
            <a:stretch>
              <a:fillRect/>
            </a:stretch>
          </p:blipFill>
          <p:spPr bwMode="auto">
            <a:xfrm>
              <a:off x="1797" y="1929"/>
              <a:ext cx="1540" cy="860"/>
            </a:xfrm>
            <a:prstGeom prst="rect">
              <a:avLst/>
            </a:prstGeom>
            <a:noFill/>
          </p:spPr>
        </p:pic>
        <p:pic>
          <p:nvPicPr>
            <p:cNvPr id="34836" name="Picture 1044" descr="DSCN3068"/>
            <p:cNvPicPr>
              <a:picLocks noChangeAspect="1" noChangeArrowheads="1"/>
            </p:cNvPicPr>
            <p:nvPr/>
          </p:nvPicPr>
          <p:blipFill>
            <a:blip r:embed="rId10" cstate="print"/>
            <a:srcRect/>
            <a:stretch>
              <a:fillRect/>
            </a:stretch>
          </p:blipFill>
          <p:spPr bwMode="auto">
            <a:xfrm>
              <a:off x="1693" y="1378"/>
              <a:ext cx="799" cy="599"/>
            </a:xfrm>
            <a:prstGeom prst="rect">
              <a:avLst/>
            </a:prstGeom>
            <a:noFill/>
            <a:ln w="9525">
              <a:noFill/>
              <a:miter lim="800000"/>
              <a:headEnd/>
              <a:tailEnd/>
            </a:ln>
          </p:spPr>
        </p:pic>
      </p:grpSp>
      <p:sp>
        <p:nvSpPr>
          <p:cNvPr id="13" name="Rectangle 61"/>
          <p:cNvSpPr>
            <a:spLocks noChangeArrowheads="1"/>
          </p:cNvSpPr>
          <p:nvPr/>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14" name="Rectangle 57"/>
          <p:cNvSpPr>
            <a:spLocks noChangeArrowheads="1"/>
          </p:cNvSpPr>
          <p:nvPr/>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15" name="Rectangle 58"/>
          <p:cNvSpPr>
            <a:spLocks noChangeArrowheads="1"/>
          </p:cNvSpPr>
          <p:nvPr/>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16" name="Rectangle 59"/>
          <p:cNvSpPr>
            <a:spLocks noChangeArrowheads="1"/>
          </p:cNvSpPr>
          <p:nvPr/>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17" name="Picture 62"/>
          <p:cNvPicPr>
            <a:picLocks noChangeAspect="1" noChangeArrowheads="1"/>
          </p:cNvPicPr>
          <p:nvPr/>
        </p:nvPicPr>
        <p:blipFill>
          <a:blip r:embed="rId11"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517900" y="3735388"/>
            <a:ext cx="2217738" cy="1382712"/>
          </a:xfrm>
          <a:prstGeom prst="rect">
            <a:avLst/>
          </a:prstGeom>
          <a:noFill/>
          <a:ln w="9525">
            <a:noFill/>
            <a:miter lim="800000"/>
            <a:headEnd/>
            <a:tailEnd/>
          </a:ln>
        </p:spPr>
        <p:txBody>
          <a:bodyPr lIns="106985" tIns="53492" rIns="106985" bIns="53492"/>
          <a:lstStyle/>
          <a:p>
            <a:pPr algn="ctr" eaLnBrk="0" hangingPunct="0"/>
            <a:r>
              <a:rPr lang="es-SV" sz="2000" b="1">
                <a:solidFill>
                  <a:srgbClr val="004C6F"/>
                </a:solidFill>
                <a:latin typeface="Times New Roman" pitchFamily="18" charset="0"/>
              </a:rPr>
              <a:t>1</a:t>
            </a:r>
          </a:p>
          <a:p>
            <a:pPr algn="ctr" eaLnBrk="0" hangingPunct="0"/>
            <a:r>
              <a:rPr lang="es-SV" sz="1400" b="1">
                <a:solidFill>
                  <a:srgbClr val="004C6F"/>
                </a:solidFill>
                <a:latin typeface="Times New Roman" pitchFamily="18" charset="0"/>
              </a:rPr>
              <a:t>Prácticas para </a:t>
            </a:r>
          </a:p>
          <a:p>
            <a:pPr algn="ctr" eaLnBrk="0" hangingPunct="0"/>
            <a:r>
              <a:rPr lang="es-SV" sz="1400" b="1">
                <a:solidFill>
                  <a:srgbClr val="004C6F"/>
                </a:solidFill>
                <a:latin typeface="Times New Roman" pitchFamily="18" charset="0"/>
              </a:rPr>
              <a:t>el autoabastecimiento</a:t>
            </a:r>
          </a:p>
          <a:p>
            <a:pPr algn="ctr" eaLnBrk="0" hangingPunct="0"/>
            <a:r>
              <a:rPr lang="es-SV" sz="1400">
                <a:solidFill>
                  <a:srgbClr val="004C6F"/>
                </a:solidFill>
                <a:effectLst>
                  <a:outerShdw blurRad="38100" dist="38100" dir="2700000" algn="tl">
                    <a:srgbClr val="C0C0C0"/>
                  </a:outerShdw>
                </a:effectLst>
                <a:latin typeface="Times New Roman" pitchFamily="18" charset="0"/>
              </a:rPr>
              <a:t>(alimentos, agua, leña, bienestar espiritual)</a:t>
            </a:r>
            <a:endParaRPr lang="es-SV" sz="1600">
              <a:solidFill>
                <a:srgbClr val="004C6F"/>
              </a:solidFill>
              <a:effectLst>
                <a:outerShdw blurRad="38100" dist="38100" dir="2700000" algn="tl">
                  <a:srgbClr val="C0C0C0"/>
                </a:outerShdw>
              </a:effectLst>
              <a:latin typeface="Times New Roman" pitchFamily="18" charset="0"/>
            </a:endParaRPr>
          </a:p>
        </p:txBody>
      </p:sp>
      <p:sp>
        <p:nvSpPr>
          <p:cNvPr id="47107" name="Text Box 3"/>
          <p:cNvSpPr txBox="1">
            <a:spLocks noChangeArrowheads="1"/>
          </p:cNvSpPr>
          <p:nvPr/>
        </p:nvSpPr>
        <p:spPr bwMode="auto">
          <a:xfrm>
            <a:off x="3040063" y="2295525"/>
            <a:ext cx="3201987" cy="1222375"/>
          </a:xfrm>
          <a:prstGeom prst="rect">
            <a:avLst/>
          </a:prstGeom>
          <a:noFill/>
          <a:ln w="9525">
            <a:noFill/>
            <a:miter lim="800000"/>
            <a:headEnd/>
            <a:tailEnd/>
          </a:ln>
        </p:spPr>
        <p:txBody>
          <a:bodyPr lIns="106985" tIns="53492" rIns="106985" bIns="53492"/>
          <a:lstStyle/>
          <a:p>
            <a:pPr algn="ctr" eaLnBrk="0" hangingPunct="0"/>
            <a:r>
              <a:rPr lang="es-SV" sz="2000" b="1">
                <a:solidFill>
                  <a:srgbClr val="004C6F"/>
                </a:solidFill>
                <a:latin typeface="Times New Roman" pitchFamily="18" charset="0"/>
              </a:rPr>
              <a:t>2</a:t>
            </a:r>
          </a:p>
          <a:p>
            <a:pPr algn="ctr" eaLnBrk="0" hangingPunct="0"/>
            <a:r>
              <a:rPr lang="es-SV" sz="1400" b="1">
                <a:solidFill>
                  <a:srgbClr val="004C6F"/>
                </a:solidFill>
                <a:latin typeface="Times New Roman" pitchFamily="18" charset="0"/>
              </a:rPr>
              <a:t>Prácticas para la </a:t>
            </a:r>
            <a:br>
              <a:rPr lang="es-SV" sz="1400" b="1">
                <a:solidFill>
                  <a:srgbClr val="004C6F"/>
                </a:solidFill>
                <a:latin typeface="Times New Roman" pitchFamily="18" charset="0"/>
              </a:rPr>
            </a:br>
            <a:r>
              <a:rPr lang="es-SV" sz="1400" b="1">
                <a:solidFill>
                  <a:srgbClr val="004C6F"/>
                </a:solidFill>
                <a:latin typeface="Times New Roman" pitchFamily="18" charset="0"/>
              </a:rPr>
              <a:t>generación de ingresos</a:t>
            </a:r>
          </a:p>
          <a:p>
            <a:pPr algn="ctr" eaLnBrk="0" hangingPunct="0"/>
            <a:r>
              <a:rPr lang="es-SV" sz="1400">
                <a:solidFill>
                  <a:srgbClr val="004C6F"/>
                </a:solidFill>
                <a:effectLst>
                  <a:outerShdw blurRad="38100" dist="38100" dir="2700000" algn="tl">
                    <a:srgbClr val="C0C0C0"/>
                  </a:outerShdw>
                </a:effectLst>
                <a:latin typeface="Times New Roman" pitchFamily="18" charset="0"/>
              </a:rPr>
              <a:t>(agricultura, agroforestería, ganadería, maderables y no-maderables, turismo rural, artesanías, etc.)</a:t>
            </a:r>
          </a:p>
        </p:txBody>
      </p:sp>
      <p:sp>
        <p:nvSpPr>
          <p:cNvPr id="47108" name="Text Box 4"/>
          <p:cNvSpPr txBox="1">
            <a:spLocks noChangeArrowheads="1"/>
          </p:cNvSpPr>
          <p:nvPr/>
        </p:nvSpPr>
        <p:spPr bwMode="auto">
          <a:xfrm>
            <a:off x="2686050" y="869950"/>
            <a:ext cx="3943350" cy="1276350"/>
          </a:xfrm>
          <a:prstGeom prst="rect">
            <a:avLst/>
          </a:prstGeom>
          <a:noFill/>
          <a:ln w="9525">
            <a:noFill/>
            <a:miter lim="800000"/>
            <a:headEnd/>
            <a:tailEnd/>
          </a:ln>
        </p:spPr>
        <p:txBody>
          <a:bodyPr lIns="106985" tIns="53492" rIns="106985" bIns="53492"/>
          <a:lstStyle/>
          <a:p>
            <a:pPr algn="ctr" eaLnBrk="0" hangingPunct="0"/>
            <a:r>
              <a:rPr lang="es-SV" sz="2000" b="1">
                <a:solidFill>
                  <a:srgbClr val="004C6F"/>
                </a:solidFill>
                <a:latin typeface="Times New Roman" pitchFamily="18" charset="0"/>
              </a:rPr>
              <a:t>3</a:t>
            </a:r>
          </a:p>
          <a:p>
            <a:pPr algn="ctr" eaLnBrk="0" hangingPunct="0"/>
            <a:r>
              <a:rPr lang="es-SV" sz="1400" b="1">
                <a:solidFill>
                  <a:srgbClr val="004C6F"/>
                </a:solidFill>
                <a:latin typeface="Times New Roman" pitchFamily="18" charset="0"/>
              </a:rPr>
              <a:t>Prácticas para garantizar </a:t>
            </a:r>
            <a:br>
              <a:rPr lang="es-SV" sz="1400" b="1">
                <a:solidFill>
                  <a:srgbClr val="004C6F"/>
                </a:solidFill>
                <a:latin typeface="Times New Roman" pitchFamily="18" charset="0"/>
              </a:rPr>
            </a:br>
            <a:r>
              <a:rPr lang="es-SV" sz="1400" b="1">
                <a:solidFill>
                  <a:srgbClr val="004C6F"/>
                </a:solidFill>
                <a:latin typeface="Times New Roman" pitchFamily="18" charset="0"/>
              </a:rPr>
              <a:t>servicios ecosistémicos de  </a:t>
            </a:r>
            <a:br>
              <a:rPr lang="es-SV" sz="1400" b="1">
                <a:solidFill>
                  <a:srgbClr val="004C6F"/>
                </a:solidFill>
                <a:latin typeface="Times New Roman" pitchFamily="18" charset="0"/>
              </a:rPr>
            </a:br>
            <a:r>
              <a:rPr lang="es-SV" sz="1400" b="1">
                <a:solidFill>
                  <a:srgbClr val="004C6F"/>
                </a:solidFill>
                <a:latin typeface="Times New Roman" pitchFamily="18" charset="0"/>
              </a:rPr>
              <a:t>Interés regional/global </a:t>
            </a:r>
          </a:p>
          <a:p>
            <a:pPr algn="ctr" eaLnBrk="0" hangingPunct="0"/>
            <a:r>
              <a:rPr lang="es-SV" sz="1400">
                <a:solidFill>
                  <a:srgbClr val="004C6F"/>
                </a:solidFill>
                <a:effectLst>
                  <a:outerShdw blurRad="38100" dist="38100" dir="2700000" algn="tl">
                    <a:srgbClr val="C0C0C0"/>
                  </a:outerShdw>
                </a:effectLst>
                <a:latin typeface="Times New Roman" pitchFamily="18" charset="0"/>
              </a:rPr>
              <a:t>(calidad y regulación del agua, conservación de biodiversidad, captura de carbono)</a:t>
            </a:r>
            <a:endParaRPr lang="es-SV" sz="1600">
              <a:solidFill>
                <a:srgbClr val="004C6F"/>
              </a:solidFill>
              <a:effectLst>
                <a:outerShdw blurRad="38100" dist="38100" dir="2700000" algn="tl">
                  <a:srgbClr val="C0C0C0"/>
                </a:outerShdw>
              </a:effectLst>
              <a:latin typeface="Times New Roman" pitchFamily="18" charset="0"/>
            </a:endParaRPr>
          </a:p>
        </p:txBody>
      </p:sp>
      <p:sp>
        <p:nvSpPr>
          <p:cNvPr id="47109" name="Oval 5"/>
          <p:cNvSpPr>
            <a:spLocks noChangeAspect="1" noChangeArrowheads="1"/>
          </p:cNvSpPr>
          <p:nvPr/>
        </p:nvSpPr>
        <p:spPr bwMode="auto">
          <a:xfrm>
            <a:off x="3368675" y="3803650"/>
            <a:ext cx="2505075" cy="1847850"/>
          </a:xfrm>
          <a:prstGeom prst="ellipse">
            <a:avLst/>
          </a:prstGeom>
          <a:noFill/>
          <a:ln w="38100">
            <a:solidFill>
              <a:srgbClr val="8BAA27"/>
            </a:solidFill>
            <a:round/>
            <a:headEnd/>
            <a:tailEnd/>
          </a:ln>
        </p:spPr>
        <p:txBody>
          <a:bodyPr/>
          <a:lstStyle/>
          <a:p>
            <a:endParaRPr lang="es-SV"/>
          </a:p>
        </p:txBody>
      </p:sp>
      <p:sp>
        <p:nvSpPr>
          <p:cNvPr id="47110" name="Oval 6"/>
          <p:cNvSpPr>
            <a:spLocks noChangeAspect="1" noChangeArrowheads="1"/>
          </p:cNvSpPr>
          <p:nvPr/>
        </p:nvSpPr>
        <p:spPr bwMode="auto">
          <a:xfrm>
            <a:off x="2781300" y="2328863"/>
            <a:ext cx="3708400" cy="3360737"/>
          </a:xfrm>
          <a:prstGeom prst="ellipse">
            <a:avLst/>
          </a:prstGeom>
          <a:noFill/>
          <a:ln w="38100">
            <a:solidFill>
              <a:srgbClr val="BF5A00"/>
            </a:solidFill>
            <a:round/>
            <a:headEnd/>
            <a:tailEnd/>
          </a:ln>
        </p:spPr>
        <p:txBody>
          <a:bodyPr/>
          <a:lstStyle/>
          <a:p>
            <a:endParaRPr lang="es-SV"/>
          </a:p>
        </p:txBody>
      </p:sp>
      <p:sp>
        <p:nvSpPr>
          <p:cNvPr id="47111" name="Oval 7"/>
          <p:cNvSpPr>
            <a:spLocks noChangeAspect="1" noChangeArrowheads="1"/>
          </p:cNvSpPr>
          <p:nvPr/>
        </p:nvSpPr>
        <p:spPr bwMode="auto">
          <a:xfrm>
            <a:off x="2139950" y="925513"/>
            <a:ext cx="5008563" cy="4764087"/>
          </a:xfrm>
          <a:prstGeom prst="ellipse">
            <a:avLst/>
          </a:prstGeom>
          <a:noFill/>
          <a:ln w="38100">
            <a:solidFill>
              <a:srgbClr val="004C6F"/>
            </a:solidFill>
            <a:round/>
            <a:headEnd/>
            <a:tailEnd/>
          </a:ln>
        </p:spPr>
        <p:txBody>
          <a:bodyPr/>
          <a:lstStyle/>
          <a:p>
            <a:endParaRPr lang="es-SV"/>
          </a:p>
        </p:txBody>
      </p:sp>
      <p:sp>
        <p:nvSpPr>
          <p:cNvPr id="47112" name="Text Box 8"/>
          <p:cNvSpPr txBox="1">
            <a:spLocks noChangeArrowheads="1"/>
          </p:cNvSpPr>
          <p:nvPr/>
        </p:nvSpPr>
        <p:spPr bwMode="auto">
          <a:xfrm>
            <a:off x="95250" y="847725"/>
            <a:ext cx="1981200" cy="4686300"/>
          </a:xfrm>
          <a:prstGeom prst="rect">
            <a:avLst/>
          </a:prstGeom>
          <a:noFill/>
          <a:ln w="38100">
            <a:noFill/>
            <a:miter lim="800000"/>
            <a:headEnd/>
            <a:tailEnd/>
          </a:ln>
        </p:spPr>
        <p:txBody>
          <a:bodyPr lIns="18288" tIns="53492" rIns="18288" bIns="53492"/>
          <a:lstStyle/>
          <a:p>
            <a:pPr algn="ctr" eaLnBrk="0" hangingPunct="0"/>
            <a:r>
              <a:rPr lang="es-SV" sz="1400" b="1">
                <a:solidFill>
                  <a:srgbClr val="004C6F"/>
                </a:solidFill>
                <a:latin typeface="Arial Narrow" pitchFamily="34" charset="0"/>
                <a:cs typeface="Times New Roman" pitchFamily="18" charset="0"/>
              </a:rPr>
              <a:t>Temas para </a:t>
            </a:r>
            <a:br>
              <a:rPr lang="es-SV" sz="1400" b="1">
                <a:solidFill>
                  <a:srgbClr val="004C6F"/>
                </a:solidFill>
                <a:latin typeface="Arial Narrow" pitchFamily="34" charset="0"/>
                <a:cs typeface="Times New Roman" pitchFamily="18" charset="0"/>
              </a:rPr>
            </a:br>
            <a:r>
              <a:rPr lang="es-SV" sz="1400" b="1">
                <a:solidFill>
                  <a:srgbClr val="004C6F"/>
                </a:solidFill>
                <a:latin typeface="Arial Narrow" pitchFamily="34" charset="0"/>
                <a:cs typeface="Times New Roman" pitchFamily="18" charset="0"/>
              </a:rPr>
              <a:t>Esquemas Equitativos y Eficientes</a:t>
            </a:r>
          </a:p>
          <a:p>
            <a:pPr algn="ctr" eaLnBrk="0" hangingPunct="0"/>
            <a:r>
              <a:rPr lang="es-SV" sz="800" b="1">
                <a:solidFill>
                  <a:srgbClr val="004C6F"/>
                </a:solidFill>
                <a:cs typeface="Times New Roman" pitchFamily="18" charset="0"/>
              </a:rPr>
              <a:t>________________</a:t>
            </a:r>
          </a:p>
          <a:p>
            <a:pPr algn="ctr" eaLnBrk="0" hangingPunct="0"/>
            <a:endParaRPr lang="es-SV" sz="800" b="1">
              <a:solidFill>
                <a:srgbClr val="004C6F"/>
              </a:solidFill>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Defender, Expandir e Innovar Derechos </a:t>
            </a:r>
            <a:br>
              <a:rPr lang="es-SV" sz="1400" b="1">
                <a:solidFill>
                  <a:srgbClr val="004C6F"/>
                </a:solidFill>
                <a:latin typeface="Arial Narrow" pitchFamily="34" charset="0"/>
                <a:cs typeface="Times New Roman" pitchFamily="18" charset="0"/>
              </a:rPr>
            </a:br>
            <a:r>
              <a:rPr lang="es-SV" sz="1300">
                <a:solidFill>
                  <a:srgbClr val="004C6F"/>
                </a:solidFill>
                <a:latin typeface="Arial Narrow" pitchFamily="34" charset="0"/>
                <a:cs typeface="Times New Roman" pitchFamily="18" charset="0"/>
              </a:rPr>
              <a:t>(acceso, extracción, manejo, tenencia)</a:t>
            </a:r>
          </a:p>
          <a:p>
            <a:pPr algn="ctr" eaLnBrk="0" hangingPunct="0"/>
            <a:endParaRPr lang="es-SV" sz="1300">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Ampliar el marco de valoración y CSA</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Perspectiva de paisaje que valora la acción humana </a:t>
            </a:r>
            <a:r>
              <a:rPr lang="es-SV" sz="1300">
                <a:solidFill>
                  <a:srgbClr val="004C6F"/>
                </a:solidFill>
                <a:latin typeface="Arial Narrow" pitchFamily="34" charset="0"/>
                <a:cs typeface="Times New Roman" pitchFamily="18" charset="0"/>
              </a:rPr>
              <a:t>(componentes antropogénicos en mosaicos de paisaje)</a:t>
            </a:r>
          </a:p>
          <a:p>
            <a:pPr algn="ctr" eaLnBrk="0" hangingPunct="0"/>
            <a:endParaRPr lang="es-SV" sz="1400">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Fortalecer la capacidad organizativa </a:t>
            </a:r>
          </a:p>
          <a:p>
            <a:pPr algn="ctr" eaLnBrk="0" hangingPunct="0"/>
            <a:r>
              <a:rPr lang="es-SV" sz="1300">
                <a:solidFill>
                  <a:srgbClr val="004C6F"/>
                </a:solidFill>
                <a:latin typeface="Arial Narrow" pitchFamily="34" charset="0"/>
                <a:cs typeface="Times New Roman" pitchFamily="18" charset="0"/>
              </a:rPr>
              <a:t>(para la acción colectiva, resolución de conflictos,  vínculos externos)</a:t>
            </a:r>
          </a:p>
        </p:txBody>
      </p:sp>
      <p:sp>
        <p:nvSpPr>
          <p:cNvPr id="47113" name="Text Box 9"/>
          <p:cNvSpPr txBox="1">
            <a:spLocks noChangeArrowheads="1"/>
          </p:cNvSpPr>
          <p:nvPr/>
        </p:nvSpPr>
        <p:spPr bwMode="auto">
          <a:xfrm>
            <a:off x="7097713" y="1381125"/>
            <a:ext cx="1836737" cy="4314825"/>
          </a:xfrm>
          <a:prstGeom prst="rect">
            <a:avLst/>
          </a:prstGeom>
          <a:noFill/>
          <a:ln w="38100">
            <a:noFill/>
            <a:miter lim="800000"/>
            <a:headEnd/>
            <a:tailEnd/>
          </a:ln>
        </p:spPr>
        <p:txBody>
          <a:bodyPr lIns="18288" tIns="53492" rIns="18288" bIns="53492"/>
          <a:lstStyle/>
          <a:p>
            <a:pPr algn="ctr" eaLnBrk="0" hangingPunct="0"/>
            <a:r>
              <a:rPr lang="es-SV" sz="1400" b="1">
                <a:solidFill>
                  <a:srgbClr val="004C6F"/>
                </a:solidFill>
                <a:latin typeface="Arial Narrow" pitchFamily="34" charset="0"/>
                <a:cs typeface="Times New Roman" pitchFamily="18" charset="0"/>
              </a:rPr>
              <a:t>Apoyos</a:t>
            </a:r>
            <a:r>
              <a:rPr lang="es-SV" sz="1400" b="1">
                <a:solidFill>
                  <a:srgbClr val="004C6F"/>
                </a:solidFill>
              </a:rPr>
              <a:t> </a:t>
            </a:r>
            <a:r>
              <a:rPr lang="es-SV" sz="1400" b="1">
                <a:solidFill>
                  <a:srgbClr val="004C6F"/>
                </a:solidFill>
                <a:latin typeface="Arial Narrow" pitchFamily="34" charset="0"/>
                <a:cs typeface="Times New Roman" pitchFamily="18" charset="0"/>
              </a:rPr>
              <a:t>a los 3 Niveles</a:t>
            </a:r>
          </a:p>
          <a:p>
            <a:pPr algn="ctr" eaLnBrk="0" hangingPunct="0"/>
            <a:r>
              <a:rPr lang="es-SV" sz="1400" b="1">
                <a:solidFill>
                  <a:srgbClr val="004C6F"/>
                </a:solidFill>
                <a:latin typeface="Arial Narrow" pitchFamily="34" charset="0"/>
                <a:cs typeface="Times New Roman" pitchFamily="18" charset="0"/>
              </a:rPr>
              <a:t>_______________</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Asistencia Técnica</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 Infraestructura / Inversión</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 Comercialización</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Compensación </a:t>
            </a:r>
            <a:br>
              <a:rPr lang="es-SV" sz="1400" b="1">
                <a:solidFill>
                  <a:srgbClr val="004C6F"/>
                </a:solidFill>
                <a:latin typeface="Arial Narrow" pitchFamily="34" charset="0"/>
                <a:cs typeface="Times New Roman" pitchFamily="18" charset="0"/>
              </a:rPr>
            </a:br>
            <a:r>
              <a:rPr lang="es-SV" sz="1400" b="1">
                <a:solidFill>
                  <a:srgbClr val="004C6F"/>
                </a:solidFill>
                <a:latin typeface="Arial Narrow" pitchFamily="34" charset="0"/>
                <a:cs typeface="Times New Roman" pitchFamily="18" charset="0"/>
              </a:rPr>
              <a:t>Financiera</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Asegurar Derechos de Tenencia / Manejo</a:t>
            </a:r>
          </a:p>
          <a:p>
            <a:pPr algn="ctr" eaLnBrk="0" hangingPunct="0"/>
            <a:endParaRPr lang="es-SV" sz="1400" b="1">
              <a:solidFill>
                <a:srgbClr val="004C6F"/>
              </a:solidFill>
              <a:latin typeface="Arial Narrow" pitchFamily="34" charset="0"/>
              <a:cs typeface="Times New Roman" pitchFamily="18" charset="0"/>
            </a:endParaRPr>
          </a:p>
          <a:p>
            <a:pPr algn="ctr" eaLnBrk="0" hangingPunct="0"/>
            <a:r>
              <a:rPr lang="es-SV" sz="1400" b="1">
                <a:solidFill>
                  <a:srgbClr val="004C6F"/>
                </a:solidFill>
                <a:latin typeface="Arial Narrow" pitchFamily="34" charset="0"/>
                <a:cs typeface="Times New Roman" pitchFamily="18" charset="0"/>
              </a:rPr>
              <a:t>Plataformas de Negociación</a:t>
            </a:r>
          </a:p>
          <a:p>
            <a:pPr algn="ctr" eaLnBrk="0" hangingPunct="0"/>
            <a:endParaRPr lang="es-SV" sz="1400" b="1">
              <a:solidFill>
                <a:srgbClr val="004C6F"/>
              </a:solidFill>
              <a:latin typeface="Arial Narrow" pitchFamily="34" charset="0"/>
              <a:cs typeface="Times New Roman" pitchFamily="18" charset="0"/>
            </a:endParaRPr>
          </a:p>
        </p:txBody>
      </p:sp>
      <p:sp>
        <p:nvSpPr>
          <p:cNvPr id="47114" name="Text Box 10"/>
          <p:cNvSpPr txBox="1">
            <a:spLocks noChangeArrowheads="1"/>
          </p:cNvSpPr>
          <p:nvPr/>
        </p:nvSpPr>
        <p:spPr bwMode="auto">
          <a:xfrm>
            <a:off x="704850" y="5797550"/>
            <a:ext cx="7848600" cy="307975"/>
          </a:xfrm>
          <a:prstGeom prst="rect">
            <a:avLst/>
          </a:prstGeom>
          <a:noFill/>
          <a:ln w="19050">
            <a:noFill/>
            <a:miter lim="800000"/>
            <a:headEnd/>
            <a:tailEnd/>
          </a:ln>
        </p:spPr>
        <p:txBody>
          <a:bodyPr/>
          <a:lstStyle/>
          <a:p>
            <a:pPr algn="ctr" eaLnBrk="0" hangingPunct="0">
              <a:spcBef>
                <a:spcPct val="35000"/>
              </a:spcBef>
            </a:pPr>
            <a:r>
              <a:rPr lang="es-SV" sz="1400" b="1">
                <a:solidFill>
                  <a:srgbClr val="004C6F"/>
                </a:solidFill>
                <a:latin typeface="Arial Narrow" pitchFamily="34" charset="0"/>
                <a:cs typeface="Times New Roman" pitchFamily="18" charset="0"/>
              </a:rPr>
              <a:t>Arreglos institucionales </a:t>
            </a:r>
            <a:r>
              <a:rPr lang="es-SV" sz="1400">
                <a:solidFill>
                  <a:srgbClr val="004C6F"/>
                </a:solidFill>
                <a:latin typeface="Arial Narrow" pitchFamily="34" charset="0"/>
                <a:cs typeface="Times New Roman" pitchFamily="18" charset="0"/>
              </a:rPr>
              <a:t>(Comunidad, Local, Microregional, Regional, Nacional, Global)</a:t>
            </a:r>
          </a:p>
        </p:txBody>
      </p:sp>
      <p:sp>
        <p:nvSpPr>
          <p:cNvPr id="47115" name="Text Box 11"/>
          <p:cNvSpPr txBox="1">
            <a:spLocks noChangeArrowheads="1"/>
          </p:cNvSpPr>
          <p:nvPr/>
        </p:nvSpPr>
        <p:spPr bwMode="auto">
          <a:xfrm>
            <a:off x="0" y="311150"/>
            <a:ext cx="9144000" cy="533400"/>
          </a:xfrm>
          <a:prstGeom prst="rect">
            <a:avLst/>
          </a:prstGeom>
          <a:noFill/>
          <a:ln w="28575">
            <a:noFill/>
            <a:miter lim="800000"/>
            <a:headEnd/>
            <a:tailEnd/>
          </a:ln>
        </p:spPr>
        <p:txBody>
          <a:bodyPr/>
          <a:lstStyle/>
          <a:p>
            <a:pPr algn="ctr" eaLnBrk="0" hangingPunct="0"/>
            <a:r>
              <a:rPr lang="es-SV" sz="2400" b="1">
                <a:solidFill>
                  <a:srgbClr val="8BAA27"/>
                </a:solidFill>
                <a:latin typeface="Book Antiqua" pitchFamily="18" charset="0"/>
              </a:rPr>
              <a:t>Compensación por Servicios Ecosistémicos</a:t>
            </a:r>
          </a:p>
        </p:txBody>
      </p:sp>
      <p:sp>
        <p:nvSpPr>
          <p:cNvPr id="12" name="Rectangle 61"/>
          <p:cNvSpPr>
            <a:spLocks noChangeArrowheads="1"/>
          </p:cNvSpPr>
          <p:nvPr/>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13" name="Rectangle 57"/>
          <p:cNvSpPr>
            <a:spLocks noChangeArrowheads="1"/>
          </p:cNvSpPr>
          <p:nvPr/>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14" name="Rectangle 58"/>
          <p:cNvSpPr>
            <a:spLocks noChangeArrowheads="1"/>
          </p:cNvSpPr>
          <p:nvPr/>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15" name="Rectangle 59"/>
          <p:cNvSpPr>
            <a:spLocks noChangeArrowheads="1"/>
          </p:cNvSpPr>
          <p:nvPr/>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16" name="Picture 62"/>
          <p:cNvPicPr>
            <a:picLocks noChangeAspect="1" noChangeArrowheads="1"/>
          </p:cNvPicPr>
          <p:nvPr/>
        </p:nvPicPr>
        <p:blipFill>
          <a:blip r:embed="rId3"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dissolve">
                                      <p:cBhvr>
                                        <p:cTn id="7" dur="500"/>
                                        <p:tgtEl>
                                          <p:spTgt spid="4710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9"/>
                                        </p:tgtEl>
                                        <p:attrNameLst>
                                          <p:attrName>style.visibility</p:attrName>
                                        </p:attrNameLst>
                                      </p:cBhvr>
                                      <p:to>
                                        <p:strVal val="visible"/>
                                      </p:to>
                                    </p:set>
                                    <p:animEffect transition="in" filter="dissolve">
                                      <p:cBhvr>
                                        <p:cTn id="12" dur="500"/>
                                        <p:tgtEl>
                                          <p:spTgt spid="47109"/>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gtEl>
                                        <p:attrNameLst>
                                          <p:attrName>style.visibility</p:attrName>
                                        </p:attrNameLst>
                                      </p:cBhvr>
                                      <p:to>
                                        <p:strVal val="visible"/>
                                      </p:to>
                                    </p:set>
                                    <p:animEffect transition="in" filter="dissolve">
                                      <p:cBhvr>
                                        <p:cTn id="17" dur="500"/>
                                        <p:tgtEl>
                                          <p:spTgt spid="47107"/>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10"/>
                                        </p:tgtEl>
                                        <p:attrNameLst>
                                          <p:attrName>style.visibility</p:attrName>
                                        </p:attrNameLst>
                                      </p:cBhvr>
                                      <p:to>
                                        <p:strVal val="visible"/>
                                      </p:to>
                                    </p:set>
                                    <p:animEffect transition="in" filter="dissolve">
                                      <p:cBhvr>
                                        <p:cTn id="22" dur="500"/>
                                        <p:tgtEl>
                                          <p:spTgt spid="4711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8"/>
                                        </p:tgtEl>
                                        <p:attrNameLst>
                                          <p:attrName>style.visibility</p:attrName>
                                        </p:attrNameLst>
                                      </p:cBhvr>
                                      <p:to>
                                        <p:strVal val="visible"/>
                                      </p:to>
                                    </p:set>
                                    <p:animEffect transition="in" filter="dissolve">
                                      <p:cBhvr>
                                        <p:cTn id="27" dur="500"/>
                                        <p:tgtEl>
                                          <p:spTgt spid="47108"/>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11"/>
                                        </p:tgtEl>
                                        <p:attrNameLst>
                                          <p:attrName>style.visibility</p:attrName>
                                        </p:attrNameLst>
                                      </p:cBhvr>
                                      <p:to>
                                        <p:strVal val="visible"/>
                                      </p:to>
                                    </p:set>
                                    <p:animEffect transition="in" filter="dissolve">
                                      <p:cBhvr>
                                        <p:cTn id="32" dur="500"/>
                                        <p:tgtEl>
                                          <p:spTgt spid="47111"/>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15"/>
                                        </p:tgtEl>
                                        <p:attrNameLst>
                                          <p:attrName>style.visibility</p:attrName>
                                        </p:attrNameLst>
                                      </p:cBhvr>
                                      <p:to>
                                        <p:strVal val="visible"/>
                                      </p:to>
                                    </p:set>
                                    <p:animEffect transition="in" filter="dissolve">
                                      <p:cBhvr>
                                        <p:cTn id="37" dur="500"/>
                                        <p:tgtEl>
                                          <p:spTgt spid="47115"/>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12"/>
                                        </p:tgtEl>
                                        <p:attrNameLst>
                                          <p:attrName>style.visibility</p:attrName>
                                        </p:attrNameLst>
                                      </p:cBhvr>
                                      <p:to>
                                        <p:strVal val="visible"/>
                                      </p:to>
                                    </p:set>
                                    <p:animEffect transition="in" filter="dissolve">
                                      <p:cBhvr>
                                        <p:cTn id="42" dur="500"/>
                                        <p:tgtEl>
                                          <p:spTgt spid="47112"/>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13"/>
                                        </p:tgtEl>
                                        <p:attrNameLst>
                                          <p:attrName>style.visibility</p:attrName>
                                        </p:attrNameLst>
                                      </p:cBhvr>
                                      <p:to>
                                        <p:strVal val="visible"/>
                                      </p:to>
                                    </p:set>
                                    <p:animEffect transition="in" filter="dissolve">
                                      <p:cBhvr>
                                        <p:cTn id="47" dur="500"/>
                                        <p:tgtEl>
                                          <p:spTgt spid="47113"/>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114"/>
                                        </p:tgtEl>
                                        <p:attrNameLst>
                                          <p:attrName>style.visibility</p:attrName>
                                        </p:attrNameLst>
                                      </p:cBhvr>
                                      <p:to>
                                        <p:strVal val="visible"/>
                                      </p:to>
                                    </p:set>
                                    <p:animEffect transition="in" filter="dissolve">
                                      <p:cBhvr>
                                        <p:cTn id="52" dur="500"/>
                                        <p:tgtEl>
                                          <p:spTgt spid="47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P spid="47107" grpId="0" autoUpdateAnimBg="0"/>
      <p:bldP spid="47108" grpId="0" autoUpdateAnimBg="0"/>
      <p:bldP spid="47109" grpId="0" animBg="1"/>
      <p:bldP spid="47110" grpId="0" animBg="1"/>
      <p:bldP spid="47111" grpId="0" animBg="1"/>
      <p:bldP spid="47112" grpId="0" autoUpdateAnimBg="0"/>
      <p:bldP spid="47113" grpId="0" autoUpdateAnimBg="0"/>
      <p:bldP spid="47114" grpId="0" autoUpdateAnimBg="0"/>
      <p:bldP spid="47115"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7" name="Text Box 11"/>
          <p:cNvSpPr txBox="1">
            <a:spLocks noChangeArrowheads="1"/>
          </p:cNvSpPr>
          <p:nvPr/>
        </p:nvSpPr>
        <p:spPr bwMode="auto">
          <a:xfrm>
            <a:off x="0" y="298450"/>
            <a:ext cx="4872038" cy="457200"/>
          </a:xfrm>
          <a:prstGeom prst="rect">
            <a:avLst/>
          </a:prstGeom>
          <a:noFill/>
          <a:ln w="9525">
            <a:noFill/>
            <a:miter lim="800000"/>
            <a:headEnd/>
            <a:tailEnd/>
          </a:ln>
          <a:effectLst/>
        </p:spPr>
        <p:txBody>
          <a:bodyPr>
            <a:spAutoFit/>
          </a:bodyPr>
          <a:lstStyle/>
          <a:p>
            <a:pPr algn="ctr">
              <a:spcBef>
                <a:spcPct val="50000"/>
              </a:spcBef>
            </a:pPr>
            <a:r>
              <a:rPr lang="es-SV" sz="2400">
                <a:solidFill>
                  <a:srgbClr val="8BAA27"/>
                </a:solidFill>
                <a:effectLst>
                  <a:outerShdw blurRad="38100" dist="38100" dir="2700000" algn="tl">
                    <a:srgbClr val="C0C0C0"/>
                  </a:outerShdw>
                </a:effectLst>
                <a:latin typeface="Book Antiqua" pitchFamily="18" charset="0"/>
              </a:rPr>
              <a:t>Un caso de CSE: NUEVA YORK</a:t>
            </a:r>
          </a:p>
        </p:txBody>
      </p:sp>
      <p:sp>
        <p:nvSpPr>
          <p:cNvPr id="4108" name="Text Box 12"/>
          <p:cNvSpPr txBox="1">
            <a:spLocks noChangeArrowheads="1"/>
          </p:cNvSpPr>
          <p:nvPr/>
        </p:nvSpPr>
        <p:spPr bwMode="auto">
          <a:xfrm>
            <a:off x="422275" y="920750"/>
            <a:ext cx="4740275" cy="5103813"/>
          </a:xfrm>
          <a:prstGeom prst="rect">
            <a:avLst/>
          </a:prstGeom>
          <a:noFill/>
          <a:ln w="9525">
            <a:noFill/>
            <a:miter lim="800000"/>
            <a:headEnd/>
            <a:tailEnd/>
          </a:ln>
          <a:effectLst/>
        </p:spPr>
        <p:txBody>
          <a:bodyPr>
            <a:spAutoFit/>
          </a:bodyPr>
          <a:lstStyle/>
          <a:p>
            <a:pPr>
              <a:spcBef>
                <a:spcPct val="50000"/>
              </a:spcBef>
              <a:buClr>
                <a:srgbClr val="006699"/>
              </a:buClr>
              <a:buSzPct val="85000"/>
              <a:buFont typeface="Wingdings" pitchFamily="2" charset="2"/>
              <a:buNone/>
            </a:pPr>
            <a:r>
              <a:rPr lang="es-SV" sz="1600" b="1">
                <a:solidFill>
                  <a:srgbClr val="004C6F"/>
                </a:solidFill>
              </a:rPr>
              <a:t>El sistema de agua potable más grande del mundo es</a:t>
            </a:r>
            <a:r>
              <a:rPr lang="es-MX" sz="1600" b="1">
                <a:solidFill>
                  <a:srgbClr val="004C6F"/>
                </a:solidFill>
              </a:rPr>
              <a:t>tá</a:t>
            </a:r>
            <a:r>
              <a:rPr lang="es-SV" sz="1600" b="1">
                <a:solidFill>
                  <a:srgbClr val="004C6F"/>
                </a:solidFill>
              </a:rPr>
              <a:t> en la ciudad de Nueva York: Suministra 1.4 mil millones de galones de agua por día, a casi 9 millones de personas. El 90% </a:t>
            </a:r>
            <a:r>
              <a:rPr lang="es-MX" sz="1600" b="1">
                <a:solidFill>
                  <a:srgbClr val="004C6F"/>
                </a:solidFill>
              </a:rPr>
              <a:t>del agua proviene </a:t>
            </a:r>
            <a:r>
              <a:rPr lang="es-SV" sz="1600" b="1">
                <a:solidFill>
                  <a:srgbClr val="004C6F"/>
                </a:solidFill>
              </a:rPr>
              <a:t>de las cuencas Delaware y Catskill.</a:t>
            </a:r>
          </a:p>
          <a:p>
            <a:pPr>
              <a:spcBef>
                <a:spcPct val="50000"/>
              </a:spcBef>
              <a:buClr>
                <a:srgbClr val="006699"/>
              </a:buClr>
              <a:buSzPct val="85000"/>
              <a:buFont typeface="Wingdings" pitchFamily="2" charset="2"/>
              <a:buNone/>
            </a:pPr>
            <a:r>
              <a:rPr lang="es-SV" sz="1600" b="1">
                <a:solidFill>
                  <a:srgbClr val="004C6F"/>
                </a:solidFill>
              </a:rPr>
              <a:t>Para proteger la calidad del agua, en 1989 la EPA exigió </a:t>
            </a:r>
            <a:r>
              <a:rPr lang="es-MX" sz="1600" b="1">
                <a:solidFill>
                  <a:srgbClr val="004C6F"/>
                </a:solidFill>
              </a:rPr>
              <a:t>el tratamiento </a:t>
            </a:r>
            <a:r>
              <a:rPr lang="es-SV" sz="1600" b="1">
                <a:solidFill>
                  <a:srgbClr val="004C6F"/>
                </a:solidFill>
              </a:rPr>
              <a:t>del agua superficial, o el establecimiento de un plan de manejo de </a:t>
            </a:r>
            <a:r>
              <a:rPr lang="es-MX" sz="1600" b="1">
                <a:solidFill>
                  <a:srgbClr val="004C6F"/>
                </a:solidFill>
              </a:rPr>
              <a:t>la </a:t>
            </a:r>
            <a:r>
              <a:rPr lang="es-SV" sz="1600" b="1">
                <a:solidFill>
                  <a:srgbClr val="004C6F"/>
                </a:solidFill>
              </a:rPr>
              <a:t>cuenca. </a:t>
            </a:r>
            <a:r>
              <a:rPr lang="es-MX" sz="1600" b="1">
                <a:solidFill>
                  <a:srgbClr val="004C6F"/>
                </a:solidFill>
              </a:rPr>
              <a:t>La </a:t>
            </a:r>
            <a:r>
              <a:rPr lang="es-SV" sz="1600" b="1">
                <a:solidFill>
                  <a:srgbClr val="004C6F"/>
                </a:solidFill>
              </a:rPr>
              <a:t>planta de </a:t>
            </a:r>
            <a:r>
              <a:rPr lang="es-MX" sz="1600" b="1">
                <a:solidFill>
                  <a:srgbClr val="004C6F"/>
                </a:solidFill>
              </a:rPr>
              <a:t>tratamiento </a:t>
            </a:r>
            <a:r>
              <a:rPr lang="es-SV" sz="1600" b="1">
                <a:solidFill>
                  <a:srgbClr val="004C6F"/>
                </a:solidFill>
              </a:rPr>
              <a:t>cost</a:t>
            </a:r>
            <a:r>
              <a:rPr lang="es-MX" sz="1600" b="1">
                <a:solidFill>
                  <a:srgbClr val="004C6F"/>
                </a:solidFill>
              </a:rPr>
              <a:t>aría </a:t>
            </a:r>
            <a:r>
              <a:rPr lang="es-SV" sz="1600" b="1">
                <a:solidFill>
                  <a:srgbClr val="004C6F"/>
                </a:solidFill>
              </a:rPr>
              <a:t>US$ 6,000 millones</a:t>
            </a:r>
            <a:r>
              <a:rPr lang="es-MX" sz="1600" b="1">
                <a:solidFill>
                  <a:srgbClr val="004C6F"/>
                </a:solidFill>
              </a:rPr>
              <a:t> </a:t>
            </a:r>
            <a:r>
              <a:rPr lang="es-SV" sz="1600" b="1">
                <a:solidFill>
                  <a:srgbClr val="004C6F"/>
                </a:solidFill>
              </a:rPr>
              <a:t>a la ciudad de NY.</a:t>
            </a:r>
          </a:p>
          <a:p>
            <a:pPr>
              <a:spcBef>
                <a:spcPct val="50000"/>
              </a:spcBef>
              <a:buClr>
                <a:srgbClr val="006699"/>
              </a:buClr>
              <a:buSzPct val="85000"/>
              <a:buFont typeface="Wingdings" pitchFamily="2" charset="2"/>
              <a:buNone/>
            </a:pPr>
            <a:r>
              <a:rPr lang="es-SV" sz="1600" b="1">
                <a:solidFill>
                  <a:srgbClr val="004C6F"/>
                </a:solidFill>
              </a:rPr>
              <a:t>La ciudad trató de imponer regulaciones de uso del suelo a los habitantes de Delaware y Catskill – </a:t>
            </a:r>
            <a:r>
              <a:rPr lang="es-MX" sz="1600" b="1">
                <a:solidFill>
                  <a:srgbClr val="004C6F"/>
                </a:solidFill>
              </a:rPr>
              <a:t>que concentra </a:t>
            </a:r>
            <a:r>
              <a:rPr lang="es-SV" sz="1600" b="1">
                <a:solidFill>
                  <a:srgbClr val="004C6F"/>
                </a:solidFill>
              </a:rPr>
              <a:t>la mayoría </a:t>
            </a:r>
            <a:r>
              <a:rPr lang="es-MX" sz="1600" b="1">
                <a:solidFill>
                  <a:srgbClr val="004C6F"/>
                </a:solidFill>
              </a:rPr>
              <a:t>de </a:t>
            </a:r>
            <a:r>
              <a:rPr lang="es-SV" sz="1600" b="1">
                <a:solidFill>
                  <a:srgbClr val="004C6F"/>
                </a:solidFill>
              </a:rPr>
              <a:t>ganaderos y agricultores más pobre</a:t>
            </a:r>
            <a:r>
              <a:rPr lang="es-MX" sz="1600" b="1">
                <a:solidFill>
                  <a:srgbClr val="004C6F"/>
                </a:solidFill>
              </a:rPr>
              <a:t>s</a:t>
            </a:r>
            <a:r>
              <a:rPr lang="es-SV" sz="1600" b="1">
                <a:solidFill>
                  <a:srgbClr val="004C6F"/>
                </a:solidFill>
              </a:rPr>
              <a:t> del Estado de NY.</a:t>
            </a:r>
          </a:p>
          <a:p>
            <a:pPr>
              <a:spcBef>
                <a:spcPct val="50000"/>
              </a:spcBef>
              <a:buClr>
                <a:srgbClr val="006699"/>
              </a:buClr>
              <a:buSzPct val="85000"/>
              <a:buFont typeface="Wingdings" pitchFamily="2" charset="2"/>
              <a:buNone/>
            </a:pPr>
            <a:r>
              <a:rPr lang="es-SV" sz="1600" b="1">
                <a:solidFill>
                  <a:srgbClr val="004C6F"/>
                </a:solidFill>
              </a:rPr>
              <a:t>Los habitantes rechazaron las regulaciones y forzar</a:t>
            </a:r>
            <a:r>
              <a:rPr lang="es-MX" sz="1600" b="1">
                <a:solidFill>
                  <a:srgbClr val="004C6F"/>
                </a:solidFill>
              </a:rPr>
              <a:t>o</a:t>
            </a:r>
            <a:r>
              <a:rPr lang="es-SV" sz="1600" b="1">
                <a:solidFill>
                  <a:srgbClr val="004C6F"/>
                </a:solidFill>
              </a:rPr>
              <a:t>n a la ciudad a negociar hasta que llegaron a </a:t>
            </a:r>
            <a:r>
              <a:rPr lang="es-MX" sz="1600" b="1">
                <a:solidFill>
                  <a:srgbClr val="004C6F"/>
                </a:solidFill>
              </a:rPr>
              <a:t>una</a:t>
            </a:r>
            <a:r>
              <a:rPr lang="es-SV" sz="1600" b="1">
                <a:solidFill>
                  <a:srgbClr val="004C6F"/>
                </a:solidFill>
              </a:rPr>
              <a:t> solución</a:t>
            </a:r>
            <a:r>
              <a:rPr lang="es-MX" sz="1600" b="1">
                <a:solidFill>
                  <a:srgbClr val="004C6F"/>
                </a:solidFill>
              </a:rPr>
              <a:t> que benefició a todos.</a:t>
            </a:r>
            <a:endParaRPr lang="es-SV" sz="1600" b="1">
              <a:solidFill>
                <a:srgbClr val="004C6F"/>
              </a:solidFill>
            </a:endParaRPr>
          </a:p>
        </p:txBody>
      </p:sp>
      <p:pic>
        <p:nvPicPr>
          <p:cNvPr id="4109" name="Picture 13"/>
          <p:cNvPicPr>
            <a:picLocks noChangeAspect="1" noChangeArrowheads="1"/>
          </p:cNvPicPr>
          <p:nvPr/>
        </p:nvPicPr>
        <p:blipFill>
          <a:blip r:embed="rId3" cstate="print"/>
          <a:srcRect l="5209" t="12201" r="4341"/>
          <a:stretch>
            <a:fillRect/>
          </a:stretch>
        </p:blipFill>
        <p:spPr bwMode="auto">
          <a:xfrm>
            <a:off x="5194300" y="233363"/>
            <a:ext cx="3957638" cy="5411787"/>
          </a:xfrm>
          <a:prstGeom prst="rect">
            <a:avLst/>
          </a:prstGeom>
          <a:noFill/>
          <a:ln w="9525">
            <a:noFill/>
            <a:miter lim="800000"/>
            <a:headEnd/>
            <a:tailEnd/>
          </a:ln>
          <a:effectLst/>
        </p:spPr>
      </p:pic>
      <p:sp>
        <p:nvSpPr>
          <p:cNvPr id="5" name="Rectangle 61"/>
          <p:cNvSpPr>
            <a:spLocks noChangeArrowheads="1"/>
          </p:cNvSpPr>
          <p:nvPr/>
        </p:nvSpPr>
        <p:spPr bwMode="auto">
          <a:xfrm>
            <a:off x="0" y="6283325"/>
            <a:ext cx="9144000" cy="574675"/>
          </a:xfrm>
          <a:prstGeom prst="rect">
            <a:avLst/>
          </a:prstGeom>
          <a:solidFill>
            <a:srgbClr val="004C6F"/>
          </a:solidFill>
          <a:ln w="9525">
            <a:noFill/>
            <a:miter lim="800000"/>
            <a:headEnd/>
            <a:tailEnd/>
          </a:ln>
          <a:effectLst/>
        </p:spPr>
        <p:txBody>
          <a:bodyPr wrap="none" anchor="ctr"/>
          <a:lstStyle/>
          <a:p>
            <a:r>
              <a:rPr lang="es-SV" b="1" i="1">
                <a:solidFill>
                  <a:schemeClr val="bg1"/>
                </a:solidFill>
                <a:latin typeface="Book Antiqua" pitchFamily="18" charset="0"/>
              </a:rPr>
              <a:t> C</a:t>
            </a:r>
            <a:r>
              <a:rPr lang="es-SV" sz="1600" b="1" i="1">
                <a:solidFill>
                  <a:schemeClr val="bg1"/>
                </a:solidFill>
                <a:latin typeface="Book Antiqua" pitchFamily="18" charset="0"/>
              </a:rPr>
              <a:t>ompensación por </a:t>
            </a:r>
            <a:r>
              <a:rPr lang="es-SV" b="1" i="1">
                <a:solidFill>
                  <a:schemeClr val="bg1"/>
                </a:solidFill>
                <a:latin typeface="Book Antiqua" pitchFamily="18" charset="0"/>
              </a:rPr>
              <a:t>S</a:t>
            </a:r>
            <a:r>
              <a:rPr lang="es-SV" sz="1600" b="1" i="1">
                <a:solidFill>
                  <a:schemeClr val="bg1"/>
                </a:solidFill>
                <a:latin typeface="Book Antiqua" pitchFamily="18" charset="0"/>
              </a:rPr>
              <a:t>ervicios </a:t>
            </a:r>
            <a:r>
              <a:rPr lang="en-US" b="1" i="1">
                <a:solidFill>
                  <a:schemeClr val="bg1"/>
                </a:solidFill>
                <a:latin typeface="Book Antiqua" pitchFamily="18" charset="0"/>
              </a:rPr>
              <a:t>E</a:t>
            </a:r>
            <a:r>
              <a:rPr lang="en-US" sz="1600" b="1" i="1">
                <a:solidFill>
                  <a:schemeClr val="bg1"/>
                </a:solidFill>
                <a:latin typeface="Book Antiqua" pitchFamily="18" charset="0"/>
              </a:rPr>
              <a:t>cosistémicos</a:t>
            </a:r>
            <a:endParaRPr lang="es-SV" sz="1600" b="1" i="1">
              <a:solidFill>
                <a:schemeClr val="bg1"/>
              </a:solidFill>
              <a:latin typeface="Book Antiqua" pitchFamily="18" charset="0"/>
            </a:endParaRPr>
          </a:p>
        </p:txBody>
      </p:sp>
      <p:sp>
        <p:nvSpPr>
          <p:cNvPr id="6" name="Rectangle 57"/>
          <p:cNvSpPr>
            <a:spLocks noChangeArrowheads="1"/>
          </p:cNvSpPr>
          <p:nvPr/>
        </p:nvSpPr>
        <p:spPr bwMode="auto">
          <a:xfrm>
            <a:off x="0" y="0"/>
            <a:ext cx="9144000" cy="231775"/>
          </a:xfrm>
          <a:prstGeom prst="rect">
            <a:avLst/>
          </a:prstGeom>
          <a:solidFill>
            <a:srgbClr val="8BAA27"/>
          </a:solidFill>
          <a:ln w="9525">
            <a:noFill/>
            <a:miter lim="800000"/>
            <a:headEnd/>
            <a:tailEnd/>
          </a:ln>
          <a:effectLst/>
        </p:spPr>
        <p:txBody>
          <a:bodyPr wrap="none" anchor="ctr"/>
          <a:lstStyle/>
          <a:p>
            <a:endParaRPr lang="es-SV"/>
          </a:p>
        </p:txBody>
      </p:sp>
      <p:sp>
        <p:nvSpPr>
          <p:cNvPr id="7" name="Rectangle 58"/>
          <p:cNvSpPr>
            <a:spLocks noChangeArrowheads="1"/>
          </p:cNvSpPr>
          <p:nvPr/>
        </p:nvSpPr>
        <p:spPr bwMode="auto">
          <a:xfrm>
            <a:off x="8801100" y="231775"/>
            <a:ext cx="342900" cy="776288"/>
          </a:xfrm>
          <a:prstGeom prst="rect">
            <a:avLst/>
          </a:prstGeom>
          <a:solidFill>
            <a:srgbClr val="BF5A00"/>
          </a:solidFill>
          <a:ln w="9525">
            <a:noFill/>
            <a:miter lim="800000"/>
            <a:headEnd/>
            <a:tailEnd/>
          </a:ln>
          <a:effectLst/>
        </p:spPr>
        <p:txBody>
          <a:bodyPr wrap="none" anchor="ctr"/>
          <a:lstStyle/>
          <a:p>
            <a:endParaRPr lang="es-SV"/>
          </a:p>
        </p:txBody>
      </p:sp>
      <p:sp>
        <p:nvSpPr>
          <p:cNvPr id="8" name="Rectangle 59"/>
          <p:cNvSpPr>
            <a:spLocks noChangeArrowheads="1"/>
          </p:cNvSpPr>
          <p:nvPr/>
        </p:nvSpPr>
        <p:spPr bwMode="auto">
          <a:xfrm>
            <a:off x="0" y="5508625"/>
            <a:ext cx="342900" cy="776288"/>
          </a:xfrm>
          <a:prstGeom prst="rect">
            <a:avLst/>
          </a:prstGeom>
          <a:solidFill>
            <a:srgbClr val="BF5A00"/>
          </a:solidFill>
          <a:ln w="9525">
            <a:noFill/>
            <a:miter lim="800000"/>
            <a:headEnd/>
            <a:tailEnd/>
          </a:ln>
          <a:effectLst/>
        </p:spPr>
        <p:txBody>
          <a:bodyPr wrap="none" anchor="ctr"/>
          <a:lstStyle/>
          <a:p>
            <a:endParaRPr lang="es-SV"/>
          </a:p>
        </p:txBody>
      </p:sp>
      <p:pic>
        <p:nvPicPr>
          <p:cNvPr id="9" name="Picture 62"/>
          <p:cNvPicPr>
            <a:picLocks noChangeAspect="1" noChangeArrowheads="1"/>
          </p:cNvPicPr>
          <p:nvPr/>
        </p:nvPicPr>
        <p:blipFill>
          <a:blip r:embed="rId4" cstate="print"/>
          <a:srcRect/>
          <a:stretch>
            <a:fillRect/>
          </a:stretch>
        </p:blipFill>
        <p:spPr bwMode="auto">
          <a:xfrm>
            <a:off x="7493000" y="6337300"/>
            <a:ext cx="1577975" cy="4699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108"/>
                                        </p:tgtEl>
                                        <p:attrNameLst>
                                          <p:attrName>style.visibility</p:attrName>
                                        </p:attrNameLst>
                                      </p:cBhvr>
                                      <p:to>
                                        <p:strVal val="visible"/>
                                      </p:to>
                                    </p:set>
                                    <p:animEffect transition="in" filter="dissolve">
                                      <p:cBhvr>
                                        <p:cTn id="7" dur="500"/>
                                        <p:tgtEl>
                                          <p:spTgt spid="41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25" name="Text Box 37"/>
          <p:cNvSpPr txBox="1">
            <a:spLocks noChangeArrowheads="1"/>
          </p:cNvSpPr>
          <p:nvPr/>
        </p:nvSpPr>
        <p:spPr bwMode="auto">
          <a:xfrm>
            <a:off x="366713" y="1309688"/>
            <a:ext cx="8497887" cy="2033587"/>
          </a:xfrm>
          <a:prstGeom prst="rect">
            <a:avLst/>
          </a:prstGeom>
          <a:noFill/>
          <a:ln w="9525">
            <a:noFill/>
            <a:miter lim="800000"/>
            <a:headEnd/>
            <a:tailEnd/>
          </a:ln>
          <a:effectLst/>
        </p:spPr>
        <p:txBody>
          <a:bodyPr>
            <a:spAutoFit/>
          </a:bodyPr>
          <a:lstStyle/>
          <a:p>
            <a:pPr>
              <a:spcBef>
                <a:spcPct val="50000"/>
              </a:spcBef>
              <a:buClr>
                <a:srgbClr val="006699"/>
              </a:buClr>
              <a:buSzPct val="85000"/>
              <a:buFont typeface="Wingdings" pitchFamily="2" charset="2"/>
              <a:buNone/>
            </a:pPr>
            <a:r>
              <a:rPr lang="es-SV" sz="1700" b="1">
                <a:solidFill>
                  <a:srgbClr val="004C6F"/>
                </a:solidFill>
              </a:rPr>
              <a:t>Para la ciudad de NY,</a:t>
            </a:r>
            <a:r>
              <a:rPr lang="es-SV" sz="1700">
                <a:solidFill>
                  <a:srgbClr val="004C6F"/>
                </a:solidFill>
              </a:rPr>
              <a:t> la cuenca Catskill era sólo una fuente de agua y los granjeros una amenaza que contaminaba la</a:t>
            </a:r>
            <a:r>
              <a:rPr lang="es-MX" sz="1700">
                <a:solidFill>
                  <a:srgbClr val="004C6F"/>
                </a:solidFill>
              </a:rPr>
              <a:t>s</a:t>
            </a:r>
            <a:r>
              <a:rPr lang="es-SV" sz="1700">
                <a:solidFill>
                  <a:srgbClr val="004C6F"/>
                </a:solidFill>
              </a:rPr>
              <a:t> cuenca</a:t>
            </a:r>
            <a:r>
              <a:rPr lang="es-MX" sz="1700">
                <a:solidFill>
                  <a:srgbClr val="004C6F"/>
                </a:solidFill>
              </a:rPr>
              <a:t>s, por lo que </a:t>
            </a:r>
            <a:r>
              <a:rPr lang="es-SV" sz="1700">
                <a:solidFill>
                  <a:srgbClr val="004C6F"/>
                </a:solidFill>
              </a:rPr>
              <a:t>había que impone</a:t>
            </a:r>
            <a:r>
              <a:rPr lang="es-MX" sz="1700">
                <a:solidFill>
                  <a:srgbClr val="004C6F"/>
                </a:solidFill>
              </a:rPr>
              <a:t>r</a:t>
            </a:r>
            <a:r>
              <a:rPr lang="es-SV" sz="1700">
                <a:solidFill>
                  <a:srgbClr val="004C6F"/>
                </a:solidFill>
              </a:rPr>
              <a:t> restricciones</a:t>
            </a:r>
            <a:r>
              <a:rPr lang="es-MX" sz="1700">
                <a:solidFill>
                  <a:srgbClr val="004C6F"/>
                </a:solidFill>
              </a:rPr>
              <a:t> y regulaciones.</a:t>
            </a:r>
            <a:endParaRPr lang="es-SV" sz="1700">
              <a:solidFill>
                <a:srgbClr val="004C6F"/>
              </a:solidFill>
            </a:endParaRPr>
          </a:p>
          <a:p>
            <a:pPr>
              <a:spcBef>
                <a:spcPct val="50000"/>
              </a:spcBef>
              <a:buClr>
                <a:srgbClr val="006699"/>
              </a:buClr>
              <a:buSzPct val="85000"/>
              <a:buFont typeface="Wingdings" pitchFamily="2" charset="2"/>
              <a:buNone/>
            </a:pPr>
            <a:r>
              <a:rPr lang="es-SV" sz="1700" b="1">
                <a:solidFill>
                  <a:srgbClr val="004C6F"/>
                </a:solidFill>
              </a:rPr>
              <a:t>Para los granjeros</a:t>
            </a:r>
            <a:r>
              <a:rPr lang="es-SV" sz="1700">
                <a:solidFill>
                  <a:srgbClr val="004C6F"/>
                </a:solidFill>
              </a:rPr>
              <a:t>, la cuenca era su espacio para ganarse la vida, así como </a:t>
            </a:r>
            <a:r>
              <a:rPr lang="es-MX" sz="1700">
                <a:solidFill>
                  <a:srgbClr val="004C6F"/>
                </a:solidFill>
              </a:rPr>
              <a:t>su sentido de </a:t>
            </a:r>
            <a:r>
              <a:rPr lang="es-SV" sz="1700">
                <a:solidFill>
                  <a:srgbClr val="004C6F"/>
                </a:solidFill>
              </a:rPr>
              <a:t>identidad y pertenencia a la comunidad. Las restricciones les negaba</a:t>
            </a:r>
            <a:r>
              <a:rPr lang="es-MX" sz="1700">
                <a:solidFill>
                  <a:srgbClr val="004C6F"/>
                </a:solidFill>
              </a:rPr>
              <a:t>n</a:t>
            </a:r>
            <a:r>
              <a:rPr lang="es-SV" sz="1700">
                <a:solidFill>
                  <a:srgbClr val="004C6F"/>
                </a:solidFill>
              </a:rPr>
              <a:t> el derecho a vivir de acuerdo a su propia manera. Además, resentían que fueran vistos como contaminadores, en vez de custodios de los recursos naturales de la cuenca.</a:t>
            </a:r>
          </a:p>
        </p:txBody>
      </p:sp>
      <p:pic>
        <p:nvPicPr>
          <p:cNvPr id="12326" name="Picture 38"/>
          <p:cNvPicPr>
            <a:picLocks noChangeAspect="1" noChangeArrowheads="1"/>
          </p:cNvPicPr>
          <p:nvPr/>
        </p:nvPicPr>
        <p:blipFill>
          <a:blip r:embed="rId3" cstate="print"/>
          <a:srcRect b="188"/>
          <a:stretch>
            <a:fillRect/>
          </a:stretch>
        </p:blipFill>
        <p:spPr bwMode="auto">
          <a:xfrm>
            <a:off x="498475" y="3521075"/>
            <a:ext cx="8447088" cy="2557463"/>
          </a:xfrm>
          <a:prstGeom prst="rect">
            <a:avLst/>
          </a:prstGeom>
          <a:noFill/>
          <a:ln w="9525">
            <a:noFill/>
            <a:miter lim="800000"/>
            <a:headEnd/>
            <a:tailEnd/>
          </a:ln>
          <a:effectLst/>
        </p:spPr>
      </p:pic>
      <p:sp>
        <p:nvSpPr>
          <p:cNvPr id="12327" name="Text Box 39"/>
          <p:cNvSpPr txBox="1">
            <a:spLocks noChangeArrowheads="1"/>
          </p:cNvSpPr>
          <p:nvPr/>
        </p:nvSpPr>
        <p:spPr bwMode="auto">
          <a:xfrm>
            <a:off x="425450" y="336550"/>
            <a:ext cx="7477125" cy="915988"/>
          </a:xfrm>
          <a:prstGeom prst="rect">
            <a:avLst/>
          </a:prstGeom>
          <a:noFill/>
          <a:ln w="9525">
            <a:noFill/>
            <a:miter lim="800000"/>
            <a:headEnd/>
            <a:tailEnd/>
          </a:ln>
          <a:effectLst/>
        </p:spPr>
        <p:txBody>
          <a:bodyPr>
            <a:spAutoFit/>
          </a:bodyPr>
          <a:lstStyle/>
          <a:p>
            <a:pPr>
              <a:spcBef>
                <a:spcPct val="50000"/>
              </a:spcBef>
            </a:pPr>
            <a:r>
              <a:rPr lang="es-SV" sz="2800" b="1">
                <a:solidFill>
                  <a:srgbClr val="8BAA27"/>
                </a:solidFill>
                <a:effectLst>
                  <a:outerShdw blurRad="38100" dist="38100" dir="2700000" algn="tl">
                    <a:srgbClr val="C0C0C0"/>
                  </a:outerShdw>
                </a:effectLst>
                <a:latin typeface="Book Antiqua" pitchFamily="18" charset="0"/>
              </a:rPr>
              <a:t>NUEVA YORK </a:t>
            </a:r>
          </a:p>
          <a:p>
            <a:r>
              <a:rPr lang="es-SV" sz="2600">
                <a:solidFill>
                  <a:srgbClr val="8BAA27"/>
                </a:solidFill>
                <a:effectLst>
                  <a:outerShdw blurRad="38100" dist="38100" dir="2700000" algn="tl">
                    <a:srgbClr val="C0C0C0"/>
                  </a:outerShdw>
                </a:effectLst>
                <a:latin typeface="Book Antiqua" pitchFamily="18" charset="0"/>
              </a:rPr>
              <a:t>Conflicto de intereses y visiones del territorio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2326"/>
                                        </p:tgtEl>
                                        <p:attrNameLst>
                                          <p:attrName>style.visibility</p:attrName>
                                        </p:attrNameLst>
                                      </p:cBhvr>
                                      <p:to>
                                        <p:strVal val="visible"/>
                                      </p:to>
                                    </p:set>
                                    <p:animEffect transition="in" filter="dissolve">
                                      <p:cBhvr>
                                        <p:cTn id="7" dur="500"/>
                                        <p:tgtEl>
                                          <p:spTgt spid="12326"/>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2325"/>
                                        </p:tgtEl>
                                        <p:attrNameLst>
                                          <p:attrName>style.visibility</p:attrName>
                                        </p:attrNameLst>
                                      </p:cBhvr>
                                      <p:to>
                                        <p:strVal val="visible"/>
                                      </p:to>
                                    </p:set>
                                    <p:animEffect transition="in" filter="dissolve">
                                      <p:cBhvr>
                                        <p:cTn id="12" dur="500"/>
                                        <p:tgtEl>
                                          <p:spTgt spid="12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25"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5" name="Picture 3" descr="map WAC"/>
          <p:cNvPicPr>
            <a:picLocks noChangeAspect="1" noChangeArrowheads="1"/>
          </p:cNvPicPr>
          <p:nvPr/>
        </p:nvPicPr>
        <p:blipFill>
          <a:blip r:embed="rId3" cstate="print"/>
          <a:srcRect/>
          <a:stretch>
            <a:fillRect/>
          </a:stretch>
        </p:blipFill>
        <p:spPr bwMode="auto">
          <a:xfrm>
            <a:off x="5248275" y="203200"/>
            <a:ext cx="3895725" cy="6056313"/>
          </a:xfrm>
          <a:prstGeom prst="rect">
            <a:avLst/>
          </a:prstGeom>
          <a:noFill/>
          <a:ln w="9525">
            <a:noFill/>
            <a:miter lim="800000"/>
            <a:headEnd/>
            <a:tailEnd/>
          </a:ln>
        </p:spPr>
      </p:pic>
      <p:sp>
        <p:nvSpPr>
          <p:cNvPr id="28676" name="Rectangle 4"/>
          <p:cNvSpPr>
            <a:spLocks noChangeArrowheads="1"/>
          </p:cNvSpPr>
          <p:nvPr/>
        </p:nvSpPr>
        <p:spPr bwMode="auto">
          <a:xfrm>
            <a:off x="476250" y="3887788"/>
            <a:ext cx="4724400" cy="2058987"/>
          </a:xfrm>
          <a:prstGeom prst="rect">
            <a:avLst/>
          </a:prstGeom>
          <a:noFill/>
          <a:ln w="9525">
            <a:noFill/>
            <a:miter lim="800000"/>
            <a:headEnd/>
            <a:tailEnd/>
          </a:ln>
          <a:effectLst/>
        </p:spPr>
        <p:txBody>
          <a:bodyPr>
            <a:spAutoFit/>
          </a:bodyPr>
          <a:lstStyle/>
          <a:p>
            <a:pPr marL="230188" indent="-230188"/>
            <a:r>
              <a:rPr lang="es-SV" sz="1600" b="1">
                <a:solidFill>
                  <a:srgbClr val="004C6F"/>
                </a:solidFill>
                <a:cs typeface="Times New Roman" pitchFamily="18" charset="0"/>
              </a:rPr>
              <a:t>Contenido del paquete de compensaciones:</a:t>
            </a:r>
          </a:p>
          <a:p>
            <a:pPr marL="230188" indent="-230188"/>
            <a:endParaRPr lang="es-SV" sz="800" b="1">
              <a:solidFill>
                <a:srgbClr val="004C6F"/>
              </a:solidFill>
              <a:cs typeface="Times New Roman" pitchFamily="18" charset="0"/>
            </a:endParaRPr>
          </a:p>
          <a:p>
            <a:pPr marL="230188" indent="-230188">
              <a:buFontTx/>
              <a:buChar char="•"/>
            </a:pPr>
            <a:r>
              <a:rPr lang="es-SV" sz="1500" b="1">
                <a:solidFill>
                  <a:srgbClr val="004C6F"/>
                </a:solidFill>
                <a:cs typeface="Times New Roman" pitchFamily="18" charset="0"/>
              </a:rPr>
              <a:t>Asistencia técnica</a:t>
            </a:r>
          </a:p>
          <a:p>
            <a:pPr marL="230188" indent="-230188">
              <a:buFontTx/>
              <a:buChar char="•"/>
            </a:pPr>
            <a:r>
              <a:rPr lang="es-SV" sz="1500" b="1">
                <a:solidFill>
                  <a:srgbClr val="004C6F"/>
                </a:solidFill>
                <a:cs typeface="Times New Roman" pitchFamily="18" charset="0"/>
              </a:rPr>
              <a:t>Financiamiento para equipo e </a:t>
            </a:r>
            <a:br>
              <a:rPr lang="es-SV" sz="1500" b="1">
                <a:solidFill>
                  <a:srgbClr val="004C6F"/>
                </a:solidFill>
                <a:cs typeface="Times New Roman" pitchFamily="18" charset="0"/>
              </a:rPr>
            </a:br>
            <a:r>
              <a:rPr lang="es-SV" sz="1500" b="1">
                <a:solidFill>
                  <a:srgbClr val="004C6F"/>
                </a:solidFill>
                <a:cs typeface="Times New Roman" pitchFamily="18" charset="0"/>
              </a:rPr>
              <a:t>infraestructura</a:t>
            </a:r>
          </a:p>
          <a:p>
            <a:pPr marL="230188" indent="-230188">
              <a:buFontTx/>
              <a:buChar char="•"/>
            </a:pPr>
            <a:r>
              <a:rPr lang="es-SV" sz="1500" b="1">
                <a:solidFill>
                  <a:srgbClr val="004C6F"/>
                </a:solidFill>
                <a:cs typeface="Times New Roman" pitchFamily="18" charset="0"/>
              </a:rPr>
              <a:t>Mejora en la administración de granjas</a:t>
            </a:r>
          </a:p>
          <a:p>
            <a:pPr marL="230188" indent="-230188">
              <a:buFontTx/>
              <a:buChar char="•"/>
            </a:pPr>
            <a:r>
              <a:rPr lang="es-SV" sz="1500" b="1">
                <a:solidFill>
                  <a:srgbClr val="004C6F"/>
                </a:solidFill>
                <a:cs typeface="Times New Roman" pitchFamily="18" charset="0"/>
              </a:rPr>
              <a:t>Estrategias de comercialización </a:t>
            </a:r>
          </a:p>
          <a:p>
            <a:pPr marL="230188" indent="-230188">
              <a:buFontTx/>
              <a:buChar char="•"/>
            </a:pPr>
            <a:r>
              <a:rPr lang="es-SV" sz="1500" b="1">
                <a:solidFill>
                  <a:srgbClr val="004C6F"/>
                </a:solidFill>
                <a:cs typeface="Times New Roman" pitchFamily="18" charset="0"/>
              </a:rPr>
              <a:t>Poder territorial – no más imposiciones sobre el uso de suelo.</a:t>
            </a:r>
            <a:endParaRPr lang="es-ES" sz="1600">
              <a:solidFill>
                <a:srgbClr val="004C6F"/>
              </a:solidFill>
              <a:cs typeface="Times New Roman" pitchFamily="18" charset="0"/>
            </a:endParaRPr>
          </a:p>
        </p:txBody>
      </p:sp>
      <p:sp>
        <p:nvSpPr>
          <p:cNvPr id="28677" name="Text Box 5"/>
          <p:cNvSpPr txBox="1">
            <a:spLocks noChangeArrowheads="1"/>
          </p:cNvSpPr>
          <p:nvPr/>
        </p:nvSpPr>
        <p:spPr bwMode="auto">
          <a:xfrm>
            <a:off x="300038" y="314325"/>
            <a:ext cx="4191000" cy="519113"/>
          </a:xfrm>
          <a:prstGeom prst="rect">
            <a:avLst/>
          </a:prstGeom>
          <a:noFill/>
          <a:ln w="9525">
            <a:noFill/>
            <a:miter lim="800000"/>
            <a:headEnd/>
            <a:tailEnd/>
          </a:ln>
          <a:effectLst/>
        </p:spPr>
        <p:txBody>
          <a:bodyPr>
            <a:spAutoFit/>
          </a:bodyPr>
          <a:lstStyle/>
          <a:p>
            <a:pPr algn="ctr">
              <a:spcBef>
                <a:spcPct val="50000"/>
              </a:spcBef>
            </a:pPr>
            <a:r>
              <a:rPr lang="es-SV" sz="2800" b="1">
                <a:solidFill>
                  <a:srgbClr val="8BAA27"/>
                </a:solidFill>
                <a:effectLst>
                  <a:outerShdw blurRad="38100" dist="38100" dir="2700000" algn="tl">
                    <a:srgbClr val="C0C0C0"/>
                  </a:outerShdw>
                </a:effectLst>
                <a:latin typeface="Book Antiqua" pitchFamily="18" charset="0"/>
              </a:rPr>
              <a:t>NUEVA YORK</a:t>
            </a:r>
          </a:p>
        </p:txBody>
      </p:sp>
      <p:sp>
        <p:nvSpPr>
          <p:cNvPr id="28678" name="Rectangle 6"/>
          <p:cNvSpPr>
            <a:spLocks noChangeArrowheads="1"/>
          </p:cNvSpPr>
          <p:nvPr/>
        </p:nvSpPr>
        <p:spPr bwMode="auto">
          <a:xfrm>
            <a:off x="182563" y="812800"/>
            <a:ext cx="5251450" cy="2903538"/>
          </a:xfrm>
          <a:prstGeom prst="rect">
            <a:avLst/>
          </a:prstGeom>
          <a:noFill/>
          <a:ln w="9525">
            <a:noFill/>
            <a:miter lim="800000"/>
            <a:headEnd/>
            <a:tailEnd/>
          </a:ln>
          <a:effectLst/>
        </p:spPr>
        <p:txBody>
          <a:bodyPr>
            <a:spAutoFit/>
          </a:bodyPr>
          <a:lstStyle/>
          <a:p>
            <a:pPr>
              <a:spcBef>
                <a:spcPct val="50000"/>
              </a:spcBef>
              <a:buClr>
                <a:srgbClr val="006699"/>
              </a:buClr>
              <a:buSzPct val="85000"/>
              <a:buFont typeface="Wingdings" pitchFamily="2" charset="2"/>
              <a:buNone/>
            </a:pPr>
            <a:r>
              <a:rPr lang="es-SV" sz="1600" b="1">
                <a:solidFill>
                  <a:srgbClr val="004C6F"/>
                </a:solidFill>
              </a:rPr>
              <a:t>Hubo duras y largas negociaciones </a:t>
            </a:r>
            <a:br>
              <a:rPr lang="es-SV" sz="1600" b="1">
                <a:solidFill>
                  <a:srgbClr val="004C6F"/>
                </a:solidFill>
              </a:rPr>
            </a:br>
            <a:r>
              <a:rPr lang="es-SV" sz="1600" b="1">
                <a:solidFill>
                  <a:srgbClr val="004C6F"/>
                </a:solidFill>
              </a:rPr>
              <a:t>que llevaron finalmente a un acuerdo </a:t>
            </a:r>
            <a:br>
              <a:rPr lang="es-SV" sz="1600" b="1">
                <a:solidFill>
                  <a:srgbClr val="004C6F"/>
                </a:solidFill>
              </a:rPr>
            </a:br>
            <a:r>
              <a:rPr lang="es-SV" sz="1600" b="1">
                <a:solidFill>
                  <a:srgbClr val="004C6F"/>
                </a:solidFill>
              </a:rPr>
              <a:t>compartido</a:t>
            </a:r>
            <a:r>
              <a:rPr lang="es-MX" sz="1600" b="1">
                <a:solidFill>
                  <a:srgbClr val="004C6F"/>
                </a:solidFill>
              </a:rPr>
              <a:t>, </a:t>
            </a:r>
            <a:r>
              <a:rPr lang="es-SV" sz="1600" b="1">
                <a:solidFill>
                  <a:srgbClr val="004C6F"/>
                </a:solidFill>
              </a:rPr>
              <a:t>reflejado en un paquete de compensaciones conocido como Watershed Agricultural Program.</a:t>
            </a:r>
          </a:p>
          <a:p>
            <a:pPr>
              <a:spcBef>
                <a:spcPct val="50000"/>
              </a:spcBef>
              <a:buClr>
                <a:srgbClr val="006699"/>
              </a:buClr>
              <a:buSzPct val="85000"/>
              <a:buFont typeface="Wingdings" pitchFamily="2" charset="2"/>
              <a:buNone/>
            </a:pPr>
            <a:r>
              <a:rPr lang="es-SV" sz="1600" b="1">
                <a:solidFill>
                  <a:srgbClr val="004C6F"/>
                </a:solidFill>
              </a:rPr>
              <a:t>La ciudad aceptó que la agricultura era un uso conveniente e</a:t>
            </a:r>
            <a:r>
              <a:rPr lang="es-MX" sz="1600" b="1">
                <a:solidFill>
                  <a:srgbClr val="004C6F"/>
                </a:solidFill>
              </a:rPr>
              <a:t>n</a:t>
            </a:r>
            <a:r>
              <a:rPr lang="es-SV" sz="1600" b="1">
                <a:solidFill>
                  <a:srgbClr val="004C6F"/>
                </a:solidFill>
              </a:rPr>
              <a:t> la</a:t>
            </a:r>
            <a:r>
              <a:rPr lang="es-MX" sz="1600" b="1">
                <a:solidFill>
                  <a:srgbClr val="004C6F"/>
                </a:solidFill>
              </a:rPr>
              <a:t>s</a:t>
            </a:r>
            <a:r>
              <a:rPr lang="es-SV" sz="1600" b="1">
                <a:solidFill>
                  <a:srgbClr val="004C6F"/>
                </a:solidFill>
              </a:rPr>
              <a:t> cuenca</a:t>
            </a:r>
            <a:r>
              <a:rPr lang="es-MX" sz="1600" b="1">
                <a:solidFill>
                  <a:srgbClr val="004C6F"/>
                </a:solidFill>
              </a:rPr>
              <a:t>s</a:t>
            </a:r>
            <a:r>
              <a:rPr lang="es-SV" sz="1600" b="1">
                <a:solidFill>
                  <a:srgbClr val="004C6F"/>
                </a:solidFill>
              </a:rPr>
              <a:t> y que los productores podrían ser buenos custodios del territorio. </a:t>
            </a:r>
            <a:br>
              <a:rPr lang="es-SV" sz="1600" b="1">
                <a:solidFill>
                  <a:srgbClr val="004C6F"/>
                </a:solidFill>
              </a:rPr>
            </a:br>
            <a:r>
              <a:rPr lang="es-SV" sz="1600" b="1">
                <a:solidFill>
                  <a:srgbClr val="004C6F"/>
                </a:solidFill>
              </a:rPr>
              <a:t>Por su parte, los productores asumieron compromisos para transformar sus prácticas con apoyo de la ciudad.</a:t>
            </a:r>
            <a:endParaRPr lang="es-SV" sz="1600" b="1">
              <a:solidFill>
                <a:srgbClr val="004C6F"/>
              </a:solidFill>
              <a:effectLst>
                <a:outerShdw blurRad="38100" dist="38100" dir="2700000" algn="tl">
                  <a:srgbClr val="C0C0C0"/>
                </a:outerShdw>
              </a:effectLst>
            </a:endParaRPr>
          </a:p>
        </p:txBody>
      </p:sp>
      <p:pic>
        <p:nvPicPr>
          <p:cNvPr id="28679" name="Picture 7" descr="wap.gif (7550 bytes)"/>
          <p:cNvPicPr>
            <a:picLocks noChangeAspect="1" noChangeArrowheads="1"/>
          </p:cNvPicPr>
          <p:nvPr/>
        </p:nvPicPr>
        <p:blipFill>
          <a:blip r:embed="rId4" cstate="print"/>
          <a:srcRect/>
          <a:stretch>
            <a:fillRect/>
          </a:stretch>
        </p:blipFill>
        <p:spPr bwMode="auto">
          <a:xfrm>
            <a:off x="5416550" y="2716213"/>
            <a:ext cx="854075" cy="1014412"/>
          </a:xfrm>
          <a:prstGeom prst="rect">
            <a:avLst/>
          </a:prstGeom>
          <a:noFill/>
        </p:spPr>
      </p:pic>
      <p:pic>
        <p:nvPicPr>
          <p:cNvPr id="28674" name="Picture 2" descr="Family Farms Conserved! Read More">
            <a:hlinkClick r:id="rId5"/>
          </p:cNvPr>
          <p:cNvPicPr>
            <a:picLocks noChangeAspect="1" noChangeArrowheads="1"/>
          </p:cNvPicPr>
          <p:nvPr/>
        </p:nvPicPr>
        <p:blipFill>
          <a:blip r:embed="rId6" cstate="print"/>
          <a:srcRect b="615"/>
          <a:stretch>
            <a:fillRect/>
          </a:stretch>
        </p:blipFill>
        <p:spPr bwMode="auto">
          <a:xfrm>
            <a:off x="4264025" y="239713"/>
            <a:ext cx="1520825" cy="1092200"/>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3"/>
          <p:cNvGrpSpPr>
            <a:grpSpLocks/>
          </p:cNvGrpSpPr>
          <p:nvPr/>
        </p:nvGrpSpPr>
        <p:grpSpPr bwMode="auto">
          <a:xfrm>
            <a:off x="4111625" y="1411288"/>
            <a:ext cx="5032375" cy="3482975"/>
            <a:chOff x="2916" y="889"/>
            <a:chExt cx="2844" cy="1902"/>
          </a:xfrm>
        </p:grpSpPr>
        <p:grpSp>
          <p:nvGrpSpPr>
            <p:cNvPr id="3" name="Group 2"/>
            <p:cNvGrpSpPr>
              <a:grpSpLocks noChangeAspect="1"/>
            </p:cNvGrpSpPr>
            <p:nvPr/>
          </p:nvGrpSpPr>
          <p:grpSpPr bwMode="auto">
            <a:xfrm>
              <a:off x="2916" y="889"/>
              <a:ext cx="2844" cy="1902"/>
              <a:chOff x="-123" y="775"/>
              <a:chExt cx="2493" cy="1667"/>
            </a:xfrm>
          </p:grpSpPr>
          <p:pic>
            <p:nvPicPr>
              <p:cNvPr id="29699" name="Picture 3" descr="Mapa Vale Ribeira"/>
              <p:cNvPicPr>
                <a:picLocks noChangeAspect="1" noChangeArrowheads="1"/>
              </p:cNvPicPr>
              <p:nvPr/>
            </p:nvPicPr>
            <p:blipFill>
              <a:blip r:embed="rId3" cstate="print"/>
              <a:srcRect/>
              <a:stretch>
                <a:fillRect/>
              </a:stretch>
            </p:blipFill>
            <p:spPr bwMode="auto">
              <a:xfrm>
                <a:off x="-49" y="775"/>
                <a:ext cx="2419" cy="1625"/>
              </a:xfrm>
              <a:prstGeom prst="rect">
                <a:avLst/>
              </a:prstGeom>
              <a:noFill/>
              <a:ln w="9525">
                <a:solidFill>
                  <a:srgbClr val="B2B2B2"/>
                </a:solidFill>
                <a:miter lim="800000"/>
                <a:headEnd/>
                <a:tailEnd/>
              </a:ln>
            </p:spPr>
          </p:pic>
          <p:sp>
            <p:nvSpPr>
              <p:cNvPr id="29700" name="AutoShape 4"/>
              <p:cNvSpPr>
                <a:spLocks noChangeAspect="1" noChangeArrowheads="1"/>
              </p:cNvSpPr>
              <p:nvPr/>
            </p:nvSpPr>
            <p:spPr bwMode="auto">
              <a:xfrm>
                <a:off x="452" y="1809"/>
                <a:ext cx="146" cy="143"/>
              </a:xfrm>
              <a:prstGeom prst="rightArrow">
                <a:avLst>
                  <a:gd name="adj1" fmla="val 50000"/>
                  <a:gd name="adj2" fmla="val 25524"/>
                </a:avLst>
              </a:prstGeom>
              <a:solidFill>
                <a:srgbClr val="99CC00"/>
              </a:solidFill>
              <a:ln w="9525" algn="ctr">
                <a:noFill/>
                <a:miter lim="800000"/>
                <a:headEnd/>
                <a:tailEnd/>
              </a:ln>
              <a:effectLst/>
            </p:spPr>
            <p:txBody>
              <a:bodyPr wrap="none" anchor="ctr"/>
              <a:lstStyle/>
              <a:p>
                <a:endParaRPr lang="es-SV"/>
              </a:p>
            </p:txBody>
          </p:sp>
          <p:sp>
            <p:nvSpPr>
              <p:cNvPr id="29701" name="Rectangle 5"/>
              <p:cNvSpPr>
                <a:spLocks noChangeAspect="1" noChangeArrowheads="1"/>
              </p:cNvSpPr>
              <p:nvPr/>
            </p:nvSpPr>
            <p:spPr bwMode="auto">
              <a:xfrm>
                <a:off x="1162" y="2226"/>
                <a:ext cx="535" cy="216"/>
              </a:xfrm>
              <a:prstGeom prst="rect">
                <a:avLst/>
              </a:prstGeom>
              <a:noFill/>
              <a:ln w="9525">
                <a:noFill/>
                <a:miter lim="800000"/>
                <a:headEnd/>
                <a:tailEnd/>
              </a:ln>
              <a:effectLst/>
            </p:spPr>
            <p:txBody>
              <a:bodyPr wrap="none" anchor="ctr"/>
              <a:lstStyle/>
              <a:p>
                <a:pPr algn="ctr">
                  <a:lnSpc>
                    <a:spcPct val="80000"/>
                  </a:lnSpc>
                  <a:spcBef>
                    <a:spcPct val="20000"/>
                  </a:spcBef>
                  <a:buClr>
                    <a:schemeClr val="folHlink"/>
                  </a:buClr>
                  <a:buSzPct val="60000"/>
                  <a:buFont typeface="Wingdings" pitchFamily="2" charset="2"/>
                  <a:buNone/>
                </a:pPr>
                <a:r>
                  <a:rPr lang="es-SV" sz="1200" b="1">
                    <a:solidFill>
                      <a:srgbClr val="006600"/>
                    </a:solidFill>
                    <a:latin typeface="Arial Narrow" pitchFamily="34" charset="0"/>
                    <a:cs typeface="Times New Roman" pitchFamily="18" charset="0"/>
                  </a:rPr>
                  <a:t>Sao Paolo</a:t>
                </a:r>
                <a:endParaRPr lang="en-US" sz="1200" b="1">
                  <a:solidFill>
                    <a:srgbClr val="006600"/>
                  </a:solidFill>
                  <a:latin typeface="Arial Narrow" pitchFamily="34" charset="0"/>
                  <a:cs typeface="Times New Roman" pitchFamily="18" charset="0"/>
                </a:endParaRPr>
              </a:p>
            </p:txBody>
          </p:sp>
          <p:sp>
            <p:nvSpPr>
              <p:cNvPr id="29702" name="Rectangle 6"/>
              <p:cNvSpPr>
                <a:spLocks noChangeAspect="1" noChangeArrowheads="1"/>
              </p:cNvSpPr>
              <p:nvPr/>
            </p:nvSpPr>
            <p:spPr bwMode="auto">
              <a:xfrm>
                <a:off x="452" y="999"/>
                <a:ext cx="238" cy="141"/>
              </a:xfrm>
              <a:prstGeom prst="rect">
                <a:avLst/>
              </a:prstGeom>
              <a:solidFill>
                <a:schemeClr val="bg1"/>
              </a:solidFill>
              <a:ln w="9525">
                <a:noFill/>
                <a:miter lim="800000"/>
                <a:headEnd/>
                <a:tailEnd/>
              </a:ln>
              <a:effectLst/>
            </p:spPr>
            <p:txBody>
              <a:bodyPr wrap="none" anchor="ctr"/>
              <a:lstStyle/>
              <a:p>
                <a:endParaRPr lang="es-SV"/>
              </a:p>
            </p:txBody>
          </p:sp>
          <p:sp>
            <p:nvSpPr>
              <p:cNvPr id="29703" name="Rectangle 7"/>
              <p:cNvSpPr>
                <a:spLocks noChangeAspect="1" noChangeArrowheads="1"/>
              </p:cNvSpPr>
              <p:nvPr/>
            </p:nvSpPr>
            <p:spPr bwMode="auto">
              <a:xfrm>
                <a:off x="-49" y="1857"/>
                <a:ext cx="240" cy="271"/>
              </a:xfrm>
              <a:prstGeom prst="rect">
                <a:avLst/>
              </a:prstGeom>
              <a:solidFill>
                <a:schemeClr val="bg1"/>
              </a:solidFill>
              <a:ln w="9525">
                <a:noFill/>
                <a:miter lim="800000"/>
                <a:headEnd/>
                <a:tailEnd/>
              </a:ln>
              <a:effectLst/>
            </p:spPr>
            <p:txBody>
              <a:bodyPr wrap="none" anchor="ctr"/>
              <a:lstStyle/>
              <a:p>
                <a:endParaRPr lang="es-SV"/>
              </a:p>
            </p:txBody>
          </p:sp>
          <p:sp>
            <p:nvSpPr>
              <p:cNvPr id="29704" name="Text Box 8"/>
              <p:cNvSpPr txBox="1">
                <a:spLocks noChangeAspect="1" noChangeArrowheads="1"/>
              </p:cNvSpPr>
              <p:nvPr/>
            </p:nvSpPr>
            <p:spPr bwMode="auto">
              <a:xfrm>
                <a:off x="-123" y="1697"/>
                <a:ext cx="813" cy="231"/>
              </a:xfrm>
              <a:prstGeom prst="rect">
                <a:avLst/>
              </a:prstGeom>
              <a:noFill/>
              <a:ln w="9525" algn="ctr">
                <a:noFill/>
                <a:miter lim="800000"/>
                <a:headEnd/>
                <a:tailEnd/>
              </a:ln>
              <a:effectLst/>
            </p:spPr>
            <p:txBody>
              <a:bodyPr>
                <a:spAutoFit/>
              </a:bodyPr>
              <a:lstStyle/>
              <a:p>
                <a:pPr marL="342900" indent="-342900">
                  <a:lnSpc>
                    <a:spcPct val="80000"/>
                  </a:lnSpc>
                  <a:spcBef>
                    <a:spcPct val="50000"/>
                  </a:spcBef>
                  <a:buClr>
                    <a:schemeClr val="folHlink"/>
                  </a:buClr>
                  <a:buSzPct val="60000"/>
                  <a:buFont typeface="Wingdings" pitchFamily="2" charset="2"/>
                  <a:buNone/>
                </a:pPr>
                <a:r>
                  <a:rPr lang="es-ES" sz="1600" b="1">
                    <a:solidFill>
                      <a:srgbClr val="333399"/>
                    </a:solidFill>
                    <a:cs typeface="Times New Roman" pitchFamily="18" charset="0"/>
                  </a:rPr>
                  <a:t>	</a:t>
                </a:r>
                <a:r>
                  <a:rPr lang="es-ES" sz="1600" b="1">
                    <a:solidFill>
                      <a:srgbClr val="006600"/>
                    </a:solidFill>
                    <a:latin typeface="Arial Narrow" pitchFamily="34" charset="0"/>
                    <a:cs typeface="Times New Roman" pitchFamily="18" charset="0"/>
                  </a:rPr>
                  <a:t>Barra do Turvo</a:t>
                </a:r>
              </a:p>
            </p:txBody>
          </p:sp>
        </p:grpSp>
        <p:pic>
          <p:nvPicPr>
            <p:cNvPr id="29705" name="Picture 9"/>
            <p:cNvPicPr>
              <a:picLocks noChangeAspect="1" noChangeArrowheads="1"/>
            </p:cNvPicPr>
            <p:nvPr/>
          </p:nvPicPr>
          <p:blipFill>
            <a:blip r:embed="rId4" cstate="print"/>
            <a:srcRect/>
            <a:stretch>
              <a:fillRect/>
            </a:stretch>
          </p:blipFill>
          <p:spPr bwMode="auto">
            <a:xfrm>
              <a:off x="5358" y="891"/>
              <a:ext cx="402" cy="576"/>
            </a:xfrm>
            <a:prstGeom prst="rect">
              <a:avLst/>
            </a:prstGeom>
            <a:noFill/>
            <a:ln w="9525">
              <a:solidFill>
                <a:schemeClr val="tx1"/>
              </a:solidFill>
              <a:miter lim="800000"/>
              <a:headEnd/>
              <a:tailEnd/>
            </a:ln>
            <a:effectLst/>
          </p:spPr>
        </p:pic>
      </p:grpSp>
      <p:sp>
        <p:nvSpPr>
          <p:cNvPr id="29706" name="Rectangle 10"/>
          <p:cNvSpPr>
            <a:spLocks noChangeArrowheads="1"/>
          </p:cNvSpPr>
          <p:nvPr/>
        </p:nvSpPr>
        <p:spPr bwMode="auto">
          <a:xfrm>
            <a:off x="438150" y="917575"/>
            <a:ext cx="3757613" cy="4233863"/>
          </a:xfrm>
          <a:prstGeom prst="rect">
            <a:avLst/>
          </a:prstGeom>
          <a:noFill/>
          <a:ln w="9525">
            <a:noFill/>
            <a:miter lim="800000"/>
            <a:headEnd/>
            <a:tailEnd/>
          </a:ln>
          <a:effectLst/>
        </p:spPr>
        <p:txBody>
          <a:bodyPr>
            <a:spAutoFit/>
          </a:bodyPr>
          <a:lstStyle/>
          <a:p>
            <a:pPr>
              <a:spcBef>
                <a:spcPct val="50000"/>
              </a:spcBef>
              <a:buClr>
                <a:schemeClr val="folHlink"/>
              </a:buClr>
              <a:buSzPct val="60000"/>
              <a:buFont typeface="Wingdings" pitchFamily="2" charset="2"/>
              <a:buNone/>
            </a:pPr>
            <a:r>
              <a:rPr lang="es-SV" sz="1700">
                <a:solidFill>
                  <a:srgbClr val="004C6F"/>
                </a:solidFill>
              </a:rPr>
              <a:t>Existe un pago a municipalidades</a:t>
            </a:r>
            <a:r>
              <a:rPr lang="es-SV" sz="1700" b="1">
                <a:solidFill>
                  <a:srgbClr val="004C6F"/>
                </a:solidFill>
              </a:rPr>
              <a:t> </a:t>
            </a:r>
            <a:r>
              <a:rPr lang="es-SV" sz="1700">
                <a:solidFill>
                  <a:srgbClr val="004C6F"/>
                </a:solidFill>
              </a:rPr>
              <a:t>que tienen zonas bajo conservación, el cual viene del </a:t>
            </a:r>
            <a:r>
              <a:rPr lang="es-SV" sz="1700" b="1">
                <a:solidFill>
                  <a:srgbClr val="004C6F"/>
                </a:solidFill>
              </a:rPr>
              <a:t>impuesto ICMS ecológico.</a:t>
            </a:r>
            <a:endParaRPr lang="es-SV" sz="1700">
              <a:solidFill>
                <a:srgbClr val="004C6F"/>
              </a:solidFill>
            </a:endParaRPr>
          </a:p>
          <a:p>
            <a:pPr>
              <a:spcBef>
                <a:spcPct val="50000"/>
              </a:spcBef>
              <a:buClr>
                <a:schemeClr val="folHlink"/>
              </a:buClr>
              <a:buSzPct val="60000"/>
              <a:buFont typeface="Wingdings" pitchFamily="2" charset="2"/>
              <a:buNone/>
            </a:pPr>
            <a:r>
              <a:rPr lang="es-SV" sz="1700">
                <a:solidFill>
                  <a:srgbClr val="004C6F"/>
                </a:solidFill>
              </a:rPr>
              <a:t>La municipalidad de Barra do Turvo, que tiene gran parte de su territorio dentro del Parque de Conservación “Jacupiranga” recibe una cuota de ICMS equivalente a US$ 52,000</a:t>
            </a:r>
            <a:r>
              <a:rPr lang="es-MX" sz="1700">
                <a:solidFill>
                  <a:srgbClr val="004C6F"/>
                </a:solidFill>
              </a:rPr>
              <a:t> mensuales</a:t>
            </a:r>
            <a:r>
              <a:rPr lang="es-SV" sz="1700">
                <a:solidFill>
                  <a:srgbClr val="004C6F"/>
                </a:solidFill>
              </a:rPr>
              <a:t>.</a:t>
            </a:r>
          </a:p>
          <a:p>
            <a:pPr>
              <a:spcBef>
                <a:spcPct val="50000"/>
              </a:spcBef>
              <a:buClr>
                <a:schemeClr val="folHlink"/>
              </a:buClr>
              <a:buSzPct val="60000"/>
              <a:buFont typeface="Wingdings" pitchFamily="2" charset="2"/>
              <a:buNone/>
            </a:pPr>
            <a:r>
              <a:rPr lang="es-SV" sz="1700">
                <a:solidFill>
                  <a:srgbClr val="004C6F"/>
                </a:solidFill>
              </a:rPr>
              <a:t>Sin embargo</a:t>
            </a:r>
            <a:r>
              <a:rPr lang="es-SV" sz="1700" b="1">
                <a:solidFill>
                  <a:srgbClr val="004C6F"/>
                </a:solidFill>
              </a:rPr>
              <a:t> </a:t>
            </a:r>
            <a:r>
              <a:rPr lang="es-SV" sz="1700">
                <a:solidFill>
                  <a:srgbClr val="004C6F"/>
                </a:solidFill>
              </a:rPr>
              <a:t>el Alcalde pidió que en lugar de la cuota de ICMS, s</a:t>
            </a:r>
            <a:r>
              <a:rPr lang="es-MX" sz="1700">
                <a:solidFill>
                  <a:srgbClr val="004C6F"/>
                </a:solidFill>
              </a:rPr>
              <a:t>e </a:t>
            </a:r>
            <a:r>
              <a:rPr lang="es-SV" sz="1700">
                <a:solidFill>
                  <a:srgbClr val="004C6F"/>
                </a:solidFill>
              </a:rPr>
              <a:t>les permitiera a los pequeños productores utilizar las áreas degradadas del </a:t>
            </a:r>
            <a:r>
              <a:rPr lang="es-MX" sz="1700">
                <a:solidFill>
                  <a:srgbClr val="004C6F"/>
                </a:solidFill>
              </a:rPr>
              <a:t>P</a:t>
            </a:r>
            <a:r>
              <a:rPr lang="es-SV" sz="1700">
                <a:solidFill>
                  <a:srgbClr val="004C6F"/>
                </a:solidFill>
              </a:rPr>
              <a:t>arque.</a:t>
            </a:r>
          </a:p>
        </p:txBody>
      </p:sp>
      <p:sp>
        <p:nvSpPr>
          <p:cNvPr id="29708" name="Rectangle 12"/>
          <p:cNvSpPr>
            <a:spLocks noGrp="1" noChangeArrowheads="1"/>
          </p:cNvSpPr>
          <p:nvPr>
            <p:ph type="title"/>
          </p:nvPr>
        </p:nvSpPr>
        <p:spPr bwMode="auto">
          <a:xfrm>
            <a:off x="395288" y="100013"/>
            <a:ext cx="8380412" cy="1004887"/>
          </a:xfrm>
          <a:noFill/>
          <a:ln>
            <a:miter lim="800000"/>
            <a:headEnd/>
            <a:tailEnd/>
          </a:ln>
        </p:spPr>
        <p:txBody>
          <a:bodyPr vert="horz" wrap="square" lIns="91440" tIns="45720" rIns="91440" bIns="45720" numCol="1" anchor="ctr" anchorCtr="0" compatLnSpc="1">
            <a:prstTxWarp prst="textNoShape">
              <a:avLst/>
            </a:prstTxWarp>
          </a:bodyPr>
          <a:lstStyle/>
          <a:p>
            <a:pPr>
              <a:spcBef>
                <a:spcPct val="50000"/>
              </a:spcBef>
            </a:pPr>
            <a:r>
              <a:rPr lang="es-ES" sz="3200" b="1">
                <a:solidFill>
                  <a:srgbClr val="8BAA27"/>
                </a:solidFill>
                <a:effectLst>
                  <a:outerShdw blurRad="38100" dist="38100" dir="2700000" algn="tl">
                    <a:srgbClr val="C0C0C0"/>
                  </a:outerShdw>
                </a:effectLst>
                <a:latin typeface="Book Antiqua" pitchFamily="18" charset="0"/>
              </a:rPr>
              <a:t>Un caso de PSA: BRASIL</a:t>
            </a:r>
            <a:endParaRPr lang="es-ES" sz="2600" b="1">
              <a:solidFill>
                <a:srgbClr val="8BAA27"/>
              </a:solidFill>
              <a:effectLst>
                <a:outerShdw blurRad="38100" dist="38100" dir="2700000" algn="tl">
                  <a:srgbClr val="C0C0C0"/>
                </a:outerShdw>
              </a:effectLst>
              <a:latin typeface="Book Antiqua" pitchFamily="18" charset="0"/>
            </a:endParaRPr>
          </a:p>
        </p:txBody>
      </p:sp>
      <p:sp>
        <p:nvSpPr>
          <p:cNvPr id="29710" name="Rectangle 14"/>
          <p:cNvSpPr>
            <a:spLocks noChangeArrowheads="1"/>
          </p:cNvSpPr>
          <p:nvPr/>
        </p:nvSpPr>
        <p:spPr bwMode="auto">
          <a:xfrm>
            <a:off x="436563" y="5254625"/>
            <a:ext cx="8707437" cy="868363"/>
          </a:xfrm>
          <a:prstGeom prst="rect">
            <a:avLst/>
          </a:prstGeom>
          <a:noFill/>
          <a:ln w="9525">
            <a:noFill/>
            <a:miter lim="800000"/>
            <a:headEnd/>
            <a:tailEnd/>
          </a:ln>
          <a:effectLst/>
        </p:spPr>
        <p:txBody>
          <a:bodyPr>
            <a:spAutoFit/>
          </a:bodyPr>
          <a:lstStyle/>
          <a:p>
            <a:pPr>
              <a:spcBef>
                <a:spcPct val="50000"/>
              </a:spcBef>
              <a:buClr>
                <a:schemeClr val="folHlink"/>
              </a:buClr>
              <a:buSzPct val="60000"/>
              <a:buFont typeface="Wingdings" pitchFamily="2" charset="2"/>
              <a:buNone/>
            </a:pPr>
            <a:r>
              <a:rPr lang="es-SV" sz="1700">
                <a:solidFill>
                  <a:srgbClr val="004C6F"/>
                </a:solidFill>
              </a:rPr>
              <a:t>Según el Alcalde, muchos productores que vivían de la crianza de ganado, extracción de palmito y cultivo del fríjol, perdieron su forma de ganarse la vida al establecerse </a:t>
            </a:r>
            <a:r>
              <a:rPr lang="es-MX" sz="1700">
                <a:solidFill>
                  <a:srgbClr val="004C6F"/>
                </a:solidFill>
              </a:rPr>
              <a:t>el Parque.</a:t>
            </a:r>
            <a:endParaRPr lang="es-SV" sz="1700">
              <a:solidFill>
                <a:srgbClr val="004C6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916363" y="2616200"/>
            <a:ext cx="4683125" cy="3471863"/>
          </a:xfrm>
          <a:prstGeom prst="rect">
            <a:avLst/>
          </a:prstGeom>
          <a:noFill/>
          <a:ln w="9525">
            <a:noFill/>
            <a:miter lim="800000"/>
            <a:headEnd/>
            <a:tailEnd/>
          </a:ln>
          <a:effectLst/>
        </p:spPr>
        <p:txBody>
          <a:bodyPr/>
          <a:lstStyle/>
          <a:p>
            <a:pPr indent="3175">
              <a:spcAft>
                <a:spcPct val="30000"/>
              </a:spcAft>
            </a:pPr>
            <a:r>
              <a:rPr lang="es-MX" sz="1600" b="1">
                <a:solidFill>
                  <a:srgbClr val="004C6F"/>
                </a:solidFill>
                <a:cs typeface="Times New Roman" pitchFamily="18" charset="0"/>
              </a:rPr>
              <a:t>En el Estado de Acre</a:t>
            </a:r>
            <a:r>
              <a:rPr lang="es-SV" sz="1600" b="1">
                <a:solidFill>
                  <a:srgbClr val="004C6F"/>
                </a:solidFill>
                <a:cs typeface="Times New Roman" pitchFamily="18" charset="0"/>
              </a:rPr>
              <a:t>, </a:t>
            </a:r>
            <a:r>
              <a:rPr lang="es-MX" sz="1600" b="1">
                <a:solidFill>
                  <a:srgbClr val="004C6F"/>
                </a:solidFill>
                <a:cs typeface="Times New Roman" pitchFamily="18" charset="0"/>
              </a:rPr>
              <a:t>donde los Caucheros representan más de la mitad de la población rural, el gobierno reconoció el rol de las comunidades extractivistas como guardianes del bosque proporcionando un subsidio por kg de caucho extraído.</a:t>
            </a:r>
            <a:r>
              <a:rPr lang="es-SV" sz="1600" b="1">
                <a:solidFill>
                  <a:srgbClr val="004C6F"/>
                </a:solidFill>
                <a:cs typeface="Times New Roman" pitchFamily="18" charset="0"/>
              </a:rPr>
              <a:t> </a:t>
            </a:r>
          </a:p>
          <a:p>
            <a:pPr indent="3175">
              <a:spcAft>
                <a:spcPct val="30000"/>
              </a:spcAft>
            </a:pPr>
            <a:r>
              <a:rPr lang="es-MX" sz="1600" b="1">
                <a:solidFill>
                  <a:srgbClr val="004C6F"/>
                </a:solidFill>
                <a:cs typeface="Times New Roman" pitchFamily="18" charset="0"/>
              </a:rPr>
              <a:t>La extracción de caucho </a:t>
            </a:r>
            <a:r>
              <a:rPr lang="es-SV" sz="1600" b="1">
                <a:solidFill>
                  <a:srgbClr val="004C6F"/>
                </a:solidFill>
                <a:cs typeface="Times New Roman" pitchFamily="18" charset="0"/>
              </a:rPr>
              <a:t>mant</a:t>
            </a:r>
            <a:r>
              <a:rPr lang="es-MX" sz="1600" b="1">
                <a:solidFill>
                  <a:srgbClr val="004C6F"/>
                </a:solidFill>
                <a:cs typeface="Times New Roman" pitchFamily="18" charset="0"/>
              </a:rPr>
              <a:t>iene </a:t>
            </a:r>
            <a:r>
              <a:rPr lang="es-SV" sz="1600" b="1">
                <a:solidFill>
                  <a:srgbClr val="004C6F"/>
                </a:solidFill>
                <a:cs typeface="Times New Roman" pitchFamily="18" charset="0"/>
              </a:rPr>
              <a:t>práctica</a:t>
            </a:r>
            <a:r>
              <a:rPr lang="es-MX" sz="1600" b="1">
                <a:solidFill>
                  <a:srgbClr val="004C6F"/>
                </a:solidFill>
                <a:cs typeface="Times New Roman" pitchFamily="18" charset="0"/>
              </a:rPr>
              <a:t>mente </a:t>
            </a:r>
            <a:r>
              <a:rPr lang="es-SV" sz="1600" b="1">
                <a:solidFill>
                  <a:srgbClr val="004C6F"/>
                </a:solidFill>
                <a:cs typeface="Times New Roman" pitchFamily="18" charset="0"/>
              </a:rPr>
              <a:t>intac</a:t>
            </a:r>
            <a:r>
              <a:rPr lang="es-MX" sz="1600" b="1">
                <a:solidFill>
                  <a:srgbClr val="004C6F"/>
                </a:solidFill>
                <a:cs typeface="Times New Roman" pitchFamily="18" charset="0"/>
              </a:rPr>
              <a:t>ta la estructura del bosque y constituye un </a:t>
            </a:r>
            <a:r>
              <a:rPr lang="es-SV" sz="1600" b="1">
                <a:solidFill>
                  <a:srgbClr val="004C6F"/>
                </a:solidFill>
                <a:cs typeface="Times New Roman" pitchFamily="18" charset="0"/>
              </a:rPr>
              <a:t>indicador </a:t>
            </a:r>
            <a:r>
              <a:rPr lang="es-MX" sz="1600" b="1">
                <a:solidFill>
                  <a:srgbClr val="004C6F"/>
                </a:solidFill>
                <a:cs typeface="Times New Roman" pitchFamily="18" charset="0"/>
              </a:rPr>
              <a:t>de la extensión de bosque patrullado por los caucheros</a:t>
            </a:r>
            <a:r>
              <a:rPr lang="es-SV" sz="1600" b="1">
                <a:solidFill>
                  <a:srgbClr val="004C6F"/>
                </a:solidFill>
                <a:cs typeface="Times New Roman" pitchFamily="18" charset="0"/>
              </a:rPr>
              <a:t>, </a:t>
            </a:r>
            <a:r>
              <a:rPr lang="es-MX" sz="1600" b="1">
                <a:solidFill>
                  <a:srgbClr val="004C6F"/>
                </a:solidFill>
                <a:cs typeface="Times New Roman" pitchFamily="18" charset="0"/>
              </a:rPr>
              <a:t>garantizando que los usos ilegales o degradantes </a:t>
            </a:r>
            <a:r>
              <a:rPr lang="es-SV" sz="1600" b="1">
                <a:solidFill>
                  <a:srgbClr val="004C6F"/>
                </a:solidFill>
                <a:cs typeface="Times New Roman" pitchFamily="18" charset="0"/>
              </a:rPr>
              <a:t>(</a:t>
            </a:r>
            <a:r>
              <a:rPr lang="es-MX" sz="1600" b="1">
                <a:solidFill>
                  <a:srgbClr val="004C6F"/>
                </a:solidFill>
                <a:cs typeface="Times New Roman" pitchFamily="18" charset="0"/>
              </a:rPr>
              <a:t>ganadería, quemas, deforestación, etc.) sean prevenidos.</a:t>
            </a:r>
          </a:p>
          <a:p>
            <a:pPr indent="3175">
              <a:spcAft>
                <a:spcPct val="30000"/>
              </a:spcAft>
            </a:pPr>
            <a:endParaRPr lang="es-SV" sz="1600" b="1">
              <a:solidFill>
                <a:srgbClr val="004C6F"/>
              </a:solidFill>
              <a:cs typeface="Times New Roman" pitchFamily="18" charset="0"/>
            </a:endParaRPr>
          </a:p>
        </p:txBody>
      </p:sp>
      <p:sp>
        <p:nvSpPr>
          <p:cNvPr id="30723" name="Rectangle 3"/>
          <p:cNvSpPr>
            <a:spLocks noChangeArrowheads="1"/>
          </p:cNvSpPr>
          <p:nvPr/>
        </p:nvSpPr>
        <p:spPr bwMode="auto">
          <a:xfrm>
            <a:off x="-114300" y="219075"/>
            <a:ext cx="9144000" cy="1004888"/>
          </a:xfrm>
          <a:prstGeom prst="rect">
            <a:avLst/>
          </a:prstGeom>
          <a:noFill/>
          <a:ln w="9525">
            <a:noFill/>
            <a:miter lim="800000"/>
            <a:headEnd/>
            <a:tailEnd/>
          </a:ln>
          <a:effectLst/>
        </p:spPr>
        <p:txBody>
          <a:bodyPr anchor="ctr"/>
          <a:lstStyle/>
          <a:p>
            <a:pPr algn="ctr">
              <a:spcBef>
                <a:spcPct val="50000"/>
              </a:spcBef>
            </a:pPr>
            <a:r>
              <a:rPr lang="es-ES" sz="3200" b="1">
                <a:solidFill>
                  <a:srgbClr val="8BAA27"/>
                </a:solidFill>
                <a:effectLst>
                  <a:outerShdw blurRad="38100" dist="38100" dir="2700000" algn="tl">
                    <a:srgbClr val="C0C0C0"/>
                  </a:outerShdw>
                </a:effectLst>
                <a:latin typeface="Book Antiqua" pitchFamily="18" charset="0"/>
              </a:rPr>
              <a:t>Más allá de PSA: BRASIL</a:t>
            </a:r>
            <a:endParaRPr lang="es-ES" sz="2600" b="1">
              <a:solidFill>
                <a:srgbClr val="8BAA27"/>
              </a:solidFill>
              <a:effectLst>
                <a:outerShdw blurRad="38100" dist="38100" dir="2700000" algn="tl">
                  <a:srgbClr val="C0C0C0"/>
                </a:outerShdw>
              </a:effectLst>
              <a:latin typeface="Book Antiqua" pitchFamily="18" charset="0"/>
            </a:endParaRPr>
          </a:p>
        </p:txBody>
      </p:sp>
      <p:grpSp>
        <p:nvGrpSpPr>
          <p:cNvPr id="2" name="Group 4"/>
          <p:cNvGrpSpPr>
            <a:grpSpLocks/>
          </p:cNvGrpSpPr>
          <p:nvPr/>
        </p:nvGrpSpPr>
        <p:grpSpPr bwMode="auto">
          <a:xfrm>
            <a:off x="581025" y="2689225"/>
            <a:ext cx="3124200" cy="3344863"/>
            <a:chOff x="417" y="1494"/>
            <a:chExt cx="2160" cy="2400"/>
          </a:xfrm>
        </p:grpSpPr>
        <p:pic>
          <p:nvPicPr>
            <p:cNvPr id="30725" name="Picture 5" descr="Xapuri-Acre"/>
            <p:cNvPicPr>
              <a:picLocks noChangeAspect="1" noChangeArrowheads="1"/>
            </p:cNvPicPr>
            <p:nvPr/>
          </p:nvPicPr>
          <p:blipFill>
            <a:blip r:embed="rId3" cstate="print"/>
            <a:srcRect/>
            <a:stretch>
              <a:fillRect/>
            </a:stretch>
          </p:blipFill>
          <p:spPr bwMode="auto">
            <a:xfrm>
              <a:off x="1194" y="2898"/>
              <a:ext cx="1374" cy="996"/>
            </a:xfrm>
            <a:prstGeom prst="rect">
              <a:avLst/>
            </a:prstGeom>
            <a:noFill/>
          </p:spPr>
        </p:pic>
        <p:pic>
          <p:nvPicPr>
            <p:cNvPr id="30726" name="Picture 6" descr="Roger Hamilton BID"/>
            <p:cNvPicPr>
              <a:picLocks noChangeAspect="1" noChangeArrowheads="1"/>
            </p:cNvPicPr>
            <p:nvPr/>
          </p:nvPicPr>
          <p:blipFill>
            <a:blip r:embed="rId4" cstate="print"/>
            <a:srcRect/>
            <a:stretch>
              <a:fillRect/>
            </a:stretch>
          </p:blipFill>
          <p:spPr bwMode="auto">
            <a:xfrm>
              <a:off x="424" y="2898"/>
              <a:ext cx="1250" cy="994"/>
            </a:xfrm>
            <a:prstGeom prst="rect">
              <a:avLst/>
            </a:prstGeom>
            <a:noFill/>
          </p:spPr>
        </p:pic>
        <p:pic>
          <p:nvPicPr>
            <p:cNvPr id="30727" name="Picture 7"/>
            <p:cNvPicPr>
              <a:picLocks noChangeAspect="1" noChangeArrowheads="1"/>
            </p:cNvPicPr>
            <p:nvPr/>
          </p:nvPicPr>
          <p:blipFill>
            <a:blip r:embed="rId5" cstate="print"/>
            <a:srcRect/>
            <a:stretch>
              <a:fillRect/>
            </a:stretch>
          </p:blipFill>
          <p:spPr bwMode="auto">
            <a:xfrm>
              <a:off x="417" y="1494"/>
              <a:ext cx="2160" cy="1455"/>
            </a:xfrm>
            <a:prstGeom prst="rect">
              <a:avLst/>
            </a:prstGeom>
            <a:noFill/>
            <a:ln w="19050">
              <a:noFill/>
              <a:miter lim="800000"/>
              <a:headEnd/>
              <a:tailEnd/>
            </a:ln>
            <a:effectLst/>
          </p:spPr>
        </p:pic>
      </p:grpSp>
      <p:sp>
        <p:nvSpPr>
          <p:cNvPr id="30728" name="Rectangle 8"/>
          <p:cNvSpPr>
            <a:spLocks noChangeArrowheads="1"/>
          </p:cNvSpPr>
          <p:nvPr/>
        </p:nvSpPr>
        <p:spPr bwMode="auto">
          <a:xfrm>
            <a:off x="441325" y="1042988"/>
            <a:ext cx="8069263" cy="1538287"/>
          </a:xfrm>
          <a:prstGeom prst="rect">
            <a:avLst/>
          </a:prstGeom>
          <a:noFill/>
          <a:ln w="9525">
            <a:noFill/>
            <a:miter lim="800000"/>
            <a:headEnd/>
            <a:tailEnd/>
          </a:ln>
          <a:effectLst/>
        </p:spPr>
        <p:txBody>
          <a:bodyPr/>
          <a:lstStyle/>
          <a:p>
            <a:pPr indent="3175">
              <a:spcAft>
                <a:spcPct val="30000"/>
              </a:spcAft>
            </a:pPr>
            <a:r>
              <a:rPr lang="es-SV" sz="1600" b="1">
                <a:solidFill>
                  <a:srgbClr val="004C6F"/>
                </a:solidFill>
                <a:cs typeface="Times New Roman" pitchFamily="18" charset="0"/>
              </a:rPr>
              <a:t>En 1990 se estableció la figura legal de RESERVAS EXTRACTIVISTAS, </a:t>
            </a:r>
            <a:r>
              <a:rPr lang="es-MX" sz="1600" b="1">
                <a:solidFill>
                  <a:srgbClr val="004C6F"/>
                </a:solidFill>
                <a:cs typeface="Times New Roman" pitchFamily="18" charset="0"/>
              </a:rPr>
              <a:t>delegando la responsabilidad de uso y conservación de áreas públicas a asociaciones representativas (comunidades extractivistas) </a:t>
            </a:r>
            <a:r>
              <a:rPr lang="es-SV" sz="1600" b="1">
                <a:solidFill>
                  <a:srgbClr val="004C6F"/>
                </a:solidFill>
                <a:cs typeface="Times New Roman" pitchFamily="18" charset="0"/>
              </a:rPr>
              <a:t>permitiendo el uso y extracción de recursos</a:t>
            </a:r>
            <a:r>
              <a:rPr lang="es-MX" sz="1600" b="1">
                <a:solidFill>
                  <a:srgbClr val="004C6F"/>
                </a:solidFill>
                <a:cs typeface="Times New Roman" pitchFamily="18" charset="0"/>
              </a:rPr>
              <a:t>.</a:t>
            </a:r>
            <a:r>
              <a:rPr lang="es-SV" sz="1600" b="1">
                <a:solidFill>
                  <a:srgbClr val="004C6F"/>
                </a:solidFill>
                <a:cs typeface="Times New Roman" pitchFamily="18" charset="0"/>
              </a:rPr>
              <a:t> </a:t>
            </a:r>
            <a:r>
              <a:rPr lang="es-MX" sz="1600" b="1">
                <a:solidFill>
                  <a:srgbClr val="004C6F"/>
                </a:solidFill>
                <a:cs typeface="Times New Roman" pitchFamily="18" charset="0"/>
              </a:rPr>
              <a:t>Las reservas extractivistas s</a:t>
            </a:r>
            <a:r>
              <a:rPr lang="es-SV" sz="1600" b="1">
                <a:solidFill>
                  <a:srgbClr val="004C6F"/>
                </a:solidFill>
                <a:cs typeface="Times New Roman" pitchFamily="18" charset="0"/>
              </a:rPr>
              <a:t>on áreas protegidas que reconocen</a:t>
            </a:r>
            <a:r>
              <a:rPr lang="es-MX" sz="1600" b="1">
                <a:solidFill>
                  <a:srgbClr val="004C6F"/>
                </a:solidFill>
                <a:cs typeface="Times New Roman" pitchFamily="18" charset="0"/>
              </a:rPr>
              <a:t>, amplían y garantizan los</a:t>
            </a:r>
            <a:r>
              <a:rPr lang="es-SV" sz="1600" b="1">
                <a:solidFill>
                  <a:srgbClr val="004C6F"/>
                </a:solidFill>
                <a:cs typeface="Times New Roman" pitchFamily="18" charset="0"/>
              </a:rPr>
              <a:t> derechos </a:t>
            </a:r>
            <a:r>
              <a:rPr lang="es-MX" sz="1600" b="1">
                <a:solidFill>
                  <a:srgbClr val="004C6F"/>
                </a:solidFill>
                <a:cs typeface="Times New Roman" pitchFamily="18" charset="0"/>
              </a:rPr>
              <a:t>de</a:t>
            </a:r>
            <a:r>
              <a:rPr lang="es-SV" sz="1600" b="1">
                <a:solidFill>
                  <a:srgbClr val="004C6F"/>
                </a:solidFill>
                <a:cs typeface="Times New Roman" pitchFamily="18" charset="0"/>
              </a:rPr>
              <a:t> l</a:t>
            </a:r>
            <a:r>
              <a:rPr lang="es-MX" sz="1600" b="1">
                <a:solidFill>
                  <a:srgbClr val="004C6F"/>
                </a:solidFill>
                <a:cs typeface="Times New Roman" pitchFamily="18" charset="0"/>
              </a:rPr>
              <a:t>a</a:t>
            </a:r>
            <a:r>
              <a:rPr lang="es-SV" sz="1600" b="1">
                <a:solidFill>
                  <a:srgbClr val="004C6F"/>
                </a:solidFill>
                <a:cs typeface="Times New Roman" pitchFamily="18" charset="0"/>
              </a:rPr>
              <a:t>s </a:t>
            </a:r>
            <a:r>
              <a:rPr lang="es-MX" sz="1600" b="1">
                <a:solidFill>
                  <a:srgbClr val="004C6F"/>
                </a:solidFill>
                <a:cs typeface="Times New Roman" pitchFamily="18" charset="0"/>
              </a:rPr>
              <a:t>comunidades </a:t>
            </a:r>
            <a:r>
              <a:rPr lang="es-SV" sz="1600" b="1">
                <a:solidFill>
                  <a:srgbClr val="004C6F"/>
                </a:solidFill>
                <a:cs typeface="Times New Roman" pitchFamily="18" charset="0"/>
              </a:rPr>
              <a:t>extractivistas.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407988" y="1363663"/>
            <a:ext cx="3203575" cy="4551362"/>
          </a:xfrm>
          <a:prstGeom prst="rect">
            <a:avLst/>
          </a:prstGeom>
          <a:noFill/>
          <a:ln w="9525">
            <a:noFill/>
            <a:miter lim="800000"/>
            <a:headEnd/>
            <a:tailEnd/>
          </a:ln>
          <a:effectLst/>
        </p:spPr>
        <p:txBody>
          <a:bodyPr>
            <a:spAutoFit/>
          </a:bodyPr>
          <a:lstStyle/>
          <a:p>
            <a:pPr algn="r">
              <a:spcBef>
                <a:spcPct val="20000"/>
              </a:spcBef>
              <a:buClr>
                <a:srgbClr val="FFFF00"/>
              </a:buClr>
              <a:buSzPct val="60000"/>
              <a:buFont typeface="Wingdings" pitchFamily="2" charset="2"/>
              <a:buNone/>
            </a:pPr>
            <a:r>
              <a:rPr lang="es-ES" b="1">
                <a:solidFill>
                  <a:srgbClr val="BF5A00"/>
                </a:solidFill>
              </a:rPr>
              <a:t>PSA tiende a enfocarse en:</a:t>
            </a:r>
          </a:p>
          <a:p>
            <a:pPr algn="r">
              <a:lnSpc>
                <a:spcPct val="80000"/>
              </a:lnSpc>
              <a:buClr>
                <a:srgbClr val="FFFF00"/>
              </a:buClr>
              <a:buSzPct val="60000"/>
              <a:buFont typeface="Wingdings" pitchFamily="2" charset="2"/>
              <a:buNone/>
            </a:pPr>
            <a:endParaRPr lang="es-ES" sz="2000" b="1">
              <a:solidFill>
                <a:srgbClr val="8BAA27"/>
              </a:solidFill>
              <a:effectLst>
                <a:outerShdw blurRad="38100" dist="38100" dir="2700000" algn="tl">
                  <a:srgbClr val="C0C0C0"/>
                </a:outerShdw>
              </a:effectLst>
            </a:endParaRPr>
          </a:p>
          <a:p>
            <a:pPr algn="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La conservación de los bosques, particularmente bosques naturales</a:t>
            </a:r>
          </a:p>
          <a:p>
            <a:pPr algn="r">
              <a:lnSpc>
                <a:spcPct val="95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gn="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Un sólo servicio ambiental y dos actores (“productores” y “consumidores” del SA) </a:t>
            </a:r>
          </a:p>
          <a:p>
            <a:pPr algn="r">
              <a:lnSpc>
                <a:spcPct val="95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gn="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Pagar a los propietarios individuales de la tierra donde se produce el servicio ambiental </a:t>
            </a:r>
            <a:endParaRPr lang="es-ES" sz="1600" b="1">
              <a:solidFill>
                <a:srgbClr val="004C6F"/>
              </a:solidFill>
              <a:effectLst>
                <a:outerShdw blurRad="38100" dist="38100" dir="2700000" algn="tl">
                  <a:srgbClr val="C0C0C0"/>
                </a:outerShdw>
              </a:effectLst>
            </a:endParaRPr>
          </a:p>
          <a:p>
            <a:pPr algn="r">
              <a:lnSpc>
                <a:spcPct val="95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gn="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El uso exclusivo de instrumentos económicos buscando bajos costos y la mayor efectividad</a:t>
            </a:r>
            <a:endParaRPr lang="en-US" sz="1600">
              <a:solidFill>
                <a:srgbClr val="004C6F"/>
              </a:solidFill>
              <a:effectLst>
                <a:outerShdw blurRad="38100" dist="38100" dir="2700000" algn="tl">
                  <a:srgbClr val="C0C0C0"/>
                </a:outerShdw>
              </a:effectLst>
              <a:latin typeface="Times New Roman" pitchFamily="18" charset="0"/>
            </a:endParaRPr>
          </a:p>
        </p:txBody>
      </p:sp>
      <p:sp>
        <p:nvSpPr>
          <p:cNvPr id="31747" name="AutoShape 3"/>
          <p:cNvSpPr>
            <a:spLocks noChangeArrowheads="1"/>
          </p:cNvSpPr>
          <p:nvPr/>
        </p:nvSpPr>
        <p:spPr bwMode="auto">
          <a:xfrm>
            <a:off x="4054475" y="2298700"/>
            <a:ext cx="979488" cy="2930525"/>
          </a:xfrm>
          <a:prstGeom prst="rightArrow">
            <a:avLst>
              <a:gd name="adj1" fmla="val 50380"/>
              <a:gd name="adj2" fmla="val 74181"/>
            </a:avLst>
          </a:prstGeom>
          <a:solidFill>
            <a:srgbClr val="BF5A00"/>
          </a:solidFill>
          <a:ln w="9525" algn="ctr">
            <a:noFill/>
            <a:miter lim="800000"/>
            <a:headEnd/>
            <a:tailEnd/>
          </a:ln>
          <a:effectLst/>
        </p:spPr>
        <p:txBody>
          <a:bodyPr wrap="none" anchor="ctr"/>
          <a:lstStyle/>
          <a:p>
            <a:pPr algn="ctr"/>
            <a:endParaRPr lang="es-SV" sz="2400">
              <a:solidFill>
                <a:srgbClr val="BF5A00"/>
              </a:solidFill>
              <a:latin typeface="Times New Roman" pitchFamily="18" charset="0"/>
            </a:endParaRPr>
          </a:p>
        </p:txBody>
      </p:sp>
      <p:sp>
        <p:nvSpPr>
          <p:cNvPr id="31748" name="Text Box 4"/>
          <p:cNvSpPr txBox="1">
            <a:spLocks noChangeArrowheads="1"/>
          </p:cNvSpPr>
          <p:nvPr/>
        </p:nvSpPr>
        <p:spPr bwMode="auto">
          <a:xfrm>
            <a:off x="5270500" y="1376363"/>
            <a:ext cx="3240088" cy="4510087"/>
          </a:xfrm>
          <a:prstGeom prst="rect">
            <a:avLst/>
          </a:prstGeom>
          <a:noFill/>
          <a:ln w="9525">
            <a:noFill/>
            <a:miter lim="800000"/>
            <a:headEnd/>
            <a:tailEnd/>
          </a:ln>
          <a:effectLst/>
        </p:spPr>
        <p:txBody>
          <a:bodyPr>
            <a:spAutoFit/>
          </a:bodyPr>
          <a:lstStyle/>
          <a:p>
            <a:pPr>
              <a:lnSpc>
                <a:spcPct val="90000"/>
              </a:lnSpc>
              <a:spcBef>
                <a:spcPct val="20000"/>
              </a:spcBef>
              <a:buClr>
                <a:srgbClr val="FFFF00"/>
              </a:buClr>
              <a:buSzPct val="60000"/>
              <a:buFont typeface="Wingdings" pitchFamily="2" charset="2"/>
              <a:buNone/>
            </a:pPr>
            <a:r>
              <a:rPr lang="es-ES" b="1">
                <a:solidFill>
                  <a:srgbClr val="BF5A00"/>
                </a:solidFill>
              </a:rPr>
              <a:t>CSE implica enfocarse en:</a:t>
            </a:r>
          </a:p>
          <a:p>
            <a:pPr>
              <a:lnSpc>
                <a:spcPct val="90000"/>
              </a:lnSpc>
              <a:buClr>
                <a:srgbClr val="FFFF00"/>
              </a:buClr>
              <a:buSzPct val="60000"/>
              <a:buFont typeface="Wingdings" pitchFamily="2" charset="2"/>
              <a:buNone/>
            </a:pPr>
            <a:endParaRPr lang="es-ES" sz="2000" b="1">
              <a:solidFill>
                <a:srgbClr val="004C6F"/>
              </a:solidFill>
              <a:effectLst>
                <a:outerShdw blurRad="38100" dist="38100" dir="2700000" algn="tl">
                  <a:srgbClr val="C0C0C0"/>
                </a:outerShdw>
              </a:effectLst>
              <a:cs typeface="Times New Roman" pitchFamily="18" charset="0"/>
            </a:endParaRPr>
          </a:p>
          <a:p>
            <a:pPr>
              <a:lnSpc>
                <a:spcPct val="90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Territorios rurales que </a:t>
            </a:r>
            <a:br>
              <a:rPr lang="es-ES" sz="1600" b="1">
                <a:solidFill>
                  <a:srgbClr val="004C6F"/>
                </a:solidFill>
                <a:effectLst>
                  <a:outerShdw blurRad="38100" dist="38100" dir="2700000" algn="tl">
                    <a:srgbClr val="C0C0C0"/>
                  </a:outerShdw>
                </a:effectLst>
                <a:cs typeface="Times New Roman" pitchFamily="18" charset="0"/>
              </a:rPr>
            </a:br>
            <a:r>
              <a:rPr lang="es-ES" sz="1600" b="1">
                <a:solidFill>
                  <a:srgbClr val="004C6F"/>
                </a:solidFill>
                <a:effectLst>
                  <a:outerShdw blurRad="38100" dist="38100" dir="2700000" algn="tl">
                    <a:srgbClr val="C0C0C0"/>
                  </a:outerShdw>
                </a:effectLst>
                <a:cs typeface="Times New Roman" pitchFamily="18" charset="0"/>
              </a:rPr>
              <a:t>incluyen diversos sistemas manejados</a:t>
            </a:r>
          </a:p>
          <a:p>
            <a:pPr>
              <a:lnSpc>
                <a:spcPct val="90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La diversidad de servicios ecosistémicos y de actores en el territorio</a:t>
            </a:r>
          </a:p>
          <a:p>
            <a:pPr>
              <a:lnSpc>
                <a:spcPct val="95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Los derechos de uso y control de las comunidades rurales y compensarles por su rol de custodios de los SE</a:t>
            </a:r>
          </a:p>
          <a:p>
            <a:pPr>
              <a:lnSpc>
                <a:spcPct val="95000"/>
              </a:lnSpc>
              <a:buClr>
                <a:srgbClr val="FFFF00"/>
              </a:buClr>
              <a:buSzPct val="60000"/>
              <a:buFont typeface="Wingdings" pitchFamily="2" charset="2"/>
              <a:buNone/>
            </a:pPr>
            <a:endParaRPr lang="es-ES" sz="1600" b="1">
              <a:solidFill>
                <a:srgbClr val="004C6F"/>
              </a:solidFill>
              <a:effectLst>
                <a:outerShdw blurRad="38100" dist="38100" dir="2700000" algn="tl">
                  <a:srgbClr val="C0C0C0"/>
                </a:outerShdw>
              </a:effectLst>
              <a:cs typeface="Times New Roman" pitchFamily="18" charset="0"/>
            </a:endParaRPr>
          </a:p>
          <a:p>
            <a:pPr>
              <a:lnSpc>
                <a:spcPct val="95000"/>
              </a:lnSpc>
              <a:buClr>
                <a:srgbClr val="FFFF00"/>
              </a:buClr>
              <a:buSzPct val="60000"/>
              <a:buFont typeface="Wingdings" pitchFamily="2" charset="2"/>
              <a:buNone/>
            </a:pPr>
            <a:r>
              <a:rPr lang="es-ES" sz="1600" b="1">
                <a:solidFill>
                  <a:srgbClr val="004C6F"/>
                </a:solidFill>
                <a:effectLst>
                  <a:outerShdw blurRad="38100" dist="38100" dir="2700000" algn="tl">
                    <a:srgbClr val="C0C0C0"/>
                  </a:outerShdw>
                </a:effectLst>
                <a:cs typeface="Times New Roman" pitchFamily="18" charset="0"/>
              </a:rPr>
              <a:t>Compensaciones que fortalezcan y aseguren las estrategias de vida de las comunidades</a:t>
            </a:r>
            <a:endParaRPr lang="en-US" sz="1600" b="1">
              <a:solidFill>
                <a:srgbClr val="004C6F"/>
              </a:solidFill>
              <a:effectLst>
                <a:outerShdw blurRad="38100" dist="38100" dir="2700000" algn="tl">
                  <a:srgbClr val="C0C0C0"/>
                </a:outerShdw>
              </a:effectLst>
              <a:cs typeface="Times New Roman" pitchFamily="18" charset="0"/>
            </a:endParaRPr>
          </a:p>
        </p:txBody>
      </p:sp>
      <p:sp>
        <p:nvSpPr>
          <p:cNvPr id="31749" name="Rectangle 5"/>
          <p:cNvSpPr>
            <a:spLocks noChangeArrowheads="1"/>
          </p:cNvSpPr>
          <p:nvPr/>
        </p:nvSpPr>
        <p:spPr bwMode="auto">
          <a:xfrm>
            <a:off x="71438" y="277813"/>
            <a:ext cx="8586787" cy="946150"/>
          </a:xfrm>
          <a:prstGeom prst="rect">
            <a:avLst/>
          </a:prstGeom>
          <a:noFill/>
          <a:ln w="9525">
            <a:noFill/>
            <a:miter lim="800000"/>
            <a:headEnd/>
            <a:tailEnd/>
          </a:ln>
          <a:effectLst/>
        </p:spPr>
        <p:txBody>
          <a:bodyPr>
            <a:spAutoFit/>
          </a:bodyPr>
          <a:lstStyle/>
          <a:p>
            <a:pPr algn="ctr" eaLnBrk="0" hangingPunct="0"/>
            <a:r>
              <a:rPr lang="es-ES" sz="2800" b="1">
                <a:solidFill>
                  <a:srgbClr val="8BAA27"/>
                </a:solidFill>
                <a:effectLst>
                  <a:outerShdw blurRad="38100" dist="38100" dir="2700000" algn="tl">
                    <a:srgbClr val="C0C0C0"/>
                  </a:outerShdw>
                </a:effectLst>
                <a:latin typeface="Book Antiqua" pitchFamily="18" charset="0"/>
              </a:rPr>
              <a:t>Pago por Servicios Ambientales (PSA) vs. Compensación por Servicios Ecosistémicos (CSE)</a:t>
            </a:r>
            <a:endParaRPr lang="es-SV" sz="2800" b="1">
              <a:solidFill>
                <a:schemeClr val="bg1"/>
              </a:solidFill>
              <a:effectLst>
                <a:outerShdw blurRad="38100" dist="38100" dir="2700000" algn="tl">
                  <a:srgbClr val="C0C0C0"/>
                </a:outerShdw>
              </a:effectLst>
              <a:latin typeface="Book Antiqu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dissolve">
                                      <p:cBhvr>
                                        <p:cTn id="7" dur="5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1748"/>
                                        </p:tgtEl>
                                        <p:attrNameLst>
                                          <p:attrName>style.visibility</p:attrName>
                                        </p:attrNameLst>
                                      </p:cBhvr>
                                      <p:to>
                                        <p:strVal val="visible"/>
                                      </p:to>
                                    </p:set>
                                    <p:animEffect transition="in" filter="dissolve">
                                      <p:cBhvr>
                                        <p:cTn id="12" dur="500"/>
                                        <p:tgtEl>
                                          <p:spTgt spid="317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animBg="1" autoUpdateAnimBg="0"/>
      <p:bldP spid="31748"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515938" y="420688"/>
            <a:ext cx="8069262" cy="519112"/>
          </a:xfrm>
          <a:prstGeom prst="rect">
            <a:avLst/>
          </a:prstGeom>
          <a:noFill/>
          <a:ln w="9525">
            <a:noFill/>
            <a:miter lim="800000"/>
            <a:headEnd/>
            <a:tailEnd/>
          </a:ln>
          <a:effectLst/>
        </p:spPr>
        <p:txBody>
          <a:bodyPr>
            <a:spAutoFit/>
          </a:bodyPr>
          <a:lstStyle/>
          <a:p>
            <a:pPr algn="ctr"/>
            <a:r>
              <a:rPr lang="en-US" sz="2800" b="1">
                <a:solidFill>
                  <a:srgbClr val="8BAA27"/>
                </a:solidFill>
                <a:effectLst>
                  <a:outerShdw blurRad="38100" dist="38100" dir="2700000" algn="tl">
                    <a:srgbClr val="C0C0C0"/>
                  </a:outerShdw>
                </a:effectLst>
                <a:latin typeface="Book Antiqua"/>
                <a:cs typeface="Arial" charset="0"/>
              </a:rPr>
              <a:t>¿</a:t>
            </a:r>
            <a:r>
              <a:rPr lang="es-ES" sz="2800" b="1">
                <a:solidFill>
                  <a:srgbClr val="8BAA27"/>
                </a:solidFill>
                <a:effectLst>
                  <a:outerShdw blurRad="38100" dist="38100" dir="2700000" algn="tl">
                    <a:srgbClr val="C0C0C0"/>
                  </a:outerShdw>
                </a:effectLst>
                <a:latin typeface="Book Antiqua" pitchFamily="18" charset="0"/>
              </a:rPr>
              <a:t>Qué tipo de Compensaciones?</a:t>
            </a:r>
            <a:endParaRPr lang="en-US" sz="2800" b="1">
              <a:solidFill>
                <a:srgbClr val="8BAA27"/>
              </a:solidFill>
              <a:effectLst>
                <a:outerShdw blurRad="38100" dist="38100" dir="2700000" algn="tl">
                  <a:srgbClr val="C0C0C0"/>
                </a:outerShdw>
              </a:effectLst>
              <a:latin typeface="Book Antiqua" pitchFamily="18" charset="0"/>
            </a:endParaRPr>
          </a:p>
        </p:txBody>
      </p:sp>
      <p:sp>
        <p:nvSpPr>
          <p:cNvPr id="32771" name="Text Box 3"/>
          <p:cNvSpPr txBox="1">
            <a:spLocks noChangeArrowheads="1"/>
          </p:cNvSpPr>
          <p:nvPr/>
        </p:nvSpPr>
        <p:spPr bwMode="auto">
          <a:xfrm>
            <a:off x="676275" y="1411288"/>
            <a:ext cx="7932738" cy="3140075"/>
          </a:xfrm>
          <a:prstGeom prst="rect">
            <a:avLst/>
          </a:prstGeom>
          <a:noFill/>
          <a:ln w="9525">
            <a:noFill/>
            <a:miter lim="800000"/>
            <a:headEnd/>
            <a:tailEnd/>
          </a:ln>
          <a:effectLst/>
        </p:spPr>
        <p:txBody>
          <a:bodyPr>
            <a:spAutoFit/>
          </a:bodyPr>
          <a:lstStyle/>
          <a:p>
            <a:pPr marL="196850" indent="-3175">
              <a:spcBef>
                <a:spcPct val="50000"/>
              </a:spcBef>
              <a:buClr>
                <a:srgbClr val="00FF00"/>
              </a:buClr>
              <a:buFont typeface="Wingdings" pitchFamily="2" charset="2"/>
              <a:buNone/>
            </a:pPr>
            <a:r>
              <a:rPr lang="es-SV" sz="2000">
                <a:solidFill>
                  <a:srgbClr val="004C6F"/>
                </a:solidFill>
                <a:effectLst>
                  <a:outerShdw blurRad="38100" dist="38100" dir="2700000" algn="tl">
                    <a:srgbClr val="C0C0C0"/>
                  </a:outerShdw>
                </a:effectLst>
                <a:cs typeface="Times New Roman" pitchFamily="18" charset="0"/>
              </a:rPr>
              <a:t>En la práctica, los mecanismos de compensación deben adecuarse a las necesidades y demandas de las comunidades rurales en los distintos niveles de servicios ecosistémicos.</a:t>
            </a:r>
          </a:p>
          <a:p>
            <a:pPr marL="196850" indent="-3175">
              <a:spcBef>
                <a:spcPct val="50000"/>
              </a:spcBef>
              <a:buClr>
                <a:srgbClr val="00FF00"/>
              </a:buClr>
              <a:buFont typeface="Wingdings" pitchFamily="2" charset="2"/>
              <a:buNone/>
            </a:pPr>
            <a:r>
              <a:rPr lang="es-SV" sz="2000">
                <a:solidFill>
                  <a:srgbClr val="004C6F"/>
                </a:solidFill>
                <a:effectLst>
                  <a:outerShdw blurRad="38100" dist="38100" dir="2700000" algn="tl">
                    <a:srgbClr val="C0C0C0"/>
                  </a:outerShdw>
                </a:effectLst>
                <a:cs typeface="Times New Roman" pitchFamily="18" charset="0"/>
              </a:rPr>
              <a:t>Esto supone un enfoque amplio de compensación que va más allá de los mecanismos financieros de pago para considerar una gama más amplia de posibilidades.</a:t>
            </a:r>
          </a:p>
          <a:p>
            <a:pPr marL="196850" indent="-3175">
              <a:spcBef>
                <a:spcPct val="50000"/>
              </a:spcBef>
              <a:spcAft>
                <a:spcPct val="35000"/>
              </a:spcAft>
              <a:buClr>
                <a:srgbClr val="00FF00"/>
              </a:buClr>
              <a:buFont typeface="Wingdings" pitchFamily="2" charset="2"/>
              <a:buNone/>
            </a:pPr>
            <a:r>
              <a:rPr lang="es-SV" sz="2000">
                <a:solidFill>
                  <a:srgbClr val="004C6F"/>
                </a:solidFill>
                <a:effectLst>
                  <a:outerShdw blurRad="38100" dist="38100" dir="2700000" algn="tl">
                    <a:srgbClr val="C0C0C0"/>
                  </a:outerShdw>
                </a:effectLst>
                <a:cs typeface="Times New Roman" pitchFamily="18" charset="0"/>
              </a:rPr>
              <a:t>Esto requiere una combinación de compensaciones a varios niveles de actores para asegurar una gestión territorial sensata y sostenible:</a:t>
            </a:r>
          </a:p>
        </p:txBody>
      </p:sp>
      <p:sp>
        <p:nvSpPr>
          <p:cNvPr id="32774" name="Text Box 6"/>
          <p:cNvSpPr txBox="1">
            <a:spLocks noChangeArrowheads="1"/>
          </p:cNvSpPr>
          <p:nvPr/>
        </p:nvSpPr>
        <p:spPr bwMode="auto">
          <a:xfrm>
            <a:off x="969963" y="4714875"/>
            <a:ext cx="7046912" cy="1027113"/>
          </a:xfrm>
          <a:prstGeom prst="rect">
            <a:avLst/>
          </a:prstGeom>
          <a:noFill/>
          <a:ln w="9525">
            <a:noFill/>
            <a:miter lim="800000"/>
            <a:headEnd/>
            <a:tailEnd/>
          </a:ln>
          <a:effectLst/>
        </p:spPr>
        <p:txBody>
          <a:bodyPr>
            <a:spAutoFit/>
          </a:bodyPr>
          <a:lstStyle/>
          <a:p>
            <a:pPr marL="1428750" lvl="1" indent="-393700">
              <a:spcBef>
                <a:spcPct val="20000"/>
              </a:spcBef>
              <a:buClr>
                <a:srgbClr val="BF5A00"/>
              </a:buClr>
              <a:buFontTx/>
              <a:buChar char="•"/>
            </a:pPr>
            <a:r>
              <a:rPr lang="es-SV" b="1">
                <a:solidFill>
                  <a:srgbClr val="004C6F"/>
                </a:solidFill>
                <a:effectLst>
                  <a:outerShdw blurRad="38100" dist="38100" dir="2700000" algn="tl">
                    <a:srgbClr val="C0C0C0"/>
                  </a:outerShdw>
                </a:effectLst>
                <a:cs typeface="Times New Roman" pitchFamily="18" charset="0"/>
              </a:rPr>
              <a:t>Compensaciones individuales </a:t>
            </a:r>
          </a:p>
          <a:p>
            <a:pPr marL="1428750" lvl="1" indent="-393700">
              <a:spcBef>
                <a:spcPct val="20000"/>
              </a:spcBef>
              <a:buClr>
                <a:srgbClr val="BF5A00"/>
              </a:buClr>
              <a:buFontTx/>
              <a:buChar char="•"/>
            </a:pPr>
            <a:r>
              <a:rPr lang="es-SV" b="1">
                <a:solidFill>
                  <a:srgbClr val="004C6F"/>
                </a:solidFill>
                <a:effectLst>
                  <a:outerShdw blurRad="38100" dist="38100" dir="2700000" algn="tl">
                    <a:srgbClr val="C0C0C0"/>
                  </a:outerShdw>
                </a:effectLst>
                <a:cs typeface="Times New Roman" pitchFamily="18" charset="0"/>
              </a:rPr>
              <a:t>Compensaciones grupales o asociativas</a:t>
            </a:r>
          </a:p>
          <a:p>
            <a:pPr marL="1428750" lvl="1" indent="-393700">
              <a:spcBef>
                <a:spcPct val="20000"/>
              </a:spcBef>
              <a:buClr>
                <a:srgbClr val="BF5A00"/>
              </a:buClr>
              <a:buFontTx/>
              <a:buChar char="•"/>
            </a:pPr>
            <a:r>
              <a:rPr lang="es-SV" b="1">
                <a:solidFill>
                  <a:srgbClr val="004C6F"/>
                </a:solidFill>
                <a:effectLst>
                  <a:outerShdw blurRad="38100" dist="38100" dir="2700000" algn="tl">
                    <a:srgbClr val="C0C0C0"/>
                  </a:outerShdw>
                </a:effectLst>
                <a:cs typeface="Times New Roman" pitchFamily="18" charset="0"/>
              </a:rPr>
              <a:t>Compensaciones territoriales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Effect transition="in" filter="dissolve">
                                      <p:cBhvr>
                                        <p:cTn id="7" dur="500"/>
                                        <p:tgtEl>
                                          <p:spTgt spid="32771"/>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774"/>
                                        </p:tgtEl>
                                        <p:attrNameLst>
                                          <p:attrName>style.visibility</p:attrName>
                                        </p:attrNameLst>
                                      </p:cBhvr>
                                      <p:to>
                                        <p:strVal val="visible"/>
                                      </p:to>
                                    </p:set>
                                    <p:animEffect transition="in" filter="dissolve">
                                      <p:cBhvr>
                                        <p:cTn id="12" dur="500"/>
                                        <p:tgtEl>
                                          <p:spTgt spid="327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autoUpdateAnimBg="0"/>
      <p:bldP spid="3277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51" name="Text Box 11"/>
          <p:cNvSpPr txBox="1">
            <a:spLocks noChangeArrowheads="1"/>
          </p:cNvSpPr>
          <p:nvPr/>
        </p:nvSpPr>
        <p:spPr bwMode="auto">
          <a:xfrm>
            <a:off x="296863" y="550863"/>
            <a:ext cx="8326437" cy="762000"/>
          </a:xfrm>
          <a:prstGeom prst="rect">
            <a:avLst/>
          </a:prstGeom>
          <a:noFill/>
          <a:ln w="9525">
            <a:noFill/>
            <a:miter lim="800000"/>
            <a:headEnd/>
            <a:tailEnd/>
          </a:ln>
          <a:effectLst/>
        </p:spPr>
        <p:txBody>
          <a:bodyPr>
            <a:spAutoFit/>
          </a:bodyPr>
          <a:lstStyle/>
          <a:p>
            <a:pPr>
              <a:spcBef>
                <a:spcPct val="50000"/>
              </a:spcBef>
            </a:pPr>
            <a:r>
              <a:rPr lang="es-MX" sz="1600" b="1" u="sng">
                <a:solidFill>
                  <a:srgbClr val="BF5A00"/>
                </a:solidFill>
              </a:rPr>
              <a:t>Individuales</a:t>
            </a:r>
            <a:r>
              <a:rPr lang="es-MX" sz="1600" b="1">
                <a:solidFill>
                  <a:srgbClr val="BF5A00"/>
                </a:solidFill>
              </a:rPr>
              <a:t>:</a:t>
            </a:r>
            <a:r>
              <a:rPr lang="es-MX" sz="1400" b="1">
                <a:solidFill>
                  <a:srgbClr val="004C6F"/>
                </a:solidFill>
                <a:cs typeface="Times New Roman" pitchFamily="18" charset="0"/>
              </a:rPr>
              <a:t> </a:t>
            </a:r>
            <a:br>
              <a:rPr lang="es-MX" sz="1400" b="1">
                <a:solidFill>
                  <a:srgbClr val="004C6F"/>
                </a:solidFill>
                <a:cs typeface="Times New Roman" pitchFamily="18" charset="0"/>
              </a:rPr>
            </a:br>
            <a:r>
              <a:rPr lang="es-MX" sz="1400" b="1">
                <a:solidFill>
                  <a:srgbClr val="004C6F"/>
                </a:solidFill>
                <a:cs typeface="Times New Roman" pitchFamily="18" charset="0"/>
              </a:rPr>
              <a:t>A propietarios o arrendatarios, pagos por obras/prácticas de conservación; compensación en especie como herramientas, árboles frutales; capacitación, planes de finca y de patio, etc.</a:t>
            </a:r>
            <a:endParaRPr lang="en-US" sz="1400" b="1">
              <a:solidFill>
                <a:srgbClr val="BF5A00"/>
              </a:solidFill>
            </a:endParaRPr>
          </a:p>
        </p:txBody>
      </p:sp>
      <p:sp>
        <p:nvSpPr>
          <p:cNvPr id="35852" name="Text Box 12"/>
          <p:cNvSpPr txBox="1">
            <a:spLocks noChangeArrowheads="1"/>
          </p:cNvSpPr>
          <p:nvPr/>
        </p:nvSpPr>
        <p:spPr bwMode="auto">
          <a:xfrm>
            <a:off x="6269038" y="2163763"/>
            <a:ext cx="2409825" cy="2251075"/>
          </a:xfrm>
          <a:prstGeom prst="rect">
            <a:avLst/>
          </a:prstGeom>
          <a:noFill/>
          <a:ln w="9525">
            <a:noFill/>
            <a:miter lim="800000"/>
            <a:headEnd/>
            <a:tailEnd/>
          </a:ln>
          <a:effectLst/>
        </p:spPr>
        <p:txBody>
          <a:bodyPr>
            <a:spAutoFit/>
          </a:bodyPr>
          <a:lstStyle/>
          <a:p>
            <a:pPr>
              <a:spcBef>
                <a:spcPct val="50000"/>
              </a:spcBef>
            </a:pPr>
            <a:r>
              <a:rPr lang="es-MX" sz="1600" b="1" u="sng">
                <a:solidFill>
                  <a:srgbClr val="BF5A00"/>
                </a:solidFill>
              </a:rPr>
              <a:t>Grupales</a:t>
            </a:r>
            <a:r>
              <a:rPr lang="es-MX" sz="1600" b="1">
                <a:solidFill>
                  <a:srgbClr val="BF5A00"/>
                </a:solidFill>
              </a:rPr>
              <a:t>:</a:t>
            </a:r>
            <a:r>
              <a:rPr lang="es-MX" sz="1400" b="1">
                <a:solidFill>
                  <a:srgbClr val="004C6F"/>
                </a:solidFill>
                <a:cs typeface="Times New Roman" pitchFamily="18" charset="0"/>
              </a:rPr>
              <a:t> </a:t>
            </a:r>
            <a:br>
              <a:rPr lang="es-MX" sz="1400" b="1">
                <a:solidFill>
                  <a:srgbClr val="004C6F"/>
                </a:solidFill>
                <a:cs typeface="Times New Roman" pitchFamily="18" charset="0"/>
              </a:rPr>
            </a:br>
            <a:r>
              <a:rPr lang="es-MX" sz="1400" b="1">
                <a:solidFill>
                  <a:srgbClr val="004C6F"/>
                </a:solidFill>
                <a:cs typeface="Times New Roman" pitchFamily="18" charset="0"/>
              </a:rPr>
              <a:t>Derechos de acceso y control de recursos naturales; planes de manejo, asistencia técnica para la diversificación, apoyo en comercialización y mercadeo, certificación y seguros agrícolas, etc. </a:t>
            </a:r>
            <a:endParaRPr lang="en-US" sz="1400" b="1">
              <a:solidFill>
                <a:srgbClr val="004C6F"/>
              </a:solidFill>
              <a:cs typeface="Times New Roman" pitchFamily="18" charset="0"/>
            </a:endParaRPr>
          </a:p>
        </p:txBody>
      </p:sp>
      <p:sp>
        <p:nvSpPr>
          <p:cNvPr id="35853" name="Text Box 13"/>
          <p:cNvSpPr txBox="1">
            <a:spLocks noChangeArrowheads="1"/>
          </p:cNvSpPr>
          <p:nvPr/>
        </p:nvSpPr>
        <p:spPr bwMode="auto">
          <a:xfrm>
            <a:off x="650875" y="5141913"/>
            <a:ext cx="8169275" cy="974725"/>
          </a:xfrm>
          <a:prstGeom prst="rect">
            <a:avLst/>
          </a:prstGeom>
          <a:noFill/>
          <a:ln w="9525">
            <a:noFill/>
            <a:miter lim="800000"/>
            <a:headEnd/>
            <a:tailEnd/>
          </a:ln>
          <a:effectLst/>
        </p:spPr>
        <p:txBody>
          <a:bodyPr>
            <a:spAutoFit/>
          </a:bodyPr>
          <a:lstStyle/>
          <a:p>
            <a:pPr>
              <a:spcBef>
                <a:spcPct val="50000"/>
              </a:spcBef>
            </a:pPr>
            <a:r>
              <a:rPr lang="es-MX" sz="1600" b="1" u="sng">
                <a:solidFill>
                  <a:srgbClr val="BF5A00"/>
                </a:solidFill>
              </a:rPr>
              <a:t>Territoriales</a:t>
            </a:r>
            <a:r>
              <a:rPr lang="es-MX" sz="1600" b="1">
                <a:solidFill>
                  <a:srgbClr val="BF5A00"/>
                </a:solidFill>
              </a:rPr>
              <a:t>:</a:t>
            </a:r>
            <a:r>
              <a:rPr lang="es-MX" sz="1400" b="1">
                <a:solidFill>
                  <a:srgbClr val="BF5A00"/>
                </a:solidFill>
              </a:rPr>
              <a:t> </a:t>
            </a:r>
            <a:br>
              <a:rPr lang="es-MX" sz="1400" b="1">
                <a:solidFill>
                  <a:srgbClr val="BF5A00"/>
                </a:solidFill>
              </a:rPr>
            </a:br>
            <a:r>
              <a:rPr lang="es-MX" sz="1400" b="1">
                <a:solidFill>
                  <a:srgbClr val="004C6F"/>
                </a:solidFill>
                <a:cs typeface="Times New Roman" pitchFamily="18" charset="0"/>
              </a:rPr>
              <a:t>Infraestructura (caminos, rellenos sanitarios y otros servicios básicos); programas de asistencia-entrenamiento para la diversificación de medios de vida; promoción de estrategias territoriales, como el turismo rural, rescate cultural e histórico, etc.</a:t>
            </a:r>
            <a:endParaRPr lang="en-US" sz="1400" b="1">
              <a:solidFill>
                <a:srgbClr val="004C6F"/>
              </a:solidFill>
              <a:cs typeface="Times New Roman" pitchFamily="18" charset="0"/>
            </a:endParaRPr>
          </a:p>
        </p:txBody>
      </p:sp>
      <p:grpSp>
        <p:nvGrpSpPr>
          <p:cNvPr id="2" name="Group 44"/>
          <p:cNvGrpSpPr>
            <a:grpSpLocks/>
          </p:cNvGrpSpPr>
          <p:nvPr/>
        </p:nvGrpSpPr>
        <p:grpSpPr bwMode="auto">
          <a:xfrm>
            <a:off x="966788" y="1457325"/>
            <a:ext cx="4830762" cy="3641725"/>
            <a:chOff x="184" y="253"/>
            <a:chExt cx="3043" cy="2294"/>
          </a:xfrm>
        </p:grpSpPr>
        <p:sp>
          <p:nvSpPr>
            <p:cNvPr id="35881" name="Oval 41"/>
            <p:cNvSpPr>
              <a:spLocks noChangeArrowheads="1"/>
            </p:cNvSpPr>
            <p:nvPr/>
          </p:nvSpPr>
          <p:spPr bwMode="auto">
            <a:xfrm>
              <a:off x="184" y="253"/>
              <a:ext cx="3043" cy="2294"/>
            </a:xfrm>
            <a:prstGeom prst="ellipse">
              <a:avLst/>
            </a:prstGeom>
            <a:solidFill>
              <a:srgbClr val="8BAA27"/>
            </a:solidFill>
            <a:ln w="38100">
              <a:solidFill>
                <a:srgbClr val="8BAA27"/>
              </a:solidFill>
              <a:round/>
              <a:headEnd/>
              <a:tailEnd/>
            </a:ln>
            <a:effectLst/>
          </p:spPr>
          <p:txBody>
            <a:bodyPr wrap="none" anchor="ctr"/>
            <a:lstStyle/>
            <a:p>
              <a:endParaRPr lang="es-SV"/>
            </a:p>
          </p:txBody>
        </p:sp>
        <p:grpSp>
          <p:nvGrpSpPr>
            <p:cNvPr id="3" name="Group 15"/>
            <p:cNvGrpSpPr>
              <a:grpSpLocks/>
            </p:cNvGrpSpPr>
            <p:nvPr/>
          </p:nvGrpSpPr>
          <p:grpSpPr bwMode="auto">
            <a:xfrm>
              <a:off x="1893" y="545"/>
              <a:ext cx="792" cy="623"/>
              <a:chOff x="3792" y="480"/>
              <a:chExt cx="1824" cy="1257"/>
            </a:xfrm>
          </p:grpSpPr>
          <p:pic>
            <p:nvPicPr>
              <p:cNvPr id="35856" name="Picture 16"/>
              <p:cNvPicPr>
                <a:picLocks noChangeArrowheads="1"/>
              </p:cNvPicPr>
              <p:nvPr/>
            </p:nvPicPr>
            <p:blipFill>
              <a:blip r:embed="rId3" cstate="print"/>
              <a:srcRect/>
              <a:stretch>
                <a:fillRect/>
              </a:stretch>
            </p:blipFill>
            <p:spPr bwMode="auto">
              <a:xfrm>
                <a:off x="3792" y="1151"/>
                <a:ext cx="1152" cy="559"/>
              </a:xfrm>
              <a:prstGeom prst="rect">
                <a:avLst/>
              </a:prstGeom>
              <a:noFill/>
              <a:ln w="9525">
                <a:noFill/>
                <a:miter lim="800000"/>
                <a:headEnd/>
                <a:tailEnd/>
              </a:ln>
              <a:effectLst/>
            </p:spPr>
          </p:pic>
          <p:grpSp>
            <p:nvGrpSpPr>
              <p:cNvPr id="4" name="Group 17"/>
              <p:cNvGrpSpPr>
                <a:grpSpLocks/>
              </p:cNvGrpSpPr>
              <p:nvPr/>
            </p:nvGrpSpPr>
            <p:grpSpPr bwMode="auto">
              <a:xfrm>
                <a:off x="3927" y="1358"/>
                <a:ext cx="1689" cy="379"/>
                <a:chOff x="3927" y="1358"/>
                <a:chExt cx="1689" cy="379"/>
              </a:xfrm>
            </p:grpSpPr>
            <p:grpSp>
              <p:nvGrpSpPr>
                <p:cNvPr id="5" name="Group 18"/>
                <p:cNvGrpSpPr>
                  <a:grpSpLocks/>
                </p:cNvGrpSpPr>
                <p:nvPr/>
              </p:nvGrpSpPr>
              <p:grpSpPr bwMode="auto">
                <a:xfrm>
                  <a:off x="3927" y="1358"/>
                  <a:ext cx="1367" cy="335"/>
                  <a:chOff x="3927" y="1358"/>
                  <a:chExt cx="1367" cy="335"/>
                </a:xfrm>
              </p:grpSpPr>
              <p:sp>
                <p:nvSpPr>
                  <p:cNvPr id="35859" name="Freeform 19"/>
                  <p:cNvSpPr>
                    <a:spLocks/>
                  </p:cNvSpPr>
                  <p:nvPr/>
                </p:nvSpPr>
                <p:spPr bwMode="auto">
                  <a:xfrm>
                    <a:off x="3927" y="1358"/>
                    <a:ext cx="1367" cy="335"/>
                  </a:xfrm>
                  <a:custGeom>
                    <a:avLst/>
                    <a:gdLst/>
                    <a:ahLst/>
                    <a:cxnLst>
                      <a:cxn ang="0">
                        <a:pos x="1316" y="66"/>
                      </a:cxn>
                      <a:cxn ang="0">
                        <a:pos x="1191" y="69"/>
                      </a:cxn>
                      <a:cxn ang="0">
                        <a:pos x="1178" y="43"/>
                      </a:cxn>
                      <a:cxn ang="0">
                        <a:pos x="1159" y="27"/>
                      </a:cxn>
                      <a:cxn ang="0">
                        <a:pos x="1132" y="14"/>
                      </a:cxn>
                      <a:cxn ang="0">
                        <a:pos x="1105" y="6"/>
                      </a:cxn>
                      <a:cxn ang="0">
                        <a:pos x="1063" y="0"/>
                      </a:cxn>
                      <a:cxn ang="0">
                        <a:pos x="1004" y="4"/>
                      </a:cxn>
                      <a:cxn ang="0">
                        <a:pos x="961" y="11"/>
                      </a:cxn>
                      <a:cxn ang="0">
                        <a:pos x="912" y="22"/>
                      </a:cxn>
                      <a:cxn ang="0">
                        <a:pos x="873" y="40"/>
                      </a:cxn>
                      <a:cxn ang="0">
                        <a:pos x="829" y="66"/>
                      </a:cxn>
                      <a:cxn ang="0">
                        <a:pos x="815" y="80"/>
                      </a:cxn>
                      <a:cxn ang="0">
                        <a:pos x="765" y="92"/>
                      </a:cxn>
                      <a:cxn ang="0">
                        <a:pos x="724" y="100"/>
                      </a:cxn>
                      <a:cxn ang="0">
                        <a:pos x="683" y="114"/>
                      </a:cxn>
                      <a:cxn ang="0">
                        <a:pos x="644" y="129"/>
                      </a:cxn>
                      <a:cxn ang="0">
                        <a:pos x="590" y="140"/>
                      </a:cxn>
                      <a:cxn ang="0">
                        <a:pos x="502" y="136"/>
                      </a:cxn>
                      <a:cxn ang="0">
                        <a:pos x="411" y="132"/>
                      </a:cxn>
                      <a:cxn ang="0">
                        <a:pos x="328" y="125"/>
                      </a:cxn>
                      <a:cxn ang="0">
                        <a:pos x="289" y="125"/>
                      </a:cxn>
                      <a:cxn ang="0">
                        <a:pos x="254" y="129"/>
                      </a:cxn>
                      <a:cxn ang="0">
                        <a:pos x="168" y="121"/>
                      </a:cxn>
                      <a:cxn ang="0">
                        <a:pos x="84" y="129"/>
                      </a:cxn>
                      <a:cxn ang="0">
                        <a:pos x="38" y="132"/>
                      </a:cxn>
                      <a:cxn ang="0">
                        <a:pos x="19" y="143"/>
                      </a:cxn>
                      <a:cxn ang="0">
                        <a:pos x="6" y="155"/>
                      </a:cxn>
                      <a:cxn ang="0">
                        <a:pos x="0" y="173"/>
                      </a:cxn>
                      <a:cxn ang="0">
                        <a:pos x="6" y="191"/>
                      </a:cxn>
                      <a:cxn ang="0">
                        <a:pos x="21" y="202"/>
                      </a:cxn>
                      <a:cxn ang="0">
                        <a:pos x="45" y="213"/>
                      </a:cxn>
                      <a:cxn ang="0">
                        <a:pos x="80" y="220"/>
                      </a:cxn>
                      <a:cxn ang="0">
                        <a:pos x="108" y="220"/>
                      </a:cxn>
                      <a:cxn ang="0">
                        <a:pos x="123" y="228"/>
                      </a:cxn>
                      <a:cxn ang="0">
                        <a:pos x="168" y="235"/>
                      </a:cxn>
                      <a:cxn ang="0">
                        <a:pos x="235" y="242"/>
                      </a:cxn>
                      <a:cxn ang="0">
                        <a:pos x="280" y="249"/>
                      </a:cxn>
                      <a:cxn ang="0">
                        <a:pos x="332" y="257"/>
                      </a:cxn>
                      <a:cxn ang="0">
                        <a:pos x="371" y="267"/>
                      </a:cxn>
                      <a:cxn ang="0">
                        <a:pos x="416" y="278"/>
                      </a:cxn>
                      <a:cxn ang="0">
                        <a:pos x="474" y="286"/>
                      </a:cxn>
                      <a:cxn ang="0">
                        <a:pos x="513" y="290"/>
                      </a:cxn>
                      <a:cxn ang="0">
                        <a:pos x="562" y="293"/>
                      </a:cxn>
                      <a:cxn ang="0">
                        <a:pos x="595" y="296"/>
                      </a:cxn>
                      <a:cxn ang="0">
                        <a:pos x="654" y="308"/>
                      </a:cxn>
                      <a:cxn ang="0">
                        <a:pos x="707" y="322"/>
                      </a:cxn>
                      <a:cxn ang="0">
                        <a:pos x="741" y="330"/>
                      </a:cxn>
                      <a:cxn ang="0">
                        <a:pos x="780" y="334"/>
                      </a:cxn>
                      <a:cxn ang="0">
                        <a:pos x="815" y="334"/>
                      </a:cxn>
                      <a:cxn ang="0">
                        <a:pos x="980" y="301"/>
                      </a:cxn>
                      <a:cxn ang="0">
                        <a:pos x="1063" y="296"/>
                      </a:cxn>
                      <a:cxn ang="0">
                        <a:pos x="1171" y="296"/>
                      </a:cxn>
                      <a:cxn ang="0">
                        <a:pos x="1234" y="296"/>
                      </a:cxn>
                      <a:cxn ang="0">
                        <a:pos x="1331" y="307"/>
                      </a:cxn>
                      <a:cxn ang="0">
                        <a:pos x="1346" y="246"/>
                      </a:cxn>
                      <a:cxn ang="0">
                        <a:pos x="1366" y="169"/>
                      </a:cxn>
                      <a:cxn ang="0">
                        <a:pos x="1366" y="110"/>
                      </a:cxn>
                      <a:cxn ang="0">
                        <a:pos x="1316" y="66"/>
                      </a:cxn>
                    </a:cxnLst>
                    <a:rect l="0" t="0" r="r" b="b"/>
                    <a:pathLst>
                      <a:path w="1367" h="335">
                        <a:moveTo>
                          <a:pt x="1316" y="66"/>
                        </a:moveTo>
                        <a:lnTo>
                          <a:pt x="1191" y="69"/>
                        </a:lnTo>
                        <a:lnTo>
                          <a:pt x="1178" y="43"/>
                        </a:lnTo>
                        <a:lnTo>
                          <a:pt x="1159" y="27"/>
                        </a:lnTo>
                        <a:lnTo>
                          <a:pt x="1132" y="14"/>
                        </a:lnTo>
                        <a:lnTo>
                          <a:pt x="1105" y="6"/>
                        </a:lnTo>
                        <a:lnTo>
                          <a:pt x="1063" y="0"/>
                        </a:lnTo>
                        <a:lnTo>
                          <a:pt x="1004" y="4"/>
                        </a:lnTo>
                        <a:lnTo>
                          <a:pt x="961" y="11"/>
                        </a:lnTo>
                        <a:lnTo>
                          <a:pt x="912" y="22"/>
                        </a:lnTo>
                        <a:lnTo>
                          <a:pt x="873" y="40"/>
                        </a:lnTo>
                        <a:lnTo>
                          <a:pt x="829" y="66"/>
                        </a:lnTo>
                        <a:lnTo>
                          <a:pt x="815" y="80"/>
                        </a:lnTo>
                        <a:lnTo>
                          <a:pt x="765" y="92"/>
                        </a:lnTo>
                        <a:lnTo>
                          <a:pt x="724" y="100"/>
                        </a:lnTo>
                        <a:lnTo>
                          <a:pt x="683" y="114"/>
                        </a:lnTo>
                        <a:lnTo>
                          <a:pt x="644" y="129"/>
                        </a:lnTo>
                        <a:lnTo>
                          <a:pt x="590" y="140"/>
                        </a:lnTo>
                        <a:lnTo>
                          <a:pt x="502" y="136"/>
                        </a:lnTo>
                        <a:lnTo>
                          <a:pt x="411" y="132"/>
                        </a:lnTo>
                        <a:lnTo>
                          <a:pt x="328" y="125"/>
                        </a:lnTo>
                        <a:lnTo>
                          <a:pt x="289" y="125"/>
                        </a:lnTo>
                        <a:lnTo>
                          <a:pt x="254" y="129"/>
                        </a:lnTo>
                        <a:lnTo>
                          <a:pt x="168" y="121"/>
                        </a:lnTo>
                        <a:lnTo>
                          <a:pt x="84" y="129"/>
                        </a:lnTo>
                        <a:lnTo>
                          <a:pt x="38" y="132"/>
                        </a:lnTo>
                        <a:lnTo>
                          <a:pt x="19" y="143"/>
                        </a:lnTo>
                        <a:lnTo>
                          <a:pt x="6" y="155"/>
                        </a:lnTo>
                        <a:lnTo>
                          <a:pt x="0" y="173"/>
                        </a:lnTo>
                        <a:lnTo>
                          <a:pt x="6" y="191"/>
                        </a:lnTo>
                        <a:lnTo>
                          <a:pt x="21" y="202"/>
                        </a:lnTo>
                        <a:lnTo>
                          <a:pt x="45" y="213"/>
                        </a:lnTo>
                        <a:lnTo>
                          <a:pt x="80" y="220"/>
                        </a:lnTo>
                        <a:lnTo>
                          <a:pt x="108" y="220"/>
                        </a:lnTo>
                        <a:lnTo>
                          <a:pt x="123" y="228"/>
                        </a:lnTo>
                        <a:lnTo>
                          <a:pt x="168" y="235"/>
                        </a:lnTo>
                        <a:lnTo>
                          <a:pt x="235" y="242"/>
                        </a:lnTo>
                        <a:lnTo>
                          <a:pt x="280" y="249"/>
                        </a:lnTo>
                        <a:lnTo>
                          <a:pt x="332" y="257"/>
                        </a:lnTo>
                        <a:lnTo>
                          <a:pt x="371" y="267"/>
                        </a:lnTo>
                        <a:lnTo>
                          <a:pt x="416" y="278"/>
                        </a:lnTo>
                        <a:lnTo>
                          <a:pt x="474" y="286"/>
                        </a:lnTo>
                        <a:lnTo>
                          <a:pt x="513" y="290"/>
                        </a:lnTo>
                        <a:lnTo>
                          <a:pt x="562" y="293"/>
                        </a:lnTo>
                        <a:lnTo>
                          <a:pt x="595" y="296"/>
                        </a:lnTo>
                        <a:lnTo>
                          <a:pt x="654" y="308"/>
                        </a:lnTo>
                        <a:lnTo>
                          <a:pt x="707" y="322"/>
                        </a:lnTo>
                        <a:lnTo>
                          <a:pt x="741" y="330"/>
                        </a:lnTo>
                        <a:lnTo>
                          <a:pt x="780" y="334"/>
                        </a:lnTo>
                        <a:lnTo>
                          <a:pt x="815" y="334"/>
                        </a:lnTo>
                        <a:lnTo>
                          <a:pt x="980" y="301"/>
                        </a:lnTo>
                        <a:lnTo>
                          <a:pt x="1063" y="296"/>
                        </a:lnTo>
                        <a:lnTo>
                          <a:pt x="1171" y="296"/>
                        </a:lnTo>
                        <a:lnTo>
                          <a:pt x="1234" y="296"/>
                        </a:lnTo>
                        <a:lnTo>
                          <a:pt x="1331" y="307"/>
                        </a:lnTo>
                        <a:lnTo>
                          <a:pt x="1346" y="246"/>
                        </a:lnTo>
                        <a:lnTo>
                          <a:pt x="1366" y="169"/>
                        </a:lnTo>
                        <a:lnTo>
                          <a:pt x="1366" y="110"/>
                        </a:lnTo>
                        <a:lnTo>
                          <a:pt x="1316" y="66"/>
                        </a:lnTo>
                      </a:path>
                    </a:pathLst>
                  </a:custGeom>
                  <a:solidFill>
                    <a:srgbClr val="FF9F9F"/>
                  </a:solidFill>
                  <a:ln w="12700" cap="rnd" cmpd="sng">
                    <a:solidFill>
                      <a:srgbClr val="000000"/>
                    </a:solidFill>
                    <a:prstDash val="solid"/>
                    <a:round/>
                    <a:headEnd/>
                    <a:tailEnd/>
                  </a:ln>
                  <a:effectLst/>
                </p:spPr>
                <p:txBody>
                  <a:bodyPr/>
                  <a:lstStyle/>
                  <a:p>
                    <a:endParaRPr lang="es-SV"/>
                  </a:p>
                </p:txBody>
              </p:sp>
              <p:sp>
                <p:nvSpPr>
                  <p:cNvPr id="35860" name="Freeform 20"/>
                  <p:cNvSpPr>
                    <a:spLocks/>
                  </p:cNvSpPr>
                  <p:nvPr/>
                </p:nvSpPr>
                <p:spPr bwMode="auto">
                  <a:xfrm>
                    <a:off x="4041" y="1524"/>
                    <a:ext cx="525" cy="56"/>
                  </a:xfrm>
                  <a:custGeom>
                    <a:avLst/>
                    <a:gdLst/>
                    <a:ahLst/>
                    <a:cxnLst>
                      <a:cxn ang="0">
                        <a:pos x="524" y="6"/>
                      </a:cxn>
                      <a:cxn ang="0">
                        <a:pos x="453" y="7"/>
                      </a:cxn>
                      <a:cxn ang="0">
                        <a:pos x="414" y="7"/>
                      </a:cxn>
                      <a:cxn ang="0">
                        <a:pos x="384" y="7"/>
                      </a:cxn>
                      <a:cxn ang="0">
                        <a:pos x="360" y="7"/>
                      </a:cxn>
                      <a:cxn ang="0">
                        <a:pos x="340" y="11"/>
                      </a:cxn>
                      <a:cxn ang="0">
                        <a:pos x="316" y="7"/>
                      </a:cxn>
                      <a:cxn ang="0">
                        <a:pos x="278" y="7"/>
                      </a:cxn>
                      <a:cxn ang="0">
                        <a:pos x="243" y="7"/>
                      </a:cxn>
                      <a:cxn ang="0">
                        <a:pos x="224" y="7"/>
                      </a:cxn>
                      <a:cxn ang="0">
                        <a:pos x="189" y="7"/>
                      </a:cxn>
                      <a:cxn ang="0">
                        <a:pos x="170" y="4"/>
                      </a:cxn>
                      <a:cxn ang="0">
                        <a:pos x="136" y="0"/>
                      </a:cxn>
                      <a:cxn ang="0">
                        <a:pos x="101" y="0"/>
                      </a:cxn>
                      <a:cxn ang="0">
                        <a:pos x="62" y="0"/>
                      </a:cxn>
                      <a:cxn ang="0">
                        <a:pos x="34" y="7"/>
                      </a:cxn>
                      <a:cxn ang="0">
                        <a:pos x="19" y="14"/>
                      </a:cxn>
                      <a:cxn ang="0">
                        <a:pos x="9" y="22"/>
                      </a:cxn>
                      <a:cxn ang="0">
                        <a:pos x="0" y="36"/>
                      </a:cxn>
                      <a:cxn ang="0">
                        <a:pos x="4" y="55"/>
                      </a:cxn>
                    </a:cxnLst>
                    <a:rect l="0" t="0" r="r" b="b"/>
                    <a:pathLst>
                      <a:path w="525" h="56">
                        <a:moveTo>
                          <a:pt x="524" y="6"/>
                        </a:moveTo>
                        <a:lnTo>
                          <a:pt x="453" y="7"/>
                        </a:lnTo>
                        <a:lnTo>
                          <a:pt x="414" y="7"/>
                        </a:lnTo>
                        <a:lnTo>
                          <a:pt x="384" y="7"/>
                        </a:lnTo>
                        <a:lnTo>
                          <a:pt x="360" y="7"/>
                        </a:lnTo>
                        <a:lnTo>
                          <a:pt x="340" y="11"/>
                        </a:lnTo>
                        <a:lnTo>
                          <a:pt x="316" y="7"/>
                        </a:lnTo>
                        <a:lnTo>
                          <a:pt x="278" y="7"/>
                        </a:lnTo>
                        <a:lnTo>
                          <a:pt x="243" y="7"/>
                        </a:lnTo>
                        <a:lnTo>
                          <a:pt x="224" y="7"/>
                        </a:lnTo>
                        <a:lnTo>
                          <a:pt x="189" y="7"/>
                        </a:lnTo>
                        <a:lnTo>
                          <a:pt x="170" y="4"/>
                        </a:lnTo>
                        <a:lnTo>
                          <a:pt x="136" y="0"/>
                        </a:lnTo>
                        <a:lnTo>
                          <a:pt x="101" y="0"/>
                        </a:lnTo>
                        <a:lnTo>
                          <a:pt x="62" y="0"/>
                        </a:lnTo>
                        <a:lnTo>
                          <a:pt x="34" y="7"/>
                        </a:lnTo>
                        <a:lnTo>
                          <a:pt x="19" y="14"/>
                        </a:lnTo>
                        <a:lnTo>
                          <a:pt x="9" y="22"/>
                        </a:lnTo>
                        <a:lnTo>
                          <a:pt x="0" y="36"/>
                        </a:lnTo>
                        <a:lnTo>
                          <a:pt x="4" y="55"/>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1" name="Freeform 21"/>
                  <p:cNvSpPr>
                    <a:spLocks/>
                  </p:cNvSpPr>
                  <p:nvPr/>
                </p:nvSpPr>
                <p:spPr bwMode="auto">
                  <a:xfrm>
                    <a:off x="4759" y="1538"/>
                    <a:ext cx="338" cy="150"/>
                  </a:xfrm>
                  <a:custGeom>
                    <a:avLst/>
                    <a:gdLst/>
                    <a:ahLst/>
                    <a:cxnLst>
                      <a:cxn ang="0">
                        <a:pos x="337" y="0"/>
                      </a:cxn>
                      <a:cxn ang="0">
                        <a:pos x="309" y="37"/>
                      </a:cxn>
                      <a:cxn ang="0">
                        <a:pos x="285" y="52"/>
                      </a:cxn>
                      <a:cxn ang="0">
                        <a:pos x="261" y="66"/>
                      </a:cxn>
                      <a:cxn ang="0">
                        <a:pos x="230" y="74"/>
                      </a:cxn>
                      <a:cxn ang="0">
                        <a:pos x="202" y="84"/>
                      </a:cxn>
                      <a:cxn ang="0">
                        <a:pos x="138" y="102"/>
                      </a:cxn>
                      <a:cxn ang="0">
                        <a:pos x="99" y="113"/>
                      </a:cxn>
                      <a:cxn ang="0">
                        <a:pos x="45" y="125"/>
                      </a:cxn>
                      <a:cxn ang="0">
                        <a:pos x="0" y="149"/>
                      </a:cxn>
                    </a:cxnLst>
                    <a:rect l="0" t="0" r="r" b="b"/>
                    <a:pathLst>
                      <a:path w="338" h="150">
                        <a:moveTo>
                          <a:pt x="337" y="0"/>
                        </a:moveTo>
                        <a:lnTo>
                          <a:pt x="309" y="37"/>
                        </a:lnTo>
                        <a:lnTo>
                          <a:pt x="285" y="52"/>
                        </a:lnTo>
                        <a:lnTo>
                          <a:pt x="261" y="66"/>
                        </a:lnTo>
                        <a:lnTo>
                          <a:pt x="230" y="74"/>
                        </a:lnTo>
                        <a:lnTo>
                          <a:pt x="202" y="84"/>
                        </a:lnTo>
                        <a:lnTo>
                          <a:pt x="138" y="102"/>
                        </a:lnTo>
                        <a:lnTo>
                          <a:pt x="99" y="113"/>
                        </a:lnTo>
                        <a:lnTo>
                          <a:pt x="45" y="125"/>
                        </a:lnTo>
                        <a:lnTo>
                          <a:pt x="0" y="149"/>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2" name="Freeform 22"/>
                  <p:cNvSpPr>
                    <a:spLocks/>
                  </p:cNvSpPr>
                  <p:nvPr/>
                </p:nvSpPr>
                <p:spPr bwMode="auto">
                  <a:xfrm>
                    <a:off x="3987" y="1487"/>
                    <a:ext cx="607" cy="27"/>
                  </a:xfrm>
                  <a:custGeom>
                    <a:avLst/>
                    <a:gdLst/>
                    <a:ahLst/>
                    <a:cxnLst>
                      <a:cxn ang="0">
                        <a:pos x="0" y="0"/>
                      </a:cxn>
                      <a:cxn ang="0">
                        <a:pos x="68" y="0"/>
                      </a:cxn>
                      <a:cxn ang="0">
                        <a:pos x="112" y="6"/>
                      </a:cxn>
                      <a:cxn ang="0">
                        <a:pos x="150" y="16"/>
                      </a:cxn>
                      <a:cxn ang="0">
                        <a:pos x="185" y="11"/>
                      </a:cxn>
                      <a:cxn ang="0">
                        <a:pos x="228" y="11"/>
                      </a:cxn>
                      <a:cxn ang="0">
                        <a:pos x="277" y="14"/>
                      </a:cxn>
                      <a:cxn ang="0">
                        <a:pos x="321" y="21"/>
                      </a:cxn>
                      <a:cxn ang="0">
                        <a:pos x="367" y="21"/>
                      </a:cxn>
                      <a:cxn ang="0">
                        <a:pos x="409" y="21"/>
                      </a:cxn>
                      <a:cxn ang="0">
                        <a:pos x="467" y="26"/>
                      </a:cxn>
                      <a:cxn ang="0">
                        <a:pos x="501" y="26"/>
                      </a:cxn>
                      <a:cxn ang="0">
                        <a:pos x="549" y="23"/>
                      </a:cxn>
                      <a:cxn ang="0">
                        <a:pos x="606" y="23"/>
                      </a:cxn>
                    </a:cxnLst>
                    <a:rect l="0" t="0" r="r" b="b"/>
                    <a:pathLst>
                      <a:path w="607" h="27">
                        <a:moveTo>
                          <a:pt x="0" y="0"/>
                        </a:moveTo>
                        <a:lnTo>
                          <a:pt x="68" y="0"/>
                        </a:lnTo>
                        <a:lnTo>
                          <a:pt x="112" y="6"/>
                        </a:lnTo>
                        <a:lnTo>
                          <a:pt x="150" y="16"/>
                        </a:lnTo>
                        <a:lnTo>
                          <a:pt x="185" y="11"/>
                        </a:lnTo>
                        <a:lnTo>
                          <a:pt x="228" y="11"/>
                        </a:lnTo>
                        <a:lnTo>
                          <a:pt x="277" y="14"/>
                        </a:lnTo>
                        <a:lnTo>
                          <a:pt x="321" y="21"/>
                        </a:lnTo>
                        <a:lnTo>
                          <a:pt x="367" y="21"/>
                        </a:lnTo>
                        <a:lnTo>
                          <a:pt x="409" y="21"/>
                        </a:lnTo>
                        <a:lnTo>
                          <a:pt x="467" y="26"/>
                        </a:lnTo>
                        <a:lnTo>
                          <a:pt x="501" y="26"/>
                        </a:lnTo>
                        <a:lnTo>
                          <a:pt x="549" y="23"/>
                        </a:lnTo>
                        <a:lnTo>
                          <a:pt x="606" y="23"/>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3" name="Freeform 23"/>
                  <p:cNvSpPr>
                    <a:spLocks/>
                  </p:cNvSpPr>
                  <p:nvPr/>
                </p:nvSpPr>
                <p:spPr bwMode="auto">
                  <a:xfrm>
                    <a:off x="5103" y="1431"/>
                    <a:ext cx="22" cy="69"/>
                  </a:xfrm>
                  <a:custGeom>
                    <a:avLst/>
                    <a:gdLst/>
                    <a:ahLst/>
                    <a:cxnLst>
                      <a:cxn ang="0">
                        <a:pos x="21" y="0"/>
                      </a:cxn>
                      <a:cxn ang="0">
                        <a:pos x="21" y="34"/>
                      </a:cxn>
                      <a:cxn ang="0">
                        <a:pos x="0" y="68"/>
                      </a:cxn>
                    </a:cxnLst>
                    <a:rect l="0" t="0" r="r" b="b"/>
                    <a:pathLst>
                      <a:path w="22" h="69">
                        <a:moveTo>
                          <a:pt x="21" y="0"/>
                        </a:moveTo>
                        <a:lnTo>
                          <a:pt x="21" y="34"/>
                        </a:lnTo>
                        <a:lnTo>
                          <a:pt x="0" y="68"/>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4" name="Freeform 24"/>
                  <p:cNvSpPr>
                    <a:spLocks/>
                  </p:cNvSpPr>
                  <p:nvPr/>
                </p:nvSpPr>
                <p:spPr bwMode="auto">
                  <a:xfrm>
                    <a:off x="4217" y="1531"/>
                    <a:ext cx="22" cy="37"/>
                  </a:xfrm>
                  <a:custGeom>
                    <a:avLst/>
                    <a:gdLst/>
                    <a:ahLst/>
                    <a:cxnLst>
                      <a:cxn ang="0">
                        <a:pos x="0" y="0"/>
                      </a:cxn>
                      <a:cxn ang="0">
                        <a:pos x="9" y="18"/>
                      </a:cxn>
                      <a:cxn ang="0">
                        <a:pos x="21" y="36"/>
                      </a:cxn>
                    </a:cxnLst>
                    <a:rect l="0" t="0" r="r" b="b"/>
                    <a:pathLst>
                      <a:path w="22" h="37">
                        <a:moveTo>
                          <a:pt x="0" y="0"/>
                        </a:moveTo>
                        <a:lnTo>
                          <a:pt x="9" y="18"/>
                        </a:lnTo>
                        <a:lnTo>
                          <a:pt x="21" y="36"/>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5" name="Freeform 25"/>
                  <p:cNvSpPr>
                    <a:spLocks/>
                  </p:cNvSpPr>
                  <p:nvPr/>
                </p:nvSpPr>
                <p:spPr bwMode="auto">
                  <a:xfrm>
                    <a:off x="4382" y="1535"/>
                    <a:ext cx="24" cy="48"/>
                  </a:xfrm>
                  <a:custGeom>
                    <a:avLst/>
                    <a:gdLst/>
                    <a:ahLst/>
                    <a:cxnLst>
                      <a:cxn ang="0">
                        <a:pos x="0" y="0"/>
                      </a:cxn>
                      <a:cxn ang="0">
                        <a:pos x="18" y="17"/>
                      </a:cxn>
                      <a:cxn ang="0">
                        <a:pos x="23" y="47"/>
                      </a:cxn>
                    </a:cxnLst>
                    <a:rect l="0" t="0" r="r" b="b"/>
                    <a:pathLst>
                      <a:path w="24" h="48">
                        <a:moveTo>
                          <a:pt x="0" y="0"/>
                        </a:moveTo>
                        <a:lnTo>
                          <a:pt x="18" y="17"/>
                        </a:lnTo>
                        <a:lnTo>
                          <a:pt x="23" y="47"/>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6" name="Freeform 26"/>
                  <p:cNvSpPr>
                    <a:spLocks/>
                  </p:cNvSpPr>
                  <p:nvPr/>
                </p:nvSpPr>
                <p:spPr bwMode="auto">
                  <a:xfrm>
                    <a:off x="4816" y="1396"/>
                    <a:ext cx="22" cy="43"/>
                  </a:xfrm>
                  <a:custGeom>
                    <a:avLst/>
                    <a:gdLst/>
                    <a:ahLst/>
                    <a:cxnLst>
                      <a:cxn ang="0">
                        <a:pos x="21" y="0"/>
                      </a:cxn>
                      <a:cxn ang="0">
                        <a:pos x="3" y="9"/>
                      </a:cxn>
                      <a:cxn ang="0">
                        <a:pos x="0" y="20"/>
                      </a:cxn>
                      <a:cxn ang="0">
                        <a:pos x="3" y="29"/>
                      </a:cxn>
                      <a:cxn ang="0">
                        <a:pos x="12" y="42"/>
                      </a:cxn>
                    </a:cxnLst>
                    <a:rect l="0" t="0" r="r" b="b"/>
                    <a:pathLst>
                      <a:path w="22" h="43">
                        <a:moveTo>
                          <a:pt x="21" y="0"/>
                        </a:moveTo>
                        <a:lnTo>
                          <a:pt x="3" y="9"/>
                        </a:lnTo>
                        <a:lnTo>
                          <a:pt x="0" y="20"/>
                        </a:lnTo>
                        <a:lnTo>
                          <a:pt x="3" y="29"/>
                        </a:lnTo>
                        <a:lnTo>
                          <a:pt x="12" y="42"/>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7" name="Freeform 27"/>
                  <p:cNvSpPr>
                    <a:spLocks/>
                  </p:cNvSpPr>
                  <p:nvPr/>
                </p:nvSpPr>
                <p:spPr bwMode="auto">
                  <a:xfrm>
                    <a:off x="4951" y="1433"/>
                    <a:ext cx="22" cy="82"/>
                  </a:xfrm>
                  <a:custGeom>
                    <a:avLst/>
                    <a:gdLst/>
                    <a:ahLst/>
                    <a:cxnLst>
                      <a:cxn ang="0">
                        <a:pos x="0" y="0"/>
                      </a:cxn>
                      <a:cxn ang="0">
                        <a:pos x="17" y="24"/>
                      </a:cxn>
                      <a:cxn ang="0">
                        <a:pos x="21" y="53"/>
                      </a:cxn>
                      <a:cxn ang="0">
                        <a:pos x="13" y="81"/>
                      </a:cxn>
                    </a:cxnLst>
                    <a:rect l="0" t="0" r="r" b="b"/>
                    <a:pathLst>
                      <a:path w="22" h="82">
                        <a:moveTo>
                          <a:pt x="0" y="0"/>
                        </a:moveTo>
                        <a:lnTo>
                          <a:pt x="17" y="24"/>
                        </a:lnTo>
                        <a:lnTo>
                          <a:pt x="21" y="53"/>
                        </a:lnTo>
                        <a:lnTo>
                          <a:pt x="13" y="81"/>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68" name="Freeform 28"/>
                  <p:cNvSpPr>
                    <a:spLocks/>
                  </p:cNvSpPr>
                  <p:nvPr/>
                </p:nvSpPr>
                <p:spPr bwMode="auto">
                  <a:xfrm>
                    <a:off x="4766" y="1496"/>
                    <a:ext cx="22" cy="59"/>
                  </a:xfrm>
                  <a:custGeom>
                    <a:avLst/>
                    <a:gdLst/>
                    <a:ahLst/>
                    <a:cxnLst>
                      <a:cxn ang="0">
                        <a:pos x="3" y="0"/>
                      </a:cxn>
                      <a:cxn ang="0">
                        <a:pos x="17" y="21"/>
                      </a:cxn>
                      <a:cxn ang="0">
                        <a:pos x="21" y="39"/>
                      </a:cxn>
                      <a:cxn ang="0">
                        <a:pos x="14" y="58"/>
                      </a:cxn>
                      <a:cxn ang="0">
                        <a:pos x="0" y="29"/>
                      </a:cxn>
                    </a:cxnLst>
                    <a:rect l="0" t="0" r="r" b="b"/>
                    <a:pathLst>
                      <a:path w="22" h="59">
                        <a:moveTo>
                          <a:pt x="3" y="0"/>
                        </a:moveTo>
                        <a:lnTo>
                          <a:pt x="17" y="21"/>
                        </a:lnTo>
                        <a:lnTo>
                          <a:pt x="21" y="39"/>
                        </a:lnTo>
                        <a:lnTo>
                          <a:pt x="14" y="58"/>
                        </a:lnTo>
                        <a:lnTo>
                          <a:pt x="0" y="29"/>
                        </a:lnTo>
                      </a:path>
                    </a:pathLst>
                  </a:custGeom>
                  <a:noFill/>
                  <a:ln w="12700" cap="rnd" cmpd="sng">
                    <a:solidFill>
                      <a:srgbClr val="000000"/>
                    </a:solidFill>
                    <a:prstDash val="solid"/>
                    <a:round/>
                    <a:headEnd type="none" w="sm" len="sm"/>
                    <a:tailEnd type="none" w="sm" len="sm"/>
                  </a:ln>
                  <a:effectLst/>
                </p:spPr>
                <p:txBody>
                  <a:bodyPr/>
                  <a:lstStyle/>
                  <a:p>
                    <a:endParaRPr lang="es-SV"/>
                  </a:p>
                </p:txBody>
              </p:sp>
            </p:grpSp>
            <p:grpSp>
              <p:nvGrpSpPr>
                <p:cNvPr id="6" name="Group 29"/>
                <p:cNvGrpSpPr>
                  <a:grpSpLocks/>
                </p:cNvGrpSpPr>
                <p:nvPr/>
              </p:nvGrpSpPr>
              <p:grpSpPr bwMode="auto">
                <a:xfrm>
                  <a:off x="5252" y="1382"/>
                  <a:ext cx="364" cy="355"/>
                  <a:chOff x="5252" y="1382"/>
                  <a:chExt cx="364" cy="355"/>
                </a:xfrm>
              </p:grpSpPr>
              <p:sp>
                <p:nvSpPr>
                  <p:cNvPr id="35870" name="Freeform 30"/>
                  <p:cNvSpPr>
                    <a:spLocks/>
                  </p:cNvSpPr>
                  <p:nvPr/>
                </p:nvSpPr>
                <p:spPr bwMode="auto">
                  <a:xfrm>
                    <a:off x="5252" y="1382"/>
                    <a:ext cx="364" cy="355"/>
                  </a:xfrm>
                  <a:custGeom>
                    <a:avLst/>
                    <a:gdLst/>
                    <a:ahLst/>
                    <a:cxnLst>
                      <a:cxn ang="0">
                        <a:pos x="1" y="5"/>
                      </a:cxn>
                      <a:cxn ang="0">
                        <a:pos x="11" y="25"/>
                      </a:cxn>
                      <a:cxn ang="0">
                        <a:pos x="18" y="55"/>
                      </a:cxn>
                      <a:cxn ang="0">
                        <a:pos x="19" y="79"/>
                      </a:cxn>
                      <a:cxn ang="0">
                        <a:pos x="25" y="112"/>
                      </a:cxn>
                      <a:cxn ang="0">
                        <a:pos x="29" y="145"/>
                      </a:cxn>
                      <a:cxn ang="0">
                        <a:pos x="30" y="185"/>
                      </a:cxn>
                      <a:cxn ang="0">
                        <a:pos x="25" y="219"/>
                      </a:cxn>
                      <a:cxn ang="0">
                        <a:pos x="18" y="255"/>
                      </a:cxn>
                      <a:cxn ang="0">
                        <a:pos x="10" y="291"/>
                      </a:cxn>
                      <a:cxn ang="0">
                        <a:pos x="0" y="321"/>
                      </a:cxn>
                      <a:cxn ang="0">
                        <a:pos x="363" y="354"/>
                      </a:cxn>
                      <a:cxn ang="0">
                        <a:pos x="363" y="0"/>
                      </a:cxn>
                      <a:cxn ang="0">
                        <a:pos x="1" y="5"/>
                      </a:cxn>
                    </a:cxnLst>
                    <a:rect l="0" t="0" r="r" b="b"/>
                    <a:pathLst>
                      <a:path w="364" h="355">
                        <a:moveTo>
                          <a:pt x="1" y="5"/>
                        </a:moveTo>
                        <a:lnTo>
                          <a:pt x="11" y="25"/>
                        </a:lnTo>
                        <a:lnTo>
                          <a:pt x="18" y="55"/>
                        </a:lnTo>
                        <a:lnTo>
                          <a:pt x="19" y="79"/>
                        </a:lnTo>
                        <a:lnTo>
                          <a:pt x="25" y="112"/>
                        </a:lnTo>
                        <a:lnTo>
                          <a:pt x="29" y="145"/>
                        </a:lnTo>
                        <a:lnTo>
                          <a:pt x="30" y="185"/>
                        </a:lnTo>
                        <a:lnTo>
                          <a:pt x="25" y="219"/>
                        </a:lnTo>
                        <a:lnTo>
                          <a:pt x="18" y="255"/>
                        </a:lnTo>
                        <a:lnTo>
                          <a:pt x="10" y="291"/>
                        </a:lnTo>
                        <a:lnTo>
                          <a:pt x="0" y="321"/>
                        </a:lnTo>
                        <a:lnTo>
                          <a:pt x="363" y="354"/>
                        </a:lnTo>
                        <a:lnTo>
                          <a:pt x="363" y="0"/>
                        </a:lnTo>
                        <a:lnTo>
                          <a:pt x="1" y="5"/>
                        </a:lnTo>
                      </a:path>
                    </a:pathLst>
                  </a:custGeom>
                  <a:solidFill>
                    <a:srgbClr val="3F7FFF"/>
                  </a:solidFill>
                  <a:ln w="12700" cap="rnd" cmpd="sng">
                    <a:solidFill>
                      <a:srgbClr val="000000"/>
                    </a:solidFill>
                    <a:prstDash val="solid"/>
                    <a:round/>
                    <a:headEnd/>
                    <a:tailEnd/>
                  </a:ln>
                  <a:effectLst/>
                </p:spPr>
                <p:txBody>
                  <a:bodyPr/>
                  <a:lstStyle/>
                  <a:p>
                    <a:endParaRPr lang="es-SV"/>
                  </a:p>
                </p:txBody>
              </p:sp>
              <p:sp>
                <p:nvSpPr>
                  <p:cNvPr id="35871" name="Oval 31"/>
                  <p:cNvSpPr>
                    <a:spLocks noChangeArrowheads="1"/>
                  </p:cNvSpPr>
                  <p:nvPr/>
                </p:nvSpPr>
                <p:spPr bwMode="auto">
                  <a:xfrm>
                    <a:off x="5307" y="1647"/>
                    <a:ext cx="64" cy="45"/>
                  </a:xfrm>
                  <a:prstGeom prst="ellipse">
                    <a:avLst/>
                  </a:prstGeom>
                  <a:solidFill>
                    <a:srgbClr val="FFFFFF"/>
                  </a:solidFill>
                  <a:ln w="12700">
                    <a:solidFill>
                      <a:srgbClr val="000000"/>
                    </a:solidFill>
                    <a:round/>
                    <a:headEnd/>
                    <a:tailEnd/>
                  </a:ln>
                  <a:effectLst/>
                </p:spPr>
                <p:txBody>
                  <a:bodyPr wrap="none" anchor="ctr"/>
                  <a:lstStyle/>
                  <a:p>
                    <a:endParaRPr lang="es-SV"/>
                  </a:p>
                </p:txBody>
              </p:sp>
            </p:grpSp>
            <p:grpSp>
              <p:nvGrpSpPr>
                <p:cNvPr id="7" name="Group 32"/>
                <p:cNvGrpSpPr>
                  <a:grpSpLocks/>
                </p:cNvGrpSpPr>
                <p:nvPr/>
              </p:nvGrpSpPr>
              <p:grpSpPr bwMode="auto">
                <a:xfrm>
                  <a:off x="4539" y="1398"/>
                  <a:ext cx="443" cy="199"/>
                  <a:chOff x="4539" y="1398"/>
                  <a:chExt cx="443" cy="199"/>
                </a:xfrm>
              </p:grpSpPr>
              <p:sp>
                <p:nvSpPr>
                  <p:cNvPr id="35873" name="Freeform 33"/>
                  <p:cNvSpPr>
                    <a:spLocks/>
                  </p:cNvSpPr>
                  <p:nvPr/>
                </p:nvSpPr>
                <p:spPr bwMode="auto">
                  <a:xfrm>
                    <a:off x="4586" y="1434"/>
                    <a:ext cx="158" cy="115"/>
                  </a:xfrm>
                  <a:custGeom>
                    <a:avLst/>
                    <a:gdLst/>
                    <a:ahLst/>
                    <a:cxnLst>
                      <a:cxn ang="0">
                        <a:pos x="0" y="48"/>
                      </a:cxn>
                      <a:cxn ang="0">
                        <a:pos x="26" y="33"/>
                      </a:cxn>
                      <a:cxn ang="0">
                        <a:pos x="58" y="20"/>
                      </a:cxn>
                      <a:cxn ang="0">
                        <a:pos x="86" y="11"/>
                      </a:cxn>
                      <a:cxn ang="0">
                        <a:pos x="105" y="9"/>
                      </a:cxn>
                      <a:cxn ang="0">
                        <a:pos x="126" y="7"/>
                      </a:cxn>
                      <a:cxn ang="0">
                        <a:pos x="157" y="0"/>
                      </a:cxn>
                      <a:cxn ang="0">
                        <a:pos x="150" y="77"/>
                      </a:cxn>
                      <a:cxn ang="0">
                        <a:pos x="38" y="114"/>
                      </a:cxn>
                      <a:cxn ang="0">
                        <a:pos x="0" y="48"/>
                      </a:cxn>
                    </a:cxnLst>
                    <a:rect l="0" t="0" r="r" b="b"/>
                    <a:pathLst>
                      <a:path w="158" h="115">
                        <a:moveTo>
                          <a:pt x="0" y="48"/>
                        </a:moveTo>
                        <a:lnTo>
                          <a:pt x="26" y="33"/>
                        </a:lnTo>
                        <a:lnTo>
                          <a:pt x="58" y="20"/>
                        </a:lnTo>
                        <a:lnTo>
                          <a:pt x="86" y="11"/>
                        </a:lnTo>
                        <a:lnTo>
                          <a:pt x="105" y="9"/>
                        </a:lnTo>
                        <a:lnTo>
                          <a:pt x="126" y="7"/>
                        </a:lnTo>
                        <a:lnTo>
                          <a:pt x="157" y="0"/>
                        </a:lnTo>
                        <a:lnTo>
                          <a:pt x="150" y="77"/>
                        </a:lnTo>
                        <a:lnTo>
                          <a:pt x="38" y="114"/>
                        </a:lnTo>
                        <a:lnTo>
                          <a:pt x="0" y="48"/>
                        </a:lnTo>
                      </a:path>
                    </a:pathLst>
                  </a:custGeom>
                  <a:solidFill>
                    <a:srgbClr val="FF9F9F"/>
                  </a:solidFill>
                  <a:ln w="9525" cap="rnd">
                    <a:noFill/>
                    <a:round/>
                    <a:headEnd/>
                    <a:tailEnd/>
                  </a:ln>
                  <a:effectLst/>
                </p:spPr>
                <p:txBody>
                  <a:bodyPr/>
                  <a:lstStyle/>
                  <a:p>
                    <a:endParaRPr lang="es-SV"/>
                  </a:p>
                </p:txBody>
              </p:sp>
              <p:sp>
                <p:nvSpPr>
                  <p:cNvPr id="35874" name="Freeform 34"/>
                  <p:cNvSpPr>
                    <a:spLocks/>
                  </p:cNvSpPr>
                  <p:nvPr/>
                </p:nvSpPr>
                <p:spPr bwMode="auto">
                  <a:xfrm>
                    <a:off x="4539" y="1398"/>
                    <a:ext cx="443" cy="199"/>
                  </a:xfrm>
                  <a:custGeom>
                    <a:avLst/>
                    <a:gdLst/>
                    <a:ahLst/>
                    <a:cxnLst>
                      <a:cxn ang="0">
                        <a:pos x="285" y="0"/>
                      </a:cxn>
                      <a:cxn ang="0">
                        <a:pos x="256" y="11"/>
                      </a:cxn>
                      <a:cxn ang="0">
                        <a:pos x="212" y="29"/>
                      </a:cxn>
                      <a:cxn ang="0">
                        <a:pos x="193" y="37"/>
                      </a:cxn>
                      <a:cxn ang="0">
                        <a:pos x="163" y="44"/>
                      </a:cxn>
                      <a:cxn ang="0">
                        <a:pos x="129" y="48"/>
                      </a:cxn>
                      <a:cxn ang="0">
                        <a:pos x="95" y="59"/>
                      </a:cxn>
                      <a:cxn ang="0">
                        <a:pos x="75" y="66"/>
                      </a:cxn>
                      <a:cxn ang="0">
                        <a:pos x="50" y="78"/>
                      </a:cxn>
                      <a:cxn ang="0">
                        <a:pos x="33" y="87"/>
                      </a:cxn>
                      <a:cxn ang="0">
                        <a:pos x="19" y="99"/>
                      </a:cxn>
                      <a:cxn ang="0">
                        <a:pos x="8" y="113"/>
                      </a:cxn>
                      <a:cxn ang="0">
                        <a:pos x="2" y="128"/>
                      </a:cxn>
                      <a:cxn ang="0">
                        <a:pos x="0" y="142"/>
                      </a:cxn>
                      <a:cxn ang="0">
                        <a:pos x="1" y="155"/>
                      </a:cxn>
                      <a:cxn ang="0">
                        <a:pos x="5" y="170"/>
                      </a:cxn>
                      <a:cxn ang="0">
                        <a:pos x="13" y="179"/>
                      </a:cxn>
                      <a:cxn ang="0">
                        <a:pos x="33" y="188"/>
                      </a:cxn>
                      <a:cxn ang="0">
                        <a:pos x="51" y="194"/>
                      </a:cxn>
                      <a:cxn ang="0">
                        <a:pos x="75" y="198"/>
                      </a:cxn>
                      <a:cxn ang="0">
                        <a:pos x="114" y="186"/>
                      </a:cxn>
                      <a:cxn ang="0">
                        <a:pos x="148" y="176"/>
                      </a:cxn>
                      <a:cxn ang="0">
                        <a:pos x="183" y="165"/>
                      </a:cxn>
                      <a:cxn ang="0">
                        <a:pos x="207" y="161"/>
                      </a:cxn>
                      <a:cxn ang="0">
                        <a:pos x="237" y="154"/>
                      </a:cxn>
                      <a:cxn ang="0">
                        <a:pos x="271" y="142"/>
                      </a:cxn>
                      <a:cxn ang="0">
                        <a:pos x="310" y="142"/>
                      </a:cxn>
                      <a:cxn ang="0">
                        <a:pos x="368" y="142"/>
                      </a:cxn>
                      <a:cxn ang="0">
                        <a:pos x="397" y="136"/>
                      </a:cxn>
                      <a:cxn ang="0">
                        <a:pos x="442" y="124"/>
                      </a:cxn>
                    </a:cxnLst>
                    <a:rect l="0" t="0" r="r" b="b"/>
                    <a:pathLst>
                      <a:path w="443" h="199">
                        <a:moveTo>
                          <a:pt x="285" y="0"/>
                        </a:moveTo>
                        <a:lnTo>
                          <a:pt x="256" y="11"/>
                        </a:lnTo>
                        <a:lnTo>
                          <a:pt x="212" y="29"/>
                        </a:lnTo>
                        <a:lnTo>
                          <a:pt x="193" y="37"/>
                        </a:lnTo>
                        <a:lnTo>
                          <a:pt x="163" y="44"/>
                        </a:lnTo>
                        <a:lnTo>
                          <a:pt x="129" y="48"/>
                        </a:lnTo>
                        <a:lnTo>
                          <a:pt x="95" y="59"/>
                        </a:lnTo>
                        <a:lnTo>
                          <a:pt x="75" y="66"/>
                        </a:lnTo>
                        <a:lnTo>
                          <a:pt x="50" y="78"/>
                        </a:lnTo>
                        <a:lnTo>
                          <a:pt x="33" y="87"/>
                        </a:lnTo>
                        <a:lnTo>
                          <a:pt x="19" y="99"/>
                        </a:lnTo>
                        <a:lnTo>
                          <a:pt x="8" y="113"/>
                        </a:lnTo>
                        <a:lnTo>
                          <a:pt x="2" y="128"/>
                        </a:lnTo>
                        <a:lnTo>
                          <a:pt x="0" y="142"/>
                        </a:lnTo>
                        <a:lnTo>
                          <a:pt x="1" y="155"/>
                        </a:lnTo>
                        <a:lnTo>
                          <a:pt x="5" y="170"/>
                        </a:lnTo>
                        <a:lnTo>
                          <a:pt x="13" y="179"/>
                        </a:lnTo>
                        <a:lnTo>
                          <a:pt x="33" y="188"/>
                        </a:lnTo>
                        <a:lnTo>
                          <a:pt x="51" y="194"/>
                        </a:lnTo>
                        <a:lnTo>
                          <a:pt x="75" y="198"/>
                        </a:lnTo>
                        <a:lnTo>
                          <a:pt x="114" y="186"/>
                        </a:lnTo>
                        <a:lnTo>
                          <a:pt x="148" y="176"/>
                        </a:lnTo>
                        <a:lnTo>
                          <a:pt x="183" y="165"/>
                        </a:lnTo>
                        <a:lnTo>
                          <a:pt x="207" y="161"/>
                        </a:lnTo>
                        <a:lnTo>
                          <a:pt x="237" y="154"/>
                        </a:lnTo>
                        <a:lnTo>
                          <a:pt x="271" y="142"/>
                        </a:lnTo>
                        <a:lnTo>
                          <a:pt x="310" y="142"/>
                        </a:lnTo>
                        <a:lnTo>
                          <a:pt x="368" y="142"/>
                        </a:lnTo>
                        <a:lnTo>
                          <a:pt x="397" y="136"/>
                        </a:lnTo>
                        <a:lnTo>
                          <a:pt x="442" y="124"/>
                        </a:lnTo>
                      </a:path>
                    </a:pathLst>
                  </a:custGeom>
                  <a:noFill/>
                  <a:ln w="12700" cap="rnd" cmpd="sng">
                    <a:solidFill>
                      <a:srgbClr val="000000"/>
                    </a:solidFill>
                    <a:prstDash val="solid"/>
                    <a:round/>
                    <a:headEnd type="none" w="sm" len="sm"/>
                    <a:tailEnd type="none" w="sm" len="sm"/>
                  </a:ln>
                  <a:effectLst/>
                </p:spPr>
                <p:txBody>
                  <a:bodyPr/>
                  <a:lstStyle/>
                  <a:p>
                    <a:endParaRPr lang="es-SV"/>
                  </a:p>
                </p:txBody>
              </p:sp>
              <p:sp>
                <p:nvSpPr>
                  <p:cNvPr id="35875" name="Freeform 35"/>
                  <p:cNvSpPr>
                    <a:spLocks/>
                  </p:cNvSpPr>
                  <p:nvPr/>
                </p:nvSpPr>
                <p:spPr bwMode="auto">
                  <a:xfrm>
                    <a:off x="4574" y="1499"/>
                    <a:ext cx="77" cy="83"/>
                  </a:xfrm>
                  <a:custGeom>
                    <a:avLst/>
                    <a:gdLst/>
                    <a:ahLst/>
                    <a:cxnLst>
                      <a:cxn ang="0">
                        <a:pos x="0" y="4"/>
                      </a:cxn>
                      <a:cxn ang="0">
                        <a:pos x="11" y="12"/>
                      </a:cxn>
                      <a:cxn ang="0">
                        <a:pos x="21" y="24"/>
                      </a:cxn>
                      <a:cxn ang="0">
                        <a:pos x="27" y="35"/>
                      </a:cxn>
                      <a:cxn ang="0">
                        <a:pos x="29" y="47"/>
                      </a:cxn>
                      <a:cxn ang="0">
                        <a:pos x="30" y="60"/>
                      </a:cxn>
                      <a:cxn ang="0">
                        <a:pos x="29" y="82"/>
                      </a:cxn>
                      <a:cxn ang="0">
                        <a:pos x="65" y="69"/>
                      </a:cxn>
                      <a:cxn ang="0">
                        <a:pos x="72" y="56"/>
                      </a:cxn>
                      <a:cxn ang="0">
                        <a:pos x="76" y="43"/>
                      </a:cxn>
                      <a:cxn ang="0">
                        <a:pos x="74" y="31"/>
                      </a:cxn>
                      <a:cxn ang="0">
                        <a:pos x="71" y="18"/>
                      </a:cxn>
                      <a:cxn ang="0">
                        <a:pos x="61" y="8"/>
                      </a:cxn>
                      <a:cxn ang="0">
                        <a:pos x="48" y="0"/>
                      </a:cxn>
                      <a:cxn ang="0">
                        <a:pos x="0" y="4"/>
                      </a:cxn>
                    </a:cxnLst>
                    <a:rect l="0" t="0" r="r" b="b"/>
                    <a:pathLst>
                      <a:path w="77" h="83">
                        <a:moveTo>
                          <a:pt x="0" y="4"/>
                        </a:moveTo>
                        <a:lnTo>
                          <a:pt x="11" y="12"/>
                        </a:lnTo>
                        <a:lnTo>
                          <a:pt x="21" y="24"/>
                        </a:lnTo>
                        <a:lnTo>
                          <a:pt x="27" y="35"/>
                        </a:lnTo>
                        <a:lnTo>
                          <a:pt x="29" y="47"/>
                        </a:lnTo>
                        <a:lnTo>
                          <a:pt x="30" y="60"/>
                        </a:lnTo>
                        <a:lnTo>
                          <a:pt x="29" y="82"/>
                        </a:lnTo>
                        <a:lnTo>
                          <a:pt x="65" y="69"/>
                        </a:lnTo>
                        <a:lnTo>
                          <a:pt x="72" y="56"/>
                        </a:lnTo>
                        <a:lnTo>
                          <a:pt x="76" y="43"/>
                        </a:lnTo>
                        <a:lnTo>
                          <a:pt x="74" y="31"/>
                        </a:lnTo>
                        <a:lnTo>
                          <a:pt x="71" y="18"/>
                        </a:lnTo>
                        <a:lnTo>
                          <a:pt x="61" y="8"/>
                        </a:lnTo>
                        <a:lnTo>
                          <a:pt x="48" y="0"/>
                        </a:lnTo>
                        <a:lnTo>
                          <a:pt x="0" y="4"/>
                        </a:lnTo>
                      </a:path>
                    </a:pathLst>
                  </a:custGeom>
                  <a:solidFill>
                    <a:srgbClr val="FFBFBF"/>
                  </a:solidFill>
                  <a:ln w="12700" cap="rnd" cmpd="sng">
                    <a:solidFill>
                      <a:srgbClr val="000000"/>
                    </a:solidFill>
                    <a:prstDash val="solid"/>
                    <a:round/>
                    <a:headEnd/>
                    <a:tailEnd/>
                  </a:ln>
                  <a:effectLst/>
                </p:spPr>
                <p:txBody>
                  <a:bodyPr/>
                  <a:lstStyle/>
                  <a:p>
                    <a:endParaRPr lang="es-SV"/>
                  </a:p>
                </p:txBody>
              </p:sp>
            </p:grpSp>
          </p:grpSp>
          <p:pic>
            <p:nvPicPr>
              <p:cNvPr id="35876" name="Picture 36"/>
              <p:cNvPicPr>
                <a:picLocks noChangeArrowheads="1"/>
              </p:cNvPicPr>
              <p:nvPr/>
            </p:nvPicPr>
            <p:blipFill>
              <a:blip r:embed="rId4" cstate="print"/>
              <a:srcRect/>
              <a:stretch>
                <a:fillRect/>
              </a:stretch>
            </p:blipFill>
            <p:spPr bwMode="auto">
              <a:xfrm>
                <a:off x="4038" y="480"/>
                <a:ext cx="1071" cy="910"/>
              </a:xfrm>
              <a:prstGeom prst="rect">
                <a:avLst/>
              </a:prstGeom>
              <a:noFill/>
              <a:ln w="9525">
                <a:noFill/>
                <a:miter lim="800000"/>
                <a:headEnd/>
                <a:tailEnd/>
              </a:ln>
              <a:effectLst/>
            </p:spPr>
          </p:pic>
        </p:grpSp>
        <p:pic>
          <p:nvPicPr>
            <p:cNvPr id="35877" name="Picture 37" descr="j0334080"/>
            <p:cNvPicPr>
              <a:picLocks noChangeAspect="1" noChangeArrowheads="1"/>
            </p:cNvPicPr>
            <p:nvPr/>
          </p:nvPicPr>
          <p:blipFill>
            <a:blip r:embed="rId5" cstate="print"/>
            <a:srcRect/>
            <a:stretch>
              <a:fillRect/>
            </a:stretch>
          </p:blipFill>
          <p:spPr bwMode="auto">
            <a:xfrm>
              <a:off x="2435" y="1629"/>
              <a:ext cx="500" cy="492"/>
            </a:xfrm>
            <a:prstGeom prst="rect">
              <a:avLst/>
            </a:prstGeom>
            <a:noFill/>
          </p:spPr>
        </p:pic>
        <p:pic>
          <p:nvPicPr>
            <p:cNvPr id="35878" name="Picture 38" descr="j0237235"/>
            <p:cNvPicPr>
              <a:picLocks noChangeAspect="1" noChangeArrowheads="1"/>
            </p:cNvPicPr>
            <p:nvPr/>
          </p:nvPicPr>
          <p:blipFill>
            <a:blip r:embed="rId6" cstate="print"/>
            <a:srcRect/>
            <a:stretch>
              <a:fillRect/>
            </a:stretch>
          </p:blipFill>
          <p:spPr bwMode="auto">
            <a:xfrm>
              <a:off x="768" y="420"/>
              <a:ext cx="917" cy="870"/>
            </a:xfrm>
            <a:prstGeom prst="rect">
              <a:avLst/>
            </a:prstGeom>
            <a:noFill/>
          </p:spPr>
        </p:pic>
        <p:pic>
          <p:nvPicPr>
            <p:cNvPr id="35879" name="Picture 39" descr="j0411424"/>
            <p:cNvPicPr>
              <a:picLocks noChangeAspect="1" noChangeArrowheads="1"/>
            </p:cNvPicPr>
            <p:nvPr/>
          </p:nvPicPr>
          <p:blipFill>
            <a:blip r:embed="rId7" cstate="print"/>
            <a:srcRect r="11014"/>
            <a:stretch>
              <a:fillRect/>
            </a:stretch>
          </p:blipFill>
          <p:spPr bwMode="auto">
            <a:xfrm>
              <a:off x="726" y="1629"/>
              <a:ext cx="355" cy="525"/>
            </a:xfrm>
            <a:prstGeom prst="rect">
              <a:avLst/>
            </a:prstGeom>
            <a:noFill/>
          </p:spPr>
        </p:pic>
        <p:pic>
          <p:nvPicPr>
            <p:cNvPr id="35880" name="Picture 40" descr="j0217226"/>
            <p:cNvPicPr>
              <a:picLocks noChangeAspect="1" noChangeArrowheads="1"/>
            </p:cNvPicPr>
            <p:nvPr/>
          </p:nvPicPr>
          <p:blipFill>
            <a:blip r:embed="rId8" cstate="print"/>
            <a:srcRect/>
            <a:stretch>
              <a:fillRect/>
            </a:stretch>
          </p:blipFill>
          <p:spPr bwMode="auto">
            <a:xfrm>
              <a:off x="1393" y="1463"/>
              <a:ext cx="996" cy="948"/>
            </a:xfrm>
            <a:prstGeom prst="rect">
              <a:avLst/>
            </a:prstGeom>
            <a:noFill/>
          </p:spPr>
        </p:pic>
        <p:sp>
          <p:nvSpPr>
            <p:cNvPr id="35882" name="Text Box 42"/>
            <p:cNvSpPr txBox="1">
              <a:spLocks noChangeArrowheads="1"/>
            </p:cNvSpPr>
            <p:nvPr/>
          </p:nvSpPr>
          <p:spPr bwMode="auto">
            <a:xfrm>
              <a:off x="768" y="1296"/>
              <a:ext cx="2126" cy="250"/>
            </a:xfrm>
            <a:prstGeom prst="rect">
              <a:avLst/>
            </a:prstGeom>
            <a:noFill/>
            <a:ln w="9525">
              <a:noFill/>
              <a:miter lim="800000"/>
              <a:headEnd/>
              <a:tailEnd/>
            </a:ln>
            <a:effectLst/>
          </p:spPr>
          <p:txBody>
            <a:bodyPr/>
            <a:lstStyle/>
            <a:p>
              <a:pPr marL="342900" indent="-342900" algn="ctr"/>
              <a:r>
                <a:rPr lang="es-SV" b="1"/>
                <a:t>Paquete de Compensaciones</a:t>
              </a:r>
              <a:endParaRPr lang="en-US" b="1"/>
            </a:p>
          </p:txBody>
        </p:sp>
      </p:gr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BF5A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BF5A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BF5A00"/>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BF5A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886</Words>
  <Application>Microsoft Office PowerPoint</Application>
  <PresentationFormat>Presentación en pantalla (4:3)</PresentationFormat>
  <Paragraphs>114</Paragraphs>
  <Slides>10</Slides>
  <Notes>10</Notes>
  <HiddenSlides>0</HiddenSlides>
  <MMClips>0</MMClips>
  <ScaleCrop>false</ScaleCrop>
  <HeadingPairs>
    <vt:vector size="4" baseType="variant">
      <vt:variant>
        <vt:lpstr>Tema</vt:lpstr>
      </vt:variant>
      <vt:variant>
        <vt:i4>3</vt:i4>
      </vt:variant>
      <vt:variant>
        <vt:lpstr>Títulos de diapositiva</vt:lpstr>
      </vt:variant>
      <vt:variant>
        <vt:i4>10</vt:i4>
      </vt:variant>
    </vt:vector>
  </HeadingPairs>
  <TitlesOfParts>
    <vt:vector size="13" baseType="lpstr">
      <vt:lpstr>Tema de Office</vt:lpstr>
      <vt:lpstr>1_Default Design</vt:lpstr>
      <vt:lpstr>Default Design</vt:lpstr>
      <vt:lpstr>Diapositiva 1</vt:lpstr>
      <vt:lpstr>Diapositiva 2</vt:lpstr>
      <vt:lpstr>Diapositiva 3</vt:lpstr>
      <vt:lpstr>Diapositiva 4</vt:lpstr>
      <vt:lpstr>Un caso de PSA: BRASIL</vt:lpstr>
      <vt:lpstr>Diapositiva 6</vt:lpstr>
      <vt:lpstr>Diapositiva 7</vt:lpstr>
      <vt:lpstr>Diapositiva 8</vt:lpstr>
      <vt:lpstr>Diapositiva 9</vt:lpstr>
      <vt:lpstr>Diapositiva 10</vt:lpstr>
    </vt:vector>
  </TitlesOfParts>
  <Company>Fundación PRISMA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Leonor Gonzalez</dc:creator>
  <cp:lastModifiedBy>Leonor Gonzalez</cp:lastModifiedBy>
  <cp:revision>2</cp:revision>
  <dcterms:created xsi:type="dcterms:W3CDTF">2011-08-12T20:15:36Z</dcterms:created>
  <dcterms:modified xsi:type="dcterms:W3CDTF">2011-08-12T20:19:52Z</dcterms:modified>
</cp:coreProperties>
</file>