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AA27"/>
    <a:srgbClr val="BF5A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98" autoAdjust="0"/>
    <p:restoredTop sz="94599" autoAdjust="0"/>
  </p:normalViewPr>
  <p:slideViewPr>
    <p:cSldViewPr snapToGrid="0">
      <p:cViewPr varScale="1">
        <p:scale>
          <a:sx n="107" d="100"/>
          <a:sy n="107" d="100"/>
        </p:scale>
        <p:origin x="-20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B27F8F-765B-4308-96D6-6A20D5DBA62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B64FBF-6D69-4247-919A-94F3D7612C7F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64FBF-6D69-4247-919A-94F3D7612C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56928-A429-4B77-AC58-51A8BE0F0E0E}" type="slidenum">
              <a:rPr lang="en-US"/>
              <a:pPr/>
              <a:t>2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4275" y="700088"/>
            <a:ext cx="4643438" cy="3482975"/>
          </a:xfrm>
          <a:ln w="12700"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ln/>
        </p:spPr>
        <p:txBody>
          <a:bodyPr lIns="92035" tIns="46018" rIns="92035" bIns="4601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64FBF-6D69-4247-919A-94F3D7612C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64FBF-6D69-4247-919A-94F3D7612C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64FBF-6D69-4247-919A-94F3D7612C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64FBF-6D69-4247-919A-94F3D7612C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64FBF-6D69-4247-919A-94F3D7612C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6283325"/>
            <a:ext cx="9144000" cy="574675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 sz="1200" b="1" i="1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7173" name="Rectangle 5"/>
          <p:cNvSpPr>
            <a:spLocks noChangeArrowheads="1"/>
          </p:cNvSpPr>
          <p:nvPr userDrawn="1"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7174" name="Rectangle 6"/>
          <p:cNvSpPr>
            <a:spLocks noChangeArrowheads="1"/>
          </p:cNvSpPr>
          <p:nvPr userDrawn="1"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" name="Rectangle 61"/>
          <p:cNvSpPr>
            <a:spLocks noChangeArrowheads="1"/>
          </p:cNvSpPr>
          <p:nvPr userDrawn="1"/>
        </p:nvSpPr>
        <p:spPr bwMode="auto">
          <a:xfrm>
            <a:off x="0" y="6283325"/>
            <a:ext cx="9144000" cy="574675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SV" b="1" i="1">
                <a:solidFill>
                  <a:schemeClr val="bg1"/>
                </a:solidFill>
                <a:latin typeface="Book Antiqua" pitchFamily="18" charset="0"/>
              </a:rPr>
              <a:t> C</a:t>
            </a:r>
            <a:r>
              <a:rPr lang="es-SV" sz="1600" b="1" i="1">
                <a:solidFill>
                  <a:schemeClr val="bg1"/>
                </a:solidFill>
                <a:latin typeface="Book Antiqua" pitchFamily="18" charset="0"/>
              </a:rPr>
              <a:t>ompensación por </a:t>
            </a:r>
            <a:r>
              <a:rPr lang="es-SV" b="1" i="1">
                <a:solidFill>
                  <a:schemeClr val="bg1"/>
                </a:solidFill>
                <a:latin typeface="Book Antiqua" pitchFamily="18" charset="0"/>
              </a:rPr>
              <a:t>S</a:t>
            </a:r>
            <a:r>
              <a:rPr lang="es-SV" sz="1600" b="1" i="1">
                <a:solidFill>
                  <a:schemeClr val="bg1"/>
                </a:solidFill>
                <a:latin typeface="Book Antiqua" pitchFamily="18" charset="0"/>
              </a:rPr>
              <a:t>ervicios </a:t>
            </a:r>
            <a:r>
              <a:rPr lang="en-US" b="1" i="1">
                <a:solidFill>
                  <a:schemeClr val="bg1"/>
                </a:solidFill>
                <a:latin typeface="Book Antiqua" pitchFamily="18" charset="0"/>
              </a:rPr>
              <a:t>E</a:t>
            </a:r>
            <a:r>
              <a:rPr lang="en-US" sz="1600" b="1" i="1">
                <a:solidFill>
                  <a:schemeClr val="bg1"/>
                </a:solidFill>
                <a:latin typeface="Book Antiqua" pitchFamily="18" charset="0"/>
              </a:rPr>
              <a:t>cosistémicos</a:t>
            </a:r>
            <a:endParaRPr lang="es-SV" sz="16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201" name="Rectangle 57"/>
          <p:cNvSpPr>
            <a:spLocks noChangeArrowheads="1"/>
          </p:cNvSpPr>
          <p:nvPr userDrawn="1"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6202" name="Rectangle 58"/>
          <p:cNvSpPr>
            <a:spLocks noChangeArrowheads="1"/>
          </p:cNvSpPr>
          <p:nvPr userDrawn="1"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6203" name="Rectangle 59"/>
          <p:cNvSpPr>
            <a:spLocks noChangeArrowheads="1"/>
          </p:cNvSpPr>
          <p:nvPr userDrawn="1"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pic>
        <p:nvPicPr>
          <p:cNvPr id="6206" name="Picture 6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93000" y="6337300"/>
            <a:ext cx="15779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2701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SV"/>
          </a:p>
        </p:txBody>
      </p:sp>
      <p:sp>
        <p:nvSpPr>
          <p:cNvPr id="2115" name="Rectangle 67"/>
          <p:cNvSpPr>
            <a:spLocks noGrp="1" noChangeArrowheads="1"/>
          </p:cNvSpPr>
          <p:nvPr>
            <p:ph type="ctrTitle"/>
          </p:nvPr>
        </p:nvSpPr>
        <p:spPr bwMode="auto">
          <a:xfrm>
            <a:off x="700088" y="2392363"/>
            <a:ext cx="7716837" cy="1952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SV" sz="4000" b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Servicios Ecosist</a:t>
            </a:r>
            <a:r>
              <a:rPr lang="es-SV" sz="4000" b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Times New Roman" pitchFamily="18" charset="0"/>
              </a:rPr>
              <a:t>é</a:t>
            </a:r>
            <a:r>
              <a:rPr lang="es-SV" sz="4000" b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micos (SE) y  </a:t>
            </a:r>
            <a:br>
              <a:rPr lang="es-SV" sz="4000" b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SV" sz="4000" b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Compensación por </a:t>
            </a:r>
            <a:br>
              <a:rPr lang="es-SV" sz="4000" b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SV" sz="4000" b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Servicios Ecosist</a:t>
            </a:r>
            <a:r>
              <a:rPr lang="es-SV" sz="4000" b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Times New Roman" pitchFamily="18" charset="0"/>
              </a:rPr>
              <a:t>é</a:t>
            </a:r>
            <a:r>
              <a:rPr lang="es-SV" sz="4000" b="1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micos (CSE)</a:t>
            </a:r>
            <a:endParaRPr lang="en-US" sz="4000" b="1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pic>
        <p:nvPicPr>
          <p:cNvPr id="2116" name="Picture 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6775" y="504825"/>
            <a:ext cx="2408238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17" name="Text Box 69"/>
          <p:cNvSpPr txBox="1">
            <a:spLocks noChangeArrowheads="1"/>
          </p:cNvSpPr>
          <p:nvPr/>
        </p:nvSpPr>
        <p:spPr bwMode="auto">
          <a:xfrm>
            <a:off x="157163" y="1266825"/>
            <a:ext cx="88344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SV" sz="1400" b="1">
                <a:solidFill>
                  <a:srgbClr val="004C6F"/>
                </a:solidFill>
                <a:latin typeface="Univers" pitchFamily="34" charset="0"/>
              </a:rPr>
              <a:t>PROGRAMA SALVADOREÑO DE INVESTIGACIÓN </a:t>
            </a:r>
            <a:br>
              <a:rPr lang="es-SV" sz="1400" b="1">
                <a:solidFill>
                  <a:srgbClr val="004C6F"/>
                </a:solidFill>
                <a:latin typeface="Univers" pitchFamily="34" charset="0"/>
              </a:rPr>
            </a:br>
            <a:r>
              <a:rPr lang="es-SV" sz="1400" b="1">
                <a:solidFill>
                  <a:srgbClr val="004C6F"/>
                </a:solidFill>
                <a:latin typeface="Univers" pitchFamily="34" charset="0"/>
              </a:rPr>
              <a:t>SOBRE DESARROLLO Y MEDIO AMBIENTE</a:t>
            </a:r>
            <a:endParaRPr lang="en-US" sz="1400" b="1">
              <a:solidFill>
                <a:srgbClr val="004C6F"/>
              </a:solidFill>
              <a:latin typeface="Univers" pitchFamily="34" charset="0"/>
            </a:endParaRPr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0" y="6283325"/>
            <a:ext cx="9144000" cy="574675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SV" sz="1600" b="1" i="1">
                <a:solidFill>
                  <a:schemeClr val="bg1"/>
                </a:solidFill>
                <a:latin typeface="Book Antiqua" pitchFamily="18" charset="0"/>
              </a:rPr>
              <a:t>Revalorizando comunidades y espacios rurales</a:t>
            </a:r>
          </a:p>
        </p:txBody>
      </p:sp>
      <p:grpSp>
        <p:nvGrpSpPr>
          <p:cNvPr id="2120" name="Group 72"/>
          <p:cNvGrpSpPr>
            <a:grpSpLocks/>
          </p:cNvGrpSpPr>
          <p:nvPr/>
        </p:nvGrpSpPr>
        <p:grpSpPr bwMode="auto">
          <a:xfrm>
            <a:off x="8528050" y="6346825"/>
            <a:ext cx="566738" cy="493713"/>
            <a:chOff x="2250" y="1649"/>
            <a:chExt cx="565" cy="547"/>
          </a:xfrm>
        </p:grpSpPr>
        <p:sp>
          <p:nvSpPr>
            <p:cNvPr id="2121" name="Freeform 73"/>
            <p:cNvSpPr>
              <a:spLocks/>
            </p:cNvSpPr>
            <p:nvPr/>
          </p:nvSpPr>
          <p:spPr bwMode="auto">
            <a:xfrm>
              <a:off x="2395" y="1778"/>
              <a:ext cx="267" cy="270"/>
            </a:xfrm>
            <a:custGeom>
              <a:avLst/>
              <a:gdLst/>
              <a:ahLst/>
              <a:cxnLst>
                <a:cxn ang="0">
                  <a:pos x="258" y="223"/>
                </a:cxn>
                <a:cxn ang="0">
                  <a:pos x="262" y="171"/>
                </a:cxn>
                <a:cxn ang="0">
                  <a:pos x="267" y="128"/>
                </a:cxn>
                <a:cxn ang="0">
                  <a:pos x="265" y="98"/>
                </a:cxn>
                <a:cxn ang="0">
                  <a:pos x="258" y="75"/>
                </a:cxn>
                <a:cxn ang="0">
                  <a:pos x="251" y="65"/>
                </a:cxn>
                <a:cxn ang="0">
                  <a:pos x="227" y="48"/>
                </a:cxn>
                <a:cxn ang="0">
                  <a:pos x="186" y="22"/>
                </a:cxn>
                <a:cxn ang="0">
                  <a:pos x="136" y="0"/>
                </a:cxn>
                <a:cxn ang="0">
                  <a:pos x="50" y="30"/>
                </a:cxn>
                <a:cxn ang="0">
                  <a:pos x="3" y="69"/>
                </a:cxn>
                <a:cxn ang="0">
                  <a:pos x="2" y="115"/>
                </a:cxn>
                <a:cxn ang="0">
                  <a:pos x="10" y="163"/>
                </a:cxn>
                <a:cxn ang="0">
                  <a:pos x="16" y="195"/>
                </a:cxn>
                <a:cxn ang="0">
                  <a:pos x="25" y="218"/>
                </a:cxn>
                <a:cxn ang="0">
                  <a:pos x="79" y="241"/>
                </a:cxn>
                <a:cxn ang="0">
                  <a:pos x="154" y="240"/>
                </a:cxn>
                <a:cxn ang="0">
                  <a:pos x="181" y="223"/>
                </a:cxn>
                <a:cxn ang="0">
                  <a:pos x="187" y="199"/>
                </a:cxn>
                <a:cxn ang="0">
                  <a:pos x="189" y="178"/>
                </a:cxn>
                <a:cxn ang="0">
                  <a:pos x="195" y="160"/>
                </a:cxn>
                <a:cxn ang="0">
                  <a:pos x="196" y="132"/>
                </a:cxn>
                <a:cxn ang="0">
                  <a:pos x="191" y="102"/>
                </a:cxn>
                <a:cxn ang="0">
                  <a:pos x="183" y="92"/>
                </a:cxn>
                <a:cxn ang="0">
                  <a:pos x="160" y="84"/>
                </a:cxn>
                <a:cxn ang="0">
                  <a:pos x="141" y="80"/>
                </a:cxn>
                <a:cxn ang="0">
                  <a:pos x="107" y="81"/>
                </a:cxn>
                <a:cxn ang="0">
                  <a:pos x="86" y="89"/>
                </a:cxn>
                <a:cxn ang="0">
                  <a:pos x="110" y="162"/>
                </a:cxn>
                <a:cxn ang="0">
                  <a:pos x="128" y="145"/>
                </a:cxn>
                <a:cxn ang="0">
                  <a:pos x="150" y="124"/>
                </a:cxn>
                <a:cxn ang="0">
                  <a:pos x="154" y="150"/>
                </a:cxn>
                <a:cxn ang="0">
                  <a:pos x="142" y="176"/>
                </a:cxn>
                <a:cxn ang="0">
                  <a:pos x="122" y="191"/>
                </a:cxn>
                <a:cxn ang="0">
                  <a:pos x="100" y="192"/>
                </a:cxn>
                <a:cxn ang="0">
                  <a:pos x="79" y="186"/>
                </a:cxn>
                <a:cxn ang="0">
                  <a:pos x="58" y="170"/>
                </a:cxn>
                <a:cxn ang="0">
                  <a:pos x="50" y="139"/>
                </a:cxn>
                <a:cxn ang="0">
                  <a:pos x="49" y="113"/>
                </a:cxn>
                <a:cxn ang="0">
                  <a:pos x="56" y="92"/>
                </a:cxn>
                <a:cxn ang="0">
                  <a:pos x="68" y="87"/>
                </a:cxn>
                <a:cxn ang="0">
                  <a:pos x="83" y="72"/>
                </a:cxn>
                <a:cxn ang="0">
                  <a:pos x="110" y="58"/>
                </a:cxn>
                <a:cxn ang="0">
                  <a:pos x="145" y="54"/>
                </a:cxn>
                <a:cxn ang="0">
                  <a:pos x="176" y="69"/>
                </a:cxn>
                <a:cxn ang="0">
                  <a:pos x="202" y="82"/>
                </a:cxn>
                <a:cxn ang="0">
                  <a:pos x="223" y="100"/>
                </a:cxn>
                <a:cxn ang="0">
                  <a:pos x="226" y="115"/>
                </a:cxn>
                <a:cxn ang="0">
                  <a:pos x="225" y="123"/>
                </a:cxn>
                <a:cxn ang="0">
                  <a:pos x="226" y="132"/>
                </a:cxn>
                <a:cxn ang="0">
                  <a:pos x="195" y="227"/>
                </a:cxn>
                <a:cxn ang="0">
                  <a:pos x="201" y="269"/>
                </a:cxn>
              </a:cxnLst>
              <a:rect l="0" t="0" r="r" b="b"/>
              <a:pathLst>
                <a:path w="267" h="270">
                  <a:moveTo>
                    <a:pt x="202" y="270"/>
                  </a:moveTo>
                  <a:lnTo>
                    <a:pt x="252" y="248"/>
                  </a:lnTo>
                  <a:lnTo>
                    <a:pt x="255" y="236"/>
                  </a:lnTo>
                  <a:lnTo>
                    <a:pt x="258" y="223"/>
                  </a:lnTo>
                  <a:lnTo>
                    <a:pt x="259" y="210"/>
                  </a:lnTo>
                  <a:lnTo>
                    <a:pt x="260" y="197"/>
                  </a:lnTo>
                  <a:lnTo>
                    <a:pt x="261" y="184"/>
                  </a:lnTo>
                  <a:lnTo>
                    <a:pt x="262" y="171"/>
                  </a:lnTo>
                  <a:lnTo>
                    <a:pt x="265" y="158"/>
                  </a:lnTo>
                  <a:lnTo>
                    <a:pt x="267" y="145"/>
                  </a:lnTo>
                  <a:lnTo>
                    <a:pt x="267" y="137"/>
                  </a:lnTo>
                  <a:lnTo>
                    <a:pt x="267" y="128"/>
                  </a:lnTo>
                  <a:lnTo>
                    <a:pt x="267" y="120"/>
                  </a:lnTo>
                  <a:lnTo>
                    <a:pt x="267" y="112"/>
                  </a:lnTo>
                  <a:lnTo>
                    <a:pt x="266" y="105"/>
                  </a:lnTo>
                  <a:lnTo>
                    <a:pt x="265" y="98"/>
                  </a:lnTo>
                  <a:lnTo>
                    <a:pt x="263" y="91"/>
                  </a:lnTo>
                  <a:lnTo>
                    <a:pt x="262" y="84"/>
                  </a:lnTo>
                  <a:lnTo>
                    <a:pt x="260" y="79"/>
                  </a:lnTo>
                  <a:lnTo>
                    <a:pt x="258" y="75"/>
                  </a:lnTo>
                  <a:lnTo>
                    <a:pt x="256" y="72"/>
                  </a:lnTo>
                  <a:lnTo>
                    <a:pt x="255" y="68"/>
                  </a:lnTo>
                  <a:lnTo>
                    <a:pt x="253" y="66"/>
                  </a:lnTo>
                  <a:lnTo>
                    <a:pt x="251" y="65"/>
                  </a:lnTo>
                  <a:lnTo>
                    <a:pt x="247" y="61"/>
                  </a:lnTo>
                  <a:lnTo>
                    <a:pt x="245" y="58"/>
                  </a:lnTo>
                  <a:lnTo>
                    <a:pt x="235" y="53"/>
                  </a:lnTo>
                  <a:lnTo>
                    <a:pt x="227" y="48"/>
                  </a:lnTo>
                  <a:lnTo>
                    <a:pt x="219" y="43"/>
                  </a:lnTo>
                  <a:lnTo>
                    <a:pt x="211" y="37"/>
                  </a:lnTo>
                  <a:lnTo>
                    <a:pt x="199" y="29"/>
                  </a:lnTo>
                  <a:lnTo>
                    <a:pt x="186" y="22"/>
                  </a:lnTo>
                  <a:lnTo>
                    <a:pt x="174" y="15"/>
                  </a:lnTo>
                  <a:lnTo>
                    <a:pt x="162" y="8"/>
                  </a:lnTo>
                  <a:lnTo>
                    <a:pt x="149" y="3"/>
                  </a:lnTo>
                  <a:lnTo>
                    <a:pt x="136" y="0"/>
                  </a:lnTo>
                  <a:lnTo>
                    <a:pt x="123" y="0"/>
                  </a:lnTo>
                  <a:lnTo>
                    <a:pt x="110" y="1"/>
                  </a:lnTo>
                  <a:lnTo>
                    <a:pt x="60" y="28"/>
                  </a:lnTo>
                  <a:lnTo>
                    <a:pt x="50" y="30"/>
                  </a:lnTo>
                  <a:lnTo>
                    <a:pt x="21" y="55"/>
                  </a:lnTo>
                  <a:lnTo>
                    <a:pt x="14" y="59"/>
                  </a:lnTo>
                  <a:lnTo>
                    <a:pt x="8" y="62"/>
                  </a:lnTo>
                  <a:lnTo>
                    <a:pt x="3" y="69"/>
                  </a:lnTo>
                  <a:lnTo>
                    <a:pt x="1" y="78"/>
                  </a:lnTo>
                  <a:lnTo>
                    <a:pt x="0" y="91"/>
                  </a:lnTo>
                  <a:lnTo>
                    <a:pt x="1" y="102"/>
                  </a:lnTo>
                  <a:lnTo>
                    <a:pt x="2" y="115"/>
                  </a:lnTo>
                  <a:lnTo>
                    <a:pt x="5" y="127"/>
                  </a:lnTo>
                  <a:lnTo>
                    <a:pt x="7" y="139"/>
                  </a:lnTo>
                  <a:lnTo>
                    <a:pt x="9" y="151"/>
                  </a:lnTo>
                  <a:lnTo>
                    <a:pt x="10" y="163"/>
                  </a:lnTo>
                  <a:lnTo>
                    <a:pt x="12" y="173"/>
                  </a:lnTo>
                  <a:lnTo>
                    <a:pt x="13" y="180"/>
                  </a:lnTo>
                  <a:lnTo>
                    <a:pt x="14" y="188"/>
                  </a:lnTo>
                  <a:lnTo>
                    <a:pt x="16" y="195"/>
                  </a:lnTo>
                  <a:lnTo>
                    <a:pt x="17" y="201"/>
                  </a:lnTo>
                  <a:lnTo>
                    <a:pt x="20" y="208"/>
                  </a:lnTo>
                  <a:lnTo>
                    <a:pt x="22" y="214"/>
                  </a:lnTo>
                  <a:lnTo>
                    <a:pt x="25" y="218"/>
                  </a:lnTo>
                  <a:lnTo>
                    <a:pt x="28" y="224"/>
                  </a:lnTo>
                  <a:lnTo>
                    <a:pt x="45" y="232"/>
                  </a:lnTo>
                  <a:lnTo>
                    <a:pt x="61" y="238"/>
                  </a:lnTo>
                  <a:lnTo>
                    <a:pt x="79" y="241"/>
                  </a:lnTo>
                  <a:lnTo>
                    <a:pt x="98" y="243"/>
                  </a:lnTo>
                  <a:lnTo>
                    <a:pt x="116" y="243"/>
                  </a:lnTo>
                  <a:lnTo>
                    <a:pt x="135" y="241"/>
                  </a:lnTo>
                  <a:lnTo>
                    <a:pt x="154" y="240"/>
                  </a:lnTo>
                  <a:lnTo>
                    <a:pt x="172" y="237"/>
                  </a:lnTo>
                  <a:lnTo>
                    <a:pt x="176" y="234"/>
                  </a:lnTo>
                  <a:lnTo>
                    <a:pt x="179" y="229"/>
                  </a:lnTo>
                  <a:lnTo>
                    <a:pt x="181" y="223"/>
                  </a:lnTo>
                  <a:lnTo>
                    <a:pt x="182" y="217"/>
                  </a:lnTo>
                  <a:lnTo>
                    <a:pt x="183" y="211"/>
                  </a:lnTo>
                  <a:lnTo>
                    <a:pt x="185" y="205"/>
                  </a:lnTo>
                  <a:lnTo>
                    <a:pt x="187" y="199"/>
                  </a:lnTo>
                  <a:lnTo>
                    <a:pt x="191" y="193"/>
                  </a:lnTo>
                  <a:lnTo>
                    <a:pt x="189" y="189"/>
                  </a:lnTo>
                  <a:lnTo>
                    <a:pt x="189" y="183"/>
                  </a:lnTo>
                  <a:lnTo>
                    <a:pt x="189" y="178"/>
                  </a:lnTo>
                  <a:lnTo>
                    <a:pt x="191" y="173"/>
                  </a:lnTo>
                  <a:lnTo>
                    <a:pt x="192" y="170"/>
                  </a:lnTo>
                  <a:lnTo>
                    <a:pt x="193" y="165"/>
                  </a:lnTo>
                  <a:lnTo>
                    <a:pt x="195" y="160"/>
                  </a:lnTo>
                  <a:lnTo>
                    <a:pt x="198" y="157"/>
                  </a:lnTo>
                  <a:lnTo>
                    <a:pt x="196" y="149"/>
                  </a:lnTo>
                  <a:lnTo>
                    <a:pt x="196" y="140"/>
                  </a:lnTo>
                  <a:lnTo>
                    <a:pt x="196" y="132"/>
                  </a:lnTo>
                  <a:lnTo>
                    <a:pt x="195" y="125"/>
                  </a:lnTo>
                  <a:lnTo>
                    <a:pt x="195" y="117"/>
                  </a:lnTo>
                  <a:lnTo>
                    <a:pt x="193" y="110"/>
                  </a:lnTo>
                  <a:lnTo>
                    <a:pt x="191" y="102"/>
                  </a:lnTo>
                  <a:lnTo>
                    <a:pt x="186" y="97"/>
                  </a:lnTo>
                  <a:lnTo>
                    <a:pt x="185" y="94"/>
                  </a:lnTo>
                  <a:lnTo>
                    <a:pt x="183" y="93"/>
                  </a:lnTo>
                  <a:lnTo>
                    <a:pt x="183" y="92"/>
                  </a:lnTo>
                  <a:lnTo>
                    <a:pt x="182" y="89"/>
                  </a:lnTo>
                  <a:lnTo>
                    <a:pt x="163" y="84"/>
                  </a:lnTo>
                  <a:lnTo>
                    <a:pt x="161" y="84"/>
                  </a:lnTo>
                  <a:lnTo>
                    <a:pt x="160" y="84"/>
                  </a:lnTo>
                  <a:lnTo>
                    <a:pt x="158" y="84"/>
                  </a:lnTo>
                  <a:lnTo>
                    <a:pt x="155" y="84"/>
                  </a:lnTo>
                  <a:lnTo>
                    <a:pt x="148" y="81"/>
                  </a:lnTo>
                  <a:lnTo>
                    <a:pt x="141" y="80"/>
                  </a:lnTo>
                  <a:lnTo>
                    <a:pt x="133" y="79"/>
                  </a:lnTo>
                  <a:lnTo>
                    <a:pt x="125" y="79"/>
                  </a:lnTo>
                  <a:lnTo>
                    <a:pt x="115" y="80"/>
                  </a:lnTo>
                  <a:lnTo>
                    <a:pt x="107" y="81"/>
                  </a:lnTo>
                  <a:lnTo>
                    <a:pt x="99" y="84"/>
                  </a:lnTo>
                  <a:lnTo>
                    <a:pt x="92" y="87"/>
                  </a:lnTo>
                  <a:lnTo>
                    <a:pt x="88" y="88"/>
                  </a:lnTo>
                  <a:lnTo>
                    <a:pt x="86" y="89"/>
                  </a:lnTo>
                  <a:lnTo>
                    <a:pt x="83" y="92"/>
                  </a:lnTo>
                  <a:lnTo>
                    <a:pt x="81" y="93"/>
                  </a:lnTo>
                  <a:lnTo>
                    <a:pt x="86" y="15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5" y="151"/>
                  </a:lnTo>
                  <a:lnTo>
                    <a:pt x="128" y="145"/>
                  </a:lnTo>
                  <a:lnTo>
                    <a:pt x="133" y="125"/>
                  </a:lnTo>
                  <a:lnTo>
                    <a:pt x="139" y="124"/>
                  </a:lnTo>
                  <a:lnTo>
                    <a:pt x="145" y="123"/>
                  </a:lnTo>
                  <a:lnTo>
                    <a:pt x="150" y="124"/>
                  </a:lnTo>
                  <a:lnTo>
                    <a:pt x="155" y="125"/>
                  </a:lnTo>
                  <a:lnTo>
                    <a:pt x="159" y="133"/>
                  </a:lnTo>
                  <a:lnTo>
                    <a:pt x="156" y="141"/>
                  </a:lnTo>
                  <a:lnTo>
                    <a:pt x="154" y="150"/>
                  </a:lnTo>
                  <a:lnTo>
                    <a:pt x="153" y="159"/>
                  </a:lnTo>
                  <a:lnTo>
                    <a:pt x="149" y="165"/>
                  </a:lnTo>
                  <a:lnTo>
                    <a:pt x="146" y="171"/>
                  </a:lnTo>
                  <a:lnTo>
                    <a:pt x="142" y="176"/>
                  </a:lnTo>
                  <a:lnTo>
                    <a:pt x="138" y="180"/>
                  </a:lnTo>
                  <a:lnTo>
                    <a:pt x="133" y="184"/>
                  </a:lnTo>
                  <a:lnTo>
                    <a:pt x="128" y="188"/>
                  </a:lnTo>
                  <a:lnTo>
                    <a:pt x="122" y="191"/>
                  </a:lnTo>
                  <a:lnTo>
                    <a:pt x="116" y="193"/>
                  </a:lnTo>
                  <a:lnTo>
                    <a:pt x="110" y="193"/>
                  </a:lnTo>
                  <a:lnTo>
                    <a:pt x="105" y="193"/>
                  </a:lnTo>
                  <a:lnTo>
                    <a:pt x="100" y="192"/>
                  </a:lnTo>
                  <a:lnTo>
                    <a:pt x="94" y="191"/>
                  </a:lnTo>
                  <a:lnTo>
                    <a:pt x="89" y="190"/>
                  </a:lnTo>
                  <a:lnTo>
                    <a:pt x="83" y="188"/>
                  </a:lnTo>
                  <a:lnTo>
                    <a:pt x="79" y="186"/>
                  </a:lnTo>
                  <a:lnTo>
                    <a:pt x="73" y="185"/>
                  </a:lnTo>
                  <a:lnTo>
                    <a:pt x="66" y="182"/>
                  </a:lnTo>
                  <a:lnTo>
                    <a:pt x="61" y="176"/>
                  </a:lnTo>
                  <a:lnTo>
                    <a:pt x="58" y="170"/>
                  </a:lnTo>
                  <a:lnTo>
                    <a:pt x="55" y="163"/>
                  </a:lnTo>
                  <a:lnTo>
                    <a:pt x="53" y="154"/>
                  </a:lnTo>
                  <a:lnTo>
                    <a:pt x="52" y="146"/>
                  </a:lnTo>
                  <a:lnTo>
                    <a:pt x="50" y="139"/>
                  </a:lnTo>
                  <a:lnTo>
                    <a:pt x="48" y="131"/>
                  </a:lnTo>
                  <a:lnTo>
                    <a:pt x="49" y="124"/>
                  </a:lnTo>
                  <a:lnTo>
                    <a:pt x="49" y="119"/>
                  </a:lnTo>
                  <a:lnTo>
                    <a:pt x="49" y="113"/>
                  </a:lnTo>
                  <a:lnTo>
                    <a:pt x="47" y="107"/>
                  </a:lnTo>
                  <a:lnTo>
                    <a:pt x="48" y="101"/>
                  </a:lnTo>
                  <a:lnTo>
                    <a:pt x="52" y="97"/>
                  </a:lnTo>
                  <a:lnTo>
                    <a:pt x="56" y="92"/>
                  </a:lnTo>
                  <a:lnTo>
                    <a:pt x="62" y="89"/>
                  </a:lnTo>
                  <a:lnTo>
                    <a:pt x="65" y="88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68" y="87"/>
                  </a:lnTo>
                  <a:lnTo>
                    <a:pt x="72" y="81"/>
                  </a:lnTo>
                  <a:lnTo>
                    <a:pt x="78" y="76"/>
                  </a:lnTo>
                  <a:lnTo>
                    <a:pt x="83" y="72"/>
                  </a:lnTo>
                  <a:lnTo>
                    <a:pt x="89" y="68"/>
                  </a:lnTo>
                  <a:lnTo>
                    <a:pt x="96" y="65"/>
                  </a:lnTo>
                  <a:lnTo>
                    <a:pt x="103" y="61"/>
                  </a:lnTo>
                  <a:lnTo>
                    <a:pt x="110" y="58"/>
                  </a:lnTo>
                  <a:lnTo>
                    <a:pt x="116" y="53"/>
                  </a:lnTo>
                  <a:lnTo>
                    <a:pt x="127" y="50"/>
                  </a:lnTo>
                  <a:lnTo>
                    <a:pt x="135" y="52"/>
                  </a:lnTo>
                  <a:lnTo>
                    <a:pt x="145" y="54"/>
                  </a:lnTo>
                  <a:lnTo>
                    <a:pt x="153" y="58"/>
                  </a:lnTo>
                  <a:lnTo>
                    <a:pt x="160" y="62"/>
                  </a:lnTo>
                  <a:lnTo>
                    <a:pt x="168" y="66"/>
                  </a:lnTo>
                  <a:lnTo>
                    <a:pt x="176" y="69"/>
                  </a:lnTo>
                  <a:lnTo>
                    <a:pt x="185" y="72"/>
                  </a:lnTo>
                  <a:lnTo>
                    <a:pt x="189" y="75"/>
                  </a:lnTo>
                  <a:lnTo>
                    <a:pt x="196" y="80"/>
                  </a:lnTo>
                  <a:lnTo>
                    <a:pt x="202" y="82"/>
                  </a:lnTo>
                  <a:lnTo>
                    <a:pt x="208" y="86"/>
                  </a:lnTo>
                  <a:lnTo>
                    <a:pt x="214" y="91"/>
                  </a:lnTo>
                  <a:lnTo>
                    <a:pt x="219" y="95"/>
                  </a:lnTo>
                  <a:lnTo>
                    <a:pt x="223" y="100"/>
                  </a:lnTo>
                  <a:lnTo>
                    <a:pt x="226" y="107"/>
                  </a:lnTo>
                  <a:lnTo>
                    <a:pt x="226" y="111"/>
                  </a:lnTo>
                  <a:lnTo>
                    <a:pt x="226" y="113"/>
                  </a:lnTo>
                  <a:lnTo>
                    <a:pt x="226" y="115"/>
                  </a:lnTo>
                  <a:lnTo>
                    <a:pt x="227" y="118"/>
                  </a:lnTo>
                  <a:lnTo>
                    <a:pt x="226" y="119"/>
                  </a:lnTo>
                  <a:lnTo>
                    <a:pt x="226" y="121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5" y="128"/>
                  </a:lnTo>
                  <a:lnTo>
                    <a:pt x="225" y="130"/>
                  </a:lnTo>
                  <a:lnTo>
                    <a:pt x="226" y="132"/>
                  </a:lnTo>
                  <a:lnTo>
                    <a:pt x="227" y="134"/>
                  </a:lnTo>
                  <a:lnTo>
                    <a:pt x="222" y="170"/>
                  </a:lnTo>
                  <a:lnTo>
                    <a:pt x="211" y="199"/>
                  </a:lnTo>
                  <a:lnTo>
                    <a:pt x="195" y="227"/>
                  </a:lnTo>
                  <a:lnTo>
                    <a:pt x="185" y="246"/>
                  </a:lnTo>
                  <a:lnTo>
                    <a:pt x="200" y="269"/>
                  </a:lnTo>
                  <a:lnTo>
                    <a:pt x="200" y="269"/>
                  </a:lnTo>
                  <a:lnTo>
                    <a:pt x="201" y="269"/>
                  </a:lnTo>
                  <a:lnTo>
                    <a:pt x="201" y="269"/>
                  </a:lnTo>
                  <a:lnTo>
                    <a:pt x="202" y="27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auto">
            <a:xfrm>
              <a:off x="2595" y="2021"/>
              <a:ext cx="56" cy="32"/>
            </a:xfrm>
            <a:custGeom>
              <a:avLst/>
              <a:gdLst/>
              <a:ahLst/>
              <a:cxnLst>
                <a:cxn ang="0">
                  <a:pos x="47" y="4"/>
                </a:cxn>
                <a:cxn ang="0">
                  <a:pos x="49" y="0"/>
                </a:cxn>
                <a:cxn ang="0">
                  <a:pos x="0" y="23"/>
                </a:cxn>
                <a:cxn ang="0">
                  <a:pos x="5" y="32"/>
                </a:cxn>
                <a:cxn ang="0">
                  <a:pos x="54" y="10"/>
                </a:cxn>
                <a:cxn ang="0">
                  <a:pos x="56" y="6"/>
                </a:cxn>
                <a:cxn ang="0">
                  <a:pos x="54" y="10"/>
                </a:cxn>
                <a:cxn ang="0">
                  <a:pos x="55" y="8"/>
                </a:cxn>
                <a:cxn ang="0">
                  <a:pos x="56" y="6"/>
                </a:cxn>
                <a:cxn ang="0">
                  <a:pos x="47" y="4"/>
                </a:cxn>
              </a:cxnLst>
              <a:rect l="0" t="0" r="r" b="b"/>
              <a:pathLst>
                <a:path w="56" h="32">
                  <a:moveTo>
                    <a:pt x="47" y="4"/>
                  </a:moveTo>
                  <a:lnTo>
                    <a:pt x="49" y="0"/>
                  </a:lnTo>
                  <a:lnTo>
                    <a:pt x="0" y="23"/>
                  </a:lnTo>
                  <a:lnTo>
                    <a:pt x="5" y="32"/>
                  </a:lnTo>
                  <a:lnTo>
                    <a:pt x="54" y="10"/>
                  </a:lnTo>
                  <a:lnTo>
                    <a:pt x="56" y="6"/>
                  </a:lnTo>
                  <a:lnTo>
                    <a:pt x="54" y="10"/>
                  </a:lnTo>
                  <a:lnTo>
                    <a:pt x="55" y="8"/>
                  </a:lnTo>
                  <a:lnTo>
                    <a:pt x="56" y="6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auto">
            <a:xfrm>
              <a:off x="2642" y="1922"/>
              <a:ext cx="25" cy="105"/>
            </a:xfrm>
            <a:custGeom>
              <a:avLst/>
              <a:gdLst/>
              <a:ahLst/>
              <a:cxnLst>
                <a:cxn ang="0">
                  <a:pos x="15" y="1"/>
                </a:cxn>
                <a:cxn ang="0">
                  <a:pos x="15" y="0"/>
                </a:cxn>
                <a:cxn ang="0">
                  <a:pos x="13" y="13"/>
                </a:cxn>
                <a:cxn ang="0">
                  <a:pos x="11" y="26"/>
                </a:cxn>
                <a:cxn ang="0">
                  <a:pos x="9" y="40"/>
                </a:cxn>
                <a:cxn ang="0">
                  <a:pos x="8" y="53"/>
                </a:cxn>
                <a:cxn ang="0">
                  <a:pos x="7" y="66"/>
                </a:cxn>
                <a:cxn ang="0">
                  <a:pos x="6" y="78"/>
                </a:cxn>
                <a:cxn ang="0">
                  <a:pos x="4" y="91"/>
                </a:cxn>
                <a:cxn ang="0">
                  <a:pos x="0" y="103"/>
                </a:cxn>
                <a:cxn ang="0">
                  <a:pos x="9" y="105"/>
                </a:cxn>
                <a:cxn ang="0">
                  <a:pos x="13" y="93"/>
                </a:cxn>
                <a:cxn ang="0">
                  <a:pos x="15" y="80"/>
                </a:cxn>
                <a:cxn ang="0">
                  <a:pos x="16" y="66"/>
                </a:cxn>
                <a:cxn ang="0">
                  <a:pos x="18" y="53"/>
                </a:cxn>
                <a:cxn ang="0">
                  <a:pos x="19" y="40"/>
                </a:cxn>
                <a:cxn ang="0">
                  <a:pos x="20" y="28"/>
                </a:cxn>
                <a:cxn ang="0">
                  <a:pos x="22" y="15"/>
                </a:cxn>
                <a:cxn ang="0">
                  <a:pos x="25" y="2"/>
                </a:cxn>
                <a:cxn ang="0">
                  <a:pos x="25" y="1"/>
                </a:cxn>
                <a:cxn ang="0">
                  <a:pos x="25" y="2"/>
                </a:cxn>
                <a:cxn ang="0">
                  <a:pos x="25" y="1"/>
                </a:cxn>
                <a:cxn ang="0">
                  <a:pos x="25" y="1"/>
                </a:cxn>
                <a:cxn ang="0">
                  <a:pos x="15" y="1"/>
                </a:cxn>
              </a:cxnLst>
              <a:rect l="0" t="0" r="r" b="b"/>
              <a:pathLst>
                <a:path w="25" h="105">
                  <a:moveTo>
                    <a:pt x="15" y="1"/>
                  </a:moveTo>
                  <a:lnTo>
                    <a:pt x="15" y="0"/>
                  </a:lnTo>
                  <a:lnTo>
                    <a:pt x="13" y="13"/>
                  </a:lnTo>
                  <a:lnTo>
                    <a:pt x="11" y="26"/>
                  </a:lnTo>
                  <a:lnTo>
                    <a:pt x="9" y="40"/>
                  </a:lnTo>
                  <a:lnTo>
                    <a:pt x="8" y="53"/>
                  </a:lnTo>
                  <a:lnTo>
                    <a:pt x="7" y="66"/>
                  </a:lnTo>
                  <a:lnTo>
                    <a:pt x="6" y="78"/>
                  </a:lnTo>
                  <a:lnTo>
                    <a:pt x="4" y="91"/>
                  </a:lnTo>
                  <a:lnTo>
                    <a:pt x="0" y="103"/>
                  </a:lnTo>
                  <a:lnTo>
                    <a:pt x="9" y="105"/>
                  </a:lnTo>
                  <a:lnTo>
                    <a:pt x="13" y="93"/>
                  </a:lnTo>
                  <a:lnTo>
                    <a:pt x="15" y="80"/>
                  </a:lnTo>
                  <a:lnTo>
                    <a:pt x="16" y="66"/>
                  </a:lnTo>
                  <a:lnTo>
                    <a:pt x="18" y="53"/>
                  </a:lnTo>
                  <a:lnTo>
                    <a:pt x="19" y="40"/>
                  </a:lnTo>
                  <a:lnTo>
                    <a:pt x="20" y="28"/>
                  </a:lnTo>
                  <a:lnTo>
                    <a:pt x="22" y="15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auto">
            <a:xfrm>
              <a:off x="2653" y="1859"/>
              <a:ext cx="14" cy="64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4"/>
                </a:cxn>
                <a:cxn ang="0">
                  <a:pos x="1" y="11"/>
                </a:cxn>
                <a:cxn ang="0">
                  <a:pos x="2" y="18"/>
                </a:cxn>
                <a:cxn ang="0">
                  <a:pos x="3" y="25"/>
                </a:cxn>
                <a:cxn ang="0">
                  <a:pos x="4" y="31"/>
                </a:cxn>
                <a:cxn ang="0">
                  <a:pos x="4" y="39"/>
                </a:cxn>
                <a:cxn ang="0">
                  <a:pos x="4" y="47"/>
                </a:cxn>
                <a:cxn ang="0">
                  <a:pos x="4" y="56"/>
                </a:cxn>
                <a:cxn ang="0">
                  <a:pos x="4" y="64"/>
                </a:cxn>
                <a:cxn ang="0">
                  <a:pos x="14" y="64"/>
                </a:cxn>
                <a:cxn ang="0">
                  <a:pos x="14" y="56"/>
                </a:cxn>
                <a:cxn ang="0">
                  <a:pos x="14" y="47"/>
                </a:cxn>
                <a:cxn ang="0">
                  <a:pos x="14" y="39"/>
                </a:cxn>
                <a:cxn ang="0">
                  <a:pos x="14" y="31"/>
                </a:cxn>
                <a:cxn ang="0">
                  <a:pos x="13" y="23"/>
                </a:cxn>
                <a:cxn ang="0">
                  <a:pos x="11" y="16"/>
                </a:cxn>
                <a:cxn ang="0">
                  <a:pos x="10" y="8"/>
                </a:cxn>
                <a:cxn ang="0">
                  <a:pos x="9" y="1"/>
                </a:cxn>
                <a:cxn ang="0">
                  <a:pos x="8" y="0"/>
                </a:cxn>
                <a:cxn ang="0">
                  <a:pos x="9" y="1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1" y="5"/>
                </a:cxn>
              </a:cxnLst>
              <a:rect l="0" t="0" r="r" b="b"/>
              <a:pathLst>
                <a:path w="14" h="64">
                  <a:moveTo>
                    <a:pt x="1" y="5"/>
                  </a:moveTo>
                  <a:lnTo>
                    <a:pt x="0" y="4"/>
                  </a:lnTo>
                  <a:lnTo>
                    <a:pt x="1" y="11"/>
                  </a:lnTo>
                  <a:lnTo>
                    <a:pt x="2" y="18"/>
                  </a:lnTo>
                  <a:lnTo>
                    <a:pt x="3" y="25"/>
                  </a:lnTo>
                  <a:lnTo>
                    <a:pt x="4" y="31"/>
                  </a:lnTo>
                  <a:lnTo>
                    <a:pt x="4" y="39"/>
                  </a:lnTo>
                  <a:lnTo>
                    <a:pt x="4" y="47"/>
                  </a:lnTo>
                  <a:lnTo>
                    <a:pt x="4" y="56"/>
                  </a:lnTo>
                  <a:lnTo>
                    <a:pt x="4" y="64"/>
                  </a:lnTo>
                  <a:lnTo>
                    <a:pt x="14" y="64"/>
                  </a:lnTo>
                  <a:lnTo>
                    <a:pt x="14" y="56"/>
                  </a:lnTo>
                  <a:lnTo>
                    <a:pt x="14" y="47"/>
                  </a:lnTo>
                  <a:lnTo>
                    <a:pt x="14" y="39"/>
                  </a:lnTo>
                  <a:lnTo>
                    <a:pt x="14" y="31"/>
                  </a:lnTo>
                  <a:lnTo>
                    <a:pt x="13" y="23"/>
                  </a:lnTo>
                  <a:lnTo>
                    <a:pt x="11" y="16"/>
                  </a:lnTo>
                  <a:lnTo>
                    <a:pt x="10" y="8"/>
                  </a:lnTo>
                  <a:lnTo>
                    <a:pt x="9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25" name="Freeform 77"/>
            <p:cNvSpPr>
              <a:spLocks/>
            </p:cNvSpPr>
            <p:nvPr/>
          </p:nvSpPr>
          <p:spPr bwMode="auto">
            <a:xfrm>
              <a:off x="2646" y="1843"/>
              <a:ext cx="15" cy="21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0" y="3"/>
                </a:cxn>
                <a:cxn ang="0">
                  <a:pos x="1" y="8"/>
                </a:cxn>
                <a:cxn ang="0">
                  <a:pos x="2" y="13"/>
                </a:cxn>
                <a:cxn ang="0">
                  <a:pos x="5" y="16"/>
                </a:cxn>
                <a:cxn ang="0">
                  <a:pos x="8" y="21"/>
                </a:cxn>
                <a:cxn ang="0">
                  <a:pos x="15" y="16"/>
                </a:cxn>
                <a:cxn ang="0">
                  <a:pos x="12" y="11"/>
                </a:cxn>
                <a:cxn ang="0">
                  <a:pos x="11" y="8"/>
                </a:cxn>
                <a:cxn ang="0">
                  <a:pos x="10" y="6"/>
                </a:cxn>
                <a:cxn ang="0">
                  <a:pos x="9" y="3"/>
                </a:cxn>
                <a:cxn ang="0">
                  <a:pos x="7" y="0"/>
                </a:cxn>
                <a:cxn ang="0">
                  <a:pos x="9" y="3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2" y="7"/>
                </a:cxn>
              </a:cxnLst>
              <a:rect l="0" t="0" r="r" b="b"/>
              <a:pathLst>
                <a:path w="15" h="21">
                  <a:moveTo>
                    <a:pt x="2" y="7"/>
                  </a:moveTo>
                  <a:lnTo>
                    <a:pt x="0" y="3"/>
                  </a:lnTo>
                  <a:lnTo>
                    <a:pt x="1" y="8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8" y="21"/>
                  </a:lnTo>
                  <a:lnTo>
                    <a:pt x="15" y="16"/>
                  </a:lnTo>
                  <a:lnTo>
                    <a:pt x="12" y="11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auto">
            <a:xfrm>
              <a:off x="2636" y="1831"/>
              <a:ext cx="17" cy="19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0" y="7"/>
                </a:cxn>
                <a:cxn ang="0">
                  <a:pos x="2" y="12"/>
                </a:cxn>
                <a:cxn ang="0">
                  <a:pos x="6" y="15"/>
                </a:cxn>
                <a:cxn ang="0">
                  <a:pos x="10" y="16"/>
                </a:cxn>
                <a:cxn ang="0">
                  <a:pos x="12" y="19"/>
                </a:cxn>
                <a:cxn ang="0">
                  <a:pos x="17" y="12"/>
                </a:cxn>
                <a:cxn ang="0">
                  <a:pos x="14" y="9"/>
                </a:cxn>
                <a:cxn ang="0">
                  <a:pos x="13" y="8"/>
                </a:cxn>
                <a:cxn ang="0">
                  <a:pos x="10" y="5"/>
                </a:cxn>
                <a:cxn ang="0">
                  <a:pos x="7" y="2"/>
                </a:cxn>
                <a:cxn ang="0">
                  <a:pos x="5" y="0"/>
                </a:cxn>
                <a:cxn ang="0">
                  <a:pos x="7" y="2"/>
                </a:cxn>
                <a:cxn ang="0">
                  <a:pos x="7" y="1"/>
                </a:cxn>
                <a:cxn ang="0">
                  <a:pos x="5" y="0"/>
                </a:cxn>
                <a:cxn ang="0">
                  <a:pos x="2" y="9"/>
                </a:cxn>
              </a:cxnLst>
              <a:rect l="0" t="0" r="r" b="b"/>
              <a:pathLst>
                <a:path w="17" h="19">
                  <a:moveTo>
                    <a:pt x="2" y="9"/>
                  </a:moveTo>
                  <a:lnTo>
                    <a:pt x="0" y="7"/>
                  </a:lnTo>
                  <a:lnTo>
                    <a:pt x="2" y="12"/>
                  </a:lnTo>
                  <a:lnTo>
                    <a:pt x="6" y="15"/>
                  </a:lnTo>
                  <a:lnTo>
                    <a:pt x="10" y="16"/>
                  </a:lnTo>
                  <a:lnTo>
                    <a:pt x="12" y="19"/>
                  </a:lnTo>
                  <a:lnTo>
                    <a:pt x="17" y="12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auto">
            <a:xfrm>
              <a:off x="2603" y="1812"/>
              <a:ext cx="38" cy="2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8" y="13"/>
                </a:cxn>
                <a:cxn ang="0">
                  <a:pos x="17" y="18"/>
                </a:cxn>
                <a:cxn ang="0">
                  <a:pos x="25" y="24"/>
                </a:cxn>
                <a:cxn ang="0">
                  <a:pos x="35" y="28"/>
                </a:cxn>
                <a:cxn ang="0">
                  <a:pos x="38" y="19"/>
                </a:cxn>
                <a:cxn ang="0">
                  <a:pos x="30" y="14"/>
                </a:cxn>
                <a:cxn ang="0">
                  <a:pos x="21" y="11"/>
                </a:cxn>
                <a:cxn ang="0">
                  <a:pos x="13" y="6"/>
                </a:cxn>
                <a:cxn ang="0">
                  <a:pos x="5" y="0"/>
                </a:cxn>
                <a:cxn ang="0">
                  <a:pos x="5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38" h="28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7" y="18"/>
                  </a:lnTo>
                  <a:lnTo>
                    <a:pt x="25" y="24"/>
                  </a:lnTo>
                  <a:lnTo>
                    <a:pt x="35" y="28"/>
                  </a:lnTo>
                  <a:lnTo>
                    <a:pt x="38" y="19"/>
                  </a:lnTo>
                  <a:lnTo>
                    <a:pt x="30" y="14"/>
                  </a:lnTo>
                  <a:lnTo>
                    <a:pt x="21" y="11"/>
                  </a:lnTo>
                  <a:lnTo>
                    <a:pt x="13" y="6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auto">
            <a:xfrm>
              <a:off x="2503" y="1773"/>
              <a:ext cx="105" cy="46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4" y="11"/>
                </a:cxn>
                <a:cxn ang="0">
                  <a:pos x="15" y="9"/>
                </a:cxn>
                <a:cxn ang="0">
                  <a:pos x="27" y="9"/>
                </a:cxn>
                <a:cxn ang="0">
                  <a:pos x="40" y="13"/>
                </a:cxn>
                <a:cxn ang="0">
                  <a:pos x="52" y="18"/>
                </a:cxn>
                <a:cxn ang="0">
                  <a:pos x="64" y="24"/>
                </a:cxn>
                <a:cxn ang="0">
                  <a:pos x="75" y="31"/>
                </a:cxn>
                <a:cxn ang="0">
                  <a:pos x="88" y="38"/>
                </a:cxn>
                <a:cxn ang="0">
                  <a:pos x="100" y="46"/>
                </a:cxn>
                <a:cxn ang="0">
                  <a:pos x="105" y="39"/>
                </a:cxn>
                <a:cxn ang="0">
                  <a:pos x="93" y="31"/>
                </a:cxn>
                <a:cxn ang="0">
                  <a:pos x="80" y="24"/>
                </a:cxn>
                <a:cxn ang="0">
                  <a:pos x="68" y="16"/>
                </a:cxn>
                <a:cxn ang="0">
                  <a:pos x="57" y="8"/>
                </a:cxn>
                <a:cxn ang="0">
                  <a:pos x="42" y="3"/>
                </a:cxn>
                <a:cxn ang="0">
                  <a:pos x="30" y="0"/>
                </a:cxn>
                <a:cxn ang="0">
                  <a:pos x="15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5" y="11"/>
                </a:cxn>
              </a:cxnLst>
              <a:rect l="0" t="0" r="r" b="b"/>
              <a:pathLst>
                <a:path w="105" h="46">
                  <a:moveTo>
                    <a:pt x="5" y="11"/>
                  </a:moveTo>
                  <a:lnTo>
                    <a:pt x="4" y="11"/>
                  </a:lnTo>
                  <a:lnTo>
                    <a:pt x="15" y="9"/>
                  </a:lnTo>
                  <a:lnTo>
                    <a:pt x="27" y="9"/>
                  </a:lnTo>
                  <a:lnTo>
                    <a:pt x="40" y="13"/>
                  </a:lnTo>
                  <a:lnTo>
                    <a:pt x="52" y="18"/>
                  </a:lnTo>
                  <a:lnTo>
                    <a:pt x="64" y="24"/>
                  </a:lnTo>
                  <a:lnTo>
                    <a:pt x="75" y="31"/>
                  </a:lnTo>
                  <a:lnTo>
                    <a:pt x="88" y="38"/>
                  </a:lnTo>
                  <a:lnTo>
                    <a:pt x="100" y="46"/>
                  </a:lnTo>
                  <a:lnTo>
                    <a:pt x="105" y="39"/>
                  </a:lnTo>
                  <a:lnTo>
                    <a:pt x="93" y="31"/>
                  </a:lnTo>
                  <a:lnTo>
                    <a:pt x="80" y="24"/>
                  </a:lnTo>
                  <a:lnTo>
                    <a:pt x="68" y="16"/>
                  </a:lnTo>
                  <a:lnTo>
                    <a:pt x="57" y="8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auto">
            <a:xfrm>
              <a:off x="2453" y="1774"/>
              <a:ext cx="55" cy="37"/>
            </a:xfrm>
            <a:custGeom>
              <a:avLst/>
              <a:gdLst/>
              <a:ahLst/>
              <a:cxnLst>
                <a:cxn ang="0">
                  <a:pos x="3" y="37"/>
                </a:cxn>
                <a:cxn ang="0">
                  <a:pos x="4" y="37"/>
                </a:cxn>
                <a:cxn ang="0">
                  <a:pos x="55" y="10"/>
                </a:cxn>
                <a:cxn ang="0">
                  <a:pos x="50" y="0"/>
                </a:cxn>
                <a:cxn ang="0">
                  <a:pos x="0" y="27"/>
                </a:cxn>
                <a:cxn ang="0">
                  <a:pos x="1" y="27"/>
                </a:cxn>
                <a:cxn ang="0">
                  <a:pos x="3" y="37"/>
                </a:cxn>
                <a:cxn ang="0">
                  <a:pos x="3" y="37"/>
                </a:cxn>
                <a:cxn ang="0">
                  <a:pos x="4" y="37"/>
                </a:cxn>
                <a:cxn ang="0">
                  <a:pos x="3" y="37"/>
                </a:cxn>
              </a:cxnLst>
              <a:rect l="0" t="0" r="r" b="b"/>
              <a:pathLst>
                <a:path w="55" h="37">
                  <a:moveTo>
                    <a:pt x="3" y="37"/>
                  </a:moveTo>
                  <a:lnTo>
                    <a:pt x="4" y="37"/>
                  </a:lnTo>
                  <a:lnTo>
                    <a:pt x="55" y="10"/>
                  </a:lnTo>
                  <a:lnTo>
                    <a:pt x="50" y="0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3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3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30" name="Freeform 82"/>
            <p:cNvSpPr>
              <a:spLocks/>
            </p:cNvSpPr>
            <p:nvPr/>
          </p:nvSpPr>
          <p:spPr bwMode="auto">
            <a:xfrm>
              <a:off x="2442" y="1801"/>
              <a:ext cx="14" cy="12"/>
            </a:xfrm>
            <a:custGeom>
              <a:avLst/>
              <a:gdLst/>
              <a:ahLst/>
              <a:cxnLst>
                <a:cxn ang="0">
                  <a:pos x="7" y="11"/>
                </a:cxn>
                <a:cxn ang="0">
                  <a:pos x="5" y="12"/>
                </a:cxn>
                <a:cxn ang="0">
                  <a:pos x="14" y="10"/>
                </a:cxn>
                <a:cxn ang="0">
                  <a:pos x="12" y="0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0" y="4"/>
                </a:cxn>
                <a:cxn ang="0">
                  <a:pos x="7" y="11"/>
                </a:cxn>
              </a:cxnLst>
              <a:rect l="0" t="0" r="r" b="b"/>
              <a:pathLst>
                <a:path w="14" h="12">
                  <a:moveTo>
                    <a:pt x="7" y="11"/>
                  </a:moveTo>
                  <a:lnTo>
                    <a:pt x="5" y="12"/>
                  </a:lnTo>
                  <a:lnTo>
                    <a:pt x="14" y="10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auto">
            <a:xfrm>
              <a:off x="2412" y="1805"/>
              <a:ext cx="37" cy="33"/>
            </a:xfrm>
            <a:custGeom>
              <a:avLst/>
              <a:gdLst/>
              <a:ahLst/>
              <a:cxnLst>
                <a:cxn ang="0">
                  <a:pos x="5" y="33"/>
                </a:cxn>
                <a:cxn ang="0">
                  <a:pos x="8" y="32"/>
                </a:cxn>
                <a:cxn ang="0">
                  <a:pos x="37" y="7"/>
                </a:cxn>
                <a:cxn ang="0">
                  <a:pos x="30" y="0"/>
                </a:cxn>
                <a:cxn ang="0">
                  <a:pos x="0" y="25"/>
                </a:cxn>
                <a:cxn ang="0">
                  <a:pos x="3" y="23"/>
                </a:cxn>
                <a:cxn ang="0">
                  <a:pos x="5" y="33"/>
                </a:cxn>
                <a:cxn ang="0">
                  <a:pos x="6" y="33"/>
                </a:cxn>
                <a:cxn ang="0">
                  <a:pos x="8" y="32"/>
                </a:cxn>
                <a:cxn ang="0">
                  <a:pos x="5" y="33"/>
                </a:cxn>
              </a:cxnLst>
              <a:rect l="0" t="0" r="r" b="b"/>
              <a:pathLst>
                <a:path w="37" h="33">
                  <a:moveTo>
                    <a:pt x="5" y="33"/>
                  </a:moveTo>
                  <a:lnTo>
                    <a:pt x="8" y="32"/>
                  </a:lnTo>
                  <a:lnTo>
                    <a:pt x="37" y="7"/>
                  </a:lnTo>
                  <a:lnTo>
                    <a:pt x="30" y="0"/>
                  </a:lnTo>
                  <a:lnTo>
                    <a:pt x="0" y="25"/>
                  </a:lnTo>
                  <a:lnTo>
                    <a:pt x="3" y="23"/>
                  </a:lnTo>
                  <a:lnTo>
                    <a:pt x="5" y="33"/>
                  </a:lnTo>
                  <a:lnTo>
                    <a:pt x="6" y="33"/>
                  </a:lnTo>
                  <a:lnTo>
                    <a:pt x="8" y="32"/>
                  </a:lnTo>
                  <a:lnTo>
                    <a:pt x="5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auto">
            <a:xfrm>
              <a:off x="2391" y="1828"/>
              <a:ext cx="26" cy="29"/>
            </a:xfrm>
            <a:custGeom>
              <a:avLst/>
              <a:gdLst/>
              <a:ahLst/>
              <a:cxnLst>
                <a:cxn ang="0">
                  <a:pos x="10" y="28"/>
                </a:cxn>
                <a:cxn ang="0">
                  <a:pos x="10" y="29"/>
                </a:cxn>
                <a:cxn ang="0">
                  <a:pos x="12" y="22"/>
                </a:cxn>
                <a:cxn ang="0">
                  <a:pos x="16" y="16"/>
                </a:cxn>
                <a:cxn ang="0">
                  <a:pos x="20" y="13"/>
                </a:cxn>
                <a:cxn ang="0">
                  <a:pos x="26" y="10"/>
                </a:cxn>
                <a:cxn ang="0">
                  <a:pos x="24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3" y="17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28"/>
                </a:cxn>
                <a:cxn ang="0">
                  <a:pos x="10" y="28"/>
                </a:cxn>
              </a:cxnLst>
              <a:rect l="0" t="0" r="r" b="b"/>
              <a:pathLst>
                <a:path w="26" h="29">
                  <a:moveTo>
                    <a:pt x="10" y="28"/>
                  </a:moveTo>
                  <a:lnTo>
                    <a:pt x="10" y="29"/>
                  </a:lnTo>
                  <a:lnTo>
                    <a:pt x="12" y="22"/>
                  </a:lnTo>
                  <a:lnTo>
                    <a:pt x="16" y="16"/>
                  </a:lnTo>
                  <a:lnTo>
                    <a:pt x="20" y="13"/>
                  </a:lnTo>
                  <a:lnTo>
                    <a:pt x="26" y="1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3" y="17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auto">
            <a:xfrm>
              <a:off x="2390" y="1856"/>
              <a:ext cx="21" cy="97"/>
            </a:xfrm>
            <a:custGeom>
              <a:avLst/>
              <a:gdLst/>
              <a:ahLst/>
              <a:cxnLst>
                <a:cxn ang="0">
                  <a:pos x="21" y="94"/>
                </a:cxn>
                <a:cxn ang="0">
                  <a:pos x="21" y="95"/>
                </a:cxn>
                <a:cxn ang="0">
                  <a:pos x="20" y="85"/>
                </a:cxn>
                <a:cxn ang="0">
                  <a:pos x="19" y="72"/>
                </a:cxn>
                <a:cxn ang="0">
                  <a:pos x="17" y="60"/>
                </a:cxn>
                <a:cxn ang="0">
                  <a:pos x="14" y="48"/>
                </a:cxn>
                <a:cxn ang="0">
                  <a:pos x="12" y="36"/>
                </a:cxn>
                <a:cxn ang="0">
                  <a:pos x="11" y="24"/>
                </a:cxn>
                <a:cxn ang="0">
                  <a:pos x="10" y="13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3"/>
                </a:cxn>
                <a:cxn ang="0">
                  <a:pos x="1" y="24"/>
                </a:cxn>
                <a:cxn ang="0">
                  <a:pos x="2" y="39"/>
                </a:cxn>
                <a:cxn ang="0">
                  <a:pos x="5" y="50"/>
                </a:cxn>
                <a:cxn ang="0">
                  <a:pos x="7" y="62"/>
                </a:cxn>
                <a:cxn ang="0">
                  <a:pos x="10" y="74"/>
                </a:cxn>
                <a:cxn ang="0">
                  <a:pos x="11" y="85"/>
                </a:cxn>
                <a:cxn ang="0">
                  <a:pos x="12" y="95"/>
                </a:cxn>
                <a:cxn ang="0">
                  <a:pos x="12" y="97"/>
                </a:cxn>
                <a:cxn ang="0">
                  <a:pos x="12" y="95"/>
                </a:cxn>
                <a:cxn ang="0">
                  <a:pos x="12" y="95"/>
                </a:cxn>
                <a:cxn ang="0">
                  <a:pos x="12" y="97"/>
                </a:cxn>
                <a:cxn ang="0">
                  <a:pos x="21" y="94"/>
                </a:cxn>
              </a:cxnLst>
              <a:rect l="0" t="0" r="r" b="b"/>
              <a:pathLst>
                <a:path w="21" h="97">
                  <a:moveTo>
                    <a:pt x="21" y="94"/>
                  </a:moveTo>
                  <a:lnTo>
                    <a:pt x="21" y="95"/>
                  </a:lnTo>
                  <a:lnTo>
                    <a:pt x="20" y="85"/>
                  </a:lnTo>
                  <a:lnTo>
                    <a:pt x="19" y="72"/>
                  </a:lnTo>
                  <a:lnTo>
                    <a:pt x="17" y="60"/>
                  </a:lnTo>
                  <a:lnTo>
                    <a:pt x="14" y="48"/>
                  </a:lnTo>
                  <a:lnTo>
                    <a:pt x="12" y="36"/>
                  </a:lnTo>
                  <a:lnTo>
                    <a:pt x="11" y="24"/>
                  </a:lnTo>
                  <a:lnTo>
                    <a:pt x="10" y="13"/>
                  </a:lnTo>
                  <a:lnTo>
                    <a:pt x="11" y="0"/>
                  </a:lnTo>
                  <a:lnTo>
                    <a:pt x="1" y="0"/>
                  </a:lnTo>
                  <a:lnTo>
                    <a:pt x="0" y="13"/>
                  </a:lnTo>
                  <a:lnTo>
                    <a:pt x="1" y="24"/>
                  </a:lnTo>
                  <a:lnTo>
                    <a:pt x="2" y="39"/>
                  </a:lnTo>
                  <a:lnTo>
                    <a:pt x="5" y="50"/>
                  </a:lnTo>
                  <a:lnTo>
                    <a:pt x="7" y="62"/>
                  </a:lnTo>
                  <a:lnTo>
                    <a:pt x="10" y="74"/>
                  </a:lnTo>
                  <a:lnTo>
                    <a:pt x="11" y="8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2" y="9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21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auto">
            <a:xfrm>
              <a:off x="2402" y="1950"/>
              <a:ext cx="25" cy="56"/>
            </a:xfrm>
            <a:custGeom>
              <a:avLst/>
              <a:gdLst/>
              <a:ahLst/>
              <a:cxnLst>
                <a:cxn ang="0">
                  <a:pos x="23" y="49"/>
                </a:cxn>
                <a:cxn ang="0">
                  <a:pos x="25" y="50"/>
                </a:cxn>
                <a:cxn ang="0">
                  <a:pos x="21" y="44"/>
                </a:cxn>
                <a:cxn ang="0">
                  <a:pos x="20" y="39"/>
                </a:cxn>
                <a:cxn ang="0">
                  <a:pos x="18" y="34"/>
                </a:cxn>
                <a:cxn ang="0">
                  <a:pos x="15" y="27"/>
                </a:cxn>
                <a:cxn ang="0">
                  <a:pos x="14" y="21"/>
                </a:cxn>
                <a:cxn ang="0">
                  <a:pos x="12" y="14"/>
                </a:cxn>
                <a:cxn ang="0">
                  <a:pos x="10" y="7"/>
                </a:cxn>
                <a:cxn ang="0">
                  <a:pos x="9" y="0"/>
                </a:cxn>
                <a:cxn ang="0">
                  <a:pos x="0" y="3"/>
                </a:cxn>
                <a:cxn ang="0">
                  <a:pos x="1" y="10"/>
                </a:cxn>
                <a:cxn ang="0">
                  <a:pos x="2" y="17"/>
                </a:cxn>
                <a:cxn ang="0">
                  <a:pos x="5" y="24"/>
                </a:cxn>
                <a:cxn ang="0">
                  <a:pos x="6" y="30"/>
                </a:cxn>
                <a:cxn ang="0">
                  <a:pos x="8" y="37"/>
                </a:cxn>
                <a:cxn ang="0">
                  <a:pos x="10" y="44"/>
                </a:cxn>
                <a:cxn ang="0">
                  <a:pos x="14" y="49"/>
                </a:cxn>
                <a:cxn ang="0">
                  <a:pos x="18" y="55"/>
                </a:cxn>
                <a:cxn ang="0">
                  <a:pos x="19" y="56"/>
                </a:cxn>
                <a:cxn ang="0">
                  <a:pos x="18" y="55"/>
                </a:cxn>
                <a:cxn ang="0">
                  <a:pos x="18" y="56"/>
                </a:cxn>
                <a:cxn ang="0">
                  <a:pos x="19" y="56"/>
                </a:cxn>
                <a:cxn ang="0">
                  <a:pos x="23" y="49"/>
                </a:cxn>
              </a:cxnLst>
              <a:rect l="0" t="0" r="r" b="b"/>
              <a:pathLst>
                <a:path w="25" h="56">
                  <a:moveTo>
                    <a:pt x="23" y="49"/>
                  </a:moveTo>
                  <a:lnTo>
                    <a:pt x="25" y="50"/>
                  </a:lnTo>
                  <a:lnTo>
                    <a:pt x="21" y="44"/>
                  </a:lnTo>
                  <a:lnTo>
                    <a:pt x="20" y="39"/>
                  </a:lnTo>
                  <a:lnTo>
                    <a:pt x="18" y="34"/>
                  </a:lnTo>
                  <a:lnTo>
                    <a:pt x="15" y="27"/>
                  </a:lnTo>
                  <a:lnTo>
                    <a:pt x="14" y="21"/>
                  </a:lnTo>
                  <a:lnTo>
                    <a:pt x="12" y="14"/>
                  </a:lnTo>
                  <a:lnTo>
                    <a:pt x="10" y="7"/>
                  </a:lnTo>
                  <a:lnTo>
                    <a:pt x="9" y="0"/>
                  </a:lnTo>
                  <a:lnTo>
                    <a:pt x="0" y="3"/>
                  </a:lnTo>
                  <a:lnTo>
                    <a:pt x="1" y="10"/>
                  </a:lnTo>
                  <a:lnTo>
                    <a:pt x="2" y="17"/>
                  </a:lnTo>
                  <a:lnTo>
                    <a:pt x="5" y="24"/>
                  </a:lnTo>
                  <a:lnTo>
                    <a:pt x="6" y="30"/>
                  </a:lnTo>
                  <a:lnTo>
                    <a:pt x="8" y="37"/>
                  </a:lnTo>
                  <a:lnTo>
                    <a:pt x="10" y="44"/>
                  </a:lnTo>
                  <a:lnTo>
                    <a:pt x="14" y="49"/>
                  </a:lnTo>
                  <a:lnTo>
                    <a:pt x="18" y="55"/>
                  </a:lnTo>
                  <a:lnTo>
                    <a:pt x="19" y="56"/>
                  </a:lnTo>
                  <a:lnTo>
                    <a:pt x="18" y="55"/>
                  </a:lnTo>
                  <a:lnTo>
                    <a:pt x="18" y="56"/>
                  </a:lnTo>
                  <a:lnTo>
                    <a:pt x="19" y="56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35" name="Freeform 87"/>
            <p:cNvSpPr>
              <a:spLocks/>
            </p:cNvSpPr>
            <p:nvPr/>
          </p:nvSpPr>
          <p:spPr bwMode="auto">
            <a:xfrm>
              <a:off x="2421" y="1999"/>
              <a:ext cx="148" cy="27"/>
            </a:xfrm>
            <a:custGeom>
              <a:avLst/>
              <a:gdLst/>
              <a:ahLst/>
              <a:cxnLst>
                <a:cxn ang="0">
                  <a:pos x="143" y="13"/>
                </a:cxn>
                <a:cxn ang="0">
                  <a:pos x="146" y="11"/>
                </a:cxn>
                <a:cxn ang="0">
                  <a:pos x="128" y="14"/>
                </a:cxn>
                <a:cxn ang="0">
                  <a:pos x="109" y="15"/>
                </a:cxn>
                <a:cxn ang="0">
                  <a:pos x="90" y="17"/>
                </a:cxn>
                <a:cxn ang="0">
                  <a:pos x="72" y="17"/>
                </a:cxn>
                <a:cxn ang="0">
                  <a:pos x="54" y="15"/>
                </a:cxn>
                <a:cxn ang="0">
                  <a:pos x="36" y="13"/>
                </a:cxn>
                <a:cxn ang="0">
                  <a:pos x="21" y="7"/>
                </a:cxn>
                <a:cxn ang="0">
                  <a:pos x="4" y="0"/>
                </a:cxn>
                <a:cxn ang="0">
                  <a:pos x="0" y="7"/>
                </a:cxn>
                <a:cxn ang="0">
                  <a:pos x="16" y="16"/>
                </a:cxn>
                <a:cxn ang="0">
                  <a:pos x="34" y="22"/>
                </a:cxn>
                <a:cxn ang="0">
                  <a:pos x="52" y="25"/>
                </a:cxn>
                <a:cxn ang="0">
                  <a:pos x="72" y="27"/>
                </a:cxn>
                <a:cxn ang="0">
                  <a:pos x="90" y="27"/>
                </a:cxn>
                <a:cxn ang="0">
                  <a:pos x="109" y="25"/>
                </a:cxn>
                <a:cxn ang="0">
                  <a:pos x="128" y="23"/>
                </a:cxn>
                <a:cxn ang="0">
                  <a:pos x="146" y="21"/>
                </a:cxn>
                <a:cxn ang="0">
                  <a:pos x="148" y="20"/>
                </a:cxn>
                <a:cxn ang="0">
                  <a:pos x="146" y="21"/>
                </a:cxn>
                <a:cxn ang="0">
                  <a:pos x="147" y="21"/>
                </a:cxn>
                <a:cxn ang="0">
                  <a:pos x="148" y="20"/>
                </a:cxn>
                <a:cxn ang="0">
                  <a:pos x="143" y="13"/>
                </a:cxn>
              </a:cxnLst>
              <a:rect l="0" t="0" r="r" b="b"/>
              <a:pathLst>
                <a:path w="148" h="27">
                  <a:moveTo>
                    <a:pt x="143" y="13"/>
                  </a:moveTo>
                  <a:lnTo>
                    <a:pt x="146" y="11"/>
                  </a:lnTo>
                  <a:lnTo>
                    <a:pt x="128" y="14"/>
                  </a:lnTo>
                  <a:lnTo>
                    <a:pt x="109" y="15"/>
                  </a:lnTo>
                  <a:lnTo>
                    <a:pt x="90" y="17"/>
                  </a:lnTo>
                  <a:lnTo>
                    <a:pt x="72" y="17"/>
                  </a:lnTo>
                  <a:lnTo>
                    <a:pt x="54" y="15"/>
                  </a:lnTo>
                  <a:lnTo>
                    <a:pt x="36" y="13"/>
                  </a:lnTo>
                  <a:lnTo>
                    <a:pt x="21" y="7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" y="16"/>
                  </a:lnTo>
                  <a:lnTo>
                    <a:pt x="34" y="22"/>
                  </a:lnTo>
                  <a:lnTo>
                    <a:pt x="52" y="25"/>
                  </a:lnTo>
                  <a:lnTo>
                    <a:pt x="72" y="27"/>
                  </a:lnTo>
                  <a:lnTo>
                    <a:pt x="90" y="27"/>
                  </a:lnTo>
                  <a:lnTo>
                    <a:pt x="109" y="25"/>
                  </a:lnTo>
                  <a:lnTo>
                    <a:pt x="128" y="23"/>
                  </a:lnTo>
                  <a:lnTo>
                    <a:pt x="146" y="21"/>
                  </a:lnTo>
                  <a:lnTo>
                    <a:pt x="148" y="20"/>
                  </a:lnTo>
                  <a:lnTo>
                    <a:pt x="146" y="21"/>
                  </a:lnTo>
                  <a:lnTo>
                    <a:pt x="147" y="21"/>
                  </a:lnTo>
                  <a:lnTo>
                    <a:pt x="148" y="20"/>
                  </a:lnTo>
                  <a:lnTo>
                    <a:pt x="14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36" name="Freeform 88"/>
            <p:cNvSpPr>
              <a:spLocks/>
            </p:cNvSpPr>
            <p:nvPr/>
          </p:nvSpPr>
          <p:spPr bwMode="auto">
            <a:xfrm>
              <a:off x="2564" y="1969"/>
              <a:ext cx="26" cy="50"/>
            </a:xfrm>
            <a:custGeom>
              <a:avLst/>
              <a:gdLst/>
              <a:ahLst/>
              <a:cxnLst>
                <a:cxn ang="0">
                  <a:pos x="17" y="4"/>
                </a:cxn>
                <a:cxn ang="0">
                  <a:pos x="18" y="0"/>
                </a:cxn>
                <a:cxn ang="0">
                  <a:pos x="13" y="6"/>
                </a:cxn>
                <a:cxn ang="0">
                  <a:pos x="11" y="13"/>
                </a:cxn>
                <a:cxn ang="0">
                  <a:pos x="10" y="19"/>
                </a:cxn>
                <a:cxn ang="0">
                  <a:pos x="9" y="25"/>
                </a:cxn>
                <a:cxn ang="0">
                  <a:pos x="7" y="31"/>
                </a:cxn>
                <a:cxn ang="0">
                  <a:pos x="5" y="36"/>
                </a:cxn>
                <a:cxn ang="0">
                  <a:pos x="4" y="39"/>
                </a:cxn>
                <a:cxn ang="0">
                  <a:pos x="0" y="43"/>
                </a:cxn>
                <a:cxn ang="0">
                  <a:pos x="5" y="50"/>
                </a:cxn>
                <a:cxn ang="0">
                  <a:pos x="11" y="46"/>
                </a:cxn>
                <a:cxn ang="0">
                  <a:pos x="14" y="40"/>
                </a:cxn>
                <a:cxn ang="0">
                  <a:pos x="17" y="33"/>
                </a:cxn>
                <a:cxn ang="0">
                  <a:pos x="18" y="27"/>
                </a:cxn>
                <a:cxn ang="0">
                  <a:pos x="19" y="21"/>
                </a:cxn>
                <a:cxn ang="0">
                  <a:pos x="20" y="15"/>
                </a:cxn>
                <a:cxn ang="0">
                  <a:pos x="23" y="11"/>
                </a:cxn>
                <a:cxn ang="0">
                  <a:pos x="25" y="5"/>
                </a:cxn>
                <a:cxn ang="0">
                  <a:pos x="26" y="1"/>
                </a:cxn>
                <a:cxn ang="0">
                  <a:pos x="25" y="5"/>
                </a:cxn>
                <a:cxn ang="0">
                  <a:pos x="26" y="4"/>
                </a:cxn>
                <a:cxn ang="0">
                  <a:pos x="26" y="1"/>
                </a:cxn>
                <a:cxn ang="0">
                  <a:pos x="17" y="4"/>
                </a:cxn>
              </a:cxnLst>
              <a:rect l="0" t="0" r="r" b="b"/>
              <a:pathLst>
                <a:path w="26" h="50">
                  <a:moveTo>
                    <a:pt x="17" y="4"/>
                  </a:moveTo>
                  <a:lnTo>
                    <a:pt x="18" y="0"/>
                  </a:lnTo>
                  <a:lnTo>
                    <a:pt x="13" y="6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9" y="25"/>
                  </a:lnTo>
                  <a:lnTo>
                    <a:pt x="7" y="31"/>
                  </a:lnTo>
                  <a:lnTo>
                    <a:pt x="5" y="36"/>
                  </a:lnTo>
                  <a:lnTo>
                    <a:pt x="4" y="39"/>
                  </a:lnTo>
                  <a:lnTo>
                    <a:pt x="0" y="43"/>
                  </a:lnTo>
                  <a:lnTo>
                    <a:pt x="5" y="50"/>
                  </a:lnTo>
                  <a:lnTo>
                    <a:pt x="11" y="46"/>
                  </a:lnTo>
                  <a:lnTo>
                    <a:pt x="14" y="40"/>
                  </a:lnTo>
                  <a:lnTo>
                    <a:pt x="17" y="33"/>
                  </a:lnTo>
                  <a:lnTo>
                    <a:pt x="18" y="27"/>
                  </a:lnTo>
                  <a:lnTo>
                    <a:pt x="19" y="21"/>
                  </a:lnTo>
                  <a:lnTo>
                    <a:pt x="20" y="15"/>
                  </a:lnTo>
                  <a:lnTo>
                    <a:pt x="23" y="11"/>
                  </a:lnTo>
                  <a:lnTo>
                    <a:pt x="25" y="5"/>
                  </a:lnTo>
                  <a:lnTo>
                    <a:pt x="26" y="1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6" y="1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auto">
            <a:xfrm>
              <a:off x="2580" y="1932"/>
              <a:ext cx="17" cy="41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9" y="0"/>
                </a:cxn>
                <a:cxn ang="0">
                  <a:pos x="7" y="4"/>
                </a:cxn>
                <a:cxn ang="0">
                  <a:pos x="3" y="10"/>
                </a:cxn>
                <a:cxn ang="0">
                  <a:pos x="2" y="15"/>
                </a:cxn>
                <a:cxn ang="0">
                  <a:pos x="1" y="18"/>
                </a:cxn>
                <a:cxn ang="0">
                  <a:pos x="0" y="24"/>
                </a:cxn>
                <a:cxn ang="0">
                  <a:pos x="0" y="29"/>
                </a:cxn>
                <a:cxn ang="0">
                  <a:pos x="0" y="35"/>
                </a:cxn>
                <a:cxn ang="0">
                  <a:pos x="1" y="41"/>
                </a:cxn>
                <a:cxn ang="0">
                  <a:pos x="10" y="38"/>
                </a:cxn>
                <a:cxn ang="0">
                  <a:pos x="9" y="35"/>
                </a:cxn>
                <a:cxn ang="0">
                  <a:pos x="9" y="29"/>
                </a:cxn>
                <a:cxn ang="0">
                  <a:pos x="9" y="24"/>
                </a:cxn>
                <a:cxn ang="0">
                  <a:pos x="10" y="21"/>
                </a:cxn>
                <a:cxn ang="0">
                  <a:pos x="11" y="17"/>
                </a:cxn>
                <a:cxn ang="0">
                  <a:pos x="13" y="12"/>
                </a:cxn>
                <a:cxn ang="0">
                  <a:pos x="14" y="9"/>
                </a:cxn>
                <a:cxn ang="0">
                  <a:pos x="16" y="5"/>
                </a:cxn>
                <a:cxn ang="0">
                  <a:pos x="17" y="2"/>
                </a:cxn>
                <a:cxn ang="0">
                  <a:pos x="16" y="5"/>
                </a:cxn>
                <a:cxn ang="0">
                  <a:pos x="17" y="4"/>
                </a:cxn>
                <a:cxn ang="0">
                  <a:pos x="17" y="2"/>
                </a:cxn>
                <a:cxn ang="0">
                  <a:pos x="8" y="4"/>
                </a:cxn>
              </a:cxnLst>
              <a:rect l="0" t="0" r="r" b="b"/>
              <a:pathLst>
                <a:path w="17" h="41">
                  <a:moveTo>
                    <a:pt x="8" y="4"/>
                  </a:moveTo>
                  <a:lnTo>
                    <a:pt x="9" y="0"/>
                  </a:lnTo>
                  <a:lnTo>
                    <a:pt x="7" y="4"/>
                  </a:lnTo>
                  <a:lnTo>
                    <a:pt x="3" y="10"/>
                  </a:lnTo>
                  <a:lnTo>
                    <a:pt x="2" y="15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1" y="41"/>
                  </a:lnTo>
                  <a:lnTo>
                    <a:pt x="10" y="38"/>
                  </a:lnTo>
                  <a:lnTo>
                    <a:pt x="9" y="35"/>
                  </a:lnTo>
                  <a:lnTo>
                    <a:pt x="9" y="29"/>
                  </a:lnTo>
                  <a:lnTo>
                    <a:pt x="9" y="24"/>
                  </a:lnTo>
                  <a:lnTo>
                    <a:pt x="10" y="21"/>
                  </a:lnTo>
                  <a:lnTo>
                    <a:pt x="11" y="17"/>
                  </a:lnTo>
                  <a:lnTo>
                    <a:pt x="13" y="12"/>
                  </a:lnTo>
                  <a:lnTo>
                    <a:pt x="14" y="9"/>
                  </a:lnTo>
                  <a:lnTo>
                    <a:pt x="16" y="5"/>
                  </a:lnTo>
                  <a:lnTo>
                    <a:pt x="17" y="2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38" name="Freeform 90"/>
            <p:cNvSpPr>
              <a:spLocks/>
            </p:cNvSpPr>
            <p:nvPr/>
          </p:nvSpPr>
          <p:spPr bwMode="auto">
            <a:xfrm>
              <a:off x="2577" y="1871"/>
              <a:ext cx="20" cy="65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7"/>
                </a:cxn>
                <a:cxn ang="0">
                  <a:pos x="4" y="12"/>
                </a:cxn>
                <a:cxn ang="0">
                  <a:pos x="6" y="18"/>
                </a:cxn>
                <a:cxn ang="0">
                  <a:pos x="9" y="25"/>
                </a:cxn>
                <a:cxn ang="0">
                  <a:pos x="9" y="32"/>
                </a:cxn>
                <a:cxn ang="0">
                  <a:pos x="10" y="39"/>
                </a:cxn>
                <a:cxn ang="0">
                  <a:pos x="10" y="47"/>
                </a:cxn>
                <a:cxn ang="0">
                  <a:pos x="10" y="56"/>
                </a:cxn>
                <a:cxn ang="0">
                  <a:pos x="11" y="65"/>
                </a:cxn>
                <a:cxn ang="0">
                  <a:pos x="20" y="63"/>
                </a:cxn>
                <a:cxn ang="0">
                  <a:pos x="19" y="56"/>
                </a:cxn>
                <a:cxn ang="0">
                  <a:pos x="19" y="47"/>
                </a:cxn>
                <a:cxn ang="0">
                  <a:pos x="19" y="39"/>
                </a:cxn>
                <a:cxn ang="0">
                  <a:pos x="18" y="32"/>
                </a:cxn>
                <a:cxn ang="0">
                  <a:pos x="18" y="22"/>
                </a:cxn>
                <a:cxn ang="0">
                  <a:pos x="16" y="15"/>
                </a:cxn>
                <a:cxn ang="0">
                  <a:pos x="13" y="7"/>
                </a:cxn>
                <a:cxn ang="0">
                  <a:pos x="7" y="0"/>
                </a:cxn>
                <a:cxn ang="0">
                  <a:pos x="7" y="1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0" y="7"/>
                </a:cxn>
                <a:cxn ang="0">
                  <a:pos x="0" y="6"/>
                </a:cxn>
              </a:cxnLst>
              <a:rect l="0" t="0" r="r" b="b"/>
              <a:pathLst>
                <a:path w="20" h="65">
                  <a:moveTo>
                    <a:pt x="0" y="6"/>
                  </a:moveTo>
                  <a:lnTo>
                    <a:pt x="0" y="7"/>
                  </a:lnTo>
                  <a:lnTo>
                    <a:pt x="4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9" y="32"/>
                  </a:lnTo>
                  <a:lnTo>
                    <a:pt x="10" y="39"/>
                  </a:lnTo>
                  <a:lnTo>
                    <a:pt x="10" y="47"/>
                  </a:lnTo>
                  <a:lnTo>
                    <a:pt x="10" y="56"/>
                  </a:lnTo>
                  <a:lnTo>
                    <a:pt x="11" y="65"/>
                  </a:lnTo>
                  <a:lnTo>
                    <a:pt x="20" y="63"/>
                  </a:lnTo>
                  <a:lnTo>
                    <a:pt x="19" y="56"/>
                  </a:lnTo>
                  <a:lnTo>
                    <a:pt x="19" y="47"/>
                  </a:lnTo>
                  <a:lnTo>
                    <a:pt x="19" y="39"/>
                  </a:lnTo>
                  <a:lnTo>
                    <a:pt x="18" y="32"/>
                  </a:lnTo>
                  <a:lnTo>
                    <a:pt x="18" y="22"/>
                  </a:lnTo>
                  <a:lnTo>
                    <a:pt x="16" y="15"/>
                  </a:lnTo>
                  <a:lnTo>
                    <a:pt x="13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39" name="Freeform 91"/>
            <p:cNvSpPr>
              <a:spLocks/>
            </p:cNvSpPr>
            <p:nvPr/>
          </p:nvSpPr>
          <p:spPr bwMode="auto">
            <a:xfrm>
              <a:off x="2573" y="1863"/>
              <a:ext cx="11" cy="14"/>
            </a:xfrm>
            <a:custGeom>
              <a:avLst/>
              <a:gdLst/>
              <a:ahLst/>
              <a:cxnLst>
                <a:cxn ang="0">
                  <a:pos x="3" y="9"/>
                </a:cxn>
                <a:cxn ang="0">
                  <a:pos x="0" y="7"/>
                </a:cxn>
                <a:cxn ang="0">
                  <a:pos x="1" y="8"/>
                </a:cxn>
                <a:cxn ang="0">
                  <a:pos x="1" y="10"/>
                </a:cxn>
                <a:cxn ang="0">
                  <a:pos x="3" y="12"/>
                </a:cxn>
                <a:cxn ang="0">
                  <a:pos x="4" y="14"/>
                </a:cxn>
                <a:cxn ang="0">
                  <a:pos x="11" y="9"/>
                </a:cxn>
                <a:cxn ang="0">
                  <a:pos x="10" y="7"/>
                </a:cxn>
                <a:cxn ang="0">
                  <a:pos x="10" y="6"/>
                </a:cxn>
                <a:cxn ang="0">
                  <a:pos x="10" y="6"/>
                </a:cxn>
                <a:cxn ang="0">
                  <a:pos x="9" y="2"/>
                </a:cxn>
                <a:cxn ang="0">
                  <a:pos x="5" y="0"/>
                </a:cxn>
                <a:cxn ang="0">
                  <a:pos x="9" y="2"/>
                </a:cxn>
                <a:cxn ang="0">
                  <a:pos x="8" y="1"/>
                </a:cxn>
                <a:cxn ang="0">
                  <a:pos x="5" y="0"/>
                </a:cxn>
                <a:cxn ang="0">
                  <a:pos x="3" y="9"/>
                </a:cxn>
              </a:cxnLst>
              <a:rect l="0" t="0" r="r" b="b"/>
              <a:pathLst>
                <a:path w="11" h="14">
                  <a:moveTo>
                    <a:pt x="3" y="9"/>
                  </a:moveTo>
                  <a:lnTo>
                    <a:pt x="0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4" y="14"/>
                  </a:lnTo>
                  <a:lnTo>
                    <a:pt x="11" y="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9" y="2"/>
                  </a:lnTo>
                  <a:lnTo>
                    <a:pt x="5" y="0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40" name="Freeform 92"/>
            <p:cNvSpPr>
              <a:spLocks/>
            </p:cNvSpPr>
            <p:nvPr/>
          </p:nvSpPr>
          <p:spPr bwMode="auto">
            <a:xfrm>
              <a:off x="2557" y="1857"/>
              <a:ext cx="21" cy="15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0" y="9"/>
                </a:cxn>
                <a:cxn ang="0">
                  <a:pos x="19" y="15"/>
                </a:cxn>
                <a:cxn ang="0">
                  <a:pos x="21" y="6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0"/>
                </a:cxn>
                <a:cxn ang="0">
                  <a:pos x="1" y="9"/>
                </a:cxn>
              </a:cxnLst>
              <a:rect l="0" t="0" r="r" b="b"/>
              <a:pathLst>
                <a:path w="21" h="15">
                  <a:moveTo>
                    <a:pt x="1" y="9"/>
                  </a:moveTo>
                  <a:lnTo>
                    <a:pt x="0" y="9"/>
                  </a:lnTo>
                  <a:lnTo>
                    <a:pt x="19" y="15"/>
                  </a:lnTo>
                  <a:lnTo>
                    <a:pt x="21" y="6"/>
                  </a:lnTo>
                  <a:lnTo>
                    <a:pt x="3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auto">
            <a:xfrm>
              <a:off x="2548" y="1857"/>
              <a:ext cx="10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9"/>
                </a:cxn>
                <a:cxn ang="0">
                  <a:pos x="5" y="9"/>
                </a:cxn>
                <a:cxn ang="0">
                  <a:pos x="7" y="9"/>
                </a:cxn>
                <a:cxn ang="0">
                  <a:pos x="8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5" y="0"/>
                </a:cxn>
                <a:cxn ang="0">
                  <a:pos x="0" y="9"/>
                </a:cxn>
                <a:cxn ang="0">
                  <a:pos x="1" y="9"/>
                </a:cxn>
                <a:cxn ang="0">
                  <a:pos x="1" y="9"/>
                </a:cxn>
                <a:cxn ang="0">
                  <a:pos x="0" y="9"/>
                </a:cxn>
              </a:cxnLst>
              <a:rect l="0" t="0" r="r" b="b"/>
              <a:pathLst>
                <a:path w="10" h="9">
                  <a:moveTo>
                    <a:pt x="0" y="9"/>
                  </a:moveTo>
                  <a:lnTo>
                    <a:pt x="1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0" y="9"/>
                  </a:lnTo>
                  <a:lnTo>
                    <a:pt x="1" y="9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2484" y="1852"/>
              <a:ext cx="69" cy="18"/>
            </a:xfrm>
            <a:custGeom>
              <a:avLst/>
              <a:gdLst/>
              <a:ahLst/>
              <a:cxnLst>
                <a:cxn ang="0">
                  <a:pos x="5" y="18"/>
                </a:cxn>
                <a:cxn ang="0">
                  <a:pos x="5" y="17"/>
                </a:cxn>
                <a:cxn ang="0">
                  <a:pos x="11" y="14"/>
                </a:cxn>
                <a:cxn ang="0">
                  <a:pos x="19" y="12"/>
                </a:cxn>
                <a:cxn ang="0">
                  <a:pos x="27" y="11"/>
                </a:cxn>
                <a:cxn ang="0">
                  <a:pos x="36" y="10"/>
                </a:cxn>
                <a:cxn ang="0">
                  <a:pos x="44" y="10"/>
                </a:cxn>
                <a:cxn ang="0">
                  <a:pos x="51" y="11"/>
                </a:cxn>
                <a:cxn ang="0">
                  <a:pos x="58" y="12"/>
                </a:cxn>
                <a:cxn ang="0">
                  <a:pos x="64" y="14"/>
                </a:cxn>
                <a:cxn ang="0">
                  <a:pos x="69" y="5"/>
                </a:cxn>
                <a:cxn ang="0">
                  <a:pos x="60" y="2"/>
                </a:cxn>
                <a:cxn ang="0">
                  <a:pos x="53" y="1"/>
                </a:cxn>
                <a:cxn ang="0">
                  <a:pos x="44" y="0"/>
                </a:cxn>
                <a:cxn ang="0">
                  <a:pos x="36" y="0"/>
                </a:cxn>
                <a:cxn ang="0">
                  <a:pos x="25" y="1"/>
                </a:cxn>
                <a:cxn ang="0">
                  <a:pos x="17" y="2"/>
                </a:cxn>
                <a:cxn ang="0">
                  <a:pos x="9" y="5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5" y="18"/>
                </a:cxn>
                <a:cxn ang="0">
                  <a:pos x="5" y="18"/>
                </a:cxn>
                <a:cxn ang="0">
                  <a:pos x="5" y="17"/>
                </a:cxn>
                <a:cxn ang="0">
                  <a:pos x="5" y="18"/>
                </a:cxn>
              </a:cxnLst>
              <a:rect l="0" t="0" r="r" b="b"/>
              <a:pathLst>
                <a:path w="69" h="18">
                  <a:moveTo>
                    <a:pt x="5" y="18"/>
                  </a:moveTo>
                  <a:lnTo>
                    <a:pt x="5" y="17"/>
                  </a:lnTo>
                  <a:lnTo>
                    <a:pt x="11" y="14"/>
                  </a:lnTo>
                  <a:lnTo>
                    <a:pt x="19" y="12"/>
                  </a:lnTo>
                  <a:lnTo>
                    <a:pt x="27" y="11"/>
                  </a:lnTo>
                  <a:lnTo>
                    <a:pt x="36" y="10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2"/>
                  </a:lnTo>
                  <a:lnTo>
                    <a:pt x="64" y="14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5" y="1"/>
                  </a:lnTo>
                  <a:lnTo>
                    <a:pt x="17" y="2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8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auto">
            <a:xfrm>
              <a:off x="2471" y="1860"/>
              <a:ext cx="18" cy="15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7" y="15"/>
                </a:cxn>
                <a:cxn ang="0">
                  <a:pos x="10" y="13"/>
                </a:cxn>
                <a:cxn ang="0">
                  <a:pos x="12" y="11"/>
                </a:cxn>
                <a:cxn ang="0">
                  <a:pos x="13" y="11"/>
                </a:cxn>
                <a:cxn ang="0">
                  <a:pos x="18" y="10"/>
                </a:cxn>
                <a:cxn ang="0">
                  <a:pos x="13" y="0"/>
                </a:cxn>
                <a:cxn ang="0">
                  <a:pos x="11" y="2"/>
                </a:cxn>
                <a:cxn ang="0">
                  <a:pos x="7" y="4"/>
                </a:cxn>
                <a:cxn ang="0">
                  <a:pos x="5" y="6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3" y="7"/>
                </a:cxn>
                <a:cxn ang="0">
                  <a:pos x="0" y="9"/>
                </a:cxn>
                <a:cxn ang="0">
                  <a:pos x="0" y="11"/>
                </a:cxn>
                <a:cxn ang="0">
                  <a:pos x="10" y="11"/>
                </a:cxn>
              </a:cxnLst>
              <a:rect l="0" t="0" r="r" b="b"/>
              <a:pathLst>
                <a:path w="18" h="15">
                  <a:moveTo>
                    <a:pt x="10" y="11"/>
                  </a:moveTo>
                  <a:lnTo>
                    <a:pt x="7" y="15"/>
                  </a:lnTo>
                  <a:lnTo>
                    <a:pt x="10" y="13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8" y="1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auto">
            <a:xfrm>
              <a:off x="2471" y="1871"/>
              <a:ext cx="14" cy="65"/>
            </a:xfrm>
            <a:custGeom>
              <a:avLst/>
              <a:gdLst/>
              <a:ahLst/>
              <a:cxnLst>
                <a:cxn ang="0">
                  <a:pos x="11" y="56"/>
                </a:cxn>
                <a:cxn ang="0">
                  <a:pos x="14" y="60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60"/>
                </a:cxn>
                <a:cxn ang="0">
                  <a:pos x="9" y="65"/>
                </a:cxn>
                <a:cxn ang="0">
                  <a:pos x="5" y="60"/>
                </a:cxn>
                <a:cxn ang="0">
                  <a:pos x="5" y="64"/>
                </a:cxn>
                <a:cxn ang="0">
                  <a:pos x="9" y="65"/>
                </a:cxn>
                <a:cxn ang="0">
                  <a:pos x="11" y="56"/>
                </a:cxn>
              </a:cxnLst>
              <a:rect l="0" t="0" r="r" b="b"/>
              <a:pathLst>
                <a:path w="14" h="65">
                  <a:moveTo>
                    <a:pt x="11" y="56"/>
                  </a:moveTo>
                  <a:lnTo>
                    <a:pt x="14" y="6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5" y="60"/>
                  </a:lnTo>
                  <a:lnTo>
                    <a:pt x="9" y="65"/>
                  </a:lnTo>
                  <a:lnTo>
                    <a:pt x="5" y="60"/>
                  </a:lnTo>
                  <a:lnTo>
                    <a:pt x="5" y="64"/>
                  </a:lnTo>
                  <a:lnTo>
                    <a:pt x="9" y="65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2480" y="1927"/>
              <a:ext cx="27" cy="17"/>
            </a:xfrm>
            <a:custGeom>
              <a:avLst/>
              <a:gdLst/>
              <a:ahLst/>
              <a:cxnLst>
                <a:cxn ang="0">
                  <a:pos x="25" y="8"/>
                </a:cxn>
                <a:cxn ang="0">
                  <a:pos x="27" y="8"/>
                </a:cxn>
                <a:cxn ang="0">
                  <a:pos x="2" y="0"/>
                </a:cxn>
                <a:cxn ang="0">
                  <a:pos x="0" y="9"/>
                </a:cxn>
                <a:cxn ang="0">
                  <a:pos x="24" y="17"/>
                </a:cxn>
                <a:cxn ang="0">
                  <a:pos x="25" y="17"/>
                </a:cxn>
                <a:cxn ang="0">
                  <a:pos x="24" y="17"/>
                </a:cxn>
                <a:cxn ang="0">
                  <a:pos x="24" y="17"/>
                </a:cxn>
                <a:cxn ang="0">
                  <a:pos x="25" y="17"/>
                </a:cxn>
                <a:cxn ang="0">
                  <a:pos x="25" y="8"/>
                </a:cxn>
              </a:cxnLst>
              <a:rect l="0" t="0" r="r" b="b"/>
              <a:pathLst>
                <a:path w="27" h="17">
                  <a:moveTo>
                    <a:pt x="25" y="8"/>
                  </a:moveTo>
                  <a:lnTo>
                    <a:pt x="27" y="8"/>
                  </a:lnTo>
                  <a:lnTo>
                    <a:pt x="2" y="0"/>
                  </a:lnTo>
                  <a:lnTo>
                    <a:pt x="0" y="9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2505" y="1921"/>
              <a:ext cx="23" cy="23"/>
            </a:xfrm>
            <a:custGeom>
              <a:avLst/>
              <a:gdLst/>
              <a:ahLst/>
              <a:cxnLst>
                <a:cxn ang="0">
                  <a:pos x="13" y="1"/>
                </a:cxn>
                <a:cxn ang="0">
                  <a:pos x="15" y="0"/>
                </a:cxn>
                <a:cxn ang="0">
                  <a:pos x="11" y="6"/>
                </a:cxn>
                <a:cxn ang="0">
                  <a:pos x="6" y="10"/>
                </a:cxn>
                <a:cxn ang="0">
                  <a:pos x="3" y="13"/>
                </a:cxn>
                <a:cxn ang="0">
                  <a:pos x="0" y="14"/>
                </a:cxn>
                <a:cxn ang="0">
                  <a:pos x="0" y="23"/>
                </a:cxn>
                <a:cxn ang="0">
                  <a:pos x="8" y="22"/>
                </a:cxn>
                <a:cxn ang="0">
                  <a:pos x="13" y="17"/>
                </a:cxn>
                <a:cxn ang="0">
                  <a:pos x="18" y="10"/>
                </a:cxn>
                <a:cxn ang="0">
                  <a:pos x="22" y="4"/>
                </a:cxn>
                <a:cxn ang="0">
                  <a:pos x="23" y="3"/>
                </a:cxn>
                <a:cxn ang="0">
                  <a:pos x="22" y="4"/>
                </a:cxn>
                <a:cxn ang="0">
                  <a:pos x="23" y="3"/>
                </a:cxn>
                <a:cxn ang="0">
                  <a:pos x="23" y="3"/>
                </a:cxn>
                <a:cxn ang="0">
                  <a:pos x="13" y="1"/>
                </a:cxn>
              </a:cxnLst>
              <a:rect l="0" t="0" r="r" b="b"/>
              <a:pathLst>
                <a:path w="23" h="23">
                  <a:moveTo>
                    <a:pt x="13" y="1"/>
                  </a:moveTo>
                  <a:lnTo>
                    <a:pt x="15" y="0"/>
                  </a:lnTo>
                  <a:lnTo>
                    <a:pt x="11" y="6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8" y="22"/>
                  </a:lnTo>
                  <a:lnTo>
                    <a:pt x="13" y="17"/>
                  </a:lnTo>
                  <a:lnTo>
                    <a:pt x="18" y="10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3" y="3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2518" y="1899"/>
              <a:ext cx="15" cy="2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3"/>
                </a:cxn>
                <a:cxn ang="0">
                  <a:pos x="0" y="23"/>
                </a:cxn>
                <a:cxn ang="0">
                  <a:pos x="10" y="25"/>
                </a:cxn>
                <a:cxn ang="0">
                  <a:pos x="15" y="5"/>
                </a:cxn>
                <a:cxn ang="0">
                  <a:pos x="12" y="7"/>
                </a:cxn>
                <a:cxn ang="0">
                  <a:pos x="7" y="0"/>
                </a:cxn>
                <a:cxn ang="0">
                  <a:pos x="5" y="0"/>
                </a:cxn>
                <a:cxn ang="0">
                  <a:pos x="5" y="3"/>
                </a:cxn>
                <a:cxn ang="0">
                  <a:pos x="7" y="0"/>
                </a:cxn>
              </a:cxnLst>
              <a:rect l="0" t="0" r="r" b="b"/>
              <a:pathLst>
                <a:path w="15" h="25">
                  <a:moveTo>
                    <a:pt x="7" y="0"/>
                  </a:moveTo>
                  <a:lnTo>
                    <a:pt x="5" y="3"/>
                  </a:lnTo>
                  <a:lnTo>
                    <a:pt x="0" y="23"/>
                  </a:lnTo>
                  <a:lnTo>
                    <a:pt x="10" y="25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2525" y="1896"/>
              <a:ext cx="29" cy="12"/>
            </a:xfrm>
            <a:custGeom>
              <a:avLst/>
              <a:gdLst/>
              <a:ahLst/>
              <a:cxnLst>
                <a:cxn ang="0">
                  <a:pos x="29" y="5"/>
                </a:cxn>
                <a:cxn ang="0">
                  <a:pos x="26" y="2"/>
                </a:cxn>
                <a:cxn ang="0">
                  <a:pos x="22" y="1"/>
                </a:cxn>
                <a:cxn ang="0">
                  <a:pos x="15" y="0"/>
                </a:cxn>
                <a:cxn ang="0">
                  <a:pos x="8" y="1"/>
                </a:cxn>
                <a:cxn ang="0">
                  <a:pos x="0" y="3"/>
                </a:cxn>
                <a:cxn ang="0">
                  <a:pos x="5" y="10"/>
                </a:cxn>
                <a:cxn ang="0">
                  <a:pos x="10" y="10"/>
                </a:cxn>
                <a:cxn ang="0">
                  <a:pos x="15" y="9"/>
                </a:cxn>
                <a:cxn ang="0">
                  <a:pos x="19" y="10"/>
                </a:cxn>
                <a:cxn ang="0">
                  <a:pos x="24" y="12"/>
                </a:cxn>
                <a:cxn ang="0">
                  <a:pos x="22" y="9"/>
                </a:cxn>
                <a:cxn ang="0">
                  <a:pos x="29" y="5"/>
                </a:cxn>
                <a:cxn ang="0">
                  <a:pos x="28" y="2"/>
                </a:cxn>
                <a:cxn ang="0">
                  <a:pos x="26" y="2"/>
                </a:cxn>
                <a:cxn ang="0">
                  <a:pos x="29" y="5"/>
                </a:cxn>
              </a:cxnLst>
              <a:rect l="0" t="0" r="r" b="b"/>
              <a:pathLst>
                <a:path w="29" h="12">
                  <a:moveTo>
                    <a:pt x="29" y="5"/>
                  </a:moveTo>
                  <a:lnTo>
                    <a:pt x="26" y="2"/>
                  </a:lnTo>
                  <a:lnTo>
                    <a:pt x="22" y="1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3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5" y="9"/>
                  </a:lnTo>
                  <a:lnTo>
                    <a:pt x="19" y="10"/>
                  </a:lnTo>
                  <a:lnTo>
                    <a:pt x="24" y="12"/>
                  </a:lnTo>
                  <a:lnTo>
                    <a:pt x="22" y="9"/>
                  </a:lnTo>
                  <a:lnTo>
                    <a:pt x="29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9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2543" y="1901"/>
              <a:ext cx="15" cy="39"/>
            </a:xfrm>
            <a:custGeom>
              <a:avLst/>
              <a:gdLst/>
              <a:ahLst/>
              <a:cxnLst>
                <a:cxn ang="0">
                  <a:pos x="8" y="39"/>
                </a:cxn>
                <a:cxn ang="0">
                  <a:pos x="10" y="36"/>
                </a:cxn>
                <a:cxn ang="0">
                  <a:pos x="11" y="28"/>
                </a:cxn>
                <a:cxn ang="0">
                  <a:pos x="13" y="20"/>
                </a:cxn>
                <a:cxn ang="0">
                  <a:pos x="15" y="10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6" y="10"/>
                </a:cxn>
                <a:cxn ang="0">
                  <a:pos x="4" y="17"/>
                </a:cxn>
                <a:cxn ang="0">
                  <a:pos x="1" y="26"/>
                </a:cxn>
                <a:cxn ang="0">
                  <a:pos x="0" y="36"/>
                </a:cxn>
                <a:cxn ang="0">
                  <a:pos x="1" y="34"/>
                </a:cxn>
                <a:cxn ang="0">
                  <a:pos x="8" y="39"/>
                </a:cxn>
                <a:cxn ang="0">
                  <a:pos x="10" y="37"/>
                </a:cxn>
                <a:cxn ang="0">
                  <a:pos x="10" y="36"/>
                </a:cxn>
                <a:cxn ang="0">
                  <a:pos x="8" y="39"/>
                </a:cxn>
              </a:cxnLst>
              <a:rect l="0" t="0" r="r" b="b"/>
              <a:pathLst>
                <a:path w="15" h="39">
                  <a:moveTo>
                    <a:pt x="8" y="39"/>
                  </a:moveTo>
                  <a:lnTo>
                    <a:pt x="10" y="36"/>
                  </a:lnTo>
                  <a:lnTo>
                    <a:pt x="11" y="28"/>
                  </a:lnTo>
                  <a:lnTo>
                    <a:pt x="13" y="20"/>
                  </a:lnTo>
                  <a:lnTo>
                    <a:pt x="15" y="1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6" y="10"/>
                  </a:lnTo>
                  <a:lnTo>
                    <a:pt x="4" y="17"/>
                  </a:lnTo>
                  <a:lnTo>
                    <a:pt x="1" y="26"/>
                  </a:lnTo>
                  <a:lnTo>
                    <a:pt x="0" y="36"/>
                  </a:lnTo>
                  <a:lnTo>
                    <a:pt x="1" y="34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auto">
            <a:xfrm>
              <a:off x="2510" y="1935"/>
              <a:ext cx="41" cy="41"/>
            </a:xfrm>
            <a:custGeom>
              <a:avLst/>
              <a:gdLst/>
              <a:ahLst/>
              <a:cxnLst>
                <a:cxn ang="0">
                  <a:pos x="3" y="41"/>
                </a:cxn>
                <a:cxn ang="0">
                  <a:pos x="3" y="41"/>
                </a:cxn>
                <a:cxn ang="0">
                  <a:pos x="10" y="39"/>
                </a:cxn>
                <a:cxn ang="0">
                  <a:pos x="15" y="34"/>
                </a:cxn>
                <a:cxn ang="0">
                  <a:pos x="20" y="31"/>
                </a:cxn>
                <a:cxn ang="0">
                  <a:pos x="26" y="27"/>
                </a:cxn>
                <a:cxn ang="0">
                  <a:pos x="31" y="22"/>
                </a:cxn>
                <a:cxn ang="0">
                  <a:pos x="34" y="16"/>
                </a:cxn>
                <a:cxn ang="0">
                  <a:pos x="38" y="10"/>
                </a:cxn>
                <a:cxn ang="0">
                  <a:pos x="41" y="5"/>
                </a:cxn>
                <a:cxn ang="0">
                  <a:pos x="34" y="0"/>
                </a:cxn>
                <a:cxn ang="0">
                  <a:pos x="31" y="6"/>
                </a:cxn>
                <a:cxn ang="0">
                  <a:pos x="27" y="12"/>
                </a:cxn>
                <a:cxn ang="0">
                  <a:pos x="24" y="15"/>
                </a:cxn>
                <a:cxn ang="0">
                  <a:pos x="19" y="20"/>
                </a:cxn>
                <a:cxn ang="0">
                  <a:pos x="15" y="23"/>
                </a:cxn>
                <a:cxn ang="0">
                  <a:pos x="11" y="27"/>
                </a:cxn>
                <a:cxn ang="0">
                  <a:pos x="5" y="29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3" y="41"/>
                </a:cxn>
                <a:cxn ang="0">
                  <a:pos x="3" y="41"/>
                </a:cxn>
                <a:cxn ang="0">
                  <a:pos x="3" y="41"/>
                </a:cxn>
              </a:cxnLst>
              <a:rect l="0" t="0" r="r" b="b"/>
              <a:pathLst>
                <a:path w="41" h="41">
                  <a:moveTo>
                    <a:pt x="3" y="41"/>
                  </a:moveTo>
                  <a:lnTo>
                    <a:pt x="3" y="41"/>
                  </a:lnTo>
                  <a:lnTo>
                    <a:pt x="10" y="39"/>
                  </a:lnTo>
                  <a:lnTo>
                    <a:pt x="15" y="34"/>
                  </a:lnTo>
                  <a:lnTo>
                    <a:pt x="20" y="31"/>
                  </a:lnTo>
                  <a:lnTo>
                    <a:pt x="26" y="27"/>
                  </a:lnTo>
                  <a:lnTo>
                    <a:pt x="31" y="22"/>
                  </a:lnTo>
                  <a:lnTo>
                    <a:pt x="34" y="16"/>
                  </a:lnTo>
                  <a:lnTo>
                    <a:pt x="38" y="10"/>
                  </a:lnTo>
                  <a:lnTo>
                    <a:pt x="41" y="5"/>
                  </a:lnTo>
                  <a:lnTo>
                    <a:pt x="34" y="0"/>
                  </a:lnTo>
                  <a:lnTo>
                    <a:pt x="31" y="6"/>
                  </a:lnTo>
                  <a:lnTo>
                    <a:pt x="27" y="12"/>
                  </a:lnTo>
                  <a:lnTo>
                    <a:pt x="24" y="15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1" y="27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3" y="41"/>
                  </a:lnTo>
                  <a:lnTo>
                    <a:pt x="3" y="41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2465" y="1958"/>
              <a:ext cx="48" cy="18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2" y="10"/>
                </a:cxn>
                <a:cxn ang="0">
                  <a:pos x="8" y="11"/>
                </a:cxn>
                <a:cxn ang="0">
                  <a:pos x="12" y="12"/>
                </a:cxn>
                <a:cxn ang="0">
                  <a:pos x="18" y="15"/>
                </a:cxn>
                <a:cxn ang="0">
                  <a:pos x="23" y="16"/>
                </a:cxn>
                <a:cxn ang="0">
                  <a:pos x="29" y="17"/>
                </a:cxn>
                <a:cxn ang="0">
                  <a:pos x="35" y="18"/>
                </a:cxn>
                <a:cxn ang="0">
                  <a:pos x="40" y="18"/>
                </a:cxn>
                <a:cxn ang="0">
                  <a:pos x="48" y="18"/>
                </a:cxn>
                <a:cxn ang="0">
                  <a:pos x="45" y="9"/>
                </a:cxn>
                <a:cxn ang="0">
                  <a:pos x="40" y="9"/>
                </a:cxn>
                <a:cxn ang="0">
                  <a:pos x="35" y="9"/>
                </a:cxn>
                <a:cxn ang="0">
                  <a:pos x="31" y="8"/>
                </a:cxn>
                <a:cxn ang="0">
                  <a:pos x="25" y="6"/>
                </a:cxn>
                <a:cxn ang="0">
                  <a:pos x="20" y="5"/>
                </a:cxn>
                <a:cxn ang="0">
                  <a:pos x="15" y="3"/>
                </a:cxn>
                <a:cxn ang="0">
                  <a:pos x="10" y="2"/>
                </a:cxn>
                <a:cxn ang="0">
                  <a:pos x="4" y="0"/>
                </a:cxn>
                <a:cxn ang="0">
                  <a:pos x="5" y="0"/>
                </a:cxn>
                <a:cxn ang="0">
                  <a:pos x="0" y="1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0" y="10"/>
                </a:cxn>
              </a:cxnLst>
              <a:rect l="0" t="0" r="r" b="b"/>
              <a:pathLst>
                <a:path w="48" h="18">
                  <a:moveTo>
                    <a:pt x="0" y="10"/>
                  </a:moveTo>
                  <a:lnTo>
                    <a:pt x="2" y="10"/>
                  </a:lnTo>
                  <a:lnTo>
                    <a:pt x="8" y="11"/>
                  </a:lnTo>
                  <a:lnTo>
                    <a:pt x="12" y="12"/>
                  </a:lnTo>
                  <a:lnTo>
                    <a:pt x="18" y="15"/>
                  </a:lnTo>
                  <a:lnTo>
                    <a:pt x="23" y="16"/>
                  </a:lnTo>
                  <a:lnTo>
                    <a:pt x="29" y="17"/>
                  </a:lnTo>
                  <a:lnTo>
                    <a:pt x="35" y="18"/>
                  </a:lnTo>
                  <a:lnTo>
                    <a:pt x="40" y="18"/>
                  </a:lnTo>
                  <a:lnTo>
                    <a:pt x="48" y="18"/>
                  </a:lnTo>
                  <a:lnTo>
                    <a:pt x="45" y="9"/>
                  </a:lnTo>
                  <a:lnTo>
                    <a:pt x="40" y="9"/>
                  </a:lnTo>
                  <a:lnTo>
                    <a:pt x="35" y="9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20" y="5"/>
                  </a:lnTo>
                  <a:lnTo>
                    <a:pt x="15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2438" y="1908"/>
              <a:ext cx="32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3" y="10"/>
                </a:cxn>
                <a:cxn ang="0">
                  <a:pos x="4" y="17"/>
                </a:cxn>
                <a:cxn ang="0">
                  <a:pos x="5" y="26"/>
                </a:cxn>
                <a:cxn ang="0">
                  <a:pos x="7" y="34"/>
                </a:cxn>
                <a:cxn ang="0">
                  <a:pos x="10" y="42"/>
                </a:cxn>
                <a:cxn ang="0">
                  <a:pos x="15" y="48"/>
                </a:cxn>
                <a:cxn ang="0">
                  <a:pos x="20" y="55"/>
                </a:cxn>
                <a:cxn ang="0">
                  <a:pos x="27" y="60"/>
                </a:cxn>
                <a:cxn ang="0">
                  <a:pos x="32" y="50"/>
                </a:cxn>
                <a:cxn ang="0">
                  <a:pos x="25" y="48"/>
                </a:cxn>
                <a:cxn ang="0">
                  <a:pos x="22" y="43"/>
                </a:cxn>
                <a:cxn ang="0">
                  <a:pos x="19" y="37"/>
                </a:cxn>
                <a:cxn ang="0">
                  <a:pos x="17" y="32"/>
                </a:cxn>
                <a:cxn ang="0">
                  <a:pos x="15" y="23"/>
                </a:cxn>
                <a:cxn ang="0">
                  <a:pos x="13" y="15"/>
                </a:cxn>
                <a:cxn ang="0">
                  <a:pos x="12" y="8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w="32" h="60">
                  <a:moveTo>
                    <a:pt x="0" y="0"/>
                  </a:moveTo>
                  <a:lnTo>
                    <a:pt x="0" y="2"/>
                  </a:lnTo>
                  <a:lnTo>
                    <a:pt x="3" y="10"/>
                  </a:lnTo>
                  <a:lnTo>
                    <a:pt x="4" y="17"/>
                  </a:lnTo>
                  <a:lnTo>
                    <a:pt x="5" y="26"/>
                  </a:lnTo>
                  <a:lnTo>
                    <a:pt x="7" y="34"/>
                  </a:lnTo>
                  <a:lnTo>
                    <a:pt x="10" y="42"/>
                  </a:lnTo>
                  <a:lnTo>
                    <a:pt x="15" y="48"/>
                  </a:lnTo>
                  <a:lnTo>
                    <a:pt x="20" y="55"/>
                  </a:lnTo>
                  <a:lnTo>
                    <a:pt x="27" y="60"/>
                  </a:lnTo>
                  <a:lnTo>
                    <a:pt x="32" y="50"/>
                  </a:lnTo>
                  <a:lnTo>
                    <a:pt x="25" y="48"/>
                  </a:lnTo>
                  <a:lnTo>
                    <a:pt x="22" y="43"/>
                  </a:lnTo>
                  <a:lnTo>
                    <a:pt x="19" y="37"/>
                  </a:lnTo>
                  <a:lnTo>
                    <a:pt x="17" y="32"/>
                  </a:lnTo>
                  <a:lnTo>
                    <a:pt x="15" y="23"/>
                  </a:lnTo>
                  <a:lnTo>
                    <a:pt x="13" y="15"/>
                  </a:lnTo>
                  <a:lnTo>
                    <a:pt x="12" y="8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2437" y="1883"/>
              <a:ext cx="12" cy="2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5"/>
                </a:cxn>
                <a:cxn ang="0">
                  <a:pos x="3" y="9"/>
                </a:cxn>
                <a:cxn ang="0">
                  <a:pos x="3" y="14"/>
                </a:cxn>
                <a:cxn ang="0">
                  <a:pos x="3" y="19"/>
                </a:cxn>
                <a:cxn ang="0">
                  <a:pos x="1" y="25"/>
                </a:cxn>
                <a:cxn ang="0">
                  <a:pos x="11" y="27"/>
                </a:cxn>
                <a:cxn ang="0">
                  <a:pos x="12" y="19"/>
                </a:cxn>
                <a:cxn ang="0">
                  <a:pos x="12" y="14"/>
                </a:cxn>
                <a:cxn ang="0">
                  <a:pos x="12" y="7"/>
                </a:cxn>
                <a:cxn ang="0">
                  <a:pos x="10" y="0"/>
                </a:cxn>
                <a:cxn ang="0">
                  <a:pos x="1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5"/>
                </a:cxn>
                <a:cxn ang="0">
                  <a:pos x="0" y="2"/>
                </a:cxn>
              </a:cxnLst>
              <a:rect l="0" t="0" r="r" b="b"/>
              <a:pathLst>
                <a:path w="12" h="27">
                  <a:moveTo>
                    <a:pt x="0" y="2"/>
                  </a:moveTo>
                  <a:lnTo>
                    <a:pt x="0" y="5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19"/>
                  </a:lnTo>
                  <a:lnTo>
                    <a:pt x="1" y="25"/>
                  </a:lnTo>
                  <a:lnTo>
                    <a:pt x="11" y="27"/>
                  </a:lnTo>
                  <a:lnTo>
                    <a:pt x="12" y="19"/>
                  </a:lnTo>
                  <a:lnTo>
                    <a:pt x="12" y="14"/>
                  </a:lnTo>
                  <a:lnTo>
                    <a:pt x="12" y="7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2437" y="1863"/>
              <a:ext cx="24" cy="22"/>
            </a:xfrm>
            <a:custGeom>
              <a:avLst/>
              <a:gdLst/>
              <a:ahLst/>
              <a:cxnLst>
                <a:cxn ang="0">
                  <a:pos x="17" y="1"/>
                </a:cxn>
                <a:cxn ang="0">
                  <a:pos x="19" y="0"/>
                </a:cxn>
                <a:cxn ang="0">
                  <a:pos x="12" y="3"/>
                </a:cxn>
                <a:cxn ang="0">
                  <a:pos x="6" y="8"/>
                </a:cxn>
                <a:cxn ang="0">
                  <a:pos x="1" y="14"/>
                </a:cxn>
                <a:cxn ang="0">
                  <a:pos x="0" y="22"/>
                </a:cxn>
                <a:cxn ang="0">
                  <a:pos x="10" y="22"/>
                </a:cxn>
                <a:cxn ang="0">
                  <a:pos x="11" y="19"/>
                </a:cxn>
                <a:cxn ang="0">
                  <a:pos x="13" y="15"/>
                </a:cxn>
                <a:cxn ang="0">
                  <a:pos x="17" y="10"/>
                </a:cxn>
                <a:cxn ang="0">
                  <a:pos x="21" y="9"/>
                </a:cxn>
                <a:cxn ang="0">
                  <a:pos x="24" y="8"/>
                </a:cxn>
                <a:cxn ang="0">
                  <a:pos x="21" y="9"/>
                </a:cxn>
                <a:cxn ang="0">
                  <a:pos x="23" y="8"/>
                </a:cxn>
                <a:cxn ang="0">
                  <a:pos x="24" y="8"/>
                </a:cxn>
                <a:cxn ang="0">
                  <a:pos x="17" y="1"/>
                </a:cxn>
              </a:cxnLst>
              <a:rect l="0" t="0" r="r" b="b"/>
              <a:pathLst>
                <a:path w="24" h="22">
                  <a:moveTo>
                    <a:pt x="17" y="1"/>
                  </a:moveTo>
                  <a:lnTo>
                    <a:pt x="19" y="0"/>
                  </a:lnTo>
                  <a:lnTo>
                    <a:pt x="12" y="3"/>
                  </a:lnTo>
                  <a:lnTo>
                    <a:pt x="6" y="8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1" y="19"/>
                  </a:lnTo>
                  <a:lnTo>
                    <a:pt x="13" y="15"/>
                  </a:lnTo>
                  <a:lnTo>
                    <a:pt x="17" y="10"/>
                  </a:lnTo>
                  <a:lnTo>
                    <a:pt x="21" y="9"/>
                  </a:lnTo>
                  <a:lnTo>
                    <a:pt x="24" y="8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4" y="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2454" y="1860"/>
              <a:ext cx="13" cy="11"/>
            </a:xfrm>
            <a:custGeom>
              <a:avLst/>
              <a:gdLst/>
              <a:ahLst/>
              <a:cxnLst>
                <a:cxn ang="0">
                  <a:pos x="6" y="3"/>
                </a:cxn>
                <a:cxn ang="0">
                  <a:pos x="9" y="0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3" y="3"/>
                </a:cxn>
                <a:cxn ang="0">
                  <a:pos x="0" y="4"/>
                </a:cxn>
                <a:cxn ang="0">
                  <a:pos x="7" y="11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9" y="10"/>
                </a:cxn>
                <a:cxn ang="0">
                  <a:pos x="9" y="10"/>
                </a:cxn>
                <a:cxn ang="0">
                  <a:pos x="13" y="7"/>
                </a:cxn>
                <a:cxn ang="0">
                  <a:pos x="9" y="10"/>
                </a:cxn>
                <a:cxn ang="0">
                  <a:pos x="11" y="10"/>
                </a:cxn>
                <a:cxn ang="0">
                  <a:pos x="13" y="7"/>
                </a:cxn>
                <a:cxn ang="0">
                  <a:pos x="6" y="3"/>
                </a:cxn>
              </a:cxnLst>
              <a:rect l="0" t="0" r="r" b="b"/>
              <a:pathLst>
                <a:path w="13" h="11">
                  <a:moveTo>
                    <a:pt x="6" y="3"/>
                  </a:moveTo>
                  <a:lnTo>
                    <a:pt x="9" y="0"/>
                  </a:ln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4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56" name="Freeform 108"/>
            <p:cNvSpPr>
              <a:spLocks/>
            </p:cNvSpPr>
            <p:nvPr/>
          </p:nvSpPr>
          <p:spPr bwMode="auto">
            <a:xfrm>
              <a:off x="2460" y="1826"/>
              <a:ext cx="54" cy="41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9" y="1"/>
                </a:cxn>
                <a:cxn ang="0">
                  <a:pos x="43" y="6"/>
                </a:cxn>
                <a:cxn ang="0">
                  <a:pos x="36" y="8"/>
                </a:cxn>
                <a:cxn ang="0">
                  <a:pos x="29" y="12"/>
                </a:cxn>
                <a:cxn ang="0">
                  <a:pos x="22" y="15"/>
                </a:cxn>
                <a:cxn ang="0">
                  <a:pos x="16" y="20"/>
                </a:cxn>
                <a:cxn ang="0">
                  <a:pos x="10" y="25"/>
                </a:cxn>
                <a:cxn ang="0">
                  <a:pos x="3" y="30"/>
                </a:cxn>
                <a:cxn ang="0">
                  <a:pos x="0" y="37"/>
                </a:cxn>
                <a:cxn ang="0">
                  <a:pos x="7" y="41"/>
                </a:cxn>
                <a:cxn ang="0">
                  <a:pos x="10" y="37"/>
                </a:cxn>
                <a:cxn ang="0">
                  <a:pos x="15" y="32"/>
                </a:cxn>
                <a:cxn ang="0">
                  <a:pos x="21" y="27"/>
                </a:cxn>
                <a:cxn ang="0">
                  <a:pos x="27" y="25"/>
                </a:cxn>
                <a:cxn ang="0">
                  <a:pos x="34" y="21"/>
                </a:cxn>
                <a:cxn ang="0">
                  <a:pos x="41" y="18"/>
                </a:cxn>
                <a:cxn ang="0">
                  <a:pos x="48" y="13"/>
                </a:cxn>
                <a:cxn ang="0">
                  <a:pos x="54" y="8"/>
                </a:cxn>
                <a:cxn ang="0">
                  <a:pos x="53" y="10"/>
                </a:cxn>
                <a:cxn ang="0">
                  <a:pos x="50" y="0"/>
                </a:cxn>
                <a:cxn ang="0">
                  <a:pos x="49" y="0"/>
                </a:cxn>
                <a:cxn ang="0">
                  <a:pos x="49" y="1"/>
                </a:cxn>
                <a:cxn ang="0">
                  <a:pos x="50" y="0"/>
                </a:cxn>
              </a:cxnLst>
              <a:rect l="0" t="0" r="r" b="b"/>
              <a:pathLst>
                <a:path w="54" h="41">
                  <a:moveTo>
                    <a:pt x="50" y="0"/>
                  </a:moveTo>
                  <a:lnTo>
                    <a:pt x="49" y="1"/>
                  </a:lnTo>
                  <a:lnTo>
                    <a:pt x="43" y="6"/>
                  </a:lnTo>
                  <a:lnTo>
                    <a:pt x="36" y="8"/>
                  </a:lnTo>
                  <a:lnTo>
                    <a:pt x="29" y="12"/>
                  </a:lnTo>
                  <a:lnTo>
                    <a:pt x="22" y="15"/>
                  </a:lnTo>
                  <a:lnTo>
                    <a:pt x="16" y="20"/>
                  </a:lnTo>
                  <a:lnTo>
                    <a:pt x="10" y="25"/>
                  </a:lnTo>
                  <a:lnTo>
                    <a:pt x="3" y="30"/>
                  </a:lnTo>
                  <a:lnTo>
                    <a:pt x="0" y="37"/>
                  </a:lnTo>
                  <a:lnTo>
                    <a:pt x="7" y="41"/>
                  </a:lnTo>
                  <a:lnTo>
                    <a:pt x="10" y="37"/>
                  </a:lnTo>
                  <a:lnTo>
                    <a:pt x="15" y="32"/>
                  </a:lnTo>
                  <a:lnTo>
                    <a:pt x="21" y="27"/>
                  </a:lnTo>
                  <a:lnTo>
                    <a:pt x="27" y="25"/>
                  </a:lnTo>
                  <a:lnTo>
                    <a:pt x="34" y="21"/>
                  </a:lnTo>
                  <a:lnTo>
                    <a:pt x="41" y="18"/>
                  </a:lnTo>
                  <a:lnTo>
                    <a:pt x="48" y="13"/>
                  </a:lnTo>
                  <a:lnTo>
                    <a:pt x="54" y="8"/>
                  </a:lnTo>
                  <a:lnTo>
                    <a:pt x="53" y="1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57" name="Freeform 109"/>
            <p:cNvSpPr>
              <a:spLocks/>
            </p:cNvSpPr>
            <p:nvPr/>
          </p:nvSpPr>
          <p:spPr bwMode="auto">
            <a:xfrm>
              <a:off x="2510" y="1824"/>
              <a:ext cx="73" cy="30"/>
            </a:xfrm>
            <a:custGeom>
              <a:avLst/>
              <a:gdLst/>
              <a:ahLst/>
              <a:cxnLst>
                <a:cxn ang="0">
                  <a:pos x="73" y="22"/>
                </a:cxn>
                <a:cxn ang="0">
                  <a:pos x="71" y="21"/>
                </a:cxn>
                <a:cxn ang="0">
                  <a:pos x="63" y="19"/>
                </a:cxn>
                <a:cxn ang="0">
                  <a:pos x="56" y="15"/>
                </a:cxn>
                <a:cxn ang="0">
                  <a:pos x="47" y="12"/>
                </a:cxn>
                <a:cxn ang="0">
                  <a:pos x="40" y="7"/>
                </a:cxn>
                <a:cxn ang="0">
                  <a:pos x="31" y="3"/>
                </a:cxn>
                <a:cxn ang="0">
                  <a:pos x="21" y="1"/>
                </a:cxn>
                <a:cxn ang="0">
                  <a:pos x="12" y="0"/>
                </a:cxn>
                <a:cxn ang="0">
                  <a:pos x="0" y="2"/>
                </a:cxn>
                <a:cxn ang="0">
                  <a:pos x="3" y="12"/>
                </a:cxn>
                <a:cxn ang="0">
                  <a:pos x="12" y="9"/>
                </a:cxn>
                <a:cxn ang="0">
                  <a:pos x="19" y="10"/>
                </a:cxn>
                <a:cxn ang="0">
                  <a:pos x="28" y="13"/>
                </a:cxn>
                <a:cxn ang="0">
                  <a:pos x="35" y="16"/>
                </a:cxn>
                <a:cxn ang="0">
                  <a:pos x="43" y="21"/>
                </a:cxn>
                <a:cxn ang="0">
                  <a:pos x="51" y="25"/>
                </a:cxn>
                <a:cxn ang="0">
                  <a:pos x="60" y="28"/>
                </a:cxn>
                <a:cxn ang="0">
                  <a:pos x="68" y="30"/>
                </a:cxn>
                <a:cxn ang="0">
                  <a:pos x="66" y="29"/>
                </a:cxn>
                <a:cxn ang="0">
                  <a:pos x="73" y="22"/>
                </a:cxn>
                <a:cxn ang="0">
                  <a:pos x="72" y="21"/>
                </a:cxn>
                <a:cxn ang="0">
                  <a:pos x="71" y="21"/>
                </a:cxn>
                <a:cxn ang="0">
                  <a:pos x="73" y="22"/>
                </a:cxn>
              </a:cxnLst>
              <a:rect l="0" t="0" r="r" b="b"/>
              <a:pathLst>
                <a:path w="73" h="30">
                  <a:moveTo>
                    <a:pt x="73" y="22"/>
                  </a:moveTo>
                  <a:lnTo>
                    <a:pt x="71" y="21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47" y="12"/>
                  </a:lnTo>
                  <a:lnTo>
                    <a:pt x="40" y="7"/>
                  </a:lnTo>
                  <a:lnTo>
                    <a:pt x="31" y="3"/>
                  </a:lnTo>
                  <a:lnTo>
                    <a:pt x="21" y="1"/>
                  </a:lnTo>
                  <a:lnTo>
                    <a:pt x="12" y="0"/>
                  </a:lnTo>
                  <a:lnTo>
                    <a:pt x="0" y="2"/>
                  </a:lnTo>
                  <a:lnTo>
                    <a:pt x="3" y="12"/>
                  </a:lnTo>
                  <a:lnTo>
                    <a:pt x="12" y="9"/>
                  </a:lnTo>
                  <a:lnTo>
                    <a:pt x="19" y="10"/>
                  </a:lnTo>
                  <a:lnTo>
                    <a:pt x="28" y="13"/>
                  </a:lnTo>
                  <a:lnTo>
                    <a:pt x="35" y="16"/>
                  </a:lnTo>
                  <a:lnTo>
                    <a:pt x="43" y="21"/>
                  </a:lnTo>
                  <a:lnTo>
                    <a:pt x="51" y="25"/>
                  </a:lnTo>
                  <a:lnTo>
                    <a:pt x="60" y="28"/>
                  </a:lnTo>
                  <a:lnTo>
                    <a:pt x="68" y="30"/>
                  </a:lnTo>
                  <a:lnTo>
                    <a:pt x="66" y="29"/>
                  </a:lnTo>
                  <a:lnTo>
                    <a:pt x="73" y="22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58" name="Freeform 110"/>
            <p:cNvSpPr>
              <a:spLocks/>
            </p:cNvSpPr>
            <p:nvPr/>
          </p:nvSpPr>
          <p:spPr bwMode="auto">
            <a:xfrm>
              <a:off x="2576" y="1846"/>
              <a:ext cx="50" cy="40"/>
            </a:xfrm>
            <a:custGeom>
              <a:avLst/>
              <a:gdLst/>
              <a:ahLst/>
              <a:cxnLst>
                <a:cxn ang="0">
                  <a:pos x="50" y="39"/>
                </a:cxn>
                <a:cxn ang="0">
                  <a:pos x="50" y="38"/>
                </a:cxn>
                <a:cxn ang="0">
                  <a:pos x="46" y="30"/>
                </a:cxn>
                <a:cxn ang="0">
                  <a:pos x="41" y="24"/>
                </a:cxn>
                <a:cxn ang="0">
                  <a:pos x="37" y="19"/>
                </a:cxn>
                <a:cxn ang="0">
                  <a:pos x="30" y="14"/>
                </a:cxn>
                <a:cxn ang="0">
                  <a:pos x="24" y="10"/>
                </a:cxn>
                <a:cxn ang="0">
                  <a:pos x="18" y="7"/>
                </a:cxn>
                <a:cxn ang="0">
                  <a:pos x="11" y="4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6" y="11"/>
                </a:cxn>
                <a:cxn ang="0">
                  <a:pos x="13" y="17"/>
                </a:cxn>
                <a:cxn ang="0">
                  <a:pos x="19" y="19"/>
                </a:cxn>
                <a:cxn ang="0">
                  <a:pos x="25" y="21"/>
                </a:cxn>
                <a:cxn ang="0">
                  <a:pos x="30" y="26"/>
                </a:cxn>
                <a:cxn ang="0">
                  <a:pos x="34" y="31"/>
                </a:cxn>
                <a:cxn ang="0">
                  <a:pos x="39" y="34"/>
                </a:cxn>
                <a:cxn ang="0">
                  <a:pos x="40" y="40"/>
                </a:cxn>
                <a:cxn ang="0">
                  <a:pos x="40" y="39"/>
                </a:cxn>
                <a:cxn ang="0">
                  <a:pos x="50" y="39"/>
                </a:cxn>
                <a:cxn ang="0">
                  <a:pos x="50" y="39"/>
                </a:cxn>
                <a:cxn ang="0">
                  <a:pos x="50" y="38"/>
                </a:cxn>
                <a:cxn ang="0">
                  <a:pos x="50" y="39"/>
                </a:cxn>
              </a:cxnLst>
              <a:rect l="0" t="0" r="r" b="b"/>
              <a:pathLst>
                <a:path w="50" h="40">
                  <a:moveTo>
                    <a:pt x="50" y="39"/>
                  </a:moveTo>
                  <a:lnTo>
                    <a:pt x="50" y="38"/>
                  </a:lnTo>
                  <a:lnTo>
                    <a:pt x="46" y="30"/>
                  </a:lnTo>
                  <a:lnTo>
                    <a:pt x="41" y="24"/>
                  </a:lnTo>
                  <a:lnTo>
                    <a:pt x="37" y="19"/>
                  </a:lnTo>
                  <a:lnTo>
                    <a:pt x="30" y="14"/>
                  </a:lnTo>
                  <a:lnTo>
                    <a:pt x="24" y="10"/>
                  </a:lnTo>
                  <a:lnTo>
                    <a:pt x="18" y="7"/>
                  </a:lnTo>
                  <a:lnTo>
                    <a:pt x="11" y="4"/>
                  </a:lnTo>
                  <a:lnTo>
                    <a:pt x="7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7"/>
                  </a:lnTo>
                  <a:lnTo>
                    <a:pt x="19" y="19"/>
                  </a:lnTo>
                  <a:lnTo>
                    <a:pt x="25" y="21"/>
                  </a:lnTo>
                  <a:lnTo>
                    <a:pt x="30" y="26"/>
                  </a:lnTo>
                  <a:lnTo>
                    <a:pt x="34" y="31"/>
                  </a:lnTo>
                  <a:lnTo>
                    <a:pt x="39" y="34"/>
                  </a:lnTo>
                  <a:lnTo>
                    <a:pt x="40" y="40"/>
                  </a:lnTo>
                  <a:lnTo>
                    <a:pt x="40" y="39"/>
                  </a:lnTo>
                  <a:lnTo>
                    <a:pt x="50" y="39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59" name="Freeform 111"/>
            <p:cNvSpPr>
              <a:spLocks/>
            </p:cNvSpPr>
            <p:nvPr/>
          </p:nvSpPr>
          <p:spPr bwMode="auto">
            <a:xfrm>
              <a:off x="2616" y="1885"/>
              <a:ext cx="11" cy="13"/>
            </a:xfrm>
            <a:custGeom>
              <a:avLst/>
              <a:gdLst/>
              <a:ahLst/>
              <a:cxnLst>
                <a:cxn ang="0">
                  <a:pos x="11" y="13"/>
                </a:cxn>
                <a:cxn ang="0">
                  <a:pos x="11" y="10"/>
                </a:cxn>
                <a:cxn ang="0">
                  <a:pos x="10" y="7"/>
                </a:cxn>
                <a:cxn ang="0">
                  <a:pos x="10" y="6"/>
                </a:cxn>
                <a:cxn ang="0">
                  <a:pos x="10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1" y="8"/>
                </a:cxn>
                <a:cxn ang="0">
                  <a:pos x="11" y="13"/>
                </a:cxn>
                <a:cxn ang="0">
                  <a:pos x="11" y="11"/>
                </a:cxn>
                <a:cxn ang="0">
                  <a:pos x="11" y="10"/>
                </a:cxn>
                <a:cxn ang="0">
                  <a:pos x="11" y="13"/>
                </a:cxn>
              </a:cxnLst>
              <a:rect l="0" t="0" r="r" b="b"/>
              <a:pathLst>
                <a:path w="11" h="13">
                  <a:moveTo>
                    <a:pt x="11" y="13"/>
                  </a:moveTo>
                  <a:lnTo>
                    <a:pt x="11" y="10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8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60" name="Freeform 112"/>
            <p:cNvSpPr>
              <a:spLocks/>
            </p:cNvSpPr>
            <p:nvPr/>
          </p:nvSpPr>
          <p:spPr bwMode="auto">
            <a:xfrm>
              <a:off x="2614" y="1893"/>
              <a:ext cx="13" cy="13"/>
            </a:xfrm>
            <a:custGeom>
              <a:avLst/>
              <a:gdLst/>
              <a:ahLst/>
              <a:cxnLst>
                <a:cxn ang="0">
                  <a:pos x="9" y="9"/>
                </a:cxn>
                <a:cxn ang="0">
                  <a:pos x="8" y="13"/>
                </a:cxn>
                <a:cxn ang="0">
                  <a:pos x="9" y="10"/>
                </a:cxn>
                <a:cxn ang="0">
                  <a:pos x="12" y="8"/>
                </a:cxn>
                <a:cxn ang="0">
                  <a:pos x="12" y="5"/>
                </a:cxn>
                <a:cxn ang="0">
                  <a:pos x="13" y="5"/>
                </a:cxn>
                <a:cxn ang="0">
                  <a:pos x="3" y="0"/>
                </a:cxn>
                <a:cxn ang="0">
                  <a:pos x="2" y="3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1" y="6"/>
                </a:cxn>
                <a:cxn ang="0">
                  <a:pos x="0" y="9"/>
                </a:cxn>
                <a:cxn ang="0">
                  <a:pos x="0" y="11"/>
                </a:cxn>
                <a:cxn ang="0">
                  <a:pos x="9" y="9"/>
                </a:cxn>
              </a:cxnLst>
              <a:rect l="0" t="0" r="r" b="b"/>
              <a:pathLst>
                <a:path w="13" h="13">
                  <a:moveTo>
                    <a:pt x="9" y="9"/>
                  </a:moveTo>
                  <a:lnTo>
                    <a:pt x="8" y="13"/>
                  </a:lnTo>
                  <a:lnTo>
                    <a:pt x="9" y="10"/>
                  </a:lnTo>
                  <a:lnTo>
                    <a:pt x="12" y="8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61" name="Freeform 113"/>
            <p:cNvSpPr>
              <a:spLocks/>
            </p:cNvSpPr>
            <p:nvPr/>
          </p:nvSpPr>
          <p:spPr bwMode="auto">
            <a:xfrm>
              <a:off x="2614" y="1902"/>
              <a:ext cx="13" cy="13"/>
            </a:xfrm>
            <a:custGeom>
              <a:avLst/>
              <a:gdLst/>
              <a:ahLst/>
              <a:cxnLst>
                <a:cxn ang="0">
                  <a:pos x="13" y="12"/>
                </a:cxn>
                <a:cxn ang="0">
                  <a:pos x="12" y="8"/>
                </a:cxn>
                <a:cxn ang="0">
                  <a:pos x="12" y="6"/>
                </a:cxn>
                <a:cxn ang="0">
                  <a:pos x="10" y="4"/>
                </a:cxn>
                <a:cxn ang="0">
                  <a:pos x="10" y="3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1" y="6"/>
                </a:cxn>
                <a:cxn ang="0">
                  <a:pos x="1" y="7"/>
                </a:cxn>
                <a:cxn ang="0">
                  <a:pos x="2" y="10"/>
                </a:cxn>
                <a:cxn ang="0">
                  <a:pos x="4" y="13"/>
                </a:cxn>
                <a:cxn ang="0">
                  <a:pos x="3" y="9"/>
                </a:cxn>
                <a:cxn ang="0">
                  <a:pos x="13" y="12"/>
                </a:cxn>
                <a:cxn ang="0">
                  <a:pos x="13" y="9"/>
                </a:cxn>
                <a:cxn ang="0">
                  <a:pos x="12" y="8"/>
                </a:cxn>
                <a:cxn ang="0">
                  <a:pos x="13" y="12"/>
                </a:cxn>
              </a:cxnLst>
              <a:rect l="0" t="0" r="r" b="b"/>
              <a:pathLst>
                <a:path w="13" h="13">
                  <a:moveTo>
                    <a:pt x="13" y="12"/>
                  </a:moveTo>
                  <a:lnTo>
                    <a:pt x="12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10"/>
                  </a:lnTo>
                  <a:lnTo>
                    <a:pt x="4" y="13"/>
                  </a:lnTo>
                  <a:lnTo>
                    <a:pt x="3" y="9"/>
                  </a:lnTo>
                  <a:lnTo>
                    <a:pt x="13" y="12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62" name="Freeform 114"/>
            <p:cNvSpPr>
              <a:spLocks/>
            </p:cNvSpPr>
            <p:nvPr/>
          </p:nvSpPr>
          <p:spPr bwMode="auto">
            <a:xfrm>
              <a:off x="2613" y="1911"/>
              <a:ext cx="14" cy="38"/>
            </a:xfrm>
            <a:custGeom>
              <a:avLst/>
              <a:gdLst/>
              <a:ahLst/>
              <a:cxnLst>
                <a:cxn ang="0">
                  <a:pos x="9" y="38"/>
                </a:cxn>
                <a:cxn ang="0">
                  <a:pos x="9" y="38"/>
                </a:cxn>
                <a:cxn ang="0">
                  <a:pos x="14" y="3"/>
                </a:cxn>
                <a:cxn ang="0">
                  <a:pos x="4" y="0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9" y="38"/>
                </a:cxn>
                <a:cxn ang="0">
                  <a:pos x="9" y="38"/>
                </a:cxn>
                <a:cxn ang="0">
                  <a:pos x="9" y="38"/>
                </a:cxn>
              </a:cxnLst>
              <a:rect l="0" t="0" r="r" b="b"/>
              <a:pathLst>
                <a:path w="14" h="38">
                  <a:moveTo>
                    <a:pt x="9" y="38"/>
                  </a:moveTo>
                  <a:lnTo>
                    <a:pt x="9" y="38"/>
                  </a:lnTo>
                  <a:lnTo>
                    <a:pt x="14" y="3"/>
                  </a:lnTo>
                  <a:lnTo>
                    <a:pt x="4" y="0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9" y="38"/>
                  </a:lnTo>
                  <a:lnTo>
                    <a:pt x="9" y="38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63" name="Freeform 115"/>
            <p:cNvSpPr>
              <a:spLocks/>
            </p:cNvSpPr>
            <p:nvPr/>
          </p:nvSpPr>
          <p:spPr bwMode="auto">
            <a:xfrm>
              <a:off x="2601" y="1947"/>
              <a:ext cx="21" cy="33"/>
            </a:xfrm>
            <a:custGeom>
              <a:avLst/>
              <a:gdLst/>
              <a:ahLst/>
              <a:cxnLst>
                <a:cxn ang="0">
                  <a:pos x="8" y="33"/>
                </a:cxn>
                <a:cxn ang="0">
                  <a:pos x="9" y="32"/>
                </a:cxn>
                <a:cxn ang="0">
                  <a:pos x="21" y="2"/>
                </a:cxn>
                <a:cxn ang="0">
                  <a:pos x="12" y="0"/>
                </a:cxn>
                <a:cxn ang="0">
                  <a:pos x="0" y="29"/>
                </a:cxn>
                <a:cxn ang="0">
                  <a:pos x="1" y="28"/>
                </a:cxn>
                <a:cxn ang="0">
                  <a:pos x="8" y="33"/>
                </a:cxn>
                <a:cxn ang="0">
                  <a:pos x="9" y="33"/>
                </a:cxn>
                <a:cxn ang="0">
                  <a:pos x="9" y="32"/>
                </a:cxn>
                <a:cxn ang="0">
                  <a:pos x="8" y="33"/>
                </a:cxn>
              </a:cxnLst>
              <a:rect l="0" t="0" r="r" b="b"/>
              <a:pathLst>
                <a:path w="21" h="33">
                  <a:moveTo>
                    <a:pt x="8" y="33"/>
                  </a:moveTo>
                  <a:lnTo>
                    <a:pt x="9" y="3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0" y="29"/>
                  </a:lnTo>
                  <a:lnTo>
                    <a:pt x="1" y="28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9" y="32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64" name="Freeform 116"/>
            <p:cNvSpPr>
              <a:spLocks/>
            </p:cNvSpPr>
            <p:nvPr/>
          </p:nvSpPr>
          <p:spPr bwMode="auto">
            <a:xfrm>
              <a:off x="2587" y="1975"/>
              <a:ext cx="22" cy="32"/>
            </a:xfrm>
            <a:custGeom>
              <a:avLst/>
              <a:gdLst/>
              <a:ahLst/>
              <a:cxnLst>
                <a:cxn ang="0">
                  <a:pos x="7" y="32"/>
                </a:cxn>
                <a:cxn ang="0">
                  <a:pos x="7" y="32"/>
                </a:cxn>
                <a:cxn ang="0">
                  <a:pos x="22" y="5"/>
                </a:cxn>
                <a:cxn ang="0">
                  <a:pos x="15" y="0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7" y="32"/>
                </a:cxn>
              </a:cxnLst>
              <a:rect l="0" t="0" r="r" b="b"/>
              <a:pathLst>
                <a:path w="22" h="32">
                  <a:moveTo>
                    <a:pt x="7" y="32"/>
                  </a:moveTo>
                  <a:lnTo>
                    <a:pt x="7" y="32"/>
                  </a:lnTo>
                  <a:lnTo>
                    <a:pt x="22" y="5"/>
                  </a:lnTo>
                  <a:lnTo>
                    <a:pt x="15" y="0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65" name="Freeform 117"/>
            <p:cNvSpPr>
              <a:spLocks/>
            </p:cNvSpPr>
            <p:nvPr/>
          </p:nvSpPr>
          <p:spPr bwMode="auto">
            <a:xfrm>
              <a:off x="2574" y="2002"/>
              <a:ext cx="20" cy="24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9" y="24"/>
                </a:cxn>
                <a:cxn ang="0">
                  <a:pos x="20" y="5"/>
                </a:cxn>
                <a:cxn ang="0">
                  <a:pos x="13" y="0"/>
                </a:cxn>
                <a:cxn ang="0">
                  <a:pos x="2" y="19"/>
                </a:cxn>
                <a:cxn ang="0">
                  <a:pos x="2" y="24"/>
                </a:cxn>
                <a:cxn ang="0">
                  <a:pos x="2" y="19"/>
                </a:cxn>
                <a:cxn ang="0">
                  <a:pos x="0" y="22"/>
                </a:cxn>
                <a:cxn ang="0">
                  <a:pos x="2" y="24"/>
                </a:cxn>
                <a:cxn ang="0">
                  <a:pos x="9" y="19"/>
                </a:cxn>
              </a:cxnLst>
              <a:rect l="0" t="0" r="r" b="b"/>
              <a:pathLst>
                <a:path w="20" h="24">
                  <a:moveTo>
                    <a:pt x="9" y="19"/>
                  </a:moveTo>
                  <a:lnTo>
                    <a:pt x="9" y="24"/>
                  </a:lnTo>
                  <a:lnTo>
                    <a:pt x="20" y="5"/>
                  </a:lnTo>
                  <a:lnTo>
                    <a:pt x="13" y="0"/>
                  </a:lnTo>
                  <a:lnTo>
                    <a:pt x="2" y="19"/>
                  </a:lnTo>
                  <a:lnTo>
                    <a:pt x="2" y="24"/>
                  </a:lnTo>
                  <a:lnTo>
                    <a:pt x="2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66" name="Freeform 118"/>
            <p:cNvSpPr>
              <a:spLocks/>
            </p:cNvSpPr>
            <p:nvPr/>
          </p:nvSpPr>
          <p:spPr bwMode="auto">
            <a:xfrm>
              <a:off x="2576" y="2021"/>
              <a:ext cx="22" cy="31"/>
            </a:xfrm>
            <a:custGeom>
              <a:avLst/>
              <a:gdLst/>
              <a:ahLst/>
              <a:cxnLst>
                <a:cxn ang="0">
                  <a:pos x="19" y="21"/>
                </a:cxn>
                <a:cxn ang="0">
                  <a:pos x="22" y="24"/>
                </a:cxn>
                <a:cxn ang="0">
                  <a:pos x="7" y="0"/>
                </a:cxn>
                <a:cxn ang="0">
                  <a:pos x="0" y="5"/>
                </a:cxn>
                <a:cxn ang="0">
                  <a:pos x="15" y="29"/>
                </a:cxn>
                <a:cxn ang="0">
                  <a:pos x="19" y="31"/>
                </a:cxn>
                <a:cxn ang="0">
                  <a:pos x="15" y="29"/>
                </a:cxn>
                <a:cxn ang="0">
                  <a:pos x="17" y="31"/>
                </a:cxn>
                <a:cxn ang="0">
                  <a:pos x="19" y="31"/>
                </a:cxn>
                <a:cxn ang="0">
                  <a:pos x="19" y="21"/>
                </a:cxn>
              </a:cxnLst>
              <a:rect l="0" t="0" r="r" b="b"/>
              <a:pathLst>
                <a:path w="22" h="31">
                  <a:moveTo>
                    <a:pt x="19" y="21"/>
                  </a:moveTo>
                  <a:lnTo>
                    <a:pt x="22" y="24"/>
                  </a:lnTo>
                  <a:lnTo>
                    <a:pt x="7" y="0"/>
                  </a:lnTo>
                  <a:lnTo>
                    <a:pt x="0" y="5"/>
                  </a:lnTo>
                  <a:lnTo>
                    <a:pt x="15" y="29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67" name="Freeform 119"/>
            <p:cNvSpPr>
              <a:spLocks/>
            </p:cNvSpPr>
            <p:nvPr/>
          </p:nvSpPr>
          <p:spPr bwMode="auto">
            <a:xfrm>
              <a:off x="2593" y="2042"/>
              <a:ext cx="8" cy="1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8" y="3"/>
                </a:cxn>
                <a:cxn ang="0">
                  <a:pos x="7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3" y="10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7" y="11"/>
                </a:cxn>
                <a:cxn ang="0">
                  <a:pos x="1" y="10"/>
                </a:cxn>
                <a:cxn ang="0">
                  <a:pos x="3" y="12"/>
                </a:cxn>
                <a:cxn ang="0">
                  <a:pos x="7" y="11"/>
                </a:cxn>
                <a:cxn ang="0">
                  <a:pos x="2" y="2"/>
                </a:cxn>
              </a:cxnLst>
              <a:rect l="0" t="0" r="r" b="b"/>
              <a:pathLst>
                <a:path w="8" h="12">
                  <a:moveTo>
                    <a:pt x="2" y="2"/>
                  </a:moveTo>
                  <a:lnTo>
                    <a:pt x="8" y="3"/>
                  </a:lnTo>
                  <a:lnTo>
                    <a:pt x="7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1" y="10"/>
                  </a:lnTo>
                  <a:lnTo>
                    <a:pt x="7" y="11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68" name="Freeform 120"/>
            <p:cNvSpPr>
              <a:spLocks/>
            </p:cNvSpPr>
            <p:nvPr/>
          </p:nvSpPr>
          <p:spPr bwMode="auto">
            <a:xfrm>
              <a:off x="2607" y="2047"/>
              <a:ext cx="70" cy="149"/>
            </a:xfrm>
            <a:custGeom>
              <a:avLst/>
              <a:gdLst/>
              <a:ahLst/>
              <a:cxnLst>
                <a:cxn ang="0">
                  <a:pos x="60" y="149"/>
                </a:cxn>
                <a:cxn ang="0">
                  <a:pos x="62" y="149"/>
                </a:cxn>
                <a:cxn ang="0">
                  <a:pos x="63" y="149"/>
                </a:cxn>
                <a:cxn ang="0">
                  <a:pos x="66" y="149"/>
                </a:cxn>
                <a:cxn ang="0">
                  <a:pos x="68" y="149"/>
                </a:cxn>
                <a:cxn ang="0">
                  <a:pos x="70" y="143"/>
                </a:cxn>
                <a:cxn ang="0">
                  <a:pos x="70" y="136"/>
                </a:cxn>
                <a:cxn ang="0">
                  <a:pos x="67" y="129"/>
                </a:cxn>
                <a:cxn ang="0">
                  <a:pos x="64" y="123"/>
                </a:cxn>
                <a:cxn ang="0">
                  <a:pos x="57" y="38"/>
                </a:cxn>
                <a:cxn ang="0">
                  <a:pos x="59" y="33"/>
                </a:cxn>
                <a:cxn ang="0">
                  <a:pos x="61" y="29"/>
                </a:cxn>
                <a:cxn ang="0">
                  <a:pos x="64" y="25"/>
                </a:cxn>
                <a:cxn ang="0">
                  <a:pos x="68" y="21"/>
                </a:cxn>
                <a:cxn ang="0">
                  <a:pos x="67" y="20"/>
                </a:cxn>
                <a:cxn ang="0">
                  <a:pos x="66" y="18"/>
                </a:cxn>
                <a:cxn ang="0">
                  <a:pos x="64" y="17"/>
                </a:cxn>
                <a:cxn ang="0">
                  <a:pos x="62" y="16"/>
                </a:cxn>
                <a:cxn ang="0">
                  <a:pos x="61" y="13"/>
                </a:cxn>
                <a:cxn ang="0">
                  <a:pos x="60" y="10"/>
                </a:cxn>
                <a:cxn ang="0">
                  <a:pos x="59" y="6"/>
                </a:cxn>
                <a:cxn ang="0">
                  <a:pos x="57" y="1"/>
                </a:cxn>
                <a:cxn ang="0">
                  <a:pos x="57" y="1"/>
                </a:cxn>
                <a:cxn ang="0">
                  <a:pos x="56" y="1"/>
                </a:cxn>
                <a:cxn ang="0">
                  <a:pos x="54" y="1"/>
                </a:cxn>
                <a:cxn ang="0">
                  <a:pos x="53" y="0"/>
                </a:cxn>
                <a:cxn ang="0">
                  <a:pos x="50" y="1"/>
                </a:cxn>
                <a:cxn ang="0">
                  <a:pos x="49" y="1"/>
                </a:cxn>
                <a:cxn ang="0">
                  <a:pos x="48" y="3"/>
                </a:cxn>
                <a:cxn ang="0">
                  <a:pos x="47" y="5"/>
                </a:cxn>
                <a:cxn ang="0">
                  <a:pos x="13" y="16"/>
                </a:cxn>
                <a:cxn ang="0">
                  <a:pos x="9" y="27"/>
                </a:cxn>
                <a:cxn ang="0">
                  <a:pos x="6" y="39"/>
                </a:cxn>
                <a:cxn ang="0">
                  <a:pos x="3" y="52"/>
                </a:cxn>
                <a:cxn ang="0">
                  <a:pos x="1" y="65"/>
                </a:cxn>
                <a:cxn ang="0">
                  <a:pos x="0" y="78"/>
                </a:cxn>
                <a:cxn ang="0">
                  <a:pos x="1" y="92"/>
                </a:cxn>
                <a:cxn ang="0">
                  <a:pos x="2" y="104"/>
                </a:cxn>
                <a:cxn ang="0">
                  <a:pos x="6" y="116"/>
                </a:cxn>
                <a:cxn ang="0">
                  <a:pos x="20" y="123"/>
                </a:cxn>
                <a:cxn ang="0">
                  <a:pos x="24" y="134"/>
                </a:cxn>
                <a:cxn ang="0">
                  <a:pos x="60" y="149"/>
                </a:cxn>
              </a:cxnLst>
              <a:rect l="0" t="0" r="r" b="b"/>
              <a:pathLst>
                <a:path w="70" h="149">
                  <a:moveTo>
                    <a:pt x="60" y="149"/>
                  </a:moveTo>
                  <a:lnTo>
                    <a:pt x="62" y="149"/>
                  </a:lnTo>
                  <a:lnTo>
                    <a:pt x="63" y="149"/>
                  </a:lnTo>
                  <a:lnTo>
                    <a:pt x="66" y="149"/>
                  </a:lnTo>
                  <a:lnTo>
                    <a:pt x="68" y="149"/>
                  </a:lnTo>
                  <a:lnTo>
                    <a:pt x="70" y="143"/>
                  </a:lnTo>
                  <a:lnTo>
                    <a:pt x="70" y="136"/>
                  </a:lnTo>
                  <a:lnTo>
                    <a:pt x="67" y="129"/>
                  </a:lnTo>
                  <a:lnTo>
                    <a:pt x="64" y="123"/>
                  </a:lnTo>
                  <a:lnTo>
                    <a:pt x="57" y="38"/>
                  </a:lnTo>
                  <a:lnTo>
                    <a:pt x="59" y="33"/>
                  </a:lnTo>
                  <a:lnTo>
                    <a:pt x="61" y="29"/>
                  </a:lnTo>
                  <a:lnTo>
                    <a:pt x="64" y="25"/>
                  </a:lnTo>
                  <a:lnTo>
                    <a:pt x="68" y="21"/>
                  </a:lnTo>
                  <a:lnTo>
                    <a:pt x="67" y="20"/>
                  </a:lnTo>
                  <a:lnTo>
                    <a:pt x="66" y="18"/>
                  </a:lnTo>
                  <a:lnTo>
                    <a:pt x="64" y="17"/>
                  </a:lnTo>
                  <a:lnTo>
                    <a:pt x="62" y="16"/>
                  </a:lnTo>
                  <a:lnTo>
                    <a:pt x="61" y="13"/>
                  </a:lnTo>
                  <a:lnTo>
                    <a:pt x="60" y="10"/>
                  </a:lnTo>
                  <a:lnTo>
                    <a:pt x="59" y="6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6" y="1"/>
                  </a:lnTo>
                  <a:lnTo>
                    <a:pt x="54" y="1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3"/>
                  </a:lnTo>
                  <a:lnTo>
                    <a:pt x="47" y="5"/>
                  </a:lnTo>
                  <a:lnTo>
                    <a:pt x="13" y="16"/>
                  </a:lnTo>
                  <a:lnTo>
                    <a:pt x="9" y="27"/>
                  </a:lnTo>
                  <a:lnTo>
                    <a:pt x="6" y="39"/>
                  </a:lnTo>
                  <a:lnTo>
                    <a:pt x="3" y="52"/>
                  </a:lnTo>
                  <a:lnTo>
                    <a:pt x="1" y="65"/>
                  </a:lnTo>
                  <a:lnTo>
                    <a:pt x="0" y="78"/>
                  </a:lnTo>
                  <a:lnTo>
                    <a:pt x="1" y="92"/>
                  </a:lnTo>
                  <a:lnTo>
                    <a:pt x="2" y="104"/>
                  </a:lnTo>
                  <a:lnTo>
                    <a:pt x="6" y="116"/>
                  </a:lnTo>
                  <a:lnTo>
                    <a:pt x="20" y="123"/>
                  </a:lnTo>
                  <a:lnTo>
                    <a:pt x="24" y="134"/>
                  </a:lnTo>
                  <a:lnTo>
                    <a:pt x="60" y="14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69" name="Freeform 121"/>
            <p:cNvSpPr>
              <a:spLocks/>
            </p:cNvSpPr>
            <p:nvPr/>
          </p:nvSpPr>
          <p:spPr bwMode="auto">
            <a:xfrm>
              <a:off x="2398" y="2051"/>
              <a:ext cx="83" cy="142"/>
            </a:xfrm>
            <a:custGeom>
              <a:avLst/>
              <a:gdLst/>
              <a:ahLst/>
              <a:cxnLst>
                <a:cxn ang="0">
                  <a:pos x="44" y="142"/>
                </a:cxn>
                <a:cxn ang="0">
                  <a:pos x="45" y="142"/>
                </a:cxn>
                <a:cxn ang="0">
                  <a:pos x="46" y="142"/>
                </a:cxn>
                <a:cxn ang="0">
                  <a:pos x="49" y="142"/>
                </a:cxn>
                <a:cxn ang="0">
                  <a:pos x="50" y="142"/>
                </a:cxn>
                <a:cxn ang="0">
                  <a:pos x="52" y="136"/>
                </a:cxn>
                <a:cxn ang="0">
                  <a:pos x="52" y="129"/>
                </a:cxn>
                <a:cxn ang="0">
                  <a:pos x="51" y="121"/>
                </a:cxn>
                <a:cxn ang="0">
                  <a:pos x="50" y="114"/>
                </a:cxn>
                <a:cxn ang="0">
                  <a:pos x="67" y="106"/>
                </a:cxn>
                <a:cxn ang="0">
                  <a:pos x="71" y="101"/>
                </a:cxn>
                <a:cxn ang="0">
                  <a:pos x="72" y="95"/>
                </a:cxn>
                <a:cxn ang="0">
                  <a:pos x="72" y="88"/>
                </a:cxn>
                <a:cxn ang="0">
                  <a:pos x="70" y="82"/>
                </a:cxn>
                <a:cxn ang="0">
                  <a:pos x="79" y="60"/>
                </a:cxn>
                <a:cxn ang="0">
                  <a:pos x="79" y="59"/>
                </a:cxn>
                <a:cxn ang="0">
                  <a:pos x="79" y="58"/>
                </a:cxn>
                <a:cxn ang="0">
                  <a:pos x="79" y="55"/>
                </a:cxn>
                <a:cxn ang="0">
                  <a:pos x="78" y="54"/>
                </a:cxn>
                <a:cxn ang="0">
                  <a:pos x="80" y="51"/>
                </a:cxn>
                <a:cxn ang="0">
                  <a:pos x="82" y="46"/>
                </a:cxn>
                <a:cxn ang="0">
                  <a:pos x="83" y="40"/>
                </a:cxn>
                <a:cxn ang="0">
                  <a:pos x="83" y="35"/>
                </a:cxn>
                <a:cxn ang="0">
                  <a:pos x="83" y="29"/>
                </a:cxn>
                <a:cxn ang="0">
                  <a:pos x="83" y="23"/>
                </a:cxn>
                <a:cxn ang="0">
                  <a:pos x="82" y="19"/>
                </a:cxn>
                <a:cxn ang="0">
                  <a:pos x="80" y="14"/>
                </a:cxn>
                <a:cxn ang="0">
                  <a:pos x="76" y="9"/>
                </a:cxn>
                <a:cxn ang="0">
                  <a:pos x="72" y="6"/>
                </a:cxn>
                <a:cxn ang="0">
                  <a:pos x="69" y="2"/>
                </a:cxn>
                <a:cxn ang="0">
                  <a:pos x="65" y="0"/>
                </a:cxn>
                <a:cxn ang="0">
                  <a:pos x="52" y="2"/>
                </a:cxn>
                <a:cxn ang="0">
                  <a:pos x="44" y="10"/>
                </a:cxn>
                <a:cxn ang="0">
                  <a:pos x="40" y="9"/>
                </a:cxn>
                <a:cxn ang="0">
                  <a:pos x="38" y="6"/>
                </a:cxn>
                <a:cxn ang="0">
                  <a:pos x="35" y="3"/>
                </a:cxn>
                <a:cxn ang="0">
                  <a:pos x="31" y="1"/>
                </a:cxn>
                <a:cxn ang="0">
                  <a:pos x="18" y="2"/>
                </a:cxn>
                <a:cxn ang="0">
                  <a:pos x="0" y="90"/>
                </a:cxn>
                <a:cxn ang="0">
                  <a:pos x="3" y="98"/>
                </a:cxn>
                <a:cxn ang="0">
                  <a:pos x="6" y="106"/>
                </a:cxn>
                <a:cxn ang="0">
                  <a:pos x="11" y="113"/>
                </a:cxn>
                <a:cxn ang="0">
                  <a:pos x="16" y="120"/>
                </a:cxn>
                <a:cxn ang="0">
                  <a:pos x="22" y="127"/>
                </a:cxn>
                <a:cxn ang="0">
                  <a:pos x="27" y="132"/>
                </a:cxn>
                <a:cxn ang="0">
                  <a:pos x="36" y="138"/>
                </a:cxn>
                <a:cxn ang="0">
                  <a:pos x="44" y="142"/>
                </a:cxn>
              </a:cxnLst>
              <a:rect l="0" t="0" r="r" b="b"/>
              <a:pathLst>
                <a:path w="83" h="142">
                  <a:moveTo>
                    <a:pt x="44" y="142"/>
                  </a:moveTo>
                  <a:lnTo>
                    <a:pt x="45" y="142"/>
                  </a:lnTo>
                  <a:lnTo>
                    <a:pt x="46" y="142"/>
                  </a:lnTo>
                  <a:lnTo>
                    <a:pt x="49" y="142"/>
                  </a:lnTo>
                  <a:lnTo>
                    <a:pt x="50" y="142"/>
                  </a:lnTo>
                  <a:lnTo>
                    <a:pt x="52" y="136"/>
                  </a:lnTo>
                  <a:lnTo>
                    <a:pt x="52" y="129"/>
                  </a:lnTo>
                  <a:lnTo>
                    <a:pt x="51" y="121"/>
                  </a:lnTo>
                  <a:lnTo>
                    <a:pt x="50" y="114"/>
                  </a:lnTo>
                  <a:lnTo>
                    <a:pt x="67" y="106"/>
                  </a:lnTo>
                  <a:lnTo>
                    <a:pt x="71" y="101"/>
                  </a:lnTo>
                  <a:lnTo>
                    <a:pt x="72" y="95"/>
                  </a:lnTo>
                  <a:lnTo>
                    <a:pt x="72" y="88"/>
                  </a:lnTo>
                  <a:lnTo>
                    <a:pt x="70" y="82"/>
                  </a:lnTo>
                  <a:lnTo>
                    <a:pt x="79" y="60"/>
                  </a:lnTo>
                  <a:lnTo>
                    <a:pt x="79" y="59"/>
                  </a:lnTo>
                  <a:lnTo>
                    <a:pt x="79" y="58"/>
                  </a:lnTo>
                  <a:lnTo>
                    <a:pt x="79" y="55"/>
                  </a:lnTo>
                  <a:lnTo>
                    <a:pt x="78" y="54"/>
                  </a:lnTo>
                  <a:lnTo>
                    <a:pt x="80" y="51"/>
                  </a:lnTo>
                  <a:lnTo>
                    <a:pt x="82" y="46"/>
                  </a:lnTo>
                  <a:lnTo>
                    <a:pt x="83" y="40"/>
                  </a:lnTo>
                  <a:lnTo>
                    <a:pt x="83" y="35"/>
                  </a:lnTo>
                  <a:lnTo>
                    <a:pt x="83" y="29"/>
                  </a:lnTo>
                  <a:lnTo>
                    <a:pt x="83" y="23"/>
                  </a:lnTo>
                  <a:lnTo>
                    <a:pt x="82" y="19"/>
                  </a:lnTo>
                  <a:lnTo>
                    <a:pt x="80" y="14"/>
                  </a:lnTo>
                  <a:lnTo>
                    <a:pt x="76" y="9"/>
                  </a:lnTo>
                  <a:lnTo>
                    <a:pt x="72" y="6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52" y="2"/>
                  </a:lnTo>
                  <a:lnTo>
                    <a:pt x="44" y="10"/>
                  </a:lnTo>
                  <a:lnTo>
                    <a:pt x="40" y="9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1" y="1"/>
                  </a:lnTo>
                  <a:lnTo>
                    <a:pt x="18" y="2"/>
                  </a:lnTo>
                  <a:lnTo>
                    <a:pt x="0" y="90"/>
                  </a:lnTo>
                  <a:lnTo>
                    <a:pt x="3" y="98"/>
                  </a:lnTo>
                  <a:lnTo>
                    <a:pt x="6" y="106"/>
                  </a:lnTo>
                  <a:lnTo>
                    <a:pt x="11" y="113"/>
                  </a:lnTo>
                  <a:lnTo>
                    <a:pt x="16" y="120"/>
                  </a:lnTo>
                  <a:lnTo>
                    <a:pt x="22" y="127"/>
                  </a:lnTo>
                  <a:lnTo>
                    <a:pt x="27" y="132"/>
                  </a:lnTo>
                  <a:lnTo>
                    <a:pt x="36" y="138"/>
                  </a:lnTo>
                  <a:lnTo>
                    <a:pt x="44" y="142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70" name="Freeform 122"/>
            <p:cNvSpPr>
              <a:spLocks/>
            </p:cNvSpPr>
            <p:nvPr/>
          </p:nvSpPr>
          <p:spPr bwMode="auto">
            <a:xfrm>
              <a:off x="2250" y="1853"/>
              <a:ext cx="132" cy="91"/>
            </a:xfrm>
            <a:custGeom>
              <a:avLst/>
              <a:gdLst/>
              <a:ahLst/>
              <a:cxnLst>
                <a:cxn ang="0">
                  <a:pos x="105" y="91"/>
                </a:cxn>
                <a:cxn ang="0">
                  <a:pos x="125" y="87"/>
                </a:cxn>
                <a:cxn ang="0">
                  <a:pos x="128" y="82"/>
                </a:cxn>
                <a:cxn ang="0">
                  <a:pos x="130" y="76"/>
                </a:cxn>
                <a:cxn ang="0">
                  <a:pos x="131" y="69"/>
                </a:cxn>
                <a:cxn ang="0">
                  <a:pos x="132" y="62"/>
                </a:cxn>
                <a:cxn ang="0">
                  <a:pos x="127" y="45"/>
                </a:cxn>
                <a:cxn ang="0">
                  <a:pos x="117" y="40"/>
                </a:cxn>
                <a:cxn ang="0">
                  <a:pos x="115" y="24"/>
                </a:cxn>
                <a:cxn ang="0">
                  <a:pos x="108" y="19"/>
                </a:cxn>
                <a:cxn ang="0">
                  <a:pos x="99" y="18"/>
                </a:cxn>
                <a:cxn ang="0">
                  <a:pos x="91" y="16"/>
                </a:cxn>
                <a:cxn ang="0">
                  <a:pos x="84" y="10"/>
                </a:cxn>
                <a:cxn ang="0">
                  <a:pos x="78" y="9"/>
                </a:cxn>
                <a:cxn ang="0">
                  <a:pos x="72" y="7"/>
                </a:cxn>
                <a:cxn ang="0">
                  <a:pos x="66" y="5"/>
                </a:cxn>
                <a:cxn ang="0">
                  <a:pos x="61" y="3"/>
                </a:cxn>
                <a:cxn ang="0">
                  <a:pos x="57" y="0"/>
                </a:cxn>
                <a:cxn ang="0">
                  <a:pos x="52" y="0"/>
                </a:cxn>
                <a:cxn ang="0">
                  <a:pos x="48" y="0"/>
                </a:cxn>
                <a:cxn ang="0">
                  <a:pos x="44" y="3"/>
                </a:cxn>
                <a:cxn ang="0">
                  <a:pos x="37" y="7"/>
                </a:cxn>
                <a:cxn ang="0">
                  <a:pos x="31" y="11"/>
                </a:cxn>
                <a:cxn ang="0">
                  <a:pos x="25" y="12"/>
                </a:cxn>
                <a:cxn ang="0">
                  <a:pos x="19" y="12"/>
                </a:cxn>
                <a:cxn ang="0">
                  <a:pos x="12" y="17"/>
                </a:cxn>
                <a:cxn ang="0">
                  <a:pos x="6" y="24"/>
                </a:cxn>
                <a:cxn ang="0">
                  <a:pos x="2" y="33"/>
                </a:cxn>
                <a:cxn ang="0">
                  <a:pos x="0" y="43"/>
                </a:cxn>
                <a:cxn ang="0">
                  <a:pos x="0" y="48"/>
                </a:cxn>
                <a:cxn ang="0">
                  <a:pos x="0" y="52"/>
                </a:cxn>
                <a:cxn ang="0">
                  <a:pos x="0" y="56"/>
                </a:cxn>
                <a:cxn ang="0">
                  <a:pos x="2" y="59"/>
                </a:cxn>
                <a:cxn ang="0">
                  <a:pos x="20" y="74"/>
                </a:cxn>
                <a:cxn ang="0">
                  <a:pos x="27" y="72"/>
                </a:cxn>
                <a:cxn ang="0">
                  <a:pos x="34" y="69"/>
                </a:cxn>
                <a:cxn ang="0">
                  <a:pos x="40" y="68"/>
                </a:cxn>
                <a:cxn ang="0">
                  <a:pos x="47" y="70"/>
                </a:cxn>
                <a:cxn ang="0">
                  <a:pos x="48" y="72"/>
                </a:cxn>
                <a:cxn ang="0">
                  <a:pos x="50" y="76"/>
                </a:cxn>
                <a:cxn ang="0">
                  <a:pos x="52" y="77"/>
                </a:cxn>
                <a:cxn ang="0">
                  <a:pos x="55" y="78"/>
                </a:cxn>
                <a:cxn ang="0">
                  <a:pos x="68" y="75"/>
                </a:cxn>
                <a:cxn ang="0">
                  <a:pos x="70" y="76"/>
                </a:cxn>
                <a:cxn ang="0">
                  <a:pos x="72" y="77"/>
                </a:cxn>
                <a:cxn ang="0">
                  <a:pos x="73" y="81"/>
                </a:cxn>
                <a:cxn ang="0">
                  <a:pos x="75" y="83"/>
                </a:cxn>
                <a:cxn ang="0">
                  <a:pos x="82" y="83"/>
                </a:cxn>
                <a:cxn ang="0">
                  <a:pos x="90" y="84"/>
                </a:cxn>
                <a:cxn ang="0">
                  <a:pos x="97" y="87"/>
                </a:cxn>
                <a:cxn ang="0">
                  <a:pos x="102" y="91"/>
                </a:cxn>
                <a:cxn ang="0">
                  <a:pos x="102" y="91"/>
                </a:cxn>
                <a:cxn ang="0">
                  <a:pos x="104" y="91"/>
                </a:cxn>
                <a:cxn ang="0">
                  <a:pos x="105" y="91"/>
                </a:cxn>
                <a:cxn ang="0">
                  <a:pos x="105" y="91"/>
                </a:cxn>
              </a:cxnLst>
              <a:rect l="0" t="0" r="r" b="b"/>
              <a:pathLst>
                <a:path w="132" h="91">
                  <a:moveTo>
                    <a:pt x="105" y="91"/>
                  </a:moveTo>
                  <a:lnTo>
                    <a:pt x="125" y="87"/>
                  </a:lnTo>
                  <a:lnTo>
                    <a:pt x="128" y="82"/>
                  </a:lnTo>
                  <a:lnTo>
                    <a:pt x="130" y="76"/>
                  </a:lnTo>
                  <a:lnTo>
                    <a:pt x="131" y="69"/>
                  </a:lnTo>
                  <a:lnTo>
                    <a:pt x="132" y="62"/>
                  </a:lnTo>
                  <a:lnTo>
                    <a:pt x="127" y="45"/>
                  </a:lnTo>
                  <a:lnTo>
                    <a:pt x="117" y="40"/>
                  </a:lnTo>
                  <a:lnTo>
                    <a:pt x="115" y="24"/>
                  </a:lnTo>
                  <a:lnTo>
                    <a:pt x="108" y="19"/>
                  </a:lnTo>
                  <a:lnTo>
                    <a:pt x="99" y="18"/>
                  </a:lnTo>
                  <a:lnTo>
                    <a:pt x="91" y="16"/>
                  </a:lnTo>
                  <a:lnTo>
                    <a:pt x="84" y="10"/>
                  </a:lnTo>
                  <a:lnTo>
                    <a:pt x="78" y="9"/>
                  </a:lnTo>
                  <a:lnTo>
                    <a:pt x="72" y="7"/>
                  </a:lnTo>
                  <a:lnTo>
                    <a:pt x="66" y="5"/>
                  </a:lnTo>
                  <a:lnTo>
                    <a:pt x="61" y="3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3"/>
                  </a:lnTo>
                  <a:lnTo>
                    <a:pt x="37" y="7"/>
                  </a:lnTo>
                  <a:lnTo>
                    <a:pt x="31" y="11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2" y="17"/>
                  </a:lnTo>
                  <a:lnTo>
                    <a:pt x="6" y="24"/>
                  </a:lnTo>
                  <a:lnTo>
                    <a:pt x="2" y="33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2" y="59"/>
                  </a:lnTo>
                  <a:lnTo>
                    <a:pt x="20" y="74"/>
                  </a:lnTo>
                  <a:lnTo>
                    <a:pt x="27" y="72"/>
                  </a:lnTo>
                  <a:lnTo>
                    <a:pt x="34" y="69"/>
                  </a:lnTo>
                  <a:lnTo>
                    <a:pt x="40" y="68"/>
                  </a:lnTo>
                  <a:lnTo>
                    <a:pt x="47" y="70"/>
                  </a:lnTo>
                  <a:lnTo>
                    <a:pt x="48" y="72"/>
                  </a:lnTo>
                  <a:lnTo>
                    <a:pt x="50" y="76"/>
                  </a:lnTo>
                  <a:lnTo>
                    <a:pt x="52" y="77"/>
                  </a:lnTo>
                  <a:lnTo>
                    <a:pt x="55" y="78"/>
                  </a:lnTo>
                  <a:lnTo>
                    <a:pt x="68" y="75"/>
                  </a:lnTo>
                  <a:lnTo>
                    <a:pt x="70" y="76"/>
                  </a:lnTo>
                  <a:lnTo>
                    <a:pt x="72" y="77"/>
                  </a:lnTo>
                  <a:lnTo>
                    <a:pt x="73" y="81"/>
                  </a:lnTo>
                  <a:lnTo>
                    <a:pt x="75" y="83"/>
                  </a:lnTo>
                  <a:lnTo>
                    <a:pt x="82" y="83"/>
                  </a:lnTo>
                  <a:lnTo>
                    <a:pt x="90" y="84"/>
                  </a:lnTo>
                  <a:lnTo>
                    <a:pt x="97" y="87"/>
                  </a:lnTo>
                  <a:lnTo>
                    <a:pt x="102" y="91"/>
                  </a:lnTo>
                  <a:lnTo>
                    <a:pt x="102" y="91"/>
                  </a:lnTo>
                  <a:lnTo>
                    <a:pt x="104" y="91"/>
                  </a:lnTo>
                  <a:lnTo>
                    <a:pt x="105" y="91"/>
                  </a:lnTo>
                  <a:lnTo>
                    <a:pt x="105" y="91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71" name="Freeform 123"/>
            <p:cNvSpPr>
              <a:spLocks/>
            </p:cNvSpPr>
            <p:nvPr/>
          </p:nvSpPr>
          <p:spPr bwMode="auto">
            <a:xfrm>
              <a:off x="2680" y="1857"/>
              <a:ext cx="135" cy="77"/>
            </a:xfrm>
            <a:custGeom>
              <a:avLst/>
              <a:gdLst/>
              <a:ahLst/>
              <a:cxnLst>
                <a:cxn ang="0">
                  <a:pos x="36" y="75"/>
                </a:cxn>
                <a:cxn ang="0">
                  <a:pos x="67" y="67"/>
                </a:cxn>
                <a:cxn ang="0">
                  <a:pos x="68" y="66"/>
                </a:cxn>
                <a:cxn ang="0">
                  <a:pos x="70" y="65"/>
                </a:cxn>
                <a:cxn ang="0">
                  <a:pos x="71" y="62"/>
                </a:cxn>
                <a:cxn ang="0">
                  <a:pos x="73" y="60"/>
                </a:cxn>
                <a:cxn ang="0">
                  <a:pos x="106" y="51"/>
                </a:cxn>
                <a:cxn ang="0">
                  <a:pos x="107" y="51"/>
                </a:cxn>
                <a:cxn ang="0">
                  <a:pos x="108" y="53"/>
                </a:cxn>
                <a:cxn ang="0">
                  <a:pos x="110" y="54"/>
                </a:cxn>
                <a:cxn ang="0">
                  <a:pos x="111" y="55"/>
                </a:cxn>
                <a:cxn ang="0">
                  <a:pos x="124" y="51"/>
                </a:cxn>
                <a:cxn ang="0">
                  <a:pos x="127" y="51"/>
                </a:cxn>
                <a:cxn ang="0">
                  <a:pos x="128" y="51"/>
                </a:cxn>
                <a:cxn ang="0">
                  <a:pos x="130" y="49"/>
                </a:cxn>
                <a:cxn ang="0">
                  <a:pos x="133" y="48"/>
                </a:cxn>
                <a:cxn ang="0">
                  <a:pos x="135" y="44"/>
                </a:cxn>
                <a:cxn ang="0">
                  <a:pos x="135" y="39"/>
                </a:cxn>
                <a:cxn ang="0">
                  <a:pos x="134" y="34"/>
                </a:cxn>
                <a:cxn ang="0">
                  <a:pos x="133" y="29"/>
                </a:cxn>
                <a:cxn ang="0">
                  <a:pos x="130" y="25"/>
                </a:cxn>
                <a:cxn ang="0">
                  <a:pos x="128" y="21"/>
                </a:cxn>
                <a:cxn ang="0">
                  <a:pos x="124" y="16"/>
                </a:cxn>
                <a:cxn ang="0">
                  <a:pos x="122" y="13"/>
                </a:cxn>
                <a:cxn ang="0">
                  <a:pos x="115" y="12"/>
                </a:cxn>
                <a:cxn ang="0">
                  <a:pos x="108" y="10"/>
                </a:cxn>
                <a:cxn ang="0">
                  <a:pos x="101" y="9"/>
                </a:cxn>
                <a:cxn ang="0">
                  <a:pos x="95" y="8"/>
                </a:cxn>
                <a:cxn ang="0">
                  <a:pos x="88" y="7"/>
                </a:cxn>
                <a:cxn ang="0">
                  <a:pos x="82" y="6"/>
                </a:cxn>
                <a:cxn ang="0">
                  <a:pos x="76" y="3"/>
                </a:cxn>
                <a:cxn ang="0">
                  <a:pos x="69" y="0"/>
                </a:cxn>
                <a:cxn ang="0">
                  <a:pos x="60" y="0"/>
                </a:cxn>
                <a:cxn ang="0">
                  <a:pos x="53" y="2"/>
                </a:cxn>
                <a:cxn ang="0">
                  <a:pos x="46" y="6"/>
                </a:cxn>
                <a:cxn ang="0">
                  <a:pos x="39" y="8"/>
                </a:cxn>
                <a:cxn ang="0">
                  <a:pos x="34" y="8"/>
                </a:cxn>
                <a:cxn ang="0">
                  <a:pos x="28" y="7"/>
                </a:cxn>
                <a:cxn ang="0">
                  <a:pos x="23" y="7"/>
                </a:cxn>
                <a:cxn ang="0">
                  <a:pos x="17" y="8"/>
                </a:cxn>
                <a:cxn ang="0">
                  <a:pos x="0" y="33"/>
                </a:cxn>
                <a:cxn ang="0">
                  <a:pos x="4" y="45"/>
                </a:cxn>
                <a:cxn ang="0">
                  <a:pos x="17" y="52"/>
                </a:cxn>
                <a:cxn ang="0">
                  <a:pos x="20" y="57"/>
                </a:cxn>
                <a:cxn ang="0">
                  <a:pos x="23" y="60"/>
                </a:cxn>
                <a:cxn ang="0">
                  <a:pos x="24" y="66"/>
                </a:cxn>
                <a:cxn ang="0">
                  <a:pos x="26" y="72"/>
                </a:cxn>
                <a:cxn ang="0">
                  <a:pos x="34" y="77"/>
                </a:cxn>
                <a:cxn ang="0">
                  <a:pos x="34" y="77"/>
                </a:cxn>
                <a:cxn ang="0">
                  <a:pos x="35" y="75"/>
                </a:cxn>
                <a:cxn ang="0">
                  <a:pos x="36" y="75"/>
                </a:cxn>
                <a:cxn ang="0">
                  <a:pos x="36" y="75"/>
                </a:cxn>
              </a:cxnLst>
              <a:rect l="0" t="0" r="r" b="b"/>
              <a:pathLst>
                <a:path w="135" h="77">
                  <a:moveTo>
                    <a:pt x="36" y="75"/>
                  </a:moveTo>
                  <a:lnTo>
                    <a:pt x="67" y="67"/>
                  </a:lnTo>
                  <a:lnTo>
                    <a:pt x="68" y="66"/>
                  </a:lnTo>
                  <a:lnTo>
                    <a:pt x="70" y="65"/>
                  </a:lnTo>
                  <a:lnTo>
                    <a:pt x="71" y="62"/>
                  </a:lnTo>
                  <a:lnTo>
                    <a:pt x="73" y="60"/>
                  </a:lnTo>
                  <a:lnTo>
                    <a:pt x="106" y="51"/>
                  </a:lnTo>
                  <a:lnTo>
                    <a:pt x="107" y="51"/>
                  </a:lnTo>
                  <a:lnTo>
                    <a:pt x="108" y="53"/>
                  </a:lnTo>
                  <a:lnTo>
                    <a:pt x="110" y="54"/>
                  </a:lnTo>
                  <a:lnTo>
                    <a:pt x="111" y="55"/>
                  </a:lnTo>
                  <a:lnTo>
                    <a:pt x="124" y="51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30" y="49"/>
                  </a:lnTo>
                  <a:lnTo>
                    <a:pt x="133" y="48"/>
                  </a:lnTo>
                  <a:lnTo>
                    <a:pt x="135" y="44"/>
                  </a:lnTo>
                  <a:lnTo>
                    <a:pt x="135" y="39"/>
                  </a:lnTo>
                  <a:lnTo>
                    <a:pt x="134" y="34"/>
                  </a:lnTo>
                  <a:lnTo>
                    <a:pt x="133" y="29"/>
                  </a:lnTo>
                  <a:lnTo>
                    <a:pt x="130" y="25"/>
                  </a:lnTo>
                  <a:lnTo>
                    <a:pt x="128" y="21"/>
                  </a:lnTo>
                  <a:lnTo>
                    <a:pt x="124" y="16"/>
                  </a:lnTo>
                  <a:lnTo>
                    <a:pt x="122" y="13"/>
                  </a:lnTo>
                  <a:lnTo>
                    <a:pt x="115" y="12"/>
                  </a:lnTo>
                  <a:lnTo>
                    <a:pt x="108" y="10"/>
                  </a:lnTo>
                  <a:lnTo>
                    <a:pt x="101" y="9"/>
                  </a:lnTo>
                  <a:lnTo>
                    <a:pt x="95" y="8"/>
                  </a:lnTo>
                  <a:lnTo>
                    <a:pt x="88" y="7"/>
                  </a:lnTo>
                  <a:lnTo>
                    <a:pt x="82" y="6"/>
                  </a:lnTo>
                  <a:lnTo>
                    <a:pt x="76" y="3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53" y="2"/>
                  </a:lnTo>
                  <a:lnTo>
                    <a:pt x="46" y="6"/>
                  </a:lnTo>
                  <a:lnTo>
                    <a:pt x="39" y="8"/>
                  </a:lnTo>
                  <a:lnTo>
                    <a:pt x="34" y="8"/>
                  </a:lnTo>
                  <a:lnTo>
                    <a:pt x="28" y="7"/>
                  </a:lnTo>
                  <a:lnTo>
                    <a:pt x="23" y="7"/>
                  </a:lnTo>
                  <a:lnTo>
                    <a:pt x="17" y="8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7" y="52"/>
                  </a:lnTo>
                  <a:lnTo>
                    <a:pt x="20" y="57"/>
                  </a:lnTo>
                  <a:lnTo>
                    <a:pt x="23" y="60"/>
                  </a:lnTo>
                  <a:lnTo>
                    <a:pt x="24" y="66"/>
                  </a:lnTo>
                  <a:lnTo>
                    <a:pt x="26" y="72"/>
                  </a:lnTo>
                  <a:lnTo>
                    <a:pt x="34" y="77"/>
                  </a:lnTo>
                  <a:lnTo>
                    <a:pt x="34" y="77"/>
                  </a:lnTo>
                  <a:lnTo>
                    <a:pt x="35" y="75"/>
                  </a:lnTo>
                  <a:lnTo>
                    <a:pt x="36" y="75"/>
                  </a:lnTo>
                  <a:lnTo>
                    <a:pt x="36" y="75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72" name="Freeform 124"/>
            <p:cNvSpPr>
              <a:spLocks/>
            </p:cNvSpPr>
            <p:nvPr/>
          </p:nvSpPr>
          <p:spPr bwMode="auto">
            <a:xfrm>
              <a:off x="2567" y="1657"/>
              <a:ext cx="107" cy="127"/>
            </a:xfrm>
            <a:custGeom>
              <a:avLst/>
              <a:gdLst/>
              <a:ahLst/>
              <a:cxnLst>
                <a:cxn ang="0">
                  <a:pos x="59" y="127"/>
                </a:cxn>
                <a:cxn ang="0">
                  <a:pos x="61" y="127"/>
                </a:cxn>
                <a:cxn ang="0">
                  <a:pos x="63" y="127"/>
                </a:cxn>
                <a:cxn ang="0">
                  <a:pos x="66" y="127"/>
                </a:cxn>
                <a:cxn ang="0">
                  <a:pos x="68" y="125"/>
                </a:cxn>
                <a:cxn ang="0">
                  <a:pos x="69" y="123"/>
                </a:cxn>
                <a:cxn ang="0">
                  <a:pos x="70" y="121"/>
                </a:cxn>
                <a:cxn ang="0">
                  <a:pos x="71" y="118"/>
                </a:cxn>
                <a:cxn ang="0">
                  <a:pos x="73" y="115"/>
                </a:cxn>
                <a:cxn ang="0">
                  <a:pos x="68" y="102"/>
                </a:cxn>
                <a:cxn ang="0">
                  <a:pos x="69" y="91"/>
                </a:cxn>
                <a:cxn ang="0">
                  <a:pos x="70" y="89"/>
                </a:cxn>
                <a:cxn ang="0">
                  <a:pos x="71" y="87"/>
                </a:cxn>
                <a:cxn ang="0">
                  <a:pos x="75" y="86"/>
                </a:cxn>
                <a:cxn ang="0">
                  <a:pos x="77" y="85"/>
                </a:cxn>
                <a:cxn ang="0">
                  <a:pos x="79" y="85"/>
                </a:cxn>
                <a:cxn ang="0">
                  <a:pos x="81" y="85"/>
                </a:cxn>
                <a:cxn ang="0">
                  <a:pos x="82" y="85"/>
                </a:cxn>
                <a:cxn ang="0">
                  <a:pos x="83" y="85"/>
                </a:cxn>
                <a:cxn ang="0">
                  <a:pos x="94" y="69"/>
                </a:cxn>
                <a:cxn ang="0">
                  <a:pos x="95" y="67"/>
                </a:cxn>
                <a:cxn ang="0">
                  <a:pos x="96" y="67"/>
                </a:cxn>
                <a:cxn ang="0">
                  <a:pos x="97" y="66"/>
                </a:cxn>
                <a:cxn ang="0">
                  <a:pos x="99" y="65"/>
                </a:cxn>
                <a:cxn ang="0">
                  <a:pos x="107" y="31"/>
                </a:cxn>
                <a:cxn ang="0">
                  <a:pos x="103" y="27"/>
                </a:cxn>
                <a:cxn ang="0">
                  <a:pos x="101" y="21"/>
                </a:cxn>
                <a:cxn ang="0">
                  <a:pos x="100" y="15"/>
                </a:cxn>
                <a:cxn ang="0">
                  <a:pos x="96" y="11"/>
                </a:cxn>
                <a:cxn ang="0">
                  <a:pos x="91" y="9"/>
                </a:cxn>
                <a:cxn ang="0">
                  <a:pos x="86" y="7"/>
                </a:cxn>
                <a:cxn ang="0">
                  <a:pos x="81" y="5"/>
                </a:cxn>
                <a:cxn ang="0">
                  <a:pos x="76" y="2"/>
                </a:cxn>
                <a:cxn ang="0">
                  <a:pos x="70" y="1"/>
                </a:cxn>
                <a:cxn ang="0">
                  <a:pos x="66" y="0"/>
                </a:cxn>
                <a:cxn ang="0">
                  <a:pos x="60" y="0"/>
                </a:cxn>
                <a:cxn ang="0">
                  <a:pos x="55" y="2"/>
                </a:cxn>
                <a:cxn ang="0">
                  <a:pos x="49" y="7"/>
                </a:cxn>
                <a:cxn ang="0">
                  <a:pos x="43" y="11"/>
                </a:cxn>
                <a:cxn ang="0">
                  <a:pos x="39" y="14"/>
                </a:cxn>
                <a:cxn ang="0">
                  <a:pos x="33" y="17"/>
                </a:cxn>
                <a:cxn ang="0">
                  <a:pos x="31" y="21"/>
                </a:cxn>
                <a:cxn ang="0">
                  <a:pos x="30" y="27"/>
                </a:cxn>
                <a:cxn ang="0">
                  <a:pos x="29" y="33"/>
                </a:cxn>
                <a:cxn ang="0">
                  <a:pos x="29" y="39"/>
                </a:cxn>
                <a:cxn ang="0">
                  <a:pos x="30" y="40"/>
                </a:cxn>
                <a:cxn ang="0">
                  <a:pos x="31" y="43"/>
                </a:cxn>
                <a:cxn ang="0">
                  <a:pos x="33" y="44"/>
                </a:cxn>
                <a:cxn ang="0">
                  <a:pos x="33" y="46"/>
                </a:cxn>
                <a:cxn ang="0">
                  <a:pos x="0" y="104"/>
                </a:cxn>
                <a:cxn ang="0">
                  <a:pos x="0" y="105"/>
                </a:cxn>
                <a:cxn ang="0">
                  <a:pos x="1" y="108"/>
                </a:cxn>
                <a:cxn ang="0">
                  <a:pos x="1" y="109"/>
                </a:cxn>
                <a:cxn ang="0">
                  <a:pos x="2" y="109"/>
                </a:cxn>
                <a:cxn ang="0">
                  <a:pos x="59" y="127"/>
                </a:cxn>
              </a:cxnLst>
              <a:rect l="0" t="0" r="r" b="b"/>
              <a:pathLst>
                <a:path w="107" h="127">
                  <a:moveTo>
                    <a:pt x="59" y="127"/>
                  </a:moveTo>
                  <a:lnTo>
                    <a:pt x="61" y="127"/>
                  </a:lnTo>
                  <a:lnTo>
                    <a:pt x="63" y="127"/>
                  </a:lnTo>
                  <a:lnTo>
                    <a:pt x="66" y="127"/>
                  </a:lnTo>
                  <a:lnTo>
                    <a:pt x="68" y="125"/>
                  </a:lnTo>
                  <a:lnTo>
                    <a:pt x="69" y="123"/>
                  </a:lnTo>
                  <a:lnTo>
                    <a:pt x="70" y="121"/>
                  </a:lnTo>
                  <a:lnTo>
                    <a:pt x="71" y="118"/>
                  </a:lnTo>
                  <a:lnTo>
                    <a:pt x="73" y="115"/>
                  </a:lnTo>
                  <a:lnTo>
                    <a:pt x="68" y="102"/>
                  </a:lnTo>
                  <a:lnTo>
                    <a:pt x="69" y="91"/>
                  </a:lnTo>
                  <a:lnTo>
                    <a:pt x="70" y="89"/>
                  </a:lnTo>
                  <a:lnTo>
                    <a:pt x="71" y="87"/>
                  </a:lnTo>
                  <a:lnTo>
                    <a:pt x="75" y="86"/>
                  </a:lnTo>
                  <a:lnTo>
                    <a:pt x="77" y="85"/>
                  </a:lnTo>
                  <a:lnTo>
                    <a:pt x="79" y="85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3" y="85"/>
                  </a:lnTo>
                  <a:lnTo>
                    <a:pt x="94" y="69"/>
                  </a:lnTo>
                  <a:lnTo>
                    <a:pt x="95" y="67"/>
                  </a:lnTo>
                  <a:lnTo>
                    <a:pt x="96" y="67"/>
                  </a:lnTo>
                  <a:lnTo>
                    <a:pt x="97" y="66"/>
                  </a:lnTo>
                  <a:lnTo>
                    <a:pt x="99" y="65"/>
                  </a:lnTo>
                  <a:lnTo>
                    <a:pt x="107" y="31"/>
                  </a:lnTo>
                  <a:lnTo>
                    <a:pt x="103" y="27"/>
                  </a:lnTo>
                  <a:lnTo>
                    <a:pt x="101" y="21"/>
                  </a:lnTo>
                  <a:lnTo>
                    <a:pt x="100" y="15"/>
                  </a:lnTo>
                  <a:lnTo>
                    <a:pt x="96" y="11"/>
                  </a:lnTo>
                  <a:lnTo>
                    <a:pt x="91" y="9"/>
                  </a:lnTo>
                  <a:lnTo>
                    <a:pt x="86" y="7"/>
                  </a:lnTo>
                  <a:lnTo>
                    <a:pt x="81" y="5"/>
                  </a:lnTo>
                  <a:lnTo>
                    <a:pt x="76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5" y="2"/>
                  </a:lnTo>
                  <a:lnTo>
                    <a:pt x="49" y="7"/>
                  </a:lnTo>
                  <a:lnTo>
                    <a:pt x="43" y="11"/>
                  </a:lnTo>
                  <a:lnTo>
                    <a:pt x="39" y="14"/>
                  </a:lnTo>
                  <a:lnTo>
                    <a:pt x="33" y="17"/>
                  </a:lnTo>
                  <a:lnTo>
                    <a:pt x="31" y="21"/>
                  </a:lnTo>
                  <a:lnTo>
                    <a:pt x="30" y="27"/>
                  </a:lnTo>
                  <a:lnTo>
                    <a:pt x="29" y="33"/>
                  </a:lnTo>
                  <a:lnTo>
                    <a:pt x="29" y="39"/>
                  </a:lnTo>
                  <a:lnTo>
                    <a:pt x="30" y="40"/>
                  </a:lnTo>
                  <a:lnTo>
                    <a:pt x="31" y="43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59" y="127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73" name="Freeform 125"/>
            <p:cNvSpPr>
              <a:spLocks/>
            </p:cNvSpPr>
            <p:nvPr/>
          </p:nvSpPr>
          <p:spPr bwMode="auto">
            <a:xfrm>
              <a:off x="2377" y="1649"/>
              <a:ext cx="92" cy="129"/>
            </a:xfrm>
            <a:custGeom>
              <a:avLst/>
              <a:gdLst/>
              <a:ahLst/>
              <a:cxnLst>
                <a:cxn ang="0">
                  <a:pos x="47" y="129"/>
                </a:cxn>
                <a:cxn ang="0">
                  <a:pos x="86" y="122"/>
                </a:cxn>
                <a:cxn ang="0">
                  <a:pos x="90" y="117"/>
                </a:cxn>
                <a:cxn ang="0">
                  <a:pos x="92" y="113"/>
                </a:cxn>
                <a:cxn ang="0">
                  <a:pos x="92" y="108"/>
                </a:cxn>
                <a:cxn ang="0">
                  <a:pos x="91" y="103"/>
                </a:cxn>
                <a:cxn ang="0">
                  <a:pos x="88" y="98"/>
                </a:cxn>
                <a:cxn ang="0">
                  <a:pos x="87" y="93"/>
                </a:cxn>
                <a:cxn ang="0">
                  <a:pos x="86" y="87"/>
                </a:cxn>
                <a:cxn ang="0">
                  <a:pos x="86" y="81"/>
                </a:cxn>
                <a:cxn ang="0">
                  <a:pos x="84" y="79"/>
                </a:cxn>
                <a:cxn ang="0">
                  <a:pos x="83" y="77"/>
                </a:cxn>
                <a:cxn ang="0">
                  <a:pos x="81" y="74"/>
                </a:cxn>
                <a:cxn ang="0">
                  <a:pos x="80" y="71"/>
                </a:cxn>
                <a:cxn ang="0">
                  <a:pos x="86" y="60"/>
                </a:cxn>
                <a:cxn ang="0">
                  <a:pos x="70" y="25"/>
                </a:cxn>
                <a:cxn ang="0">
                  <a:pos x="50" y="14"/>
                </a:cxn>
                <a:cxn ang="0">
                  <a:pos x="48" y="15"/>
                </a:cxn>
                <a:cxn ang="0">
                  <a:pos x="46" y="15"/>
                </a:cxn>
                <a:cxn ang="0">
                  <a:pos x="45" y="15"/>
                </a:cxn>
                <a:cxn ang="0">
                  <a:pos x="43" y="16"/>
                </a:cxn>
                <a:cxn ang="0">
                  <a:pos x="39" y="15"/>
                </a:cxn>
                <a:cxn ang="0">
                  <a:pos x="37" y="12"/>
                </a:cxn>
                <a:cxn ang="0">
                  <a:pos x="35" y="8"/>
                </a:cxn>
                <a:cxn ang="0">
                  <a:pos x="34" y="6"/>
                </a:cxn>
                <a:cxn ang="0">
                  <a:pos x="31" y="3"/>
                </a:cxn>
                <a:cxn ang="0">
                  <a:pos x="27" y="1"/>
                </a:cxn>
                <a:cxn ang="0">
                  <a:pos x="24" y="0"/>
                </a:cxn>
                <a:cxn ang="0">
                  <a:pos x="19" y="1"/>
                </a:cxn>
                <a:cxn ang="0">
                  <a:pos x="12" y="4"/>
                </a:cxn>
                <a:cxn ang="0">
                  <a:pos x="8" y="10"/>
                </a:cxn>
                <a:cxn ang="0">
                  <a:pos x="4" y="19"/>
                </a:cxn>
                <a:cxn ang="0">
                  <a:pos x="0" y="27"/>
                </a:cxn>
                <a:cxn ang="0">
                  <a:pos x="1" y="33"/>
                </a:cxn>
                <a:cxn ang="0">
                  <a:pos x="3" y="36"/>
                </a:cxn>
                <a:cxn ang="0">
                  <a:pos x="3" y="41"/>
                </a:cxn>
                <a:cxn ang="0">
                  <a:pos x="3" y="45"/>
                </a:cxn>
                <a:cxn ang="0">
                  <a:pos x="5" y="47"/>
                </a:cxn>
                <a:cxn ang="0">
                  <a:pos x="8" y="48"/>
                </a:cxn>
                <a:cxn ang="0">
                  <a:pos x="10" y="51"/>
                </a:cxn>
                <a:cxn ang="0">
                  <a:pos x="11" y="54"/>
                </a:cxn>
                <a:cxn ang="0">
                  <a:pos x="11" y="56"/>
                </a:cxn>
                <a:cxn ang="0">
                  <a:pos x="11" y="59"/>
                </a:cxn>
                <a:cxn ang="0">
                  <a:pos x="10" y="60"/>
                </a:cxn>
                <a:cxn ang="0">
                  <a:pos x="8" y="64"/>
                </a:cxn>
                <a:cxn ang="0">
                  <a:pos x="32" y="120"/>
                </a:cxn>
                <a:cxn ang="0">
                  <a:pos x="34" y="123"/>
                </a:cxn>
                <a:cxn ang="0">
                  <a:pos x="38" y="125"/>
                </a:cxn>
                <a:cxn ang="0">
                  <a:pos x="43" y="126"/>
                </a:cxn>
                <a:cxn ang="0">
                  <a:pos x="47" y="129"/>
                </a:cxn>
              </a:cxnLst>
              <a:rect l="0" t="0" r="r" b="b"/>
              <a:pathLst>
                <a:path w="92" h="129">
                  <a:moveTo>
                    <a:pt x="47" y="129"/>
                  </a:moveTo>
                  <a:lnTo>
                    <a:pt x="86" y="122"/>
                  </a:lnTo>
                  <a:lnTo>
                    <a:pt x="90" y="117"/>
                  </a:lnTo>
                  <a:lnTo>
                    <a:pt x="92" y="113"/>
                  </a:lnTo>
                  <a:lnTo>
                    <a:pt x="92" y="108"/>
                  </a:lnTo>
                  <a:lnTo>
                    <a:pt x="91" y="103"/>
                  </a:lnTo>
                  <a:lnTo>
                    <a:pt x="88" y="98"/>
                  </a:lnTo>
                  <a:lnTo>
                    <a:pt x="87" y="93"/>
                  </a:lnTo>
                  <a:lnTo>
                    <a:pt x="86" y="87"/>
                  </a:lnTo>
                  <a:lnTo>
                    <a:pt x="86" y="81"/>
                  </a:lnTo>
                  <a:lnTo>
                    <a:pt x="84" y="79"/>
                  </a:lnTo>
                  <a:lnTo>
                    <a:pt x="83" y="77"/>
                  </a:lnTo>
                  <a:lnTo>
                    <a:pt x="81" y="74"/>
                  </a:lnTo>
                  <a:lnTo>
                    <a:pt x="80" y="71"/>
                  </a:lnTo>
                  <a:lnTo>
                    <a:pt x="86" y="60"/>
                  </a:lnTo>
                  <a:lnTo>
                    <a:pt x="70" y="25"/>
                  </a:lnTo>
                  <a:lnTo>
                    <a:pt x="50" y="14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3" y="16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5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19" y="1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9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3" y="36"/>
                  </a:lnTo>
                  <a:lnTo>
                    <a:pt x="3" y="41"/>
                  </a:lnTo>
                  <a:lnTo>
                    <a:pt x="3" y="45"/>
                  </a:lnTo>
                  <a:lnTo>
                    <a:pt x="5" y="47"/>
                  </a:lnTo>
                  <a:lnTo>
                    <a:pt x="8" y="48"/>
                  </a:lnTo>
                  <a:lnTo>
                    <a:pt x="10" y="51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11" y="59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32" y="120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3" y="126"/>
                  </a:lnTo>
                  <a:lnTo>
                    <a:pt x="47" y="12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2174" name="Text Box 126"/>
          <p:cNvSpPr txBox="1">
            <a:spLocks noChangeArrowheads="1"/>
          </p:cNvSpPr>
          <p:nvPr/>
        </p:nvSpPr>
        <p:spPr bwMode="auto">
          <a:xfrm>
            <a:off x="1758950" y="4768850"/>
            <a:ext cx="559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400" b="1">
                <a:solidFill>
                  <a:srgbClr val="004C6F"/>
                </a:solidFill>
                <a:latin typeface="Book Antiqua" pitchFamily="18" charset="0"/>
              </a:rPr>
              <a:t>Chalatenango, 15 de Febrero de 2007</a:t>
            </a:r>
            <a:endParaRPr lang="en-US" sz="2400" b="1">
              <a:solidFill>
                <a:srgbClr val="004C6F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>
            <a:grpSpLocks/>
          </p:cNvGrpSpPr>
          <p:nvPr/>
        </p:nvGrpSpPr>
        <p:grpSpPr bwMode="auto">
          <a:xfrm>
            <a:off x="823913" y="1527175"/>
            <a:ext cx="7594600" cy="4591050"/>
            <a:chOff x="519" y="962"/>
            <a:chExt cx="4784" cy="2892"/>
          </a:xfrm>
        </p:grpSpPr>
        <p:sp>
          <p:nvSpPr>
            <p:cNvPr id="37891" name="Rectangle 3"/>
            <p:cNvSpPr>
              <a:spLocks noChangeArrowheads="1"/>
            </p:cNvSpPr>
            <p:nvPr/>
          </p:nvSpPr>
          <p:spPr bwMode="auto">
            <a:xfrm>
              <a:off x="519" y="962"/>
              <a:ext cx="4784" cy="2892"/>
            </a:xfrm>
            <a:prstGeom prst="rect">
              <a:avLst/>
            </a:prstGeom>
            <a:solidFill>
              <a:srgbClr val="95B327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74625" indent="-174625" algn="ctr">
                <a:lnSpc>
                  <a:spcPct val="90000"/>
                </a:lnSpc>
                <a:spcAft>
                  <a:spcPct val="15000"/>
                </a:spcAft>
              </a:pPr>
              <a:endParaRPr lang="en-US" sz="1600" b="1">
                <a:solidFill>
                  <a:srgbClr val="004C6F"/>
                </a:solidFill>
              </a:endParaRPr>
            </a:p>
          </p:txBody>
        </p:sp>
        <p:sp>
          <p:nvSpPr>
            <p:cNvPr id="37892" name="Rectangle 4"/>
            <p:cNvSpPr>
              <a:spLocks noChangeArrowheads="1"/>
            </p:cNvSpPr>
            <p:nvPr/>
          </p:nvSpPr>
          <p:spPr bwMode="auto">
            <a:xfrm>
              <a:off x="593" y="1042"/>
              <a:ext cx="46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sz="2000" b="1">
                  <a:solidFill>
                    <a:schemeClr val="bg1"/>
                  </a:solidFill>
                </a:rPr>
                <a:t>Servicios Ecosistémicos</a:t>
              </a:r>
              <a:endParaRPr lang="es-SV" sz="2000" b="1">
                <a:solidFill>
                  <a:schemeClr val="bg1"/>
                </a:solidFill>
              </a:endParaRPr>
            </a:p>
          </p:txBody>
        </p:sp>
      </p:grp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823913" y="1527175"/>
            <a:ext cx="4208462" cy="0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823913" y="1527175"/>
            <a:ext cx="0" cy="2476500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8470900" y="1527175"/>
            <a:ext cx="0" cy="2476500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5032375" y="1527175"/>
            <a:ext cx="3438525" cy="0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823913" y="4003675"/>
            <a:ext cx="0" cy="2124075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8470900" y="4003675"/>
            <a:ext cx="0" cy="2124075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032375" y="6127750"/>
            <a:ext cx="3438525" cy="0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4518025" y="2217738"/>
            <a:ext cx="3771900" cy="2087562"/>
          </a:xfrm>
          <a:prstGeom prst="rect">
            <a:avLst/>
          </a:prstGeom>
          <a:solidFill>
            <a:srgbClr val="DAEBA5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s-ES" sz="1600" b="1">
                <a:solidFill>
                  <a:srgbClr val="BF5A00"/>
                </a:solidFill>
              </a:rPr>
              <a:t>Servicios de Regulación</a:t>
            </a: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Calidad del aire</a:t>
            </a:r>
            <a:endParaRPr lang="en-US" sz="1600" b="1">
              <a:solidFill>
                <a:srgbClr val="004C6F"/>
              </a:solidFill>
            </a:endParaRP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Regulación del clima</a:t>
            </a:r>
            <a:endParaRPr lang="en-US" sz="1600" b="1">
              <a:solidFill>
                <a:srgbClr val="004C6F"/>
              </a:solidFill>
            </a:endParaRP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Regulación del agua</a:t>
            </a:r>
            <a:endParaRPr lang="en-US" sz="1600" b="1">
              <a:solidFill>
                <a:srgbClr val="004C6F"/>
              </a:solidFill>
            </a:endParaRP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Control de erosión</a:t>
            </a: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Control de plagas</a:t>
            </a:r>
            <a:endParaRPr lang="en-US" sz="1600" b="1">
              <a:solidFill>
                <a:srgbClr val="004C6F"/>
              </a:solidFill>
            </a:endParaRP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Mitigación de riesgos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969963" y="2217738"/>
            <a:ext cx="3548062" cy="2087562"/>
          </a:xfrm>
          <a:prstGeom prst="rect">
            <a:avLst/>
          </a:prstGeom>
          <a:solidFill>
            <a:srgbClr val="DAEBA5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>
              <a:spcBef>
                <a:spcPct val="10000"/>
              </a:spcBef>
              <a:spcAft>
                <a:spcPct val="10000"/>
              </a:spcAft>
            </a:pPr>
            <a:r>
              <a:rPr lang="es-SV" sz="1600" b="1">
                <a:solidFill>
                  <a:srgbClr val="BF5A00"/>
                </a:solidFill>
              </a:rPr>
              <a:t>Servicios de Provisión</a:t>
            </a:r>
            <a:endParaRPr lang="en-US" sz="1600" b="1">
              <a:solidFill>
                <a:srgbClr val="BF5A00"/>
              </a:solidFill>
            </a:endParaRPr>
          </a:p>
          <a:p>
            <a:pPr marL="174625" indent="-174625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Alimentos</a:t>
            </a:r>
            <a:endParaRPr lang="en-US" sz="1600" b="1">
              <a:solidFill>
                <a:srgbClr val="004C6F"/>
              </a:solidFill>
            </a:endParaRPr>
          </a:p>
          <a:p>
            <a:pPr marL="174625" indent="-174625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Medicinas </a:t>
            </a:r>
            <a:r>
              <a:rPr lang="es-MX" sz="1600" b="1">
                <a:solidFill>
                  <a:srgbClr val="004C6F"/>
                </a:solidFill>
              </a:rPr>
              <a:t>n</a:t>
            </a:r>
            <a:r>
              <a:rPr lang="es-SV" sz="1600" b="1">
                <a:solidFill>
                  <a:srgbClr val="004C6F"/>
                </a:solidFill>
              </a:rPr>
              <a:t>aturales</a:t>
            </a:r>
          </a:p>
          <a:p>
            <a:pPr marL="174625" indent="-174625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Leña </a:t>
            </a:r>
          </a:p>
          <a:p>
            <a:pPr marL="174625" indent="-174625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Agua</a:t>
            </a:r>
            <a:endParaRPr lang="en-US" sz="1600" b="1">
              <a:solidFill>
                <a:srgbClr val="004C6F"/>
              </a:solidFill>
            </a:endParaRPr>
          </a:p>
          <a:p>
            <a:pPr marL="174625" indent="-174625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Fibras</a:t>
            </a:r>
            <a:endParaRPr lang="en-US" sz="1600" b="1">
              <a:solidFill>
                <a:srgbClr val="004C6F"/>
              </a:solidFill>
            </a:endParaRPr>
          </a:p>
          <a:p>
            <a:pPr marL="174625" indent="-174625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ES" sz="1600" b="1">
                <a:solidFill>
                  <a:srgbClr val="004C6F"/>
                </a:solidFill>
              </a:rPr>
              <a:t>Recursos genéticos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4518025" y="4305300"/>
            <a:ext cx="3771900" cy="1677988"/>
          </a:xfrm>
          <a:prstGeom prst="rect">
            <a:avLst/>
          </a:prstGeom>
          <a:solidFill>
            <a:srgbClr val="DAEBA5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hangingPunct="0">
              <a:spcBef>
                <a:spcPct val="10000"/>
              </a:spcBef>
              <a:spcAft>
                <a:spcPct val="10000"/>
              </a:spcAft>
            </a:pPr>
            <a:endParaRPr lang="es-ES" sz="900" b="1">
              <a:solidFill>
                <a:srgbClr val="BF5A00"/>
              </a:solidFill>
            </a:endParaRP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</a:pPr>
            <a:r>
              <a:rPr lang="es-ES" sz="1600" b="1">
                <a:solidFill>
                  <a:srgbClr val="BF5A00"/>
                </a:solidFill>
              </a:rPr>
              <a:t>Servicios de Soporte</a:t>
            </a: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ES" sz="1600" b="1">
                <a:solidFill>
                  <a:srgbClr val="004C6F"/>
                </a:solidFill>
              </a:rPr>
              <a:t>Producción de oxígeno</a:t>
            </a: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ES" sz="1600" b="1">
                <a:solidFill>
                  <a:srgbClr val="004C6F"/>
                </a:solidFill>
              </a:rPr>
              <a:t>Formación de suelo</a:t>
            </a: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SV" sz="1600" b="1">
                <a:solidFill>
                  <a:srgbClr val="004C6F"/>
                </a:solidFill>
              </a:rPr>
              <a:t>Reciclaje </a:t>
            </a:r>
            <a:r>
              <a:rPr lang="es-ES" sz="1600" b="1">
                <a:solidFill>
                  <a:srgbClr val="004C6F"/>
                </a:solidFill>
              </a:rPr>
              <a:t>de nutrientes</a:t>
            </a:r>
          </a:p>
          <a:p>
            <a:pPr marL="171450" indent="-171450" eaLnBrk="0" hangingPunct="0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ES" sz="1600" b="1">
                <a:solidFill>
                  <a:srgbClr val="004C6F"/>
                </a:solidFill>
              </a:rPr>
              <a:t>Polinización</a:t>
            </a:r>
            <a:endParaRPr lang="es-SV" sz="1600" b="1">
              <a:solidFill>
                <a:srgbClr val="004C6F"/>
              </a:solidFill>
            </a:endParaRP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969963" y="4305300"/>
            <a:ext cx="3548062" cy="1677988"/>
          </a:xfrm>
          <a:prstGeom prst="rect">
            <a:avLst/>
          </a:prstGeom>
          <a:solidFill>
            <a:srgbClr val="DAEBA5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4625" indent="-174625" algn="ctr">
              <a:spcBef>
                <a:spcPct val="10000"/>
              </a:spcBef>
              <a:spcAft>
                <a:spcPct val="10000"/>
              </a:spcAft>
            </a:pPr>
            <a:endParaRPr lang="es-ES" sz="900" b="1">
              <a:solidFill>
                <a:srgbClr val="BF5A00"/>
              </a:solidFill>
            </a:endParaRPr>
          </a:p>
          <a:p>
            <a:pPr marL="174625" indent="-174625">
              <a:spcBef>
                <a:spcPct val="10000"/>
              </a:spcBef>
              <a:spcAft>
                <a:spcPct val="10000"/>
              </a:spcAft>
            </a:pPr>
            <a:r>
              <a:rPr lang="es-ES" sz="1600" b="1">
                <a:solidFill>
                  <a:srgbClr val="BF5A00"/>
                </a:solidFill>
              </a:rPr>
              <a:t>Servicios Culturales</a:t>
            </a:r>
          </a:p>
          <a:p>
            <a:pPr marL="174625" indent="-174625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ES" sz="1600" b="1">
                <a:solidFill>
                  <a:srgbClr val="004C6F"/>
                </a:solidFill>
              </a:rPr>
              <a:t>Identidad y diversidad cultural</a:t>
            </a:r>
          </a:p>
          <a:p>
            <a:pPr marL="174625" indent="-174625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ES" sz="1600" b="1">
                <a:solidFill>
                  <a:srgbClr val="004C6F"/>
                </a:solidFill>
              </a:rPr>
              <a:t>Valores espirituales</a:t>
            </a:r>
          </a:p>
          <a:p>
            <a:pPr marL="174625" indent="-174625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ES" sz="1600" b="1">
                <a:solidFill>
                  <a:srgbClr val="004C6F"/>
                </a:solidFill>
              </a:rPr>
              <a:t>Conocimiento</a:t>
            </a:r>
          </a:p>
          <a:p>
            <a:pPr marL="174625" indent="-174625">
              <a:spcBef>
                <a:spcPct val="10000"/>
              </a:spcBef>
              <a:spcAft>
                <a:spcPct val="10000"/>
              </a:spcAft>
              <a:buFontTx/>
              <a:buChar char="•"/>
            </a:pPr>
            <a:r>
              <a:rPr lang="es-ES" sz="1600" b="1">
                <a:solidFill>
                  <a:srgbClr val="004C6F"/>
                </a:solidFill>
              </a:rPr>
              <a:t>Recreación</a:t>
            </a:r>
            <a:endParaRPr lang="es-SV" sz="1600" b="1">
              <a:solidFill>
                <a:srgbClr val="004C6F"/>
              </a:solidFill>
            </a:endParaRPr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969963" y="2217738"/>
            <a:ext cx="3548062" cy="0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969963" y="2217738"/>
            <a:ext cx="0" cy="2087562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>
            <a:off x="8289925" y="2217738"/>
            <a:ext cx="0" cy="2087562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969963" y="5983288"/>
            <a:ext cx="3548062" cy="0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4518025" y="2217738"/>
            <a:ext cx="3771900" cy="0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969963" y="4305300"/>
            <a:ext cx="0" cy="1677988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8289925" y="4305300"/>
            <a:ext cx="0" cy="1677988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518025" y="5983288"/>
            <a:ext cx="3771900" cy="0"/>
          </a:xfrm>
          <a:prstGeom prst="line">
            <a:avLst/>
          </a:prstGeom>
          <a:noFill/>
          <a:ln w="12700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3791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42938" y="411163"/>
            <a:ext cx="5921375" cy="5969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s-SV" sz="3200" b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Servicios Ecosistémicos</a:t>
            </a:r>
            <a:endParaRPr lang="en-US" sz="3200" b="1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642938" y="992188"/>
            <a:ext cx="8175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000" b="1" i="1">
                <a:solidFill>
                  <a:srgbClr val="004C6F"/>
                </a:solidFill>
              </a:rPr>
              <a:t>“Son los beneficios que la gente obtiene de los ecosistemas”</a:t>
            </a:r>
            <a:endParaRPr lang="es-SV" sz="2000" b="1" i="1">
              <a:solidFill>
                <a:srgbClr val="004C6F"/>
              </a:solidFill>
            </a:endParaRPr>
          </a:p>
        </p:txBody>
      </p:sp>
    </p:spTree>
  </p:cSld>
  <p:clrMapOvr>
    <a:masterClrMapping/>
  </p:clrMapOvr>
  <p:transition advTm="335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nimBg="1" autoUpdateAnimBg="0"/>
      <p:bldP spid="37901" grpId="0" animBg="1" autoUpdateAnimBg="0"/>
      <p:bldP spid="37902" grpId="0" animBg="1" autoUpdateAnimBg="0"/>
      <p:bldP spid="37903" grpId="0" animBg="1" autoUpdateAnimBg="0"/>
      <p:bldP spid="3791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osta rica260203-d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13" y="4170363"/>
            <a:ext cx="2797175" cy="1863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12763" y="1633538"/>
            <a:ext cx="6256337" cy="2073275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66700" indent="-266700">
              <a:spcBef>
                <a:spcPct val="50000"/>
              </a:spcBef>
              <a:buClr>
                <a:srgbClr val="004C6F"/>
              </a:buClr>
            </a:pPr>
            <a:r>
              <a:rPr lang="es-ES" sz="2000" b="1">
                <a:solidFill>
                  <a:srgbClr val="004C6F"/>
                </a:solidFill>
                <a:latin typeface="Arial" charset="0"/>
              </a:rPr>
              <a:t>N</a:t>
            </a:r>
            <a:r>
              <a:rPr lang="es-SV" sz="2000" b="1">
                <a:solidFill>
                  <a:srgbClr val="004C6F"/>
                </a:solidFill>
                <a:latin typeface="Arial" charset="0"/>
              </a:rPr>
              <a:t>o sólo el bosque genera servicios ecosistémicos, sino también los agroecosistemas y otros sistemas manejados</a:t>
            </a:r>
          </a:p>
          <a:p>
            <a:pPr marL="266700" indent="-266700">
              <a:spcBef>
                <a:spcPct val="50000"/>
              </a:spcBef>
              <a:buClr>
                <a:srgbClr val="004C6F"/>
              </a:buClr>
            </a:pPr>
            <a:r>
              <a:rPr lang="es-ES" sz="2000" b="1">
                <a:solidFill>
                  <a:srgbClr val="004C6F"/>
                </a:solidFill>
                <a:latin typeface="Arial" charset="0"/>
              </a:rPr>
              <a:t>La provisión de servicios ecosistémicos </a:t>
            </a:r>
            <a:br>
              <a:rPr lang="es-ES" sz="2000" b="1">
                <a:solidFill>
                  <a:srgbClr val="004C6F"/>
                </a:solidFill>
                <a:latin typeface="Arial" charset="0"/>
              </a:rPr>
            </a:br>
            <a:r>
              <a:rPr lang="es-ES" sz="2000" b="1">
                <a:solidFill>
                  <a:srgbClr val="004C6F"/>
                </a:solidFill>
                <a:latin typeface="Arial" charset="0"/>
              </a:rPr>
              <a:t>se basa en la acción humana para gestionar los territorios rurales</a:t>
            </a:r>
          </a:p>
        </p:txBody>
      </p:sp>
      <p:pic>
        <p:nvPicPr>
          <p:cNvPr id="40964" name="Picture 4" descr="AAA019_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9188" y="4175125"/>
            <a:ext cx="2419350" cy="18494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0965" name="Picture 5" descr="AAA003A_t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6375" y="4173538"/>
            <a:ext cx="2574925" cy="1857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0966" name="Picture 6" descr="diana-030305-elsicahuite-6a_th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6425" y="4171950"/>
            <a:ext cx="2528888" cy="18557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325438"/>
            <a:ext cx="8458200" cy="1117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s-SV" sz="3200" b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¿De d</a:t>
            </a:r>
            <a:r>
              <a:rPr lang="es-MX" sz="3200" b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ó</a:t>
            </a:r>
            <a:r>
              <a:rPr lang="es-SV" sz="3200" b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nde provienen </a:t>
            </a:r>
            <a:br>
              <a:rPr lang="es-SV" sz="3200" b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SV" sz="3200" b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los servicios ecosistémicos?</a:t>
            </a:r>
            <a:endParaRPr lang="es-SV" sz="3200" b="1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pic>
        <p:nvPicPr>
          <p:cNvPr id="40968" name="Picture 8" descr="C1 hwb-00722"/>
          <p:cNvPicPr>
            <a:picLocks noChangeAspect="1" noChangeArrowheads="1"/>
          </p:cNvPicPr>
          <p:nvPr/>
        </p:nvPicPr>
        <p:blipFill>
          <a:blip r:embed="rId7" cstate="print"/>
          <a:srcRect r="-160" b="-114"/>
          <a:stretch>
            <a:fillRect/>
          </a:stretch>
        </p:blipFill>
        <p:spPr bwMode="auto">
          <a:xfrm>
            <a:off x="6954838" y="2646363"/>
            <a:ext cx="2178050" cy="1517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0969" name="Picture 9" descr="fuelwood2"/>
          <p:cNvPicPr>
            <a:picLocks noChangeAspect="1" noChangeArrowheads="1"/>
          </p:cNvPicPr>
          <p:nvPr/>
        </p:nvPicPr>
        <p:blipFill>
          <a:blip r:embed="rId8" cstate="print"/>
          <a:srcRect r="-204"/>
          <a:stretch>
            <a:fillRect/>
          </a:stretch>
        </p:blipFill>
        <p:spPr bwMode="auto">
          <a:xfrm>
            <a:off x="6945313" y="1306513"/>
            <a:ext cx="2187575" cy="1333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517900" y="4192588"/>
            <a:ext cx="2217738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/>
          <a:lstStyle/>
          <a:p>
            <a:pPr algn="ctr" eaLnBrk="0" hangingPunct="0"/>
            <a:r>
              <a:rPr lang="es-SV" sz="2000" b="1">
                <a:solidFill>
                  <a:srgbClr val="004C6F"/>
                </a:solidFill>
                <a:latin typeface="Times New Roman" pitchFamily="18" charset="0"/>
              </a:rPr>
              <a:t>1</a:t>
            </a:r>
          </a:p>
          <a:p>
            <a:pPr algn="ctr" eaLnBrk="0" hangingPunct="0"/>
            <a:r>
              <a:rPr lang="es-SV" sz="1400" b="1">
                <a:solidFill>
                  <a:srgbClr val="004C6F"/>
                </a:solidFill>
                <a:latin typeface="Times New Roman" pitchFamily="18" charset="0"/>
              </a:rPr>
              <a:t>Prácticas para </a:t>
            </a:r>
          </a:p>
          <a:p>
            <a:pPr algn="ctr" eaLnBrk="0" hangingPunct="0"/>
            <a:r>
              <a:rPr lang="es-SV" sz="1400" b="1">
                <a:solidFill>
                  <a:srgbClr val="004C6F"/>
                </a:solidFill>
                <a:latin typeface="Times New Roman" pitchFamily="18" charset="0"/>
              </a:rPr>
              <a:t>el autoabastecimiento</a:t>
            </a:r>
          </a:p>
          <a:p>
            <a:pPr algn="ctr" eaLnBrk="0" hangingPunct="0"/>
            <a:r>
              <a:rPr lang="es-SV" sz="140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(alimentos, agua, leña, bienestar espiritual)</a:t>
            </a:r>
            <a:endParaRPr lang="es-SV" sz="1600">
              <a:solidFill>
                <a:srgbClr val="004C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040063" y="2752725"/>
            <a:ext cx="3201987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/>
          <a:lstStyle/>
          <a:p>
            <a:pPr algn="ctr" eaLnBrk="0" hangingPunct="0"/>
            <a:r>
              <a:rPr lang="es-SV" sz="2000" b="1">
                <a:solidFill>
                  <a:srgbClr val="004C6F"/>
                </a:solidFill>
                <a:latin typeface="Times New Roman" pitchFamily="18" charset="0"/>
              </a:rPr>
              <a:t>2</a:t>
            </a:r>
          </a:p>
          <a:p>
            <a:pPr algn="ctr" eaLnBrk="0" hangingPunct="0"/>
            <a:r>
              <a:rPr lang="es-SV" sz="1400" b="1">
                <a:solidFill>
                  <a:srgbClr val="004C6F"/>
                </a:solidFill>
                <a:latin typeface="Times New Roman" pitchFamily="18" charset="0"/>
              </a:rPr>
              <a:t>Prácticas para la </a:t>
            </a:r>
            <a:br>
              <a:rPr lang="es-SV" sz="1400" b="1">
                <a:solidFill>
                  <a:srgbClr val="004C6F"/>
                </a:solidFill>
                <a:latin typeface="Times New Roman" pitchFamily="18" charset="0"/>
              </a:rPr>
            </a:br>
            <a:r>
              <a:rPr lang="es-SV" sz="1400" b="1">
                <a:solidFill>
                  <a:srgbClr val="004C6F"/>
                </a:solidFill>
                <a:latin typeface="Times New Roman" pitchFamily="18" charset="0"/>
              </a:rPr>
              <a:t>generación de ingresos</a:t>
            </a:r>
          </a:p>
          <a:p>
            <a:pPr algn="ctr" eaLnBrk="0" hangingPunct="0"/>
            <a:r>
              <a:rPr lang="es-SV" sz="140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(agricultura, agroforestería, ganadería, maderables y no-maderables, turismo rural, artesanías, etc.)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686050" y="1327150"/>
            <a:ext cx="39433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985" tIns="53492" rIns="106985" bIns="53492"/>
          <a:lstStyle/>
          <a:p>
            <a:pPr algn="ctr" eaLnBrk="0" hangingPunct="0"/>
            <a:r>
              <a:rPr lang="es-SV" sz="2000" b="1">
                <a:solidFill>
                  <a:srgbClr val="004C6F"/>
                </a:solidFill>
                <a:latin typeface="Times New Roman" pitchFamily="18" charset="0"/>
              </a:rPr>
              <a:t>3</a:t>
            </a:r>
          </a:p>
          <a:p>
            <a:pPr algn="ctr" eaLnBrk="0" hangingPunct="0"/>
            <a:r>
              <a:rPr lang="es-SV" sz="1400" b="1">
                <a:solidFill>
                  <a:srgbClr val="004C6F"/>
                </a:solidFill>
                <a:latin typeface="Times New Roman" pitchFamily="18" charset="0"/>
              </a:rPr>
              <a:t>Prácticas para garantizar </a:t>
            </a:r>
            <a:br>
              <a:rPr lang="es-SV" sz="1400" b="1">
                <a:solidFill>
                  <a:srgbClr val="004C6F"/>
                </a:solidFill>
                <a:latin typeface="Times New Roman" pitchFamily="18" charset="0"/>
              </a:rPr>
            </a:br>
            <a:r>
              <a:rPr lang="es-SV" sz="1400" b="1">
                <a:solidFill>
                  <a:srgbClr val="004C6F"/>
                </a:solidFill>
                <a:latin typeface="Times New Roman" pitchFamily="18" charset="0"/>
              </a:rPr>
              <a:t>servicios ecosistémicos de  </a:t>
            </a:r>
            <a:br>
              <a:rPr lang="es-SV" sz="1400" b="1">
                <a:solidFill>
                  <a:srgbClr val="004C6F"/>
                </a:solidFill>
                <a:latin typeface="Times New Roman" pitchFamily="18" charset="0"/>
              </a:rPr>
            </a:br>
            <a:r>
              <a:rPr lang="es-SV" sz="1400" b="1">
                <a:solidFill>
                  <a:srgbClr val="004C6F"/>
                </a:solidFill>
                <a:latin typeface="Times New Roman" pitchFamily="18" charset="0"/>
              </a:rPr>
              <a:t>Interés regional/global </a:t>
            </a:r>
          </a:p>
          <a:p>
            <a:pPr algn="ctr" eaLnBrk="0" hangingPunct="0"/>
            <a:r>
              <a:rPr lang="es-SV" sz="140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(calidad y regulación del agua, conservación de biodiversidad, captura de carbono)</a:t>
            </a:r>
            <a:endParaRPr lang="es-SV" sz="1600">
              <a:solidFill>
                <a:srgbClr val="004C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989" name="Oval 5"/>
          <p:cNvSpPr>
            <a:spLocks noChangeAspect="1" noChangeArrowheads="1"/>
          </p:cNvSpPr>
          <p:nvPr/>
        </p:nvSpPr>
        <p:spPr bwMode="auto">
          <a:xfrm>
            <a:off x="3368675" y="4260850"/>
            <a:ext cx="2505075" cy="1847850"/>
          </a:xfrm>
          <a:prstGeom prst="ellipse">
            <a:avLst/>
          </a:prstGeom>
          <a:noFill/>
          <a:ln w="38100">
            <a:solidFill>
              <a:srgbClr val="8BAA27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41990" name="Oval 6"/>
          <p:cNvSpPr>
            <a:spLocks noChangeAspect="1" noChangeArrowheads="1"/>
          </p:cNvSpPr>
          <p:nvPr/>
        </p:nvSpPr>
        <p:spPr bwMode="auto">
          <a:xfrm>
            <a:off x="2781300" y="2786063"/>
            <a:ext cx="3708400" cy="3360737"/>
          </a:xfrm>
          <a:prstGeom prst="ellipse">
            <a:avLst/>
          </a:prstGeom>
          <a:noFill/>
          <a:ln w="38100">
            <a:solidFill>
              <a:srgbClr val="BF5A00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41991" name="Oval 7"/>
          <p:cNvSpPr>
            <a:spLocks noChangeAspect="1" noChangeArrowheads="1"/>
          </p:cNvSpPr>
          <p:nvPr/>
        </p:nvSpPr>
        <p:spPr bwMode="auto">
          <a:xfrm>
            <a:off x="2139950" y="1382713"/>
            <a:ext cx="5008563" cy="4764087"/>
          </a:xfrm>
          <a:prstGeom prst="ellipse">
            <a:avLst/>
          </a:prstGeom>
          <a:noFill/>
          <a:ln w="38100">
            <a:solidFill>
              <a:srgbClr val="004C6F"/>
            </a:solidFill>
            <a:round/>
            <a:headEnd/>
            <a:tailEnd/>
          </a:ln>
        </p:spPr>
        <p:txBody>
          <a:bodyPr/>
          <a:lstStyle/>
          <a:p>
            <a:endParaRPr lang="es-SV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4775" y="411163"/>
            <a:ext cx="8689975" cy="596900"/>
          </a:xfr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l"/>
            <a:r>
              <a:rPr lang="es-SV" sz="3200" b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Prácticas y Niveles de Servicios Ecosistémicos</a:t>
            </a:r>
            <a:endParaRPr lang="en-US" sz="3200" b="1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  <p:bldP spid="41989" grpId="0" animBg="1"/>
      <p:bldP spid="41990" grpId="0" animBg="1"/>
      <p:bldP spid="419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6403975" y="4064000"/>
            <a:ext cx="2505075" cy="1916113"/>
            <a:chOff x="4034" y="2560"/>
            <a:chExt cx="1578" cy="1207"/>
          </a:xfrm>
        </p:grpSpPr>
        <p:sp>
          <p:nvSpPr>
            <p:cNvPr id="43012" name="Text Box 4"/>
            <p:cNvSpPr txBox="1">
              <a:spLocks noChangeArrowheads="1"/>
            </p:cNvSpPr>
            <p:nvPr/>
          </p:nvSpPr>
          <p:spPr bwMode="auto">
            <a:xfrm>
              <a:off x="4128" y="2560"/>
              <a:ext cx="1397" cy="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6985" tIns="53492" rIns="106985" bIns="53492"/>
            <a:lstStyle/>
            <a:p>
              <a:pPr algn="ctr" eaLnBrk="0" hangingPunct="0"/>
              <a:r>
                <a:rPr lang="es-SV" sz="2000" b="1">
                  <a:solidFill>
                    <a:srgbClr val="004C6F"/>
                  </a:solidFill>
                  <a:latin typeface="Times New Roman" pitchFamily="18" charset="0"/>
                </a:rPr>
                <a:t>1</a:t>
              </a:r>
            </a:p>
            <a:p>
              <a:pPr algn="ctr" eaLnBrk="0" hangingPunct="0"/>
              <a:r>
                <a:rPr lang="es-SV" sz="1400" b="1">
                  <a:solidFill>
                    <a:srgbClr val="004C6F"/>
                  </a:solidFill>
                  <a:latin typeface="Times New Roman" pitchFamily="18" charset="0"/>
                </a:rPr>
                <a:t>Prácticas para </a:t>
              </a:r>
            </a:p>
            <a:p>
              <a:pPr algn="ctr" eaLnBrk="0" hangingPunct="0"/>
              <a:r>
                <a:rPr lang="es-SV" sz="1400" b="1">
                  <a:solidFill>
                    <a:srgbClr val="004C6F"/>
                  </a:solidFill>
                  <a:latin typeface="Times New Roman" pitchFamily="18" charset="0"/>
                </a:rPr>
                <a:t>el autoabastecimiento</a:t>
              </a:r>
            </a:p>
            <a:p>
              <a:pPr algn="ctr" eaLnBrk="0" hangingPunct="0"/>
              <a:r>
                <a:rPr lang="es-SV" sz="1400">
                  <a:solidFill>
                    <a:srgbClr val="004C6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(alimentos, agua, leña, bienestar espiritual)</a:t>
              </a:r>
              <a:endParaRPr lang="es-SV" sz="160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3013" name="Oval 5"/>
            <p:cNvSpPr>
              <a:spLocks noChangeAspect="1" noChangeArrowheads="1"/>
            </p:cNvSpPr>
            <p:nvPr/>
          </p:nvSpPr>
          <p:spPr bwMode="auto">
            <a:xfrm>
              <a:off x="4034" y="2603"/>
              <a:ext cx="1578" cy="1164"/>
            </a:xfrm>
            <a:prstGeom prst="ellipse">
              <a:avLst/>
            </a:prstGeom>
            <a:noFill/>
            <a:ln w="38100">
              <a:solidFill>
                <a:srgbClr val="8BAA27"/>
              </a:solidFill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04775" y="411163"/>
            <a:ext cx="88360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r>
              <a:rPr lang="es-SV" sz="3000" b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Servicios Ecosistémicos y Autoabastecimiento</a:t>
            </a:r>
            <a:endParaRPr lang="en-US" sz="3000" b="1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417513" y="1095375"/>
            <a:ext cx="5737225" cy="5070475"/>
            <a:chOff x="263" y="690"/>
            <a:chExt cx="3614" cy="3194"/>
          </a:xfrm>
        </p:grpSpPr>
        <p:pic>
          <p:nvPicPr>
            <p:cNvPr id="43016" name="Picture 8" descr="cusco-maiz_th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" y="2548"/>
              <a:ext cx="2038" cy="1336"/>
            </a:xfrm>
            <a:prstGeom prst="rect">
              <a:avLst/>
            </a:prstGeom>
            <a:noFill/>
          </p:spPr>
        </p:pic>
        <p:pic>
          <p:nvPicPr>
            <p:cNvPr id="43017" name="Picture 9" descr="alba-la montañona201204-niñas6_th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3" y="690"/>
              <a:ext cx="2419" cy="1892"/>
            </a:xfrm>
            <a:prstGeom prst="rect">
              <a:avLst/>
            </a:prstGeom>
            <a:noFill/>
          </p:spPr>
        </p:pic>
        <p:pic>
          <p:nvPicPr>
            <p:cNvPr id="43018" name="Picture 10" descr="alba211004-el sicahuite-frijoles2_TH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25" y="690"/>
              <a:ext cx="1652" cy="1291"/>
            </a:xfrm>
            <a:prstGeom prst="rect">
              <a:avLst/>
            </a:prstGeom>
            <a:noFill/>
          </p:spPr>
        </p:pic>
        <p:pic>
          <p:nvPicPr>
            <p:cNvPr id="43019" name="Picture 11" descr="alba-comalapa-090205-ropa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19" y="1960"/>
              <a:ext cx="1655" cy="192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4968875" y="2660650"/>
            <a:ext cx="3708400" cy="3394075"/>
            <a:chOff x="3130" y="1676"/>
            <a:chExt cx="2336" cy="2138"/>
          </a:xfrm>
        </p:grpSpPr>
        <p:sp>
          <p:nvSpPr>
            <p:cNvPr id="44035" name="Text Box 3"/>
            <p:cNvSpPr txBox="1">
              <a:spLocks noChangeArrowheads="1"/>
            </p:cNvSpPr>
            <p:nvPr/>
          </p:nvSpPr>
          <p:spPr bwMode="auto">
            <a:xfrm>
              <a:off x="3293" y="1676"/>
              <a:ext cx="2017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6985" tIns="53492" rIns="106985" bIns="53492"/>
            <a:lstStyle/>
            <a:p>
              <a:pPr algn="ctr" eaLnBrk="0" hangingPunct="0"/>
              <a:r>
                <a:rPr lang="es-SV" sz="2000" b="1">
                  <a:solidFill>
                    <a:srgbClr val="004C6F"/>
                  </a:solidFill>
                  <a:latin typeface="Times New Roman" pitchFamily="18" charset="0"/>
                </a:rPr>
                <a:t>2</a:t>
              </a:r>
            </a:p>
            <a:p>
              <a:pPr algn="ctr" eaLnBrk="0" hangingPunct="0"/>
              <a:r>
                <a:rPr lang="es-SV" sz="1400" b="1">
                  <a:solidFill>
                    <a:srgbClr val="004C6F"/>
                  </a:solidFill>
                  <a:latin typeface="Times New Roman" pitchFamily="18" charset="0"/>
                </a:rPr>
                <a:t>Prácticas para la </a:t>
              </a:r>
              <a:br>
                <a:rPr lang="es-SV" sz="1400" b="1">
                  <a:solidFill>
                    <a:srgbClr val="004C6F"/>
                  </a:solidFill>
                  <a:latin typeface="Times New Roman" pitchFamily="18" charset="0"/>
                </a:rPr>
              </a:br>
              <a:r>
                <a:rPr lang="es-SV" sz="1400" b="1">
                  <a:solidFill>
                    <a:srgbClr val="004C6F"/>
                  </a:solidFill>
                  <a:latin typeface="Times New Roman" pitchFamily="18" charset="0"/>
                </a:rPr>
                <a:t>generación de ingresos</a:t>
              </a:r>
            </a:p>
            <a:p>
              <a:pPr algn="ctr" eaLnBrk="0" hangingPunct="0"/>
              <a:r>
                <a:rPr lang="es-SV" sz="1400">
                  <a:solidFill>
                    <a:srgbClr val="004C6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(agricultura, agroforestería, ganadería, maderables y no-maderables, turismo rural, artesanías, etc.)</a:t>
              </a:r>
            </a:p>
          </p:txBody>
        </p:sp>
        <p:sp>
          <p:nvSpPr>
            <p:cNvPr id="44036" name="Oval 4"/>
            <p:cNvSpPr>
              <a:spLocks noChangeAspect="1" noChangeArrowheads="1"/>
            </p:cNvSpPr>
            <p:nvPr/>
          </p:nvSpPr>
          <p:spPr bwMode="auto">
            <a:xfrm>
              <a:off x="3500" y="2626"/>
              <a:ext cx="1578" cy="1164"/>
            </a:xfrm>
            <a:prstGeom prst="ellipse">
              <a:avLst/>
            </a:prstGeom>
            <a:noFill/>
            <a:ln w="38100">
              <a:solidFill>
                <a:srgbClr val="8BAA27"/>
              </a:solidFill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4037" name="Oval 5"/>
            <p:cNvSpPr>
              <a:spLocks noChangeAspect="1" noChangeArrowheads="1"/>
            </p:cNvSpPr>
            <p:nvPr/>
          </p:nvSpPr>
          <p:spPr bwMode="auto">
            <a:xfrm>
              <a:off x="3130" y="1697"/>
              <a:ext cx="2336" cy="2117"/>
            </a:xfrm>
            <a:prstGeom prst="ellipse">
              <a:avLst/>
            </a:prstGeom>
            <a:noFill/>
            <a:ln w="38100">
              <a:solidFill>
                <a:srgbClr val="BF5A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411163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r>
              <a:rPr lang="es-SV" sz="3000" b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Servicios Ecosistémicos y Generación de Ingresos</a:t>
            </a:r>
            <a:endParaRPr lang="en-US" sz="3000" b="1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411163" y="989013"/>
            <a:ext cx="3649662" cy="5216525"/>
            <a:chOff x="259" y="785"/>
            <a:chExt cx="2101" cy="3124"/>
          </a:xfrm>
        </p:grpSpPr>
        <p:pic>
          <p:nvPicPr>
            <p:cNvPr id="44040" name="Picture 8" descr="costa rica040303-mader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" y="785"/>
              <a:ext cx="1226" cy="889"/>
            </a:xfrm>
            <a:prstGeom prst="rect">
              <a:avLst/>
            </a:prstGeom>
            <a:noFill/>
          </p:spPr>
        </p:pic>
        <p:pic>
          <p:nvPicPr>
            <p:cNvPr id="44041" name="Picture 9" descr="panama270203-mie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66" y="785"/>
              <a:ext cx="894" cy="92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44042" name="Picture 10" descr="P000234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4" y="1673"/>
              <a:ext cx="2091" cy="121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44043" name="Picture 11"/>
            <p:cNvPicPr>
              <a:picLocks noChangeAspect="1" noChangeArrowheads="1"/>
            </p:cNvPicPr>
            <p:nvPr/>
          </p:nvPicPr>
          <p:blipFill>
            <a:blip r:embed="rId6" cstate="print"/>
            <a:srcRect r="175" b="-8"/>
            <a:stretch>
              <a:fillRect/>
            </a:stretch>
          </p:blipFill>
          <p:spPr bwMode="auto">
            <a:xfrm>
              <a:off x="259" y="2886"/>
              <a:ext cx="675" cy="102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</p:pic>
        <p:pic>
          <p:nvPicPr>
            <p:cNvPr id="44044" name="Picture 12" descr="costa rica 140403-1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38" y="2888"/>
              <a:ext cx="1411" cy="102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4465638" y="1327150"/>
            <a:ext cx="4570412" cy="4819650"/>
            <a:chOff x="2813" y="836"/>
            <a:chExt cx="2879" cy="3036"/>
          </a:xfrm>
        </p:grpSpPr>
        <p:sp>
          <p:nvSpPr>
            <p:cNvPr id="45059" name="Text Box 3"/>
            <p:cNvSpPr txBox="1">
              <a:spLocks noChangeArrowheads="1"/>
            </p:cNvSpPr>
            <p:nvPr/>
          </p:nvSpPr>
          <p:spPr bwMode="auto">
            <a:xfrm>
              <a:off x="2960" y="836"/>
              <a:ext cx="2609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6985" tIns="53492" rIns="106985" bIns="53492"/>
            <a:lstStyle/>
            <a:p>
              <a:pPr algn="ctr" eaLnBrk="0" hangingPunct="0"/>
              <a:r>
                <a:rPr lang="es-SV" sz="2000" b="1">
                  <a:solidFill>
                    <a:srgbClr val="004C6F"/>
                  </a:solidFill>
                  <a:latin typeface="Times New Roman" pitchFamily="18" charset="0"/>
                </a:rPr>
                <a:t>3</a:t>
              </a:r>
            </a:p>
            <a:p>
              <a:pPr algn="ctr" eaLnBrk="0" hangingPunct="0"/>
              <a:r>
                <a:rPr lang="es-SV" sz="1400" b="1">
                  <a:solidFill>
                    <a:srgbClr val="004C6F"/>
                  </a:solidFill>
                  <a:latin typeface="Times New Roman" pitchFamily="18" charset="0"/>
                </a:rPr>
                <a:t>Prácticas para garantizar </a:t>
              </a:r>
              <a:br>
                <a:rPr lang="es-SV" sz="1400" b="1">
                  <a:solidFill>
                    <a:srgbClr val="004C6F"/>
                  </a:solidFill>
                  <a:latin typeface="Times New Roman" pitchFamily="18" charset="0"/>
                </a:rPr>
              </a:br>
              <a:r>
                <a:rPr lang="es-SV" sz="1400" b="1">
                  <a:solidFill>
                    <a:srgbClr val="004C6F"/>
                  </a:solidFill>
                  <a:latin typeface="Times New Roman" pitchFamily="18" charset="0"/>
                </a:rPr>
                <a:t>servicios ecosistémicos de Interés </a:t>
              </a:r>
              <a:br>
                <a:rPr lang="es-SV" sz="1400" b="1">
                  <a:solidFill>
                    <a:srgbClr val="004C6F"/>
                  </a:solidFill>
                  <a:latin typeface="Times New Roman" pitchFamily="18" charset="0"/>
                </a:rPr>
              </a:br>
              <a:r>
                <a:rPr lang="es-SV" sz="1400" b="1">
                  <a:solidFill>
                    <a:srgbClr val="004C6F"/>
                  </a:solidFill>
                  <a:latin typeface="Times New Roman" pitchFamily="18" charset="0"/>
                </a:rPr>
                <a:t>regional/global </a:t>
              </a:r>
            </a:p>
            <a:p>
              <a:pPr algn="ctr" eaLnBrk="0" hangingPunct="0"/>
              <a:r>
                <a:rPr lang="es-SV" sz="1400">
                  <a:solidFill>
                    <a:srgbClr val="004C6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(calidad y regulación del agua, conservación de biodiversidad, captura de carbono, belleza de paisaje)</a:t>
              </a:r>
              <a:endParaRPr lang="es-SV" sz="1600">
                <a:solidFill>
                  <a:srgbClr val="004C6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5060" name="Oval 4"/>
            <p:cNvSpPr>
              <a:spLocks noChangeAspect="1" noChangeArrowheads="1"/>
            </p:cNvSpPr>
            <p:nvPr/>
          </p:nvSpPr>
          <p:spPr bwMode="auto">
            <a:xfrm>
              <a:off x="3516" y="2684"/>
              <a:ext cx="1440" cy="1164"/>
            </a:xfrm>
            <a:prstGeom prst="ellipse">
              <a:avLst/>
            </a:prstGeom>
            <a:noFill/>
            <a:ln w="38100">
              <a:solidFill>
                <a:srgbClr val="8BAA27"/>
              </a:solidFill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5061" name="Oval 5"/>
            <p:cNvSpPr>
              <a:spLocks noChangeAspect="1" noChangeArrowheads="1"/>
            </p:cNvSpPr>
            <p:nvPr/>
          </p:nvSpPr>
          <p:spPr bwMode="auto">
            <a:xfrm>
              <a:off x="3180" y="1755"/>
              <a:ext cx="2132" cy="2117"/>
            </a:xfrm>
            <a:prstGeom prst="ellipse">
              <a:avLst/>
            </a:prstGeom>
            <a:noFill/>
            <a:ln w="38100">
              <a:solidFill>
                <a:srgbClr val="BF5A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45062" name="Oval 6"/>
            <p:cNvSpPr>
              <a:spLocks noChangeAspect="1" noChangeArrowheads="1"/>
            </p:cNvSpPr>
            <p:nvPr/>
          </p:nvSpPr>
          <p:spPr bwMode="auto">
            <a:xfrm>
              <a:off x="2813" y="871"/>
              <a:ext cx="2879" cy="3001"/>
            </a:xfrm>
            <a:prstGeom prst="ellipse">
              <a:avLst/>
            </a:prstGeom>
            <a:noFill/>
            <a:ln w="38100">
              <a:solidFill>
                <a:srgbClr val="004C6F"/>
              </a:solidFill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763" y="411163"/>
            <a:ext cx="88360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r>
              <a:rPr lang="es-SV" sz="3000" b="1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Servicios Ecosistémicos de interés regional/global</a:t>
            </a:r>
            <a:endParaRPr lang="en-US" sz="3000" b="1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grpSp>
        <p:nvGrpSpPr>
          <p:cNvPr id="45064" name="Group 8"/>
          <p:cNvGrpSpPr>
            <a:grpSpLocks/>
          </p:cNvGrpSpPr>
          <p:nvPr/>
        </p:nvGrpSpPr>
        <p:grpSpPr bwMode="auto">
          <a:xfrm>
            <a:off x="384175" y="922338"/>
            <a:ext cx="3973513" cy="5340350"/>
            <a:chOff x="242" y="581"/>
            <a:chExt cx="2503" cy="3364"/>
          </a:xfrm>
        </p:grpSpPr>
        <p:pic>
          <p:nvPicPr>
            <p:cNvPr id="45065" name="Picture 9" descr="tamulasco220904-3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54" y="1908"/>
              <a:ext cx="891" cy="136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45066" name="Picture 10" descr="greenhouse graph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" y="581"/>
              <a:ext cx="2498" cy="132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45067" name="Picture 11" descr="biodiversit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38" y="2890"/>
              <a:ext cx="812" cy="105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45068" name="Picture 12" descr="Candelaria_Sandr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3" y="2889"/>
              <a:ext cx="793" cy="105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45069" name="Picture 1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44" y="1908"/>
              <a:ext cx="1609" cy="98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</p:pic>
        <p:pic>
          <p:nvPicPr>
            <p:cNvPr id="45070" name="Picture 14" descr="david010103-jb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857" y="3273"/>
              <a:ext cx="888" cy="66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BF5A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BF5A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196</Words>
  <Application>Microsoft Office PowerPoint</Application>
  <PresentationFormat>Presentación en pantalla (4:3)</PresentationFormat>
  <Paragraphs>67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Times New Roman</vt:lpstr>
      <vt:lpstr>Book Antiqua</vt:lpstr>
      <vt:lpstr>Univers</vt:lpstr>
      <vt:lpstr>Wingdings</vt:lpstr>
      <vt:lpstr>Arial Narrow</vt:lpstr>
      <vt:lpstr>Default Design</vt:lpstr>
      <vt:lpstr>Servicios Ecosistémicos (SE) y   Compensación por  Servicios Ecosistémicos (CSE)</vt:lpstr>
      <vt:lpstr>Servicios Ecosistémicos</vt:lpstr>
      <vt:lpstr>¿De dónde provienen  los servicios ecosistémicos?</vt:lpstr>
      <vt:lpstr>Prácticas y Niveles de Servicios Ecosistémicos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nc</dc:creator>
  <cp:lastModifiedBy>Leonor Gonzalez</cp:lastModifiedBy>
  <cp:revision>188</cp:revision>
  <dcterms:created xsi:type="dcterms:W3CDTF">2007-01-12T22:37:18Z</dcterms:created>
  <dcterms:modified xsi:type="dcterms:W3CDTF">2011-08-12T20:20:52Z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000800b810000000000001024100</vt:lpwstr>
  </property>
</Properties>
</file>