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320" r:id="rId3"/>
    <p:sldId id="336" r:id="rId4"/>
    <p:sldId id="337" r:id="rId5"/>
    <p:sldId id="338" r:id="rId6"/>
    <p:sldId id="339" r:id="rId7"/>
    <p:sldId id="340" r:id="rId8"/>
    <p:sldId id="341" r:id="rId9"/>
    <p:sldId id="344" r:id="rId10"/>
    <p:sldId id="342" r:id="rId11"/>
    <p:sldId id="345" r:id="rId12"/>
    <p:sldId id="343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263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EEF2EA"/>
    <a:srgbClr val="ECF5E7"/>
    <a:srgbClr val="E7F2E2"/>
    <a:srgbClr val="E0E5EC"/>
    <a:srgbClr val="E2E8D9"/>
    <a:srgbClr val="E2E6D9"/>
    <a:srgbClr val="CCFFCC"/>
    <a:srgbClr val="843C0C"/>
    <a:srgbClr val="58A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88" autoAdjust="0"/>
    <p:restoredTop sz="94660" autoAdjust="0"/>
  </p:normalViewPr>
  <p:slideViewPr>
    <p:cSldViewPr snapToGrid="0">
      <p:cViewPr varScale="1">
        <p:scale>
          <a:sx n="110" d="100"/>
          <a:sy n="110" d="100"/>
        </p:scale>
        <p:origin x="114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084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TDocumentos\Documentos\Los%20Nonualcos\Presupuestos\Presupuestos_ejecutad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TDocumentos\Documentos\Estad&#237;sticas\al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393954787909579E-2"/>
          <c:y val="5.1141255857869251E-2"/>
          <c:w val="0.53286431962875169"/>
          <c:h val="0.825618436040366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Subsidios!$B$51</c:f>
              <c:strCache>
                <c:ptCount val="1"/>
                <c:pt idx="0">
                  <c:v>Programas de apoyo al ingreso (c)</c:v>
                </c:pt>
              </c:strCache>
            </c:strRef>
          </c:tx>
          <c:spPr>
            <a:solidFill>
              <a:srgbClr val="843C0C"/>
            </a:solidFill>
          </c:spPr>
          <c:invertIfNegative val="0"/>
          <c:cat>
            <c:numRef>
              <c:f>Subsidios!$C$50:$H$50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Subsidios!$C$51:$H$51</c:f>
              <c:numCache>
                <c:formatCode>"$"#,##0.00</c:formatCode>
                <c:ptCount val="6"/>
                <c:pt idx="0">
                  <c:v>19.2</c:v>
                </c:pt>
                <c:pt idx="1">
                  <c:v>19.3</c:v>
                </c:pt>
                <c:pt idx="2">
                  <c:v>27.6</c:v>
                </c:pt>
                <c:pt idx="3">
                  <c:v>29.3</c:v>
                </c:pt>
                <c:pt idx="4">
                  <c:v>27.200000000000003</c:v>
                </c:pt>
                <c:pt idx="5">
                  <c:v>23.1</c:v>
                </c:pt>
              </c:numCache>
            </c:numRef>
          </c:val>
        </c:ser>
        <c:ser>
          <c:idx val="1"/>
          <c:order val="1"/>
          <c:tx>
            <c:strRef>
              <c:f>Subsidios!$B$52</c:f>
              <c:strCache>
                <c:ptCount val="1"/>
                <c:pt idx="0">
                  <c:v>Seguridad social (b)</c:v>
                </c:pt>
              </c:strCache>
            </c:strRef>
          </c:tx>
          <c:spPr>
            <a:solidFill>
              <a:schemeClr val="accent2">
                <a:lumMod val="75000"/>
                <a:alpha val="85098"/>
              </a:schemeClr>
            </a:solidFill>
          </c:spPr>
          <c:invertIfNegative val="0"/>
          <c:cat>
            <c:numRef>
              <c:f>Subsidios!$C$50:$H$50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Subsidios!$C$52:$H$52</c:f>
              <c:numCache>
                <c:formatCode>"$"#,##0.00</c:formatCode>
                <c:ptCount val="6"/>
                <c:pt idx="0">
                  <c:v>0.3</c:v>
                </c:pt>
                <c:pt idx="1">
                  <c:v>4</c:v>
                </c:pt>
                <c:pt idx="2">
                  <c:v>7.1</c:v>
                </c:pt>
                <c:pt idx="3">
                  <c:v>10.600000000000001</c:v>
                </c:pt>
                <c:pt idx="4">
                  <c:v>20.7</c:v>
                </c:pt>
                <c:pt idx="5">
                  <c:v>20.9</c:v>
                </c:pt>
              </c:numCache>
            </c:numRef>
          </c:val>
        </c:ser>
        <c:ser>
          <c:idx val="2"/>
          <c:order val="2"/>
          <c:tx>
            <c:strRef>
              <c:f>Subsidios!$B$53</c:f>
              <c:strCache>
                <c:ptCount val="1"/>
                <c:pt idx="0">
                  <c:v>Alimentación escolar (a)</c:v>
                </c:pt>
              </c:strCache>
            </c:strRef>
          </c:tx>
          <c:spPr>
            <a:solidFill>
              <a:srgbClr val="843C0C">
                <a:alpha val="85098"/>
              </a:srgbClr>
            </a:solidFill>
          </c:spPr>
          <c:invertIfNegative val="0"/>
          <c:cat>
            <c:numRef>
              <c:f>Subsidios!$C$50:$H$50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Subsidios!$C$53:$H$53</c:f>
              <c:numCache>
                <c:formatCode>"$"#,##0.00</c:formatCode>
                <c:ptCount val="6"/>
                <c:pt idx="0">
                  <c:v>11.4</c:v>
                </c:pt>
                <c:pt idx="1">
                  <c:v>21</c:v>
                </c:pt>
                <c:pt idx="2">
                  <c:v>15.3</c:v>
                </c:pt>
                <c:pt idx="3">
                  <c:v>16.5</c:v>
                </c:pt>
                <c:pt idx="4">
                  <c:v>24.799999999999997</c:v>
                </c:pt>
                <c:pt idx="5">
                  <c:v>28.6</c:v>
                </c:pt>
              </c:numCache>
            </c:numRef>
          </c:val>
        </c:ser>
        <c:ser>
          <c:idx val="3"/>
          <c:order val="3"/>
          <c:tx>
            <c:strRef>
              <c:f>Subsidios!$B$54</c:f>
              <c:strCache>
                <c:ptCount val="1"/>
                <c:pt idx="0">
                  <c:v>Dotación de uniformes, zapatos y útiles escolares</c:v>
                </c:pt>
              </c:strCache>
            </c:strRef>
          </c:tx>
          <c:spPr>
            <a:solidFill>
              <a:srgbClr val="843C0C">
                <a:alpha val="54902"/>
              </a:srgbClr>
            </a:solidFill>
          </c:spPr>
          <c:invertIfNegative val="0"/>
          <c:cat>
            <c:numRef>
              <c:f>Subsidios!$C$50:$H$50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Subsidios!$C$54:$H$54</c:f>
              <c:numCache>
                <c:formatCode>"$"#,##0.00</c:formatCode>
                <c:ptCount val="6"/>
                <c:pt idx="0">
                  <c:v>0</c:v>
                </c:pt>
                <c:pt idx="1">
                  <c:v>76.3</c:v>
                </c:pt>
                <c:pt idx="2">
                  <c:v>71.400000000000006</c:v>
                </c:pt>
                <c:pt idx="3">
                  <c:v>72.2</c:v>
                </c:pt>
                <c:pt idx="4">
                  <c:v>73.5</c:v>
                </c:pt>
                <c:pt idx="5">
                  <c:v>73.5</c:v>
                </c:pt>
              </c:numCache>
            </c:numRef>
          </c:val>
        </c:ser>
        <c:ser>
          <c:idx val="4"/>
          <c:order val="4"/>
          <c:tx>
            <c:strRef>
              <c:f>Subsidios!$B$55</c:f>
              <c:strCache>
                <c:ptCount val="1"/>
                <c:pt idx="0">
                  <c:v>Paquetes agrícolas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  <a:alpha val="40000"/>
              </a:schemeClr>
            </a:solidFill>
          </c:spPr>
          <c:invertIfNegative val="0"/>
          <c:cat>
            <c:numRef>
              <c:f>Subsidios!$C$50:$H$50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Subsidios!$C$55:$H$55</c:f>
              <c:numCache>
                <c:formatCode>"$"#,##0.00</c:formatCode>
                <c:ptCount val="6"/>
                <c:pt idx="0">
                  <c:v>31.3</c:v>
                </c:pt>
                <c:pt idx="1">
                  <c:v>25.9</c:v>
                </c:pt>
                <c:pt idx="2">
                  <c:v>23.4</c:v>
                </c:pt>
                <c:pt idx="3">
                  <c:v>26.9</c:v>
                </c:pt>
                <c:pt idx="4">
                  <c:v>25.2</c:v>
                </c:pt>
                <c:pt idx="5">
                  <c:v>21.3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100"/>
        <c:axId val="1573170560"/>
        <c:axId val="1573176000"/>
      </c:barChart>
      <c:catAx>
        <c:axId val="1573170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accent2">
                <a:lumMod val="5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accent2">
                    <a:lumMod val="50000"/>
                  </a:schemeClr>
                </a:solidFill>
              </a:defRPr>
            </a:pPr>
            <a:endParaRPr lang="es-SV"/>
          </a:p>
        </c:txPr>
        <c:crossAx val="1573176000"/>
        <c:crosses val="autoZero"/>
        <c:auto val="1"/>
        <c:lblAlgn val="ctr"/>
        <c:lblOffset val="100"/>
        <c:noMultiLvlLbl val="0"/>
      </c:catAx>
      <c:valAx>
        <c:axId val="1573176000"/>
        <c:scaling>
          <c:orientation val="minMax"/>
        </c:scaling>
        <c:delete val="0"/>
        <c:axPos val="l"/>
        <c:numFmt formatCode="&quot;$&quot;#,##0" sourceLinked="0"/>
        <c:majorTickMark val="out"/>
        <c:minorTickMark val="none"/>
        <c:tickLblPos val="nextTo"/>
        <c:spPr>
          <a:ln>
            <a:solidFill>
              <a:schemeClr val="accent2">
                <a:lumMod val="5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accent2">
                    <a:lumMod val="50000"/>
                  </a:schemeClr>
                </a:solidFill>
              </a:defRPr>
            </a:pPr>
            <a:endParaRPr lang="es-SV"/>
          </a:p>
        </c:txPr>
        <c:crossAx val="1573170560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6386147654275014"/>
          <c:y val="9.4831757546384426E-2"/>
          <c:w val="0.3612172991399128"/>
          <c:h val="0.78259103931585172"/>
        </c:manualLayout>
      </c:layout>
      <c:overlay val="0"/>
      <c:txPr>
        <a:bodyPr/>
        <a:lstStyle/>
        <a:p>
          <a:pPr>
            <a:defRPr sz="1000" b="1">
              <a:solidFill>
                <a:schemeClr val="accent2">
                  <a:lumMod val="50000"/>
                </a:schemeClr>
              </a:solidFill>
            </a:defRPr>
          </a:pPr>
          <a:endParaRPr lang="es-S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Clear Sans" panose="020B0503030202020304" pitchFamily="34" charset="0"/>
          <a:cs typeface="Clear Sans" panose="020B0503030202020304" pitchFamily="34" charset="0"/>
        </a:defRPr>
      </a:pPr>
      <a:endParaRPr lang="es-S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09044317154054"/>
          <c:y val="0.12111549448855821"/>
          <c:w val="0.81145359502889303"/>
          <c:h val="0.7434971852970758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EHPM!$G$5</c:f>
              <c:strCache>
                <c:ptCount val="1"/>
                <c:pt idx="0">
                  <c:v>Agricultura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EHPM!$H$4:$J$4</c:f>
              <c:numCache>
                <c:formatCode>General</c:formatCode>
                <c:ptCount val="3"/>
                <c:pt idx="0">
                  <c:v>2007</c:v>
                </c:pt>
                <c:pt idx="1">
                  <c:v>2010</c:v>
                </c:pt>
                <c:pt idx="2">
                  <c:v>2013</c:v>
                </c:pt>
              </c:numCache>
            </c:numRef>
          </c:cat>
          <c:val>
            <c:numRef>
              <c:f>EHPM!$H$5:$J$5</c:f>
              <c:numCache>
                <c:formatCode>0%</c:formatCode>
                <c:ptCount val="3"/>
                <c:pt idx="0">
                  <c:v>0.2134586568587386</c:v>
                </c:pt>
                <c:pt idx="1">
                  <c:v>0.22137260383688334</c:v>
                </c:pt>
                <c:pt idx="2">
                  <c:v>0.22954676106623098</c:v>
                </c:pt>
              </c:numCache>
            </c:numRef>
          </c:val>
        </c:ser>
        <c:ser>
          <c:idx val="1"/>
          <c:order val="1"/>
          <c:tx>
            <c:strRef>
              <c:f>EHPM!$G$6</c:f>
              <c:strCache>
                <c:ptCount val="1"/>
                <c:pt idx="0">
                  <c:v>Industria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EHPM!$H$4:$J$4</c:f>
              <c:numCache>
                <c:formatCode>General</c:formatCode>
                <c:ptCount val="3"/>
                <c:pt idx="0">
                  <c:v>2007</c:v>
                </c:pt>
                <c:pt idx="1">
                  <c:v>2010</c:v>
                </c:pt>
                <c:pt idx="2">
                  <c:v>2013</c:v>
                </c:pt>
              </c:numCache>
            </c:numRef>
          </c:cat>
          <c:val>
            <c:numRef>
              <c:f>EHPM!$H$6:$J$6</c:f>
              <c:numCache>
                <c:formatCode>0%</c:formatCode>
                <c:ptCount val="3"/>
                <c:pt idx="0">
                  <c:v>0.25875675430232031</c:v>
                </c:pt>
                <c:pt idx="1">
                  <c:v>0.23303890530197133</c:v>
                </c:pt>
                <c:pt idx="2">
                  <c:v>0.23776890260506489</c:v>
                </c:pt>
              </c:numCache>
            </c:numRef>
          </c:val>
        </c:ser>
        <c:ser>
          <c:idx val="2"/>
          <c:order val="2"/>
          <c:tx>
            <c:strRef>
              <c:f>EHPM!$G$7</c:f>
              <c:strCache>
                <c:ptCount val="1"/>
                <c:pt idx="0">
                  <c:v>Servicios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EHPM!$H$4:$J$4</c:f>
              <c:numCache>
                <c:formatCode>General</c:formatCode>
                <c:ptCount val="3"/>
                <c:pt idx="0">
                  <c:v>2007</c:v>
                </c:pt>
                <c:pt idx="1">
                  <c:v>2010</c:v>
                </c:pt>
                <c:pt idx="2">
                  <c:v>2013</c:v>
                </c:pt>
              </c:numCache>
            </c:numRef>
          </c:cat>
          <c:val>
            <c:numRef>
              <c:f>EHPM!$H$7:$J$7</c:f>
              <c:numCache>
                <c:formatCode>0%</c:formatCode>
                <c:ptCount val="3"/>
                <c:pt idx="0">
                  <c:v>0.52778458883894108</c:v>
                </c:pt>
                <c:pt idx="1">
                  <c:v>0.54558849086114536</c:v>
                </c:pt>
                <c:pt idx="2">
                  <c:v>0.53268433632870416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100"/>
        <c:axId val="1573173280"/>
        <c:axId val="1573173824"/>
      </c:barChart>
      <c:catAx>
        <c:axId val="157317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accent2">
                <a:lumMod val="5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accent2">
                    <a:lumMod val="50000"/>
                  </a:schemeClr>
                </a:solidFill>
              </a:defRPr>
            </a:pPr>
            <a:endParaRPr lang="es-SV"/>
          </a:p>
        </c:txPr>
        <c:crossAx val="1573173824"/>
        <c:crosses val="autoZero"/>
        <c:auto val="1"/>
        <c:lblAlgn val="ctr"/>
        <c:lblOffset val="100"/>
        <c:noMultiLvlLbl val="0"/>
      </c:catAx>
      <c:valAx>
        <c:axId val="157317382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>
            <a:solidFill>
              <a:schemeClr val="accent2">
                <a:lumMod val="5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accent2">
                    <a:lumMod val="50000"/>
                  </a:schemeClr>
                </a:solidFill>
              </a:defRPr>
            </a:pPr>
            <a:endParaRPr lang="es-SV"/>
          </a:p>
        </c:txPr>
        <c:crossAx val="1573173280"/>
        <c:crosses val="autoZero"/>
        <c:crossBetween val="between"/>
        <c:majorUnit val="0.25"/>
      </c:valAx>
    </c:plotArea>
    <c:legend>
      <c:legendPos val="b"/>
      <c:layout>
        <c:manualLayout>
          <c:xMode val="edge"/>
          <c:yMode val="edge"/>
          <c:x val="0.14757931157555765"/>
          <c:y val="3.2244728321090097E-3"/>
          <c:w val="0.82525187736551497"/>
          <c:h val="8.56344976120159E-2"/>
        </c:manualLayout>
      </c:layout>
      <c:overlay val="0"/>
      <c:txPr>
        <a:bodyPr/>
        <a:lstStyle/>
        <a:p>
          <a:pPr>
            <a:defRPr sz="1000" b="1">
              <a:solidFill>
                <a:schemeClr val="accent2">
                  <a:lumMod val="50000"/>
                </a:schemeClr>
              </a:solidFill>
            </a:defRPr>
          </a:pPr>
          <a:endParaRPr lang="es-S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Clear Sans" panose="020B0503030202020304" pitchFamily="34" charset="0"/>
          <a:cs typeface="Clear Sans" panose="020B0503030202020304" pitchFamily="34" charset="0"/>
        </a:defRPr>
      </a:pPr>
      <a:endParaRPr lang="es-SV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DEBA4B-535F-4F37-A6D5-660A70F196D0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73F4D313-773A-4236-A70E-40ADD3DF21C6}">
      <dgm:prSet phldrT="[Texto]"/>
      <dgm:spPr/>
      <dgm:t>
        <a:bodyPr/>
        <a:lstStyle/>
        <a:p>
          <a:r>
            <a:rPr lang="es-SV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Exclusión y Degradación </a:t>
          </a:r>
          <a:endParaRPr lang="es-SV" b="1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D4FBEC-901F-4885-A832-B82547835016}" type="parTrans" cxnId="{496E24E9-CEC8-47FA-806D-2A5C99261C98}">
      <dgm:prSet/>
      <dgm:spPr/>
      <dgm:t>
        <a:bodyPr/>
        <a:lstStyle/>
        <a:p>
          <a:endParaRPr lang="es-SV"/>
        </a:p>
      </dgm:t>
    </dgm:pt>
    <dgm:pt modelId="{3BB4D2A7-9286-4E27-A0CC-D29DE631E3CE}" type="sibTrans" cxnId="{496E24E9-CEC8-47FA-806D-2A5C99261C98}">
      <dgm:prSet/>
      <dgm:spPr/>
      <dgm:t>
        <a:bodyPr/>
        <a:lstStyle/>
        <a:p>
          <a:endParaRPr lang="es-SV"/>
        </a:p>
      </dgm:t>
    </dgm:pt>
    <dgm:pt modelId="{98E1A0E8-F186-4FBB-B639-7C1F36D45B79}">
      <dgm:prSet phldrT="[Texto]"/>
      <dgm:spPr>
        <a:solidFill>
          <a:srgbClr val="004A6D"/>
        </a:solidFill>
      </dgm:spPr>
      <dgm:t>
        <a:bodyPr/>
        <a:lstStyle/>
        <a:p>
          <a:r>
            <a:rPr lang="es-SV" b="1" dirty="0" smtClean="0">
              <a:latin typeface="Arial" panose="020B0604020202020204" pitchFamily="34" charset="0"/>
              <a:cs typeface="Arial" panose="020B0604020202020204" pitchFamily="34" charset="0"/>
            </a:rPr>
            <a:t>Inseguridad</a:t>
          </a:r>
          <a:br>
            <a:rPr lang="es-SV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SV" b="1" dirty="0" smtClean="0">
              <a:latin typeface="Arial" panose="020B0604020202020204" pitchFamily="34" charset="0"/>
              <a:cs typeface="Arial" panose="020B0604020202020204" pitchFamily="34" charset="0"/>
            </a:rPr>
            <a:t>y</a:t>
          </a:r>
          <a:br>
            <a:rPr lang="es-SV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SV" b="1" dirty="0" smtClean="0">
              <a:latin typeface="Arial" panose="020B0604020202020204" pitchFamily="34" charset="0"/>
              <a:cs typeface="Arial" panose="020B0604020202020204" pitchFamily="34" charset="0"/>
            </a:rPr>
            <a:t>Cambio Climático</a:t>
          </a:r>
          <a:endParaRPr lang="es-SV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4B1617-529D-41E7-942E-9FA67EC06CE4}" type="parTrans" cxnId="{02BFDDF8-75B2-413B-B684-F3B20CE682BC}">
      <dgm:prSet/>
      <dgm:spPr/>
      <dgm:t>
        <a:bodyPr/>
        <a:lstStyle/>
        <a:p>
          <a:endParaRPr lang="es-SV"/>
        </a:p>
      </dgm:t>
    </dgm:pt>
    <dgm:pt modelId="{2D8CF2AE-B8F3-4F3F-9757-A744362FBE91}" type="sibTrans" cxnId="{02BFDDF8-75B2-413B-B684-F3B20CE682BC}">
      <dgm:prSet/>
      <dgm:spPr/>
      <dgm:t>
        <a:bodyPr/>
        <a:lstStyle/>
        <a:p>
          <a:endParaRPr lang="es-SV"/>
        </a:p>
      </dgm:t>
    </dgm:pt>
    <dgm:pt modelId="{27FAFB97-562E-4E5B-B006-B1D3C7FA6C1B}" type="pres">
      <dgm:prSet presAssocID="{92DEBA4B-535F-4F37-A6D5-660A70F196D0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SV"/>
        </a:p>
      </dgm:t>
    </dgm:pt>
    <dgm:pt modelId="{57698EC5-99B3-4D72-854A-9E1A15704D3B}" type="pres">
      <dgm:prSet presAssocID="{73F4D313-773A-4236-A70E-40ADD3DF21C6}" presName="chaos" presStyleCnt="0"/>
      <dgm:spPr/>
    </dgm:pt>
    <dgm:pt modelId="{2F0CA20B-BBA6-4CA5-9D4B-5777E6DA512D}" type="pres">
      <dgm:prSet presAssocID="{73F4D313-773A-4236-A70E-40ADD3DF21C6}" presName="parTx1" presStyleLbl="revTx" presStyleIdx="0" presStyleCnt="1"/>
      <dgm:spPr/>
      <dgm:t>
        <a:bodyPr/>
        <a:lstStyle/>
        <a:p>
          <a:endParaRPr lang="es-SV"/>
        </a:p>
      </dgm:t>
    </dgm:pt>
    <dgm:pt modelId="{086529B3-8483-45DA-83B7-A0498EE4E02E}" type="pres">
      <dgm:prSet presAssocID="{73F4D313-773A-4236-A70E-40ADD3DF21C6}" presName="c1" presStyleLbl="node1" presStyleIdx="0" presStyleCnt="19"/>
      <dgm:spPr/>
    </dgm:pt>
    <dgm:pt modelId="{C92345C9-36AF-4472-A9CC-C77B5F510325}" type="pres">
      <dgm:prSet presAssocID="{73F4D313-773A-4236-A70E-40ADD3DF21C6}" presName="c2" presStyleLbl="node1" presStyleIdx="1" presStyleCnt="19"/>
      <dgm:spPr/>
    </dgm:pt>
    <dgm:pt modelId="{8DAD2C62-0C68-4075-B3AB-429AC9BA3136}" type="pres">
      <dgm:prSet presAssocID="{73F4D313-773A-4236-A70E-40ADD3DF21C6}" presName="c3" presStyleLbl="node1" presStyleIdx="2" presStyleCnt="19"/>
      <dgm:spPr/>
    </dgm:pt>
    <dgm:pt modelId="{A74E2CAE-E9C6-4410-96E6-1761EA2F169E}" type="pres">
      <dgm:prSet presAssocID="{73F4D313-773A-4236-A70E-40ADD3DF21C6}" presName="c4" presStyleLbl="node1" presStyleIdx="3" presStyleCnt="19"/>
      <dgm:spPr/>
    </dgm:pt>
    <dgm:pt modelId="{2069B6E5-BB06-4C44-A323-770547233E73}" type="pres">
      <dgm:prSet presAssocID="{73F4D313-773A-4236-A70E-40ADD3DF21C6}" presName="c5" presStyleLbl="node1" presStyleIdx="4" presStyleCnt="19"/>
      <dgm:spPr/>
    </dgm:pt>
    <dgm:pt modelId="{EFA488AD-8791-4E4E-BA60-6C4FB9C7B5A1}" type="pres">
      <dgm:prSet presAssocID="{73F4D313-773A-4236-A70E-40ADD3DF21C6}" presName="c6" presStyleLbl="node1" presStyleIdx="5" presStyleCnt="19"/>
      <dgm:spPr/>
    </dgm:pt>
    <dgm:pt modelId="{E351F308-EF49-44E1-BB56-221BD0E79D79}" type="pres">
      <dgm:prSet presAssocID="{73F4D313-773A-4236-A70E-40ADD3DF21C6}" presName="c7" presStyleLbl="node1" presStyleIdx="6" presStyleCnt="19"/>
      <dgm:spPr/>
    </dgm:pt>
    <dgm:pt modelId="{5BB23C80-4DA8-4CCA-9E88-94047389B6C1}" type="pres">
      <dgm:prSet presAssocID="{73F4D313-773A-4236-A70E-40ADD3DF21C6}" presName="c8" presStyleLbl="node1" presStyleIdx="7" presStyleCnt="19"/>
      <dgm:spPr/>
    </dgm:pt>
    <dgm:pt modelId="{13C1904F-D538-4A7D-9819-8FF5A180112D}" type="pres">
      <dgm:prSet presAssocID="{73F4D313-773A-4236-A70E-40ADD3DF21C6}" presName="c9" presStyleLbl="node1" presStyleIdx="8" presStyleCnt="19"/>
      <dgm:spPr/>
    </dgm:pt>
    <dgm:pt modelId="{F52D4D18-CC62-45F2-8222-9C746EF67FEF}" type="pres">
      <dgm:prSet presAssocID="{73F4D313-773A-4236-A70E-40ADD3DF21C6}" presName="c10" presStyleLbl="node1" presStyleIdx="9" presStyleCnt="19"/>
      <dgm:spPr/>
    </dgm:pt>
    <dgm:pt modelId="{19DAD846-7023-48D1-83CA-BA8C16EE5497}" type="pres">
      <dgm:prSet presAssocID="{73F4D313-773A-4236-A70E-40ADD3DF21C6}" presName="c11" presStyleLbl="node1" presStyleIdx="10" presStyleCnt="19"/>
      <dgm:spPr/>
    </dgm:pt>
    <dgm:pt modelId="{389877EC-5C6D-4751-897D-8240601855DD}" type="pres">
      <dgm:prSet presAssocID="{73F4D313-773A-4236-A70E-40ADD3DF21C6}" presName="c12" presStyleLbl="node1" presStyleIdx="11" presStyleCnt="19"/>
      <dgm:spPr/>
    </dgm:pt>
    <dgm:pt modelId="{D830FBF3-DBD7-4B4B-955A-EF4AD94D1BDA}" type="pres">
      <dgm:prSet presAssocID="{73F4D313-773A-4236-A70E-40ADD3DF21C6}" presName="c13" presStyleLbl="node1" presStyleIdx="12" presStyleCnt="19"/>
      <dgm:spPr/>
    </dgm:pt>
    <dgm:pt modelId="{FFD723F6-AA11-4B5F-91D4-039043B462A9}" type="pres">
      <dgm:prSet presAssocID="{73F4D313-773A-4236-A70E-40ADD3DF21C6}" presName="c14" presStyleLbl="node1" presStyleIdx="13" presStyleCnt="19"/>
      <dgm:spPr/>
    </dgm:pt>
    <dgm:pt modelId="{E8D680A6-0985-490B-9E79-09F92E42AF51}" type="pres">
      <dgm:prSet presAssocID="{73F4D313-773A-4236-A70E-40ADD3DF21C6}" presName="c15" presStyleLbl="node1" presStyleIdx="14" presStyleCnt="19"/>
      <dgm:spPr/>
    </dgm:pt>
    <dgm:pt modelId="{58973FF7-434D-4B51-AA54-DAEB751CBE8A}" type="pres">
      <dgm:prSet presAssocID="{73F4D313-773A-4236-A70E-40ADD3DF21C6}" presName="c16" presStyleLbl="node1" presStyleIdx="15" presStyleCnt="19"/>
      <dgm:spPr/>
    </dgm:pt>
    <dgm:pt modelId="{67C6BCB6-C930-41C9-8F92-4DCD2FC6B9F1}" type="pres">
      <dgm:prSet presAssocID="{73F4D313-773A-4236-A70E-40ADD3DF21C6}" presName="c17" presStyleLbl="node1" presStyleIdx="16" presStyleCnt="19"/>
      <dgm:spPr/>
    </dgm:pt>
    <dgm:pt modelId="{A92A2E6A-4E24-448B-8253-ADB687D9FF60}" type="pres">
      <dgm:prSet presAssocID="{73F4D313-773A-4236-A70E-40ADD3DF21C6}" presName="c18" presStyleLbl="node1" presStyleIdx="17" presStyleCnt="19"/>
      <dgm:spPr/>
    </dgm:pt>
    <dgm:pt modelId="{87769A1E-C6FA-4AC0-937D-53A3688923A4}" type="pres">
      <dgm:prSet presAssocID="{3BB4D2A7-9286-4E27-A0CC-D29DE631E3CE}" presName="chevronComposite1" presStyleCnt="0"/>
      <dgm:spPr/>
    </dgm:pt>
    <dgm:pt modelId="{DF2353CE-6D7D-4FB8-93E9-C6D2F5CAE834}" type="pres">
      <dgm:prSet presAssocID="{3BB4D2A7-9286-4E27-A0CC-D29DE631E3CE}" presName="chevron1" presStyleLbl="sibTrans2D1" presStyleIdx="0" presStyleCnt="2"/>
      <dgm:spPr/>
    </dgm:pt>
    <dgm:pt modelId="{32E17BC7-591B-47FC-BAFD-68F18DA8E6BA}" type="pres">
      <dgm:prSet presAssocID="{3BB4D2A7-9286-4E27-A0CC-D29DE631E3CE}" presName="spChevron1" presStyleCnt="0"/>
      <dgm:spPr/>
    </dgm:pt>
    <dgm:pt modelId="{F41A5CAC-7566-446B-B709-A5806EE7AC2C}" type="pres">
      <dgm:prSet presAssocID="{3BB4D2A7-9286-4E27-A0CC-D29DE631E3CE}" presName="overlap" presStyleCnt="0"/>
      <dgm:spPr/>
    </dgm:pt>
    <dgm:pt modelId="{E98E3C25-B825-4278-9B35-220D36FC84FF}" type="pres">
      <dgm:prSet presAssocID="{3BB4D2A7-9286-4E27-A0CC-D29DE631E3CE}" presName="chevronComposite2" presStyleCnt="0"/>
      <dgm:spPr/>
    </dgm:pt>
    <dgm:pt modelId="{96BB1413-56CD-4086-95C6-E3801A49F5BF}" type="pres">
      <dgm:prSet presAssocID="{3BB4D2A7-9286-4E27-A0CC-D29DE631E3CE}" presName="chevron2" presStyleLbl="sibTrans2D1" presStyleIdx="1" presStyleCnt="2"/>
      <dgm:spPr/>
    </dgm:pt>
    <dgm:pt modelId="{9A4B1739-5152-4AC1-8CD7-3DCA6B90DE05}" type="pres">
      <dgm:prSet presAssocID="{3BB4D2A7-9286-4E27-A0CC-D29DE631E3CE}" presName="spChevron2" presStyleCnt="0"/>
      <dgm:spPr/>
    </dgm:pt>
    <dgm:pt modelId="{2E39C0B3-87F8-4C41-BA49-21C4FB319AAE}" type="pres">
      <dgm:prSet presAssocID="{98E1A0E8-F186-4FBB-B639-7C1F36D45B79}" presName="last" presStyleCnt="0"/>
      <dgm:spPr/>
    </dgm:pt>
    <dgm:pt modelId="{F73B40F7-6A21-4EC6-A5B0-2FB200FF2DB4}" type="pres">
      <dgm:prSet presAssocID="{98E1A0E8-F186-4FBB-B639-7C1F36D45B79}" presName="circleTx" presStyleLbl="node1" presStyleIdx="18" presStyleCnt="19"/>
      <dgm:spPr/>
      <dgm:t>
        <a:bodyPr/>
        <a:lstStyle/>
        <a:p>
          <a:endParaRPr lang="es-SV"/>
        </a:p>
      </dgm:t>
    </dgm:pt>
    <dgm:pt modelId="{8063F974-A650-48E7-8B41-26F634F0BA83}" type="pres">
      <dgm:prSet presAssocID="{98E1A0E8-F186-4FBB-B639-7C1F36D45B79}" presName="spN" presStyleCnt="0"/>
      <dgm:spPr/>
    </dgm:pt>
  </dgm:ptLst>
  <dgm:cxnLst>
    <dgm:cxn modelId="{617E3D37-52CF-4801-9E64-666D123C13B9}" type="presOf" srcId="{73F4D313-773A-4236-A70E-40ADD3DF21C6}" destId="{2F0CA20B-BBA6-4CA5-9D4B-5777E6DA512D}" srcOrd="0" destOrd="0" presId="urn:microsoft.com/office/officeart/2009/3/layout/RandomtoResultProcess"/>
    <dgm:cxn modelId="{496E24E9-CEC8-47FA-806D-2A5C99261C98}" srcId="{92DEBA4B-535F-4F37-A6D5-660A70F196D0}" destId="{73F4D313-773A-4236-A70E-40ADD3DF21C6}" srcOrd="0" destOrd="0" parTransId="{BED4FBEC-901F-4885-A832-B82547835016}" sibTransId="{3BB4D2A7-9286-4E27-A0CC-D29DE631E3CE}"/>
    <dgm:cxn modelId="{75B64A04-9650-457B-B097-1BAE107DA641}" type="presOf" srcId="{98E1A0E8-F186-4FBB-B639-7C1F36D45B79}" destId="{F73B40F7-6A21-4EC6-A5B0-2FB200FF2DB4}" srcOrd="0" destOrd="0" presId="urn:microsoft.com/office/officeart/2009/3/layout/RandomtoResultProcess"/>
    <dgm:cxn modelId="{02BFDDF8-75B2-413B-B684-F3B20CE682BC}" srcId="{92DEBA4B-535F-4F37-A6D5-660A70F196D0}" destId="{98E1A0E8-F186-4FBB-B639-7C1F36D45B79}" srcOrd="1" destOrd="0" parTransId="{F34B1617-529D-41E7-942E-9FA67EC06CE4}" sibTransId="{2D8CF2AE-B8F3-4F3F-9757-A744362FBE91}"/>
    <dgm:cxn modelId="{A1ECBFCD-0342-452E-9540-E7BD293D59D6}" type="presOf" srcId="{92DEBA4B-535F-4F37-A6D5-660A70F196D0}" destId="{27FAFB97-562E-4E5B-B006-B1D3C7FA6C1B}" srcOrd="0" destOrd="0" presId="urn:microsoft.com/office/officeart/2009/3/layout/RandomtoResultProcess"/>
    <dgm:cxn modelId="{7245028E-2FC1-4F17-80AE-D9B001A54E07}" type="presParOf" srcId="{27FAFB97-562E-4E5B-B006-B1D3C7FA6C1B}" destId="{57698EC5-99B3-4D72-854A-9E1A15704D3B}" srcOrd="0" destOrd="0" presId="urn:microsoft.com/office/officeart/2009/3/layout/RandomtoResultProcess"/>
    <dgm:cxn modelId="{BD1164BA-2BD8-48FF-A00A-BEF30D8D769E}" type="presParOf" srcId="{57698EC5-99B3-4D72-854A-9E1A15704D3B}" destId="{2F0CA20B-BBA6-4CA5-9D4B-5777E6DA512D}" srcOrd="0" destOrd="0" presId="urn:microsoft.com/office/officeart/2009/3/layout/RandomtoResultProcess"/>
    <dgm:cxn modelId="{DA72DB74-F6E6-4ECC-A6C5-A609560DEB0A}" type="presParOf" srcId="{57698EC5-99B3-4D72-854A-9E1A15704D3B}" destId="{086529B3-8483-45DA-83B7-A0498EE4E02E}" srcOrd="1" destOrd="0" presId="urn:microsoft.com/office/officeart/2009/3/layout/RandomtoResultProcess"/>
    <dgm:cxn modelId="{765969B2-1835-4F61-9774-4B83A6A797D8}" type="presParOf" srcId="{57698EC5-99B3-4D72-854A-9E1A15704D3B}" destId="{C92345C9-36AF-4472-A9CC-C77B5F510325}" srcOrd="2" destOrd="0" presId="urn:microsoft.com/office/officeart/2009/3/layout/RandomtoResultProcess"/>
    <dgm:cxn modelId="{E889FE10-30EF-41B8-A9B4-32166A3E3091}" type="presParOf" srcId="{57698EC5-99B3-4D72-854A-9E1A15704D3B}" destId="{8DAD2C62-0C68-4075-B3AB-429AC9BA3136}" srcOrd="3" destOrd="0" presId="urn:microsoft.com/office/officeart/2009/3/layout/RandomtoResultProcess"/>
    <dgm:cxn modelId="{80030F06-68FC-4396-B66B-302FEF86FA50}" type="presParOf" srcId="{57698EC5-99B3-4D72-854A-9E1A15704D3B}" destId="{A74E2CAE-E9C6-4410-96E6-1761EA2F169E}" srcOrd="4" destOrd="0" presId="urn:microsoft.com/office/officeart/2009/3/layout/RandomtoResultProcess"/>
    <dgm:cxn modelId="{0051D367-57FB-4D47-8EA0-6B1C16E62D21}" type="presParOf" srcId="{57698EC5-99B3-4D72-854A-9E1A15704D3B}" destId="{2069B6E5-BB06-4C44-A323-770547233E73}" srcOrd="5" destOrd="0" presId="urn:microsoft.com/office/officeart/2009/3/layout/RandomtoResultProcess"/>
    <dgm:cxn modelId="{52DC87C5-8EA1-4BA4-B4AA-47FDA6F9E36B}" type="presParOf" srcId="{57698EC5-99B3-4D72-854A-9E1A15704D3B}" destId="{EFA488AD-8791-4E4E-BA60-6C4FB9C7B5A1}" srcOrd="6" destOrd="0" presId="urn:microsoft.com/office/officeart/2009/3/layout/RandomtoResultProcess"/>
    <dgm:cxn modelId="{ADD7CCDC-E7EE-4C37-8738-7CD63ABB6D8D}" type="presParOf" srcId="{57698EC5-99B3-4D72-854A-9E1A15704D3B}" destId="{E351F308-EF49-44E1-BB56-221BD0E79D79}" srcOrd="7" destOrd="0" presId="urn:microsoft.com/office/officeart/2009/3/layout/RandomtoResultProcess"/>
    <dgm:cxn modelId="{886B2032-85C8-48C2-BF10-7842A525DC8C}" type="presParOf" srcId="{57698EC5-99B3-4D72-854A-9E1A15704D3B}" destId="{5BB23C80-4DA8-4CCA-9E88-94047389B6C1}" srcOrd="8" destOrd="0" presId="urn:microsoft.com/office/officeart/2009/3/layout/RandomtoResultProcess"/>
    <dgm:cxn modelId="{ED83B2BD-505C-4F8E-B207-A8F9C1F17858}" type="presParOf" srcId="{57698EC5-99B3-4D72-854A-9E1A15704D3B}" destId="{13C1904F-D538-4A7D-9819-8FF5A180112D}" srcOrd="9" destOrd="0" presId="urn:microsoft.com/office/officeart/2009/3/layout/RandomtoResultProcess"/>
    <dgm:cxn modelId="{9F2A0BE6-B2E6-4528-9D8B-FEB3EABAEFF3}" type="presParOf" srcId="{57698EC5-99B3-4D72-854A-9E1A15704D3B}" destId="{F52D4D18-CC62-45F2-8222-9C746EF67FEF}" srcOrd="10" destOrd="0" presId="urn:microsoft.com/office/officeart/2009/3/layout/RandomtoResultProcess"/>
    <dgm:cxn modelId="{B340DCF7-7793-4551-B708-66E90FE2C804}" type="presParOf" srcId="{57698EC5-99B3-4D72-854A-9E1A15704D3B}" destId="{19DAD846-7023-48D1-83CA-BA8C16EE5497}" srcOrd="11" destOrd="0" presId="urn:microsoft.com/office/officeart/2009/3/layout/RandomtoResultProcess"/>
    <dgm:cxn modelId="{98DF2338-D070-4337-9F06-FC8B882F5D91}" type="presParOf" srcId="{57698EC5-99B3-4D72-854A-9E1A15704D3B}" destId="{389877EC-5C6D-4751-897D-8240601855DD}" srcOrd="12" destOrd="0" presId="urn:microsoft.com/office/officeart/2009/3/layout/RandomtoResultProcess"/>
    <dgm:cxn modelId="{E88E9D1B-C394-4271-92EB-4A3837EE76CA}" type="presParOf" srcId="{57698EC5-99B3-4D72-854A-9E1A15704D3B}" destId="{D830FBF3-DBD7-4B4B-955A-EF4AD94D1BDA}" srcOrd="13" destOrd="0" presId="urn:microsoft.com/office/officeart/2009/3/layout/RandomtoResultProcess"/>
    <dgm:cxn modelId="{417D0CF5-696D-43D2-BC55-AC67206BB862}" type="presParOf" srcId="{57698EC5-99B3-4D72-854A-9E1A15704D3B}" destId="{FFD723F6-AA11-4B5F-91D4-039043B462A9}" srcOrd="14" destOrd="0" presId="urn:microsoft.com/office/officeart/2009/3/layout/RandomtoResultProcess"/>
    <dgm:cxn modelId="{C582DD6A-A222-4291-80A2-C797199ACDDD}" type="presParOf" srcId="{57698EC5-99B3-4D72-854A-9E1A15704D3B}" destId="{E8D680A6-0985-490B-9E79-09F92E42AF51}" srcOrd="15" destOrd="0" presId="urn:microsoft.com/office/officeart/2009/3/layout/RandomtoResultProcess"/>
    <dgm:cxn modelId="{D297B655-D4A2-43D5-B223-830DEA007FA2}" type="presParOf" srcId="{57698EC5-99B3-4D72-854A-9E1A15704D3B}" destId="{58973FF7-434D-4B51-AA54-DAEB751CBE8A}" srcOrd="16" destOrd="0" presId="urn:microsoft.com/office/officeart/2009/3/layout/RandomtoResultProcess"/>
    <dgm:cxn modelId="{17399D5E-6599-468F-8133-A2EAB74BAFCC}" type="presParOf" srcId="{57698EC5-99B3-4D72-854A-9E1A15704D3B}" destId="{67C6BCB6-C930-41C9-8F92-4DCD2FC6B9F1}" srcOrd="17" destOrd="0" presId="urn:microsoft.com/office/officeart/2009/3/layout/RandomtoResultProcess"/>
    <dgm:cxn modelId="{BCCFBDED-B765-45D3-9C9B-DBD4556A4E4A}" type="presParOf" srcId="{57698EC5-99B3-4D72-854A-9E1A15704D3B}" destId="{A92A2E6A-4E24-448B-8253-ADB687D9FF60}" srcOrd="18" destOrd="0" presId="urn:microsoft.com/office/officeart/2009/3/layout/RandomtoResultProcess"/>
    <dgm:cxn modelId="{D8286035-0906-4C60-AA7E-2816C229EBE6}" type="presParOf" srcId="{27FAFB97-562E-4E5B-B006-B1D3C7FA6C1B}" destId="{87769A1E-C6FA-4AC0-937D-53A3688923A4}" srcOrd="1" destOrd="0" presId="urn:microsoft.com/office/officeart/2009/3/layout/RandomtoResultProcess"/>
    <dgm:cxn modelId="{B38FC71A-A571-4E7F-9094-AE42D361AEE4}" type="presParOf" srcId="{87769A1E-C6FA-4AC0-937D-53A3688923A4}" destId="{DF2353CE-6D7D-4FB8-93E9-C6D2F5CAE834}" srcOrd="0" destOrd="0" presId="urn:microsoft.com/office/officeart/2009/3/layout/RandomtoResultProcess"/>
    <dgm:cxn modelId="{7A6E5C74-3770-4FA6-A1EE-93EFDF77C307}" type="presParOf" srcId="{87769A1E-C6FA-4AC0-937D-53A3688923A4}" destId="{32E17BC7-591B-47FC-BAFD-68F18DA8E6BA}" srcOrd="1" destOrd="0" presId="urn:microsoft.com/office/officeart/2009/3/layout/RandomtoResultProcess"/>
    <dgm:cxn modelId="{E9BCC66B-B203-417F-9A73-6E59D6641526}" type="presParOf" srcId="{27FAFB97-562E-4E5B-B006-B1D3C7FA6C1B}" destId="{F41A5CAC-7566-446B-B709-A5806EE7AC2C}" srcOrd="2" destOrd="0" presId="urn:microsoft.com/office/officeart/2009/3/layout/RandomtoResultProcess"/>
    <dgm:cxn modelId="{F81CDA07-5481-48BC-AF26-41036A8D064B}" type="presParOf" srcId="{27FAFB97-562E-4E5B-B006-B1D3C7FA6C1B}" destId="{E98E3C25-B825-4278-9B35-220D36FC84FF}" srcOrd="3" destOrd="0" presId="urn:microsoft.com/office/officeart/2009/3/layout/RandomtoResultProcess"/>
    <dgm:cxn modelId="{B86D0157-7FCD-494A-8031-3F6C44FD6049}" type="presParOf" srcId="{E98E3C25-B825-4278-9B35-220D36FC84FF}" destId="{96BB1413-56CD-4086-95C6-E3801A49F5BF}" srcOrd="0" destOrd="0" presId="urn:microsoft.com/office/officeart/2009/3/layout/RandomtoResultProcess"/>
    <dgm:cxn modelId="{C8417BB8-059A-4861-B3BF-63F6997A73C7}" type="presParOf" srcId="{E98E3C25-B825-4278-9B35-220D36FC84FF}" destId="{9A4B1739-5152-4AC1-8CD7-3DCA6B90DE05}" srcOrd="1" destOrd="0" presId="urn:microsoft.com/office/officeart/2009/3/layout/RandomtoResultProcess"/>
    <dgm:cxn modelId="{77AD6D70-5336-48B7-9350-DDD447772690}" type="presParOf" srcId="{27FAFB97-562E-4E5B-B006-B1D3C7FA6C1B}" destId="{2E39C0B3-87F8-4C41-BA49-21C4FB319AAE}" srcOrd="4" destOrd="0" presId="urn:microsoft.com/office/officeart/2009/3/layout/RandomtoResultProcess"/>
    <dgm:cxn modelId="{CFE5C568-BDD2-4BCF-AA2B-50E4A8DFE7C7}" type="presParOf" srcId="{2E39C0B3-87F8-4C41-BA49-21C4FB319AAE}" destId="{F73B40F7-6A21-4EC6-A5B0-2FB200FF2DB4}" srcOrd="0" destOrd="0" presId="urn:microsoft.com/office/officeart/2009/3/layout/RandomtoResultProcess"/>
    <dgm:cxn modelId="{CCF700A2-60DC-4070-945A-EB4465F9E7A3}" type="presParOf" srcId="{2E39C0B3-87F8-4C41-BA49-21C4FB319AAE}" destId="{8063F974-A650-48E7-8B41-26F634F0BA83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3289B6-C807-4F91-84D0-297820FDF68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A64E181-26B3-4C38-BC32-DF25590FA93B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SV" sz="1100" b="1" dirty="0" smtClean="0">
              <a:latin typeface="Arial" panose="020B0604020202020204" pitchFamily="34" charset="0"/>
              <a:cs typeface="Arial" panose="020B0604020202020204" pitchFamily="34" charset="0"/>
            </a:rPr>
            <a:t>Patrones de acumulación y desarrollo</a:t>
          </a:r>
        </a:p>
      </dgm:t>
    </dgm:pt>
    <dgm:pt modelId="{0378908C-7D53-4E2A-95A7-D40283A2F96C}" type="parTrans" cxnId="{F8553214-AE30-42C8-8862-6578A17B2AEF}">
      <dgm:prSet/>
      <dgm:spPr/>
      <dgm:t>
        <a:bodyPr/>
        <a:lstStyle/>
        <a:p>
          <a:endParaRPr lang="es-SV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DB9F99-B4BD-4559-8838-B4926A46C41B}" type="sibTrans" cxnId="{F8553214-AE30-42C8-8862-6578A17B2AEF}">
      <dgm:prSet/>
      <dgm:spPr/>
      <dgm:t>
        <a:bodyPr/>
        <a:lstStyle/>
        <a:p>
          <a:endParaRPr lang="es-SV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E15ABF-C1F2-4F52-B948-BDED532C975D}">
      <dgm:prSet phldrT="[Texto]" custT="1"/>
      <dgm:spPr/>
      <dgm:t>
        <a:bodyPr/>
        <a:lstStyle/>
        <a:p>
          <a:r>
            <a:rPr lang="es-SV" sz="1100" b="1" dirty="0" smtClean="0">
              <a:latin typeface="Arial" panose="020B0604020202020204" pitchFamily="34" charset="0"/>
              <a:cs typeface="Arial" panose="020B0604020202020204" pitchFamily="34" charset="0"/>
            </a:rPr>
            <a:t>Institucionalidad</a:t>
          </a:r>
        </a:p>
        <a:p>
          <a:r>
            <a:rPr lang="es-SV" sz="9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para definir la relación entre actores y recursos</a:t>
          </a:r>
          <a:endParaRPr lang="es-SV" sz="95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62417A-5923-44DD-9BFE-7AA56615991F}" type="parTrans" cxnId="{C8DFB13D-87D7-4C66-BFE3-0788AED56E12}">
      <dgm:prSet/>
      <dgm:spPr/>
      <dgm:t>
        <a:bodyPr/>
        <a:lstStyle/>
        <a:p>
          <a:endParaRPr lang="es-SV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D0BBAF-E462-447D-A0F3-A6CAD1379ABF}" type="sibTrans" cxnId="{C8DFB13D-87D7-4C66-BFE3-0788AED56E12}">
      <dgm:prSet/>
      <dgm:spPr/>
      <dgm:t>
        <a:bodyPr/>
        <a:lstStyle/>
        <a:p>
          <a:endParaRPr lang="es-SV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584D7E-2163-4F09-BB07-99A5648FD6C8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SV" sz="1100" b="1" u="sng" dirty="0" smtClean="0">
              <a:latin typeface="Arial" panose="020B0604020202020204" pitchFamily="34" charset="0"/>
              <a:cs typeface="Arial" panose="020B0604020202020204" pitchFamily="34" charset="0"/>
            </a:rPr>
            <a:t>Exclusión, desigualdad</a:t>
          </a:r>
          <a:endParaRPr lang="es-SV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F8CDE7-EAA1-49A9-A0BA-55742FC67A71}" type="parTrans" cxnId="{EAE17470-0C5D-433B-90DC-472D88A00893}">
      <dgm:prSet/>
      <dgm:spPr/>
      <dgm:t>
        <a:bodyPr/>
        <a:lstStyle/>
        <a:p>
          <a:endParaRPr lang="es-SV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D8DBDA-C9F8-4108-A35D-EBA527B256D3}" type="sibTrans" cxnId="{EAE17470-0C5D-433B-90DC-472D88A00893}">
      <dgm:prSet/>
      <dgm:spPr/>
      <dgm:t>
        <a:bodyPr/>
        <a:lstStyle/>
        <a:p>
          <a:endParaRPr lang="es-SV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B75E38-3B8C-411C-8361-C3A5661C4DA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SV" sz="1100" b="1" dirty="0" smtClean="0">
              <a:latin typeface="Arial" panose="020B0604020202020204" pitchFamily="34" charset="0"/>
              <a:cs typeface="Arial" panose="020B0604020202020204" pitchFamily="34" charset="0"/>
            </a:rPr>
            <a:t>Actores y </a:t>
          </a:r>
        </a:p>
        <a:p>
          <a:pPr defTabSz="400050">
            <a:lnSpc>
              <a:spcPct val="90000"/>
            </a:lnSpc>
            <a:spcBef>
              <a:spcPts val="600"/>
            </a:spcBef>
            <a:spcAft>
              <a:spcPct val="35000"/>
            </a:spcAft>
          </a:pPr>
          <a:r>
            <a:rPr lang="es-SV" sz="1100" b="1" dirty="0" smtClean="0">
              <a:latin typeface="Arial" panose="020B0604020202020204" pitchFamily="34" charset="0"/>
              <a:cs typeface="Arial" panose="020B0604020202020204" pitchFamily="34" charset="0"/>
            </a:rPr>
            <a:t>Territorios</a:t>
          </a:r>
        </a:p>
        <a:p>
          <a:pPr defTabSz="400050">
            <a:lnSpc>
              <a:spcPct val="90000"/>
            </a:lnSpc>
            <a:spcBef>
              <a:spcPts val="600"/>
            </a:spcBef>
            <a:spcAft>
              <a:spcPct val="35000"/>
            </a:spcAft>
          </a:pPr>
          <a:r>
            <a:rPr lang="es-SV" sz="950" b="0" dirty="0" smtClean="0">
              <a:latin typeface="Arial" panose="020B0604020202020204" pitchFamily="34" charset="0"/>
              <a:cs typeface="Arial" panose="020B0604020202020204" pitchFamily="34" charset="0"/>
            </a:rPr>
            <a:t>(recursos, ecosistemas, </a:t>
          </a:r>
          <a:br>
            <a:rPr lang="es-SV" sz="950" b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SV" sz="950" b="0" dirty="0" smtClean="0">
              <a:latin typeface="Arial" panose="020B0604020202020204" pitchFamily="34" charset="0"/>
              <a:cs typeface="Arial" panose="020B0604020202020204" pitchFamily="34" charset="0"/>
            </a:rPr>
            <a:t>paisajes, …)</a:t>
          </a:r>
          <a:endParaRPr lang="es-SV" sz="95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AFF82D-AAE0-4D72-82C4-BBBAD20CBB16}" type="parTrans" cxnId="{756AB2B2-CADA-4A89-AFA0-B2DE9E377D7F}">
      <dgm:prSet/>
      <dgm:spPr/>
      <dgm:t>
        <a:bodyPr/>
        <a:lstStyle/>
        <a:p>
          <a:endParaRPr lang="es-SV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28FD7B-43A5-4636-BFDA-166F9666A766}" type="sibTrans" cxnId="{756AB2B2-CADA-4A89-AFA0-B2DE9E377D7F}">
      <dgm:prSet/>
      <dgm:spPr/>
      <dgm:t>
        <a:bodyPr/>
        <a:lstStyle/>
        <a:p>
          <a:endParaRPr lang="es-SV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2F02A5-2AE5-46C9-99CB-E0B3205988F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462"/>
            </a:spcAft>
          </a:pPr>
          <a:r>
            <a:rPr lang="es-SV" sz="1100" b="1" u="none" dirty="0" smtClean="0">
              <a:latin typeface="Arial" panose="020B0604020202020204" pitchFamily="34" charset="0"/>
              <a:cs typeface="Arial" panose="020B0604020202020204" pitchFamily="34" charset="0"/>
            </a:rPr>
            <a:t>Gobernanza</a:t>
          </a:r>
        </a:p>
        <a:p>
          <a:pPr>
            <a:lnSpc>
              <a:spcPct val="100000"/>
            </a:lnSpc>
            <a:spcBef>
              <a:spcPts val="462"/>
            </a:spcBef>
            <a:spcAft>
              <a:spcPts val="0"/>
            </a:spcAft>
          </a:pPr>
          <a:r>
            <a:rPr lang="es-SV" sz="950" b="0" u="non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Como disputa de apuestas, visiones, modelos de desarrollo</a:t>
          </a:r>
          <a:endParaRPr lang="es-SV" sz="950" b="1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45EB2F-9664-4E96-A9A6-8BB5B08B9D20}" type="parTrans" cxnId="{F87C582F-5577-4264-98B1-CB9BF1F5C67E}">
      <dgm:prSet/>
      <dgm:spPr/>
      <dgm:t>
        <a:bodyPr/>
        <a:lstStyle/>
        <a:p>
          <a:endParaRPr lang="es-S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0D3AED-57E7-47B8-A214-DB622601DA16}" type="sibTrans" cxnId="{F87C582F-5577-4264-98B1-CB9BF1F5C67E}">
      <dgm:prSet/>
      <dgm:spPr/>
      <dgm:t>
        <a:bodyPr/>
        <a:lstStyle/>
        <a:p>
          <a:endParaRPr lang="es-S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2F0D5E-694D-40B5-8CB2-E4C62A9EE24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SV" sz="1100" b="1" u="sng" dirty="0" smtClean="0">
              <a:latin typeface="Arial" panose="020B0604020202020204" pitchFamily="34" charset="0"/>
              <a:cs typeface="Arial" panose="020B0604020202020204" pitchFamily="34" charset="0"/>
            </a:rPr>
            <a:t>Degradación</a:t>
          </a:r>
          <a:endParaRPr lang="es-SV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4EB72C-46B0-43A9-ADC7-2349289233FE}" type="sibTrans" cxnId="{4CCDF967-0B77-428B-A1A5-690BCF2E1294}">
      <dgm:prSet/>
      <dgm:spPr/>
      <dgm:t>
        <a:bodyPr/>
        <a:lstStyle/>
        <a:p>
          <a:endParaRPr lang="es-SV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354E27-A679-494B-9AAF-3CE8B593F06D}" type="parTrans" cxnId="{4CCDF967-0B77-428B-A1A5-690BCF2E1294}">
      <dgm:prSet/>
      <dgm:spPr/>
      <dgm:t>
        <a:bodyPr/>
        <a:lstStyle/>
        <a:p>
          <a:endParaRPr lang="es-SV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BDF8CB-2365-4F76-BD5B-8218429C6CA0}" type="pres">
      <dgm:prSet presAssocID="{473289B6-C807-4F91-84D0-297820FDF686}" presName="Name0" presStyleCnt="0">
        <dgm:presLayoutVars>
          <dgm:dir/>
          <dgm:resizeHandles val="exact"/>
        </dgm:presLayoutVars>
      </dgm:prSet>
      <dgm:spPr/>
    </dgm:pt>
    <dgm:pt modelId="{DFD507ED-7836-4F01-8D7B-B49C2A28BD0E}" type="pres">
      <dgm:prSet presAssocID="{FFB75E38-3B8C-411C-8361-C3A5661C4DA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D3478CEE-EC26-4E98-B378-34FBEA96200F}" type="pres">
      <dgm:prSet presAssocID="{E828FD7B-43A5-4636-BFDA-166F9666A766}" presName="sibTrans" presStyleLbl="sibTrans2D1" presStyleIdx="0" presStyleCnt="5"/>
      <dgm:spPr/>
      <dgm:t>
        <a:bodyPr/>
        <a:lstStyle/>
        <a:p>
          <a:endParaRPr lang="es-SV"/>
        </a:p>
      </dgm:t>
    </dgm:pt>
    <dgm:pt modelId="{025BF2F6-A63E-4952-BA1D-BA8519BD0679}" type="pres">
      <dgm:prSet presAssocID="{E828FD7B-43A5-4636-BFDA-166F9666A766}" presName="connectorText" presStyleLbl="sibTrans2D1" presStyleIdx="0" presStyleCnt="5"/>
      <dgm:spPr/>
      <dgm:t>
        <a:bodyPr/>
        <a:lstStyle/>
        <a:p>
          <a:endParaRPr lang="es-SV"/>
        </a:p>
      </dgm:t>
    </dgm:pt>
    <dgm:pt modelId="{F55AC8D1-CF6D-416D-A291-BB2E0B161C73}" type="pres">
      <dgm:prSet presAssocID="{CA64E181-26B3-4C38-BC32-DF25590FA93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78C577D0-8887-4482-8E7B-082BF366C1D3}" type="pres">
      <dgm:prSet presAssocID="{F1DB9F99-B4BD-4559-8838-B4926A46C41B}" presName="sibTrans" presStyleLbl="sibTrans2D1" presStyleIdx="1" presStyleCnt="5"/>
      <dgm:spPr/>
      <dgm:t>
        <a:bodyPr/>
        <a:lstStyle/>
        <a:p>
          <a:endParaRPr lang="es-SV"/>
        </a:p>
      </dgm:t>
    </dgm:pt>
    <dgm:pt modelId="{6274928C-DA56-4551-B489-CCF9AE6AAF4E}" type="pres">
      <dgm:prSet presAssocID="{F1DB9F99-B4BD-4559-8838-B4926A46C41B}" presName="connectorText" presStyleLbl="sibTrans2D1" presStyleIdx="1" presStyleCnt="5"/>
      <dgm:spPr/>
      <dgm:t>
        <a:bodyPr/>
        <a:lstStyle/>
        <a:p>
          <a:endParaRPr lang="es-SV"/>
        </a:p>
      </dgm:t>
    </dgm:pt>
    <dgm:pt modelId="{2DE6CFCD-740C-4B28-BE71-2EC0F885561F}" type="pres">
      <dgm:prSet presAssocID="{B1E15ABF-C1F2-4F52-B948-BDED532C975D}" presName="node" presStyleLbl="node1" presStyleIdx="2" presStyleCnt="6" custScaleX="118921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101CBFB0-9347-42E6-B186-FCC2610AE390}" type="pres">
      <dgm:prSet presAssocID="{CED0BBAF-E462-447D-A0F3-A6CAD1379ABF}" presName="sibTrans" presStyleLbl="sibTrans2D1" presStyleIdx="2" presStyleCnt="5"/>
      <dgm:spPr/>
      <dgm:t>
        <a:bodyPr/>
        <a:lstStyle/>
        <a:p>
          <a:endParaRPr lang="es-SV"/>
        </a:p>
      </dgm:t>
    </dgm:pt>
    <dgm:pt modelId="{A92D3579-896E-4208-A244-0478144EE30F}" type="pres">
      <dgm:prSet presAssocID="{CED0BBAF-E462-447D-A0F3-A6CAD1379ABF}" presName="connectorText" presStyleLbl="sibTrans2D1" presStyleIdx="2" presStyleCnt="5"/>
      <dgm:spPr/>
      <dgm:t>
        <a:bodyPr/>
        <a:lstStyle/>
        <a:p>
          <a:endParaRPr lang="es-SV"/>
        </a:p>
      </dgm:t>
    </dgm:pt>
    <dgm:pt modelId="{72A834C1-E756-481B-A5BC-9388B4CDB0EE}" type="pres">
      <dgm:prSet presAssocID="{16584D7E-2163-4F09-BB07-99A5648FD6C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2D7AC4E4-2EF2-4D86-85AB-525278B3052A}" type="pres">
      <dgm:prSet presAssocID="{04D8DBDA-C9F8-4108-A35D-EBA527B256D3}" presName="sibTrans" presStyleLbl="sibTrans2D1" presStyleIdx="3" presStyleCnt="5"/>
      <dgm:spPr/>
      <dgm:t>
        <a:bodyPr/>
        <a:lstStyle/>
        <a:p>
          <a:endParaRPr lang="es-SV"/>
        </a:p>
      </dgm:t>
    </dgm:pt>
    <dgm:pt modelId="{4284B4FA-1BD2-4FE7-9C2C-CCDF7C950F34}" type="pres">
      <dgm:prSet presAssocID="{04D8DBDA-C9F8-4108-A35D-EBA527B256D3}" presName="connectorText" presStyleLbl="sibTrans2D1" presStyleIdx="3" presStyleCnt="5"/>
      <dgm:spPr/>
      <dgm:t>
        <a:bodyPr/>
        <a:lstStyle/>
        <a:p>
          <a:endParaRPr lang="es-SV"/>
        </a:p>
      </dgm:t>
    </dgm:pt>
    <dgm:pt modelId="{482F54B5-F62E-462E-A3B6-8D2A66BD1120}" type="pres">
      <dgm:prSet presAssocID="{C62F0D5E-694D-40B5-8CB2-E4C62A9EE24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18A7A535-2E07-4CCB-80DD-48BD44DFACF5}" type="pres">
      <dgm:prSet presAssocID="{7E4EB72C-46B0-43A9-ADC7-2349289233FE}" presName="sibTrans" presStyleLbl="sibTrans2D1" presStyleIdx="4" presStyleCnt="5"/>
      <dgm:spPr/>
      <dgm:t>
        <a:bodyPr/>
        <a:lstStyle/>
        <a:p>
          <a:endParaRPr lang="es-SV"/>
        </a:p>
      </dgm:t>
    </dgm:pt>
    <dgm:pt modelId="{586A898D-3714-41BC-AE40-2938AF54C413}" type="pres">
      <dgm:prSet presAssocID="{7E4EB72C-46B0-43A9-ADC7-2349289233FE}" presName="connectorText" presStyleLbl="sibTrans2D1" presStyleIdx="4" presStyleCnt="5"/>
      <dgm:spPr/>
      <dgm:t>
        <a:bodyPr/>
        <a:lstStyle/>
        <a:p>
          <a:endParaRPr lang="es-SV"/>
        </a:p>
      </dgm:t>
    </dgm:pt>
    <dgm:pt modelId="{B6BE9A2A-A9B7-4F2F-A389-4E92895302FD}" type="pres">
      <dgm:prSet presAssocID="{212F02A5-2AE5-46C9-99CB-E0B3205988FD}" presName="node" presStyleLbl="node1" presStyleIdx="5" presStyleCnt="6" custLinFactNeighborX="2807" custLinFactNeighborY="96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3E6BB1FA-3108-4120-91B2-1BDC63DB0C75}" type="presOf" srcId="{473289B6-C807-4F91-84D0-297820FDF686}" destId="{27BDF8CB-2365-4F76-BD5B-8218429C6CA0}" srcOrd="0" destOrd="0" presId="urn:microsoft.com/office/officeart/2005/8/layout/process1"/>
    <dgm:cxn modelId="{1997D18F-C85B-40AB-A9E7-B53F8857E2D2}" type="presOf" srcId="{CED0BBAF-E462-447D-A0F3-A6CAD1379ABF}" destId="{A92D3579-896E-4208-A244-0478144EE30F}" srcOrd="1" destOrd="0" presId="urn:microsoft.com/office/officeart/2005/8/layout/process1"/>
    <dgm:cxn modelId="{B544D058-852A-4512-A62B-AD5D46ECE6AB}" type="presOf" srcId="{16584D7E-2163-4F09-BB07-99A5648FD6C8}" destId="{72A834C1-E756-481B-A5BC-9388B4CDB0EE}" srcOrd="0" destOrd="0" presId="urn:microsoft.com/office/officeart/2005/8/layout/process1"/>
    <dgm:cxn modelId="{BA863F88-8C1C-48AE-9ADE-334FA756BC28}" type="presOf" srcId="{F1DB9F99-B4BD-4559-8838-B4926A46C41B}" destId="{78C577D0-8887-4482-8E7B-082BF366C1D3}" srcOrd="0" destOrd="0" presId="urn:microsoft.com/office/officeart/2005/8/layout/process1"/>
    <dgm:cxn modelId="{4B76E520-038D-45D6-866B-F666CC40C6B6}" type="presOf" srcId="{F1DB9F99-B4BD-4559-8838-B4926A46C41B}" destId="{6274928C-DA56-4551-B489-CCF9AE6AAF4E}" srcOrd="1" destOrd="0" presId="urn:microsoft.com/office/officeart/2005/8/layout/process1"/>
    <dgm:cxn modelId="{F2B36C99-3131-4C04-B1F6-8C14C31B6702}" type="presOf" srcId="{FFB75E38-3B8C-411C-8361-C3A5661C4DAA}" destId="{DFD507ED-7836-4F01-8D7B-B49C2A28BD0E}" srcOrd="0" destOrd="0" presId="urn:microsoft.com/office/officeart/2005/8/layout/process1"/>
    <dgm:cxn modelId="{D846FAC1-52E0-4BAB-9AE7-51DB1BE95796}" type="presOf" srcId="{04D8DBDA-C9F8-4108-A35D-EBA527B256D3}" destId="{4284B4FA-1BD2-4FE7-9C2C-CCDF7C950F34}" srcOrd="1" destOrd="0" presId="urn:microsoft.com/office/officeart/2005/8/layout/process1"/>
    <dgm:cxn modelId="{F06E6813-37FB-4DE5-AE88-A7E5B622869F}" type="presOf" srcId="{212F02A5-2AE5-46C9-99CB-E0B3205988FD}" destId="{B6BE9A2A-A9B7-4F2F-A389-4E92895302FD}" srcOrd="0" destOrd="0" presId="urn:microsoft.com/office/officeart/2005/8/layout/process1"/>
    <dgm:cxn modelId="{59CD9299-A213-48DD-AB96-1BB62D1E6E37}" type="presOf" srcId="{CA64E181-26B3-4C38-BC32-DF25590FA93B}" destId="{F55AC8D1-CF6D-416D-A291-BB2E0B161C73}" srcOrd="0" destOrd="0" presId="urn:microsoft.com/office/officeart/2005/8/layout/process1"/>
    <dgm:cxn modelId="{255FB045-0E1D-4BFA-9AEE-AC6097946A71}" type="presOf" srcId="{04D8DBDA-C9F8-4108-A35D-EBA527B256D3}" destId="{2D7AC4E4-2EF2-4D86-85AB-525278B3052A}" srcOrd="0" destOrd="0" presId="urn:microsoft.com/office/officeart/2005/8/layout/process1"/>
    <dgm:cxn modelId="{F87C582F-5577-4264-98B1-CB9BF1F5C67E}" srcId="{473289B6-C807-4F91-84D0-297820FDF686}" destId="{212F02A5-2AE5-46C9-99CB-E0B3205988FD}" srcOrd="5" destOrd="0" parTransId="{0245EB2F-9664-4E96-A9A6-8BB5B08B9D20}" sibTransId="{0F0D3AED-57E7-47B8-A214-DB622601DA16}"/>
    <dgm:cxn modelId="{BA202FE1-7C2C-455F-A9B0-041A4D6AC10B}" type="presOf" srcId="{7E4EB72C-46B0-43A9-ADC7-2349289233FE}" destId="{586A898D-3714-41BC-AE40-2938AF54C413}" srcOrd="1" destOrd="0" presId="urn:microsoft.com/office/officeart/2005/8/layout/process1"/>
    <dgm:cxn modelId="{D023E9CF-08A9-47EB-9277-CE95EC4FEB23}" type="presOf" srcId="{CED0BBAF-E462-447D-A0F3-A6CAD1379ABF}" destId="{101CBFB0-9347-42E6-B186-FCC2610AE390}" srcOrd="0" destOrd="0" presId="urn:microsoft.com/office/officeart/2005/8/layout/process1"/>
    <dgm:cxn modelId="{77BAEA8F-8A71-4ECD-BAA1-EA6F7DB89F43}" type="presOf" srcId="{E828FD7B-43A5-4636-BFDA-166F9666A766}" destId="{D3478CEE-EC26-4E98-B378-34FBEA96200F}" srcOrd="0" destOrd="0" presId="urn:microsoft.com/office/officeart/2005/8/layout/process1"/>
    <dgm:cxn modelId="{9FDD06D3-6087-4F20-8D92-50F209AA9A80}" type="presOf" srcId="{7E4EB72C-46B0-43A9-ADC7-2349289233FE}" destId="{18A7A535-2E07-4CCB-80DD-48BD44DFACF5}" srcOrd="0" destOrd="0" presId="urn:microsoft.com/office/officeart/2005/8/layout/process1"/>
    <dgm:cxn modelId="{EAE17470-0C5D-433B-90DC-472D88A00893}" srcId="{473289B6-C807-4F91-84D0-297820FDF686}" destId="{16584D7E-2163-4F09-BB07-99A5648FD6C8}" srcOrd="3" destOrd="0" parTransId="{F7F8CDE7-EAA1-49A9-A0BA-55742FC67A71}" sibTransId="{04D8DBDA-C9F8-4108-A35D-EBA527B256D3}"/>
    <dgm:cxn modelId="{D8DBE8E2-03C7-40CA-8054-8DA2EF63653A}" type="presOf" srcId="{C62F0D5E-694D-40B5-8CB2-E4C62A9EE24D}" destId="{482F54B5-F62E-462E-A3B6-8D2A66BD1120}" srcOrd="0" destOrd="0" presId="urn:microsoft.com/office/officeart/2005/8/layout/process1"/>
    <dgm:cxn modelId="{C5F34A88-11F0-485C-A2C6-AA0AD61BA3CC}" type="presOf" srcId="{B1E15ABF-C1F2-4F52-B948-BDED532C975D}" destId="{2DE6CFCD-740C-4B28-BE71-2EC0F885561F}" srcOrd="0" destOrd="0" presId="urn:microsoft.com/office/officeart/2005/8/layout/process1"/>
    <dgm:cxn modelId="{C8DFB13D-87D7-4C66-BFE3-0788AED56E12}" srcId="{473289B6-C807-4F91-84D0-297820FDF686}" destId="{B1E15ABF-C1F2-4F52-B948-BDED532C975D}" srcOrd="2" destOrd="0" parTransId="{5B62417A-5923-44DD-9BFE-7AA56615991F}" sibTransId="{CED0BBAF-E462-447D-A0F3-A6CAD1379ABF}"/>
    <dgm:cxn modelId="{4CCDF967-0B77-428B-A1A5-690BCF2E1294}" srcId="{473289B6-C807-4F91-84D0-297820FDF686}" destId="{C62F0D5E-694D-40B5-8CB2-E4C62A9EE24D}" srcOrd="4" destOrd="0" parTransId="{95354E27-A679-494B-9AAF-3CE8B593F06D}" sibTransId="{7E4EB72C-46B0-43A9-ADC7-2349289233FE}"/>
    <dgm:cxn modelId="{D361127B-E5ED-465F-8C16-7C5E285FB425}" type="presOf" srcId="{E828FD7B-43A5-4636-BFDA-166F9666A766}" destId="{025BF2F6-A63E-4952-BA1D-BA8519BD0679}" srcOrd="1" destOrd="0" presId="urn:microsoft.com/office/officeart/2005/8/layout/process1"/>
    <dgm:cxn modelId="{F8553214-AE30-42C8-8862-6578A17B2AEF}" srcId="{473289B6-C807-4F91-84D0-297820FDF686}" destId="{CA64E181-26B3-4C38-BC32-DF25590FA93B}" srcOrd="1" destOrd="0" parTransId="{0378908C-7D53-4E2A-95A7-D40283A2F96C}" sibTransId="{F1DB9F99-B4BD-4559-8838-B4926A46C41B}"/>
    <dgm:cxn modelId="{756AB2B2-CADA-4A89-AFA0-B2DE9E377D7F}" srcId="{473289B6-C807-4F91-84D0-297820FDF686}" destId="{FFB75E38-3B8C-411C-8361-C3A5661C4DAA}" srcOrd="0" destOrd="0" parTransId="{A1AFF82D-AAE0-4D72-82C4-BBBAD20CBB16}" sibTransId="{E828FD7B-43A5-4636-BFDA-166F9666A766}"/>
    <dgm:cxn modelId="{AEA45DDA-705A-45BD-9B93-0216EF0FD20A}" type="presParOf" srcId="{27BDF8CB-2365-4F76-BD5B-8218429C6CA0}" destId="{DFD507ED-7836-4F01-8D7B-B49C2A28BD0E}" srcOrd="0" destOrd="0" presId="urn:microsoft.com/office/officeart/2005/8/layout/process1"/>
    <dgm:cxn modelId="{338AA006-C2B6-46CB-8CDE-DF0F95B2321B}" type="presParOf" srcId="{27BDF8CB-2365-4F76-BD5B-8218429C6CA0}" destId="{D3478CEE-EC26-4E98-B378-34FBEA96200F}" srcOrd="1" destOrd="0" presId="urn:microsoft.com/office/officeart/2005/8/layout/process1"/>
    <dgm:cxn modelId="{01BD6468-B86F-4BB4-8273-CE57D99DB472}" type="presParOf" srcId="{D3478CEE-EC26-4E98-B378-34FBEA96200F}" destId="{025BF2F6-A63E-4952-BA1D-BA8519BD0679}" srcOrd="0" destOrd="0" presId="urn:microsoft.com/office/officeart/2005/8/layout/process1"/>
    <dgm:cxn modelId="{9D007371-20B7-4FAE-8F4C-0BDE260763A7}" type="presParOf" srcId="{27BDF8CB-2365-4F76-BD5B-8218429C6CA0}" destId="{F55AC8D1-CF6D-416D-A291-BB2E0B161C73}" srcOrd="2" destOrd="0" presId="urn:microsoft.com/office/officeart/2005/8/layout/process1"/>
    <dgm:cxn modelId="{6D3D635D-42CE-4F43-B0E5-F2DAB9F26BF9}" type="presParOf" srcId="{27BDF8CB-2365-4F76-BD5B-8218429C6CA0}" destId="{78C577D0-8887-4482-8E7B-082BF366C1D3}" srcOrd="3" destOrd="0" presId="urn:microsoft.com/office/officeart/2005/8/layout/process1"/>
    <dgm:cxn modelId="{4AB0D913-B809-43A6-A359-C3809020E05F}" type="presParOf" srcId="{78C577D0-8887-4482-8E7B-082BF366C1D3}" destId="{6274928C-DA56-4551-B489-CCF9AE6AAF4E}" srcOrd="0" destOrd="0" presId="urn:microsoft.com/office/officeart/2005/8/layout/process1"/>
    <dgm:cxn modelId="{52AD3D0E-16DB-4B84-A9F5-0A7E2912E814}" type="presParOf" srcId="{27BDF8CB-2365-4F76-BD5B-8218429C6CA0}" destId="{2DE6CFCD-740C-4B28-BE71-2EC0F885561F}" srcOrd="4" destOrd="0" presId="urn:microsoft.com/office/officeart/2005/8/layout/process1"/>
    <dgm:cxn modelId="{D72FB012-5B75-49E1-9F10-4FCC3AF6B52C}" type="presParOf" srcId="{27BDF8CB-2365-4F76-BD5B-8218429C6CA0}" destId="{101CBFB0-9347-42E6-B186-FCC2610AE390}" srcOrd="5" destOrd="0" presId="urn:microsoft.com/office/officeart/2005/8/layout/process1"/>
    <dgm:cxn modelId="{45FF228E-FA3E-4422-8BF2-AAB0BEDC15A8}" type="presParOf" srcId="{101CBFB0-9347-42E6-B186-FCC2610AE390}" destId="{A92D3579-896E-4208-A244-0478144EE30F}" srcOrd="0" destOrd="0" presId="urn:microsoft.com/office/officeart/2005/8/layout/process1"/>
    <dgm:cxn modelId="{77C5C3D2-A03F-4D98-B6B9-0411305D5AEA}" type="presParOf" srcId="{27BDF8CB-2365-4F76-BD5B-8218429C6CA0}" destId="{72A834C1-E756-481B-A5BC-9388B4CDB0EE}" srcOrd="6" destOrd="0" presId="urn:microsoft.com/office/officeart/2005/8/layout/process1"/>
    <dgm:cxn modelId="{847ED74B-013F-4404-98A6-06703D7E9FF7}" type="presParOf" srcId="{27BDF8CB-2365-4F76-BD5B-8218429C6CA0}" destId="{2D7AC4E4-2EF2-4D86-85AB-525278B3052A}" srcOrd="7" destOrd="0" presId="urn:microsoft.com/office/officeart/2005/8/layout/process1"/>
    <dgm:cxn modelId="{C9ED18A3-F9FF-4100-9511-080D511ECE49}" type="presParOf" srcId="{2D7AC4E4-2EF2-4D86-85AB-525278B3052A}" destId="{4284B4FA-1BD2-4FE7-9C2C-CCDF7C950F34}" srcOrd="0" destOrd="0" presId="urn:microsoft.com/office/officeart/2005/8/layout/process1"/>
    <dgm:cxn modelId="{4735C945-EAD1-4F4A-9524-AD3C099DD118}" type="presParOf" srcId="{27BDF8CB-2365-4F76-BD5B-8218429C6CA0}" destId="{482F54B5-F62E-462E-A3B6-8D2A66BD1120}" srcOrd="8" destOrd="0" presId="urn:microsoft.com/office/officeart/2005/8/layout/process1"/>
    <dgm:cxn modelId="{C3354488-3021-4132-817F-EE93318844C2}" type="presParOf" srcId="{27BDF8CB-2365-4F76-BD5B-8218429C6CA0}" destId="{18A7A535-2E07-4CCB-80DD-48BD44DFACF5}" srcOrd="9" destOrd="0" presId="urn:microsoft.com/office/officeart/2005/8/layout/process1"/>
    <dgm:cxn modelId="{E211519D-F8B9-48DB-80A3-F39F0793840E}" type="presParOf" srcId="{18A7A535-2E07-4CCB-80DD-48BD44DFACF5}" destId="{586A898D-3714-41BC-AE40-2938AF54C413}" srcOrd="0" destOrd="0" presId="urn:microsoft.com/office/officeart/2005/8/layout/process1"/>
    <dgm:cxn modelId="{FFC4ADB9-4ED5-4ED3-B3A4-61C955EFBC40}" type="presParOf" srcId="{27BDF8CB-2365-4F76-BD5B-8218429C6CA0}" destId="{B6BE9A2A-A9B7-4F2F-A389-4E92895302FD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B391D-E8BE-4417-8083-5AAAC87ED510}" type="datetimeFigureOut">
              <a:rPr lang="es-SV" smtClean="0"/>
              <a:t>9/8/2017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D37A9-C067-41A9-8AF4-D978EFB1598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29488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C904F-504E-4D39-9D61-F3669A15B16D}" type="datetimeFigureOut">
              <a:rPr lang="es-SV" smtClean="0"/>
              <a:t>9/8/2017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3DEC1-2713-438A-BA7D-E2308BF5420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0671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34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11"/>
          <a:stretch/>
        </p:blipFill>
        <p:spPr>
          <a:xfrm>
            <a:off x="1846" y="6536453"/>
            <a:ext cx="9140307" cy="3215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38"/>
          <a:stretch/>
        </p:blipFill>
        <p:spPr>
          <a:xfrm>
            <a:off x="0" y="0"/>
            <a:ext cx="9144000" cy="469900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9144000" cy="45878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Montserrat" panose="00000500000000000000" pitchFamily="50" charset="0"/>
              </a:rPr>
              <a:t>Potencial de actividades industriales y logísticas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383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6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83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38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0BBCF-ABB5-4618-AAFC-CC020EA4502C}" type="datetimeFigureOut">
              <a:rPr lang="es-ES" smtClean="0"/>
              <a:t>09/08/2017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D8421-5BD8-4CDE-AF13-9B81FFCDA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095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68" r:id="rId3"/>
    <p:sldLayoutId id="2147483661" r:id="rId4"/>
    <p:sldLayoutId id="2147483662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 idx="4294967295"/>
          </p:nvPr>
        </p:nvSpPr>
        <p:spPr>
          <a:xfrm>
            <a:off x="654627" y="2783976"/>
            <a:ext cx="7772400" cy="2948854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s-SV" sz="5000" b="1" dirty="0">
                <a:solidFill>
                  <a:schemeClr val="bg1"/>
                </a:solidFill>
                <a:latin typeface="Montserrat" panose="00000500000000000000" pitchFamily="50" charset="0"/>
              </a:rPr>
              <a:t>Dinámicas </a:t>
            </a:r>
            <a:r>
              <a:rPr lang="es-SV" sz="50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Territoriales </a:t>
            </a:r>
            <a:r>
              <a:rPr lang="es-SV" dirty="0" smtClean="0">
                <a:solidFill>
                  <a:schemeClr val="bg1"/>
                </a:solidFill>
                <a:latin typeface="Montserrat" panose="00000500000000000000" pitchFamily="50" charset="0"/>
              </a:rPr>
              <a:t/>
            </a:r>
            <a:br>
              <a:rPr lang="es-SV" dirty="0" smtClean="0">
                <a:solidFill>
                  <a:schemeClr val="bg1"/>
                </a:solidFill>
                <a:latin typeface="Montserrat" panose="00000500000000000000" pitchFamily="50" charset="0"/>
              </a:rPr>
            </a:br>
            <a:r>
              <a:rPr lang="es-SV" sz="22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/>
            </a:r>
            <a:br>
              <a:rPr lang="es-SV" sz="2200" dirty="0" smtClean="0">
                <a:solidFill>
                  <a:schemeClr val="bg1"/>
                </a:solidFill>
                <a:latin typeface="Montserrat" panose="00000500000000000000" pitchFamily="50" charset="0"/>
              </a:rPr>
            </a:br>
            <a:r>
              <a:rPr lang="es-SV" sz="25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Enfoques</a:t>
            </a:r>
            <a:r>
              <a:rPr lang="es-SV" sz="2500" b="1" dirty="0">
                <a:solidFill>
                  <a:schemeClr val="bg1"/>
                </a:solidFill>
                <a:latin typeface="Montserrat" panose="00000500000000000000" pitchFamily="50" charset="0"/>
              </a:rPr>
              <a:t>, herramientas y estudio de </a:t>
            </a:r>
            <a:r>
              <a:rPr lang="es-SV" sz="25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caso</a:t>
            </a:r>
            <a:endParaRPr lang="es-ES" sz="25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24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9144000" cy="458787"/>
          </a:xfrm>
        </p:spPr>
        <p:txBody>
          <a:bodyPr>
            <a:noAutofit/>
          </a:bodyPr>
          <a:lstStyle/>
          <a:p>
            <a:pPr algn="ctr"/>
            <a:r>
              <a:rPr lang="es-SV" sz="24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Línea de Tiempo 2</a:t>
            </a:r>
            <a:endParaRPr lang="es-ES" sz="2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4" name="Imagen 3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"/>
          <a:stretch/>
        </p:blipFill>
        <p:spPr>
          <a:xfrm>
            <a:off x="6806" y="497691"/>
            <a:ext cx="9140225" cy="6316489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803584" y="541234"/>
            <a:ext cx="5764683" cy="360000"/>
          </a:xfrm>
          <a:prstGeom prst="rect">
            <a:avLst/>
          </a:prstGeom>
          <a:solidFill>
            <a:srgbClr val="E0E5EC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50" charset="0"/>
              </a:rPr>
              <a:t>2001-2009: Capacidades para la gestión del territorio</a:t>
            </a:r>
            <a:endParaRPr lang="es-E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5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9144000" cy="458787"/>
          </a:xfrm>
        </p:spPr>
        <p:txBody>
          <a:bodyPr>
            <a:noAutofit/>
          </a:bodyPr>
          <a:lstStyle/>
          <a:p>
            <a:pPr algn="ctr"/>
            <a:r>
              <a:rPr lang="es-SV" sz="2400" b="1" dirty="0">
                <a:solidFill>
                  <a:schemeClr val="bg1"/>
                </a:solidFill>
                <a:latin typeface="Montserrat" panose="00000500000000000000" pitchFamily="50" charset="0"/>
              </a:rPr>
              <a:t>De la reconstrucción al desarrollo territorial (2001-2009)</a:t>
            </a:r>
            <a:endParaRPr lang="es-ES" sz="2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382774" y="778609"/>
            <a:ext cx="8367823" cy="5734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SV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Contexto nacional</a:t>
            </a: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Consolidación de la economía basada en el comercio y los servicios (</a:t>
            </a:r>
            <a:r>
              <a:rPr lang="es-SV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TLCs</a:t>
            </a: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, dolarización, menor peso de la agricultura y la industria, etc.)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Políticas para la descentralización, el desarrollo territorial y reducción de la pobreza (PNODT, propuestas de la CND, CONADEL, y Política Nacional de Descentralización, Red Solidaria)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SV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Contexto ambiental</a:t>
            </a: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Impactos </a:t>
            </a:r>
            <a:r>
              <a:rPr lang="es-SV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ambientales </a:t>
            </a: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por expansión de caña (cambios de uso del suelo, manglares, </a:t>
            </a:r>
            <a:r>
              <a:rPr lang="es-SV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agrotóxicos</a:t>
            </a: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, quemas, impactos en la salud, etc.)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Terremotos de 2001 (creación del SNET, procesos de organización social a nivel local, punto de partida para las iniciativas de asociación municipal)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SV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Contexto territorial</a:t>
            </a: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Conformación, desarrollo y consolidación de </a:t>
            </a:r>
            <a:r>
              <a:rPr lang="es-SV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la </a:t>
            </a: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ALN</a:t>
            </a:r>
          </a:p>
          <a:p>
            <a:pPr marL="534988" lvl="1">
              <a:spcBef>
                <a:spcPts val="200"/>
              </a:spcBef>
              <a:spcAft>
                <a:spcPts val="200"/>
              </a:spcAft>
              <a:buFont typeface="Clear Sans" panose="020B0503030202020304" pitchFamily="34" charset="0"/>
              <a:buChar char="‐"/>
            </a:pPr>
            <a:r>
              <a:rPr lang="es-SV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2001-2004: Facilitadora del desarrollo integral y sostenible (7 municipalidades, capacidades institucionales, coordinación vertical y horizontal)</a:t>
            </a:r>
            <a:endParaRPr lang="es-SV" sz="16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534988" lvl="1">
              <a:spcBef>
                <a:spcPts val="200"/>
              </a:spcBef>
              <a:spcAft>
                <a:spcPts val="200"/>
              </a:spcAft>
              <a:buFont typeface="Clear Sans" panose="020B0503030202020304" pitchFamily="34" charset="0"/>
              <a:buChar char="‐"/>
            </a:pPr>
            <a:r>
              <a:rPr lang="es-SV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2004-2007: Potencialidades, agenda y estrategia territorial (16 municipalidades, Plan de Desarrollo Territorial, Plan Estratégico Institucional, apuesta territorial)</a:t>
            </a:r>
          </a:p>
          <a:p>
            <a:pPr marL="534988" lvl="1">
              <a:spcBef>
                <a:spcPts val="200"/>
              </a:spcBef>
              <a:spcAft>
                <a:spcPts val="200"/>
              </a:spcAft>
              <a:buFont typeface="Clear Sans" panose="020B0503030202020304" pitchFamily="34" charset="0"/>
              <a:buChar char="‐"/>
            </a:pPr>
            <a:r>
              <a:rPr lang="es-SV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2007-2009: CODENOL, Estrategia de Desarrollo Económico, FINDEL, OPLAGEST, competitividad territorial</a:t>
            </a:r>
          </a:p>
          <a:p>
            <a:pPr marL="228600" lvl="1">
              <a:spcBef>
                <a:spcPts val="0"/>
              </a:spcBef>
              <a:spcAft>
                <a:spcPts val="200"/>
              </a:spcAft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Falta de articulación con otras iniciativas y actores territoriales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534988" lvl="1">
              <a:spcBef>
                <a:spcPts val="200"/>
              </a:spcBef>
              <a:spcAft>
                <a:spcPts val="200"/>
              </a:spcAft>
              <a:buFont typeface="Clear Sans" panose="020B0503030202020304" pitchFamily="34" charset="0"/>
              <a:buChar char="‐"/>
            </a:pPr>
            <a:endParaRPr lang="es-SV" sz="16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8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9144000" cy="458787"/>
          </a:xfrm>
        </p:spPr>
        <p:txBody>
          <a:bodyPr>
            <a:noAutofit/>
          </a:bodyPr>
          <a:lstStyle/>
          <a:p>
            <a:pPr algn="ctr"/>
            <a:r>
              <a:rPr lang="es-SV" sz="24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Línea de Tiempo 3</a:t>
            </a:r>
            <a:endParaRPr lang="es-ES" sz="2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6" name="Imagen 5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" y="499129"/>
            <a:ext cx="9140225" cy="6323331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325190" y="541121"/>
            <a:ext cx="6547770" cy="318857"/>
          </a:xfrm>
          <a:prstGeom prst="rect">
            <a:avLst/>
          </a:prstGeom>
          <a:solidFill>
            <a:srgbClr val="EEF2EA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50" charset="0"/>
              </a:rPr>
              <a:t>2009 - 2015: Esfuerzos para la articulación de agendas para el desarrollo territorial</a:t>
            </a:r>
            <a:endParaRPr lang="es-ES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9144000" cy="458787"/>
          </a:xfrm>
        </p:spPr>
        <p:txBody>
          <a:bodyPr>
            <a:noAutofit/>
          </a:bodyPr>
          <a:lstStyle/>
          <a:p>
            <a:pPr algn="ctr"/>
            <a:r>
              <a:rPr lang="es-SV" sz="2400" b="1" dirty="0">
                <a:solidFill>
                  <a:schemeClr val="bg1"/>
                </a:solidFill>
                <a:latin typeface="Montserrat" panose="00000500000000000000" pitchFamily="50" charset="0"/>
              </a:rPr>
              <a:t>Articulación de agendas para el desarrollo (2009-2015)</a:t>
            </a:r>
            <a:endParaRPr lang="es-ES" sz="2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388385" y="953754"/>
            <a:ext cx="8356600" cy="5331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SV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Contexto nacional</a:t>
            </a:r>
          </a:p>
          <a:p>
            <a:pPr marL="228600" lvl="1">
              <a:lnSpc>
                <a:spcPct val="100000"/>
              </a:lnSpc>
              <a:spcBef>
                <a:spcPts val="0"/>
              </a:spcBef>
            </a:pPr>
            <a:r>
              <a:rPr lang="es-SV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Nuevas prioridades y marcos de política (reactivación económica, reducción de la pobreza, gestión de riesgos y descentralización del Estado)</a:t>
            </a:r>
            <a:endParaRPr lang="es-SV" sz="14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228600" lvl="1">
              <a:lnSpc>
                <a:spcPct val="100000"/>
              </a:lnSpc>
              <a:spcBef>
                <a:spcPts val="0"/>
              </a:spcBef>
            </a:pPr>
            <a:r>
              <a:rPr lang="es-SV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Políticas sectoriales (PNSA, PAF, PNMA/ENMA, etc.) y </a:t>
            </a:r>
            <a:r>
              <a:rPr lang="es-SV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territorialización</a:t>
            </a:r>
            <a:r>
              <a:rPr lang="es-SV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 de la política pública (Ministerio de Gobernación y Desarrollo Territorial…)</a:t>
            </a:r>
          </a:p>
          <a:p>
            <a:pPr marL="228600" lvl="1">
              <a:lnSpc>
                <a:spcPct val="100000"/>
              </a:lnSpc>
              <a:spcBef>
                <a:spcPts val="0"/>
              </a:spcBef>
            </a:pPr>
            <a:r>
              <a:rPr lang="es-SV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FOMILENIO II, Asocio para el Crecimiento y Estrategia de Desarrollo de la Franja Costero-Marina</a:t>
            </a:r>
            <a:endParaRPr lang="es-SV" sz="14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s-SV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Contexto ambiental</a:t>
            </a:r>
          </a:p>
          <a:p>
            <a:pPr marL="228600" lvl="1">
              <a:lnSpc>
                <a:spcPct val="100000"/>
              </a:lnSpc>
              <a:spcBef>
                <a:spcPts val="0"/>
              </a:spcBef>
            </a:pPr>
            <a:r>
              <a:rPr lang="es-SV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Mayor frecuencia e intensidad de eventos extremos de CC (huracanes, depresiones tropicales, sequías)</a:t>
            </a:r>
            <a:endParaRPr lang="es-SV" sz="14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228600" lvl="1">
              <a:lnSpc>
                <a:spcPct val="100000"/>
              </a:lnSpc>
              <a:spcBef>
                <a:spcPts val="0"/>
              </a:spcBef>
            </a:pPr>
            <a:r>
              <a:rPr lang="es-SV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Aumento de urbanización y generación de desechos, mareas vivas</a:t>
            </a:r>
            <a:r>
              <a:rPr lang="es-SV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, </a:t>
            </a:r>
            <a:r>
              <a:rPr lang="es-SV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avance </a:t>
            </a:r>
            <a:r>
              <a:rPr lang="es-SV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de la caña, insuficiencia renal crónica, Ordenanza </a:t>
            </a:r>
            <a:r>
              <a:rPr lang="es-SV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Municipal en </a:t>
            </a:r>
            <a:r>
              <a:rPr lang="es-SV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Tecoluca</a:t>
            </a:r>
            <a:endParaRPr lang="es-SV" sz="14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0" indent="0">
              <a:buNone/>
            </a:pPr>
            <a:r>
              <a:rPr lang="es-SV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Contexto territorial</a:t>
            </a:r>
          </a:p>
          <a:p>
            <a:pPr marL="228600" lvl="1">
              <a:lnSpc>
                <a:spcPct val="100000"/>
              </a:lnSpc>
              <a:spcBef>
                <a:spcPts val="0"/>
              </a:spcBef>
            </a:pPr>
            <a:r>
              <a:rPr lang="es-SV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Reconocimiento y legitimidad de la ALN; mejores capacidades de gestión; promoción de participación ciudadana; consenso político inter-municipal</a:t>
            </a:r>
          </a:p>
          <a:p>
            <a:pPr marL="228600" lvl="1">
              <a:lnSpc>
                <a:spcPct val="100000"/>
              </a:lnSpc>
              <a:spcBef>
                <a:spcPts val="0"/>
              </a:spcBef>
            </a:pPr>
            <a:r>
              <a:rPr lang="es-SV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Consolidación de instrumentos de gestión y coordinación con entidades del gobierno central (MINEC, CONAMYPE, MAG, etc.)</a:t>
            </a:r>
          </a:p>
          <a:p>
            <a:pPr marL="228600" lvl="1">
              <a:lnSpc>
                <a:spcPct val="100000"/>
              </a:lnSpc>
              <a:spcBef>
                <a:spcPts val="0"/>
              </a:spcBef>
            </a:pPr>
            <a:r>
              <a:rPr lang="es-ES" sz="1400" b="1" i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“Vivir en lo urbano y trabajar en lo rural”  -  </a:t>
            </a:r>
            <a:r>
              <a:rPr lang="es-ES" sz="1400" b="1" dirty="0" smtClean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la dicotomía </a:t>
            </a:r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entre lo rural y lo urbano </a:t>
            </a:r>
            <a:r>
              <a:rPr lang="es-ES" sz="1400" b="1" dirty="0" smtClean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está desdibujada, </a:t>
            </a:r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sin embargo </a:t>
            </a:r>
            <a:r>
              <a:rPr lang="es-ES" sz="1400" b="1" dirty="0" smtClean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la gestión no contempla esta nueva realidad (para </a:t>
            </a:r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aprovechar complementariedades y limitar los riesgos que </a:t>
            </a:r>
            <a:r>
              <a:rPr lang="es-ES" sz="1400" b="1" dirty="0" smtClean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presenta)</a:t>
            </a:r>
            <a:r>
              <a:rPr lang="es-SV" sz="14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.</a:t>
            </a:r>
            <a:endParaRPr lang="es-SV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228600" lvl="1">
              <a:lnSpc>
                <a:spcPct val="100000"/>
              </a:lnSpc>
              <a:spcBef>
                <a:spcPts val="0"/>
              </a:spcBef>
            </a:pPr>
            <a:r>
              <a:rPr lang="es-SV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El desafío de la incorporación estratégica de la producción de subsistencia y de la dimensión ambiental (Planes de Gobernanza Territorial</a:t>
            </a:r>
            <a:r>
              <a:rPr lang="es-SV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, Plan Estratégico 2013-2017 y Declaratoria de Antigua, </a:t>
            </a:r>
            <a:r>
              <a:rPr lang="es-SV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MESPABAL, etc.)</a:t>
            </a:r>
          </a:p>
        </p:txBody>
      </p:sp>
    </p:spTree>
    <p:extLst>
      <p:ext uri="{BB962C8B-B14F-4D97-AF65-F5344CB8AC3E}">
        <p14:creationId xmlns:p14="http://schemas.microsoft.com/office/powerpoint/2010/main" val="294596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9144000" cy="458787"/>
          </a:xfrm>
        </p:spPr>
        <p:txBody>
          <a:bodyPr>
            <a:noAutofit/>
          </a:bodyPr>
          <a:lstStyle/>
          <a:p>
            <a:pPr algn="ctr"/>
            <a:r>
              <a:rPr lang="es-SV" sz="2400" b="1" dirty="0">
                <a:solidFill>
                  <a:schemeClr val="bg1"/>
                </a:solidFill>
                <a:latin typeface="Montserrat" panose="00000500000000000000" pitchFamily="50" charset="0"/>
              </a:rPr>
              <a:t>Roles y dinámicas territoriales</a:t>
            </a:r>
            <a:endParaRPr lang="es-ES" sz="2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890" y="2128763"/>
            <a:ext cx="5994423" cy="387874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" y="688706"/>
            <a:ext cx="914399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1">
              <a:spcBef>
                <a:spcPts val="0"/>
              </a:spcBef>
            </a:pPr>
            <a:r>
              <a:rPr lang="es-SV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Los roles del </a:t>
            </a:r>
            <a:r>
              <a:rPr lang="es-SV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territorio: </a:t>
            </a:r>
          </a:p>
          <a:p>
            <a:pPr marL="3746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SV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Fuerte </a:t>
            </a:r>
            <a:r>
              <a:rPr lang="es-SV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peso del modelo agroexportador (caña de azúcar y café), ganadería y cultivos de </a:t>
            </a:r>
            <a:r>
              <a:rPr lang="es-SV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subsistencia</a:t>
            </a:r>
          </a:p>
          <a:p>
            <a:pPr marL="3746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SV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Las </a:t>
            </a:r>
            <a:r>
              <a:rPr lang="es-SV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apuestas por convertir al territorio en una plataforma logística, agroindustrial y </a:t>
            </a:r>
            <a:r>
              <a:rPr lang="es-SV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turística</a:t>
            </a:r>
          </a:p>
          <a:p>
            <a:pPr marL="3746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SV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Visiones </a:t>
            </a:r>
            <a:r>
              <a:rPr lang="es-SV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y propuestas comunitarias (Bajo Lempa) sofocadas o con poca incidencia hacia el resto del territorio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796430" y="1884699"/>
            <a:ext cx="5801991" cy="354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Dinámicas diferenciadas al interior del territorio:</a:t>
            </a: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315589" y="5999041"/>
            <a:ext cx="8731307" cy="572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s-SV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Zona costera:  </a:t>
            </a:r>
            <a:r>
              <a:rPr lang="es-SV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Caña </a:t>
            </a:r>
            <a:r>
              <a:rPr lang="es-SV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de azúcar tomó el lugar del algodón y sigue expandiéndose; ganadería extensiva y estabulada; diversificación productiva; granos básicos; desarrollo urbano vinculado al </a:t>
            </a:r>
            <a:r>
              <a:rPr lang="es-SV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turismo</a:t>
            </a:r>
            <a:endParaRPr lang="es-SV" sz="1400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97104" y="2298317"/>
            <a:ext cx="1661664" cy="337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es-SV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Zona intermedia: </a:t>
            </a:r>
            <a:r>
              <a:rPr lang="es-SV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Principales corredores logísticos; cambios de uso del suelo agrícola hacia usos urbanos; mayor demanda de servicios básicos; mayor generación de desechos e impactos ambientales diversos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7725303" y="2342863"/>
            <a:ext cx="1297311" cy="3191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SV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Zona alta: </a:t>
            </a:r>
            <a:r>
              <a:rPr lang="es-SV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Disminución de la superficie cultivada con café; aumento del área para granos básicos, frutales y usos urbanos</a:t>
            </a:r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1691828" y="2489906"/>
            <a:ext cx="1124200" cy="59256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>
            <a:stCxn id="3" idx="2"/>
          </p:cNvCxnSpPr>
          <p:nvPr/>
        </p:nvCxnSpPr>
        <p:spPr>
          <a:xfrm flipH="1" flipV="1">
            <a:off x="4669100" y="5398874"/>
            <a:ext cx="2" cy="608634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H="1">
            <a:off x="5793229" y="2520996"/>
            <a:ext cx="1940475" cy="389162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85"/>
          <a:stretch/>
        </p:blipFill>
        <p:spPr>
          <a:xfrm>
            <a:off x="1846" y="6527800"/>
            <a:ext cx="9140307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5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9144000" cy="458787"/>
          </a:xfrm>
        </p:spPr>
        <p:txBody>
          <a:bodyPr>
            <a:noAutofit/>
          </a:bodyPr>
          <a:lstStyle/>
          <a:p>
            <a:pPr algn="ctr"/>
            <a:r>
              <a:rPr lang="es-SV" sz="2400" b="1" dirty="0">
                <a:solidFill>
                  <a:schemeClr val="bg1"/>
                </a:solidFill>
                <a:latin typeface="Montserrat" panose="00000500000000000000" pitchFamily="50" charset="0"/>
              </a:rPr>
              <a:t>Actores e institucionalidad territorial</a:t>
            </a:r>
            <a:endParaRPr lang="es-ES" sz="2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278021" y="764838"/>
            <a:ext cx="8798246" cy="5486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Trayectorias institucionales diferenciadas:</a:t>
            </a:r>
          </a:p>
          <a:p>
            <a:pPr marL="228600" lvl="1">
              <a:spcBef>
                <a:spcPts val="600"/>
              </a:spcBef>
              <a:spcAft>
                <a:spcPts val="600"/>
              </a:spcAft>
            </a:pPr>
            <a:r>
              <a:rPr lang="es-SV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Tecoluca</a:t>
            </a:r>
            <a:r>
              <a:rPr lang="es-SV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 (San Vicente): </a:t>
            </a:r>
          </a:p>
          <a:p>
            <a:pPr marL="534988" lvl="1">
              <a:spcBef>
                <a:spcPts val="0"/>
              </a:spcBef>
              <a:buFont typeface="Clear Sans" panose="020B0503030202020304" pitchFamily="34" charset="0"/>
              <a:buChar char="‐"/>
            </a:pPr>
            <a:r>
              <a:rPr lang="es-SV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Municipalidad, organizaciones comunitarias, microrregiones, </a:t>
            </a:r>
            <a:r>
              <a:rPr lang="es-SV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ordenanza ambiental</a:t>
            </a:r>
            <a:r>
              <a:rPr lang="es-SV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, gestión del riesgo, adaptación al cambio climático)</a:t>
            </a:r>
          </a:p>
          <a:p>
            <a:pPr marL="534988" lvl="1">
              <a:spcBef>
                <a:spcPts val="0"/>
              </a:spcBef>
              <a:buFont typeface="Clear Sans" panose="020B0503030202020304" pitchFamily="34" charset="0"/>
              <a:buChar char="‐"/>
            </a:pPr>
            <a:r>
              <a:rPr lang="es-SV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Plataformas territoriales: Confluencia de actores</a:t>
            </a:r>
          </a:p>
          <a:p>
            <a:pPr marL="228600" lvl="1">
              <a:spcBef>
                <a:spcPts val="600"/>
              </a:spcBef>
              <a:spcAft>
                <a:spcPts val="600"/>
              </a:spcAft>
            </a:pPr>
            <a:r>
              <a:rPr lang="es-SV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Resto de municipios (La Paz): </a:t>
            </a:r>
          </a:p>
          <a:p>
            <a:pPr marL="534988" lvl="1">
              <a:spcBef>
                <a:spcPts val="0"/>
              </a:spcBef>
              <a:buFont typeface="Clear Sans" panose="020B0503030202020304" pitchFamily="34" charset="0"/>
              <a:buChar char="‐"/>
            </a:pPr>
            <a:r>
              <a:rPr lang="es-SV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Municipalidades (alianza para gestión conjunta y coordinada), ADESCO, </a:t>
            </a:r>
            <a:r>
              <a:rPr lang="es-SV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mesas </a:t>
            </a:r>
            <a:r>
              <a:rPr lang="es-SV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sectoriales, ordenamiento y desarrollo territorial (crecimiento económico como eje central) </a:t>
            </a:r>
          </a:p>
          <a:p>
            <a:pPr marL="534988" lvl="1">
              <a:spcBef>
                <a:spcPts val="0"/>
              </a:spcBef>
              <a:spcAft>
                <a:spcPts val="600"/>
              </a:spcAft>
              <a:buFont typeface="Clear Sans" panose="020B0503030202020304" pitchFamily="34" charset="0"/>
              <a:buChar char="‐"/>
            </a:pPr>
            <a:r>
              <a:rPr lang="es-SV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Solidez institucional, instancia intermedia e interlocutora ante gobierno y otros actores, instrumentos para convertir el territorio en una plataforma logística, agroindustrial y </a:t>
            </a:r>
            <a:r>
              <a:rPr lang="es-SV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ecoturística</a:t>
            </a:r>
            <a:endParaRPr lang="es-SV" sz="16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s-SV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Desafíos para institucionalizar lo ambiental y lo rururbano:</a:t>
            </a:r>
          </a:p>
          <a:p>
            <a:pPr marL="228600" lvl="1">
              <a:spcBef>
                <a:spcPts val="600"/>
              </a:spcBef>
            </a:pPr>
            <a:r>
              <a:rPr lang="es-SV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Articulación con el gobierno central y con políticas ambientales; incorporar la agenda de adaptación y restauración de ecosistemas</a:t>
            </a:r>
          </a:p>
          <a:p>
            <a:pPr marL="228600" lvl="1">
              <a:spcBef>
                <a:spcPts val="600"/>
              </a:spcBef>
            </a:pPr>
            <a:r>
              <a:rPr lang="es-SV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Reconocer los nexos entre lo urbano y lo rural </a:t>
            </a:r>
            <a:r>
              <a:rPr lang="es-SV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(gestionar complementariedades </a:t>
            </a:r>
            <a:r>
              <a:rPr lang="es-SV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y amenazas)   </a:t>
            </a:r>
          </a:p>
          <a:p>
            <a:pPr marL="228600" lvl="1">
              <a:spcBef>
                <a:spcPts val="600"/>
              </a:spcBef>
            </a:pPr>
            <a:r>
              <a:rPr lang="es-SV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Incorporación de actores que han estado al margen de un proceso fuertemente marcado por lo económico</a:t>
            </a:r>
          </a:p>
          <a:p>
            <a:pPr marL="228600" lvl="1">
              <a:spcBef>
                <a:spcPts val="600"/>
              </a:spcBef>
            </a:pPr>
            <a:r>
              <a:rPr lang="es-SV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Definición de estrategias para la relación con actores exógenos al territorio</a:t>
            </a:r>
            <a:endParaRPr lang="es-SV" sz="16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534988" lvl="1">
              <a:spcBef>
                <a:spcPts val="0"/>
              </a:spcBef>
              <a:buFont typeface="Clear Sans" panose="020B0503030202020304" pitchFamily="34" charset="0"/>
              <a:buChar char="‐"/>
            </a:pPr>
            <a:endParaRPr lang="es-SV" sz="1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534988" lvl="1">
              <a:spcBef>
                <a:spcPts val="0"/>
              </a:spcBef>
              <a:buFont typeface="Clear Sans" panose="020B0503030202020304" pitchFamily="34" charset="0"/>
              <a:buChar char="‐"/>
            </a:pP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0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9144000" cy="458787"/>
          </a:xfrm>
        </p:spPr>
        <p:txBody>
          <a:bodyPr>
            <a:noAutofit/>
          </a:bodyPr>
          <a:lstStyle/>
          <a:p>
            <a:pPr algn="ctr"/>
            <a:r>
              <a:rPr lang="es-SV" sz="2400" b="1" dirty="0">
                <a:solidFill>
                  <a:schemeClr val="bg1"/>
                </a:solidFill>
                <a:latin typeface="Montserrat" panose="00000500000000000000" pitchFamily="50" charset="0"/>
              </a:rPr>
              <a:t>Políticas públicas e institucionalidad nacional</a:t>
            </a: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382774" y="778609"/>
            <a:ext cx="8367823" cy="5734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SV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Cambio gradual en marcos de política</a:t>
            </a: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Recuperación de la función de planificación, de las políticas sectoriales y reconocimiento de la necesidad de transformación del Estado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Cambios insuficientes ante desafíos complejos en el contexto de globalización y cambio climático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SV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Limitaciones </a:t>
            </a:r>
            <a:r>
              <a:rPr lang="es-SV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institucionales y fiscales</a:t>
            </a:r>
            <a:endParaRPr lang="es-SV" sz="25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Capacidades institucionales limitadas para implementación de políticas; falta de coordinación interinstitucional e intersectorial</a:t>
            </a: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Desarticulación entre agenda de gobierno central y dinámicas en territorios y brechas de implementación de políticas</a:t>
            </a:r>
          </a:p>
          <a:p>
            <a:pPr marL="228600" lvl="1">
              <a:spcBef>
                <a:spcPts val="0"/>
              </a:spcBef>
            </a:pPr>
            <a:r>
              <a:rPr lang="es-SV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Falta de incorporación estratégica de lo ambiental en estrategias de </a:t>
            </a: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desarrollo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SV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Políticas y actores </a:t>
            </a:r>
            <a:r>
              <a:rPr lang="es-SV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territoriales: Vinculaciones críticas</a:t>
            </a:r>
            <a:endParaRPr lang="es-SV" sz="25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Políticas como construcción que requiere del más amplio respaldo social y territorial posible; políticas innovadoras que van al encuentro del involucramiento pleno de los diversos actores (municipalidades, productores, comunidades, etc.)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Descentralización, desconcentración y </a:t>
            </a:r>
            <a:r>
              <a:rPr lang="es-SV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territorialización</a:t>
            </a: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 de política pública (gobernadores departamentales, desconcentración y delegación de funciones, rol de las mancomunidades y municipalidades, etc.)</a:t>
            </a:r>
          </a:p>
        </p:txBody>
      </p:sp>
    </p:spTree>
    <p:extLst>
      <p:ext uri="{BB962C8B-B14F-4D97-AF65-F5344CB8AC3E}">
        <p14:creationId xmlns:p14="http://schemas.microsoft.com/office/powerpoint/2010/main" val="29007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9144000" cy="458787"/>
          </a:xfrm>
        </p:spPr>
        <p:txBody>
          <a:bodyPr>
            <a:noAutofit/>
          </a:bodyPr>
          <a:lstStyle/>
          <a:p>
            <a:pPr algn="ctr"/>
            <a:r>
              <a:rPr lang="es-SV" sz="2400" b="1" dirty="0">
                <a:solidFill>
                  <a:schemeClr val="bg1"/>
                </a:solidFill>
                <a:latin typeface="Montserrat" panose="00000500000000000000" pitchFamily="50" charset="0"/>
              </a:rPr>
              <a:t>Gobernanza territorial, ambiente y cambio climático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85"/>
          <a:stretch/>
        </p:blipFill>
        <p:spPr>
          <a:xfrm>
            <a:off x="1846" y="6527800"/>
            <a:ext cx="9140307" cy="3302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" t="1944" r="1439" b="2792"/>
          <a:stretch/>
        </p:blipFill>
        <p:spPr>
          <a:xfrm>
            <a:off x="5520266" y="703283"/>
            <a:ext cx="3623734" cy="2311401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81199" y="1707851"/>
            <a:ext cx="8698734" cy="1721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SV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Zona costera:</a:t>
            </a:r>
          </a:p>
          <a:p>
            <a:pPr marL="534988" lvl="1">
              <a:lnSpc>
                <a:spcPct val="100000"/>
              </a:lnSpc>
              <a:spcBef>
                <a:spcPts val="0"/>
              </a:spcBef>
              <a:buFont typeface="Clear Sans" panose="020B0503030202020304" pitchFamily="34" charset="0"/>
              <a:buChar char="‐"/>
            </a:pPr>
            <a:r>
              <a:rPr lang="es-SV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Fuerte desarrollo comunitario (organizaciones,</a:t>
            </a:r>
            <a:br>
              <a:rPr lang="es-SV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</a:br>
            <a:r>
              <a:rPr lang="es-SV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visiones y propuestas territoriales)</a:t>
            </a:r>
          </a:p>
          <a:p>
            <a:pPr marL="534988" lvl="1">
              <a:lnSpc>
                <a:spcPct val="100000"/>
              </a:lnSpc>
              <a:spcBef>
                <a:spcPts val="0"/>
              </a:spcBef>
              <a:buFont typeface="Clear Sans" panose="020B0503030202020304" pitchFamily="34" charset="0"/>
              <a:buChar char="‐"/>
            </a:pPr>
            <a:r>
              <a:rPr lang="es-SV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Expansión de la caña de azúcar (concentración</a:t>
            </a:r>
            <a:br>
              <a:rPr lang="es-SV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</a:br>
            <a:r>
              <a:rPr lang="es-SV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de la tierra, conflictos e </a:t>
            </a:r>
            <a:r>
              <a:rPr lang="es-SV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impactos</a:t>
            </a:r>
            <a:endParaRPr lang="es-SV" sz="17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81199" y="3231496"/>
            <a:ext cx="8994751" cy="272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SV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Zona intermedia:</a:t>
            </a:r>
          </a:p>
          <a:p>
            <a:pPr marL="534988" lvl="1">
              <a:lnSpc>
                <a:spcPct val="100000"/>
              </a:lnSpc>
              <a:spcBef>
                <a:spcPts val="0"/>
              </a:spcBef>
              <a:buFont typeface="Clear Sans" panose="020B0503030202020304" pitchFamily="34" charset="0"/>
              <a:buChar char="‐"/>
            </a:pPr>
            <a:r>
              <a:rPr lang="es-SV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Desarrollo y liderazgo de la ALN; </a:t>
            </a:r>
          </a:p>
          <a:p>
            <a:pPr marL="534988" lvl="1">
              <a:lnSpc>
                <a:spcPct val="100000"/>
              </a:lnSpc>
              <a:spcBef>
                <a:spcPts val="0"/>
              </a:spcBef>
              <a:buFont typeface="Clear Sans" panose="020B0503030202020304" pitchFamily="34" charset="0"/>
              <a:buChar char="‐"/>
            </a:pPr>
            <a:r>
              <a:rPr lang="es-SV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OPLAGEST y planes de gobernanza territorial; </a:t>
            </a:r>
          </a:p>
          <a:p>
            <a:pPr marL="534988" lvl="1">
              <a:lnSpc>
                <a:spcPct val="100000"/>
              </a:lnSpc>
              <a:spcBef>
                <a:spcPts val="0"/>
              </a:spcBef>
              <a:buFont typeface="Clear Sans" panose="020B0503030202020304" pitchFamily="34" charset="0"/>
              <a:buChar char="‐"/>
            </a:pPr>
            <a:r>
              <a:rPr lang="es-SV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Desarrollo urbano, mercados de tierra, conflictos e impactos </a:t>
            </a:r>
            <a:r>
              <a:rPr lang="es-SV" sz="17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socioambientales</a:t>
            </a:r>
            <a:endParaRPr lang="es-SV" sz="17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SV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Zona alta:</a:t>
            </a:r>
          </a:p>
          <a:p>
            <a:pPr marL="534988" lvl="1">
              <a:lnSpc>
                <a:spcPct val="100000"/>
              </a:lnSpc>
              <a:spcBef>
                <a:spcPts val="0"/>
              </a:spcBef>
              <a:buFont typeface="Clear Sans" panose="020B0503030202020304" pitchFamily="34" charset="0"/>
              <a:buChar char="‐"/>
            </a:pPr>
            <a:r>
              <a:rPr lang="es-SV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Producción/diversificación y generación de empleo agrícola, receptora de productores de granos básicos desplazados por la caña</a:t>
            </a:r>
          </a:p>
          <a:p>
            <a:pPr marL="534988" lvl="1">
              <a:lnSpc>
                <a:spcPct val="100000"/>
              </a:lnSpc>
              <a:spcBef>
                <a:spcPts val="0"/>
              </a:spcBef>
              <a:buFont typeface="Clear Sans" panose="020B0503030202020304" pitchFamily="34" charset="0"/>
              <a:buChar char="‐"/>
            </a:pPr>
            <a:r>
              <a:rPr lang="es-SV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Zona con mayor cobertura permanente (cafetales), crisis del café e impactos del cambio climático (aumento de temperatura y vulnerabilidad a deslizamientos)</a:t>
            </a:r>
            <a:endParaRPr lang="es-SV" sz="17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140466" y="832124"/>
            <a:ext cx="5379800" cy="954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s-SV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Sistemas de </a:t>
            </a:r>
            <a:br>
              <a:rPr lang="es-SV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</a:br>
            <a:r>
              <a:rPr lang="es-SV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gobernanza subyacentes:</a:t>
            </a:r>
            <a:endParaRPr lang="es-SV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9144000" cy="458787"/>
          </a:xfrm>
        </p:spPr>
        <p:txBody>
          <a:bodyPr>
            <a:noAutofit/>
          </a:bodyPr>
          <a:lstStyle/>
          <a:p>
            <a:pPr algn="ctr"/>
            <a:r>
              <a:rPr lang="es-SV" sz="2400" b="1" dirty="0">
                <a:solidFill>
                  <a:schemeClr val="bg1"/>
                </a:solidFill>
                <a:latin typeface="Montserrat" panose="00000500000000000000" pitchFamily="50" charset="0"/>
              </a:rPr>
              <a:t>Equidad e inclusión: Medios de vida rurales</a:t>
            </a:r>
          </a:p>
        </p:txBody>
      </p:sp>
      <p:graphicFrame>
        <p:nvGraphicFramePr>
          <p:cNvPr id="4" name="Gráfic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67918"/>
              </p:ext>
            </p:extLst>
          </p:nvPr>
        </p:nvGraphicFramePr>
        <p:xfrm>
          <a:off x="1279887" y="3201455"/>
          <a:ext cx="6125725" cy="2805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1157676" y="2690132"/>
            <a:ext cx="6123658" cy="527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300" b="1" dirty="0" smtClean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50" charset="0"/>
              </a:rPr>
              <a:t>El Salvador:  Gasto público en programas sociales (2009-2014)</a:t>
            </a:r>
            <a:endParaRPr lang="es-ES" sz="13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726632" y="1068868"/>
            <a:ext cx="7690733" cy="1494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SV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Programas de redistribución de tierras</a:t>
            </a:r>
          </a:p>
          <a:p>
            <a:pPr marL="534988" lvl="1">
              <a:lnSpc>
                <a:spcPct val="100000"/>
              </a:lnSpc>
              <a:spcBef>
                <a:spcPts val="0"/>
              </a:spcBef>
              <a:buFont typeface="Clear Sans" panose="020B0503030202020304" pitchFamily="34" charset="0"/>
              <a:buChar char="‐"/>
            </a:pPr>
            <a:r>
              <a:rPr lang="es-SV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Reforma agraria y PTT: Ampliación de derechos sobre la tierra</a:t>
            </a:r>
          </a:p>
          <a:p>
            <a:pPr marL="534988" lvl="1">
              <a:lnSpc>
                <a:spcPct val="100000"/>
              </a:lnSpc>
              <a:spcBef>
                <a:spcPts val="0"/>
              </a:spcBef>
              <a:buFont typeface="Clear Sans" panose="020B0503030202020304" pitchFamily="34" charset="0"/>
              <a:buChar char="‐"/>
            </a:pPr>
            <a:r>
              <a:rPr lang="es-SV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Parcelación y venta de tierras de cooperativas y pequeños propietarios</a:t>
            </a:r>
          </a:p>
          <a:p>
            <a:r>
              <a:rPr lang="es-SV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Programas sociales (reducción de pobreza, derechos)</a:t>
            </a:r>
          </a:p>
          <a:p>
            <a:pPr marL="534988" lvl="1">
              <a:lnSpc>
                <a:spcPct val="100000"/>
              </a:lnSpc>
              <a:spcBef>
                <a:spcPts val="0"/>
              </a:spcBef>
              <a:buFont typeface="Clear Sans" panose="020B0503030202020304" pitchFamily="34" charset="0"/>
              <a:buChar char="‐"/>
            </a:pPr>
            <a:r>
              <a:rPr lang="es-SV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Paquetes agrícolas, SPSU, etc.: ¿Sostenibilidad financiera?</a:t>
            </a:r>
            <a:endParaRPr lang="es-SV" sz="14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97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9144000" cy="458787"/>
          </a:xfrm>
        </p:spPr>
        <p:txBody>
          <a:bodyPr>
            <a:noAutofit/>
          </a:bodyPr>
          <a:lstStyle/>
          <a:p>
            <a:pPr algn="ctr"/>
            <a:r>
              <a:rPr lang="es-SV" sz="2400" b="1" dirty="0">
                <a:solidFill>
                  <a:schemeClr val="bg1"/>
                </a:solidFill>
                <a:latin typeface="Montserrat" panose="00000500000000000000" pitchFamily="50" charset="0"/>
              </a:rPr>
              <a:t>Equidad e inclusión: Medios de vida rurales</a:t>
            </a:r>
          </a:p>
        </p:txBody>
      </p:sp>
      <p:graphicFrame>
        <p:nvGraphicFramePr>
          <p:cNvPr id="8" name="Gráfic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381288"/>
              </p:ext>
            </p:extLst>
          </p:nvPr>
        </p:nvGraphicFramePr>
        <p:xfrm>
          <a:off x="5453601" y="2188927"/>
          <a:ext cx="3235404" cy="2857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5415944" y="1666584"/>
            <a:ext cx="3310719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300" b="1" dirty="0" smtClean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50" charset="0"/>
              </a:rPr>
              <a:t>La Paz: </a:t>
            </a:r>
            <a:br>
              <a:rPr lang="es-ES" sz="1300" b="1" dirty="0" smtClean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50" charset="0"/>
              </a:rPr>
            </a:br>
            <a:r>
              <a:rPr lang="es-ES" sz="1300" b="1" dirty="0" smtClean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50" charset="0"/>
              </a:rPr>
              <a:t>Población económicamente activa</a:t>
            </a:r>
            <a:endParaRPr lang="es-ES" sz="13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364068" y="1195868"/>
            <a:ext cx="4724400" cy="4671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SV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Inserción laboral para superar la pobreza</a:t>
            </a:r>
          </a:p>
          <a:p>
            <a:pPr marL="534988" lvl="1">
              <a:lnSpc>
                <a:spcPct val="100000"/>
              </a:lnSpc>
              <a:spcBef>
                <a:spcPts val="0"/>
              </a:spcBef>
              <a:buFont typeface="Clear Sans" panose="020B0503030202020304" pitchFamily="34" charset="0"/>
              <a:buChar char="‐"/>
            </a:pPr>
            <a:r>
              <a:rPr lang="es-SV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Educación, formación vocacional, capacitación</a:t>
            </a:r>
            <a:endParaRPr lang="es-SV" sz="14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r>
              <a:rPr lang="es-SV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Desigualdades </a:t>
            </a:r>
            <a:r>
              <a:rPr lang="es-SV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rurales-urbanas </a:t>
            </a:r>
            <a:endParaRPr lang="es-SV" sz="20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534988" lvl="1">
              <a:lnSpc>
                <a:spcPct val="100000"/>
              </a:lnSpc>
              <a:spcBef>
                <a:spcPts val="0"/>
              </a:spcBef>
              <a:buFont typeface="Clear Sans" panose="020B0503030202020304" pitchFamily="34" charset="0"/>
              <a:buChar char="‐"/>
            </a:pP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Mejor calidad de servicios </a:t>
            </a:r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en lo </a:t>
            </a: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urbano respecto a </a:t>
            </a:r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lo </a:t>
            </a: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rural (educación, servicios básicos, ..); </a:t>
            </a:r>
            <a:endParaRPr lang="es-ES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534988" lvl="1">
              <a:lnSpc>
                <a:spcPct val="100000"/>
              </a:lnSpc>
              <a:spcBef>
                <a:spcPts val="0"/>
              </a:spcBef>
              <a:buFont typeface="Clear Sans" panose="020B0503030202020304" pitchFamily="34" charset="0"/>
              <a:buChar char="‐"/>
            </a:pPr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Más </a:t>
            </a: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oferta de empleo en las ciudades, complejos urbanizados (zonas maquileras y ciudad aeroportuaria); mientras </a:t>
            </a:r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que en lo rural predomina el autoempleo agrícola, la mano </a:t>
            </a: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de obra </a:t>
            </a:r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en </a:t>
            </a: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las </a:t>
            </a:r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cosechas </a:t>
            </a: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de caña o </a:t>
            </a:r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el trabajo </a:t>
            </a: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en el hogar (mujeres).</a:t>
            </a:r>
            <a:endParaRPr lang="es-SV" sz="14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r>
              <a:rPr lang="es-SV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Escenario adverso para la población que más depende de la agricultura y los recursos naturales</a:t>
            </a:r>
          </a:p>
          <a:p>
            <a:pPr marL="534988" lvl="1">
              <a:lnSpc>
                <a:spcPct val="100000"/>
              </a:lnSpc>
              <a:spcBef>
                <a:spcPts val="0"/>
              </a:spcBef>
              <a:buFont typeface="Clear Sans" panose="020B0503030202020304" pitchFamily="34" charset="0"/>
              <a:buChar char="‐"/>
            </a:pPr>
            <a:r>
              <a:rPr lang="es-SV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Seguridad alimentaria, conflictos socio-ambientales, gobernanza</a:t>
            </a:r>
            <a:endParaRPr lang="es-SV" sz="14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76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9144000" cy="458787"/>
          </a:xfrm>
        </p:spPr>
        <p:txBody>
          <a:bodyPr>
            <a:noAutofit/>
          </a:bodyPr>
          <a:lstStyle/>
          <a:p>
            <a:pPr algn="ctr"/>
            <a:r>
              <a:rPr lang="es-SV" sz="2400" b="1" dirty="0">
                <a:solidFill>
                  <a:schemeClr val="bg1"/>
                </a:solidFill>
                <a:latin typeface="Montserrat" panose="00000500000000000000" pitchFamily="50" charset="0"/>
              </a:rPr>
              <a:t>Exclusión y degradación como continuos en el desarrollo</a:t>
            </a:r>
            <a:endParaRPr lang="es-ES" sz="2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7" name="Diagrama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813199"/>
              </p:ext>
            </p:extLst>
          </p:nvPr>
        </p:nvGraphicFramePr>
        <p:xfrm>
          <a:off x="187385" y="2637050"/>
          <a:ext cx="8788383" cy="2457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100299" y="2213097"/>
            <a:ext cx="8930489" cy="458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Límites críticos</a:t>
            </a:r>
            <a:endParaRPr lang="es-E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57061" y="5526530"/>
            <a:ext cx="8634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SV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¡¡¡Degradación explicada por trayectorias históricas </a:t>
            </a:r>
            <a:br>
              <a:rPr lang="es-SV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SV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exclusión para asegurar la acumulación!!!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507717843"/>
              </p:ext>
            </p:extLst>
          </p:nvPr>
        </p:nvGraphicFramePr>
        <p:xfrm>
          <a:off x="117717" y="679269"/>
          <a:ext cx="8930490" cy="1210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070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18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9144000" cy="458787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Restauración, inclusión, escala y gobernanza</a:t>
            </a:r>
            <a:endParaRPr lang="es-ES" sz="2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63299" y="5857213"/>
            <a:ext cx="7200000" cy="480131"/>
          </a:xfrm>
          <a:prstGeom prst="rect">
            <a:avLst/>
          </a:prstGeom>
          <a:solidFill>
            <a:srgbClr val="004A6D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s-E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s-SV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INSTITUCIONALIDAD - GOBERNANZA</a:t>
            </a:r>
          </a:p>
        </p:txBody>
      </p:sp>
      <p:pic>
        <p:nvPicPr>
          <p:cNvPr id="12" name="Imagen 11"/>
          <p:cNvPicPr preferRelativeResize="0">
            <a:picLocks/>
          </p:cNvPicPr>
          <p:nvPr/>
        </p:nvPicPr>
        <p:blipFill rotWithShape="1">
          <a:blip r:embed="rId2"/>
          <a:srcRect l="3975" r="3468"/>
          <a:stretch/>
        </p:blipFill>
        <p:spPr>
          <a:xfrm>
            <a:off x="918299" y="744961"/>
            <a:ext cx="73350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9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9144000" cy="458787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Lo ambiental a través de los Servicios </a:t>
            </a:r>
            <a:r>
              <a:rPr lang="es-ES" sz="2400" b="1" dirty="0" err="1" smtClean="0">
                <a:solidFill>
                  <a:schemeClr val="bg1"/>
                </a:solidFill>
                <a:latin typeface="Montserrat" panose="00000500000000000000" pitchFamily="50" charset="0"/>
              </a:rPr>
              <a:t>Ecosistémicos</a:t>
            </a:r>
            <a:endParaRPr lang="es-ES" sz="2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58" name="Text Box 3"/>
          <p:cNvSpPr txBox="1">
            <a:spLocks noChangeArrowheads="1"/>
          </p:cNvSpPr>
          <p:nvPr/>
        </p:nvSpPr>
        <p:spPr bwMode="auto">
          <a:xfrm>
            <a:off x="3332922" y="4403032"/>
            <a:ext cx="2444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lIns="106985" tIns="53492" rIns="106985" bIns="53492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699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14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129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844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166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59886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5606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1326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s-SV" altLang="es-SV" sz="1500" b="1" dirty="0" smtClean="0">
                <a:solidFill>
                  <a:srgbClr val="BF5A00"/>
                </a:solidFill>
                <a:latin typeface="Arial" panose="020B0604020202020204" pitchFamily="34" charset="0"/>
              </a:rPr>
              <a:t>Prácticas </a:t>
            </a:r>
            <a:r>
              <a:rPr lang="es-SV" altLang="es-SV" sz="1500" b="1" dirty="0">
                <a:solidFill>
                  <a:srgbClr val="BF5A00"/>
                </a:solidFill>
                <a:latin typeface="Arial" panose="020B0604020202020204" pitchFamily="34" charset="0"/>
              </a:rPr>
              <a:t>para el </a:t>
            </a:r>
            <a:r>
              <a:rPr lang="es-SV" altLang="es-SV" sz="1500" b="1" dirty="0" err="1">
                <a:solidFill>
                  <a:srgbClr val="BF5A00"/>
                </a:solidFill>
                <a:latin typeface="Arial" panose="020B0604020202020204" pitchFamily="34" charset="0"/>
              </a:rPr>
              <a:t>Autoaprovisionamiento</a:t>
            </a:r>
            <a:endParaRPr lang="es-SV" altLang="es-SV" sz="1500" b="1" dirty="0">
              <a:solidFill>
                <a:srgbClr val="BF5A00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es-SV" altLang="es-SV" sz="1300" b="0" dirty="0">
                <a:solidFill>
                  <a:srgbClr val="004C6F"/>
                </a:solidFill>
                <a:latin typeface="Arial" panose="020B0604020202020204" pitchFamily="34" charset="0"/>
              </a:rPr>
              <a:t>(alimentos, agua, leña, bienestar espiritual)</a:t>
            </a:r>
          </a:p>
          <a:p>
            <a:pPr algn="ctr" eaLnBrk="0" hangingPunct="0"/>
            <a:endParaRPr lang="es-SV" altLang="es-SV" sz="1400" b="0" dirty="0">
              <a:solidFill>
                <a:srgbClr val="004C6F"/>
              </a:solidFill>
              <a:latin typeface="Arial" panose="020B0604020202020204" pitchFamily="34" charset="0"/>
            </a:endParaRPr>
          </a:p>
        </p:txBody>
      </p:sp>
      <p:sp>
        <p:nvSpPr>
          <p:cNvPr id="159" name="Oval 4"/>
          <p:cNvSpPr>
            <a:spLocks noChangeAspect="1" noChangeArrowheads="1"/>
          </p:cNvSpPr>
          <p:nvPr/>
        </p:nvSpPr>
        <p:spPr bwMode="auto">
          <a:xfrm>
            <a:off x="3421063" y="3683551"/>
            <a:ext cx="2268537" cy="2065338"/>
          </a:xfrm>
          <a:prstGeom prst="ellips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60" name="Text Box 5"/>
          <p:cNvSpPr txBox="1">
            <a:spLocks noChangeArrowheads="1"/>
          </p:cNvSpPr>
          <p:nvPr/>
        </p:nvSpPr>
        <p:spPr bwMode="auto">
          <a:xfrm>
            <a:off x="3123718" y="2559321"/>
            <a:ext cx="2922587" cy="114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lIns="106985" tIns="53492" rIns="106985" bIns="53492"/>
          <a:lstStyle/>
          <a:p>
            <a:pPr algn="ctr" eaLnBrk="0" hangingPunct="0"/>
            <a:r>
              <a:rPr lang="es-SV" altLang="es-SV" sz="1500" b="1" dirty="0" smtClean="0">
                <a:solidFill>
                  <a:srgbClr val="BF5A00"/>
                </a:solidFill>
                <a:latin typeface="Arial" panose="020B0604020202020204" pitchFamily="34" charset="0"/>
              </a:rPr>
              <a:t>Prácticas </a:t>
            </a:r>
            <a:r>
              <a:rPr lang="es-SV" altLang="es-SV" sz="1500" b="1" dirty="0">
                <a:solidFill>
                  <a:srgbClr val="BF5A00"/>
                </a:solidFill>
                <a:latin typeface="Arial" panose="020B0604020202020204" pitchFamily="34" charset="0"/>
              </a:rPr>
              <a:t>para la</a:t>
            </a:r>
          </a:p>
          <a:p>
            <a:pPr algn="ctr" eaLnBrk="0" hangingPunct="0"/>
            <a:r>
              <a:rPr lang="es-SV" altLang="es-SV" sz="1500" b="1" dirty="0">
                <a:solidFill>
                  <a:srgbClr val="BF5A00"/>
                </a:solidFill>
                <a:latin typeface="Arial" panose="020B0604020202020204" pitchFamily="34" charset="0"/>
              </a:rPr>
              <a:t>Generación de Ingresos</a:t>
            </a:r>
          </a:p>
          <a:p>
            <a:pPr algn="ctr" eaLnBrk="0" hangingPunct="0"/>
            <a:r>
              <a:rPr lang="es-SV" altLang="es-SV" sz="1300" b="0" dirty="0">
                <a:solidFill>
                  <a:srgbClr val="004C6F"/>
                </a:solidFill>
                <a:latin typeface="Arial" panose="020B0604020202020204" pitchFamily="34" charset="0"/>
              </a:rPr>
              <a:t>(agricultura, agro-silvicultura, productos no maderables, turismo rural, artesanías)</a:t>
            </a:r>
          </a:p>
          <a:p>
            <a:pPr algn="ctr" eaLnBrk="0" hangingPunct="0"/>
            <a:endParaRPr lang="es-SV" altLang="es-SV" sz="1400" b="0" dirty="0">
              <a:solidFill>
                <a:srgbClr val="004C6F"/>
              </a:solidFill>
              <a:latin typeface="Arial" panose="020B0604020202020204" pitchFamily="34" charset="0"/>
            </a:endParaRPr>
          </a:p>
        </p:txBody>
      </p:sp>
      <p:sp>
        <p:nvSpPr>
          <p:cNvPr id="161" name="Oval 6"/>
          <p:cNvSpPr>
            <a:spLocks noChangeAspect="1" noChangeArrowheads="1"/>
          </p:cNvSpPr>
          <p:nvPr/>
        </p:nvSpPr>
        <p:spPr bwMode="auto">
          <a:xfrm>
            <a:off x="2886075" y="2281789"/>
            <a:ext cx="3438525" cy="3465512"/>
          </a:xfrm>
          <a:prstGeom prst="ellips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62" name="Text Box 7"/>
          <p:cNvSpPr txBox="1">
            <a:spLocks noChangeArrowheads="1"/>
          </p:cNvSpPr>
          <p:nvPr/>
        </p:nvSpPr>
        <p:spPr bwMode="auto">
          <a:xfrm>
            <a:off x="2988917" y="1099514"/>
            <a:ext cx="3200400" cy="115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lIns="106985" tIns="53492" rIns="106985" bIns="53492"/>
          <a:lstStyle/>
          <a:p>
            <a:pPr algn="ctr" eaLnBrk="0" hangingPunct="0"/>
            <a:r>
              <a:rPr lang="es-SV" altLang="es-SV" sz="1500" b="1" dirty="0" smtClean="0">
                <a:solidFill>
                  <a:srgbClr val="BF5A00"/>
                </a:solidFill>
                <a:latin typeface="Arial" panose="020B0604020202020204" pitchFamily="34" charset="0"/>
              </a:rPr>
              <a:t>Prácticas </a:t>
            </a:r>
            <a:r>
              <a:rPr lang="es-SV" altLang="es-SV" sz="1500" b="1" dirty="0">
                <a:solidFill>
                  <a:srgbClr val="BF5A00"/>
                </a:solidFill>
                <a:latin typeface="Arial" panose="020B0604020202020204" pitchFamily="34" charset="0"/>
              </a:rPr>
              <a:t>para </a:t>
            </a:r>
            <a:r>
              <a:rPr lang="es-SV" altLang="es-SV" sz="1500" b="1" dirty="0" smtClean="0">
                <a:solidFill>
                  <a:srgbClr val="BF5A00"/>
                </a:solidFill>
                <a:latin typeface="Arial" panose="020B0604020202020204" pitchFamily="34" charset="0"/>
              </a:rPr>
              <a:t>Gestionar </a:t>
            </a:r>
            <a:r>
              <a:rPr lang="es-SV" altLang="es-SV" sz="1500" b="1" dirty="0">
                <a:solidFill>
                  <a:srgbClr val="BF5A00"/>
                </a:solidFill>
                <a:latin typeface="Arial" panose="020B0604020202020204" pitchFamily="34" charset="0"/>
              </a:rPr>
              <a:t>Servicios </a:t>
            </a:r>
            <a:r>
              <a:rPr lang="es-SV" altLang="es-SV" sz="1500" b="1" dirty="0" err="1">
                <a:solidFill>
                  <a:srgbClr val="BF5A00"/>
                </a:solidFill>
                <a:latin typeface="Arial" panose="020B0604020202020204" pitchFamily="34" charset="0"/>
              </a:rPr>
              <a:t>Ecosistémicos</a:t>
            </a:r>
            <a:r>
              <a:rPr lang="es-SV" altLang="es-SV" sz="1500" b="1" dirty="0">
                <a:solidFill>
                  <a:srgbClr val="BF5A00"/>
                </a:solidFill>
                <a:latin typeface="Arial" panose="020B0604020202020204" pitchFamily="34" charset="0"/>
              </a:rPr>
              <a:t> </a:t>
            </a:r>
            <a:r>
              <a:rPr lang="es-SV" altLang="es-SV" sz="1500" b="1" dirty="0" smtClean="0">
                <a:solidFill>
                  <a:srgbClr val="BF5A00"/>
                </a:solidFill>
                <a:latin typeface="Arial" panose="020B0604020202020204" pitchFamily="34" charset="0"/>
              </a:rPr>
              <a:t/>
            </a:r>
            <a:br>
              <a:rPr lang="es-SV" altLang="es-SV" sz="1500" b="1" dirty="0" smtClean="0">
                <a:solidFill>
                  <a:srgbClr val="BF5A00"/>
                </a:solidFill>
                <a:latin typeface="Arial" panose="020B0604020202020204" pitchFamily="34" charset="0"/>
              </a:rPr>
            </a:br>
            <a:r>
              <a:rPr lang="es-SV" altLang="es-SV" sz="1500" b="1" dirty="0" smtClean="0">
                <a:solidFill>
                  <a:srgbClr val="BF5A00"/>
                </a:solidFill>
                <a:latin typeface="Arial" panose="020B0604020202020204" pitchFamily="34" charset="0"/>
              </a:rPr>
              <a:t>de </a:t>
            </a:r>
            <a:r>
              <a:rPr lang="es-SV" altLang="es-SV" sz="1500" b="1" dirty="0">
                <a:solidFill>
                  <a:srgbClr val="BF5A00"/>
                </a:solidFill>
                <a:latin typeface="Arial" panose="020B0604020202020204" pitchFamily="34" charset="0"/>
              </a:rPr>
              <a:t>Interés Regional-Global</a:t>
            </a:r>
          </a:p>
          <a:p>
            <a:pPr algn="ctr" eaLnBrk="0" hangingPunct="0"/>
            <a:r>
              <a:rPr lang="es-SV" altLang="es-SV" sz="1300" b="1" dirty="0">
                <a:solidFill>
                  <a:srgbClr val="004C6F"/>
                </a:solidFill>
                <a:latin typeface="Arial" panose="020B0604020202020204" pitchFamily="34" charset="0"/>
              </a:rPr>
              <a:t>(</a:t>
            </a:r>
            <a:r>
              <a:rPr lang="es-SV" altLang="es-SV" sz="1300" b="0" dirty="0">
                <a:solidFill>
                  <a:srgbClr val="004C6F"/>
                </a:solidFill>
                <a:latin typeface="Arial" panose="020B0604020202020204" pitchFamily="34" charset="0"/>
              </a:rPr>
              <a:t>calidad de agua y regulación del agua, biodiversidad, captura de carbono)</a:t>
            </a:r>
          </a:p>
          <a:p>
            <a:pPr algn="ctr" eaLnBrk="0" hangingPunct="0"/>
            <a:endParaRPr lang="es-SV" altLang="es-SV" sz="1600" dirty="0">
              <a:solidFill>
                <a:srgbClr val="BF5A00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lang="es-SV" altLang="es-SV" sz="1400" b="0" dirty="0">
              <a:solidFill>
                <a:srgbClr val="004C6F"/>
              </a:solidFill>
              <a:latin typeface="Arial" panose="020B0604020202020204" pitchFamily="34" charset="0"/>
            </a:endParaRPr>
          </a:p>
        </p:txBody>
      </p:sp>
      <p:sp>
        <p:nvSpPr>
          <p:cNvPr id="163" name="Oval 8"/>
          <p:cNvSpPr>
            <a:spLocks noChangeAspect="1" noChangeArrowheads="1"/>
          </p:cNvSpPr>
          <p:nvPr/>
        </p:nvSpPr>
        <p:spPr bwMode="auto">
          <a:xfrm>
            <a:off x="2224088" y="757789"/>
            <a:ext cx="4710112" cy="4994275"/>
          </a:xfrm>
          <a:prstGeom prst="ellips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SV"/>
          </a:p>
        </p:txBody>
      </p:sp>
      <p:sp>
        <p:nvSpPr>
          <p:cNvPr id="164" name="Text Box 9"/>
          <p:cNvSpPr txBox="1">
            <a:spLocks noChangeArrowheads="1"/>
          </p:cNvSpPr>
          <p:nvPr/>
        </p:nvSpPr>
        <p:spPr bwMode="auto">
          <a:xfrm>
            <a:off x="442913" y="5763176"/>
            <a:ext cx="83835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s-SV" altLang="es-SV" sz="1400" b="1" dirty="0">
                <a:solidFill>
                  <a:srgbClr val="004C6F"/>
                </a:solidFill>
                <a:latin typeface="Arial" panose="020B0604020202020204" pitchFamily="34" charset="0"/>
              </a:rPr>
              <a:t>Arreglos Institucionales </a:t>
            </a:r>
          </a:p>
          <a:p>
            <a:pPr algn="ctr" eaLnBrk="0" hangingPunct="0"/>
            <a:r>
              <a:rPr lang="es-SV" altLang="es-SV" sz="1200" dirty="0">
                <a:solidFill>
                  <a:srgbClr val="004C6F"/>
                </a:solidFill>
                <a:latin typeface="Arial" panose="020B0604020202020204" pitchFamily="34" charset="0"/>
              </a:rPr>
              <a:t>(comunidad, local, micro-regional, regional, nacional, global)</a:t>
            </a:r>
          </a:p>
        </p:txBody>
      </p:sp>
      <p:sp>
        <p:nvSpPr>
          <p:cNvPr id="165" name="Text Box 10"/>
          <p:cNvSpPr txBox="1">
            <a:spLocks noChangeArrowheads="1"/>
          </p:cNvSpPr>
          <p:nvPr/>
        </p:nvSpPr>
        <p:spPr bwMode="auto">
          <a:xfrm>
            <a:off x="228600" y="1308651"/>
            <a:ext cx="18240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3366"/>
                </a:solidFill>
                <a:miter lim="800000"/>
                <a:headEnd/>
                <a:tailEnd/>
              </a14:hiddenLine>
            </a:ext>
          </a:extLst>
        </p:spPr>
        <p:txBody>
          <a:bodyPr lIns="18288" tIns="53492" rIns="18288" bIns="53492"/>
          <a:lstStyle/>
          <a:p>
            <a:pPr algn="ctr" eaLnBrk="0" hangingPunct="0"/>
            <a:r>
              <a:rPr lang="es-SV" altLang="es-SV" sz="1400" b="1" dirty="0">
                <a:solidFill>
                  <a:srgbClr val="004C6F"/>
                </a:solidFill>
                <a:latin typeface="Arial" panose="020B0604020202020204" pitchFamily="34" charset="0"/>
              </a:rPr>
              <a:t>Temas críticos </a:t>
            </a:r>
            <a:br>
              <a:rPr lang="es-SV" altLang="es-SV" sz="1400" b="1" dirty="0">
                <a:solidFill>
                  <a:srgbClr val="004C6F"/>
                </a:solidFill>
                <a:latin typeface="Arial" panose="020B0604020202020204" pitchFamily="34" charset="0"/>
              </a:rPr>
            </a:br>
            <a:r>
              <a:rPr lang="es-SV" altLang="es-SV" sz="1400" b="1" dirty="0">
                <a:solidFill>
                  <a:srgbClr val="004C6F"/>
                </a:solidFill>
                <a:latin typeface="Arial" panose="020B0604020202020204" pitchFamily="34" charset="0"/>
              </a:rPr>
              <a:t>para esquemas </a:t>
            </a:r>
            <a:r>
              <a:rPr lang="es-SV" altLang="es-SV" sz="1400" b="1" dirty="0" smtClean="0">
                <a:solidFill>
                  <a:srgbClr val="004C6F"/>
                </a:solidFill>
                <a:latin typeface="Arial" panose="020B0604020202020204" pitchFamily="34" charset="0"/>
              </a:rPr>
              <a:t>incluyentes</a:t>
            </a:r>
            <a:endParaRPr lang="es-SV" altLang="es-SV" sz="1400" b="1" dirty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lang="es-SV" altLang="es-SV" sz="1200" b="0" dirty="0" smtClean="0"/>
          </a:p>
          <a:p>
            <a:pPr algn="ctr" eaLnBrk="0" hangingPunct="0"/>
            <a:r>
              <a:rPr lang="es-SV" altLang="es-SV" sz="1200" dirty="0" smtClean="0">
                <a:solidFill>
                  <a:srgbClr val="004C6F"/>
                </a:solidFill>
                <a:latin typeface="Arial" panose="020B0604020202020204" pitchFamily="34" charset="0"/>
              </a:rPr>
              <a:t>Defensa, expansión e innovación de derechos</a:t>
            </a:r>
            <a:br>
              <a:rPr lang="es-SV" altLang="es-SV" sz="1200" dirty="0" smtClean="0">
                <a:solidFill>
                  <a:srgbClr val="004C6F"/>
                </a:solidFill>
                <a:latin typeface="Arial" panose="020B0604020202020204" pitchFamily="34" charset="0"/>
              </a:rPr>
            </a:br>
            <a:r>
              <a:rPr lang="es-SV" altLang="es-SV" sz="1200" b="0" dirty="0" smtClean="0">
                <a:solidFill>
                  <a:srgbClr val="004C6F"/>
                </a:solidFill>
                <a:latin typeface="Arial" panose="020B0604020202020204" pitchFamily="34" charset="0"/>
              </a:rPr>
              <a:t>(acceso, extracción, manejo, tenencia, transferencia)</a:t>
            </a:r>
          </a:p>
          <a:p>
            <a:pPr algn="ctr" eaLnBrk="0" hangingPunct="0"/>
            <a:endParaRPr lang="es-SV" altLang="es-SV" sz="1200" b="0" dirty="0">
              <a:latin typeface="Arial" panose="020B0604020202020204" pitchFamily="34" charset="0"/>
            </a:endParaRPr>
          </a:p>
          <a:p>
            <a:pPr algn="ctr" eaLnBrk="0" hangingPunct="0"/>
            <a:r>
              <a:rPr lang="es-SV" altLang="es-SV" sz="1200" dirty="0">
                <a:solidFill>
                  <a:srgbClr val="004C6F"/>
                </a:solidFill>
                <a:latin typeface="Arial" panose="020B0604020202020204" pitchFamily="34" charset="0"/>
              </a:rPr>
              <a:t>Perspectivas de paisaje que valora la acción humana</a:t>
            </a:r>
            <a:br>
              <a:rPr lang="es-SV" altLang="es-SV" sz="1200" dirty="0">
                <a:solidFill>
                  <a:srgbClr val="004C6F"/>
                </a:solidFill>
                <a:latin typeface="Arial" panose="020B0604020202020204" pitchFamily="34" charset="0"/>
              </a:rPr>
            </a:br>
            <a:r>
              <a:rPr lang="es-SV" altLang="es-SV" sz="1200" b="0" dirty="0">
                <a:solidFill>
                  <a:srgbClr val="004C6F"/>
                </a:solidFill>
                <a:latin typeface="Arial" panose="020B0604020202020204" pitchFamily="34" charset="0"/>
              </a:rPr>
              <a:t>(componentes antropogénicos dentro de </a:t>
            </a:r>
            <a:r>
              <a:rPr lang="es-SV" altLang="es-SV" sz="1200" b="0" dirty="0" err="1">
                <a:solidFill>
                  <a:srgbClr val="004C6F"/>
                </a:solidFill>
                <a:latin typeface="Arial" panose="020B0604020202020204" pitchFamily="34" charset="0"/>
              </a:rPr>
              <a:t>mosaiscos</a:t>
            </a:r>
            <a:r>
              <a:rPr lang="es-SV" altLang="es-SV" sz="1200" b="0" dirty="0">
                <a:solidFill>
                  <a:srgbClr val="004C6F"/>
                </a:solidFill>
                <a:latin typeface="Arial" panose="020B0604020202020204" pitchFamily="34" charset="0"/>
              </a:rPr>
              <a:t> de paisajes)</a:t>
            </a:r>
          </a:p>
          <a:p>
            <a:pPr algn="ctr" eaLnBrk="0" hangingPunct="0"/>
            <a:endParaRPr lang="es-SV" altLang="es-SV" sz="1200" b="0" dirty="0">
              <a:latin typeface="Arial" panose="020B0604020202020204" pitchFamily="34" charset="0"/>
            </a:endParaRPr>
          </a:p>
          <a:p>
            <a:pPr algn="ctr" eaLnBrk="0" hangingPunct="0"/>
            <a:r>
              <a:rPr lang="es-SV" altLang="es-SV" sz="1200" dirty="0">
                <a:solidFill>
                  <a:srgbClr val="004C6F"/>
                </a:solidFill>
                <a:latin typeface="Arial" panose="020B0604020202020204" pitchFamily="34" charset="0"/>
              </a:rPr>
              <a:t>Fortalecimiento de capacidad organizativa</a:t>
            </a:r>
            <a:r>
              <a:rPr lang="es-SV" altLang="es-SV" sz="1200" dirty="0">
                <a:latin typeface="Arial" panose="020B0604020202020204" pitchFamily="34" charset="0"/>
              </a:rPr>
              <a:t/>
            </a:r>
            <a:br>
              <a:rPr lang="es-SV" altLang="es-SV" sz="1200" dirty="0">
                <a:latin typeface="Arial" panose="020B0604020202020204" pitchFamily="34" charset="0"/>
              </a:rPr>
            </a:br>
            <a:r>
              <a:rPr lang="es-SV" altLang="es-SV" sz="1200" b="0" dirty="0">
                <a:solidFill>
                  <a:srgbClr val="004C6F"/>
                </a:solidFill>
                <a:latin typeface="Arial" panose="020B0604020202020204" pitchFamily="34" charset="0"/>
              </a:rPr>
              <a:t>(para la acción colectiva, resolución de conflictos, y vinculaciones externas)</a:t>
            </a:r>
            <a:endParaRPr lang="es-SV" altLang="es-SV" sz="1200" dirty="0"/>
          </a:p>
        </p:txBody>
      </p:sp>
      <p:sp>
        <p:nvSpPr>
          <p:cNvPr id="166" name="Text Box 11"/>
          <p:cNvSpPr txBox="1">
            <a:spLocks noChangeArrowheads="1"/>
          </p:cNvSpPr>
          <p:nvPr/>
        </p:nvSpPr>
        <p:spPr bwMode="auto">
          <a:xfrm>
            <a:off x="7035800" y="1299126"/>
            <a:ext cx="187960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3366"/>
                </a:solidFill>
                <a:miter lim="800000"/>
                <a:headEnd/>
                <a:tailEnd/>
              </a14:hiddenLine>
            </a:ext>
          </a:extLst>
        </p:spPr>
        <p:txBody>
          <a:bodyPr lIns="18288" tIns="53492" rIns="18288" bIns="53492"/>
          <a:lstStyle/>
          <a:p>
            <a:pPr algn="ctr" eaLnBrk="0" hangingPunct="0"/>
            <a:r>
              <a:rPr lang="es-SV" altLang="es-SV" sz="1400" b="1" dirty="0">
                <a:solidFill>
                  <a:srgbClr val="004C6F"/>
                </a:solidFill>
                <a:latin typeface="Arial" panose="020B0604020202020204" pitchFamily="34" charset="0"/>
              </a:rPr>
              <a:t>Compensaciones que apoyen mejoras</a:t>
            </a:r>
          </a:p>
          <a:p>
            <a:pPr algn="ctr" eaLnBrk="0" hangingPunct="0"/>
            <a:r>
              <a:rPr lang="es-SV" altLang="es-SV" sz="1400" b="1" dirty="0">
                <a:solidFill>
                  <a:srgbClr val="004C6F"/>
                </a:solidFill>
                <a:latin typeface="Arial" panose="020B0604020202020204" pitchFamily="34" charset="0"/>
              </a:rPr>
              <a:t>en los tres niveles</a:t>
            </a:r>
          </a:p>
          <a:p>
            <a:pPr algn="ctr" eaLnBrk="0" hangingPunct="0"/>
            <a:r>
              <a:rPr lang="es-SV" altLang="es-SV" sz="1400" b="1" dirty="0">
                <a:solidFill>
                  <a:srgbClr val="004C6F"/>
                </a:solidFill>
                <a:latin typeface="Arial" panose="020B0604020202020204" pitchFamily="34" charset="0"/>
              </a:rPr>
              <a:t>de prácticas</a:t>
            </a:r>
            <a:endParaRPr lang="es-SV" altLang="es-SV" sz="1200" b="1" dirty="0">
              <a:latin typeface="Arial" panose="020B0604020202020204" pitchFamily="34" charset="0"/>
            </a:endParaRPr>
          </a:p>
          <a:p>
            <a:pPr algn="ctr" eaLnBrk="0" hangingPunct="0"/>
            <a:endParaRPr lang="es-SV" altLang="es-SV" sz="1200" b="0" dirty="0">
              <a:latin typeface="Arial" panose="020B0604020202020204" pitchFamily="34" charset="0"/>
            </a:endParaRPr>
          </a:p>
          <a:p>
            <a:pPr algn="ctr" eaLnBrk="0" hangingPunct="0"/>
            <a:r>
              <a:rPr lang="es-SV" altLang="es-SV" sz="1200" dirty="0">
                <a:solidFill>
                  <a:srgbClr val="004C6F"/>
                </a:solidFill>
                <a:latin typeface="Arial" panose="020B0604020202020204" pitchFamily="34" charset="0"/>
              </a:rPr>
              <a:t>Asistencia Técnica</a:t>
            </a:r>
          </a:p>
          <a:p>
            <a:pPr algn="ctr" eaLnBrk="0" hangingPunct="0"/>
            <a:endParaRPr lang="es-SV" altLang="es-SV" sz="1200" dirty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es-SV" altLang="es-SV" sz="1200" dirty="0">
                <a:solidFill>
                  <a:srgbClr val="004C6F"/>
                </a:solidFill>
                <a:latin typeface="Arial" panose="020B0604020202020204" pitchFamily="34" charset="0"/>
              </a:rPr>
              <a:t>Infraestructura / </a:t>
            </a:r>
          </a:p>
          <a:p>
            <a:pPr algn="ctr" eaLnBrk="0" hangingPunct="0"/>
            <a:r>
              <a:rPr lang="es-SV" altLang="es-SV" sz="1200" dirty="0">
                <a:solidFill>
                  <a:srgbClr val="004C6F"/>
                </a:solidFill>
                <a:latin typeface="Arial" panose="020B0604020202020204" pitchFamily="34" charset="0"/>
              </a:rPr>
              <a:t> Apoyo en Inversión</a:t>
            </a:r>
          </a:p>
          <a:p>
            <a:pPr algn="ctr" eaLnBrk="0" hangingPunct="0"/>
            <a:endParaRPr lang="es-SV" altLang="es-SV" sz="1200" dirty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es-SV" altLang="es-SV" sz="1200" dirty="0">
                <a:solidFill>
                  <a:srgbClr val="004C6F"/>
                </a:solidFill>
                <a:latin typeface="Arial" panose="020B0604020202020204" pitchFamily="34" charset="0"/>
              </a:rPr>
              <a:t>Apoyo en Comercialización</a:t>
            </a:r>
          </a:p>
          <a:p>
            <a:pPr algn="ctr" eaLnBrk="0" hangingPunct="0"/>
            <a:endParaRPr lang="es-SV" altLang="es-SV" sz="1200" dirty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es-SV" altLang="es-SV" sz="1200" dirty="0">
                <a:solidFill>
                  <a:srgbClr val="004C6F"/>
                </a:solidFill>
                <a:latin typeface="Arial" panose="020B0604020202020204" pitchFamily="34" charset="0"/>
              </a:rPr>
              <a:t>Compensación Financiera</a:t>
            </a:r>
          </a:p>
          <a:p>
            <a:pPr algn="ctr" eaLnBrk="0" hangingPunct="0"/>
            <a:endParaRPr lang="es-SV" altLang="es-SV" sz="1200" dirty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es-SV" altLang="es-SV" sz="1200" dirty="0">
                <a:solidFill>
                  <a:srgbClr val="004C6F"/>
                </a:solidFill>
                <a:latin typeface="Arial" panose="020B0604020202020204" pitchFamily="34" charset="0"/>
              </a:rPr>
              <a:t>Seguridad de Tenencia</a:t>
            </a:r>
          </a:p>
          <a:p>
            <a:pPr algn="ctr" eaLnBrk="0" hangingPunct="0"/>
            <a:r>
              <a:rPr lang="es-SV" altLang="es-SV" sz="1200" dirty="0">
                <a:solidFill>
                  <a:srgbClr val="004C6F"/>
                </a:solidFill>
                <a:latin typeface="Arial" panose="020B0604020202020204" pitchFamily="34" charset="0"/>
              </a:rPr>
              <a:t>Gestión de derechos</a:t>
            </a:r>
          </a:p>
          <a:p>
            <a:pPr algn="ctr" eaLnBrk="0" hangingPunct="0"/>
            <a:endParaRPr lang="es-SV" altLang="es-SV" sz="1200" dirty="0">
              <a:solidFill>
                <a:srgbClr val="004C6F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es-SV" altLang="es-SV" sz="1200" dirty="0">
                <a:solidFill>
                  <a:srgbClr val="004C6F"/>
                </a:solidFill>
                <a:latin typeface="Arial" panose="020B0604020202020204" pitchFamily="34" charset="0"/>
              </a:rPr>
              <a:t>Apoyo a </a:t>
            </a:r>
            <a:br>
              <a:rPr lang="es-SV" altLang="es-SV" sz="1200" dirty="0">
                <a:solidFill>
                  <a:srgbClr val="004C6F"/>
                </a:solidFill>
                <a:latin typeface="Arial" panose="020B0604020202020204" pitchFamily="34" charset="0"/>
              </a:rPr>
            </a:br>
            <a:r>
              <a:rPr lang="es-SV" altLang="es-SV" sz="1200" dirty="0">
                <a:solidFill>
                  <a:srgbClr val="004C6F"/>
                </a:solidFill>
                <a:latin typeface="Arial" panose="020B0604020202020204" pitchFamily="34" charset="0"/>
              </a:rPr>
              <a:t>Plataformas de Negociación</a:t>
            </a:r>
          </a:p>
          <a:p>
            <a:pPr algn="ctr" eaLnBrk="0" hangingPunct="0"/>
            <a:endParaRPr lang="es-SV" altLang="es-SV" sz="1200" dirty="0">
              <a:solidFill>
                <a:srgbClr val="004C6F"/>
              </a:solidFill>
              <a:latin typeface="Arial" panose="020B0604020202020204" pitchFamily="34" charset="0"/>
            </a:endParaRPr>
          </a:p>
        </p:txBody>
      </p:sp>
      <p:sp>
        <p:nvSpPr>
          <p:cNvPr id="167" name="CuadroTexto 166"/>
          <p:cNvSpPr txBox="1"/>
          <p:nvPr/>
        </p:nvSpPr>
        <p:spPr>
          <a:xfrm>
            <a:off x="4499631" y="4128303"/>
            <a:ext cx="1391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SV" sz="2400" b="1" dirty="0">
                <a:solidFill>
                  <a:srgbClr val="BF5A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68" name="CuadroTexto 167"/>
          <p:cNvSpPr txBox="1"/>
          <p:nvPr/>
        </p:nvSpPr>
        <p:spPr>
          <a:xfrm>
            <a:off x="4522824" y="2282941"/>
            <a:ext cx="1391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SV" sz="2400" b="1" dirty="0" smtClean="0">
                <a:solidFill>
                  <a:srgbClr val="BF5A00"/>
                </a:solidFill>
                <a:latin typeface="Arial" panose="020B0604020202020204" pitchFamily="34" charset="0"/>
              </a:rPr>
              <a:t>2</a:t>
            </a:r>
            <a:endParaRPr lang="es-SV" sz="2400" b="1" dirty="0">
              <a:solidFill>
                <a:srgbClr val="BF5A00"/>
              </a:solidFill>
              <a:latin typeface="Arial" panose="020B0604020202020204" pitchFamily="34" charset="0"/>
            </a:endParaRPr>
          </a:p>
        </p:txBody>
      </p:sp>
      <p:sp>
        <p:nvSpPr>
          <p:cNvPr id="169" name="CuadroTexto 168"/>
          <p:cNvSpPr txBox="1"/>
          <p:nvPr/>
        </p:nvSpPr>
        <p:spPr>
          <a:xfrm>
            <a:off x="4512885" y="821894"/>
            <a:ext cx="1391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SV" sz="2400" b="1" dirty="0" smtClean="0">
                <a:solidFill>
                  <a:srgbClr val="BF5A00"/>
                </a:solidFill>
                <a:latin typeface="Arial" panose="020B0604020202020204" pitchFamily="34" charset="0"/>
              </a:rPr>
              <a:t>3</a:t>
            </a:r>
            <a:endParaRPr lang="es-SV" sz="2400" b="1" dirty="0">
              <a:solidFill>
                <a:srgbClr val="BF5A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4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9144000" cy="458787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Dimensiones clave para entender dinámicas territoriales </a:t>
            </a:r>
            <a:endParaRPr lang="es-ES" sz="2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97" y="604097"/>
            <a:ext cx="7648705" cy="582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2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9144000" cy="458787"/>
          </a:xfrm>
        </p:spPr>
        <p:txBody>
          <a:bodyPr>
            <a:noAutofit/>
          </a:bodyPr>
          <a:lstStyle/>
          <a:p>
            <a:pPr algn="ctr"/>
            <a:r>
              <a:rPr lang="es-SV" sz="24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Ubicación y generalidades del territorio</a:t>
            </a:r>
            <a:endParaRPr lang="es-ES" sz="2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159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9144000" cy="458787"/>
          </a:xfrm>
        </p:spPr>
        <p:txBody>
          <a:bodyPr>
            <a:noAutofit/>
          </a:bodyPr>
          <a:lstStyle/>
          <a:p>
            <a:pPr algn="ctr"/>
            <a:r>
              <a:rPr lang="es-SV" sz="24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Cambios en el Patrón de Uso del Suelo</a:t>
            </a:r>
            <a:endParaRPr lang="es-ES" sz="2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"/>
          <a:stretch/>
        </p:blipFill>
        <p:spPr>
          <a:xfrm>
            <a:off x="0" y="660400"/>
            <a:ext cx="4572000" cy="289095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" t="2143" r="1240" b="2425"/>
          <a:stretch/>
        </p:blipFill>
        <p:spPr>
          <a:xfrm>
            <a:off x="4644828" y="663922"/>
            <a:ext cx="4442528" cy="28241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5392"/>
            <a:ext cx="4572000" cy="295933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94022"/>
            <a:ext cx="4572000" cy="295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6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9144000" cy="458787"/>
          </a:xfrm>
        </p:spPr>
        <p:txBody>
          <a:bodyPr>
            <a:noAutofit/>
          </a:bodyPr>
          <a:lstStyle/>
          <a:p>
            <a:pPr algn="ctr"/>
            <a:r>
              <a:rPr lang="es-SV" sz="24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Línea de Tiempo 1</a:t>
            </a:r>
            <a:endParaRPr lang="es-ES" sz="2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9" name="Imagen 8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" y="499129"/>
            <a:ext cx="9140225" cy="6323331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3040653" y="678662"/>
            <a:ext cx="5011148" cy="432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50" charset="0"/>
              </a:rPr>
              <a:t>1992-2001: Ajuste estructural y reconstrucción</a:t>
            </a:r>
            <a:endParaRPr lang="es-E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9144000" cy="458787"/>
          </a:xfrm>
        </p:spPr>
        <p:txBody>
          <a:bodyPr>
            <a:noAutofit/>
          </a:bodyPr>
          <a:lstStyle/>
          <a:p>
            <a:pPr algn="ctr"/>
            <a:r>
              <a:rPr lang="es-SV" sz="2400" b="1" dirty="0">
                <a:solidFill>
                  <a:schemeClr val="bg1"/>
                </a:solidFill>
                <a:latin typeface="Montserrat" panose="00000500000000000000" pitchFamily="50" charset="0"/>
              </a:rPr>
              <a:t>Ajuste estructural y reconstrucción (1992-2001)</a:t>
            </a:r>
            <a:endParaRPr lang="es-ES" sz="2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382774" y="778609"/>
            <a:ext cx="8367823" cy="5734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SV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Contexto nacional</a:t>
            </a: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Ajuste estructural, reforma económica y cambio económico (remesas, maquila, turismo)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Reinserción, reconstrucción, nuevos actores y nuevas dinámicas organizativas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Nuevos espacios de participación, descentralización y mayores roles de las municipalidades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SV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Contexto ambiental</a:t>
            </a:r>
          </a:p>
          <a:p>
            <a:pPr marL="228600" lvl="1">
              <a:spcBef>
                <a:spcPts val="0"/>
              </a:spcBef>
            </a:pPr>
            <a:r>
              <a:rPr lang="es-SV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Herencia del algodón (deforestación y contaminación</a:t>
            </a: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); nuevas presiones regeneración-deforestación y el surgimiento </a:t>
            </a:r>
            <a:r>
              <a:rPr lang="es-SV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de la caña de azúcar</a:t>
            </a: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Creación </a:t>
            </a:r>
            <a:r>
              <a:rPr lang="es-SV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de SEMA (1991), creación del MARN (1997) y aprobación de la LMA (1998)</a:t>
            </a:r>
            <a:endParaRPr lang="es-SV" sz="1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Huracán Mitch (1998) y la agenda de gestión del riesgo</a:t>
            </a:r>
            <a:endParaRPr lang="es-SV" sz="1800" b="1" dirty="0">
              <a:solidFill>
                <a:schemeClr val="tx1">
                  <a:lumMod val="50000"/>
                  <a:lumOff val="50000"/>
                </a:schemeClr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SV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Contexto territorial</a:t>
            </a:r>
          </a:p>
          <a:p>
            <a:pPr marL="228600" lvl="1">
              <a:spcBef>
                <a:spcPts val="0"/>
              </a:spcBef>
            </a:pPr>
            <a:r>
              <a:rPr lang="es-SV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Proceso de </a:t>
            </a: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reconstrucción, cohesión social-territorial en el Bajo Lempa y nuevas institucionalidades territoriales</a:t>
            </a: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La participación y gestión del riesgo como pilares de los procesos territoriales</a:t>
            </a:r>
          </a:p>
          <a:p>
            <a:pPr marL="228600" lvl="1">
              <a:spcBef>
                <a:spcPts val="0"/>
              </a:spcBef>
            </a:pPr>
            <a:r>
              <a:rPr lang="es-SV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Sistemas de alerta temprana y la promoción de adaptación al cambio climático</a:t>
            </a:r>
          </a:p>
        </p:txBody>
      </p:sp>
    </p:spTree>
    <p:extLst>
      <p:ext uri="{BB962C8B-B14F-4D97-AF65-F5344CB8AC3E}">
        <p14:creationId xmlns:p14="http://schemas.microsoft.com/office/powerpoint/2010/main" val="17832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4936</TotalTime>
  <Words>1545</Words>
  <Application>Microsoft Office PowerPoint</Application>
  <PresentationFormat>Presentación en pantalla (4:3)</PresentationFormat>
  <Paragraphs>164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Clear Sans</vt:lpstr>
      <vt:lpstr>Montserrat</vt:lpstr>
      <vt:lpstr>Tema de Office</vt:lpstr>
      <vt:lpstr>Dinámicas Territoriales   Enfoques, herramientas y estudio de caso</vt:lpstr>
      <vt:lpstr>Exclusión y degradación como continuos en el desarrollo</vt:lpstr>
      <vt:lpstr>Restauración, inclusión, escala y gobernanza</vt:lpstr>
      <vt:lpstr>Lo ambiental a través de los Servicios Ecosistémicos</vt:lpstr>
      <vt:lpstr>Dimensiones clave para entender dinámicas territoriales </vt:lpstr>
      <vt:lpstr>Ubicación y generalidades del territorio</vt:lpstr>
      <vt:lpstr>Cambios en el Patrón de Uso del Suelo</vt:lpstr>
      <vt:lpstr>Línea de Tiempo 1</vt:lpstr>
      <vt:lpstr>Ajuste estructural y reconstrucción (1992-2001)</vt:lpstr>
      <vt:lpstr>Línea de Tiempo 2</vt:lpstr>
      <vt:lpstr>De la reconstrucción al desarrollo territorial (2001-2009)</vt:lpstr>
      <vt:lpstr>Línea de Tiempo 3</vt:lpstr>
      <vt:lpstr>Articulación de agendas para el desarrollo (2009-2015)</vt:lpstr>
      <vt:lpstr>Roles y dinámicas territoriales</vt:lpstr>
      <vt:lpstr>Actores e institucionalidad territorial</vt:lpstr>
      <vt:lpstr>Políticas públicas e institucionalidad nacional</vt:lpstr>
      <vt:lpstr>Gobernanza territorial, ambiente y cambio climático</vt:lpstr>
      <vt:lpstr>Equidad e inclusión: Medios de vida rurales</vt:lpstr>
      <vt:lpstr>Equidad e inclusión: Medios de vida rurales</vt:lpstr>
      <vt:lpstr>Presentación de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Operativa 2016  Reunión del Equipo de Investigadores Lunes 18 de enero de 2016</dc:title>
  <dc:creator>Michelle Cuellar</dc:creator>
  <cp:lastModifiedBy>Nelson Cuéllar</cp:lastModifiedBy>
  <cp:revision>310</cp:revision>
  <dcterms:created xsi:type="dcterms:W3CDTF">2016-01-15T17:26:43Z</dcterms:created>
  <dcterms:modified xsi:type="dcterms:W3CDTF">2017-08-09T14:13:56Z</dcterms:modified>
</cp:coreProperties>
</file>