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A3DB-1E6B-4BD3-BC79-7B3709BED34A}" type="datetimeFigureOut">
              <a:rPr lang="es-SV" smtClean="0"/>
              <a:t>03/05/2011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6036-33CA-4550-9452-1116EAF46119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1</a:t>
            </a:fld>
            <a:endParaRPr lang="es-S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10</a:t>
            </a:fld>
            <a:endParaRPr lang="es-SV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11</a:t>
            </a:fld>
            <a:endParaRPr lang="es-SV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12</a:t>
            </a:fld>
            <a:endParaRPr lang="es-SV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13</a:t>
            </a:fld>
            <a:endParaRPr 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2</a:t>
            </a:fld>
            <a:endParaRPr lang="es-S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3</a:t>
            </a:fld>
            <a:endParaRPr lang="es-S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4</a:t>
            </a:fld>
            <a:endParaRPr lang="es-S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5</a:t>
            </a:fld>
            <a:endParaRPr lang="es-S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6</a:t>
            </a:fld>
            <a:endParaRPr lang="es-S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7</a:t>
            </a:fld>
            <a:endParaRPr lang="es-S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8</a:t>
            </a:fld>
            <a:endParaRPr lang="es-S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6036-33CA-4550-9452-1116EAF46119}" type="slidenum">
              <a:rPr lang="es-SV" smtClean="0"/>
              <a:t>9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D3E8-A979-4391-BCF1-54DD162D722D}" type="datetimeFigureOut">
              <a:rPr lang="es-SV" smtClean="0"/>
              <a:pPr/>
              <a:t>03/05/2011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33F3-1E85-4DA6-B6EC-5BB39F23837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2"/>
          <p:cNvSpPr>
            <a:spLocks noChangeArrowheads="1"/>
          </p:cNvSpPr>
          <p:nvPr/>
        </p:nvSpPr>
        <p:spPr bwMode="auto">
          <a:xfrm>
            <a:off x="0" y="6342063"/>
            <a:ext cx="5815013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6083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99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92163" y="1701800"/>
            <a:ext cx="7650162" cy="3305175"/>
          </a:xfrm>
        </p:spPr>
        <p:txBody>
          <a:bodyPr/>
          <a:lstStyle/>
          <a:p>
            <a:pPr eaLnBrk="1" hangingPunct="1">
              <a:defRPr/>
            </a:pPr>
            <a:r>
              <a:rPr lang="es-SV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Cómo los enfoques determinan acciones, políticas y programas. </a:t>
            </a:r>
            <a:r>
              <a:rPr lang="es-SV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s-SV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endParaRPr lang="en-US" sz="5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46085" name="Rectangle 1089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6086" name="Rectangle 1090"/>
          <p:cNvSpPr>
            <a:spLocks noChangeArrowheads="1"/>
          </p:cNvSpPr>
          <p:nvPr/>
        </p:nvSpPr>
        <p:spPr bwMode="auto">
          <a:xfrm>
            <a:off x="0" y="5589240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952500" y="2019300"/>
            <a:ext cx="7334250" cy="4000500"/>
          </a:xfrm>
        </p:spPr>
        <p:txBody>
          <a:bodyPr/>
          <a:lstStyle/>
          <a:p>
            <a:pPr marL="461963" indent="-461963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Delimitación del grupo de usuarios y las fronteras geográficas del recurso de uso común.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Coherencia  entre  las reglas de apropiación y provisión  con  las condiciones locales.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Arreglos  de  elección colectiva.  La  mayoría  de usuarios afectados por las reglas operativas pueden participar en su elaboración y modificación.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Supervisión y monitoreo efect</a:t>
            </a:r>
            <a:r>
              <a:rPr lang="es-CL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ivo </a:t>
            </a: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del cumplimiento </a:t>
            </a:r>
            <a:r>
              <a:rPr lang="es-CL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de las reglas</a:t>
            </a:r>
            <a:endParaRPr lang="es-ES" sz="2200" b="1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5299" name="Rectangle 2052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2051"/>
          <p:cNvSpPr>
            <a:spLocks noGrp="1" noChangeArrowheads="1"/>
          </p:cNvSpPr>
          <p:nvPr>
            <p:ph type="title"/>
          </p:nvPr>
        </p:nvSpPr>
        <p:spPr>
          <a:xfrm>
            <a:off x="685800" y="471488"/>
            <a:ext cx="7772400" cy="1495425"/>
          </a:xfrm>
        </p:spPr>
        <p:txBody>
          <a:bodyPr/>
          <a:lstStyle/>
          <a:p>
            <a:pPr>
              <a:defRPr/>
            </a:pP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Principios que favorecen la gobernanza </a:t>
            </a:r>
            <a:b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de los recursos de uso común </a:t>
            </a:r>
            <a:r>
              <a:rPr lang="es-ES_tradn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</a:t>
            </a:r>
            <a:r>
              <a:rPr lang="es-ES_tradnl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Ostrom</a:t>
            </a:r>
            <a:r>
              <a:rPr lang="es-ES_tradn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).</a:t>
            </a: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endParaRPr lang="es-SV" sz="32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838200" y="1852613"/>
            <a:ext cx="7715250" cy="4186237"/>
          </a:xfrm>
        </p:spPr>
        <p:txBody>
          <a:bodyPr>
            <a:normAutofit lnSpcReduction="10000"/>
          </a:bodyPr>
          <a:lstStyle/>
          <a:p>
            <a:pPr marL="461963" indent="-4619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4.   Espacios para la resolución de conflictos o controversias.</a:t>
            </a:r>
          </a:p>
          <a:p>
            <a:pPr marL="461963" indent="-4619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5.   Sanciones graduadas y/o progresivas para quienes violan las reglas.</a:t>
            </a:r>
          </a:p>
          <a:p>
            <a:pPr marL="461963" indent="-4619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6.   Reconocimiento mínimo de derechos de organización. Los derechos de los apropiadores de construir sus propias instituciones no son cuestionados por las autoridades gubernamentales.</a:t>
            </a:r>
          </a:p>
          <a:p>
            <a:pPr marL="461963" indent="-4619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CL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7.   Los sistemas de recursos de propiedad común están gestionados en forma anidada (</a:t>
            </a:r>
            <a:r>
              <a:rPr lang="es-ES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instituciones incrustadas donde </a:t>
            </a:r>
            <a:r>
              <a:rPr lang="es-CL" sz="2200" b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cada nivel de gestión entra en otro mayor).</a:t>
            </a:r>
          </a:p>
          <a:p>
            <a:pPr marL="461963" indent="-461963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endParaRPr lang="es-CL" sz="2000" b="1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6323" name="Rectangle 2052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Principios que favorecen la gobernanza </a:t>
            </a:r>
            <a:b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de los recursos de uso común </a:t>
            </a:r>
            <a:r>
              <a:rPr lang="es-ES_tradn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</a:t>
            </a:r>
            <a:r>
              <a:rPr lang="es-ES_tradnl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Ostrom</a:t>
            </a:r>
            <a:r>
              <a:rPr lang="es-ES_tradn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).</a:t>
            </a: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endParaRPr lang="es-SV" sz="32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325" y="-171400"/>
            <a:ext cx="7772400" cy="914400"/>
          </a:xfrm>
        </p:spPr>
        <p:txBody>
          <a:bodyPr/>
          <a:lstStyle/>
          <a:p>
            <a:r>
              <a:rPr lang="es-SV" sz="2400" b="1" dirty="0" smtClean="0"/>
              <a:t>Casos de manejo comunitario de recursos naturales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60479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6351"/>
                <a:gridCol w="2815649"/>
                <a:gridCol w="2286000"/>
                <a:gridCol w="2286000"/>
              </a:tblGrid>
              <a:tr h="904903">
                <a:tc>
                  <a:txBody>
                    <a:bodyPr/>
                    <a:lstStyle/>
                    <a:p>
                      <a:r>
                        <a:rPr lang="es-SV" dirty="0" smtClean="0"/>
                        <a:t>Casos: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Bosque Cinquera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Bosque La </a:t>
                      </a:r>
                      <a:r>
                        <a:rPr lang="es-SV" dirty="0" err="1" smtClean="0"/>
                        <a:t>Montañona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Petén</a:t>
                      </a:r>
                      <a:endParaRPr lang="es-SV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</a:tr>
              <a:tr h="758822"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Tipo de propiedad ¿A</a:t>
                      </a:r>
                      <a:r>
                        <a:rPr lang="es-SV" sz="1400" baseline="0" dirty="0" smtClean="0"/>
                        <a:t> quien pertenece?</a:t>
                      </a:r>
                      <a:endParaRPr lang="es-S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-Indiviso</a:t>
                      </a:r>
                    </a:p>
                    <a:p>
                      <a:r>
                        <a:rPr lang="es-SV" sz="1400" dirty="0" smtClean="0"/>
                        <a:t>-Municipal</a:t>
                      </a:r>
                    </a:p>
                    <a:p>
                      <a:r>
                        <a:rPr lang="es-SV" sz="1400" dirty="0" smtClean="0"/>
                        <a:t>- Privado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-Indiviso</a:t>
                      </a:r>
                    </a:p>
                    <a:p>
                      <a:r>
                        <a:rPr lang="es-SV" sz="1400" dirty="0" smtClean="0"/>
                        <a:t>-Parcelas</a:t>
                      </a:r>
                      <a:r>
                        <a:rPr lang="es-SV" sz="1400" baseline="0" dirty="0" smtClean="0"/>
                        <a:t> Privadas 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-Estatal</a:t>
                      </a:r>
                    </a:p>
                    <a:p>
                      <a:endParaRPr lang="es-SV" sz="1400" dirty="0"/>
                    </a:p>
                  </a:txBody>
                  <a:tcPr/>
                </a:tc>
              </a:tr>
              <a:tr h="2086759"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Régimen</a:t>
                      </a:r>
                      <a:r>
                        <a:rPr lang="es-SV" sz="1400" baseline="0" dirty="0" smtClean="0"/>
                        <a:t> de propiedad  ¿Cómo se gestiona? Derechos, reglas, beneficios, sanciones.</a:t>
                      </a:r>
                      <a:endParaRPr lang="es-S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baseline="0" dirty="0" smtClean="0"/>
                        <a:t>Figura legal en proceso: Área Natural Protegida Privada.</a:t>
                      </a:r>
                    </a:p>
                    <a:p>
                      <a:r>
                        <a:rPr lang="es-SV" sz="1400" baseline="0" dirty="0" smtClean="0"/>
                        <a:t>Instrumentos y acuerdos: planes de manejo forestal, intentos PSA, acuerdos entre propietarios para protección y manejo de bosque y desarrollo de Turismo Rural Comunitario. </a:t>
                      </a:r>
                    </a:p>
                    <a:p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Instrumentos y acuerdos:</a:t>
                      </a:r>
                    </a:p>
                    <a:p>
                      <a:r>
                        <a:rPr lang="es-SV" sz="1400" dirty="0" smtClean="0"/>
                        <a:t>Plan</a:t>
                      </a:r>
                      <a:r>
                        <a:rPr lang="es-SV" sz="1400" baseline="0" dirty="0" smtClean="0"/>
                        <a:t> de Manejo Forestal, Turismo Rural Comunitario,  Regulaciones para  áreas para cultivos , viviendas, uso del agua.</a:t>
                      </a:r>
                    </a:p>
                    <a:p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Figura legal: Concesión Forestal Comunitaria a 25 años.</a:t>
                      </a:r>
                    </a:p>
                    <a:p>
                      <a:r>
                        <a:rPr lang="es-SV" sz="1400" dirty="0" smtClean="0"/>
                        <a:t>Instrumentos</a:t>
                      </a:r>
                      <a:r>
                        <a:rPr lang="es-SV" sz="1400" baseline="0" dirty="0" smtClean="0"/>
                        <a:t> y acuerdos: planes de manejo, certificación forestal, control y monitoreo incendios, vigilancia y seguridad. </a:t>
                      </a:r>
                      <a:endParaRPr lang="es-SV" sz="1400" dirty="0"/>
                    </a:p>
                  </a:txBody>
                  <a:tcPr/>
                </a:tc>
              </a:tr>
              <a:tr h="1865436">
                <a:tc>
                  <a:txBody>
                    <a:bodyPr/>
                    <a:lstStyle/>
                    <a:p>
                      <a:endParaRPr lang="es-SV" sz="1400" dirty="0" smtClean="0"/>
                    </a:p>
                    <a:p>
                      <a:r>
                        <a:rPr lang="es-SV" sz="1400" dirty="0" smtClean="0"/>
                        <a:t>Limitaciones</a:t>
                      </a:r>
                      <a:r>
                        <a:rPr lang="es-SV" sz="1400" baseline="0" dirty="0" smtClean="0"/>
                        <a:t> que enfrentan </a:t>
                      </a:r>
                      <a:endParaRPr lang="es-S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Conflictos</a:t>
                      </a:r>
                      <a:r>
                        <a:rPr lang="es-SV" sz="1400" baseline="0" dirty="0" smtClean="0"/>
                        <a:t> con nuevos propietarios por  divergencia  en visión del territorio, modelos productivos e  ideologías políticas.  Alto nivel de pobreza. Dependencia de cooperantes, limitada presencia de gobierno central  para fortalecer manejo bosque. 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baseline="0" dirty="0" smtClean="0"/>
                        <a:t>Conflictos entre propietarios de bosque y de parcelas por beneficios forestales y de turismo.  Aislamiento,  alto nivel de pobreza ,débil acompañamiento de municipios y Estado.</a:t>
                      </a:r>
                      <a:endParaRPr lang="es-SV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baseline="0" dirty="0" smtClean="0"/>
                        <a:t>Conflicto por beneficios de los servicios ecosistémicos: bonos de carbono; Plazo de las concesiones crea inseguridad, alta inversión en seguridad frente a narcos e invasiones. Megaproyectos. </a:t>
                      </a:r>
                      <a:endParaRPr lang="es-SV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131840" y="1556792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Salvador</a:t>
            </a:r>
            <a:endParaRPr lang="es-SV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08304" y="1556792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Guatemala</a:t>
            </a:r>
            <a:endParaRPr lang="es-SV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60338" y="3375025"/>
            <a:ext cx="8823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6000" b="1">
                <a:solidFill>
                  <a:srgbClr val="004C6F"/>
                </a:solidFill>
              </a:rPr>
              <a:t>www.prisma.org.sv</a:t>
            </a:r>
            <a:endParaRPr lang="en-US" sz="6000" b="1">
              <a:solidFill>
                <a:srgbClr val="004C6F"/>
              </a:solidFill>
            </a:endParaRPr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2711450" y="2620963"/>
          <a:ext cx="3538538" cy="1017587"/>
        </p:xfrm>
        <a:graphic>
          <a:graphicData uri="http://schemas.openxmlformats.org/presentationml/2006/ole">
            <p:oleObj spid="_x0000_s1026" name="CorelDRAW" r:id="rId4" imgW="2050920" imgH="606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7107" name="Rectangle 12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7108" name="Rectangle 13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7109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882650"/>
            <a:ext cx="8891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Enfoques sobre la gestión de los recursos naturales:</a:t>
            </a:r>
            <a:r>
              <a:rPr lang="es-SV" sz="2800" b="1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sz="2800" b="1" i="1" dirty="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61950" y="1681163"/>
            <a:ext cx="4305300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30000"/>
              </a:spcAft>
              <a:defRPr/>
            </a:pPr>
            <a: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“La tragedia de los comunes”: </a:t>
            </a:r>
            <a:b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Garret</a:t>
            </a:r>
            <a:r>
              <a:rPr lang="es-SV" i="1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Hardin</a:t>
            </a:r>
            <a:endParaRPr lang="es-SV" i="1" dirty="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Aft>
                <a:spcPct val="30000"/>
              </a:spcAft>
              <a:defRPr/>
            </a:pPr>
            <a:endParaRPr lang="es-SV" sz="800" i="1" dirty="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Aft>
                <a:spcPct val="30000"/>
              </a:spcAft>
              <a:defRPr/>
            </a:pPr>
            <a: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“La elección racional”: </a:t>
            </a:r>
            <a:b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Marcur</a:t>
            </a:r>
            <a:r>
              <a:rPr lang="es-SV" i="1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Olson</a:t>
            </a:r>
            <a:endParaRPr lang="es-SV" i="1" dirty="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84188" y="4338638"/>
            <a:ext cx="8401050" cy="1609725"/>
            <a:chOff x="468" y="1439"/>
            <a:chExt cx="5292" cy="1014"/>
          </a:xfrm>
        </p:grpSpPr>
        <p:pic>
          <p:nvPicPr>
            <p:cNvPr id="47114" name="Picture 20" descr="P10100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93" y="1443"/>
              <a:ext cx="1332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5" name="Picture 21" descr="P10100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5" y="1439"/>
              <a:ext cx="1335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6" name="Picture 22" descr="DSCN117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05" y="1452"/>
              <a:ext cx="1288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7" name="Picture 23" descr="davidchalatenango-david060400-vii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8" y="1453"/>
              <a:ext cx="1333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Rectángulo"/>
          <p:cNvSpPr/>
          <p:nvPr/>
        </p:nvSpPr>
        <p:spPr>
          <a:xfrm>
            <a:off x="5281613" y="1916113"/>
            <a:ext cx="3452812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ct val="30000"/>
              </a:spcAft>
              <a:defRPr/>
            </a:pPr>
            <a: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“El gobierno de </a:t>
            </a:r>
            <a:b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s-SV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los bienes comunes”:</a:t>
            </a:r>
          </a:p>
          <a:p>
            <a:pPr algn="ctr">
              <a:spcAft>
                <a:spcPct val="30000"/>
              </a:spcAft>
              <a:defRPr/>
            </a:pP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Elinor</a:t>
            </a:r>
            <a:r>
              <a:rPr lang="es-SV" i="1" dirty="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s-SV" i="1" dirty="0" err="1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Ostrom</a:t>
            </a:r>
            <a:endParaRPr lang="en-US" i="1" dirty="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8131" name="Rectangle 2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8132" name="Rectangle 24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366713"/>
            <a:ext cx="8820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32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La tragedia de los comunes: </a:t>
            </a:r>
            <a:r>
              <a:rPr lang="es-SV" sz="3200" b="1" i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Garret Hardin</a:t>
            </a:r>
            <a:endParaRPr lang="en-US" sz="3200" b="1" i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1403350" y="1304925"/>
            <a:ext cx="621188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Clr>
                <a:srgbClr val="8BAA27"/>
              </a:buClr>
              <a:buFont typeface="Wingdings" pitchFamily="2" charset="2"/>
              <a:buChar char="§"/>
            </a:pPr>
            <a:r>
              <a:rPr lang="es-SV" sz="2600">
                <a:solidFill>
                  <a:srgbClr val="004C6F"/>
                </a:solidFill>
                <a:latin typeface="Arial" charset="0"/>
                <a:cs typeface="Arial" charset="0"/>
              </a:rPr>
              <a:t>Las decisiones racionales de cada individuo dan lugar a un dilema irracional para el grupo.</a:t>
            </a:r>
          </a:p>
          <a:p>
            <a:pPr marL="476250" indent="-476250">
              <a:spcBef>
                <a:spcPct val="50000"/>
              </a:spcBef>
              <a:buClr>
                <a:srgbClr val="8BAA27"/>
              </a:buClr>
              <a:buFont typeface="Wingdings" pitchFamily="2" charset="2"/>
              <a:buChar char="§"/>
            </a:pPr>
            <a:r>
              <a:rPr lang="es-SV" sz="2600">
                <a:solidFill>
                  <a:srgbClr val="004C6F"/>
                </a:solidFill>
                <a:latin typeface="Arial" charset="0"/>
                <a:cs typeface="Arial" charset="0"/>
              </a:rPr>
              <a:t>El individuo racional tiene el incentivo de tomar tanto del recurso como le sea posible antes que otro lo haga. </a:t>
            </a:r>
          </a:p>
          <a:p>
            <a:pPr marL="476250" indent="-476250">
              <a:spcBef>
                <a:spcPct val="50000"/>
              </a:spcBef>
              <a:buClr>
                <a:srgbClr val="8BAA27"/>
              </a:buClr>
              <a:buFont typeface="Wingdings" pitchFamily="2" charset="2"/>
              <a:buChar char="§"/>
            </a:pPr>
            <a:r>
              <a:rPr lang="es-SV" sz="2600">
                <a:solidFill>
                  <a:srgbClr val="004C6F"/>
                </a:solidFill>
                <a:latin typeface="Arial" charset="0"/>
                <a:cs typeface="Arial" charset="0"/>
              </a:rPr>
              <a:t>Si los recursos pertenecen a todos, nadie los protege.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598488"/>
            <a:ext cx="7259637" cy="457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SV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Limitaciones</a:t>
            </a:r>
            <a:endParaRPr 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00075" y="1149350"/>
            <a:ext cx="799782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35000"/>
              <a:buFontTx/>
              <a:buChar char="•"/>
            </a:pPr>
            <a:r>
              <a:rPr lang="es-SV">
                <a:solidFill>
                  <a:srgbClr val="004C6F"/>
                </a:solidFill>
                <a:latin typeface="Arial Narrow" pitchFamily="34" charset="0"/>
              </a:rPr>
              <a:t>Al generalizar la tragedia de los comunes como “universal” se ignora la experiencia histórica de grupos manejando exitosamente recursos naturales.</a:t>
            </a:r>
          </a:p>
          <a:p>
            <a:pPr marL="342900" indent="-342900">
              <a:spcBef>
                <a:spcPct val="20000"/>
              </a:spcBef>
              <a:buSzPct val="135000"/>
              <a:buFontTx/>
              <a:buChar char="•"/>
            </a:pPr>
            <a:r>
              <a:rPr lang="es-SV">
                <a:solidFill>
                  <a:srgbClr val="004C6F"/>
                </a:solidFill>
                <a:latin typeface="Arial Narrow" pitchFamily="34" charset="0"/>
              </a:rPr>
              <a:t>Desde su óptica las comunidades que usan los recursos son incapaces de comunicarse, lograr acuerdos y cambiar las reglas que los afectan</a:t>
            </a:r>
            <a:r>
              <a:rPr lang="es-SV">
                <a:latin typeface="Arial Narrow" pitchFamily="34" charset="0"/>
              </a:rPr>
              <a:t>. </a:t>
            </a:r>
            <a:endParaRPr lang="en-US">
              <a:latin typeface="Arial Narrow" pitchFamily="34" charset="0"/>
            </a:endParaRPr>
          </a:p>
        </p:txBody>
      </p:sp>
      <p:pic>
        <p:nvPicPr>
          <p:cNvPr id="49156" name="Picture 12" descr="Asamblea"/>
          <p:cNvPicPr>
            <a:picLocks noChangeAspect="1" noChangeArrowheads="1"/>
          </p:cNvPicPr>
          <p:nvPr/>
        </p:nvPicPr>
        <p:blipFill>
          <a:blip r:embed="rId3" cstate="print"/>
          <a:srcRect t="19051"/>
          <a:stretch>
            <a:fillRect/>
          </a:stretch>
        </p:blipFill>
        <p:spPr bwMode="auto">
          <a:xfrm>
            <a:off x="5773738" y="3949700"/>
            <a:ext cx="3167062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5 Rectángulo"/>
          <p:cNvSpPr>
            <a:spLocks noChangeArrowheads="1"/>
          </p:cNvSpPr>
          <p:nvPr/>
        </p:nvSpPr>
        <p:spPr bwMode="auto">
          <a:xfrm>
            <a:off x="914400" y="3898900"/>
            <a:ext cx="46196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8BAA27"/>
              </a:buClr>
            </a:pPr>
            <a:r>
              <a:rPr lang="es-SV" sz="2600" b="1" i="1">
                <a:solidFill>
                  <a:srgbClr val="004C6F"/>
                </a:solidFill>
                <a:latin typeface="Arial Narrow" pitchFamily="34" charset="0"/>
              </a:rPr>
              <a:t>¡¡¡ Hardin confunde los regímenes que gobiernan los recursos de uso común con los regímenes que gobiernan los recursos de acceso abierto !!!</a:t>
            </a:r>
          </a:p>
        </p:txBody>
      </p:sp>
      <p:sp>
        <p:nvSpPr>
          <p:cNvPr id="6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85725" y="193675"/>
            <a:ext cx="86106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s-SV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La elección racional (</a:t>
            </a:r>
            <a:r>
              <a:rPr lang="es-SV" sz="30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Marcur</a:t>
            </a:r>
            <a:r>
              <a:rPr lang="es-SV" sz="3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s-SV" sz="30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Olson</a:t>
            </a:r>
            <a:r>
              <a:rPr lang="es-SV" sz="3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  <a:endParaRPr lang="en-US" sz="3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7373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73075" y="1044575"/>
            <a:ext cx="8150225" cy="4113213"/>
          </a:xfrm>
        </p:spPr>
        <p:txBody>
          <a:bodyPr/>
          <a:lstStyle/>
          <a:p>
            <a:pPr marL="361950" indent="-361950" eaLnBrk="1" hangingPunct="1">
              <a:spcBef>
                <a:spcPct val="0"/>
              </a:spcBef>
              <a:spcAft>
                <a:spcPts val="600"/>
              </a:spcAft>
              <a:buClr>
                <a:srgbClr val="95B327"/>
              </a:buClr>
              <a:buFont typeface="Wingdings" pitchFamily="2" charset="2"/>
              <a:buChar char="Ø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Desde la perspectiva de la elección racional </a:t>
            </a:r>
            <a:r>
              <a:rPr lang="es-ES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algunos autores que cuestionan el carácter colectivo de la elección de actuar, argumentan que los </a:t>
            </a:r>
            <a:r>
              <a:rPr lang="es-ES" sz="1800" u="sng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individuos como agentes racionales basan sus decisiones en un análisis de costo-beneficio</a:t>
            </a:r>
            <a:r>
              <a:rPr lang="es-ES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. 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600"/>
              </a:spcAft>
              <a:buClr>
                <a:srgbClr val="95B327"/>
              </a:buClr>
              <a:buFont typeface="Wingdings" pitchFamily="2" charset="2"/>
              <a:buChar char="Ø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Los individuos </a:t>
            </a:r>
            <a:r>
              <a:rPr lang="es-ES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no actúan en función del bien común, sino buscando su propio beneficio, anteponiendo sus intereses individuales a los intereses colectivos.</a:t>
            </a:r>
            <a:endParaRPr lang="es-SV" sz="1800" dirty="0" smtClean="0">
              <a:solidFill>
                <a:srgbClr val="004C6F"/>
              </a:solidFill>
              <a:latin typeface="Arial" charset="0"/>
              <a:cs typeface="Arial" charset="0"/>
            </a:endParaRPr>
          </a:p>
          <a:p>
            <a:pPr marL="361950" indent="-361950" eaLnBrk="1" hangingPunct="1">
              <a:spcBef>
                <a:spcPct val="0"/>
              </a:spcBef>
              <a:spcAft>
                <a:spcPts val="600"/>
              </a:spcAft>
              <a:buClr>
                <a:srgbClr val="95B327"/>
              </a:buClr>
              <a:buFont typeface="Wingdings" pitchFamily="2" charset="2"/>
              <a:buChar char="Ø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Contribuyen solamente si los grupos de usuarios son pequeños y existe una coerción exterior.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600"/>
              </a:spcAft>
              <a:buClr>
                <a:srgbClr val="95B327"/>
              </a:buClr>
              <a:buFont typeface="Wingdings" pitchFamily="2" charset="2"/>
              <a:buChar char="Ø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Puede haber una acción voluntaria pero esta cesará antes de que alcance el nivel óptimo para los miembros en su conjunto.</a:t>
            </a:r>
          </a:p>
          <a:p>
            <a:pPr marL="361950" indent="-361950" eaLnBrk="1" hangingPunct="1">
              <a:spcBef>
                <a:spcPct val="0"/>
              </a:spcBef>
              <a:spcAft>
                <a:spcPts val="600"/>
              </a:spcAft>
              <a:buClr>
                <a:srgbClr val="95B327"/>
              </a:buClr>
              <a:buFont typeface="Wingdings" pitchFamily="2" charset="2"/>
              <a:buChar char="Ø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La “tragedia de los comunes” es evitable dependiendo de: el tamaño del grupo y de la injerencia de una autoridad externa que puede ser el Estado</a:t>
            </a:r>
            <a:r>
              <a:rPr lang="es-SV" sz="1800" i="1" dirty="0" smtClean="0">
                <a:latin typeface="Arial" charset="0"/>
                <a:cs typeface="Arial" charset="0"/>
              </a:rPr>
              <a:t>.</a:t>
            </a:r>
            <a:endParaRPr lang="en-US" sz="1800" i="1" dirty="0" smtClean="0">
              <a:latin typeface="Arial" charset="0"/>
              <a:cs typeface="Arial" charset="0"/>
            </a:endParaRPr>
          </a:p>
        </p:txBody>
      </p:sp>
      <p:sp>
        <p:nvSpPr>
          <p:cNvPr id="50180" name="3 Rectángulo"/>
          <p:cNvSpPr>
            <a:spLocks noChangeArrowheads="1"/>
          </p:cNvSpPr>
          <p:nvPr/>
        </p:nvSpPr>
        <p:spPr bwMode="auto">
          <a:xfrm>
            <a:off x="431800" y="5334000"/>
            <a:ext cx="8521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i="1">
                <a:solidFill>
                  <a:srgbClr val="004C6F"/>
                </a:solidFill>
              </a:rPr>
              <a:t>A menos que el número de miembros del grupo sea muy pequeño, o que haya  coacción o algún otro mecanismo especial para hacer que las personas actúen por su interés común, las personas racionales y egoístas no actuarán para lograr sus intereses comunes o de grupo (Olson, 1992).</a:t>
            </a:r>
            <a:endParaRPr lang="es-SV" sz="1600"/>
          </a:p>
        </p:txBody>
      </p:sp>
      <p:sp>
        <p:nvSpPr>
          <p:cNvPr id="7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481013"/>
            <a:ext cx="8177212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Implicaciones de los enfoques de </a:t>
            </a:r>
            <a:r>
              <a:rPr lang="es-SV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Hardin</a:t>
            </a: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y </a:t>
            </a:r>
            <a:r>
              <a:rPr lang="es-SV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Olson</a:t>
            </a:r>
            <a:r>
              <a:rPr lang="es-SV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en la formulación de políticas.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434975" y="-1639888"/>
            <a:ext cx="8366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6525" y="-1639888"/>
            <a:ext cx="8961438" cy="10137776"/>
            <a:chOff x="0" y="6386"/>
            <a:chExt cx="5645" cy="6386"/>
          </a:xfrm>
        </p:grpSpPr>
        <p:sp>
          <p:nvSpPr>
            <p:cNvPr id="51213" name="Rectangle 6"/>
            <p:cNvSpPr>
              <a:spLocks noChangeArrowheads="1"/>
            </p:cNvSpPr>
            <p:nvPr/>
          </p:nvSpPr>
          <p:spPr bwMode="auto">
            <a:xfrm>
              <a:off x="0" y="6386"/>
              <a:ext cx="5270" cy="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  <p:sp>
          <p:nvSpPr>
            <p:cNvPr id="51214" name="Rectangle 7"/>
            <p:cNvSpPr>
              <a:spLocks noChangeArrowheads="1"/>
            </p:cNvSpPr>
            <p:nvPr/>
          </p:nvSpPr>
          <p:spPr bwMode="auto">
            <a:xfrm>
              <a:off x="0" y="6386"/>
              <a:ext cx="5645" cy="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</p:grp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457200" y="16692563"/>
            <a:ext cx="83216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51206" name="Rectangle 10"/>
          <p:cNvSpPr>
            <a:spLocks noChangeArrowheads="1"/>
          </p:cNvSpPr>
          <p:nvPr/>
        </p:nvSpPr>
        <p:spPr bwMode="auto">
          <a:xfrm>
            <a:off x="434975" y="-1639888"/>
            <a:ext cx="8366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6525" y="-1639888"/>
            <a:ext cx="8961438" cy="10137776"/>
            <a:chOff x="0" y="6386"/>
            <a:chExt cx="5645" cy="6386"/>
          </a:xfrm>
        </p:grpSpPr>
        <p:sp>
          <p:nvSpPr>
            <p:cNvPr id="51209" name="Rectangle 12"/>
            <p:cNvSpPr>
              <a:spLocks noChangeArrowheads="1"/>
            </p:cNvSpPr>
            <p:nvPr/>
          </p:nvSpPr>
          <p:spPr bwMode="auto">
            <a:xfrm>
              <a:off x="0" y="6386"/>
              <a:ext cx="5270" cy="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0" y="6386"/>
              <a:ext cx="5645" cy="5162"/>
              <a:chOff x="0" y="11548"/>
              <a:chExt cx="5645" cy="5162"/>
            </a:xfrm>
          </p:grpSpPr>
          <p:sp>
            <p:nvSpPr>
              <p:cNvPr id="51211" name="Rectangle 14"/>
              <p:cNvSpPr>
                <a:spLocks noChangeArrowheads="1"/>
              </p:cNvSpPr>
              <p:nvPr/>
            </p:nvSpPr>
            <p:spPr bwMode="auto">
              <a:xfrm>
                <a:off x="0" y="11548"/>
                <a:ext cx="5645" cy="5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SV"/>
              </a:p>
            </p:txBody>
          </p:sp>
          <p:sp>
            <p:nvSpPr>
              <p:cNvPr id="51212" name="Rectangle 15"/>
              <p:cNvSpPr>
                <a:spLocks noChangeArrowheads="1"/>
              </p:cNvSpPr>
              <p:nvPr/>
            </p:nvSpPr>
            <p:spPr bwMode="auto">
              <a:xfrm>
                <a:off x="0" y="11548"/>
                <a:ext cx="5242" cy="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SV"/>
              </a:p>
            </p:txBody>
          </p:sp>
        </p:grpSp>
      </p:grp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304800" y="1576388"/>
            <a:ext cx="8728075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>
              <a:lnSpc>
                <a:spcPct val="90000"/>
              </a:lnSpc>
              <a:spcBef>
                <a:spcPct val="50000"/>
              </a:spcBef>
              <a:buClr>
                <a:srgbClr val="95B327"/>
              </a:buClr>
              <a:buSzPct val="80000"/>
              <a:buFont typeface="Wingdings" pitchFamily="2" charset="2"/>
              <a:buChar char="Ø"/>
            </a:pPr>
            <a:r>
              <a:rPr lang="es-ES" sz="2200">
                <a:solidFill>
                  <a:srgbClr val="004C6F"/>
                </a:solidFill>
                <a:latin typeface="Arial" charset="0"/>
              </a:rPr>
              <a:t>Proponen que sólo el control privado y/o estatal garantizan el manejo racional de los recursos.</a:t>
            </a:r>
          </a:p>
          <a:p>
            <a:pPr marL="476250" indent="-476250">
              <a:lnSpc>
                <a:spcPct val="90000"/>
              </a:lnSpc>
              <a:spcBef>
                <a:spcPct val="50000"/>
              </a:spcBef>
              <a:buClr>
                <a:srgbClr val="95B327"/>
              </a:buClr>
              <a:buSzPct val="80000"/>
              <a:buFont typeface="Wingdings" pitchFamily="2" charset="2"/>
              <a:buChar char="Ø"/>
            </a:pPr>
            <a:r>
              <a:rPr lang="es-ES" sz="2200">
                <a:solidFill>
                  <a:srgbClr val="004C6F"/>
                </a:solidFill>
                <a:latin typeface="Arial" charset="0"/>
              </a:rPr>
              <a:t>Consideran que los esfuerzos colectivos son incapaces de resolver y actuar sobre los dilemas de manejo, y por ello se requiere la intervención del Estado.</a:t>
            </a:r>
          </a:p>
          <a:p>
            <a:pPr marL="476250" indent="-476250">
              <a:lnSpc>
                <a:spcPct val="90000"/>
              </a:lnSpc>
              <a:spcBef>
                <a:spcPct val="50000"/>
              </a:spcBef>
              <a:buClr>
                <a:srgbClr val="95B327"/>
              </a:buClr>
              <a:buSzPct val="80000"/>
            </a:pPr>
            <a:r>
              <a:rPr lang="es-ES" sz="2200">
                <a:solidFill>
                  <a:srgbClr val="004C6F"/>
                </a:solidFill>
                <a:latin typeface="Arial" charset="0"/>
              </a:rPr>
              <a:t>Pero …</a:t>
            </a:r>
          </a:p>
          <a:p>
            <a:pPr marL="476250" indent="-476250">
              <a:lnSpc>
                <a:spcPct val="90000"/>
              </a:lnSpc>
              <a:spcBef>
                <a:spcPct val="50000"/>
              </a:spcBef>
              <a:buClr>
                <a:srgbClr val="95B327"/>
              </a:buClr>
              <a:buSzPct val="80000"/>
              <a:buFont typeface="Wingdings" pitchFamily="2" charset="2"/>
              <a:buChar char="Ø"/>
            </a:pPr>
            <a:r>
              <a:rPr lang="es-ES" sz="2200">
                <a:solidFill>
                  <a:srgbClr val="004C6F"/>
                </a:solidFill>
                <a:latin typeface="Arial" charset="0"/>
              </a:rPr>
              <a:t>El control privado conlleva a una fragmentación de los bienes comunes en unidades más pequeñas sin tomar en cuenta los tipos de recursos y ecosistemas.</a:t>
            </a:r>
          </a:p>
          <a:p>
            <a:pPr marL="476250" indent="-476250">
              <a:lnSpc>
                <a:spcPct val="90000"/>
              </a:lnSpc>
              <a:spcBef>
                <a:spcPct val="50000"/>
              </a:spcBef>
              <a:buClr>
                <a:srgbClr val="95B327"/>
              </a:buClr>
              <a:buSzPct val="80000"/>
              <a:buFont typeface="Wingdings" pitchFamily="2" charset="2"/>
              <a:buChar char="Ø"/>
            </a:pPr>
            <a:r>
              <a:rPr lang="es-ES" sz="2200">
                <a:solidFill>
                  <a:srgbClr val="004C6F"/>
                </a:solidFill>
                <a:latin typeface="Arial" charset="0"/>
              </a:rPr>
              <a:t>Las regulaciones no toman en cuenta los costos sociales de la destrucción de los medios de vida de las comunidades usuarias.</a:t>
            </a:r>
          </a:p>
        </p:txBody>
      </p:sp>
      <p:sp>
        <p:nvSpPr>
          <p:cNvPr id="15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434975" y="-1639888"/>
            <a:ext cx="8366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6525" y="-1639888"/>
            <a:ext cx="8961438" cy="10137776"/>
            <a:chOff x="0" y="6386"/>
            <a:chExt cx="5645" cy="6386"/>
          </a:xfrm>
        </p:grpSpPr>
        <p:sp>
          <p:nvSpPr>
            <p:cNvPr id="52240" name="Rectangle 6"/>
            <p:cNvSpPr>
              <a:spLocks noChangeArrowheads="1"/>
            </p:cNvSpPr>
            <p:nvPr/>
          </p:nvSpPr>
          <p:spPr bwMode="auto">
            <a:xfrm>
              <a:off x="0" y="6386"/>
              <a:ext cx="5270" cy="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  <p:sp>
          <p:nvSpPr>
            <p:cNvPr id="52241" name="Rectangle 7"/>
            <p:cNvSpPr>
              <a:spLocks noChangeArrowheads="1"/>
            </p:cNvSpPr>
            <p:nvPr/>
          </p:nvSpPr>
          <p:spPr bwMode="auto">
            <a:xfrm>
              <a:off x="0" y="6386"/>
              <a:ext cx="5645" cy="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</p:grpSp>
      <p:sp>
        <p:nvSpPr>
          <p:cNvPr id="52228" name="Rectangle 9"/>
          <p:cNvSpPr>
            <a:spLocks noChangeArrowheads="1"/>
          </p:cNvSpPr>
          <p:nvPr/>
        </p:nvSpPr>
        <p:spPr bwMode="auto">
          <a:xfrm>
            <a:off x="457200" y="16692563"/>
            <a:ext cx="83216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sp>
        <p:nvSpPr>
          <p:cNvPr id="52229" name="Rectangle 10"/>
          <p:cNvSpPr>
            <a:spLocks noChangeArrowheads="1"/>
          </p:cNvSpPr>
          <p:nvPr/>
        </p:nvSpPr>
        <p:spPr bwMode="auto">
          <a:xfrm>
            <a:off x="434975" y="-1639888"/>
            <a:ext cx="8366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6525" y="-1639888"/>
            <a:ext cx="8961438" cy="10137776"/>
            <a:chOff x="0" y="6386"/>
            <a:chExt cx="5645" cy="6386"/>
          </a:xfrm>
        </p:grpSpPr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0" y="6386"/>
              <a:ext cx="5270" cy="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SV"/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0" y="6386"/>
              <a:ext cx="5645" cy="5162"/>
              <a:chOff x="0" y="11548"/>
              <a:chExt cx="5645" cy="5162"/>
            </a:xfrm>
          </p:grpSpPr>
          <p:sp>
            <p:nvSpPr>
              <p:cNvPr id="52238" name="Rectangle 14"/>
              <p:cNvSpPr>
                <a:spLocks noChangeArrowheads="1"/>
              </p:cNvSpPr>
              <p:nvPr/>
            </p:nvSpPr>
            <p:spPr bwMode="auto">
              <a:xfrm>
                <a:off x="0" y="11548"/>
                <a:ext cx="5645" cy="5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SV"/>
              </a:p>
            </p:txBody>
          </p:sp>
          <p:sp>
            <p:nvSpPr>
              <p:cNvPr id="52239" name="Rectangle 15"/>
              <p:cNvSpPr>
                <a:spLocks noChangeArrowheads="1"/>
              </p:cNvSpPr>
              <p:nvPr/>
            </p:nvSpPr>
            <p:spPr bwMode="auto">
              <a:xfrm>
                <a:off x="0" y="11548"/>
                <a:ext cx="5242" cy="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SV"/>
              </a:p>
            </p:txBody>
          </p:sp>
        </p:grpSp>
      </p:grpSp>
      <p:sp>
        <p:nvSpPr>
          <p:cNvPr id="52231" name="14 Rectángulo"/>
          <p:cNvSpPr>
            <a:spLocks noChangeArrowheads="1"/>
          </p:cNvSpPr>
          <p:nvPr/>
        </p:nvSpPr>
        <p:spPr bwMode="auto">
          <a:xfrm>
            <a:off x="1166813" y="1317625"/>
            <a:ext cx="69484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rgbClr val="95B327"/>
              </a:buClr>
              <a:buSzPct val="80000"/>
            </a:pPr>
            <a:r>
              <a:rPr lang="es-ES" sz="2800" dirty="0">
                <a:solidFill>
                  <a:srgbClr val="004C6F"/>
                </a:solidFill>
                <a:latin typeface="Arial" charset="0"/>
              </a:rPr>
              <a:t>¡¡¡ </a:t>
            </a:r>
            <a:r>
              <a:rPr lang="es-ES" sz="2800" dirty="0" err="1">
                <a:solidFill>
                  <a:srgbClr val="004C6F"/>
                </a:solidFill>
                <a:latin typeface="Arial" charset="0"/>
              </a:rPr>
              <a:t>Hardin</a:t>
            </a:r>
            <a:r>
              <a:rPr lang="es-ES" sz="2800" dirty="0">
                <a:solidFill>
                  <a:srgbClr val="004C6F"/>
                </a:solidFill>
                <a:latin typeface="Arial" charset="0"/>
              </a:rPr>
              <a:t> y Olson influyeron por décadas en los mecanismos y regímenes para la gestión de los recursos naturales dejando sólo dos alternativas: </a:t>
            </a:r>
            <a:br>
              <a:rPr lang="es-ES" sz="2800" dirty="0">
                <a:solidFill>
                  <a:srgbClr val="004C6F"/>
                </a:solidFill>
                <a:latin typeface="Arial" charset="0"/>
              </a:rPr>
            </a:br>
            <a:r>
              <a:rPr lang="es-ES" sz="2800" dirty="0">
                <a:solidFill>
                  <a:srgbClr val="004C6F"/>
                </a:solidFill>
                <a:latin typeface="Arial" charset="0"/>
              </a:rPr>
              <a:t>control del estado ó privatización !!!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22738" y="4370388"/>
            <a:ext cx="4233862" cy="1590675"/>
            <a:chOff x="3093" y="1439"/>
            <a:chExt cx="2667" cy="1002"/>
          </a:xfrm>
        </p:grpSpPr>
        <p:pic>
          <p:nvPicPr>
            <p:cNvPr id="52234" name="Picture 20" descr="P10100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93" y="1443"/>
              <a:ext cx="1332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235" name="Picture 21" descr="P10100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5" y="1439"/>
              <a:ext cx="1335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G:\fotos torre\DSC01690.JPG"/>
          <p:cNvPicPr>
            <a:picLocks noChangeAspect="1" noChangeArrowheads="1"/>
          </p:cNvPicPr>
          <p:nvPr/>
        </p:nvPicPr>
        <p:blipFill>
          <a:blip r:embed="rId5" cstate="print"/>
          <a:srcRect r="11004"/>
          <a:stretch>
            <a:fillRect/>
          </a:stretch>
        </p:blipFill>
        <p:spPr bwMode="auto">
          <a:xfrm>
            <a:off x="1109554" y="4335520"/>
            <a:ext cx="2950067" cy="1702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ChangeArrowheads="1"/>
          </p:cNvSpPr>
          <p:nvPr/>
        </p:nvSpPr>
        <p:spPr bwMode="auto">
          <a:xfrm>
            <a:off x="0" y="227013"/>
            <a:ext cx="8755063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SV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Los regímenes de propiedad común</a:t>
            </a:r>
            <a:r>
              <a:rPr lang="es-MX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: </a:t>
            </a:r>
            <a:br>
              <a:rPr lang="es-MX" sz="32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MX" sz="3200" b="1" i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Elinor</a:t>
            </a:r>
            <a:r>
              <a:rPr lang="es-MX" sz="3200" b="1" i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s-MX" sz="3200" b="1" i="1" dirty="0" err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Ostrom</a:t>
            </a:r>
            <a:endParaRPr lang="es-SV" sz="3200" b="1" i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3251" name="Rectangle 1027"/>
          <p:cNvSpPr>
            <a:spLocks noChangeArrowheads="1"/>
          </p:cNvSpPr>
          <p:nvPr/>
        </p:nvSpPr>
        <p:spPr bwMode="auto">
          <a:xfrm>
            <a:off x="271463" y="1517650"/>
            <a:ext cx="88725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s-ES" b="1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Frente a la falsa disyuntiva planteada por Hardin y Olson, Ostrom introduce un tercer enfoque que visibiliza la contribución de las comunidades.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s-MX" b="1">
                <a:solidFill>
                  <a:srgbClr val="004C6F"/>
                </a:solidFill>
                <a:latin typeface="Arial Narrow" pitchFamily="34" charset="0"/>
              </a:rPr>
              <a:t>:</a:t>
            </a:r>
            <a:endParaRPr lang="es-MX" b="1">
              <a:latin typeface="Arial Narrow" pitchFamily="34" charset="0"/>
            </a:endParaRPr>
          </a:p>
        </p:txBody>
      </p:sp>
      <p:sp>
        <p:nvSpPr>
          <p:cNvPr id="53252" name="Rectangle 1028"/>
          <p:cNvSpPr>
            <a:spLocks noChangeArrowheads="1"/>
          </p:cNvSpPr>
          <p:nvPr/>
        </p:nvSpPr>
        <p:spPr bwMode="auto">
          <a:xfrm>
            <a:off x="3121025" y="1428750"/>
            <a:ext cx="6286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SV"/>
          </a:p>
        </p:txBody>
      </p:sp>
      <p:pic>
        <p:nvPicPr>
          <p:cNvPr id="53253" name="Picture 1033" descr="Asambl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4305300"/>
            <a:ext cx="287972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Rectangle 1034"/>
          <p:cNvSpPr>
            <a:spLocks noChangeArrowheads="1"/>
          </p:cNvSpPr>
          <p:nvPr/>
        </p:nvSpPr>
        <p:spPr bwMode="auto">
          <a:xfrm>
            <a:off x="3340100" y="2890838"/>
            <a:ext cx="55626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s-MX" sz="2300" b="1">
                <a:solidFill>
                  <a:srgbClr val="004C6F"/>
                </a:solidFill>
                <a:latin typeface="Arial Narrow" pitchFamily="34" charset="0"/>
              </a:rPr>
              <a:t>Rescata la viabilidad de las </a:t>
            </a:r>
            <a:r>
              <a:rPr lang="es-MX" sz="2300" b="1" u="sng">
                <a:solidFill>
                  <a:srgbClr val="004C6F"/>
                </a:solidFill>
                <a:latin typeface="Arial Narrow" pitchFamily="34" charset="0"/>
              </a:rPr>
              <a:t>estrategias de cooperación </a:t>
            </a:r>
            <a:r>
              <a:rPr lang="es-MX" sz="2300" b="1">
                <a:solidFill>
                  <a:srgbClr val="004C6F"/>
                </a:solidFill>
                <a:latin typeface="Arial Narrow" pitchFamily="34" charset="0"/>
              </a:rPr>
              <a:t>establecidas por los usuarios de los recursos comunes, por la información y experiencia que tienen de ellos</a:t>
            </a:r>
            <a:r>
              <a:rPr lang="es-MX" sz="2300" b="1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s-MX" sz="2300" b="1">
                <a:solidFill>
                  <a:srgbClr val="004C6F"/>
                </a:solidFill>
                <a:latin typeface="Arial Narrow" pitchFamily="34" charset="0"/>
              </a:rPr>
              <a:t>La </a:t>
            </a:r>
            <a:r>
              <a:rPr lang="es-MX" sz="2300" b="1" u="sng">
                <a:solidFill>
                  <a:srgbClr val="004C6F"/>
                </a:solidFill>
                <a:latin typeface="Arial Narrow" pitchFamily="34" charset="0"/>
              </a:rPr>
              <a:t>propiedad colectiva </a:t>
            </a:r>
            <a:r>
              <a:rPr lang="es-MX" sz="2300" b="1">
                <a:solidFill>
                  <a:srgbClr val="004C6F"/>
                </a:solidFill>
                <a:latin typeface="Arial Narrow" pitchFamily="34" charset="0"/>
              </a:rPr>
              <a:t>o comunitaria de los recursos  comunes es una </a:t>
            </a:r>
            <a:r>
              <a:rPr lang="es-MX" sz="2300" b="1" u="sng">
                <a:solidFill>
                  <a:srgbClr val="004C6F"/>
                </a:solidFill>
                <a:latin typeface="Arial Narrow" pitchFamily="34" charset="0"/>
              </a:rPr>
              <a:t>opción </a:t>
            </a:r>
            <a:r>
              <a:rPr lang="es-MX" sz="2300" b="1">
                <a:solidFill>
                  <a:srgbClr val="004C6F"/>
                </a:solidFill>
                <a:latin typeface="Arial Narrow" pitchFamily="34" charset="0"/>
              </a:rPr>
              <a:t>para su gestión, al igual que la propiedad privada o estatal</a:t>
            </a:r>
            <a:r>
              <a:rPr lang="es-MX" sz="2300" b="1">
                <a:latin typeface="Arial Narrow" pitchFamily="34" charset="0"/>
              </a:rPr>
              <a:t>.</a:t>
            </a:r>
          </a:p>
        </p:txBody>
      </p:sp>
      <p:pic>
        <p:nvPicPr>
          <p:cNvPr id="53255" name="Picture 10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" y="2992438"/>
            <a:ext cx="2286000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4200" y="1065213"/>
            <a:ext cx="7924800" cy="5334000"/>
          </a:xfrm>
        </p:spPr>
        <p:txBody>
          <a:bodyPr/>
          <a:lstStyle/>
          <a:p>
            <a:pPr marL="223838" indent="-223838" eaLnBrk="1" hangingPunct="1">
              <a:lnSpc>
                <a:spcPct val="90000"/>
              </a:lnSpc>
              <a:spcBef>
                <a:spcPct val="45000"/>
              </a:spcBef>
            </a:pP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Los </a:t>
            </a:r>
            <a:r>
              <a:rPr lang="es-SV" sz="2000" b="1" i="1" smtClean="0">
                <a:solidFill>
                  <a:srgbClr val="BF5A00"/>
                </a:solidFill>
                <a:latin typeface="Arial Narrow" pitchFamily="34" charset="0"/>
                <a:cs typeface="Arial" charset="0"/>
              </a:rPr>
              <a:t>regímenes de propiedad</a:t>
            </a: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 son </a:t>
            </a:r>
            <a:r>
              <a:rPr lang="es-SV" sz="2000" b="1" u="sng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instituciones que gobiernan los bienes comunes y los derechos de propiedad</a:t>
            </a: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. Se refiere a los </a:t>
            </a:r>
            <a:r>
              <a:rPr lang="es-SV" sz="2000" b="1" u="sng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arreglos</a:t>
            </a: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 de cómo hacer decisiones, que define las condiciones de acceso y control sobre un rango de beneficios surgidos de un sistema de recursos.</a:t>
            </a:r>
          </a:p>
          <a:p>
            <a:pPr marL="223838" indent="-223838" eaLnBrk="1" hangingPunct="1">
              <a:lnSpc>
                <a:spcPct val="90000"/>
              </a:lnSpc>
              <a:spcBef>
                <a:spcPct val="45000"/>
              </a:spcBef>
            </a:pP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Los </a:t>
            </a:r>
            <a:r>
              <a:rPr lang="es-SV" sz="2000" b="1" i="1" smtClean="0">
                <a:solidFill>
                  <a:srgbClr val="BF5A00"/>
                </a:solidFill>
                <a:latin typeface="Arial Narrow" pitchFamily="34" charset="0"/>
                <a:cs typeface="Arial" charset="0"/>
              </a:rPr>
              <a:t>regímenes de propiedad común</a:t>
            </a: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 son “sistemas de gestión donde los recursos son accesibles a un grupo de propietarios de derechos, quienes tienen el poder de alienar el producto del recurso, pero no el recurso en sí mismo”. </a:t>
            </a:r>
            <a:r>
              <a:rPr lang="es-SV" sz="2000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(Forni, 1998)  </a:t>
            </a:r>
          </a:p>
          <a:p>
            <a:pPr marL="223838" indent="-223838" eaLnBrk="1" hangingPunct="1">
              <a:lnSpc>
                <a:spcPct val="90000"/>
              </a:lnSpc>
              <a:spcBef>
                <a:spcPct val="45000"/>
              </a:spcBef>
            </a:pP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  <a:cs typeface="Arial" charset="0"/>
              </a:rPr>
              <a:t>Los recursos comunes pueden pertenecer a gobiernos locales, regionales o nacionales; a grupos comunales; a individuos o corporaciones privadas; o ser usados como un recurso que puede ser accesado por quienes estén autorizados.  </a:t>
            </a:r>
          </a:p>
          <a:p>
            <a:pPr marL="223838" indent="-223838" eaLnBrk="1" hangingPunct="1">
              <a:lnSpc>
                <a:spcPct val="90000"/>
              </a:lnSpc>
              <a:spcBef>
                <a:spcPct val="45000"/>
              </a:spcBef>
            </a:pP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</a:rPr>
              <a:t>El éxito o fracaso de cualquier régimen de propiedad sobre los recursos depende más de la </a:t>
            </a:r>
            <a:r>
              <a:rPr lang="es-SV" sz="2000" b="1" u="sng" smtClean="0">
                <a:solidFill>
                  <a:srgbClr val="004C6F"/>
                </a:solidFill>
                <a:latin typeface="Arial Narrow" pitchFamily="34" charset="0"/>
              </a:rPr>
              <a:t>habilidad de regular los derechos de acceso, uso y manejo,</a:t>
            </a:r>
            <a:r>
              <a:rPr lang="es-SV" sz="2000" b="1" smtClean="0">
                <a:solidFill>
                  <a:srgbClr val="004C6F"/>
                </a:solidFill>
                <a:latin typeface="Arial Narrow" pitchFamily="34" charset="0"/>
              </a:rPr>
              <a:t> que del tipo de propiedad (privada, común o pública).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s-SV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Régimen de la propiedad común</a:t>
            </a:r>
            <a:r>
              <a:rPr lang="es-SV" sz="32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3200" b="1" smtClean="0">
              <a:solidFill>
                <a:srgbClr val="000099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1144</Words>
  <Application>Microsoft Office PowerPoint</Application>
  <PresentationFormat>Presentación en pantalla (4:3)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CorelDRAW</vt:lpstr>
      <vt:lpstr>Cómo los enfoques determinan acciones, políticas y programas.  </vt:lpstr>
      <vt:lpstr>Diapositiva 2</vt:lpstr>
      <vt:lpstr>Diapositiva 3</vt:lpstr>
      <vt:lpstr>Limitaciones</vt:lpstr>
      <vt:lpstr>La elección racional (Marcur Olson)</vt:lpstr>
      <vt:lpstr>Implicaciones de los enfoques de Hardin y Olson en la formulación de políticas.</vt:lpstr>
      <vt:lpstr>Diapositiva 7</vt:lpstr>
      <vt:lpstr>Diapositiva 8</vt:lpstr>
      <vt:lpstr>Régimen de la propiedad común </vt:lpstr>
      <vt:lpstr>Principios que favorecen la gobernanza  de los recursos de uso común (Ostrom). </vt:lpstr>
      <vt:lpstr>Principios que favorecen la gobernanza  de los recursos de uso común (Ostrom). </vt:lpstr>
      <vt:lpstr>Casos de manejo comunitario de recursos naturales</vt:lpstr>
      <vt:lpstr>Diapositiva 13</vt:lpstr>
    </vt:vector>
  </TitlesOfParts>
  <Company>Fundación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los enfoques determinan acciones, políticas y programas.</dc:title>
  <dc:creator>Ileana Gómez</dc:creator>
  <cp:lastModifiedBy>Leonor Gonzalez</cp:lastModifiedBy>
  <cp:revision>3</cp:revision>
  <dcterms:created xsi:type="dcterms:W3CDTF">2011-05-03T19:58:38Z</dcterms:created>
  <dcterms:modified xsi:type="dcterms:W3CDTF">2011-05-03T20:33:51Z</dcterms:modified>
</cp:coreProperties>
</file>