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handoutMasterIdLst>
    <p:handoutMasterId r:id="rId29"/>
  </p:handoutMasterIdLst>
  <p:sldIdLst>
    <p:sldId id="260" r:id="rId2"/>
    <p:sldId id="504" r:id="rId3"/>
    <p:sldId id="538" r:id="rId4"/>
    <p:sldId id="522" r:id="rId5"/>
    <p:sldId id="506" r:id="rId6"/>
    <p:sldId id="519" r:id="rId7"/>
    <p:sldId id="521" r:id="rId8"/>
    <p:sldId id="523" r:id="rId9"/>
    <p:sldId id="530" r:id="rId10"/>
    <p:sldId id="532" r:id="rId11"/>
    <p:sldId id="533" r:id="rId12"/>
    <p:sldId id="535" r:id="rId13"/>
    <p:sldId id="531" r:id="rId14"/>
    <p:sldId id="537" r:id="rId15"/>
    <p:sldId id="543" r:id="rId16"/>
    <p:sldId id="525" r:id="rId17"/>
    <p:sldId id="524" r:id="rId18"/>
    <p:sldId id="526" r:id="rId19"/>
    <p:sldId id="527" r:id="rId20"/>
    <p:sldId id="528" r:id="rId21"/>
    <p:sldId id="529" r:id="rId22"/>
    <p:sldId id="517" r:id="rId23"/>
    <p:sldId id="540" r:id="rId24"/>
    <p:sldId id="539" r:id="rId25"/>
    <p:sldId id="541" r:id="rId26"/>
    <p:sldId id="542" r:id="rId27"/>
  </p:sldIdLst>
  <p:sldSz cx="9144000" cy="6858000" type="screen4x3"/>
  <p:notesSz cx="6858000" cy="9144000"/>
  <p:defaultTextStyle>
    <a:defPPr>
      <a:defRPr lang="es-SV"/>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B15"/>
    <a:srgbClr val="663300"/>
    <a:srgbClr val="FFCC66"/>
    <a:srgbClr val="008080"/>
    <a:srgbClr val="565C1A"/>
    <a:srgbClr val="656C1E"/>
    <a:srgbClr val="CCCC00"/>
    <a:srgbClr val="D9E3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04" autoAdjust="0"/>
    <p:restoredTop sz="94728" autoAdjust="0"/>
  </p:normalViewPr>
  <p:slideViewPr>
    <p:cSldViewPr>
      <p:cViewPr varScale="1">
        <p:scale>
          <a:sx n="69" d="100"/>
          <a:sy n="69" d="100"/>
        </p:scale>
        <p:origin x="48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SV"/>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01CAA0E-37C8-4FA5-8915-795991D674E2}" type="datetimeFigureOut">
              <a:rPr lang="es-SV"/>
              <a:pPr>
                <a:defRPr/>
              </a:pPr>
              <a:t>24/02/2020</a:t>
            </a:fld>
            <a:endParaRPr lang="es-SV"/>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SV"/>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144C99B-16B0-41FF-85DB-8DB78F16B6AD}" type="slidenum">
              <a:rPr lang="es-SV" altLang="es-US"/>
              <a:pPr/>
              <a:t>‹Nº›</a:t>
            </a:fld>
            <a:endParaRPr lang="es-SV" altLang="es-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79974B7-3AAE-4339-B73E-C64FF47535B9}" type="datetimeFigureOut">
              <a:rPr lang="es-SV"/>
              <a:pPr>
                <a:defRPr/>
              </a:pPr>
              <a:t>24/02/2020</a:t>
            </a:fld>
            <a:endParaRPr lang="es-SV"/>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SV"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SV"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DF8C5F2-9B82-4D9F-898D-C4C1F60E24B1}" type="slidenum">
              <a:rPr lang="es-SV" altLang="es-US"/>
              <a:pPr/>
              <a:t>‹Nº›</a:t>
            </a:fld>
            <a:endParaRPr lang="es-SV" altLang="es-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EB8DBA-1D3F-4277-BA84-1E4FBF844575}" type="slidenum">
              <a:rPr lang="es-SV" altLang="es-US">
                <a:latin typeface="Calibri" panose="020F0502020204030204" pitchFamily="34" charset="0"/>
              </a:rPr>
              <a:pPr eaLnBrk="1" hangingPunct="1"/>
              <a:t>12</a:t>
            </a:fld>
            <a:endParaRPr lang="es-SV" altLang="es-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1C1DD8-555F-4A46-A5BF-BED3430A35EA}" type="slidenum">
              <a:rPr lang="en-US" altLang="es-US">
                <a:latin typeface="Calibri" panose="020F0502020204030204" pitchFamily="34" charset="0"/>
              </a:rPr>
              <a:pPr eaLnBrk="1" hangingPunct="1"/>
              <a:t>18</a:t>
            </a:fld>
            <a:endParaRPr lang="en-US" altLang="es-US">
              <a:latin typeface="Calibri" panose="020F0502020204030204"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98494C-9B1E-4CF4-8B5E-8E47052A518D}" type="slidenum">
              <a:rPr lang="en-US" altLang="es-US">
                <a:latin typeface="Calibri" panose="020F0502020204030204" pitchFamily="34" charset="0"/>
              </a:rPr>
              <a:pPr eaLnBrk="1" hangingPunct="1"/>
              <a:t>19</a:t>
            </a:fld>
            <a:endParaRPr lang="en-US" altLang="es-US">
              <a:latin typeface="Calibri" panose="020F0502020204030204"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E30A98-11AB-42E7-AA2C-A1A5595E9FBF}" type="slidenum">
              <a:rPr lang="en-US" altLang="es-US">
                <a:latin typeface="Calibri" panose="020F0502020204030204" pitchFamily="34" charset="0"/>
              </a:rPr>
              <a:pPr eaLnBrk="1" hangingPunct="1"/>
              <a:t>20</a:t>
            </a:fld>
            <a:endParaRPr lang="en-US" altLang="es-US">
              <a:latin typeface="Calibri" panose="020F0502020204030204"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94694E-105D-46A2-B869-04C063D53D06}" type="slidenum">
              <a:rPr lang="es-ES" altLang="es-US">
                <a:latin typeface="Calibri" panose="020F0502020204030204" pitchFamily="34" charset="0"/>
              </a:rPr>
              <a:pPr eaLnBrk="1" hangingPunct="1"/>
              <a:t>22</a:t>
            </a:fld>
            <a:endParaRPr lang="es-ES" altLang="es-US">
              <a:latin typeface="Calibri" panose="020F050202020403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DF176B-9A0E-45CA-947C-4EA51161834F}" type="slidenum">
              <a:rPr lang="en-US" altLang="es-US">
                <a:latin typeface="Calibri" panose="020F0502020204030204" pitchFamily="34" charset="0"/>
              </a:rPr>
              <a:pPr eaLnBrk="1" hangingPunct="1"/>
              <a:t>23</a:t>
            </a:fld>
            <a:endParaRPr lang="en-US" altLang="es-US">
              <a:latin typeface="Calibri" panose="020F0502020204030204"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9D92A6-B830-4E6D-8497-960829B5DDF2}" type="slidenum">
              <a:rPr lang="en-US" altLang="es-US">
                <a:latin typeface="Calibri" panose="020F0502020204030204" pitchFamily="34" charset="0"/>
              </a:rPr>
              <a:pPr eaLnBrk="1" hangingPunct="1"/>
              <a:t>24</a:t>
            </a:fld>
            <a:endParaRPr lang="en-US" altLang="es-US">
              <a:latin typeface="Calibri" panose="020F0502020204030204"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DDC1D3-849F-407D-AC59-B72D1C7D5509}" type="slidenum">
              <a:rPr lang="en-US" altLang="es-US">
                <a:latin typeface="Calibri" panose="020F0502020204030204" pitchFamily="34" charset="0"/>
              </a:rPr>
              <a:pPr eaLnBrk="1" hangingPunct="1"/>
              <a:t>25</a:t>
            </a:fld>
            <a:endParaRPr lang="en-US" altLang="es-US">
              <a:latin typeface="Calibri" panose="020F0502020204030204"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3" name="Picture 30" descr="C:\Documents and Settings\jberganza\Mis documentos\Mis imágenes\LOGO MARN V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14875" y="115888"/>
            <a:ext cx="392906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hh\Downloads\Escudo El Salvador.bmp"/>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813" y="142875"/>
            <a:ext cx="1214437"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a:spLocks noGrp="1"/>
          </p:cNvSpPr>
          <p:nvPr>
            <p:ph type="title"/>
          </p:nvPr>
        </p:nvSpPr>
        <p:spPr>
          <a:xfrm>
            <a:off x="1142976" y="2428868"/>
            <a:ext cx="7515220" cy="1928826"/>
          </a:xfrm>
          <a:solidFill>
            <a:schemeClr val="accent3">
              <a:lumMod val="40000"/>
              <a:lumOff val="60000"/>
            </a:schemeClr>
          </a:solidFill>
          <a:effectLst>
            <a:outerShdw blurRad="190500" dist="304800" dir="2700000" algn="tl" rotWithShape="0">
              <a:prstClr val="black">
                <a:alpha val="30000"/>
              </a:prstClr>
            </a:outerShdw>
          </a:effectLst>
        </p:spPr>
        <p:txBody>
          <a:bodyPr/>
          <a:lstStyle>
            <a:lvl1pPr algn="r">
              <a:defRPr sz="4000" b="1">
                <a:solidFill>
                  <a:schemeClr val="accent3">
                    <a:lumMod val="50000"/>
                  </a:schemeClr>
                </a:solidFill>
                <a:effectLst>
                  <a:outerShdw blurRad="38100" dist="38100" dir="2700000" algn="tl">
                    <a:srgbClr val="000000">
                      <a:alpha val="43137"/>
                    </a:srgbClr>
                  </a:outerShdw>
                </a:effectLst>
                <a:latin typeface="+mn-lt"/>
              </a:defRPr>
            </a:lvl1pPr>
          </a:lstStyle>
          <a:p>
            <a:r>
              <a:rPr lang="es-ES" dirty="0" smtClean="0"/>
              <a:t>Haga clic para modificar el estilo de título del patrón</a:t>
            </a:r>
            <a:endParaRPr lang="en-US" dirty="0"/>
          </a:p>
        </p:txBody>
      </p:sp>
      <p:sp>
        <p:nvSpPr>
          <p:cNvPr id="5" name="27 Marcador de fecha"/>
          <p:cNvSpPr>
            <a:spLocks noGrp="1"/>
          </p:cNvSpPr>
          <p:nvPr>
            <p:ph type="dt" sz="half" idx="10"/>
          </p:nvPr>
        </p:nvSpPr>
        <p:spPr>
          <a:xfrm>
            <a:off x="6400800" y="6354763"/>
            <a:ext cx="2286000" cy="366712"/>
          </a:xfrm>
        </p:spPr>
        <p:txBody>
          <a:bodyPr/>
          <a:lstStyle>
            <a:lvl1pPr>
              <a:defRPr sz="1400"/>
            </a:lvl1pPr>
          </a:lstStyle>
          <a:p>
            <a:pPr>
              <a:defRPr/>
            </a:pPr>
            <a:fld id="{456DF0EE-D119-438D-B316-EAFE874BF9B9}" type="datetime1">
              <a:rPr lang="es-SV"/>
              <a:pPr>
                <a:defRPr/>
              </a:pPr>
              <a:t>24/02/2020</a:t>
            </a:fld>
            <a:endParaRPr lang="es-SV"/>
          </a:p>
        </p:txBody>
      </p:sp>
      <p:sp>
        <p:nvSpPr>
          <p:cNvPr id="6" name="16 Marcador de pie de página"/>
          <p:cNvSpPr>
            <a:spLocks noGrp="1"/>
          </p:cNvSpPr>
          <p:nvPr>
            <p:ph type="ftr" sz="quarter" idx="11"/>
          </p:nvPr>
        </p:nvSpPr>
        <p:spPr>
          <a:xfrm>
            <a:off x="2898775" y="6354763"/>
            <a:ext cx="3475038" cy="366712"/>
          </a:xfrm>
        </p:spPr>
        <p:txBody>
          <a:bodyPr/>
          <a:lstStyle>
            <a:lvl1pPr>
              <a:defRPr/>
            </a:lvl1pPr>
          </a:lstStyle>
          <a:p>
            <a:pPr>
              <a:defRPr/>
            </a:pPr>
            <a:endParaRPr lang="es-SV"/>
          </a:p>
        </p:txBody>
      </p:sp>
      <p:sp>
        <p:nvSpPr>
          <p:cNvPr id="8" name="28 Marcador de número de diapositiva"/>
          <p:cNvSpPr>
            <a:spLocks noGrp="1"/>
          </p:cNvSpPr>
          <p:nvPr>
            <p:ph type="sldNum" sz="quarter" idx="12"/>
          </p:nvPr>
        </p:nvSpPr>
        <p:spPr>
          <a:xfrm>
            <a:off x="1216025" y="6354763"/>
            <a:ext cx="1219200" cy="366712"/>
          </a:xfrm>
        </p:spPr>
        <p:txBody>
          <a:bodyPr/>
          <a:lstStyle>
            <a:lvl1pPr>
              <a:defRPr/>
            </a:lvl1pPr>
          </a:lstStyle>
          <a:p>
            <a:fld id="{4DB30356-FA80-49C7-A75C-AFDDB75A04FA}" type="slidenum">
              <a:rPr lang="es-SV" altLang="es-US"/>
              <a:pPr/>
              <a:t>‹Nº›</a:t>
            </a:fld>
            <a:endParaRPr lang="es-SV" altLang="es-US"/>
          </a:p>
        </p:txBody>
      </p:sp>
    </p:spTree>
    <p:extLst>
      <p:ext uri="{BB962C8B-B14F-4D97-AF65-F5344CB8AC3E}">
        <p14:creationId xmlns:p14="http://schemas.microsoft.com/office/powerpoint/2010/main" val="3916462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13 Marcador de fecha"/>
          <p:cNvSpPr>
            <a:spLocks noGrp="1"/>
          </p:cNvSpPr>
          <p:nvPr>
            <p:ph type="dt" sz="half" idx="10"/>
          </p:nvPr>
        </p:nvSpPr>
        <p:spPr/>
        <p:txBody>
          <a:bodyPr/>
          <a:lstStyle>
            <a:lvl1pPr>
              <a:defRPr/>
            </a:lvl1pPr>
          </a:lstStyle>
          <a:p>
            <a:pPr>
              <a:defRPr/>
            </a:pPr>
            <a:fld id="{5F64CB2A-A895-4D90-AAB3-7C6BDF9EC0A5}" type="datetime1">
              <a:rPr lang="es-SV"/>
              <a:pPr>
                <a:defRPr/>
              </a:pPr>
              <a:t>24/02/2020</a:t>
            </a:fld>
            <a:endParaRPr lang="es-SV"/>
          </a:p>
        </p:txBody>
      </p:sp>
      <p:sp>
        <p:nvSpPr>
          <p:cNvPr id="5" name="2 Marcador de pie de página"/>
          <p:cNvSpPr>
            <a:spLocks noGrp="1"/>
          </p:cNvSpPr>
          <p:nvPr>
            <p:ph type="ftr" sz="quarter" idx="11"/>
          </p:nvPr>
        </p:nvSpPr>
        <p:spPr/>
        <p:txBody>
          <a:bodyPr/>
          <a:lstStyle>
            <a:lvl1pPr>
              <a:defRPr/>
            </a:lvl1pPr>
          </a:lstStyle>
          <a:p>
            <a:pPr>
              <a:defRPr/>
            </a:pPr>
            <a:endParaRPr lang="es-SV"/>
          </a:p>
        </p:txBody>
      </p:sp>
      <p:sp>
        <p:nvSpPr>
          <p:cNvPr id="6" name="22 Marcador de número de diapositiva"/>
          <p:cNvSpPr>
            <a:spLocks noGrp="1"/>
          </p:cNvSpPr>
          <p:nvPr>
            <p:ph type="sldNum" sz="quarter" idx="12"/>
          </p:nvPr>
        </p:nvSpPr>
        <p:spPr/>
        <p:txBody>
          <a:bodyPr/>
          <a:lstStyle>
            <a:lvl1pPr>
              <a:defRPr/>
            </a:lvl1pPr>
          </a:lstStyle>
          <a:p>
            <a:fld id="{B45AAC1B-0F7A-4B66-A257-ACEC2929F04E}" type="slidenum">
              <a:rPr lang="es-SV" altLang="es-US"/>
              <a:pPr/>
              <a:t>‹Nº›</a:t>
            </a:fld>
            <a:endParaRPr lang="es-SV" altLang="es-US"/>
          </a:p>
        </p:txBody>
      </p:sp>
    </p:spTree>
    <p:extLst>
      <p:ext uri="{BB962C8B-B14F-4D97-AF65-F5344CB8AC3E}">
        <p14:creationId xmlns:p14="http://schemas.microsoft.com/office/powerpoint/2010/main" val="144321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hart">
  <p:cSld name="Título, text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0" y="296863"/>
            <a:ext cx="9144000" cy="1143000"/>
          </a:xfrm>
        </p:spPr>
        <p:txBody>
          <a:bodyPr/>
          <a:lstStyle/>
          <a:p>
            <a:r>
              <a:rPr lang="es-ES" smtClean="0"/>
              <a:t>Haga clic para modificar el estilo de título del patrón</a:t>
            </a:r>
            <a:endParaRPr lang="es-SV"/>
          </a:p>
        </p:txBody>
      </p:sp>
      <p:sp>
        <p:nvSpPr>
          <p:cNvPr id="3" name="2 Marcador de texto"/>
          <p:cNvSpPr>
            <a:spLocks noGrp="1"/>
          </p:cNvSpPr>
          <p:nvPr>
            <p:ph type="body" sz="half" idx="1"/>
          </p:nvPr>
        </p:nvSpPr>
        <p:spPr>
          <a:xfrm>
            <a:off x="457200" y="14859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gráfico"/>
          <p:cNvSpPr>
            <a:spLocks noGrp="1"/>
          </p:cNvSpPr>
          <p:nvPr>
            <p:ph type="chart" sz="half" idx="2"/>
          </p:nvPr>
        </p:nvSpPr>
        <p:spPr>
          <a:xfrm>
            <a:off x="4648200" y="1485900"/>
            <a:ext cx="4038600" cy="4525963"/>
          </a:xfrm>
        </p:spPr>
        <p:txBody>
          <a:bodyPr/>
          <a:lstStyle/>
          <a:p>
            <a:pPr lvl="0"/>
            <a:endParaRPr lang="es-SV" noProof="0"/>
          </a:p>
        </p:txBody>
      </p:sp>
    </p:spTree>
    <p:extLst>
      <p:ext uri="{BB962C8B-B14F-4D97-AF65-F5344CB8AC3E}">
        <p14:creationId xmlns:p14="http://schemas.microsoft.com/office/powerpoint/2010/main" val="324677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4" name="10 Triángulo isósceles"/>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11 Rectángulo"/>
          <p:cNvSpPr/>
          <p:nvPr userDrawn="1"/>
        </p:nvSpPr>
        <p:spPr>
          <a:xfrm>
            <a:off x="428625" y="6429375"/>
            <a:ext cx="357188" cy="357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sp>
        <p:nvSpPr>
          <p:cNvPr id="6" name="12 CuadroTexto"/>
          <p:cNvSpPr txBox="1"/>
          <p:nvPr userDrawn="1"/>
        </p:nvSpPr>
        <p:spPr>
          <a:xfrm>
            <a:off x="500063" y="6429375"/>
            <a:ext cx="3357562" cy="400050"/>
          </a:xfrm>
          <a:prstGeom prst="rect">
            <a:avLst/>
          </a:prstGeom>
          <a:noFill/>
        </p:spPr>
        <p:txBody>
          <a:bodyPr>
            <a:spAutoFit/>
          </a:bodyPr>
          <a:lstStyle/>
          <a:p>
            <a:pPr>
              <a:defRPr/>
            </a:pPr>
            <a:r>
              <a:rPr lang="es-ES" sz="1000" b="1" dirty="0">
                <a:solidFill>
                  <a:srgbClr val="663300"/>
                </a:solidFill>
                <a:latin typeface="Arial" charset="0"/>
                <a:cs typeface="Arial" charset="0"/>
              </a:rPr>
              <a:t>Gobierno de El Salvador</a:t>
            </a:r>
            <a:br>
              <a:rPr lang="es-ES" sz="1000" b="1" dirty="0">
                <a:solidFill>
                  <a:srgbClr val="663300"/>
                </a:solidFill>
                <a:latin typeface="Arial" charset="0"/>
                <a:cs typeface="Arial" charset="0"/>
              </a:rPr>
            </a:br>
            <a:r>
              <a:rPr lang="es-ES" sz="1000" b="1" dirty="0">
                <a:solidFill>
                  <a:srgbClr val="663300"/>
                </a:solidFill>
                <a:latin typeface="Arial" charset="0"/>
                <a:cs typeface="Arial" charset="0"/>
              </a:rPr>
              <a:t>Ministerio de Medio Ambiente y Recursos Naturales  </a:t>
            </a:r>
            <a:endParaRPr lang="es-MX" sz="1000" b="1" dirty="0">
              <a:solidFill>
                <a:srgbClr val="663300"/>
              </a:solidFill>
              <a:latin typeface="Arial" charset="0"/>
              <a:cs typeface="Arial" charset="0"/>
            </a:endParaRPr>
          </a:p>
        </p:txBody>
      </p:sp>
      <p:pic>
        <p:nvPicPr>
          <p:cNvPr id="7" name="Picture 2" descr="C:\Users\hh\Downloads\Escudo El Salvador.bm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75" y="6357938"/>
            <a:ext cx="5302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285720" y="58143"/>
            <a:ext cx="8643998" cy="584775"/>
          </a:xfr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txBody>
          <a:bodyPr>
            <a:spAutoFit/>
          </a:bodyPr>
          <a:lstStyle>
            <a:lvl1pPr>
              <a:defRPr sz="3200" b="1" u="none">
                <a:ln>
                  <a:noFill/>
                </a:ln>
                <a:solidFill>
                  <a:srgbClr val="464B15"/>
                </a:solidFill>
                <a:effectLst/>
                <a:latin typeface="+mn-lt"/>
              </a:defRPr>
            </a:lvl1pPr>
          </a:lstStyle>
          <a:p>
            <a:r>
              <a:rPr lang="es-ES" dirty="0" smtClean="0"/>
              <a:t>Haga clic para modificar el estilo</a:t>
            </a:r>
            <a:endParaRPr lang="en-US" dirty="0"/>
          </a:p>
        </p:txBody>
      </p:sp>
      <p:sp>
        <p:nvSpPr>
          <p:cNvPr id="8" name="7 Marcador de contenido"/>
          <p:cNvSpPr>
            <a:spLocks noGrp="1"/>
          </p:cNvSpPr>
          <p:nvPr>
            <p:ph sz="quarter" idx="1"/>
          </p:nvPr>
        </p:nvSpPr>
        <p:spPr>
          <a:xfrm>
            <a:off x="457200" y="1219200"/>
            <a:ext cx="8229600" cy="4937760"/>
          </a:xfrm>
        </p:spPr>
        <p:txBody>
          <a:bodyPr/>
          <a:lstStyle>
            <a:lvl1pPr>
              <a:defRPr>
                <a:latin typeface="+mn-lt"/>
              </a:defRPr>
            </a:lvl1pPr>
            <a:lvl2pPr>
              <a:defRPr>
                <a:solidFill>
                  <a:schemeClr val="accent2">
                    <a:lumMod val="50000"/>
                  </a:schemeClr>
                </a:solidFill>
                <a:latin typeface="+mn-lt"/>
              </a:defRPr>
            </a:lvl2pPr>
            <a:lvl3pPr>
              <a:defRPr>
                <a:latin typeface="+mn-lt"/>
              </a:defRPr>
            </a:lvl3pPr>
            <a:lvl4pPr>
              <a:defRPr>
                <a:latin typeface="+mn-lt"/>
              </a:defRPr>
            </a:lvl4pPr>
            <a:lvl5pPr>
              <a:defRPr>
                <a:latin typeface="+mn-lt"/>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Tree>
    <p:extLst>
      <p:ext uri="{BB962C8B-B14F-4D97-AF65-F5344CB8AC3E}">
        <p14:creationId xmlns:p14="http://schemas.microsoft.com/office/powerpoint/2010/main" val="287396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ítulo y objetos">
    <p:spTree>
      <p:nvGrpSpPr>
        <p:cNvPr id="1" name=""/>
        <p:cNvGrpSpPr/>
        <p:nvPr/>
      </p:nvGrpSpPr>
      <p:grpSpPr>
        <a:xfrm>
          <a:off x="0" y="0"/>
          <a:ext cx="0" cy="0"/>
          <a:chOff x="0" y="0"/>
          <a:chExt cx="0" cy="0"/>
        </a:xfrm>
      </p:grpSpPr>
      <p:sp>
        <p:nvSpPr>
          <p:cNvPr id="5" name="10 Triángulo isósceles"/>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Rectángulo"/>
          <p:cNvSpPr/>
          <p:nvPr userDrawn="1"/>
        </p:nvSpPr>
        <p:spPr>
          <a:xfrm>
            <a:off x="428625" y="6429375"/>
            <a:ext cx="357188" cy="357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SV"/>
          </a:p>
        </p:txBody>
      </p:sp>
      <p:sp>
        <p:nvSpPr>
          <p:cNvPr id="7" name="12 CuadroTexto"/>
          <p:cNvSpPr txBox="1"/>
          <p:nvPr userDrawn="1"/>
        </p:nvSpPr>
        <p:spPr>
          <a:xfrm>
            <a:off x="500063" y="6429375"/>
            <a:ext cx="3357562" cy="400050"/>
          </a:xfrm>
          <a:prstGeom prst="rect">
            <a:avLst/>
          </a:prstGeom>
          <a:noFill/>
        </p:spPr>
        <p:txBody>
          <a:bodyPr>
            <a:spAutoFit/>
          </a:bodyPr>
          <a:lstStyle/>
          <a:p>
            <a:pPr>
              <a:defRPr/>
            </a:pPr>
            <a:r>
              <a:rPr lang="es-ES" sz="1000" b="1" dirty="0">
                <a:solidFill>
                  <a:srgbClr val="663300"/>
                </a:solidFill>
                <a:latin typeface="Arial" charset="0"/>
                <a:cs typeface="Arial" charset="0"/>
              </a:rPr>
              <a:t>Gobierno de El Salvador</a:t>
            </a:r>
            <a:br>
              <a:rPr lang="es-ES" sz="1000" b="1" dirty="0">
                <a:solidFill>
                  <a:srgbClr val="663300"/>
                </a:solidFill>
                <a:latin typeface="Arial" charset="0"/>
                <a:cs typeface="Arial" charset="0"/>
              </a:rPr>
            </a:br>
            <a:r>
              <a:rPr lang="es-ES" sz="1000" b="1" dirty="0">
                <a:solidFill>
                  <a:srgbClr val="663300"/>
                </a:solidFill>
                <a:latin typeface="Arial" charset="0"/>
                <a:cs typeface="Arial" charset="0"/>
              </a:rPr>
              <a:t>Ministerio de Medio Ambiente y Recursos Naturales  </a:t>
            </a:r>
            <a:endParaRPr lang="es-MX" sz="1000" b="1" dirty="0">
              <a:solidFill>
                <a:srgbClr val="663300"/>
              </a:solidFill>
              <a:latin typeface="Arial" charset="0"/>
              <a:cs typeface="Arial" charset="0"/>
            </a:endParaRPr>
          </a:p>
        </p:txBody>
      </p:sp>
      <p:pic>
        <p:nvPicPr>
          <p:cNvPr id="8" name="Picture 2" descr="C:\Users\hh\Downloads\Escudo El Salvador.bm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75" y="6357938"/>
            <a:ext cx="5302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285720" y="58143"/>
            <a:ext cx="8643998" cy="584775"/>
          </a:xfr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txBody>
          <a:bodyPr>
            <a:spAutoFit/>
          </a:bodyPr>
          <a:lstStyle>
            <a:lvl1pPr>
              <a:defRPr sz="3200" b="1" u="none">
                <a:ln>
                  <a:noFill/>
                </a:ln>
                <a:solidFill>
                  <a:srgbClr val="464B15"/>
                </a:solidFill>
                <a:effectLst/>
                <a:latin typeface="+mn-lt"/>
              </a:defRPr>
            </a:lvl1pPr>
          </a:lstStyle>
          <a:p>
            <a:r>
              <a:rPr lang="es-ES" dirty="0" smtClean="0"/>
              <a:t>Haga clic para modificar el estilo</a:t>
            </a:r>
            <a:endParaRPr lang="en-US" dirty="0"/>
          </a:p>
        </p:txBody>
      </p:sp>
      <p:sp>
        <p:nvSpPr>
          <p:cNvPr id="9" name="8 Marcador de contenido"/>
          <p:cNvSpPr>
            <a:spLocks noGrp="1"/>
          </p:cNvSpPr>
          <p:nvPr>
            <p:ph sz="quarter" idx="1"/>
          </p:nvPr>
        </p:nvSpPr>
        <p:spPr>
          <a:xfrm>
            <a:off x="457200" y="1219200"/>
            <a:ext cx="4041648" cy="4937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632198" y="1216152"/>
            <a:ext cx="4041648" cy="493776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Tree>
    <p:extLst>
      <p:ext uri="{BB962C8B-B14F-4D97-AF65-F5344CB8AC3E}">
        <p14:creationId xmlns:p14="http://schemas.microsoft.com/office/powerpoint/2010/main" val="132324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grpSp>
        <p:nvGrpSpPr>
          <p:cNvPr id="4" name="1 Título"/>
          <p:cNvGrpSpPr>
            <a:grpSpLocks/>
          </p:cNvGrpSpPr>
          <p:nvPr userDrawn="1"/>
        </p:nvGrpSpPr>
        <p:grpSpPr bwMode="auto">
          <a:xfrm>
            <a:off x="85725" y="-60325"/>
            <a:ext cx="9210675" cy="1066800"/>
            <a:chOff x="54" y="-38"/>
            <a:chExt cx="5802" cy="672"/>
          </a:xfrm>
        </p:grpSpPr>
        <p:pic>
          <p:nvPicPr>
            <p:cNvPr id="5" name="1 Títul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 y="-38"/>
              <a:ext cx="5802" cy="6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6"/>
            <p:cNvSpPr txBox="1">
              <a:spLocks noChangeArrowheads="1"/>
            </p:cNvSpPr>
            <p:nvPr/>
          </p:nvSpPr>
          <p:spPr bwMode="auto">
            <a:xfrm>
              <a:off x="180" y="37"/>
              <a:ext cx="544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US" sz="3200" b="1">
                  <a:solidFill>
                    <a:srgbClr val="464B15"/>
                  </a:solidFill>
                  <a:latin typeface="Gill Sans MT" panose="020B0502020104020203" pitchFamily="34" charset="0"/>
                </a:rPr>
                <a:t>Haga clic para modificar el estilo</a:t>
              </a:r>
              <a:endParaRPr lang="en-US" altLang="es-US" sz="3200" b="1">
                <a:solidFill>
                  <a:srgbClr val="464B15"/>
                </a:solidFill>
                <a:latin typeface="Gill Sans MT" panose="020B0502020104020203" pitchFamily="34" charset="0"/>
              </a:endParaRPr>
            </a:p>
          </p:txBody>
        </p:sp>
      </p:grpSp>
      <p:sp>
        <p:nvSpPr>
          <p:cNvPr id="7" name="11 CuadroTexto"/>
          <p:cNvSpPr txBox="1"/>
          <p:nvPr userDrawn="1"/>
        </p:nvSpPr>
        <p:spPr>
          <a:xfrm>
            <a:off x="500063" y="6429375"/>
            <a:ext cx="3357562" cy="400050"/>
          </a:xfrm>
          <a:prstGeom prst="rect">
            <a:avLst/>
          </a:prstGeom>
          <a:noFill/>
        </p:spPr>
        <p:txBody>
          <a:bodyPr>
            <a:spAutoFit/>
          </a:bodyPr>
          <a:lstStyle/>
          <a:p>
            <a:pPr>
              <a:defRPr/>
            </a:pPr>
            <a:r>
              <a:rPr lang="es-ES" sz="1000" b="1" dirty="0">
                <a:solidFill>
                  <a:srgbClr val="663300"/>
                </a:solidFill>
                <a:latin typeface="Arial" charset="0"/>
                <a:cs typeface="Arial" charset="0"/>
              </a:rPr>
              <a:t>Gobierno de El Salvador</a:t>
            </a:r>
            <a:br>
              <a:rPr lang="es-ES" sz="1000" b="1" dirty="0">
                <a:solidFill>
                  <a:srgbClr val="663300"/>
                </a:solidFill>
                <a:latin typeface="Arial" charset="0"/>
                <a:cs typeface="Arial" charset="0"/>
              </a:rPr>
            </a:br>
            <a:r>
              <a:rPr lang="es-ES" sz="1000" b="1" dirty="0">
                <a:solidFill>
                  <a:srgbClr val="663300"/>
                </a:solidFill>
                <a:latin typeface="Arial" charset="0"/>
                <a:cs typeface="Arial" charset="0"/>
              </a:rPr>
              <a:t>Ministerio de Medio Ambiente y Recursos Naturales  </a:t>
            </a:r>
            <a:endParaRPr lang="es-MX" sz="1000" b="1" dirty="0">
              <a:solidFill>
                <a:srgbClr val="663300"/>
              </a:solidFill>
              <a:latin typeface="Arial" charset="0"/>
              <a:cs typeface="Arial" charset="0"/>
            </a:endParaRPr>
          </a:p>
        </p:txBody>
      </p:sp>
      <p:pic>
        <p:nvPicPr>
          <p:cNvPr id="8" name="Picture 2" descr="C:\Users\hh\Downloads\Escudo El Salvador.bmp"/>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275" y="6357938"/>
            <a:ext cx="5302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Marcador de contenido"/>
          <p:cNvSpPr>
            <a:spLocks noGrp="1"/>
          </p:cNvSpPr>
          <p:nvPr>
            <p:ph sz="quarter" idx="1"/>
          </p:nvPr>
        </p:nvSpPr>
        <p:spPr>
          <a:xfrm>
            <a:off x="457200" y="1219200"/>
            <a:ext cx="4041648" cy="4937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632198" y="1216152"/>
            <a:ext cx="4041648" cy="493776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Tree>
    <p:extLst>
      <p:ext uri="{BB962C8B-B14F-4D97-AF65-F5344CB8AC3E}">
        <p14:creationId xmlns:p14="http://schemas.microsoft.com/office/powerpoint/2010/main" val="427210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10 Triángulo isósceles"/>
          <p:cNvSpPr>
            <a:spLocks noChangeAspect="1"/>
          </p:cNvSpPr>
          <p:nvPr userDrawn="1"/>
        </p:nvSpPr>
        <p:spPr>
          <a:xfrm rot="5400000">
            <a:off x="419100" y="6467475"/>
            <a:ext cx="190500" cy="120650"/>
          </a:xfrm>
          <a:prstGeom prst="triangle">
            <a:avLst>
              <a:gd name="adj" fmla="val 50000"/>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p:cNvSpPr>
            <a:spLocks noGrp="1"/>
          </p:cNvSpPr>
          <p:nvPr>
            <p:ph type="title"/>
          </p:nvPr>
        </p:nvSpPr>
        <p:spPr>
          <a:xfrm>
            <a:off x="428596" y="3000372"/>
            <a:ext cx="8229600" cy="914400"/>
          </a:xfrm>
        </p:spPr>
        <p:txBody>
          <a:bodyPr/>
          <a:lstStyle>
            <a:lvl1pPr algn="ctr">
              <a:defRPr b="1">
                <a:solidFill>
                  <a:schemeClr val="accent3">
                    <a:lumMod val="50000"/>
                  </a:schemeClr>
                </a:solidFill>
                <a:effectLst>
                  <a:outerShdw blurRad="38100" dist="38100" dir="2700000" algn="tl">
                    <a:srgbClr val="000000">
                      <a:alpha val="43137"/>
                    </a:srgbClr>
                  </a:outerShdw>
                </a:effectLst>
                <a:latin typeface="+mn-lt"/>
              </a:defRPr>
            </a:lvl1pPr>
          </a:lstStyle>
          <a:p>
            <a:r>
              <a:rPr lang="es-ES" dirty="0" smtClean="0"/>
              <a:t>Haga clic para modificar el estilo de título del patrón</a:t>
            </a:r>
            <a:endParaRPr lang="en-US" dirty="0"/>
          </a:p>
        </p:txBody>
      </p:sp>
      <p:sp>
        <p:nvSpPr>
          <p:cNvPr id="4" name="4 Marcador de número de diapositiva"/>
          <p:cNvSpPr>
            <a:spLocks noGrp="1"/>
          </p:cNvSpPr>
          <p:nvPr>
            <p:ph type="sldNum" sz="quarter" idx="10"/>
          </p:nvPr>
        </p:nvSpPr>
        <p:spPr>
          <a:xfrm>
            <a:off x="6715125" y="6357938"/>
            <a:ext cx="1981200" cy="365125"/>
          </a:xfrm>
        </p:spPr>
        <p:txBody>
          <a:bodyPr/>
          <a:lstStyle>
            <a:lvl1pPr algn="r">
              <a:defRPr b="1">
                <a:solidFill>
                  <a:srgbClr val="7D8525"/>
                </a:solidFill>
              </a:defRPr>
            </a:lvl1pPr>
          </a:lstStyle>
          <a:p>
            <a:fld id="{2CA31752-3ACA-4923-BC8B-6C96C9B3012E}" type="slidenum">
              <a:rPr lang="es-SV" altLang="es-US"/>
              <a:pPr/>
              <a:t>‹Nº›</a:t>
            </a:fld>
            <a:endParaRPr lang="es-SV" altLang="es-US"/>
          </a:p>
        </p:txBody>
      </p:sp>
    </p:spTree>
    <p:extLst>
      <p:ext uri="{BB962C8B-B14F-4D97-AF65-F5344CB8AC3E}">
        <p14:creationId xmlns:p14="http://schemas.microsoft.com/office/powerpoint/2010/main" val="74683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0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3" name="11 Triángulo isósceles"/>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1 Marcador de fecha"/>
          <p:cNvSpPr>
            <a:spLocks noGrp="1"/>
          </p:cNvSpPr>
          <p:nvPr>
            <p:ph type="dt" sz="half" idx="10"/>
          </p:nvPr>
        </p:nvSpPr>
        <p:spPr/>
        <p:txBody>
          <a:bodyPr/>
          <a:lstStyle>
            <a:lvl1pPr>
              <a:defRPr/>
            </a:lvl1pPr>
          </a:lstStyle>
          <a:p>
            <a:pPr>
              <a:defRPr/>
            </a:pPr>
            <a:fld id="{174D67B3-73B1-48F8-B1AC-35FD808678BC}" type="datetime1">
              <a:rPr lang="es-SV"/>
              <a:pPr>
                <a:defRPr/>
              </a:pPr>
              <a:t>24/02/2020</a:t>
            </a:fld>
            <a:endParaRPr lang="es-SV"/>
          </a:p>
        </p:txBody>
      </p:sp>
      <p:sp>
        <p:nvSpPr>
          <p:cNvPr id="5" name="2 Marcador de pie de página"/>
          <p:cNvSpPr>
            <a:spLocks noGrp="1"/>
          </p:cNvSpPr>
          <p:nvPr>
            <p:ph type="ftr" sz="quarter" idx="11"/>
          </p:nvPr>
        </p:nvSpPr>
        <p:spPr/>
        <p:txBody>
          <a:bodyPr/>
          <a:lstStyle>
            <a:lvl1pPr>
              <a:defRPr/>
            </a:lvl1pPr>
          </a:lstStyle>
          <a:p>
            <a:pPr>
              <a:defRPr/>
            </a:pPr>
            <a:endParaRPr lang="es-SV"/>
          </a:p>
        </p:txBody>
      </p:sp>
      <p:sp>
        <p:nvSpPr>
          <p:cNvPr id="6" name="3 Marcador de número de diapositiva"/>
          <p:cNvSpPr>
            <a:spLocks noGrp="1"/>
          </p:cNvSpPr>
          <p:nvPr>
            <p:ph type="sldNum" sz="quarter" idx="12"/>
          </p:nvPr>
        </p:nvSpPr>
        <p:spPr/>
        <p:txBody>
          <a:bodyPr/>
          <a:lstStyle>
            <a:lvl1pPr>
              <a:defRPr/>
            </a:lvl1pPr>
          </a:lstStyle>
          <a:p>
            <a:fld id="{0A855DD5-75B5-4331-B9A4-DA032E7ACDED}" type="slidenum">
              <a:rPr lang="es-SV" altLang="es-US"/>
              <a:pPr/>
              <a:t>‹Nº›</a:t>
            </a:fld>
            <a:endParaRPr lang="es-SV" altLang="es-US"/>
          </a:p>
        </p:txBody>
      </p:sp>
    </p:spTree>
    <p:extLst>
      <p:ext uri="{BB962C8B-B14F-4D97-AF65-F5344CB8AC3E}">
        <p14:creationId xmlns:p14="http://schemas.microsoft.com/office/powerpoint/2010/main" val="224921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10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11 Conector recto"/>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12 Triángulo isósceles"/>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2" name="11 Marcador de contenido"/>
          <p:cNvSpPr>
            <a:spLocks noGrp="1"/>
          </p:cNvSpPr>
          <p:nvPr>
            <p:ph sz="quarter" idx="1"/>
          </p:nvPr>
        </p:nvSpPr>
        <p:spPr>
          <a:xfrm>
            <a:off x="304800" y="304800"/>
            <a:ext cx="5715000" cy="5715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4 Marcador de fecha"/>
          <p:cNvSpPr>
            <a:spLocks noGrp="1"/>
          </p:cNvSpPr>
          <p:nvPr>
            <p:ph type="dt" sz="half" idx="10"/>
          </p:nvPr>
        </p:nvSpPr>
        <p:spPr/>
        <p:txBody>
          <a:bodyPr/>
          <a:lstStyle>
            <a:lvl1pPr>
              <a:defRPr/>
            </a:lvl1pPr>
          </a:lstStyle>
          <a:p>
            <a:pPr>
              <a:defRPr/>
            </a:pPr>
            <a:fld id="{1DB24B5A-99DB-444B-B7B6-80321825734C}" type="datetime1">
              <a:rPr lang="es-SV"/>
              <a:pPr>
                <a:defRPr/>
              </a:pPr>
              <a:t>24/02/2020</a:t>
            </a:fld>
            <a:endParaRPr lang="es-SV"/>
          </a:p>
        </p:txBody>
      </p:sp>
      <p:sp>
        <p:nvSpPr>
          <p:cNvPr id="9" name="5 Marcador de pie de página"/>
          <p:cNvSpPr>
            <a:spLocks noGrp="1"/>
          </p:cNvSpPr>
          <p:nvPr>
            <p:ph type="ftr" sz="quarter" idx="11"/>
          </p:nvPr>
        </p:nvSpPr>
        <p:spPr/>
        <p:txBody>
          <a:bodyPr/>
          <a:lstStyle>
            <a:lvl1pPr>
              <a:defRPr/>
            </a:lvl1pPr>
          </a:lstStyle>
          <a:p>
            <a:pPr>
              <a:defRPr/>
            </a:pPr>
            <a:endParaRPr lang="es-SV"/>
          </a:p>
        </p:txBody>
      </p:sp>
      <p:sp>
        <p:nvSpPr>
          <p:cNvPr id="10" name="6 Marcador de número de diapositiva"/>
          <p:cNvSpPr>
            <a:spLocks noGrp="1"/>
          </p:cNvSpPr>
          <p:nvPr>
            <p:ph type="sldNum" sz="quarter" idx="12"/>
          </p:nvPr>
        </p:nvSpPr>
        <p:spPr/>
        <p:txBody>
          <a:bodyPr/>
          <a:lstStyle>
            <a:lvl1pPr>
              <a:defRPr/>
            </a:lvl1pPr>
          </a:lstStyle>
          <a:p>
            <a:fld id="{4CB56BA3-F905-46A4-82EB-937537202EBC}" type="slidenum">
              <a:rPr lang="es-SV" altLang="es-US"/>
              <a:pPr/>
              <a:t>‹Nº›</a:t>
            </a:fld>
            <a:endParaRPr lang="es-SV" altLang="es-US"/>
          </a:p>
        </p:txBody>
      </p:sp>
    </p:spTree>
    <p:extLst>
      <p:ext uri="{BB962C8B-B14F-4D97-AF65-F5344CB8AC3E}">
        <p14:creationId xmlns:p14="http://schemas.microsoft.com/office/powerpoint/2010/main" val="10223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77AFEC30-A5C8-4985-9ACA-06734BE5E77E}" type="datetime1">
              <a:rPr lang="es-SV"/>
              <a:pPr>
                <a:defRPr/>
              </a:pPr>
              <a:t>24/02/2020</a:t>
            </a:fld>
            <a:endParaRPr lang="es-SV"/>
          </a:p>
        </p:txBody>
      </p:sp>
      <p:sp>
        <p:nvSpPr>
          <p:cNvPr id="5" name="2 Marcador de pie de página"/>
          <p:cNvSpPr>
            <a:spLocks noGrp="1"/>
          </p:cNvSpPr>
          <p:nvPr>
            <p:ph type="ftr" sz="quarter" idx="11"/>
          </p:nvPr>
        </p:nvSpPr>
        <p:spPr/>
        <p:txBody>
          <a:bodyPr/>
          <a:lstStyle>
            <a:lvl1pPr>
              <a:defRPr/>
            </a:lvl1pPr>
          </a:lstStyle>
          <a:p>
            <a:pPr>
              <a:defRPr/>
            </a:pPr>
            <a:endParaRPr lang="es-SV"/>
          </a:p>
        </p:txBody>
      </p:sp>
      <p:sp>
        <p:nvSpPr>
          <p:cNvPr id="6" name="22 Marcador de número de diapositiva"/>
          <p:cNvSpPr>
            <a:spLocks noGrp="1"/>
          </p:cNvSpPr>
          <p:nvPr>
            <p:ph type="sldNum" sz="quarter" idx="12"/>
          </p:nvPr>
        </p:nvSpPr>
        <p:spPr/>
        <p:txBody>
          <a:bodyPr/>
          <a:lstStyle>
            <a:lvl1pPr>
              <a:defRPr/>
            </a:lvl1pPr>
          </a:lstStyle>
          <a:p>
            <a:fld id="{69D95892-2E5C-49A8-A243-48873F727D3D}" type="slidenum">
              <a:rPr lang="es-SV" altLang="es-US"/>
              <a:pPr/>
              <a:t>‹Nº›</a:t>
            </a:fld>
            <a:endParaRPr lang="es-SV" altLang="es-US"/>
          </a:p>
        </p:txBody>
      </p:sp>
    </p:spTree>
    <p:extLst>
      <p:ext uri="{BB962C8B-B14F-4D97-AF65-F5344CB8AC3E}">
        <p14:creationId xmlns:p14="http://schemas.microsoft.com/office/powerpoint/2010/main" val="1231003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10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5" name="11 Triángulo isósceles"/>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2 Conector recto"/>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3 Marcador de fecha"/>
          <p:cNvSpPr>
            <a:spLocks noGrp="1"/>
          </p:cNvSpPr>
          <p:nvPr>
            <p:ph type="dt" sz="half" idx="10"/>
          </p:nvPr>
        </p:nvSpPr>
        <p:spPr/>
        <p:txBody>
          <a:bodyPr/>
          <a:lstStyle>
            <a:lvl1pPr>
              <a:defRPr/>
            </a:lvl1pPr>
          </a:lstStyle>
          <a:p>
            <a:pPr>
              <a:defRPr/>
            </a:pPr>
            <a:fld id="{5C969453-FA60-469D-A83A-9346C021B9B3}" type="datetime1">
              <a:rPr lang="es-SV"/>
              <a:pPr>
                <a:defRPr/>
              </a:pPr>
              <a:t>24/02/2020</a:t>
            </a:fld>
            <a:endParaRPr lang="es-SV"/>
          </a:p>
        </p:txBody>
      </p:sp>
      <p:sp>
        <p:nvSpPr>
          <p:cNvPr id="8" name="4 Marcador de pie de página"/>
          <p:cNvSpPr>
            <a:spLocks noGrp="1"/>
          </p:cNvSpPr>
          <p:nvPr>
            <p:ph type="ftr" sz="quarter" idx="11"/>
          </p:nvPr>
        </p:nvSpPr>
        <p:spPr/>
        <p:txBody>
          <a:bodyPr/>
          <a:lstStyle>
            <a:lvl1pPr>
              <a:defRPr/>
            </a:lvl1pPr>
          </a:lstStyle>
          <a:p>
            <a:pPr>
              <a:defRPr/>
            </a:pPr>
            <a:endParaRPr lang="es-SV"/>
          </a:p>
        </p:txBody>
      </p:sp>
      <p:sp>
        <p:nvSpPr>
          <p:cNvPr id="9" name="5 Marcador de número de diapositiva"/>
          <p:cNvSpPr>
            <a:spLocks noGrp="1"/>
          </p:cNvSpPr>
          <p:nvPr>
            <p:ph type="sldNum" sz="quarter" idx="12"/>
          </p:nvPr>
        </p:nvSpPr>
        <p:spPr/>
        <p:txBody>
          <a:bodyPr/>
          <a:lstStyle>
            <a:lvl1pPr>
              <a:defRPr/>
            </a:lvl1pPr>
          </a:lstStyle>
          <a:p>
            <a:fld id="{69427D89-1E0B-4608-9B13-1E86A063FB90}" type="slidenum">
              <a:rPr lang="es-SV" altLang="es-US"/>
              <a:pPr/>
              <a:t>‹Nº›</a:t>
            </a:fld>
            <a:endParaRPr lang="es-SV" altLang="es-US"/>
          </a:p>
        </p:txBody>
      </p:sp>
    </p:spTree>
    <p:extLst>
      <p:ext uri="{BB962C8B-B14F-4D97-AF65-F5344CB8AC3E}">
        <p14:creationId xmlns:p14="http://schemas.microsoft.com/office/powerpoint/2010/main" val="2000040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21 Marcador de título"/>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altLang="es-US" smtClean="0"/>
              <a:t>Haga clic para modificar el estilo de título del patrón</a:t>
            </a:r>
            <a:endParaRPr lang="en-US" altLang="es-US" smtClean="0"/>
          </a:p>
        </p:txBody>
      </p:sp>
      <p:sp>
        <p:nvSpPr>
          <p:cNvPr id="5123" name="12 Marcador de texto"/>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US" smtClean="0"/>
              <a:t>Haga clic para modificar el estilo de texto del patrón</a:t>
            </a:r>
          </a:p>
          <a:p>
            <a:pPr lvl="1"/>
            <a:r>
              <a:rPr lang="es-ES" altLang="es-US" smtClean="0"/>
              <a:t>Segundo nivel</a:t>
            </a:r>
          </a:p>
          <a:p>
            <a:pPr lvl="2"/>
            <a:r>
              <a:rPr lang="es-ES" altLang="es-US" smtClean="0"/>
              <a:t>Tercer nivel</a:t>
            </a:r>
          </a:p>
          <a:p>
            <a:pPr lvl="3"/>
            <a:r>
              <a:rPr lang="es-ES" altLang="es-US" smtClean="0"/>
              <a:t>Cuarto nivel</a:t>
            </a:r>
          </a:p>
          <a:p>
            <a:pPr lvl="4"/>
            <a:r>
              <a:rPr lang="es-ES" altLang="es-US" smtClean="0"/>
              <a:t>Quinto nivel</a:t>
            </a:r>
            <a:endParaRPr lang="en-US" altLang="es-US" smtClean="0"/>
          </a:p>
        </p:txBody>
      </p:sp>
      <p:sp>
        <p:nvSpPr>
          <p:cNvPr id="14" name="13 Marcador de fecha"/>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6C13E38D-B1B2-411D-8FC0-D8A0E4117C7A}" type="datetime1">
              <a:rPr lang="es-SV"/>
              <a:pPr>
                <a:defRPr/>
              </a:pPr>
              <a:t>24/02/2020</a:t>
            </a:fld>
            <a:endParaRPr lang="es-SV"/>
          </a:p>
        </p:txBody>
      </p:sp>
      <p:sp>
        <p:nvSpPr>
          <p:cNvPr id="3" name="2 Marcador de pie de página"/>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s-SV"/>
          </a:p>
        </p:txBody>
      </p:sp>
      <p:sp>
        <p:nvSpPr>
          <p:cNvPr id="23" name="22 Marcador de número de diapositiva"/>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panose="020B0502020104020203" pitchFamily="34" charset="0"/>
              </a:defRPr>
            </a:lvl1pPr>
          </a:lstStyle>
          <a:p>
            <a:fld id="{18FE84F2-B8F9-4241-BF33-7A04BB666DE5}" type="slidenum">
              <a:rPr lang="es-SV" altLang="es-US"/>
              <a:pPr/>
              <a:t>‹Nº›</a:t>
            </a:fld>
            <a:endParaRPr lang="es-SV" altLang="es-US"/>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3">
                <a:lumMod val="50000"/>
              </a:schemeClr>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3">
                <a:lumMod val="50000"/>
              </a:schemeClr>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9 Triángulo isósceles"/>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01" r:id="rId8"/>
    <p:sldLayoutId id="2147483810" r:id="rId9"/>
    <p:sldLayoutId id="2147483802" r:id="rId10"/>
    <p:sldLayoutId id="2147483811" r:id="rId11"/>
  </p:sldLayoutIdLst>
  <p:hf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4.emf"/><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59.png"/><Relationship Id="rId4" Type="http://schemas.openxmlformats.org/officeDocument/2006/relationships/image" Target="../media/image58.jpe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2 CuadroTexto"/>
          <p:cNvSpPr txBox="1">
            <a:spLocks noChangeArrowheads="1"/>
          </p:cNvSpPr>
          <p:nvPr/>
        </p:nvSpPr>
        <p:spPr bwMode="auto">
          <a:xfrm>
            <a:off x="684213" y="6286500"/>
            <a:ext cx="793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s-SV" altLang="es-US" sz="2000">
                <a:latin typeface="Gill Sans MT" panose="020B0502020104020203" pitchFamily="34" charset="0"/>
              </a:rPr>
              <a:t> San Salvador, 17 de mayo de 2012</a:t>
            </a:r>
          </a:p>
        </p:txBody>
      </p:sp>
      <p:sp>
        <p:nvSpPr>
          <p:cNvPr id="10244" name="Text Box 4"/>
          <p:cNvSpPr txBox="1">
            <a:spLocks noChangeArrowheads="1"/>
          </p:cNvSpPr>
          <p:nvPr/>
        </p:nvSpPr>
        <p:spPr bwMode="auto">
          <a:xfrm>
            <a:off x="857250" y="2786063"/>
            <a:ext cx="7616825" cy="2000250"/>
          </a:xfrm>
          <a:prstGeom prst="rect">
            <a:avLst/>
          </a:prstGeom>
          <a:noFill/>
          <a:ln w="9525">
            <a:noFill/>
            <a:miter lim="800000"/>
            <a:headEnd/>
            <a:tailEnd/>
          </a:ln>
        </p:spPr>
        <p:txBody>
          <a:bodyPr anchor="ctr"/>
          <a:lstStyle/>
          <a:p>
            <a:pPr algn="r">
              <a:defRPr/>
            </a:pPr>
            <a:endParaRPr lang="es-SV" b="1" dirty="0">
              <a:effectLst>
                <a:outerShdw blurRad="38100" dist="38100" dir="2700000" algn="tl">
                  <a:srgbClr val="C0C0C0"/>
                </a:outerShdw>
              </a:effectLst>
              <a:latin typeface="Gill Sans MT" pitchFamily="34" charset="0"/>
              <a:cs typeface="Arial" charset="0"/>
            </a:endParaRPr>
          </a:p>
          <a:p>
            <a:pPr algn="r">
              <a:defRPr/>
            </a:pPr>
            <a:r>
              <a:rPr lang="es-SV" b="1" dirty="0">
                <a:effectLst>
                  <a:outerShdw blurRad="38100" dist="38100" dir="2700000" algn="tl">
                    <a:srgbClr val="C0C0C0"/>
                  </a:outerShdw>
                </a:effectLst>
                <a:latin typeface="Gill Sans MT" pitchFamily="34" charset="0"/>
                <a:cs typeface="Arial" charset="0"/>
              </a:rPr>
              <a:t> </a:t>
            </a:r>
          </a:p>
          <a:p>
            <a:pPr algn="r">
              <a:defRPr/>
            </a:pPr>
            <a:endParaRPr lang="es-SV" b="1" dirty="0">
              <a:effectLst>
                <a:outerShdw blurRad="38100" dist="38100" dir="2700000" algn="tl">
                  <a:srgbClr val="C0C0C0"/>
                </a:outerShdw>
              </a:effectLst>
              <a:latin typeface="Gill Sans MT" pitchFamily="34" charset="0"/>
              <a:cs typeface="Arial" charset="0"/>
            </a:endParaRPr>
          </a:p>
        </p:txBody>
      </p:sp>
      <p:sp>
        <p:nvSpPr>
          <p:cNvPr id="5" name="4 Título"/>
          <p:cNvSpPr>
            <a:spLocks noGrp="1"/>
          </p:cNvSpPr>
          <p:nvPr>
            <p:ph type="title"/>
          </p:nvPr>
        </p:nvSpPr>
        <p:spPr>
          <a:xfrm>
            <a:off x="500063" y="1785938"/>
            <a:ext cx="8158162" cy="4071937"/>
          </a:xfrm>
        </p:spPr>
        <p:txBody>
          <a:bodyPr/>
          <a:lstStyle/>
          <a:p>
            <a:pPr>
              <a:defRPr/>
            </a:pPr>
            <a:r>
              <a:rPr lang="es-SV" dirty="0" smtClean="0">
                <a:effectLst>
                  <a:outerShdw blurRad="38100" dist="38100" dir="2700000" algn="tl">
                    <a:srgbClr val="C0C0C0"/>
                  </a:outerShdw>
                </a:effectLst>
              </a:rPr>
              <a:t>Turismo de base amplia como alternativa sustentable.</a:t>
            </a:r>
            <a:br>
              <a:rPr lang="es-SV" dirty="0" smtClean="0">
                <a:effectLst>
                  <a:outerShdw blurRad="38100" dist="38100" dir="2700000" algn="tl">
                    <a:srgbClr val="C0C0C0"/>
                  </a:outerShdw>
                </a:effectLst>
              </a:rPr>
            </a:br>
            <a:endParaRPr lang="es-MX"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Título"/>
          <p:cNvGrpSpPr>
            <a:grpSpLocks noGrp="1"/>
          </p:cNvGrpSpPr>
          <p:nvPr/>
        </p:nvGrpSpPr>
        <p:grpSpPr bwMode="auto">
          <a:xfrm>
            <a:off x="12700" y="-49213"/>
            <a:ext cx="9466263" cy="1414463"/>
            <a:chOff x="8" y="-31"/>
            <a:chExt cx="5963" cy="891"/>
          </a:xfrm>
        </p:grpSpPr>
        <p:pic>
          <p:nvPicPr>
            <p:cNvPr id="24578" name="1 Títul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 y="-31"/>
              <a:ext cx="5963" cy="891"/>
            </a:xfrm>
            <a:prstGeom prst="rect">
              <a:avLst/>
            </a:prstGeom>
            <a:noFill/>
            <a:extLst>
              <a:ext uri="{909E8E84-426E-40DD-AFC4-6F175D3DCCD1}">
                <a14:hiddenFill xmlns:a14="http://schemas.microsoft.com/office/drawing/2010/main">
                  <a:solidFill>
                    <a:srgbClr val="FFFFFF"/>
                  </a:solidFill>
                </a14:hiddenFill>
              </a:ext>
            </a:extLst>
          </p:spPr>
        </p:pic>
        <p:sp>
          <p:nvSpPr>
            <p:cNvPr id="24579" name="Text Box 3"/>
            <p:cNvSpPr txBox="1">
              <a:spLocks noChangeArrowheads="1"/>
            </p:cNvSpPr>
            <p:nvPr/>
          </p:nvSpPr>
          <p:spPr bwMode="auto">
            <a:xfrm>
              <a:off x="113" y="28"/>
              <a:ext cx="5512"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SV" altLang="es-US" sz="2800" b="1">
                  <a:solidFill>
                    <a:srgbClr val="464B15"/>
                  </a:solidFill>
                  <a:latin typeface="Gill Sans MT" panose="020B0502020104020203" pitchFamily="34" charset="0"/>
                </a:rPr>
                <a:t>País está muy expuesta a los eventos extremos más frecuentes provenientes del pacífico </a:t>
              </a:r>
            </a:p>
          </p:txBody>
        </p:sp>
      </p:grpSp>
      <p:pic>
        <p:nvPicPr>
          <p:cNvPr id="24581" name="Picture 2"/>
          <p:cNvPicPr>
            <a:picLocks noChangeAspect="1" noChangeArrowheads="1"/>
          </p:cNvPicPr>
          <p:nvPr/>
        </p:nvPicPr>
        <p:blipFill>
          <a:blip r:embed="rId3">
            <a:extLst>
              <a:ext uri="{28A0092B-C50C-407E-A947-70E740481C1C}">
                <a14:useLocalDpi xmlns:a14="http://schemas.microsoft.com/office/drawing/2010/main" val="0"/>
              </a:ext>
            </a:extLst>
          </a:blip>
          <a:srcRect l="4688" t="5556" r="8334" b="5556"/>
          <a:stretch>
            <a:fillRect/>
          </a:stretch>
        </p:blipFill>
        <p:spPr bwMode="auto">
          <a:xfrm>
            <a:off x="0" y="1052513"/>
            <a:ext cx="91440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Título"/>
          <p:cNvGrpSpPr>
            <a:grpSpLocks noGrp="1"/>
          </p:cNvGrpSpPr>
          <p:nvPr/>
        </p:nvGrpSpPr>
        <p:grpSpPr bwMode="auto">
          <a:xfrm>
            <a:off x="-201613" y="-115888"/>
            <a:ext cx="9601201" cy="1560513"/>
            <a:chOff x="-127" y="-73"/>
            <a:chExt cx="6048" cy="983"/>
          </a:xfrm>
        </p:grpSpPr>
        <p:pic>
          <p:nvPicPr>
            <p:cNvPr id="25602" name="4 Títul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 y="-73"/>
              <a:ext cx="6048" cy="983"/>
            </a:xfrm>
            <a:prstGeom prst="rect">
              <a:avLst/>
            </a:prstGeom>
            <a:noFill/>
            <a:extLst>
              <a:ext uri="{909E8E84-426E-40DD-AFC4-6F175D3DCCD1}">
                <a14:hiddenFill xmlns:a14="http://schemas.microsoft.com/office/drawing/2010/main">
                  <a:solidFill>
                    <a:srgbClr val="FFFFFF"/>
                  </a:solidFill>
                </a14:hiddenFill>
              </a:ext>
            </a:extLst>
          </p:spPr>
        </p:pic>
        <p:sp>
          <p:nvSpPr>
            <p:cNvPr id="25603" name="Text Box 3"/>
            <p:cNvSpPr txBox="1">
              <a:spLocks noChangeArrowheads="1"/>
            </p:cNvSpPr>
            <p:nvPr/>
          </p:nvSpPr>
          <p:spPr bwMode="auto">
            <a:xfrm>
              <a:off x="0" y="0"/>
              <a:ext cx="5692"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SV" altLang="es-US" sz="3200" b="1">
                  <a:solidFill>
                    <a:srgbClr val="464B15"/>
                  </a:solidFill>
                  <a:latin typeface="Gill Sans MT" panose="020B0502020104020203" pitchFamily="34" charset="0"/>
                </a:rPr>
                <a:t>Existen problemas de sedimentación  y erosión</a:t>
              </a:r>
            </a:p>
          </p:txBody>
        </p:sp>
      </p:grpSp>
      <p:pic>
        <p:nvPicPr>
          <p:cNvPr id="25605" name="4 Marcador de contenido" descr="Comparacion Linea de Costa El Espino 1949-1979-2009.jpg"/>
          <p:cNvPicPr>
            <a:picLocks noGrp="1" noChangeAspect="1"/>
          </p:cNvPicPr>
          <p:nvPr>
            <p:ph idx="1"/>
          </p:nvPr>
        </p:nvPicPr>
        <p:blipFill>
          <a:blip r:embed="rId3">
            <a:extLst>
              <a:ext uri="{28A0092B-C50C-407E-A947-70E740481C1C}">
                <a14:useLocalDpi xmlns:a14="http://schemas.microsoft.com/office/drawing/2010/main" val="0"/>
              </a:ext>
            </a:extLst>
          </a:blip>
          <a:srcRect r="-8" b="44"/>
          <a:stretch>
            <a:fillRect/>
          </a:stretch>
        </p:blipFill>
        <p:spPr>
          <a:xfrm>
            <a:off x="0" y="2087563"/>
            <a:ext cx="6430963" cy="4149725"/>
          </a:xfrm>
        </p:spPr>
      </p:pic>
      <p:pic>
        <p:nvPicPr>
          <p:cNvPr id="25606" name="Picture 2" descr="http://www.servir.net/images/desastres/2009-11-11_inund_SV/sv_costas_sedimentacion_nov09_l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225" y="1628775"/>
            <a:ext cx="44227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4 Marcador de posición de imagen" descr="IMG_1260.JPG"/>
          <p:cNvPicPr>
            <a:picLocks noChangeAspect="1"/>
          </p:cNvPicPr>
          <p:nvPr/>
        </p:nvPicPr>
        <p:blipFill>
          <a:blip r:embed="rId3">
            <a:extLst>
              <a:ext uri="{28A0092B-C50C-407E-A947-70E740481C1C}">
                <a14:useLocalDpi xmlns:a14="http://schemas.microsoft.com/office/drawing/2010/main" val="0"/>
              </a:ext>
            </a:extLst>
          </a:blip>
          <a:srcRect b="-98"/>
          <a:stretch>
            <a:fillRect/>
          </a:stretch>
        </p:blipFill>
        <p:spPr bwMode="auto">
          <a:xfrm>
            <a:off x="4114800" y="0"/>
            <a:ext cx="5029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10 Imagen" descr="DSC0087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ctángulo"/>
          <p:cNvSpPr/>
          <p:nvPr/>
        </p:nvSpPr>
        <p:spPr>
          <a:xfrm>
            <a:off x="431800" y="1944688"/>
            <a:ext cx="2808288" cy="576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dirty="0"/>
              <a:t>Febrero de 2011</a:t>
            </a:r>
          </a:p>
        </p:txBody>
      </p:sp>
      <p:sp>
        <p:nvSpPr>
          <p:cNvPr id="13" name="12 Rectángulo"/>
          <p:cNvSpPr/>
          <p:nvPr/>
        </p:nvSpPr>
        <p:spPr>
          <a:xfrm>
            <a:off x="5435600" y="188913"/>
            <a:ext cx="3168650" cy="503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dirty="0"/>
              <a:t>02 de junio de 2010</a:t>
            </a:r>
          </a:p>
        </p:txBody>
      </p:sp>
      <p:pic>
        <p:nvPicPr>
          <p:cNvPr id="26630" name="13 Imagen" descr="DSC0114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997200"/>
            <a:ext cx="4427538"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14 Imagen" descr="DSC02705.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40200" y="2781300"/>
            <a:ext cx="5148263"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Rectángulo"/>
          <p:cNvSpPr/>
          <p:nvPr/>
        </p:nvSpPr>
        <p:spPr>
          <a:xfrm>
            <a:off x="5364163" y="5876925"/>
            <a:ext cx="3384550"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dirty="0"/>
              <a:t>Septiembre de 2011</a:t>
            </a:r>
          </a:p>
        </p:txBody>
      </p:sp>
      <p:sp>
        <p:nvSpPr>
          <p:cNvPr id="9" name="8 Rectángulo"/>
          <p:cNvSpPr/>
          <p:nvPr/>
        </p:nvSpPr>
        <p:spPr>
          <a:xfrm>
            <a:off x="395288" y="5805488"/>
            <a:ext cx="3168650" cy="503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dirty="0"/>
              <a:t>31 de mayo de 2011</a:t>
            </a:r>
          </a:p>
        </p:txBody>
      </p:sp>
      <p:sp>
        <p:nvSpPr>
          <p:cNvPr id="17" name="16 Elipse"/>
          <p:cNvSpPr/>
          <p:nvPr/>
        </p:nvSpPr>
        <p:spPr>
          <a:xfrm>
            <a:off x="2627313" y="3644900"/>
            <a:ext cx="576262" cy="5762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18" name="17 Elipse"/>
          <p:cNvSpPr/>
          <p:nvPr/>
        </p:nvSpPr>
        <p:spPr>
          <a:xfrm>
            <a:off x="2843213" y="981075"/>
            <a:ext cx="576262" cy="5762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19" name="18 Elipse"/>
          <p:cNvSpPr/>
          <p:nvPr/>
        </p:nvSpPr>
        <p:spPr>
          <a:xfrm>
            <a:off x="8567738" y="1484313"/>
            <a:ext cx="576262" cy="5762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20" name="19 Elipse"/>
          <p:cNvSpPr/>
          <p:nvPr/>
        </p:nvSpPr>
        <p:spPr>
          <a:xfrm>
            <a:off x="6084888" y="3860800"/>
            <a:ext cx="574675" cy="5762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cxnSp>
        <p:nvCxnSpPr>
          <p:cNvPr id="22" name="21 Conector recto de flecha"/>
          <p:cNvCxnSpPr>
            <a:stCxn id="18" idx="4"/>
            <a:endCxn id="17" idx="0"/>
          </p:cNvCxnSpPr>
          <p:nvPr/>
        </p:nvCxnSpPr>
        <p:spPr>
          <a:xfrm rot="5400000">
            <a:off x="1980407" y="2493169"/>
            <a:ext cx="2087562" cy="2159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flipV="1">
            <a:off x="539750" y="1268413"/>
            <a:ext cx="936625" cy="576262"/>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flipV="1">
            <a:off x="755650" y="3933825"/>
            <a:ext cx="1008063" cy="6477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a:stCxn id="17" idx="6"/>
            <a:endCxn id="20" idx="2"/>
          </p:cNvCxnSpPr>
          <p:nvPr/>
        </p:nvCxnSpPr>
        <p:spPr>
          <a:xfrm>
            <a:off x="3203575" y="3933825"/>
            <a:ext cx="2881313" cy="2159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19" idx="2"/>
            <a:endCxn id="18" idx="6"/>
          </p:cNvCxnSpPr>
          <p:nvPr/>
        </p:nvCxnSpPr>
        <p:spPr>
          <a:xfrm flipH="1" flipV="1">
            <a:off x="3419475" y="1268413"/>
            <a:ext cx="5148263" cy="5048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Título"/>
          <p:cNvGrpSpPr>
            <a:grpSpLocks noGrp="1"/>
          </p:cNvGrpSpPr>
          <p:nvPr/>
        </p:nvGrpSpPr>
        <p:grpSpPr bwMode="auto">
          <a:xfrm>
            <a:off x="-42863" y="-36513"/>
            <a:ext cx="9242426" cy="950913"/>
            <a:chOff x="-27" y="-23"/>
            <a:chExt cx="5822" cy="599"/>
          </a:xfrm>
        </p:grpSpPr>
        <p:pic>
          <p:nvPicPr>
            <p:cNvPr id="27650" name="1 Títul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 y="-23"/>
              <a:ext cx="5822" cy="599"/>
            </a:xfrm>
            <a:prstGeom prst="rect">
              <a:avLst/>
            </a:prstGeom>
            <a:noFill/>
            <a:extLst>
              <a:ext uri="{909E8E84-426E-40DD-AFC4-6F175D3DCCD1}">
                <a14:hiddenFill xmlns:a14="http://schemas.microsoft.com/office/drawing/2010/main">
                  <a:solidFill>
                    <a:srgbClr val="FFFFFF"/>
                  </a:solidFill>
                </a14:hiddenFill>
              </a:ext>
            </a:extLst>
          </p:spPr>
        </p:pic>
        <p:sp>
          <p:nvSpPr>
            <p:cNvPr id="27651" name="Text Box 3"/>
            <p:cNvSpPr txBox="1">
              <a:spLocks noChangeArrowheads="1"/>
            </p:cNvSpPr>
            <p:nvPr/>
          </p:nvSpPr>
          <p:spPr bwMode="auto">
            <a:xfrm>
              <a:off x="68" y="35"/>
              <a:ext cx="5445"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SV" altLang="es-US" sz="2600" b="1">
                  <a:solidFill>
                    <a:srgbClr val="464B15"/>
                  </a:solidFill>
                  <a:latin typeface="Gill Sans MT" panose="020B0502020104020203" pitchFamily="34" charset="0"/>
                </a:rPr>
                <a:t>Jaltepeque y Jiquilisco son más susceptibles a tsunamis </a:t>
              </a:r>
            </a:p>
          </p:txBody>
        </p:sp>
      </p:grpSp>
      <p:pic>
        <p:nvPicPr>
          <p:cNvPr id="27653" name="Picture 2" descr="C:\Outputs\Mapas_Snet_JPG\2011\STP\Tsunami.jpg"/>
          <p:cNvPicPr>
            <a:picLocks noChangeAspect="1" noChangeArrowheads="1"/>
          </p:cNvPicPr>
          <p:nvPr/>
        </p:nvPicPr>
        <p:blipFill>
          <a:blip r:embed="rId3">
            <a:extLst>
              <a:ext uri="{28A0092B-C50C-407E-A947-70E740481C1C}">
                <a14:useLocalDpi xmlns:a14="http://schemas.microsoft.com/office/drawing/2010/main" val="0"/>
              </a:ext>
            </a:extLst>
          </a:blip>
          <a:srcRect r="12" b="-14"/>
          <a:stretch>
            <a:fillRect/>
          </a:stretch>
        </p:blipFill>
        <p:spPr bwMode="auto">
          <a:xfrm>
            <a:off x="468313" y="671513"/>
            <a:ext cx="8135937" cy="565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28625" y="3000375"/>
            <a:ext cx="8229600" cy="2084388"/>
          </a:xfrm>
        </p:spPr>
        <p:txBody>
          <a:bodyPr/>
          <a:lstStyle/>
          <a:p>
            <a:pPr>
              <a:defRPr/>
            </a:pPr>
            <a:r>
              <a:rPr lang="es-SV" sz="4000" dirty="0" smtClean="0"/>
              <a:t>Cómo pensar entonces los escenarios </a:t>
            </a:r>
            <a:br>
              <a:rPr lang="es-SV" sz="4000" dirty="0" smtClean="0"/>
            </a:br>
            <a:r>
              <a:rPr lang="es-SV" sz="4000" dirty="0" smtClean="0"/>
              <a:t>para el desarrollo turístico?</a:t>
            </a:r>
            <a:br>
              <a:rPr lang="es-SV" sz="4000" dirty="0" smtClean="0"/>
            </a:br>
            <a:r>
              <a:rPr lang="es-SV" sz="4000" dirty="0" smtClean="0"/>
              <a:t/>
            </a:r>
            <a:br>
              <a:rPr lang="es-SV" sz="4000" dirty="0" smtClean="0"/>
            </a:br>
            <a:r>
              <a:rPr lang="es-SV" sz="4000" dirty="0" smtClean="0"/>
              <a:t>Hay espacio para el desarrollo turístico? </a:t>
            </a:r>
            <a:endParaRPr lang="es-SV" sz="4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Título"/>
          <p:cNvGrpSpPr>
            <a:grpSpLocks noGrp="1"/>
          </p:cNvGrpSpPr>
          <p:nvPr/>
        </p:nvGrpSpPr>
        <p:grpSpPr bwMode="auto">
          <a:xfrm>
            <a:off x="85725" y="12700"/>
            <a:ext cx="9210675" cy="1066800"/>
            <a:chOff x="54" y="8"/>
            <a:chExt cx="5802" cy="672"/>
          </a:xfrm>
        </p:grpSpPr>
        <p:pic>
          <p:nvPicPr>
            <p:cNvPr id="29698" name="5 Títul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 y="8"/>
              <a:ext cx="5802" cy="672"/>
            </a:xfrm>
            <a:prstGeom prst="rect">
              <a:avLst/>
            </a:prstGeom>
            <a:noFill/>
            <a:extLst>
              <a:ext uri="{909E8E84-426E-40DD-AFC4-6F175D3DCCD1}">
                <a14:hiddenFill xmlns:a14="http://schemas.microsoft.com/office/drawing/2010/main">
                  <a:solidFill>
                    <a:srgbClr val="FFFFFF"/>
                  </a:solidFill>
                </a14:hiddenFill>
              </a:ext>
            </a:extLst>
          </p:spPr>
        </p:pic>
        <p:sp>
          <p:nvSpPr>
            <p:cNvPr id="29699" name="Text Box 3"/>
            <p:cNvSpPr txBox="1">
              <a:spLocks noChangeArrowheads="1"/>
            </p:cNvSpPr>
            <p:nvPr/>
          </p:nvSpPr>
          <p:spPr bwMode="auto">
            <a:xfrm>
              <a:off x="180" y="82"/>
              <a:ext cx="544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MX" altLang="es-US" sz="3200" b="1">
                  <a:solidFill>
                    <a:srgbClr val="464B15"/>
                  </a:solidFill>
                  <a:latin typeface="Gill Sans MT" panose="020B0502020104020203" pitchFamily="34" charset="0"/>
                </a:rPr>
                <a:t>Evaluación Ambiental Estratégica (EAE)</a:t>
              </a:r>
            </a:p>
          </p:txBody>
        </p:sp>
      </p:grpSp>
      <p:sp>
        <p:nvSpPr>
          <p:cNvPr id="7" name="6 Marcador de contenido"/>
          <p:cNvSpPr>
            <a:spLocks noGrp="1"/>
          </p:cNvSpPr>
          <p:nvPr>
            <p:ph sz="quarter" idx="1"/>
          </p:nvPr>
        </p:nvSpPr>
        <p:spPr>
          <a:xfrm>
            <a:off x="428625" y="857250"/>
            <a:ext cx="8229600" cy="4937125"/>
          </a:xfrm>
        </p:spPr>
        <p:txBody>
          <a:bodyPr/>
          <a:lstStyle/>
          <a:p>
            <a:pPr marL="0" indent="0">
              <a:lnSpc>
                <a:spcPts val="2400"/>
              </a:lnSpc>
              <a:buFont typeface="Wingdings 3" panose="05040102010807070707" pitchFamily="18" charset="2"/>
              <a:buNone/>
              <a:defRPr/>
            </a:pPr>
            <a:r>
              <a:rPr lang="es-MX" sz="2250" i="1" dirty="0" smtClean="0"/>
              <a:t>“Las políticas, planes y programas de la administración pública, deberán ser evaluadas en sus efectos ambientales, seleccionando la alternativa de menor impacto negativo, así como a un análisis de consistencia con la Política Nacional de Gestión del Medio Ambiente. Cada ente o institución hará sus propias evaluaciones ambientales estratégicas. El Ministerio emitirá las directrices para las evaluaciones, aprobará y supervisará el cumplimiento de las recomendaciones.” </a:t>
            </a:r>
            <a:r>
              <a:rPr lang="es-MX" sz="2200" i="1" dirty="0" smtClean="0"/>
              <a:t>(Art. 17, Ley del Medio Ambiente)</a:t>
            </a:r>
            <a:endParaRPr lang="es-MX" sz="2200" i="1" dirty="0"/>
          </a:p>
        </p:txBody>
      </p:sp>
      <p:sp>
        <p:nvSpPr>
          <p:cNvPr id="8" name="7 Marcador de contenido"/>
          <p:cNvSpPr>
            <a:spLocks noGrp="1"/>
          </p:cNvSpPr>
          <p:nvPr>
            <p:ph sz="quarter" idx="4294967295"/>
          </p:nvPr>
        </p:nvSpPr>
        <p:spPr>
          <a:xfrm>
            <a:off x="428625" y="3206750"/>
            <a:ext cx="8501063" cy="4937125"/>
          </a:xfrm>
        </p:spPr>
        <p:txBody>
          <a:bodyPr/>
          <a:lstStyle/>
          <a:p>
            <a:pPr>
              <a:lnSpc>
                <a:spcPts val="2400"/>
              </a:lnSpc>
              <a:spcBef>
                <a:spcPts val="700"/>
              </a:spcBef>
            </a:pPr>
            <a:r>
              <a:rPr lang="es-ES" altLang="es-US" sz="2100" smtClean="0"/>
              <a:t>EAE supone contar o explicitar alternativas o escenarios a evaluar</a:t>
            </a:r>
          </a:p>
          <a:p>
            <a:pPr>
              <a:lnSpc>
                <a:spcPts val="2400"/>
              </a:lnSpc>
              <a:spcBef>
                <a:spcPts val="700"/>
              </a:spcBef>
            </a:pPr>
            <a:r>
              <a:rPr lang="es-ES" altLang="es-US" sz="2100" smtClean="0"/>
              <a:t>No tiene sentido hacer la EAE de una estrategia predefinida o realizarla demasiado tarde, sino que debe ser parte de la misma formulación.</a:t>
            </a:r>
          </a:p>
          <a:p>
            <a:pPr>
              <a:lnSpc>
                <a:spcPts val="2400"/>
              </a:lnSpc>
              <a:spcBef>
                <a:spcPts val="700"/>
              </a:spcBef>
            </a:pPr>
            <a:r>
              <a:rPr lang="es-ES" altLang="es-US" sz="2100" smtClean="0"/>
              <a:t>Dinámicas existentes definen Escenario Base (Business as Usual)</a:t>
            </a:r>
          </a:p>
          <a:p>
            <a:pPr>
              <a:lnSpc>
                <a:spcPts val="2400"/>
              </a:lnSpc>
              <a:spcBef>
                <a:spcPts val="700"/>
              </a:spcBef>
            </a:pPr>
            <a:r>
              <a:rPr lang="es-ES" altLang="es-US" sz="2100" smtClean="0"/>
              <a:t>Escenarios alternativos no son quimeras sino futuros posibles con dinámicas socio-económicas que deben explicitarse, al igual que la dinámica ambiental en tanto condición de viabilidad y como consecuencia.</a:t>
            </a:r>
          </a:p>
          <a:p>
            <a:pPr>
              <a:lnSpc>
                <a:spcPts val="2400"/>
              </a:lnSpc>
              <a:spcBef>
                <a:spcPts val="700"/>
              </a:spcBef>
            </a:pPr>
            <a:r>
              <a:rPr lang="es-ES" altLang="es-US" sz="2100" smtClean="0"/>
              <a:t>Más allá de identificar efectos ambientales negativos para mitigarlos la EAE busca escenarios que puedan avanzar también los objetivos de la PNMA.</a:t>
            </a:r>
          </a:p>
          <a:p>
            <a:endParaRPr lang="es-MX" altLang="es-US" sz="21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2000"/>
                                        <p:tgtEl>
                                          <p:spTgt spid="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2000"/>
                                        <p:tgtEl>
                                          <p:spTgt spid="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2000"/>
                                        <p:tgtEl>
                                          <p:spTgt spid="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2">
            <a:extLst>
              <a:ext uri="{28A0092B-C50C-407E-A947-70E740481C1C}">
                <a14:useLocalDpi xmlns:a14="http://schemas.microsoft.com/office/drawing/2010/main" val="0"/>
              </a:ext>
            </a:extLst>
          </a:blip>
          <a:srcRect r="-38" b="-17"/>
          <a:stretch>
            <a:fillRect/>
          </a:stretch>
        </p:blipFill>
        <p:spPr bwMode="auto">
          <a:xfrm>
            <a:off x="2700338" y="0"/>
            <a:ext cx="6408737"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1 Título"/>
          <p:cNvGrpSpPr>
            <a:grpSpLocks noGrp="1"/>
          </p:cNvGrpSpPr>
          <p:nvPr/>
        </p:nvGrpSpPr>
        <p:grpSpPr bwMode="auto">
          <a:xfrm>
            <a:off x="-122238" y="249238"/>
            <a:ext cx="2901951" cy="2549525"/>
            <a:chOff x="-77" y="157"/>
            <a:chExt cx="1828" cy="1606"/>
          </a:xfrm>
        </p:grpSpPr>
        <p:pic>
          <p:nvPicPr>
            <p:cNvPr id="30723" name="1 Título"/>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 y="157"/>
              <a:ext cx="1828" cy="1606"/>
            </a:xfrm>
            <a:prstGeom prst="rect">
              <a:avLst/>
            </a:prstGeom>
            <a:noFill/>
            <a:extLst>
              <a:ext uri="{909E8E84-426E-40DD-AFC4-6F175D3DCCD1}">
                <a14:hiddenFill xmlns:a14="http://schemas.microsoft.com/office/drawing/2010/main">
                  <a:solidFill>
                    <a:srgbClr val="FFFFFF"/>
                  </a:solidFill>
                </a14:hiddenFill>
              </a:ext>
            </a:extLst>
          </p:spPr>
        </p:pic>
        <p:sp>
          <p:nvSpPr>
            <p:cNvPr id="30724" name="Text Box 4"/>
            <p:cNvSpPr txBox="1">
              <a:spLocks noChangeArrowheads="1"/>
            </p:cNvSpPr>
            <p:nvPr/>
          </p:nvSpPr>
          <p:spPr bwMode="auto">
            <a:xfrm>
              <a:off x="0" y="196"/>
              <a:ext cx="1519"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SV" altLang="es-US" sz="2200" b="1">
                  <a:solidFill>
                    <a:srgbClr val="464B15"/>
                  </a:solidFill>
                  <a:latin typeface="Gill Sans MT" panose="020B0502020104020203" pitchFamily="34" charset="0"/>
                </a:rPr>
                <a:t>Información clave para pensar los escenarios de desarrollo turístico </a:t>
              </a:r>
            </a:p>
          </p:txBody>
        </p:sp>
      </p:grpSp>
      <p:sp>
        <p:nvSpPr>
          <p:cNvPr id="30726" name="2 Marcador de contenido"/>
          <p:cNvSpPr>
            <a:spLocks noGrp="1"/>
          </p:cNvSpPr>
          <p:nvPr>
            <p:ph sz="quarter" idx="1"/>
          </p:nvPr>
        </p:nvSpPr>
        <p:spPr>
          <a:xfrm>
            <a:off x="-180975" y="2659063"/>
            <a:ext cx="3168650" cy="1346200"/>
          </a:xfrm>
        </p:spPr>
        <p:txBody>
          <a:bodyPr/>
          <a:lstStyle/>
          <a:p>
            <a:pPr>
              <a:lnSpc>
                <a:spcPts val="2000"/>
              </a:lnSpc>
              <a:buFont typeface="Wingdings 3" panose="05040102010807070707" pitchFamily="18" charset="2"/>
              <a:buNone/>
            </a:pPr>
            <a:r>
              <a:rPr lang="es-SV" altLang="es-US" sz="1800" smtClean="0"/>
              <a:t>	En 2010 llegaron  </a:t>
            </a:r>
            <a:br>
              <a:rPr lang="es-SV" altLang="es-US" sz="1800" smtClean="0"/>
            </a:br>
            <a:r>
              <a:rPr lang="es-SV" altLang="es-US" sz="1800" smtClean="0"/>
              <a:t>1.6 millones de visitantes, 426,000 por vía aérea de</a:t>
            </a:r>
            <a:br>
              <a:rPr lang="es-SV" altLang="es-US" sz="1800" smtClean="0"/>
            </a:br>
            <a:r>
              <a:rPr lang="es-SV" altLang="es-US" sz="1800" smtClean="0"/>
              <a:t>los cuales 199 mil (47%) fueron salvadoreños en el exterior y 227 mil (53%) extranjeros no residentes.  </a:t>
            </a:r>
            <a:br>
              <a:rPr lang="es-SV" altLang="es-US" sz="1800" smtClean="0"/>
            </a:br>
            <a:r>
              <a:rPr lang="es-SV" altLang="es-US" sz="1800" smtClean="0"/>
              <a:t/>
            </a:r>
            <a:br>
              <a:rPr lang="es-SV" altLang="es-US" sz="1800" smtClean="0"/>
            </a:br>
            <a:r>
              <a:rPr lang="es-SV" altLang="es-US" sz="1800" smtClean="0"/>
              <a:t>Centroamericanos llegan </a:t>
            </a:r>
            <a:br>
              <a:rPr lang="es-SV" altLang="es-US" sz="1800" smtClean="0"/>
            </a:br>
            <a:r>
              <a:rPr lang="es-SV" altLang="es-US" sz="1800" smtClean="0"/>
              <a:t>sobretodo por tierra y buscan preferentemente las playas.  Movimiento de turismo interno se conoce poco </a:t>
            </a:r>
          </a:p>
        </p:txBody>
      </p:sp>
      <p:pic>
        <p:nvPicPr>
          <p:cNvPr id="30727" name="Picture 4"/>
          <p:cNvPicPr>
            <a:picLocks noChangeAspect="1" noChangeArrowheads="1"/>
          </p:cNvPicPr>
          <p:nvPr/>
        </p:nvPicPr>
        <p:blipFill>
          <a:blip r:embed="rId4">
            <a:extLst>
              <a:ext uri="{28A0092B-C50C-407E-A947-70E740481C1C}">
                <a14:useLocalDpi xmlns:a14="http://schemas.microsoft.com/office/drawing/2010/main" val="0"/>
              </a:ext>
            </a:extLst>
          </a:blip>
          <a:srcRect r="-8" b="2"/>
          <a:stretch>
            <a:fillRect/>
          </a:stretch>
        </p:blipFill>
        <p:spPr bwMode="auto">
          <a:xfrm>
            <a:off x="2771775" y="2944813"/>
            <a:ext cx="6402388"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Título"/>
          <p:cNvGrpSpPr>
            <a:grpSpLocks noGrp="1"/>
          </p:cNvGrpSpPr>
          <p:nvPr/>
        </p:nvGrpSpPr>
        <p:grpSpPr bwMode="auto">
          <a:xfrm>
            <a:off x="85725" y="-66675"/>
            <a:ext cx="4999038" cy="1560513"/>
            <a:chOff x="54" y="-42"/>
            <a:chExt cx="3149" cy="983"/>
          </a:xfrm>
        </p:grpSpPr>
        <p:pic>
          <p:nvPicPr>
            <p:cNvPr id="1027" name="1 Títul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 y="-42"/>
              <a:ext cx="3149" cy="983"/>
            </a:xfrm>
            <a:prstGeom prst="rect">
              <a:avLst/>
            </a:prstGeom>
            <a:noFill/>
            <a:extLst>
              <a:ext uri="{909E8E84-426E-40DD-AFC4-6F175D3DCCD1}">
                <a14:hiddenFill xmlns:a14="http://schemas.microsoft.com/office/drawing/2010/main">
                  <a:solidFill>
                    <a:srgbClr val="FFFFFF"/>
                  </a:solidFill>
                </a14:hiddenFill>
              </a:ext>
            </a:extLst>
          </p:spPr>
        </p:pic>
        <p:sp>
          <p:nvSpPr>
            <p:cNvPr id="1028" name="Text Box 4"/>
            <p:cNvSpPr txBox="1">
              <a:spLocks noChangeArrowheads="1"/>
            </p:cNvSpPr>
            <p:nvPr/>
          </p:nvSpPr>
          <p:spPr bwMode="auto">
            <a:xfrm>
              <a:off x="180" y="85"/>
              <a:ext cx="2791"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SV" altLang="es-US" sz="3200" b="1">
                  <a:solidFill>
                    <a:srgbClr val="464B15"/>
                  </a:solidFill>
                  <a:latin typeface="Gill Sans MT" panose="020B0502020104020203" pitchFamily="34" charset="0"/>
                </a:rPr>
                <a:t>Tres escenarios de desarrollo turístico</a:t>
              </a:r>
            </a:p>
          </p:txBody>
        </p:sp>
      </p:grpSp>
      <p:sp>
        <p:nvSpPr>
          <p:cNvPr id="7" name="6 Marcador de contenido"/>
          <p:cNvSpPr>
            <a:spLocks noGrp="1"/>
          </p:cNvSpPr>
          <p:nvPr>
            <p:ph sz="quarter" idx="1"/>
          </p:nvPr>
        </p:nvSpPr>
        <p:spPr>
          <a:xfrm>
            <a:off x="6300192" y="4005064"/>
            <a:ext cx="1728192" cy="1266305"/>
          </a:xfrm>
          <a:prstGeom prst="cube">
            <a:avLst/>
          </a:prstGeom>
          <a:ln>
            <a:miter lim="800000"/>
            <a:headEnd/>
            <a:tailEnd/>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s-SV" sz="1800" dirty="0" smtClean="0"/>
              <a:t>No busques más allá</a:t>
            </a:r>
            <a:endParaRPr lang="es-SV" sz="1800" dirty="0"/>
          </a:p>
        </p:txBody>
      </p:sp>
      <p:sp>
        <p:nvSpPr>
          <p:cNvPr id="8" name="6 Marcador de contenido"/>
          <p:cNvSpPr txBox="1">
            <a:spLocks/>
          </p:cNvSpPr>
          <p:nvPr/>
        </p:nvSpPr>
        <p:spPr bwMode="auto">
          <a:xfrm>
            <a:off x="2915816" y="3429000"/>
            <a:ext cx="2376264" cy="1842369"/>
          </a:xfrm>
          <a:prstGeom prst="cube">
            <a:avLst/>
          </a:prstGeom>
          <a:ln w="19050" cap="flat" cmpd="sng" algn="ctr">
            <a:solidFill>
              <a:schemeClr val="accent1">
                <a:shade val="50000"/>
              </a:schemeClr>
            </a:solidFill>
            <a:prstDash val="solid"/>
            <a:miter lim="800000"/>
            <a:headEnd/>
            <a:tailEnd/>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marL="273050" indent="-273050" eaLnBrk="0" hangingPunct="0">
              <a:spcBef>
                <a:spcPts val="600"/>
              </a:spcBef>
              <a:buClr>
                <a:schemeClr val="accent1"/>
              </a:buClr>
              <a:buSzPct val="76000"/>
              <a:buFont typeface="Wingdings 3" pitchFamily="18" charset="2"/>
              <a:buChar char=""/>
              <a:defRPr/>
            </a:pPr>
            <a:r>
              <a:rPr lang="es-SV" dirty="0"/>
              <a:t>Tu pequeña patria grande te espera </a:t>
            </a:r>
          </a:p>
        </p:txBody>
      </p:sp>
      <p:pic>
        <p:nvPicPr>
          <p:cNvPr id="9" name="6 Marcador de contenido"/>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1268413"/>
            <a:ext cx="1781175" cy="40528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9 Tabla"/>
          <p:cNvGraphicFramePr>
            <a:graphicFrameLocks noGrp="1"/>
          </p:cNvGraphicFramePr>
          <p:nvPr/>
        </p:nvGraphicFramePr>
        <p:xfrm>
          <a:off x="323850" y="5378450"/>
          <a:ext cx="7921625" cy="1006475"/>
        </p:xfrm>
        <a:graphic>
          <a:graphicData uri="http://schemas.openxmlformats.org/drawingml/2006/table">
            <a:tbl>
              <a:tblPr firstRow="1" bandRow="1">
                <a:tableStyleId>{5C22544A-7EE6-4342-B048-85BDC9FD1C3A}</a:tableStyleId>
              </a:tblPr>
              <a:tblGrid>
                <a:gridCol w="2376488">
                  <a:extLst>
                    <a:ext uri="{9D8B030D-6E8A-4147-A177-3AD203B41FA5}">
                      <a16:colId xmlns:a16="http://schemas.microsoft.com/office/drawing/2014/main" val="20000"/>
                    </a:ext>
                  </a:extLst>
                </a:gridCol>
                <a:gridCol w="3456709">
                  <a:extLst>
                    <a:ext uri="{9D8B030D-6E8A-4147-A177-3AD203B41FA5}">
                      <a16:colId xmlns:a16="http://schemas.microsoft.com/office/drawing/2014/main" val="20001"/>
                    </a:ext>
                  </a:extLst>
                </a:gridCol>
                <a:gridCol w="2088428">
                  <a:extLst>
                    <a:ext uri="{9D8B030D-6E8A-4147-A177-3AD203B41FA5}">
                      <a16:colId xmlns:a16="http://schemas.microsoft.com/office/drawing/2014/main" val="20002"/>
                    </a:ext>
                  </a:extLst>
                </a:gridCol>
              </a:tblGrid>
              <a:tr h="640484">
                <a:tc>
                  <a:txBody>
                    <a:bodyPr/>
                    <a:lstStyle/>
                    <a:p>
                      <a:r>
                        <a:rPr lang="es-SV" sz="1800" dirty="0" smtClean="0">
                          <a:solidFill>
                            <a:schemeClr val="tx1"/>
                          </a:solidFill>
                        </a:rPr>
                        <a:t>Turistas</a:t>
                      </a:r>
                      <a:br>
                        <a:rPr lang="es-SV" sz="1800" dirty="0" smtClean="0">
                          <a:solidFill>
                            <a:schemeClr val="tx1"/>
                          </a:solidFill>
                        </a:rPr>
                      </a:br>
                      <a:r>
                        <a:rPr lang="es-SV" sz="1800" dirty="0" smtClean="0">
                          <a:solidFill>
                            <a:schemeClr val="tx1"/>
                          </a:solidFill>
                        </a:rPr>
                        <a:t>Internacionales</a:t>
                      </a:r>
                      <a:endParaRPr lang="es-SV" sz="1800" dirty="0">
                        <a:solidFill>
                          <a:schemeClr val="tx1"/>
                        </a:solidFill>
                      </a:endParaRPr>
                    </a:p>
                  </a:txBody>
                  <a:tcPr marL="91449" marR="91449" marT="45749" marB="45749">
                    <a:noFill/>
                  </a:tcPr>
                </a:tc>
                <a:tc>
                  <a:txBody>
                    <a:bodyPr/>
                    <a:lstStyle/>
                    <a:p>
                      <a:r>
                        <a:rPr lang="es-SV" sz="1800" dirty="0" smtClean="0">
                          <a:solidFill>
                            <a:schemeClr val="tx1"/>
                          </a:solidFill>
                        </a:rPr>
                        <a:t>Salvadoreños en el exterior y Centroamericanos</a:t>
                      </a:r>
                      <a:endParaRPr lang="es-SV" sz="1800" dirty="0">
                        <a:solidFill>
                          <a:schemeClr val="tx1"/>
                        </a:solidFill>
                      </a:endParaRPr>
                    </a:p>
                  </a:txBody>
                  <a:tcPr marL="91449" marR="91449" marT="45749" marB="45749">
                    <a:noFill/>
                  </a:tcPr>
                </a:tc>
                <a:tc>
                  <a:txBody>
                    <a:bodyPr/>
                    <a:lstStyle/>
                    <a:p>
                      <a:r>
                        <a:rPr lang="es-SV" sz="1800" dirty="0" smtClean="0">
                          <a:solidFill>
                            <a:schemeClr val="tx1"/>
                          </a:solidFill>
                        </a:rPr>
                        <a:t>Turismo interno</a:t>
                      </a:r>
                      <a:endParaRPr lang="es-SV" sz="1800" dirty="0">
                        <a:solidFill>
                          <a:schemeClr val="tx1"/>
                        </a:solidFill>
                      </a:endParaRPr>
                    </a:p>
                  </a:txBody>
                  <a:tcPr marL="91449" marR="91449" marT="45749" marB="45749">
                    <a:noFill/>
                  </a:tcPr>
                </a:tc>
                <a:extLst>
                  <a:ext uri="{0D108BD9-81ED-4DB2-BD59-A6C34878D82A}">
                    <a16:rowId xmlns:a16="http://schemas.microsoft.com/office/drawing/2014/main" val="10000"/>
                  </a:ext>
                </a:extLst>
              </a:tr>
              <a:tr h="365991">
                <a:tc>
                  <a:txBody>
                    <a:bodyPr/>
                    <a:lstStyle/>
                    <a:p>
                      <a:r>
                        <a:rPr lang="es-SV" sz="1800" dirty="0" smtClean="0"/>
                        <a:t>Divisas</a:t>
                      </a:r>
                      <a:endParaRPr lang="es-SV" sz="1800" dirty="0"/>
                    </a:p>
                  </a:txBody>
                  <a:tcPr marL="91449" marR="91449" marT="45749" marB="45749">
                    <a:noFill/>
                  </a:tcPr>
                </a:tc>
                <a:tc>
                  <a:txBody>
                    <a:bodyPr/>
                    <a:lstStyle/>
                    <a:p>
                      <a:r>
                        <a:rPr lang="es-SV" sz="1800" dirty="0" smtClean="0"/>
                        <a:t>Empleo y encadenamientos</a:t>
                      </a:r>
                      <a:endParaRPr lang="es-SV" sz="1800" dirty="0"/>
                    </a:p>
                  </a:txBody>
                  <a:tcPr marL="91449" marR="91449" marT="45749" marB="45749">
                    <a:noFill/>
                  </a:tcPr>
                </a:tc>
                <a:tc>
                  <a:txBody>
                    <a:bodyPr/>
                    <a:lstStyle/>
                    <a:p>
                      <a:r>
                        <a:rPr lang="es-SV" sz="1800" dirty="0" smtClean="0"/>
                        <a:t>Microempresas</a:t>
                      </a:r>
                      <a:endParaRPr lang="es-SV" sz="1800" dirty="0"/>
                    </a:p>
                  </a:txBody>
                  <a:tcPr marL="91449" marR="91449" marT="45749" marB="45749">
                    <a:noFill/>
                  </a:tcPr>
                </a:tc>
                <a:extLst>
                  <a:ext uri="{0D108BD9-81ED-4DB2-BD59-A6C34878D82A}">
                    <a16:rowId xmlns:a16="http://schemas.microsoft.com/office/drawing/2014/main" val="10001"/>
                  </a:ext>
                </a:extLst>
              </a:tr>
            </a:tbl>
          </a:graphicData>
        </a:graphic>
      </p:graphicFrame>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284163"/>
            <a:ext cx="4752975" cy="4799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Título"/>
          <p:cNvGrpSpPr>
            <a:grpSpLocks noGrp="1"/>
          </p:cNvGrpSpPr>
          <p:nvPr/>
        </p:nvGrpSpPr>
        <p:grpSpPr bwMode="auto">
          <a:xfrm>
            <a:off x="-19050" y="-60325"/>
            <a:ext cx="4895850" cy="1066800"/>
            <a:chOff x="-12" y="-38"/>
            <a:chExt cx="3084" cy="672"/>
          </a:xfrm>
        </p:grpSpPr>
        <p:pic>
          <p:nvPicPr>
            <p:cNvPr id="31746" name="9 Título"/>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 y="-38"/>
              <a:ext cx="3084" cy="672"/>
            </a:xfrm>
            <a:prstGeom prst="rect">
              <a:avLst/>
            </a:prstGeom>
            <a:noFill/>
            <a:extLst>
              <a:ext uri="{909E8E84-426E-40DD-AFC4-6F175D3DCCD1}">
                <a14:hiddenFill xmlns:a14="http://schemas.microsoft.com/office/drawing/2010/main">
                  <a:solidFill>
                    <a:srgbClr val="FFFFFF"/>
                  </a:solidFill>
                </a14:hiddenFill>
              </a:ext>
            </a:extLst>
          </p:spPr>
        </p:pic>
        <p:sp>
          <p:nvSpPr>
            <p:cNvPr id="31747" name="Text Box 3"/>
            <p:cNvSpPr txBox="1">
              <a:spLocks noChangeArrowheads="1"/>
            </p:cNvSpPr>
            <p:nvPr/>
          </p:nvSpPr>
          <p:spPr bwMode="auto">
            <a:xfrm>
              <a:off x="113" y="37"/>
              <a:ext cx="270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SV" altLang="es-US" sz="3200" b="1">
                  <a:solidFill>
                    <a:srgbClr val="464B15"/>
                  </a:solidFill>
                  <a:latin typeface="Gill Sans MT" panose="020B0502020104020203" pitchFamily="34" charset="0"/>
                </a:rPr>
                <a:t>Experiencia española</a:t>
              </a:r>
            </a:p>
          </p:txBody>
        </p:sp>
      </p:grpSp>
      <p:sp>
        <p:nvSpPr>
          <p:cNvPr id="31749" name="Rectangle 3"/>
          <p:cNvSpPr>
            <a:spLocks noGrp="1" noChangeArrowheads="1"/>
          </p:cNvSpPr>
          <p:nvPr>
            <p:ph sz="quarter" idx="1"/>
          </p:nvPr>
        </p:nvSpPr>
        <p:spPr>
          <a:xfrm>
            <a:off x="179388" y="692150"/>
            <a:ext cx="4341812" cy="4938713"/>
          </a:xfrm>
        </p:spPr>
        <p:txBody>
          <a:bodyPr/>
          <a:lstStyle/>
          <a:p>
            <a:pPr marL="266700" indent="-266700">
              <a:lnSpc>
                <a:spcPts val="1800"/>
              </a:lnSpc>
            </a:pPr>
            <a:r>
              <a:rPr lang="es-ES" altLang="es-US" sz="1700" b="1" smtClean="0"/>
              <a:t>El turismo receptor se concentró en el mediterráneo,  transformó el espacio  de forma radical con severos impactos sociales y ambientales</a:t>
            </a:r>
          </a:p>
          <a:p>
            <a:pPr marL="266700" indent="-266700">
              <a:lnSpc>
                <a:spcPts val="1800"/>
              </a:lnSpc>
            </a:pPr>
            <a:r>
              <a:rPr lang="es-ES" altLang="es-US" sz="1700" b="1" smtClean="0"/>
              <a:t>El turismo interno se distribuye menos desigualmente y se integra mejor con actividades económicas tradicionales</a:t>
            </a:r>
          </a:p>
          <a:p>
            <a:pPr marL="266700" indent="-266700"/>
            <a:endParaRPr lang="en-US" altLang="es-US" sz="1700" b="1" smtClean="0"/>
          </a:p>
        </p:txBody>
      </p:sp>
      <p:pic>
        <p:nvPicPr>
          <p:cNvPr id="31750" name="Picture 4"/>
          <p:cNvPicPr>
            <a:picLocks noChangeAspect="1" noChangeArrowheads="1"/>
          </p:cNvPicPr>
          <p:nvPr/>
        </p:nvPicPr>
        <p:blipFill>
          <a:blip r:embed="rId4">
            <a:extLst>
              <a:ext uri="{28A0092B-C50C-407E-A947-70E740481C1C}">
                <a14:useLocalDpi xmlns:a14="http://schemas.microsoft.com/office/drawing/2010/main" val="0"/>
              </a:ext>
            </a:extLst>
          </a:blip>
          <a:srcRect r="-50" b="40"/>
          <a:stretch>
            <a:fillRect/>
          </a:stretch>
        </p:blipFill>
        <p:spPr bwMode="auto">
          <a:xfrm>
            <a:off x="0" y="2859088"/>
            <a:ext cx="4278313" cy="35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75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9725" y="3530600"/>
            <a:ext cx="2651125"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6" descr="Balance del turismo en Espana en 2006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0900" y="385763"/>
            <a:ext cx="44831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Rectangle 7"/>
          <p:cNvSpPr>
            <a:spLocks noChangeArrowheads="1"/>
          </p:cNvSpPr>
          <p:nvPr/>
        </p:nvSpPr>
        <p:spPr bwMode="auto">
          <a:xfrm>
            <a:off x="4279900" y="177800"/>
            <a:ext cx="50038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buFont typeface="Wingdings" panose="05000000000000000000" pitchFamily="2" charset="2"/>
              <a:buNone/>
            </a:pPr>
            <a:r>
              <a:rPr lang="es-ES" altLang="es-US" sz="1700">
                <a:solidFill>
                  <a:srgbClr val="993300"/>
                </a:solidFill>
              </a:rPr>
              <a:t>	</a:t>
            </a:r>
            <a:r>
              <a:rPr lang="es-ES" altLang="es-US" sz="1500">
                <a:solidFill>
                  <a:schemeClr val="accent1"/>
                </a:solidFill>
              </a:rPr>
              <a:t>España: Distribución del turismo receptor, 2006</a:t>
            </a:r>
            <a:endParaRPr lang="en-US" altLang="es-US" sz="1500">
              <a:solidFill>
                <a:schemeClr val="accent1"/>
              </a:solidFill>
            </a:endParaRPr>
          </a:p>
        </p:txBody>
      </p:sp>
      <p:sp>
        <p:nvSpPr>
          <p:cNvPr id="31754" name="Rectangle 8"/>
          <p:cNvSpPr>
            <a:spLocks noChangeArrowheads="1"/>
          </p:cNvSpPr>
          <p:nvPr/>
        </p:nvSpPr>
        <p:spPr bwMode="auto">
          <a:xfrm>
            <a:off x="0" y="6011863"/>
            <a:ext cx="36322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buFont typeface="Wingdings" panose="05000000000000000000" pitchFamily="2" charset="2"/>
              <a:buNone/>
            </a:pPr>
            <a:r>
              <a:rPr lang="es-ES" altLang="es-US" sz="1500">
                <a:solidFill>
                  <a:schemeClr val="accent1"/>
                </a:solidFill>
              </a:rPr>
              <a:t>	Turismo interno y receptor: Distribución por destino, 2007</a:t>
            </a:r>
            <a:endParaRPr lang="en-US" altLang="es-US" sz="1500">
              <a:solidFill>
                <a:schemeClr val="accent1"/>
              </a:solidFill>
            </a:endParaRPr>
          </a:p>
        </p:txBody>
      </p:sp>
      <p:pic>
        <p:nvPicPr>
          <p:cNvPr id="31755" name="Picture 10" descr="IMGP1559"/>
          <p:cNvPicPr>
            <a:picLocks noChangeAspect="1" noChangeArrowheads="1"/>
          </p:cNvPicPr>
          <p:nvPr/>
        </p:nvPicPr>
        <p:blipFill>
          <a:blip r:embed="rId7">
            <a:extLst>
              <a:ext uri="{28A0092B-C50C-407E-A947-70E740481C1C}">
                <a14:useLocalDpi xmlns:a14="http://schemas.microsoft.com/office/drawing/2010/main" val="0"/>
              </a:ext>
            </a:extLst>
          </a:blip>
          <a:srcRect r="-70"/>
          <a:stretch>
            <a:fillRect/>
          </a:stretch>
        </p:blipFill>
        <p:spPr bwMode="auto">
          <a:xfrm>
            <a:off x="6627813" y="3402013"/>
            <a:ext cx="2509837"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AutoShape 11"/>
          <p:cNvSpPr>
            <a:spLocks noChangeArrowheads="1"/>
          </p:cNvSpPr>
          <p:nvPr/>
        </p:nvSpPr>
        <p:spPr bwMode="auto">
          <a:xfrm rot="10800000">
            <a:off x="2882900" y="4064000"/>
            <a:ext cx="1422400" cy="266700"/>
          </a:xfrm>
          <a:prstGeom prst="leftArrow">
            <a:avLst>
              <a:gd name="adj1" fmla="val 50000"/>
              <a:gd name="adj2" fmla="val 133333"/>
            </a:avLst>
          </a:prstGeom>
          <a:noFill/>
          <a:ln w="38100" algn="ctr">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US" altLang="es-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4498" name="Rectangle 2"/>
          <p:cNvGrpSpPr>
            <a:grpSpLocks noGrp="1"/>
          </p:cNvGrpSpPr>
          <p:nvPr/>
        </p:nvGrpSpPr>
        <p:grpSpPr bwMode="auto">
          <a:xfrm>
            <a:off x="-139700" y="30163"/>
            <a:ext cx="3206750" cy="914400"/>
            <a:chOff x="-88" y="19"/>
            <a:chExt cx="2020" cy="576"/>
          </a:xfrm>
        </p:grpSpPr>
        <p:pic>
          <p:nvPicPr>
            <p:cNvPr id="2051" name="Rectangl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 y="19"/>
              <a:ext cx="2020" cy="576"/>
            </a:xfrm>
            <a:prstGeom prst="rect">
              <a:avLst/>
            </a:prstGeom>
            <a:noFill/>
            <a:extLst>
              <a:ext uri="{909E8E84-426E-40DD-AFC4-6F175D3DCCD1}">
                <a14:hiddenFill xmlns:a14="http://schemas.microsoft.com/office/drawing/2010/main">
                  <a:solidFill>
                    <a:srgbClr val="FFFFFF"/>
                  </a:solidFill>
                </a14:hiddenFill>
              </a:ext>
            </a:extLst>
          </p:spPr>
        </p:pic>
        <p:sp>
          <p:nvSpPr>
            <p:cNvPr id="2052" name="Text Box 4"/>
            <p:cNvSpPr txBox="1">
              <a:spLocks noChangeArrowheads="1"/>
            </p:cNvSpPr>
            <p:nvPr/>
          </p:nvSpPr>
          <p:spPr bwMode="auto">
            <a:xfrm>
              <a:off x="0" y="73"/>
              <a:ext cx="170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US" sz="2400" b="1">
                  <a:solidFill>
                    <a:srgbClr val="464B15"/>
                  </a:solidFill>
                  <a:latin typeface="Gill Sans MT" panose="020B0502020104020203" pitchFamily="34" charset="0"/>
                </a:rPr>
                <a:t>Experiencia Tica </a:t>
              </a:r>
              <a:endParaRPr lang="en-US" altLang="es-US" sz="2400" b="1">
                <a:solidFill>
                  <a:srgbClr val="464B15"/>
                </a:solidFill>
                <a:latin typeface="Gill Sans MT" panose="020B0502020104020203" pitchFamily="34" charset="0"/>
              </a:endParaRPr>
            </a:p>
          </p:txBody>
        </p:sp>
      </p:grpSp>
      <p:sp>
        <p:nvSpPr>
          <p:cNvPr id="2054" name="Rectangle 3"/>
          <p:cNvSpPr>
            <a:spLocks noGrp="1" noChangeArrowheads="1"/>
          </p:cNvSpPr>
          <p:nvPr>
            <p:ph type="body" idx="1"/>
          </p:nvPr>
        </p:nvSpPr>
        <p:spPr>
          <a:xfrm>
            <a:off x="241300" y="777875"/>
            <a:ext cx="8648700" cy="1211263"/>
          </a:xfrm>
        </p:spPr>
        <p:txBody>
          <a:bodyPr/>
          <a:lstStyle/>
          <a:p>
            <a:r>
              <a:rPr lang="es-SV" altLang="es-US" sz="1800" smtClean="0"/>
              <a:t>En las últimas dos décadas el turismo receptor creció aceleradamente en Costa Rica.</a:t>
            </a:r>
          </a:p>
          <a:p>
            <a:r>
              <a:rPr lang="es-SV" altLang="es-US" sz="1800" smtClean="0"/>
              <a:t>Ingresaron masivos flujos de inversión extranjera para proyectos turísticos e inmobiliarios, sobre todo en la franja costera del Pacífico</a:t>
            </a:r>
          </a:p>
          <a:p>
            <a:r>
              <a:rPr lang="es-SV" altLang="es-US" sz="1800" smtClean="0"/>
              <a:t>Se experimenta una acelerada y radical transformación de la zona litoral</a:t>
            </a:r>
          </a:p>
          <a:p>
            <a:r>
              <a:rPr lang="es-SV" altLang="es-US" sz="1800" smtClean="0"/>
              <a:t>Ya comienzan a ser visibles los problemas socio-ambientales asociados a esta transformación que está cambiando el perfil turístico de Costa Rica</a:t>
            </a:r>
            <a:endParaRPr lang="es-ES" altLang="es-US" sz="1800" smtClean="0"/>
          </a:p>
        </p:txBody>
      </p:sp>
      <p:pic>
        <p:nvPicPr>
          <p:cNvPr id="2345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4988" y="3049588"/>
            <a:ext cx="4748212"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7"/>
          <p:cNvSpPr>
            <a:spLocks noChangeArrowheads="1"/>
          </p:cNvSpPr>
          <p:nvPr/>
        </p:nvSpPr>
        <p:spPr bwMode="auto">
          <a:xfrm>
            <a:off x="0"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US" altLang="es-US"/>
          </a:p>
        </p:txBody>
      </p:sp>
      <p:pic>
        <p:nvPicPr>
          <p:cNvPr id="205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 y="3035300"/>
            <a:ext cx="4127500" cy="345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4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Título"/>
          <p:cNvGrpSpPr>
            <a:grpSpLocks noGrp="1"/>
          </p:cNvGrpSpPr>
          <p:nvPr/>
        </p:nvGrpSpPr>
        <p:grpSpPr bwMode="auto">
          <a:xfrm>
            <a:off x="-55563" y="-115888"/>
            <a:ext cx="6499226" cy="1554163"/>
            <a:chOff x="-35" y="-73"/>
            <a:chExt cx="4094" cy="979"/>
          </a:xfrm>
        </p:grpSpPr>
        <p:pic>
          <p:nvPicPr>
            <p:cNvPr id="16386" name="1 Títul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 y="-73"/>
              <a:ext cx="4094" cy="979"/>
            </a:xfrm>
            <a:prstGeom prst="rect">
              <a:avLst/>
            </a:prstGeom>
            <a:noFill/>
            <a:extLst>
              <a:ext uri="{909E8E84-426E-40DD-AFC4-6F175D3DCCD1}">
                <a14:hiddenFill xmlns:a14="http://schemas.microsoft.com/office/drawing/2010/main">
                  <a:solidFill>
                    <a:srgbClr val="FFFFFF"/>
                  </a:solidFill>
                </a14:hiddenFill>
              </a:ext>
            </a:extLst>
          </p:spPr>
        </p:pic>
        <p:sp>
          <p:nvSpPr>
            <p:cNvPr id="16387" name="Text Box 3"/>
            <p:cNvSpPr txBox="1">
              <a:spLocks noChangeArrowheads="1"/>
            </p:cNvSpPr>
            <p:nvPr/>
          </p:nvSpPr>
          <p:spPr bwMode="auto">
            <a:xfrm>
              <a:off x="90" y="-4"/>
              <a:ext cx="3645"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US" sz="3200" b="1">
                  <a:solidFill>
                    <a:srgbClr val="464B15"/>
                  </a:solidFill>
                  <a:latin typeface="Gill Sans MT" panose="020B0502020104020203" pitchFamily="34" charset="0"/>
                </a:rPr>
                <a:t>Lo ambiental y lo económico se determinan entre si </a:t>
              </a:r>
              <a:endParaRPr lang="es-MX" altLang="es-US" sz="3200" b="1">
                <a:solidFill>
                  <a:srgbClr val="464B15"/>
                </a:solidFill>
                <a:latin typeface="Gill Sans MT" panose="020B0502020104020203" pitchFamily="34" charset="0"/>
              </a:endParaRPr>
            </a:p>
          </p:txBody>
        </p:sp>
      </p:grpSp>
      <p:sp>
        <p:nvSpPr>
          <p:cNvPr id="3" name="2 Marcador de contenido"/>
          <p:cNvSpPr>
            <a:spLocks noGrp="1"/>
          </p:cNvSpPr>
          <p:nvPr>
            <p:ph sz="quarter" idx="1"/>
          </p:nvPr>
        </p:nvSpPr>
        <p:spPr>
          <a:xfrm>
            <a:off x="214313" y="1277938"/>
            <a:ext cx="8643937" cy="4937125"/>
          </a:xfrm>
        </p:spPr>
        <p:txBody>
          <a:bodyPr/>
          <a:lstStyle/>
          <a:p>
            <a:pPr>
              <a:lnSpc>
                <a:spcPts val="2400"/>
              </a:lnSpc>
              <a:spcBef>
                <a:spcPts val="900"/>
              </a:spcBef>
            </a:pPr>
            <a:r>
              <a:rPr lang="es-ES" altLang="es-US" sz="2200" smtClean="0"/>
              <a:t>Muchas actividades económicas dependen de una disponibilidad adecuada de recursos naturales en cantidad y calidad </a:t>
            </a:r>
          </a:p>
          <a:p>
            <a:pPr>
              <a:lnSpc>
                <a:spcPts val="2400"/>
              </a:lnSpc>
              <a:spcBef>
                <a:spcPts val="900"/>
              </a:spcBef>
            </a:pPr>
            <a:r>
              <a:rPr lang="es-ES" altLang="es-US" sz="2200" smtClean="0"/>
              <a:t>La actividades económicas y los procesos asociados que desatan (demográficos, urbanísticos, infraestructurales, etc.) tienen efectos importantes sobre los recursos naturales.</a:t>
            </a:r>
          </a:p>
          <a:p>
            <a:pPr>
              <a:lnSpc>
                <a:spcPts val="2400"/>
              </a:lnSpc>
              <a:spcBef>
                <a:spcPts val="900"/>
              </a:spcBef>
            </a:pPr>
            <a:r>
              <a:rPr lang="es-ES" altLang="es-US" sz="2200" smtClean="0"/>
              <a:t>Efectos ambientales negativos tienden a verse como un costo necesario para generar crecimiento económico pero pueden ser positivos:</a:t>
            </a:r>
          </a:p>
          <a:p>
            <a:pPr lvl="1">
              <a:spcBef>
                <a:spcPts val="700"/>
              </a:spcBef>
            </a:pPr>
            <a:r>
              <a:rPr lang="es-ES" altLang="es-US" sz="2000" smtClean="0">
                <a:solidFill>
                  <a:schemeClr val="tx1"/>
                </a:solidFill>
              </a:rPr>
              <a:t>Agricultura de conservación que recupera suelos, agua y biodiversidad. </a:t>
            </a:r>
          </a:p>
          <a:p>
            <a:pPr lvl="1">
              <a:spcBef>
                <a:spcPts val="700"/>
              </a:spcBef>
            </a:pPr>
            <a:r>
              <a:rPr lang="es-ES" altLang="es-US" sz="2000" smtClean="0">
                <a:solidFill>
                  <a:schemeClr val="tx1"/>
                </a:solidFill>
              </a:rPr>
              <a:t>Pesca que promueve preservación y recuperación del manglar por su crítico papel en el ciclo de reproducción de especies de alto valor. </a:t>
            </a:r>
          </a:p>
          <a:p>
            <a:pPr lvl="1">
              <a:spcBef>
                <a:spcPts val="700"/>
              </a:spcBef>
            </a:pPr>
            <a:r>
              <a:rPr lang="es-ES" altLang="es-US" sz="2000" smtClean="0">
                <a:solidFill>
                  <a:schemeClr val="tx1"/>
                </a:solidFill>
              </a:rPr>
              <a:t>Estrategias económicas que generan alternativas de inversión, empleo e ingresos para quienes dependen de la depredación de los recursos naturales.  </a:t>
            </a:r>
            <a:endParaRPr lang="es-MX" altLang="es-US" sz="2000" smtClean="0">
              <a:solidFill>
                <a:schemeClr val="tx1"/>
              </a:solidFill>
            </a:endParaRPr>
          </a:p>
          <a:p>
            <a:pPr lvl="1">
              <a:spcBef>
                <a:spcPts val="700"/>
              </a:spcBef>
            </a:pPr>
            <a:r>
              <a:rPr lang="es-ES" altLang="es-US" sz="2000" b="1" smtClean="0">
                <a:solidFill>
                  <a:schemeClr val="tx1"/>
                </a:solidFill>
              </a:rPr>
              <a:t>Turismo de amplia base que gana competitividad mediante el ordenamiento ambiental del territorio y la acción colectiva local para el rescate ambiental.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0402" name="Rectangle 2"/>
          <p:cNvGrpSpPr>
            <a:grpSpLocks noGrp="1"/>
          </p:cNvGrpSpPr>
          <p:nvPr/>
        </p:nvGrpSpPr>
        <p:grpSpPr bwMode="auto">
          <a:xfrm>
            <a:off x="-122238" y="-30163"/>
            <a:ext cx="9680576" cy="1212851"/>
            <a:chOff x="-77" y="-19"/>
            <a:chExt cx="6098" cy="764"/>
          </a:xfrm>
        </p:grpSpPr>
        <p:pic>
          <p:nvPicPr>
            <p:cNvPr id="32770" name="Rectangl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 y="-19"/>
              <a:ext cx="6098" cy="764"/>
            </a:xfrm>
            <a:prstGeom prst="rect">
              <a:avLst/>
            </a:prstGeom>
            <a:noFill/>
            <a:extLst>
              <a:ext uri="{909E8E84-426E-40DD-AFC4-6F175D3DCCD1}">
                <a14:hiddenFill xmlns:a14="http://schemas.microsoft.com/office/drawing/2010/main">
                  <a:solidFill>
                    <a:srgbClr val="FFFFFF"/>
                  </a:solidFill>
                </a14:hiddenFill>
              </a:ext>
            </a:extLst>
          </p:spPr>
        </p:pic>
        <p:sp>
          <p:nvSpPr>
            <p:cNvPr id="32771" name="Text Box 3"/>
            <p:cNvSpPr txBox="1">
              <a:spLocks noChangeArrowheads="1"/>
            </p:cNvSpPr>
            <p:nvPr/>
          </p:nvSpPr>
          <p:spPr bwMode="auto">
            <a:xfrm>
              <a:off x="0" y="28"/>
              <a:ext cx="576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US" sz="2200" b="1">
                  <a:solidFill>
                    <a:srgbClr val="464B15"/>
                  </a:solidFill>
                  <a:latin typeface="Gill Sans MT" panose="020B0502020104020203" pitchFamily="34" charset="0"/>
                </a:rPr>
                <a:t>Si el crecimiento acelerado del turismo receptor genera tan severos problemas ¿Porqué se promueve con tanto afán?</a:t>
              </a:r>
              <a:endParaRPr lang="en-US" altLang="es-US" sz="2000" b="1">
                <a:solidFill>
                  <a:srgbClr val="464B15"/>
                </a:solidFill>
                <a:latin typeface="Gill Sans MT" panose="020B0502020104020203" pitchFamily="34" charset="0"/>
              </a:endParaRPr>
            </a:p>
          </p:txBody>
        </p:sp>
      </p:grpSp>
      <p:sp>
        <p:nvSpPr>
          <p:cNvPr id="32773" name="Rectangle 3"/>
          <p:cNvSpPr>
            <a:spLocks noGrp="1" noChangeArrowheads="1"/>
          </p:cNvSpPr>
          <p:nvPr>
            <p:ph type="body" idx="1"/>
          </p:nvPr>
        </p:nvSpPr>
        <p:spPr>
          <a:xfrm>
            <a:off x="165100" y="957263"/>
            <a:ext cx="8978900" cy="5135562"/>
          </a:xfrm>
        </p:spPr>
        <p:txBody>
          <a:bodyPr/>
          <a:lstStyle/>
          <a:p>
            <a:pPr marL="400050" indent="-400050">
              <a:spcBef>
                <a:spcPct val="80000"/>
              </a:spcBef>
              <a:buFont typeface="Wingdings" panose="05000000000000000000" pitchFamily="2" charset="2"/>
              <a:buAutoNum type="arabicPeriod"/>
            </a:pPr>
            <a:r>
              <a:rPr lang="es-ES" altLang="es-US" sz="2000" smtClean="0"/>
              <a:t>Es una vía rápida de superar el estrangulamiento externo (falta de divisas)</a:t>
            </a:r>
          </a:p>
          <a:p>
            <a:pPr marL="838200" lvl="1" indent="-381000">
              <a:spcBef>
                <a:spcPct val="80000"/>
              </a:spcBef>
            </a:pPr>
            <a:r>
              <a:rPr lang="es-ES" altLang="es-US" sz="1800" i="1" smtClean="0">
                <a:solidFill>
                  <a:schemeClr val="tx1"/>
                </a:solidFill>
              </a:rPr>
              <a:t>ESPAÑA: Turismo, Remesas de emigrantes e Inversión extranjera aportaron desde los cincuenta las divisas necesarias importar maquinaria e insumos. Se pasó de 0.75 millones de visitantes extranjeros (turistas y excursionistas) en 1950 a 7.5 millones en 1961 y 96 millones en 2006.</a:t>
            </a:r>
          </a:p>
          <a:p>
            <a:pPr marL="838200" lvl="1" indent="-381000">
              <a:spcBef>
                <a:spcPct val="80000"/>
              </a:spcBef>
            </a:pPr>
            <a:r>
              <a:rPr lang="es-ES" altLang="es-US" sz="1800" i="1" smtClean="0">
                <a:solidFill>
                  <a:schemeClr val="tx1"/>
                </a:solidFill>
              </a:rPr>
              <a:t>COSTA RICA: El endeudamiento externo para superar la crónica insuficiencia de divisas se agotó a principios de los ochenta cuando ya no pudo pagar la deuda acumulada y obligó a encontrar otras vías de captar divisas. Las exportaciones no tradicionales y del turismo han sido claves en ese sentido.  </a:t>
            </a:r>
            <a:endParaRPr lang="es-ES" altLang="es-US" sz="1600" i="1" smtClean="0">
              <a:solidFill>
                <a:schemeClr val="tx1"/>
              </a:solidFill>
            </a:endParaRPr>
          </a:p>
          <a:p>
            <a:pPr marL="400050" indent="-400050">
              <a:spcBef>
                <a:spcPct val="80000"/>
              </a:spcBef>
              <a:buFont typeface="Wingdings" panose="05000000000000000000" pitchFamily="2" charset="2"/>
              <a:buAutoNum type="arabicPeriod"/>
            </a:pPr>
            <a:r>
              <a:rPr lang="es-ES" altLang="es-US" sz="2000" smtClean="0"/>
              <a:t>Una vez despega genera poderosas coaliciones de intereses económicos y políticos a su favor, lo que dificulta cambiar el rumbo.</a:t>
            </a:r>
          </a:p>
          <a:p>
            <a:pPr marL="400050" indent="-400050">
              <a:spcBef>
                <a:spcPct val="80000"/>
              </a:spcBef>
              <a:buFont typeface="Wingdings" panose="05000000000000000000" pitchFamily="2" charset="2"/>
              <a:buAutoNum type="arabicPeriod"/>
            </a:pPr>
            <a:r>
              <a:rPr lang="es-ES" altLang="es-US" sz="2000" smtClean="0"/>
              <a:t>Una vez madura el modelo se genera una profunda dependencia de la sociedad en su conjunto.  Además, ya se han destruido los activos naturales que podrían viabilizar un esquema alternativo.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6546" name="Rectangle 2"/>
          <p:cNvGrpSpPr>
            <a:grpSpLocks noGrp="1"/>
          </p:cNvGrpSpPr>
          <p:nvPr/>
        </p:nvGrpSpPr>
        <p:grpSpPr bwMode="auto">
          <a:xfrm>
            <a:off x="-60325" y="-55563"/>
            <a:ext cx="9569450" cy="989013"/>
            <a:chOff x="-38" y="-35"/>
            <a:chExt cx="6028" cy="623"/>
          </a:xfrm>
        </p:grpSpPr>
        <p:pic>
          <p:nvPicPr>
            <p:cNvPr id="3075" name="Rectangl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 y="-35"/>
              <a:ext cx="6028" cy="623"/>
            </a:xfrm>
            <a:prstGeom prst="rect">
              <a:avLst/>
            </a:prstGeom>
            <a:noFill/>
            <a:extLst>
              <a:ext uri="{909E8E84-426E-40DD-AFC4-6F175D3DCCD1}">
                <a14:hiddenFill xmlns:a14="http://schemas.microsoft.com/office/drawing/2010/main">
                  <a:solidFill>
                    <a:srgbClr val="FFFFFF"/>
                  </a:solidFill>
                </a14:hiddenFill>
              </a:ext>
            </a:extLst>
          </p:spPr>
        </p:pic>
        <p:sp>
          <p:nvSpPr>
            <p:cNvPr id="3076" name="Text Box 4"/>
            <p:cNvSpPr txBox="1">
              <a:spLocks noChangeArrowheads="1"/>
            </p:cNvSpPr>
            <p:nvPr/>
          </p:nvSpPr>
          <p:spPr bwMode="auto">
            <a:xfrm>
              <a:off x="68" y="28"/>
              <a:ext cx="569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SV" altLang="es-US" sz="2800" b="1">
                  <a:solidFill>
                    <a:srgbClr val="464B15"/>
                  </a:solidFill>
                  <a:latin typeface="Gill Sans MT" panose="020B0502020104020203" pitchFamily="34" charset="0"/>
                </a:rPr>
                <a:t>El Salvador y Costa Rica son muy diferentes entre si</a:t>
              </a:r>
              <a:endParaRPr lang="es-ES" altLang="es-US" sz="2800" b="1">
                <a:solidFill>
                  <a:srgbClr val="464B15"/>
                </a:solidFill>
                <a:latin typeface="Gill Sans MT" panose="020B0502020104020203" pitchFamily="34" charset="0"/>
              </a:endParaRPr>
            </a:p>
          </p:txBody>
        </p:sp>
      </p:grpSp>
      <p:pic>
        <p:nvPicPr>
          <p:cNvPr id="3074" name="Object 2"/>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292725" y="1017588"/>
            <a:ext cx="3671888" cy="5651500"/>
          </a:xfrm>
        </p:spPr>
      </p:pic>
      <p:sp>
        <p:nvSpPr>
          <p:cNvPr id="3078" name="Rectangle 3"/>
          <p:cNvSpPr>
            <a:spLocks noGrp="1" noChangeArrowheads="1"/>
          </p:cNvSpPr>
          <p:nvPr>
            <p:ph type="body" sz="half" idx="4294967295"/>
          </p:nvPr>
        </p:nvSpPr>
        <p:spPr>
          <a:xfrm>
            <a:off x="0" y="765175"/>
            <a:ext cx="4859338" cy="4670425"/>
          </a:xfrm>
        </p:spPr>
        <p:txBody>
          <a:bodyPr/>
          <a:lstStyle/>
          <a:p>
            <a:pPr>
              <a:lnSpc>
                <a:spcPct val="90000"/>
              </a:lnSpc>
              <a:spcBef>
                <a:spcPct val="40000"/>
              </a:spcBef>
            </a:pPr>
            <a:r>
              <a:rPr lang="es-SV" altLang="es-US" sz="2000" smtClean="0"/>
              <a:t>El Salvador no tuvo que endeudarse en los setenta para tener suficientes divisas</a:t>
            </a:r>
          </a:p>
          <a:p>
            <a:pPr>
              <a:lnSpc>
                <a:spcPct val="90000"/>
              </a:lnSpc>
              <a:spcBef>
                <a:spcPct val="40000"/>
              </a:spcBef>
            </a:pPr>
            <a:r>
              <a:rPr lang="es-SV" altLang="es-US" sz="2000" smtClean="0"/>
              <a:t>La insuficiencia de divisas se dio en los ochenta por la fuga de capitales y la caída de las exportaciones en el contexto del conflicto armado.</a:t>
            </a:r>
          </a:p>
          <a:p>
            <a:pPr>
              <a:lnSpc>
                <a:spcPct val="90000"/>
              </a:lnSpc>
              <a:spcBef>
                <a:spcPct val="40000"/>
              </a:spcBef>
            </a:pPr>
            <a:r>
              <a:rPr lang="es-SV" altLang="es-US" sz="2000" smtClean="0"/>
              <a:t>El problema se superó por la emigración de salvadoreños y no fue necesario desarrollar una nueva base exportadora.</a:t>
            </a:r>
          </a:p>
          <a:p>
            <a:pPr>
              <a:lnSpc>
                <a:spcPct val="90000"/>
              </a:lnSpc>
              <a:spcBef>
                <a:spcPct val="40000"/>
              </a:spcBef>
            </a:pPr>
            <a:r>
              <a:rPr lang="es-SV" altLang="es-US" sz="2000" smtClean="0"/>
              <a:t>El problema económico fundamental de El Salvador no es generar más divisas, sino generar empleos de calidad que sean opción a su población en el propio país.</a:t>
            </a:r>
          </a:p>
          <a:p>
            <a:pPr>
              <a:lnSpc>
                <a:spcPct val="90000"/>
              </a:lnSpc>
              <a:spcBef>
                <a:spcPct val="40000"/>
              </a:spcBef>
            </a:pPr>
            <a:r>
              <a:rPr lang="es-SV" altLang="es-US" sz="2000" smtClean="0"/>
              <a:t>Las estrategias económicas en El Salvador hay que evaluarlas por su capacidad de generar empleo en el corto, mediano y largo plazo y por los encadenamientos ambientales positivos que puede generar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US" altLang="es-US"/>
          </a:p>
        </p:txBody>
      </p:sp>
      <p:sp>
        <p:nvSpPr>
          <p:cNvPr id="4100" name="Rectangle 3"/>
          <p:cNvSpPr>
            <a:spLocks noChangeArrowheads="1"/>
          </p:cNvSpPr>
          <p:nvPr/>
        </p:nvSpPr>
        <p:spPr bwMode="auto">
          <a:xfrm>
            <a:off x="0" y="2309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US" altLang="es-US"/>
          </a:p>
        </p:txBody>
      </p:sp>
      <p:sp>
        <p:nvSpPr>
          <p:cNvPr id="4101" name="Rectangle 4"/>
          <p:cNvSpPr>
            <a:spLocks noChangeArrowheads="1"/>
          </p:cNvSpPr>
          <p:nvPr/>
        </p:nvSpPr>
        <p:spPr bwMode="auto">
          <a:xfrm>
            <a:off x="0" y="0"/>
            <a:ext cx="48641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US" altLang="es-US"/>
          </a:p>
        </p:txBody>
      </p:sp>
      <p:sp>
        <p:nvSpPr>
          <p:cNvPr id="4102" name="Rectangle 5"/>
          <p:cNvSpPr>
            <a:spLocks noChangeArrowheads="1"/>
          </p:cNvSpPr>
          <p:nvPr/>
        </p:nvSpPr>
        <p:spPr bwMode="auto">
          <a:xfrm>
            <a:off x="0" y="2514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US" altLang="es-US"/>
          </a:p>
        </p:txBody>
      </p:sp>
      <p:pic>
        <p:nvPicPr>
          <p:cNvPr id="409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22338"/>
            <a:ext cx="5476875" cy="553085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7"/>
          <p:cNvSpPr>
            <a:spLocks noGrp="1" noChangeArrowheads="1"/>
          </p:cNvSpPr>
          <p:nvPr>
            <p:ph type="ctrTitle"/>
          </p:nvPr>
        </p:nvSpPr>
        <p:spPr>
          <a:xfrm>
            <a:off x="573088" y="260350"/>
            <a:ext cx="7772400" cy="650875"/>
          </a:xfrm>
        </p:spPr>
        <p:txBody>
          <a:bodyPr/>
          <a:lstStyle/>
          <a:p>
            <a:r>
              <a:rPr lang="es-SV" altLang="es-US" sz="2400" b="1" smtClean="0"/>
              <a:t>¿Quiénes son los turistas que vienen a El Salvador?</a:t>
            </a:r>
            <a:endParaRPr lang="es-ES" altLang="es-US" sz="2400" b="1" smtClean="0"/>
          </a:p>
        </p:txBody>
      </p:sp>
      <p:pic>
        <p:nvPicPr>
          <p:cNvPr id="41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3990975"/>
            <a:ext cx="386715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105" name="Text Box 9"/>
          <p:cNvSpPr txBox="1">
            <a:spLocks noChangeArrowheads="1"/>
          </p:cNvSpPr>
          <p:nvPr/>
        </p:nvSpPr>
        <p:spPr bwMode="auto">
          <a:xfrm>
            <a:off x="5810250" y="4151313"/>
            <a:ext cx="27940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ES" altLang="es-US" sz="1200" b="1"/>
              <a:t>Clasificación visitante externo por su nacionalidad, 2010</a:t>
            </a:r>
          </a:p>
        </p:txBody>
      </p:sp>
      <p:pic>
        <p:nvPicPr>
          <p:cNvPr id="410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1268413"/>
            <a:ext cx="31686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107" name="Text Box 11"/>
          <p:cNvSpPr txBox="1">
            <a:spLocks noChangeArrowheads="1"/>
          </p:cNvSpPr>
          <p:nvPr/>
        </p:nvSpPr>
        <p:spPr bwMode="auto">
          <a:xfrm>
            <a:off x="5632450" y="1168400"/>
            <a:ext cx="3024188"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SV" altLang="es-US" sz="1200" b="1"/>
              <a:t>Llegada de turistas por principales regiones de residencia, 2010 </a:t>
            </a:r>
            <a:endParaRPr lang="es-ES" altLang="es-US" sz="1200" b="1"/>
          </a:p>
        </p:txBody>
      </p:sp>
      <p:sp>
        <p:nvSpPr>
          <p:cNvPr id="4108" name="Text Box 12"/>
          <p:cNvSpPr txBox="1">
            <a:spLocks noChangeArrowheads="1"/>
          </p:cNvSpPr>
          <p:nvPr/>
        </p:nvSpPr>
        <p:spPr bwMode="auto">
          <a:xfrm>
            <a:off x="5992813" y="6184900"/>
            <a:ext cx="26114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SV" altLang="es-US" sz="900"/>
              <a:t>Fuente: CORSATUR, 2011.</a:t>
            </a:r>
            <a:endParaRPr lang="es-ES" altLang="es-US" sz="900"/>
          </a:p>
        </p:txBody>
      </p:sp>
      <p:sp>
        <p:nvSpPr>
          <p:cNvPr id="4109" name="Text Box 13"/>
          <p:cNvSpPr txBox="1">
            <a:spLocks noChangeArrowheads="1"/>
          </p:cNvSpPr>
          <p:nvPr/>
        </p:nvSpPr>
        <p:spPr bwMode="auto">
          <a:xfrm>
            <a:off x="971550" y="5876925"/>
            <a:ext cx="2736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SV" altLang="es-US" sz="1000"/>
              <a:t>Fuente:…, 2008</a:t>
            </a:r>
            <a:endParaRPr lang="es-ES" altLang="es-US" sz="1000"/>
          </a:p>
        </p:txBody>
      </p:sp>
      <p:sp>
        <p:nvSpPr>
          <p:cNvPr id="4110" name="Text Box 14"/>
          <p:cNvSpPr txBox="1">
            <a:spLocks noChangeArrowheads="1"/>
          </p:cNvSpPr>
          <p:nvPr/>
        </p:nvSpPr>
        <p:spPr bwMode="auto">
          <a:xfrm>
            <a:off x="1042988" y="4810125"/>
            <a:ext cx="2808287" cy="779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s-SV" altLang="es-US"/>
          </a:p>
          <a:p>
            <a:pPr eaLnBrk="1" hangingPunct="1">
              <a:spcBef>
                <a:spcPct val="50000"/>
              </a:spcBef>
            </a:pPr>
            <a:endParaRPr lang="es-ES" altLang="es-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0402" name="Rectangle 2"/>
          <p:cNvGrpSpPr>
            <a:grpSpLocks noGrp="1"/>
          </p:cNvGrpSpPr>
          <p:nvPr/>
        </p:nvGrpSpPr>
        <p:grpSpPr bwMode="auto">
          <a:xfrm>
            <a:off x="-171450" y="-96838"/>
            <a:ext cx="9680575" cy="1419226"/>
            <a:chOff x="-108" y="-61"/>
            <a:chExt cx="6098" cy="894"/>
          </a:xfrm>
        </p:grpSpPr>
        <p:pic>
          <p:nvPicPr>
            <p:cNvPr id="33794" name="Rectangl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 y="-61"/>
              <a:ext cx="6098" cy="894"/>
            </a:xfrm>
            <a:prstGeom prst="rect">
              <a:avLst/>
            </a:prstGeom>
            <a:noFill/>
            <a:extLst>
              <a:ext uri="{909E8E84-426E-40DD-AFC4-6F175D3DCCD1}">
                <a14:hiddenFill xmlns:a14="http://schemas.microsoft.com/office/drawing/2010/main">
                  <a:solidFill>
                    <a:srgbClr val="FFFFFF"/>
                  </a:solidFill>
                </a14:hiddenFill>
              </a:ext>
            </a:extLst>
          </p:spPr>
        </p:pic>
        <p:sp>
          <p:nvSpPr>
            <p:cNvPr id="33795" name="Text Box 3"/>
            <p:cNvSpPr txBox="1">
              <a:spLocks noChangeArrowheads="1"/>
            </p:cNvSpPr>
            <p:nvPr/>
          </p:nvSpPr>
          <p:spPr bwMode="auto">
            <a:xfrm>
              <a:off x="0" y="0"/>
              <a:ext cx="5760"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US" sz="2800" b="1">
                  <a:solidFill>
                    <a:srgbClr val="464B15"/>
                  </a:solidFill>
                  <a:latin typeface="Gill Sans MT" panose="020B0502020104020203" pitchFamily="34" charset="0"/>
                </a:rPr>
                <a:t>Una alternativa más sustentable: polos de desarrollo turístico de base amplia</a:t>
              </a:r>
            </a:p>
          </p:txBody>
        </p:sp>
      </p:grpSp>
      <p:sp>
        <p:nvSpPr>
          <p:cNvPr id="230403" name="Rectangle 3"/>
          <p:cNvSpPr>
            <a:spLocks noGrp="1" noChangeArrowheads="1"/>
          </p:cNvSpPr>
          <p:nvPr>
            <p:ph type="body" idx="1"/>
          </p:nvPr>
        </p:nvSpPr>
        <p:spPr>
          <a:xfrm>
            <a:off x="165100" y="957263"/>
            <a:ext cx="8978900" cy="5135562"/>
          </a:xfrm>
        </p:spPr>
        <p:txBody>
          <a:bodyPr/>
          <a:lstStyle/>
          <a:p>
            <a:pPr marL="400050" indent="-400050">
              <a:spcBef>
                <a:spcPct val="80000"/>
              </a:spcBef>
              <a:buFont typeface="Wingdings 3" panose="05040102010807070707" pitchFamily="18" charset="2"/>
              <a:buNone/>
              <a:defRPr/>
            </a:pPr>
            <a:r>
              <a:rPr lang="es-ES" sz="2800" dirty="0" smtClean="0"/>
              <a:t>Los polos de desarrollo turístico de base amplia se definen a partir de tres criterios:</a:t>
            </a:r>
          </a:p>
          <a:p>
            <a:pPr marL="457200" indent="-457200">
              <a:spcBef>
                <a:spcPct val="80000"/>
              </a:spcBef>
              <a:buFont typeface="Wingdings 3" panose="05040102010807070707" pitchFamily="18" charset="2"/>
              <a:buAutoNum type="arabicParenR"/>
              <a:defRPr/>
            </a:pPr>
            <a:r>
              <a:rPr lang="es-ES" sz="2800" dirty="0" smtClean="0"/>
              <a:t>La existencia de un conglomerado de micro, pequeñas y medianas empresas con oferta turística.</a:t>
            </a:r>
          </a:p>
          <a:p>
            <a:pPr marL="457200" indent="-457200">
              <a:spcBef>
                <a:spcPct val="80000"/>
              </a:spcBef>
              <a:buFont typeface="Wingdings 3" panose="05040102010807070707" pitchFamily="18" charset="2"/>
              <a:buAutoNum type="arabicParenR"/>
              <a:defRPr/>
            </a:pPr>
            <a:r>
              <a:rPr lang="es-ES" sz="2800" dirty="0" smtClean="0"/>
              <a:t>La existencia de ofertas turísticas complementarias a menos de 30 a 45 minutos en vehículo vinculadas especialmente a actividades en naturaleza; y</a:t>
            </a:r>
          </a:p>
          <a:p>
            <a:pPr marL="457200" indent="-457200">
              <a:spcBef>
                <a:spcPct val="80000"/>
              </a:spcBef>
              <a:buFont typeface="Wingdings 3" panose="05040102010807070707" pitchFamily="18" charset="2"/>
              <a:buAutoNum type="arabicParenR"/>
              <a:defRPr/>
            </a:pPr>
            <a:r>
              <a:rPr lang="es-ES" sz="2800" dirty="0" smtClean="0"/>
              <a:t>Posibilidad de abastecimiento a hoteles y restaurantes de la zona de productos alimentarios agrícolas y pesqueros. </a:t>
            </a:r>
            <a:endParaRPr lang="es-E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0402" name="Rectangle 2"/>
          <p:cNvGrpSpPr>
            <a:grpSpLocks noGrp="1"/>
          </p:cNvGrpSpPr>
          <p:nvPr/>
        </p:nvGrpSpPr>
        <p:grpSpPr bwMode="auto">
          <a:xfrm>
            <a:off x="-139700" y="261938"/>
            <a:ext cx="9648825" cy="920750"/>
            <a:chOff x="-88" y="165"/>
            <a:chExt cx="6078" cy="580"/>
          </a:xfrm>
        </p:grpSpPr>
        <p:pic>
          <p:nvPicPr>
            <p:cNvPr id="34818" name="Rectangl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 y="165"/>
              <a:ext cx="6078" cy="580"/>
            </a:xfrm>
            <a:prstGeom prst="rect">
              <a:avLst/>
            </a:prstGeom>
            <a:noFill/>
            <a:extLst>
              <a:ext uri="{909E8E84-426E-40DD-AFC4-6F175D3DCCD1}">
                <a14:hiddenFill xmlns:a14="http://schemas.microsoft.com/office/drawing/2010/main">
                  <a:solidFill>
                    <a:srgbClr val="FFFFFF"/>
                  </a:solidFill>
                </a14:hiddenFill>
              </a:ext>
            </a:extLst>
          </p:spPr>
        </p:pic>
        <p:sp>
          <p:nvSpPr>
            <p:cNvPr id="34819" name="Text Box 3"/>
            <p:cNvSpPr txBox="1">
              <a:spLocks noChangeArrowheads="1"/>
            </p:cNvSpPr>
            <p:nvPr/>
          </p:nvSpPr>
          <p:spPr bwMode="auto">
            <a:xfrm>
              <a:off x="0" y="222"/>
              <a:ext cx="576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US" sz="2400" b="1">
                  <a:solidFill>
                    <a:srgbClr val="464B15"/>
                  </a:solidFill>
                  <a:latin typeface="Gill Sans MT" panose="020B0502020104020203" pitchFamily="34" charset="0"/>
                </a:rPr>
                <a:t>Desarrollo turístico de base amplia: la alternativa</a:t>
              </a:r>
            </a:p>
          </p:txBody>
        </p:sp>
      </p:grpSp>
      <p:sp>
        <p:nvSpPr>
          <p:cNvPr id="34821" name="Rectangle 3"/>
          <p:cNvSpPr>
            <a:spLocks noGrp="1" noChangeArrowheads="1"/>
          </p:cNvSpPr>
          <p:nvPr>
            <p:ph type="body" idx="1"/>
          </p:nvPr>
        </p:nvSpPr>
        <p:spPr>
          <a:xfrm>
            <a:off x="165100" y="957263"/>
            <a:ext cx="8978900" cy="5135562"/>
          </a:xfrm>
        </p:spPr>
        <p:txBody>
          <a:bodyPr/>
          <a:lstStyle/>
          <a:p>
            <a:pPr marL="400050" indent="-400050">
              <a:spcBef>
                <a:spcPct val="80000"/>
              </a:spcBef>
              <a:buFont typeface="Wingdings" panose="05000000000000000000" pitchFamily="2" charset="2"/>
              <a:buAutoNum type="arabicPeriod"/>
            </a:pPr>
            <a:r>
              <a:rPr lang="es-ES" altLang="es-US" sz="2400" smtClean="0"/>
              <a:t>La existencia de extraordinarios activos naturales en una corta distancia permite impulsar una oferta de actividades turísticas complementarias cercanas territorialmente.</a:t>
            </a:r>
          </a:p>
          <a:p>
            <a:pPr marL="400050" indent="-400050">
              <a:spcBef>
                <a:spcPct val="80000"/>
              </a:spcBef>
              <a:buFont typeface="Wingdings" panose="05000000000000000000" pitchFamily="2" charset="2"/>
              <a:buAutoNum type="arabicPeriod"/>
            </a:pPr>
            <a:r>
              <a:rPr lang="es-ES" altLang="es-US" sz="2400" smtClean="0"/>
              <a:t>Un desarrollo turístico de base amplia puede promover la inclusión si potencia la diversificación económica, la elaboración de productos de calidad, actividades económicas alternativas y la comercialización de alimentos producidos en la proximidad. </a:t>
            </a:r>
          </a:p>
          <a:p>
            <a:pPr marL="400050" indent="-400050">
              <a:spcBef>
                <a:spcPct val="80000"/>
              </a:spcBef>
              <a:buFont typeface="Wingdings" panose="05000000000000000000" pitchFamily="2" charset="2"/>
              <a:buAutoNum type="arabicPeriod"/>
            </a:pPr>
            <a:r>
              <a:rPr lang="es-ES" altLang="es-US" sz="2400" b="1" smtClean="0"/>
              <a:t>Los beneficios derivados de la expansión del turismo serían grandes si se ordena el sector, se respetan los extraordinarios ecosistemas con los que cuenta El Salvador, se realizan acciones fuertes de saneamiento ambiental y se focalizan los apoyos en la pequeña y mediana empresa.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052513"/>
            <a:ext cx="74168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Rectangle 2"/>
          <p:cNvGrpSpPr>
            <a:grpSpLocks noGrp="1"/>
          </p:cNvGrpSpPr>
          <p:nvPr/>
        </p:nvGrpSpPr>
        <p:grpSpPr bwMode="auto">
          <a:xfrm>
            <a:off x="-139700" y="-85725"/>
            <a:ext cx="9648825" cy="1281113"/>
            <a:chOff x="-88" y="-54"/>
            <a:chExt cx="6078" cy="807"/>
          </a:xfrm>
        </p:grpSpPr>
        <p:pic>
          <p:nvPicPr>
            <p:cNvPr id="35843" name="Rectangl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 y="-54"/>
              <a:ext cx="6078" cy="807"/>
            </a:xfrm>
            <a:prstGeom prst="rect">
              <a:avLst/>
            </a:prstGeom>
            <a:noFill/>
            <a:extLst>
              <a:ext uri="{909E8E84-426E-40DD-AFC4-6F175D3DCCD1}">
                <a14:hiddenFill xmlns:a14="http://schemas.microsoft.com/office/drawing/2010/main">
                  <a:solidFill>
                    <a:srgbClr val="FFFFFF"/>
                  </a:solidFill>
                </a14:hiddenFill>
              </a:ext>
            </a:extLst>
          </p:spPr>
        </p:pic>
        <p:sp>
          <p:nvSpPr>
            <p:cNvPr id="35844" name="Text Box 4"/>
            <p:cNvSpPr txBox="1">
              <a:spLocks noChangeArrowheads="1"/>
            </p:cNvSpPr>
            <p:nvPr/>
          </p:nvSpPr>
          <p:spPr bwMode="auto">
            <a:xfrm>
              <a:off x="0" y="0"/>
              <a:ext cx="576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US" sz="2400" b="1">
                  <a:solidFill>
                    <a:srgbClr val="464B15"/>
                  </a:solidFill>
                  <a:latin typeface="Gill Sans MT" panose="020B0502020104020203" pitchFamily="34" charset="0"/>
                </a:rPr>
                <a:t>Polo de desarrollo turístico: El Tunco- Puerto La Libertad- San Diego.</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28625" y="3000375"/>
            <a:ext cx="8229600" cy="914400"/>
          </a:xfrm>
        </p:spPr>
        <p:txBody>
          <a:bodyPr/>
          <a:lstStyle/>
          <a:p>
            <a:pPr>
              <a:defRPr/>
            </a:pPr>
            <a:r>
              <a:rPr lang="es-SV" sz="4000" dirty="0" smtClean="0"/>
              <a:t>MUCHAS GRACIAS.</a:t>
            </a:r>
            <a:endParaRPr lang="es-SV"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28625" y="3000375"/>
            <a:ext cx="8229600" cy="914400"/>
          </a:xfrm>
        </p:spPr>
        <p:txBody>
          <a:bodyPr/>
          <a:lstStyle/>
          <a:p>
            <a:pPr>
              <a:defRPr/>
            </a:pPr>
            <a:r>
              <a:rPr lang="es-SV" sz="4000" dirty="0" smtClean="0"/>
              <a:t>Algunos procesos </a:t>
            </a:r>
            <a:br>
              <a:rPr lang="es-SV" sz="4000" dirty="0" smtClean="0"/>
            </a:br>
            <a:r>
              <a:rPr lang="es-SV" sz="4000" dirty="0" smtClean="0"/>
              <a:t>a tener en cuenta</a:t>
            </a:r>
            <a:endParaRPr lang="es-SV"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Título"/>
          <p:cNvGrpSpPr>
            <a:grpSpLocks noGrp="1"/>
          </p:cNvGrpSpPr>
          <p:nvPr/>
        </p:nvGrpSpPr>
        <p:grpSpPr bwMode="auto">
          <a:xfrm>
            <a:off x="-165100" y="-122238"/>
            <a:ext cx="3541713" cy="2743201"/>
            <a:chOff x="-104" y="-77"/>
            <a:chExt cx="2231" cy="1728"/>
          </a:xfrm>
        </p:grpSpPr>
        <p:pic>
          <p:nvPicPr>
            <p:cNvPr id="18434" name="1 Títul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 y="-77"/>
              <a:ext cx="2231" cy="1728"/>
            </a:xfrm>
            <a:prstGeom prst="rect">
              <a:avLst/>
            </a:prstGeom>
            <a:noFill/>
            <a:extLst>
              <a:ext uri="{909E8E84-426E-40DD-AFC4-6F175D3DCCD1}">
                <a14:hiddenFill xmlns:a14="http://schemas.microsoft.com/office/drawing/2010/main">
                  <a:solidFill>
                    <a:srgbClr val="FFFFFF"/>
                  </a:solidFill>
                </a14:hiddenFill>
              </a:ext>
            </a:extLst>
          </p:spPr>
        </p:pic>
        <p:sp>
          <p:nvSpPr>
            <p:cNvPr id="18435" name="Text Box 3"/>
            <p:cNvSpPr txBox="1">
              <a:spLocks noChangeArrowheads="1"/>
            </p:cNvSpPr>
            <p:nvPr/>
          </p:nvSpPr>
          <p:spPr bwMode="auto">
            <a:xfrm>
              <a:off x="22" y="28"/>
              <a:ext cx="1837" cy="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3300"/>
                </a:lnSpc>
              </a:pPr>
              <a:r>
                <a:rPr lang="es-SV" altLang="es-US" sz="3200" b="1">
                  <a:solidFill>
                    <a:srgbClr val="464B15"/>
                  </a:solidFill>
                  <a:latin typeface="Gill Sans MT" panose="020B0502020104020203" pitchFamily="34" charset="0"/>
                </a:rPr>
                <a:t>Urbanización formal y desordenada  en la franja costera </a:t>
              </a:r>
            </a:p>
          </p:txBody>
        </p:sp>
      </p:grpSp>
      <p:pic>
        <p:nvPicPr>
          <p:cNvPr id="6" name="5 Marcador de contenido" descr="Analisis de Contexto.jpg"/>
          <p:cNvPicPr>
            <a:picLocks noGrp="1"/>
          </p:cNvPicPr>
          <p:nvPr>
            <p:ph sz="quarter" idx="1"/>
          </p:nvPr>
        </p:nvPicPr>
        <p:blipFill>
          <a:blip r:embed="rId3">
            <a:extLst>
              <a:ext uri="{28A0092B-C50C-407E-A947-70E740481C1C}">
                <a14:useLocalDpi xmlns:a14="http://schemas.microsoft.com/office/drawing/2010/main" val="0"/>
              </a:ext>
            </a:extLst>
          </a:blip>
          <a:srcRect r="35" b="-23"/>
          <a:stretch>
            <a:fillRect/>
          </a:stretch>
        </p:blipFill>
        <p:spPr>
          <a:xfrm>
            <a:off x="3995738" y="3357563"/>
            <a:ext cx="5148262" cy="3500437"/>
          </a:xfrm>
          <a:effectLst>
            <a:outerShdw dist="139700" dir="2700000" algn="tl" rotWithShape="0">
              <a:srgbClr val="333333">
                <a:alpha val="64999"/>
              </a:srgbClr>
            </a:outerShdw>
          </a:effectLst>
        </p:spPr>
      </p:pic>
      <p:pic>
        <p:nvPicPr>
          <p:cNvPr id="18438" name="Picture 4" descr="C:\Users\hrosa\Desktop\Presentaciones vulnerabilidad\Punto Critico 3_Río Huiza1.jpg"/>
          <p:cNvPicPr>
            <a:picLocks noChangeAspect="1" noChangeArrowheads="1"/>
          </p:cNvPicPr>
          <p:nvPr/>
        </p:nvPicPr>
        <p:blipFill>
          <a:blip r:embed="rId4">
            <a:extLst>
              <a:ext uri="{28A0092B-C50C-407E-A947-70E740481C1C}">
                <a14:useLocalDpi xmlns:a14="http://schemas.microsoft.com/office/drawing/2010/main" val="0"/>
              </a:ext>
            </a:extLst>
          </a:blip>
          <a:srcRect b="-17"/>
          <a:stretch>
            <a:fillRect/>
          </a:stretch>
        </p:blipFill>
        <p:spPr bwMode="auto">
          <a:xfrm>
            <a:off x="1588" y="2276475"/>
            <a:ext cx="377825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7 CuadroTexto"/>
          <p:cNvSpPr txBox="1">
            <a:spLocks noChangeArrowheads="1"/>
          </p:cNvSpPr>
          <p:nvPr/>
        </p:nvSpPr>
        <p:spPr bwMode="auto">
          <a:xfrm>
            <a:off x="34925" y="5229225"/>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SV" altLang="es-US"/>
              <a:t>Río Huiza</a:t>
            </a:r>
          </a:p>
        </p:txBody>
      </p:sp>
      <p:pic>
        <p:nvPicPr>
          <p:cNvPr id="18440" name="Picture 5" descr="C:\Users\hrosa\Downloads\Porcentajes crecimiento poblacional 1992-2007(1).jpg"/>
          <p:cNvPicPr>
            <a:picLocks noChangeAspect="1" noChangeArrowheads="1"/>
          </p:cNvPicPr>
          <p:nvPr/>
        </p:nvPicPr>
        <p:blipFill>
          <a:blip r:embed="rId5">
            <a:extLst>
              <a:ext uri="{28A0092B-C50C-407E-A947-70E740481C1C}">
                <a14:useLocalDpi xmlns:a14="http://schemas.microsoft.com/office/drawing/2010/main" val="0"/>
              </a:ext>
            </a:extLst>
          </a:blip>
          <a:srcRect b="-21"/>
          <a:stretch>
            <a:fillRect/>
          </a:stretch>
        </p:blipFill>
        <p:spPr bwMode="auto">
          <a:xfrm>
            <a:off x="3059113" y="44450"/>
            <a:ext cx="60499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jquezada.AMBIENTE\Documents\JEQD\JorgeQ2010\Jiquilisco\cuencas_bjiquilisco.jpg"/>
          <p:cNvPicPr>
            <a:picLocks noChangeAspect="1" noChangeArrowheads="1"/>
          </p:cNvPicPr>
          <p:nvPr/>
        </p:nvPicPr>
        <p:blipFill>
          <a:blip r:embed="rId2">
            <a:extLst>
              <a:ext uri="{28A0092B-C50C-407E-A947-70E740481C1C}">
                <a14:useLocalDpi xmlns:a14="http://schemas.microsoft.com/office/drawing/2010/main" val="0"/>
              </a:ext>
            </a:extLst>
          </a:blip>
          <a:srcRect r="14"/>
          <a:stretch>
            <a:fillRect/>
          </a:stretch>
        </p:blipFill>
        <p:spPr bwMode="auto">
          <a:xfrm>
            <a:off x="4183063" y="0"/>
            <a:ext cx="4960937"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1 Título"/>
          <p:cNvGrpSpPr>
            <a:grpSpLocks noGrp="1"/>
          </p:cNvGrpSpPr>
          <p:nvPr/>
        </p:nvGrpSpPr>
        <p:grpSpPr bwMode="auto">
          <a:xfrm>
            <a:off x="-152400" y="-207963"/>
            <a:ext cx="6742113" cy="950913"/>
            <a:chOff x="-96" y="-131"/>
            <a:chExt cx="4247" cy="599"/>
          </a:xfrm>
        </p:grpSpPr>
        <p:pic>
          <p:nvPicPr>
            <p:cNvPr id="19459" name="1 Título"/>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31"/>
              <a:ext cx="4247" cy="599"/>
            </a:xfrm>
            <a:prstGeom prst="rect">
              <a:avLst/>
            </a:prstGeom>
            <a:noFill/>
            <a:extLst>
              <a:ext uri="{909E8E84-426E-40DD-AFC4-6F175D3DCCD1}">
                <a14:hiddenFill xmlns:a14="http://schemas.microsoft.com/office/drawing/2010/main">
                  <a:solidFill>
                    <a:srgbClr val="FFFFFF"/>
                  </a:solidFill>
                </a14:hiddenFill>
              </a:ext>
            </a:extLst>
          </p:spPr>
        </p:pic>
        <p:sp>
          <p:nvSpPr>
            <p:cNvPr id="19460" name="Text Box 4"/>
            <p:cNvSpPr txBox="1">
              <a:spLocks noChangeArrowheads="1"/>
            </p:cNvSpPr>
            <p:nvPr/>
          </p:nvSpPr>
          <p:spPr bwMode="auto">
            <a:xfrm>
              <a:off x="0" y="-17"/>
              <a:ext cx="387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US" sz="2600" b="1">
                  <a:solidFill>
                    <a:srgbClr val="464B15"/>
                  </a:solidFill>
                  <a:latin typeface="Gill Sans MT" panose="020B0502020104020203" pitchFamily="34" charset="0"/>
                </a:rPr>
                <a:t>Agricultura en laderas de alto impacto</a:t>
              </a:r>
              <a:endParaRPr lang="es-MX" altLang="es-US" sz="2600" b="1">
                <a:solidFill>
                  <a:srgbClr val="464B15"/>
                </a:solidFill>
                <a:latin typeface="Gill Sans MT" panose="020B0502020104020203" pitchFamily="34" charset="0"/>
              </a:endParaRPr>
            </a:p>
          </p:txBody>
        </p:sp>
      </p:grpSp>
      <p:grpSp>
        <p:nvGrpSpPr>
          <p:cNvPr id="19462" name="4 Grupo"/>
          <p:cNvGrpSpPr>
            <a:grpSpLocks/>
          </p:cNvGrpSpPr>
          <p:nvPr/>
        </p:nvGrpSpPr>
        <p:grpSpPr bwMode="auto">
          <a:xfrm>
            <a:off x="0" y="431800"/>
            <a:ext cx="4211638" cy="3213100"/>
            <a:chOff x="-3867765" y="1188382"/>
            <a:chExt cx="5834103" cy="3571900"/>
          </a:xfrm>
        </p:grpSpPr>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b="-2"/>
            <a:stretch>
              <a:fillRect/>
            </a:stretch>
          </p:blipFill>
          <p:spPr bwMode="auto">
            <a:xfrm>
              <a:off x="-3867765" y="1188382"/>
              <a:ext cx="5834103" cy="3571900"/>
            </a:xfrm>
            <a:prstGeom prst="rect">
              <a:avLst/>
            </a:prstGeom>
            <a:solidFill>
              <a:srgbClr val="B88472"/>
            </a:solidFill>
            <a:ln>
              <a:noFill/>
            </a:ln>
            <a:effectLst>
              <a:outerShdw dist="25400" dir="5400000"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7" name="6 Flecha abajo"/>
            <p:cNvSpPr/>
            <p:nvPr/>
          </p:nvSpPr>
          <p:spPr>
            <a:xfrm rot="19491074">
              <a:off x="-1446601" y="2630202"/>
              <a:ext cx="329859" cy="825914"/>
            </a:xfrm>
            <a:prstGeom prst="downArrow">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endParaRPr lang="es-SV"/>
            </a:p>
          </p:txBody>
        </p:sp>
        <p:sp>
          <p:nvSpPr>
            <p:cNvPr id="8" name="7 Rectángulo redondeado"/>
            <p:cNvSpPr/>
            <p:nvPr/>
          </p:nvSpPr>
          <p:spPr>
            <a:xfrm>
              <a:off x="-3120085" y="2229598"/>
              <a:ext cx="1418393" cy="485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s-MX" sz="900" b="1" dirty="0"/>
                <a:t>ESCORRENTÍA SEDIMENTOS</a:t>
              </a:r>
              <a:endParaRPr lang="es-SV" sz="900" b="1" dirty="0"/>
            </a:p>
          </p:txBody>
        </p:sp>
      </p:grpSp>
      <p:pic>
        <p:nvPicPr>
          <p:cNvPr id="19463" name="Picture 3" descr="C:\Users\jquezada.AMBIENTE\Desktop\JEQD2012Base\FotosJEQDANP\IMG-20110624-0009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75038"/>
            <a:ext cx="3779838"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dondear rectángulo de esquina diagonal"/>
          <p:cNvSpPr/>
          <p:nvPr/>
        </p:nvSpPr>
        <p:spPr>
          <a:xfrm>
            <a:off x="1116013" y="5805488"/>
            <a:ext cx="2519362" cy="40481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b="1" dirty="0"/>
              <a:t>ESCORRENTÍA DESCENDIENDO DEL CERRO TECAPA</a:t>
            </a:r>
            <a:endParaRPr lang="es-SV" sz="1000" b="1" dirty="0"/>
          </a:p>
        </p:txBody>
      </p:sp>
      <p:pic>
        <p:nvPicPr>
          <p:cNvPr id="19465" name="10 Imagen" descr="mapa_relieve1_Mod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63963" y="3429000"/>
            <a:ext cx="54165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3 Imagen" descr="decameronloscobanos"/>
          <p:cNvPicPr>
            <a:picLocks noChangeAspect="1" noChangeArrowheads="1"/>
          </p:cNvPicPr>
          <p:nvPr/>
        </p:nvPicPr>
        <p:blipFill>
          <a:blip r:embed="rId2">
            <a:extLst>
              <a:ext uri="{28A0092B-C50C-407E-A947-70E740481C1C}">
                <a14:useLocalDpi xmlns:a14="http://schemas.microsoft.com/office/drawing/2010/main" val="0"/>
              </a:ext>
            </a:extLst>
          </a:blip>
          <a:srcRect r="-63" b="-60"/>
          <a:stretch>
            <a:fillRect/>
          </a:stretch>
        </p:blipFill>
        <p:spPr bwMode="auto">
          <a:xfrm>
            <a:off x="2500313" y="642938"/>
            <a:ext cx="6643687"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4 CuadroTexto"/>
          <p:cNvSpPr txBox="1">
            <a:spLocks noChangeArrowheads="1"/>
          </p:cNvSpPr>
          <p:nvPr/>
        </p:nvSpPr>
        <p:spPr bwMode="auto">
          <a:xfrm>
            <a:off x="71438" y="985838"/>
            <a:ext cx="33575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US"/>
              <a:t>DECAMERON: </a:t>
            </a:r>
          </a:p>
          <a:p>
            <a:pPr eaLnBrk="1" hangingPunct="1"/>
            <a:endParaRPr lang="es-ES" altLang="es-US"/>
          </a:p>
          <a:p>
            <a:pPr eaLnBrk="1" hangingPunct="1"/>
            <a:r>
              <a:rPr lang="es-ES" altLang="es-US"/>
              <a:t>Línea blanca y roja </a:t>
            </a:r>
            <a:br>
              <a:rPr lang="es-ES" altLang="es-US"/>
            </a:br>
            <a:r>
              <a:rPr lang="es-ES" altLang="es-US"/>
              <a:t>representa rompeolas </a:t>
            </a:r>
            <a:br>
              <a:rPr lang="es-ES" altLang="es-US"/>
            </a:br>
            <a:r>
              <a:rPr lang="es-ES" altLang="es-US"/>
              <a:t>de una longitud de </a:t>
            </a:r>
            <a:br>
              <a:rPr lang="es-ES" altLang="es-US"/>
            </a:br>
            <a:r>
              <a:rPr lang="es-ES" altLang="es-US"/>
              <a:t>unos 850 metros </a:t>
            </a:r>
            <a:br>
              <a:rPr lang="es-ES" altLang="es-US"/>
            </a:br>
            <a:r>
              <a:rPr lang="es-ES" altLang="es-US"/>
              <a:t>construido en Octubre-Noviembre 2005.</a:t>
            </a:r>
          </a:p>
          <a:p>
            <a:pPr eaLnBrk="1" hangingPunct="1"/>
            <a:endParaRPr lang="es-ES" altLang="es-US"/>
          </a:p>
          <a:p>
            <a:pPr eaLnBrk="1" hangingPunct="1"/>
            <a:r>
              <a:rPr lang="es-ES" altLang="es-US"/>
              <a:t>Línea roja representa </a:t>
            </a:r>
            <a:br>
              <a:rPr lang="es-ES" altLang="es-US"/>
            </a:br>
            <a:r>
              <a:rPr lang="es-ES" altLang="es-US"/>
              <a:t>zona del rompeolas </a:t>
            </a:r>
            <a:br>
              <a:rPr lang="es-ES" altLang="es-US"/>
            </a:br>
            <a:r>
              <a:rPr lang="es-ES" altLang="es-US"/>
              <a:t>con mayor altura y </a:t>
            </a:r>
            <a:br>
              <a:rPr lang="es-ES" altLang="es-US"/>
            </a:br>
            <a:r>
              <a:rPr lang="es-ES" altLang="es-US"/>
              <a:t>ancho, con mayor </a:t>
            </a:r>
            <a:br>
              <a:rPr lang="es-ES" altLang="es-US"/>
            </a:br>
            <a:r>
              <a:rPr lang="es-ES" altLang="es-US"/>
              <a:t>impacto en la </a:t>
            </a:r>
            <a:br>
              <a:rPr lang="es-ES" altLang="es-US"/>
            </a:br>
            <a:r>
              <a:rPr lang="es-ES" altLang="es-US"/>
              <a:t>hidrodinámica y </a:t>
            </a:r>
            <a:br>
              <a:rPr lang="es-ES" altLang="es-US"/>
            </a:br>
            <a:r>
              <a:rPr lang="es-ES" altLang="es-US"/>
              <a:t>transporte de </a:t>
            </a:r>
          </a:p>
          <a:p>
            <a:pPr eaLnBrk="1" hangingPunct="1"/>
            <a:r>
              <a:rPr lang="es-ES" altLang="es-US"/>
              <a:t>sedimentos de la zona. </a:t>
            </a:r>
          </a:p>
        </p:txBody>
      </p:sp>
      <p:grpSp>
        <p:nvGrpSpPr>
          <p:cNvPr id="8" name="7 Título"/>
          <p:cNvGrpSpPr>
            <a:grpSpLocks noGrp="1"/>
          </p:cNvGrpSpPr>
          <p:nvPr/>
        </p:nvGrpSpPr>
        <p:grpSpPr bwMode="auto">
          <a:xfrm>
            <a:off x="-128588" y="-115888"/>
            <a:ext cx="9637713" cy="1066801"/>
            <a:chOff x="-81" y="-73"/>
            <a:chExt cx="6071" cy="672"/>
          </a:xfrm>
        </p:grpSpPr>
        <p:pic>
          <p:nvPicPr>
            <p:cNvPr id="20484" name="7 Título"/>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 y="-73"/>
              <a:ext cx="6071" cy="672"/>
            </a:xfrm>
            <a:prstGeom prst="rect">
              <a:avLst/>
            </a:prstGeom>
            <a:noFill/>
            <a:extLst>
              <a:ext uri="{909E8E84-426E-40DD-AFC4-6F175D3DCCD1}">
                <a14:hiddenFill xmlns:a14="http://schemas.microsoft.com/office/drawing/2010/main">
                  <a:solidFill>
                    <a:srgbClr val="FFFFFF"/>
                  </a:solidFill>
                </a14:hiddenFill>
              </a:ext>
            </a:extLst>
          </p:spPr>
        </p:pic>
        <p:sp>
          <p:nvSpPr>
            <p:cNvPr id="20485" name="Text Box 5"/>
            <p:cNvSpPr txBox="1">
              <a:spLocks noChangeArrowheads="1"/>
            </p:cNvSpPr>
            <p:nvPr/>
          </p:nvSpPr>
          <p:spPr bwMode="auto">
            <a:xfrm>
              <a:off x="45" y="0"/>
              <a:ext cx="571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US" sz="3200" b="1">
                  <a:solidFill>
                    <a:srgbClr val="464B15"/>
                  </a:solidFill>
                  <a:latin typeface="Gill Sans MT" panose="020B0502020104020203" pitchFamily="34" charset="0"/>
                </a:rPr>
                <a:t>Inversiones turísticas de alto impacto </a:t>
              </a:r>
              <a:endParaRPr lang="es-MX" altLang="es-US" sz="3200" b="1">
                <a:solidFill>
                  <a:srgbClr val="464B15"/>
                </a:solidFill>
                <a:latin typeface="Gill Sans MT" panose="020B0502020104020203" pitchFamily="34" charset="0"/>
              </a:endParaRPr>
            </a:p>
          </p:txBody>
        </p:sp>
      </p:grpSp>
      <p:sp>
        <p:nvSpPr>
          <p:cNvPr id="20487" name="9 CuadroTexto"/>
          <p:cNvSpPr txBox="1">
            <a:spLocks noChangeArrowheads="1"/>
          </p:cNvSpPr>
          <p:nvPr/>
        </p:nvSpPr>
        <p:spPr bwMode="auto">
          <a:xfrm>
            <a:off x="4000500" y="6140450"/>
            <a:ext cx="5143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s-US"/>
              <a:t>Línea negra: Playa frente al Club de Playa Veraneras que sufre procesos erosivos.</a:t>
            </a:r>
            <a:endParaRPr lang="es-SV" altLang="es-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F:\Zona costera\humedales y basura 1.jpg"/>
          <p:cNvPicPr>
            <a:picLocks noChangeAspect="1" noChangeArrowheads="1"/>
          </p:cNvPicPr>
          <p:nvPr/>
        </p:nvPicPr>
        <p:blipFill>
          <a:blip r:embed="rId2">
            <a:extLst>
              <a:ext uri="{28A0092B-C50C-407E-A947-70E740481C1C}">
                <a14:useLocalDpi xmlns:a14="http://schemas.microsoft.com/office/drawing/2010/main" val="0"/>
              </a:ext>
            </a:extLst>
          </a:blip>
          <a:srcRect b="37"/>
          <a:stretch>
            <a:fillRect/>
          </a:stretch>
        </p:blipFill>
        <p:spPr bwMode="auto">
          <a:xfrm>
            <a:off x="250825" y="620713"/>
            <a:ext cx="518636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1 Título"/>
          <p:cNvGrpSpPr>
            <a:grpSpLocks noGrp="1"/>
          </p:cNvGrpSpPr>
          <p:nvPr/>
        </p:nvGrpSpPr>
        <p:grpSpPr bwMode="auto">
          <a:xfrm>
            <a:off x="55563" y="-60325"/>
            <a:ext cx="8118475" cy="1066800"/>
            <a:chOff x="35" y="-38"/>
            <a:chExt cx="5114" cy="672"/>
          </a:xfrm>
        </p:grpSpPr>
        <p:pic>
          <p:nvPicPr>
            <p:cNvPr id="21507" name="1 Título"/>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 y="-38"/>
              <a:ext cx="5114" cy="672"/>
            </a:xfrm>
            <a:prstGeom prst="rect">
              <a:avLst/>
            </a:prstGeom>
            <a:noFill/>
            <a:extLst>
              <a:ext uri="{909E8E84-426E-40DD-AFC4-6F175D3DCCD1}">
                <a14:hiddenFill xmlns:a14="http://schemas.microsoft.com/office/drawing/2010/main">
                  <a:solidFill>
                    <a:srgbClr val="FFFFFF"/>
                  </a:solidFill>
                </a14:hiddenFill>
              </a:ext>
            </a:extLst>
          </p:spPr>
        </p:pic>
        <p:sp>
          <p:nvSpPr>
            <p:cNvPr id="21508" name="Text Box 4"/>
            <p:cNvSpPr txBox="1">
              <a:spLocks noChangeArrowheads="1"/>
            </p:cNvSpPr>
            <p:nvPr/>
          </p:nvSpPr>
          <p:spPr bwMode="auto">
            <a:xfrm>
              <a:off x="158" y="37"/>
              <a:ext cx="467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SV" altLang="es-US" sz="3200" b="1">
                  <a:solidFill>
                    <a:srgbClr val="464B15"/>
                  </a:solidFill>
                  <a:latin typeface="Gill Sans MT" panose="020B0502020104020203" pitchFamily="34" charset="0"/>
                </a:rPr>
                <a:t>Desechos urbanos terminan en el mar</a:t>
              </a:r>
            </a:p>
          </p:txBody>
        </p:sp>
      </p:grpSp>
      <p:pic>
        <p:nvPicPr>
          <p:cNvPr id="21510" name="Picture 2" descr="F:\Zona costera\bolsa encontrada en delf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3933825"/>
            <a:ext cx="3240087"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3" descr="F:\Zona costera\necropsia delf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15011400"/>
            <a:ext cx="12049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4" descr="F:\Zona costera\necropsia delfin.JPG"/>
          <p:cNvPicPr>
            <a:picLocks noGrp="1" noChangeAspect="1" noChangeArrowheads="1"/>
          </p:cNvPicPr>
          <p:nvPr>
            <p:ph sz="quarter" idx="1"/>
          </p:nvPr>
        </p:nvPicPr>
        <p:blipFill>
          <a:blip r:embed="rId6">
            <a:extLst>
              <a:ext uri="{28A0092B-C50C-407E-A947-70E740481C1C}">
                <a14:useLocalDpi xmlns:a14="http://schemas.microsoft.com/office/drawing/2010/main" val="0"/>
              </a:ext>
            </a:extLst>
          </a:blip>
          <a:srcRect/>
          <a:stretch>
            <a:fillRect/>
          </a:stretch>
        </p:blipFill>
        <p:spPr>
          <a:xfrm>
            <a:off x="6372225" y="692150"/>
            <a:ext cx="2160588" cy="3227388"/>
          </a:xfrm>
        </p:spPr>
      </p:pic>
      <p:pic>
        <p:nvPicPr>
          <p:cNvPr id="21513" name="Picture 6" descr="F:\Zona costera\Noticiasfunzel.jpg"/>
          <p:cNvPicPr>
            <a:picLocks noChangeAspect="1" noChangeArrowheads="1"/>
          </p:cNvPicPr>
          <p:nvPr/>
        </p:nvPicPr>
        <p:blipFill>
          <a:blip r:embed="rId7">
            <a:extLst>
              <a:ext uri="{28A0092B-C50C-407E-A947-70E740481C1C}">
                <a14:useLocalDpi xmlns:a14="http://schemas.microsoft.com/office/drawing/2010/main" val="0"/>
              </a:ext>
            </a:extLst>
          </a:blip>
          <a:srcRect r="34" b="-55"/>
          <a:stretch>
            <a:fillRect/>
          </a:stretch>
        </p:blipFill>
        <p:spPr bwMode="auto">
          <a:xfrm>
            <a:off x="179388" y="3806825"/>
            <a:ext cx="5545137"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hrosa\Desktop\jiquilisco300.jpg"/>
          <p:cNvPicPr>
            <a:picLocks noChangeAspect="1" noChangeArrowheads="1"/>
          </p:cNvPicPr>
          <p:nvPr/>
        </p:nvPicPr>
        <p:blipFill>
          <a:blip r:embed="rId2">
            <a:extLst>
              <a:ext uri="{28A0092B-C50C-407E-A947-70E740481C1C}">
                <a14:useLocalDpi xmlns:a14="http://schemas.microsoft.com/office/drawing/2010/main" val="0"/>
              </a:ext>
            </a:extLst>
          </a:blip>
          <a:srcRect r="-3"/>
          <a:stretch>
            <a:fillRect/>
          </a:stretch>
        </p:blipFill>
        <p:spPr bwMode="auto">
          <a:xfrm>
            <a:off x="-4763" y="373063"/>
            <a:ext cx="9148763" cy="593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1 Título"/>
          <p:cNvGrpSpPr>
            <a:grpSpLocks noGrp="1"/>
          </p:cNvGrpSpPr>
          <p:nvPr/>
        </p:nvGrpSpPr>
        <p:grpSpPr bwMode="auto">
          <a:xfrm>
            <a:off x="-171450" y="-96838"/>
            <a:ext cx="4773613" cy="987426"/>
            <a:chOff x="-108" y="-61"/>
            <a:chExt cx="3007" cy="622"/>
          </a:xfrm>
        </p:grpSpPr>
        <p:pic>
          <p:nvPicPr>
            <p:cNvPr id="22531" name="1 Título"/>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 y="-61"/>
              <a:ext cx="3007" cy="622"/>
            </a:xfrm>
            <a:prstGeom prst="rect">
              <a:avLst/>
            </a:prstGeom>
            <a:noFill/>
            <a:extLst>
              <a:ext uri="{909E8E84-426E-40DD-AFC4-6F175D3DCCD1}">
                <a14:hiddenFill xmlns:a14="http://schemas.microsoft.com/office/drawing/2010/main">
                  <a:solidFill>
                    <a:srgbClr val="FFFFFF"/>
                  </a:solidFill>
                </a14:hiddenFill>
              </a:ext>
            </a:extLst>
          </p:spPr>
        </p:pic>
        <p:sp>
          <p:nvSpPr>
            <p:cNvPr id="22532" name="Text Box 4"/>
            <p:cNvSpPr txBox="1">
              <a:spLocks noChangeArrowheads="1"/>
            </p:cNvSpPr>
            <p:nvPr/>
          </p:nvSpPr>
          <p:spPr bwMode="auto">
            <a:xfrm>
              <a:off x="0" y="0"/>
              <a:ext cx="265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SV" altLang="es-US" sz="2800" b="1">
                  <a:solidFill>
                    <a:srgbClr val="464B15"/>
                  </a:solidFill>
                  <a:latin typeface="Gill Sans MT" panose="020B0502020104020203" pitchFamily="34" charset="0"/>
                </a:rPr>
                <a:t>Territorios amenazados</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Título"/>
          <p:cNvGrpSpPr>
            <a:grpSpLocks noGrp="1"/>
          </p:cNvGrpSpPr>
          <p:nvPr/>
        </p:nvGrpSpPr>
        <p:grpSpPr bwMode="auto">
          <a:xfrm>
            <a:off x="12700" y="311150"/>
            <a:ext cx="3005138" cy="3121025"/>
            <a:chOff x="8" y="196"/>
            <a:chExt cx="1893" cy="1966"/>
          </a:xfrm>
        </p:grpSpPr>
        <p:pic>
          <p:nvPicPr>
            <p:cNvPr id="23554" name="1 Títul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 y="196"/>
              <a:ext cx="1893" cy="1966"/>
            </a:xfrm>
            <a:prstGeom prst="rect">
              <a:avLst/>
            </a:prstGeom>
            <a:noFill/>
            <a:extLst>
              <a:ext uri="{909E8E84-426E-40DD-AFC4-6F175D3DCCD1}">
                <a14:hiddenFill xmlns:a14="http://schemas.microsoft.com/office/drawing/2010/main">
                  <a:solidFill>
                    <a:srgbClr val="FFFFFF"/>
                  </a:solidFill>
                </a14:hiddenFill>
              </a:ext>
            </a:extLst>
          </p:spPr>
        </p:pic>
        <p:sp>
          <p:nvSpPr>
            <p:cNvPr id="23555" name="Text Box 3"/>
            <p:cNvSpPr txBox="1">
              <a:spLocks noChangeArrowheads="1"/>
            </p:cNvSpPr>
            <p:nvPr/>
          </p:nvSpPr>
          <p:spPr bwMode="auto">
            <a:xfrm>
              <a:off x="113" y="246"/>
              <a:ext cx="1542" cy="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SV" altLang="es-US" sz="2800" b="1">
                  <a:solidFill>
                    <a:srgbClr val="464B15"/>
                  </a:solidFill>
                  <a:latin typeface="Gill Sans MT" panose="020B0502020104020203" pitchFamily="34" charset="0"/>
                </a:rPr>
                <a:t>Gran parte de la franja costera está formada por llanuras de inundación</a:t>
              </a:r>
            </a:p>
          </p:txBody>
        </p:sp>
      </p:grpSp>
      <p:pic>
        <p:nvPicPr>
          <p:cNvPr id="23557" name="Picture 2" descr="C:\Outputs\Mapas_Snet_JPG\2011\STP\MCM Inundaciones.jpg"/>
          <p:cNvPicPr>
            <a:picLocks noChangeAspect="1" noChangeArrowheads="1"/>
          </p:cNvPicPr>
          <p:nvPr/>
        </p:nvPicPr>
        <p:blipFill>
          <a:blip r:embed="rId3">
            <a:extLst>
              <a:ext uri="{28A0092B-C50C-407E-A947-70E740481C1C}">
                <a14:useLocalDpi xmlns:a14="http://schemas.microsoft.com/office/drawing/2010/main" val="0"/>
              </a:ext>
            </a:extLst>
          </a:blip>
          <a:srcRect r="-11" b="-12"/>
          <a:stretch>
            <a:fillRect/>
          </a:stretch>
        </p:blipFill>
        <p:spPr bwMode="auto">
          <a:xfrm>
            <a:off x="-36513" y="3644900"/>
            <a:ext cx="590073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 descr="C:\Documents and Settings\dlopez\Escritorio\BAJO LEMPA\Marea 3 recuperacionmangle.jpg"/>
          <p:cNvPicPr>
            <a:picLocks noChangeAspect="1" noChangeArrowheads="1"/>
          </p:cNvPicPr>
          <p:nvPr/>
        </p:nvPicPr>
        <p:blipFill>
          <a:blip r:embed="rId4">
            <a:extLst>
              <a:ext uri="{28A0092B-C50C-407E-A947-70E740481C1C}">
                <a14:useLocalDpi xmlns:a14="http://schemas.microsoft.com/office/drawing/2010/main" val="0"/>
              </a:ext>
            </a:extLst>
          </a:blip>
          <a:srcRect r="-32" b="84"/>
          <a:stretch>
            <a:fillRect/>
          </a:stretch>
        </p:blipFill>
        <p:spPr bwMode="auto">
          <a:xfrm>
            <a:off x="2843213" y="-26988"/>
            <a:ext cx="6300787"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5634</TotalTime>
  <Words>1194</Words>
  <Application>Microsoft Office PowerPoint</Application>
  <PresentationFormat>Presentación en pantalla (4:3)</PresentationFormat>
  <Paragraphs>101</Paragraphs>
  <Slides>26</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Bookman Old Style</vt:lpstr>
      <vt:lpstr>Gill Sans MT</vt:lpstr>
      <vt:lpstr>Wingdings 3</vt:lpstr>
      <vt:lpstr>Wingdings</vt:lpstr>
      <vt:lpstr>Calibri</vt:lpstr>
      <vt:lpstr>Origen</vt:lpstr>
      <vt:lpstr>Turismo de base amplia como alternativa sustentable. </vt:lpstr>
      <vt:lpstr>Presentación de PowerPoint</vt:lpstr>
      <vt:lpstr>Algunos procesos  a tener en cuenta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Cómo pensar entonces los escenarios  para el desarrollo turístico?  Hay espacio para el desarrollo turístico?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¿Quiénes son los turistas que vienen a El Salvador?</vt:lpstr>
      <vt:lpstr>Presentación de PowerPoint</vt:lpstr>
      <vt:lpstr>Presentación de PowerPoint</vt:lpstr>
      <vt:lpstr>Presentación de PowerPoint</vt:lpstr>
      <vt:lpstr>MUCHAS GRACIAS.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de Política Institucional del MARN</dc:title>
  <dc:subject>Plan Quinquenal de Desarrollo 2009 - 2014</dc:subject>
  <dc:creator>Jenny Berganza</dc:creator>
  <cp:lastModifiedBy>LGonzalez</cp:lastModifiedBy>
  <cp:revision>492</cp:revision>
  <dcterms:created xsi:type="dcterms:W3CDTF">2009-10-08T14:49:44Z</dcterms:created>
  <dcterms:modified xsi:type="dcterms:W3CDTF">2020-02-24T16:38:42Z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000800482b000000000001024100</vt:lpwstr>
  </property>
</Properties>
</file>