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40"/>
  </p:notesMasterIdLst>
  <p:handoutMasterIdLst>
    <p:handoutMasterId r:id="rId41"/>
  </p:handoutMasterIdLst>
  <p:sldIdLst>
    <p:sldId id="335" r:id="rId2"/>
    <p:sldId id="352" r:id="rId3"/>
    <p:sldId id="355" r:id="rId4"/>
    <p:sldId id="356" r:id="rId5"/>
    <p:sldId id="359" r:id="rId6"/>
    <p:sldId id="360" r:id="rId7"/>
    <p:sldId id="361" r:id="rId8"/>
    <p:sldId id="348" r:id="rId9"/>
    <p:sldId id="357" r:id="rId10"/>
    <p:sldId id="358" r:id="rId11"/>
    <p:sldId id="349" r:id="rId12"/>
    <p:sldId id="350" r:id="rId13"/>
    <p:sldId id="362" r:id="rId14"/>
    <p:sldId id="363" r:id="rId15"/>
    <p:sldId id="364" r:id="rId16"/>
    <p:sldId id="391" r:id="rId17"/>
    <p:sldId id="365" r:id="rId18"/>
    <p:sldId id="387" r:id="rId19"/>
    <p:sldId id="388" r:id="rId20"/>
    <p:sldId id="336" r:id="rId21"/>
    <p:sldId id="392" r:id="rId22"/>
    <p:sldId id="337" r:id="rId23"/>
    <p:sldId id="338" r:id="rId24"/>
    <p:sldId id="345" r:id="rId25"/>
    <p:sldId id="341" r:id="rId26"/>
    <p:sldId id="340" r:id="rId27"/>
    <p:sldId id="368" r:id="rId28"/>
    <p:sldId id="371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5" r:id="rId37"/>
    <p:sldId id="367" r:id="rId38"/>
    <p:sldId id="386" r:id="rId39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Schoolbook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3126637E-3237-4B8D-8485-D7B15F765FFE}" type="datetimeFigureOut">
              <a:rPr lang="es-PE" altLang="es-US"/>
              <a:pPr/>
              <a:t>18/02/2020</a:t>
            </a:fld>
            <a:endParaRPr lang="es-PE" alt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Schoolbook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6B385DB-85A1-4365-B47A-F3BCE60CE3AC}" type="slidenum">
              <a:rPr lang="es-PE" altLang="es-US"/>
              <a:pPr/>
              <a:t>‹Nº›</a:t>
            </a:fld>
            <a:endParaRPr lang="es-PE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entury Schoolbook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2FA423B9-4ACA-4794-8496-C68524E677C9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s-MX" altLang="es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entury Schoolbook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44306579-DA99-4851-8C98-E2A004DC9966}" type="slidenum">
              <a:rPr lang="es-MX" altLang="es-US"/>
              <a:pPr/>
              <a:t>‹Nº›</a:t>
            </a:fld>
            <a:endParaRPr lang="es-MX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93F2947C-3E85-4969-88B5-C6C7F7A3FBF6}" type="slidenum">
              <a:rPr lang="en-CA" altLang="es-US" sz="1200">
                <a:latin typeface="Arial" panose="020B0604020202020204" pitchFamily="34" charset="0"/>
              </a:rPr>
              <a:pPr/>
              <a:t>30</a:t>
            </a:fld>
            <a:endParaRPr lang="en-CA" altLang="es-US" sz="1200">
              <a:latin typeface="Arial" panose="020B0604020202020204" pitchFamily="34" charset="0"/>
            </a:endParaRPr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338CC56C-788D-4FC2-BA86-7C06CF6E6CA4}" type="slidenum">
              <a:rPr lang="en-CA" altLang="es-US" sz="1200">
                <a:latin typeface="Arial" panose="020B0604020202020204" pitchFamily="34" charset="0"/>
              </a:rPr>
              <a:pPr/>
              <a:t>31</a:t>
            </a:fld>
            <a:endParaRPr lang="en-CA" altLang="es-US" sz="1200">
              <a:latin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24BB92EE-957A-4759-A5D1-7FB98D10D99B}" type="slidenum">
              <a:rPr lang="en-CA" altLang="es-US" sz="1200">
                <a:latin typeface="Arial" panose="020B0604020202020204" pitchFamily="34" charset="0"/>
              </a:rPr>
              <a:pPr/>
              <a:t>32</a:t>
            </a:fld>
            <a:endParaRPr lang="en-CA" altLang="es-US" sz="1200">
              <a:latin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CED877D6-F62F-45B5-A21D-76224212BC3F}" type="slidenum">
              <a:rPr lang="en-CA" altLang="es-US" sz="1200">
                <a:latin typeface="Arial" panose="020B0604020202020204" pitchFamily="34" charset="0"/>
              </a:rPr>
              <a:pPr/>
              <a:t>33</a:t>
            </a:fld>
            <a:endParaRPr lang="en-CA" altLang="es-US" sz="1200">
              <a:latin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BF671D78-E950-47A5-868C-F2A9606F14C5}" type="slidenum">
              <a:rPr lang="en-CA" altLang="es-US" sz="1200">
                <a:latin typeface="Arial" panose="020B0604020202020204" pitchFamily="34" charset="0"/>
              </a:rPr>
              <a:pPr/>
              <a:t>35</a:t>
            </a:fld>
            <a:endParaRPr lang="en-CA" altLang="es-US" sz="1200">
              <a:latin typeface="Arial" panose="020B0604020202020204" pitchFamily="34" charset="0"/>
            </a:endParaRPr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22888-F341-4729-983F-37DD9815CD6B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BB26E2ED-4BA6-43FF-9890-571537679D3B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307074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604FD-B8CB-4FD0-91D7-B720DC1B7A6E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D4B6D41-93E7-4680-B1A2-E4D32C2A3510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94020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E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altLang="es-US" sz="8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E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s-US" sz="8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B81F3A-B7BF-41C9-A8DA-D114D42EFCB5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8342142-1943-44AF-9D29-E0C605232BBB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311323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16B07-FC49-4CEF-AB1B-E28101FD9745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B8A8E22-B7BC-49C6-8D10-29C983B431B7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291306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E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altLang="es-US" sz="8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E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s-US" sz="8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8CD346D-3EB7-4E9B-B143-D169A2A9FDA8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D94CD96-F8BC-4A09-8F2F-6B52651BDFAD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364816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B0188B-B1DB-4A2C-8DDC-A453EA715DFB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4A5D1DC-4A91-45E4-981B-9947DBA1EB40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400548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5348D-E10B-416F-8F38-8B1A83E7A89B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FAFF3-CF63-489D-9A72-16B20D1DFF56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42737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7F3D54-A247-43A4-BC85-85151AE1A38E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4151-0FEF-4FC1-BBCA-9CC85108C403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02178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82E40-FE1B-4C1C-AE25-68BB0755C835}" type="datetime1">
              <a:rPr lang="en-CA" altLang="es-US"/>
              <a:pPr/>
              <a:t>18/02/2020</a:t>
            </a:fld>
            <a:endParaRPr lang="en-CA" altLang="es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Raquel Yrigoyen Fajardo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7355D-6638-4A7F-A26F-1E7B6E27DF23}" type="slidenum">
              <a:rPr lang="en-CA" altLang="es-US"/>
              <a:pPr/>
              <a:t>‹Nº›</a:t>
            </a:fld>
            <a:endParaRPr lang="en-CA" altLang="es-US" sz="1400"/>
          </a:p>
        </p:txBody>
      </p:sp>
    </p:spTree>
    <p:extLst>
      <p:ext uri="{BB962C8B-B14F-4D97-AF65-F5344CB8AC3E}">
        <p14:creationId xmlns:p14="http://schemas.microsoft.com/office/powerpoint/2010/main" val="17644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430DC-C7D3-40C9-A133-A839AFFA5BD3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61E97-A81C-479E-859A-5E04E0D678E1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70002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7D6F0-5B53-4A0D-BA7A-6420BD2640AC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4326E1B-755B-47D8-840A-1C154F498726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59929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87E0A-00A0-4B1F-944E-4F01DE3768F5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ECFC9-03D8-4325-9841-2B503E05F9DA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10156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56C3C-28AA-482C-AEE1-186040E7BBDB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0158-AD3A-4319-AE1E-F0A5BFBD8E3F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7138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3A7D-61B4-4275-81A0-5F19F47BDFDA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F87C-C0A7-4915-92FE-289D661E4CC3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415778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E201D-0BEF-48D5-9A61-61CF9B61043A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325C-C044-47E5-B9AF-2C0AE2ABFC8A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020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7442A-3690-4941-B6FA-33C0F6BA507F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AAED6-1A3B-4A36-B063-123F10934761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227987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5434D-73AA-473D-BA16-603832C35B52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3025C8C-D935-418B-A75A-9811390DB16A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271533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n-US" altLang="es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n-US" altLang="es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34F7FBF-10A2-4FE3-9CFC-9B317C45B47D}" type="datetimeFigureOut">
              <a:rPr lang="es-MX" altLang="es-US"/>
              <a:pPr/>
              <a:t>18/02/2020</a:t>
            </a:fld>
            <a:endParaRPr lang="es-MX" alt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  <a:cs typeface="Arial" panose="020B0604020202020204" pitchFamily="34" charset="0"/>
              </a:defRPr>
            </a:lvl1pPr>
          </a:lstStyle>
          <a:p>
            <a:fld id="{3E2FE958-C67D-4547-BA6C-75004D7FE624}" type="slidenum">
              <a:rPr lang="es-MX" altLang="es-US"/>
              <a:pPr/>
              <a:t>‹Nº›</a:t>
            </a:fld>
            <a:endParaRPr lang="es-MX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MS PGothic" panose="020B0600070205080204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quelyf@alertanet.org" TargetMode="External"/><Relationship Id="rId2" Type="http://schemas.openxmlformats.org/officeDocument/2006/relationships/hyperlink" Target="http://www.derechoysocieda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iids@derechoysociedad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apa+america+Latina&amp;source=images&amp;cd=&amp;cad=rja&amp;docid=ia_P4nT1jLu_AM&amp;tbnid=8cO6egiVgG3CQM:&amp;ved=0CAUQjRw&amp;url=http://www.mapaamericalatina.com/&amp;ei=-kRcUbT-Bse-2gWOzoEw&amp;bvm=bv.44697112,d.b2I&amp;psig=AFQjCNEs7xtT6NS7AJZ9kSOLw4fpBPV10w&amp;ust=136508785686371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hyperlink" Target="http://www.google.com/url?sa=i&amp;rct=j&amp;q=inkas&amp;source=images&amp;cd=&amp;cad=rja&amp;docid=fT5GHbTQuLg2SM&amp;tbnid=voShndg0edi_9M:&amp;ved=0CAUQjRw&amp;url=http://de.wikipedia.org/wiki/Inka&amp;ei=CUlcUcnyL4ab2wXkiIEo&amp;bvm=bv.44697112,d.b2I&amp;psig=AFQjCNGCaca6E6h3zWNhYkxi7oKAjCAQ1Q&amp;ust=1365088613138877" TargetMode="External"/><Relationship Id="rId2" Type="http://schemas.openxmlformats.org/officeDocument/2006/relationships/hyperlink" Target="http://www.google.com/url?sa=i&amp;rct=j&amp;q=inkas&amp;source=images&amp;cd=&amp;cad=rja&amp;docid=5F5P2zVOKwe0zM&amp;tbnid=A77op462AshmZM:&amp;ved=0CAUQjRw&amp;url=http://www.qosqo.com/maps/map10.htm&amp;ei=l0dcUY_eG-rO2gWyyYCIBA&amp;bvm=bv.44697112,d.b2I&amp;psig=AFQjCNHwpCQf5n6V8IcwGfj8neLDGEyHww&amp;ust=1365088501065025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google.com/imgres?q=inkas&amp;hl=es-419&amp;biw=911&amp;bih=449&amp;tbm=isch&amp;tbnid=hMRXXlgQjZsHEM:&amp;imgrefurl=http://www.inti-tours.de/auf-den-spuren-der-inkas.html&amp;docid=aZls7wv40DvftM&amp;imgurl=http://www.inti-tours.de/tl_files/inti_tours/inti_images/Auf-den-Spuren-der-Inkas/Auf-den-Spuren-der-Inkas_17.jpg&amp;w=800&amp;h=533&amp;ei=5UdcUf-bAeei2wWzxoDoAQ&amp;zoom=1&amp;ved=1t:3588,r:2,s:0,i:128&amp;iact=rc&amp;dur=839&amp;page=1&amp;tbnh=173&amp;tbnw=245&amp;start=0&amp;ndsp=8&amp;tx=126&amp;ty=136" TargetMode="External"/><Relationship Id="rId5" Type="http://schemas.openxmlformats.org/officeDocument/2006/relationships/hyperlink" Target="http://www.google.com/imgres?q=inkas&amp;hl=es-419&amp;biw=911&amp;bih=449&amp;tbm=isch&amp;tbnid=hMRXXlgQjZsHEM:&amp;imgrefurl=http://www.inti-tours.de/auf-den-spuren-der-inkas.html&amp;docid=aZls7wv40DvftM&amp;imgurl=http://www.inti-tours.de/tl_files/inti_tours/inti_images/Auf-den-Spuren-der-Inkas/Auf-den-Spuren-der-Inkas_17.jpg&amp;w=800&amp;h=533&amp;ei=5UdcUf-bAeei2wWzxoDoAQ&amp;zoom=1&amp;ved=1t:3588,r:2,s:0,i:128&amp;iact=rc&amp;dur=420&amp;page=1&amp;tbnh=173&amp;tbnw=245&amp;start=0&amp;ndsp=8&amp;tx=81&amp;ty=134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google.com/imgres?q=inkas&amp;hl=es-419&amp;biw=911&amp;bih=449&amp;tbm=isch&amp;tbnid=hMRXXlgQjZsHEM:&amp;imgrefurl=http://www.inti-tours.de/auf-den-spuren-der-inkas.html&amp;docid=aZls7wv40DvftM&amp;imgurl=http://www.inti-tours.de/tl_files/inti_tours/inti_images/Auf-den-Spuren-der-Inkas/Auf-den-Spuren-der-Inkas_17.jpg&amp;w=800&amp;h=533&amp;ei=5UdcUf-bAeei2wWzxoDoAQ&amp;zoom=1&amp;ved=1t:3588,r:2,s:0,i:128&amp;iact=rc&amp;dur=766&amp;page=1&amp;tbnh=173&amp;tbnw=245&amp;start=0&amp;ndsp=8&amp;tx=206&amp;ty=99" TargetMode="External"/><Relationship Id="rId9" Type="http://schemas.openxmlformats.org/officeDocument/2006/relationships/hyperlink" Target="http://www.google.com/url?sa=i&amp;rct=j&amp;q=inkas&amp;source=images&amp;cd=&amp;cad=rja&amp;docid=aZls7wv40DvftM&amp;tbnid=hMRXXlgQjZsHEM:&amp;ved=0CAUQjRw&amp;url=http://www.inti-tours.de/auf-den-spuren-der-inkas.html&amp;ei=XkhcUdzXA4fm2QXUvICwCg&amp;bvm=bv.44697112,d.b2I&amp;psig=AFQjCNGCaca6E6h3zWNhYkxi7oKAjCAQ1Q&amp;ust=13650886131388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la+muerte+de+atahualpa+a+manos+de+los+espa%C3%B1oles&amp;source=images&amp;cd=&amp;cad=rja&amp;docid=mb_zG1ZsWGFlqM&amp;tbnid=O9EHTrqTH4aYiM:&amp;ved=0CAUQjRw&amp;url=http://matiasdavila.blogspot.com/&amp;ei=IERcUaytKYaJ2AXAwYHYDw&amp;bvm=bv.44697112,d.b2I&amp;psig=AFQjCNFLwALhsTLkQ2B-iq8uPw8BT_hpuQ&amp;ust=13650874193711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inkas&amp;source=images&amp;cd=&amp;cad=rja&amp;docid=fT5GHbTQuLg2SM&amp;tbnid=voShndg0edi_9M:&amp;ved=0CAUQjRw&amp;url=http://de.wikipedia.org/wiki/Inka&amp;ei=CUlcUcnyL4ab2wXkiIEo&amp;bvm=bv.44697112,d.b2I&amp;psig=AFQjCNGCaca6E6h3zWNhYkxi7oKAjCAQ1Q&amp;ust=1365088613138877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mita+minera&amp;source=images&amp;cd=&amp;docid=cQKBI2EZDMuc8M&amp;tbnid=zMsHIt-nmv-PsM:&amp;ved=0CAUQjRw&amp;url=http://www.historiayfotos.com/2009/08/imagenes-de-la-mita-minera.html&amp;ei=dE5cUfj8Fs6A2QWgtIDgAQ&amp;bvm=bv.44697112,d.b2I&amp;psig=AFQjCNHO1FV-vmeSCtXB3jLvL3Z4tMVBCQ&amp;ust=13650902703776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tupac+amaru&amp;source=images&amp;cd=&amp;cad=rja&amp;docid=pdo2_J2PHXAS2M&amp;tbnid=z3DnIiJII1ooQM:&amp;ved=0CAUQjRw&amp;url=http://www.argentinamundo.com/Historia-argentina.-Juan-Bautista-Tupac-Amaru-el-inca-que-pudo-ser-nuestro-rey/412&amp;ei=yVZcUZrjCKPM2AXMjYHQAw&amp;bvm=bv.44697112,d.b2I&amp;psig=AFQjCNHPVmSm5-P00oW3Ivpoi9zDCUfvWg&amp;ust=1365092389265835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4032250" cy="3959225"/>
          </a:xfrm>
        </p:spPr>
        <p:txBody>
          <a:bodyPr/>
          <a:lstStyle/>
          <a:p>
            <a:r>
              <a:rPr lang="es-ES" altLang="es-US" smtClean="0"/>
              <a:t>LITIGIO ESTRATÉGICO PARA LA DEFENSA DEL</a:t>
            </a:r>
            <a:br>
              <a:rPr lang="es-ES" altLang="es-US" smtClean="0"/>
            </a:br>
            <a:r>
              <a:rPr lang="es-ES" altLang="es-US" smtClean="0"/>
              <a:t>TERRITORIO</a:t>
            </a:r>
            <a:br>
              <a:rPr lang="es-ES" altLang="es-US" smtClean="0"/>
            </a:br>
            <a:r>
              <a:rPr lang="es-ES" altLang="es-US" smtClean="0"/>
              <a:t> Y LA LIBRE DETERMINACIÓN</a:t>
            </a:r>
            <a:endParaRPr lang="es-ES" altLang="es-US" sz="2800" b="1" i="1" smtClean="0"/>
          </a:p>
        </p:txBody>
      </p:sp>
      <p:sp>
        <p:nvSpPr>
          <p:cNvPr id="21506" name="Marcador de contenido 2"/>
          <p:cNvSpPr>
            <a:spLocks noGrp="1"/>
          </p:cNvSpPr>
          <p:nvPr>
            <p:ph idx="1"/>
          </p:nvPr>
        </p:nvSpPr>
        <p:spPr>
          <a:xfrm>
            <a:off x="539750" y="4437063"/>
            <a:ext cx="8208963" cy="2420937"/>
          </a:xfrm>
        </p:spPr>
        <p:txBody>
          <a:bodyPr/>
          <a:lstStyle/>
          <a:p>
            <a:r>
              <a:rPr lang="es-ES" altLang="es-US" b="1" smtClean="0"/>
              <a:t>Raquel YRIGOYEN FAJARDO</a:t>
            </a:r>
          </a:p>
          <a:p>
            <a:r>
              <a:rPr lang="es-ES" altLang="es-US" smtClean="0"/>
              <a:t>DOCENTE ORDINARIA PUCP</a:t>
            </a:r>
          </a:p>
          <a:p>
            <a:r>
              <a:rPr lang="es-ES" altLang="es-US" smtClean="0"/>
              <a:t>Vicepresidenta del INSTITUTO INTERNACIONAL DE DERECHO Y SOCIEDAD- IIDS / </a:t>
            </a:r>
            <a:r>
              <a:rPr lang="es-ES" altLang="es-US" i="1" smtClean="0"/>
              <a:t>International Institute on Law and Society- IILS</a:t>
            </a:r>
          </a:p>
          <a:p>
            <a:r>
              <a:rPr lang="es-ES" altLang="es-US" i="1" smtClean="0">
                <a:hlinkClick r:id="rId2"/>
              </a:rPr>
              <a:t>www.derechoysociedad.org</a:t>
            </a:r>
            <a:r>
              <a:rPr lang="es-ES" altLang="es-US" i="1" smtClean="0"/>
              <a:t> </a:t>
            </a:r>
          </a:p>
          <a:p>
            <a:r>
              <a:rPr lang="es-ES" altLang="es-US" i="1" smtClean="0">
                <a:hlinkClick r:id="rId3"/>
              </a:rPr>
              <a:t>raquelyf@alertanet.org</a:t>
            </a:r>
            <a:r>
              <a:rPr lang="es-ES" altLang="es-US" i="1" smtClean="0"/>
              <a:t>, </a:t>
            </a:r>
            <a:r>
              <a:rPr lang="es-ES" altLang="es-US" i="1" smtClean="0">
                <a:hlinkClick r:id="rId4"/>
              </a:rPr>
              <a:t>iids@derechoysociedad.org</a:t>
            </a:r>
            <a:r>
              <a:rPr lang="es-ES" altLang="es-US" i="1" smtClean="0"/>
              <a:t> </a:t>
            </a:r>
          </a:p>
        </p:txBody>
      </p:sp>
      <p:pic>
        <p:nvPicPr>
          <p:cNvPr id="21507" name="Content Placeholder 5" descr="tres-islas-3 03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r="6660"/>
          <a:stretch>
            <a:fillRect/>
          </a:stretch>
        </p:blipFill>
        <p:spPr bwMode="auto">
          <a:xfrm>
            <a:off x="5651500" y="188913"/>
            <a:ext cx="32829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788987"/>
          </a:xfrm>
        </p:spPr>
        <p:txBody>
          <a:bodyPr/>
          <a:lstStyle/>
          <a:p>
            <a:r>
              <a:rPr lang="es-ES" altLang="es-US" smtClean="0"/>
              <a:t>Sierra:</a:t>
            </a:r>
          </a:p>
        </p:txBody>
      </p:sp>
      <p:sp>
        <p:nvSpPr>
          <p:cNvPr id="30722" name="Marcador de contenido 2"/>
          <p:cNvSpPr>
            <a:spLocks noGrp="1"/>
          </p:cNvSpPr>
          <p:nvPr>
            <p:ph sz="half" idx="1"/>
          </p:nvPr>
        </p:nvSpPr>
        <p:spPr>
          <a:xfrm>
            <a:off x="1943100" y="1412875"/>
            <a:ext cx="3197225" cy="4491038"/>
          </a:xfrm>
        </p:spPr>
        <p:txBody>
          <a:bodyPr/>
          <a:lstStyle/>
          <a:p>
            <a:r>
              <a:rPr lang="es-ES" altLang="es-US" smtClean="0"/>
              <a:t>Crecimiento de haciendas</a:t>
            </a:r>
          </a:p>
          <a:p>
            <a:r>
              <a:rPr lang="es-ES" altLang="es-US" smtClean="0"/>
              <a:t>Nueva esclavitud indígena a favor de hacendados (pongos, yanaconas, apareceros, arrendires)</a:t>
            </a:r>
          </a:p>
          <a:p>
            <a:endParaRPr lang="es-ES" altLang="es-US" smtClean="0"/>
          </a:p>
          <a:p>
            <a:r>
              <a:rPr lang="es-ES" altLang="es-US" smtClean="0"/>
              <a:t>SELVA</a:t>
            </a:r>
          </a:p>
          <a:p>
            <a:r>
              <a:rPr lang="es-ES" altLang="es-US" smtClean="0"/>
              <a:t>Esclavitud por caucheros</a:t>
            </a:r>
          </a:p>
          <a:p>
            <a:r>
              <a:rPr lang="es-ES" altLang="es-US" smtClean="0"/>
              <a:t>huida</a:t>
            </a:r>
          </a:p>
          <a:p>
            <a:endParaRPr lang="es-ES" altLang="es-US" smtClean="0"/>
          </a:p>
        </p:txBody>
      </p:sp>
      <p:sp>
        <p:nvSpPr>
          <p:cNvPr id="30723" name="Marcador de contenido 3"/>
          <p:cNvSpPr>
            <a:spLocks noGrp="1"/>
          </p:cNvSpPr>
          <p:nvPr>
            <p:ph sz="half" idx="2"/>
          </p:nvPr>
        </p:nvSpPr>
        <p:spPr>
          <a:xfrm>
            <a:off x="5337175" y="2136775"/>
            <a:ext cx="3197225" cy="3767138"/>
          </a:xfrm>
        </p:spPr>
        <p:txBody>
          <a:bodyPr/>
          <a:lstStyle/>
          <a:p>
            <a:endParaRPr lang="es-ES" altLang="es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6986587" cy="1152525"/>
          </a:xfrm>
        </p:spPr>
        <p:txBody>
          <a:bodyPr/>
          <a:lstStyle/>
          <a:p>
            <a:r>
              <a:rPr lang="es-PE" altLang="es-US" sz="3800" b="1" smtClean="0">
                <a:cs typeface="Arial" panose="020B0604020202020204" pitchFamily="34" charset="0"/>
              </a:rPr>
              <a:t>Resistencia y avance legal: Era republicana s. XX Comunidad de indígenas</a:t>
            </a:r>
            <a:r>
              <a:rPr lang="es-PE" altLang="es-US" b="1" smtClean="0">
                <a:cs typeface="Arial" panose="020B0604020202020204" pitchFamily="34" charset="0"/>
              </a:rPr>
              <a:t/>
            </a:r>
            <a:br>
              <a:rPr lang="es-PE" altLang="es-US" b="1" smtClean="0">
                <a:cs typeface="Arial" panose="020B0604020202020204" pitchFamily="34" charset="0"/>
              </a:rPr>
            </a:br>
            <a:endParaRPr lang="es-PE" altLang="es-US" smtClean="0"/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708275"/>
            <a:ext cx="4248150" cy="34845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US" sz="2400" smtClean="0">
                <a:cs typeface="Arial" panose="020B0604020202020204" pitchFamily="34" charset="0"/>
              </a:rPr>
              <a:t>Bajo el marco de las Constituciones de 1920  y 1933 que reconocían </a:t>
            </a:r>
            <a:r>
              <a:rPr lang="es-PE" altLang="es-ES" sz="2400" smtClean="0">
                <a:cs typeface="Arial" panose="020B0604020202020204" pitchFamily="34" charset="0"/>
              </a:rPr>
              <a:t>“</a:t>
            </a:r>
            <a:r>
              <a:rPr lang="es-PE" altLang="es-US" sz="2400" smtClean="0">
                <a:cs typeface="Arial" panose="020B0604020202020204" pitchFamily="34" charset="0"/>
              </a:rPr>
              <a:t>Comunidades indígenas</a:t>
            </a:r>
            <a:r>
              <a:rPr lang="es-PE" altLang="es-ES" sz="2400" smtClean="0">
                <a:cs typeface="Arial" panose="020B0604020202020204" pitchFamily="34" charset="0"/>
              </a:rPr>
              <a:t>”</a:t>
            </a:r>
            <a:r>
              <a:rPr lang="es-PE" altLang="es-US" sz="2400" smtClean="0">
                <a:cs typeface="Arial" panose="020B0604020202020204" pitchFamily="34" charset="0"/>
              </a:rPr>
              <a:t>, fuimos reconocidos como </a:t>
            </a:r>
            <a:r>
              <a:rPr lang="es-PE" altLang="es-ES" sz="2400" smtClean="0">
                <a:cs typeface="Arial" panose="020B0604020202020204" pitchFamily="34" charset="0"/>
              </a:rPr>
              <a:t>“</a:t>
            </a:r>
            <a:r>
              <a:rPr lang="es-PE" altLang="ja-JP" sz="2400" b="1" smtClean="0">
                <a:cs typeface="Arial" panose="020B0604020202020204" pitchFamily="34" charset="0"/>
              </a:rPr>
              <a:t>Comunidad de Indígenas San Juan de Kañaris</a:t>
            </a:r>
            <a:r>
              <a:rPr lang="es-PE" altLang="es-ES" sz="2400" smtClean="0">
                <a:cs typeface="Arial" panose="020B0604020202020204" pitchFamily="34" charset="0"/>
              </a:rPr>
              <a:t>”</a:t>
            </a:r>
            <a:r>
              <a:rPr lang="es-PE" altLang="ja-JP" sz="2400" smtClean="0">
                <a:cs typeface="Arial" panose="020B0604020202020204" pitchFamily="34" charset="0"/>
              </a:rPr>
              <a:t> por Resolución Suprema N° 54 de </a:t>
            </a:r>
            <a:r>
              <a:rPr lang="es-PE" altLang="ja-JP" sz="2400" b="1" smtClean="0">
                <a:cs typeface="Arial" panose="020B0604020202020204" pitchFamily="34" charset="0"/>
              </a:rPr>
              <a:t>1956</a:t>
            </a:r>
          </a:p>
          <a:p>
            <a:pPr>
              <a:lnSpc>
                <a:spcPct val="90000"/>
              </a:lnSpc>
            </a:pPr>
            <a:endParaRPr lang="es-PE" altLang="es-US" sz="2200" smtClean="0"/>
          </a:p>
        </p:txBody>
      </p:sp>
      <p:pic>
        <p:nvPicPr>
          <p:cNvPr id="31747" name="Marcador de contenido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205038"/>
            <a:ext cx="3348037" cy="4652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777163" cy="1568450"/>
          </a:xfrm>
        </p:spPr>
        <p:txBody>
          <a:bodyPr/>
          <a:lstStyle/>
          <a:p>
            <a:r>
              <a:rPr lang="es-PE" altLang="es-US" smtClean="0"/>
              <a:t>2da mitad del S. XX: Reformas agrarias y </a:t>
            </a:r>
            <a:r>
              <a:rPr lang="es-PE" altLang="es-US" b="1" smtClean="0"/>
              <a:t>Comunidad Campesina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4176713" cy="4941887"/>
          </a:xfrm>
        </p:spPr>
        <p:txBody>
          <a:bodyPr/>
          <a:lstStyle/>
          <a:p>
            <a:r>
              <a:rPr lang="es-PE" altLang="es-US" sz="2600" smtClean="0">
                <a:cs typeface="Arial" panose="020B0604020202020204" pitchFamily="34" charset="0"/>
              </a:rPr>
              <a:t>La Ley de Reforma Agraria cambió el nombre de </a:t>
            </a:r>
            <a:r>
              <a:rPr lang="es-PE" altLang="es-ES" sz="2600" smtClean="0">
                <a:cs typeface="Arial" panose="020B0604020202020204" pitchFamily="34" charset="0"/>
              </a:rPr>
              <a:t>“</a:t>
            </a:r>
            <a:r>
              <a:rPr lang="es-PE" altLang="es-US" sz="2600" smtClean="0">
                <a:cs typeface="Arial" panose="020B0604020202020204" pitchFamily="34" charset="0"/>
              </a:rPr>
              <a:t>comunidades de indígenas</a:t>
            </a:r>
            <a:r>
              <a:rPr lang="es-PE" altLang="es-ES" sz="2600" smtClean="0">
                <a:cs typeface="Arial" panose="020B0604020202020204" pitchFamily="34" charset="0"/>
              </a:rPr>
              <a:t>”</a:t>
            </a:r>
            <a:r>
              <a:rPr lang="es-PE" altLang="es-US" sz="2600" smtClean="0">
                <a:cs typeface="Arial" panose="020B0604020202020204" pitchFamily="34" charset="0"/>
              </a:rPr>
              <a:t> a </a:t>
            </a:r>
            <a:r>
              <a:rPr lang="es-PE" altLang="es-ES" sz="2600" smtClean="0">
                <a:cs typeface="Arial" panose="020B0604020202020204" pitchFamily="34" charset="0"/>
              </a:rPr>
              <a:t>“</a:t>
            </a:r>
            <a:r>
              <a:rPr lang="es-PE" altLang="ja-JP" sz="2600" b="1" smtClean="0">
                <a:cs typeface="Arial" panose="020B0604020202020204" pitchFamily="34" charset="0"/>
              </a:rPr>
              <a:t>comunidades campesinas</a:t>
            </a:r>
            <a:r>
              <a:rPr lang="es-PE" altLang="es-ES" sz="2600" smtClean="0">
                <a:cs typeface="Arial" panose="020B0604020202020204" pitchFamily="34" charset="0"/>
              </a:rPr>
              <a:t>”</a:t>
            </a:r>
            <a:r>
              <a:rPr lang="es-PE" altLang="ja-JP" sz="2600" smtClean="0">
                <a:cs typeface="Arial" panose="020B0604020202020204" pitchFamily="34" charset="0"/>
              </a:rPr>
              <a:t>, por lo que, actualmente somos reconocidos como </a:t>
            </a:r>
            <a:r>
              <a:rPr lang="es-PE" altLang="es-ES" sz="2600" smtClean="0">
                <a:cs typeface="Arial" panose="020B0604020202020204" pitchFamily="34" charset="0"/>
              </a:rPr>
              <a:t>“</a:t>
            </a:r>
            <a:r>
              <a:rPr lang="es-PE" altLang="ja-JP" sz="2600" b="1" smtClean="0">
                <a:cs typeface="Arial" panose="020B0604020202020204" pitchFamily="34" charset="0"/>
              </a:rPr>
              <a:t>Comunidad Campesina San Juan de Kañaris</a:t>
            </a:r>
            <a:r>
              <a:rPr lang="es-PE" altLang="es-ES" sz="2600" b="1" smtClean="0">
                <a:cs typeface="Arial" panose="020B0604020202020204" pitchFamily="34" charset="0"/>
              </a:rPr>
              <a:t>”</a:t>
            </a:r>
            <a:r>
              <a:rPr lang="es-PE" altLang="ja-JP" sz="2600" smtClean="0">
                <a:cs typeface="Arial" panose="020B0604020202020204" pitchFamily="34" charset="0"/>
              </a:rPr>
              <a:t>.</a:t>
            </a:r>
            <a:endParaRPr lang="es-PE" altLang="es-US" sz="2600" smtClean="0"/>
          </a:p>
        </p:txBody>
      </p:sp>
      <p:pic>
        <p:nvPicPr>
          <p:cNvPr id="32771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3150" y="2636838"/>
            <a:ext cx="4152900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ítulo 1"/>
          <p:cNvSpPr>
            <a:spLocks noGrp="1"/>
          </p:cNvSpPr>
          <p:nvPr>
            <p:ph type="title"/>
          </p:nvPr>
        </p:nvSpPr>
        <p:spPr>
          <a:xfrm>
            <a:off x="1476375" y="623888"/>
            <a:ext cx="7058025" cy="1281112"/>
          </a:xfrm>
        </p:spPr>
        <p:txBody>
          <a:bodyPr/>
          <a:lstStyle/>
          <a:p>
            <a:r>
              <a:rPr lang="es-ES" altLang="es-US" b="1" smtClean="0"/>
              <a:t>Tercera invasión: </a:t>
            </a:r>
            <a:r>
              <a:rPr lang="es-ES" altLang="es-US" smtClean="0"/>
              <a:t/>
            </a:r>
            <a:br>
              <a:rPr lang="es-ES" altLang="es-US" smtClean="0"/>
            </a:br>
            <a:r>
              <a:rPr lang="es-ES" altLang="es-US" smtClean="0"/>
              <a:t>meds. 70</a:t>
            </a:r>
            <a:r>
              <a:rPr lang="es-ES" altLang="es-ES" smtClean="0"/>
              <a:t>’</a:t>
            </a:r>
            <a:r>
              <a:rPr lang="es-ES" altLang="es-US" smtClean="0"/>
              <a:t>s contra-reformas</a:t>
            </a:r>
            <a:br>
              <a:rPr lang="es-ES" altLang="es-US" smtClean="0"/>
            </a:br>
            <a:r>
              <a:rPr lang="es-ES" altLang="es-US" smtClean="0"/>
              <a:t>Consenso de Washington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31913" y="2492375"/>
            <a:ext cx="6624637" cy="3411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s-US" sz="1700" smtClean="0"/>
              <a:t>Paralización y reversión de los procesos de reforma agraria</a:t>
            </a:r>
          </a:p>
          <a:p>
            <a:pPr>
              <a:lnSpc>
                <a:spcPct val="80000"/>
              </a:lnSpc>
            </a:pPr>
            <a:r>
              <a:rPr lang="es-ES" altLang="es-US" sz="1700" smtClean="0"/>
              <a:t>Ejem. Chile con Pinochet, fin de la devolución de tierras a Mapuches.</a:t>
            </a:r>
          </a:p>
          <a:p>
            <a:pPr>
              <a:lnSpc>
                <a:spcPct val="80000"/>
              </a:lnSpc>
            </a:pPr>
            <a:r>
              <a:rPr lang="es-ES" altLang="es-US" sz="1700" smtClean="0"/>
              <a:t>Perú: cambio de la Ley de Comunidades Nativas de 1974 que reconocía la propiedad del territorio integral, con recursos naturales.</a:t>
            </a:r>
          </a:p>
          <a:p>
            <a:pPr>
              <a:lnSpc>
                <a:spcPct val="80000"/>
              </a:lnSpc>
            </a:pPr>
            <a:r>
              <a:rPr lang="es-ES" altLang="es-US" sz="1700" smtClean="0"/>
              <a:t>Ley forestal: los bosques son patrimonio estatal bajo control soberano del Estado (cesión en uso)</a:t>
            </a:r>
          </a:p>
          <a:p>
            <a:pPr>
              <a:lnSpc>
                <a:spcPct val="80000"/>
              </a:lnSpc>
            </a:pPr>
            <a:r>
              <a:rPr lang="es-ES" altLang="es-US" sz="1700" smtClean="0"/>
              <a:t>Ley de CN de 1978: tierra sin recursos naturales.</a:t>
            </a:r>
          </a:p>
          <a:p>
            <a:pPr>
              <a:lnSpc>
                <a:spcPct val="80000"/>
              </a:lnSpc>
            </a:pPr>
            <a:r>
              <a:rPr lang="es-ES" altLang="es-US" sz="1700" smtClean="0"/>
              <a:t>Consenso de Wahginton (1989)</a:t>
            </a:r>
          </a:p>
          <a:p>
            <a:pPr>
              <a:lnSpc>
                <a:spcPct val="80000"/>
              </a:lnSpc>
            </a:pPr>
            <a:r>
              <a:rPr lang="es-ES" altLang="es-US" sz="1700" smtClean="0"/>
              <a:t>Apertura a transnacionales en territorios indígenas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ítulo 1"/>
          <p:cNvSpPr>
            <a:spLocks noGrp="1"/>
          </p:cNvSpPr>
          <p:nvPr>
            <p:ph type="title"/>
          </p:nvPr>
        </p:nvSpPr>
        <p:spPr>
          <a:xfrm>
            <a:off x="1258888" y="623888"/>
            <a:ext cx="7705725" cy="1281112"/>
          </a:xfrm>
        </p:spPr>
        <p:txBody>
          <a:bodyPr/>
          <a:lstStyle/>
          <a:p>
            <a:r>
              <a:rPr lang="es-ES" altLang="es-US" smtClean="0"/>
              <a:t>Resistencia y reconocimiento de derechos de Pueblos indígenas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16013" y="2136775"/>
            <a:ext cx="7343775" cy="3767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US" sz="1700" smtClean="0"/>
              <a:t>Avances en el Marco internacional:</a:t>
            </a:r>
          </a:p>
          <a:p>
            <a:pPr>
              <a:lnSpc>
                <a:spcPct val="90000"/>
              </a:lnSpc>
            </a:pPr>
            <a:r>
              <a:rPr lang="es-ES" altLang="es-US" sz="1700" smtClean="0"/>
              <a:t>1982 Grupo de trabajo sobre poblaciones/ pueblos indígenas que concluyó 25 años después con la Declaración de Naciones Unidas sobre derechos de pueblos indígenas (2007)</a:t>
            </a:r>
          </a:p>
          <a:p>
            <a:pPr>
              <a:lnSpc>
                <a:spcPct val="90000"/>
              </a:lnSpc>
            </a:pPr>
            <a:endParaRPr lang="es-ES" altLang="es-US" sz="1700" smtClean="0"/>
          </a:p>
          <a:p>
            <a:pPr>
              <a:lnSpc>
                <a:spcPct val="90000"/>
              </a:lnSpc>
            </a:pPr>
            <a:r>
              <a:rPr lang="es-ES" altLang="es-US" sz="1700" smtClean="0"/>
              <a:t>Convenio 169 de la OIT sobre pueblos indígenas y tribales en países independientes (1989)</a:t>
            </a:r>
          </a:p>
          <a:p>
            <a:pPr>
              <a:lnSpc>
                <a:spcPct val="90000"/>
              </a:lnSpc>
            </a:pPr>
            <a:r>
              <a:rPr lang="es-ES" altLang="es-US" sz="1700" smtClean="0"/>
              <a:t>Doctrina y jurisprudencia de la Comisión y Corte Interamericana de Derechos Humanos</a:t>
            </a:r>
          </a:p>
          <a:p>
            <a:pPr>
              <a:lnSpc>
                <a:spcPct val="90000"/>
              </a:lnSpc>
            </a:pPr>
            <a:endParaRPr lang="es-ES" altLang="es-US" sz="1700" smtClean="0"/>
          </a:p>
          <a:p>
            <a:pPr>
              <a:lnSpc>
                <a:spcPct val="90000"/>
              </a:lnSpc>
            </a:pPr>
            <a:r>
              <a:rPr lang="es-ES" altLang="es-US" sz="1700" smtClean="0"/>
              <a:t>Tres ciclos de reformas constitucionales que reconocen derechos indígenas y afrodescendientes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mtClean="0"/>
              <a:t>Situación actual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43100" y="2136775"/>
            <a:ext cx="3197225" cy="3767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US" sz="1700" smtClean="0"/>
              <a:t>Un marco de derechos que no es cumplido</a:t>
            </a:r>
          </a:p>
          <a:p>
            <a:pPr>
              <a:lnSpc>
                <a:spcPct val="90000"/>
              </a:lnSpc>
            </a:pPr>
            <a:r>
              <a:rPr lang="es-ES" altLang="es-US" sz="1700" smtClean="0"/>
              <a:t>Políticas y Tratados de libre comercio e inversión extranjera, para facilitar la presencia de transnacionales de extracción (minera, petrolera, forestal), agroexportación, y megaproyectos de infraestructura (carreteras, represas, etc.)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37175" y="2136775"/>
            <a:ext cx="3197225" cy="3767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US" sz="1700" smtClean="0"/>
              <a:t>Gran impacto en territorios indígenas</a:t>
            </a:r>
          </a:p>
          <a:p>
            <a:pPr>
              <a:lnSpc>
                <a:spcPct val="90000"/>
              </a:lnSpc>
            </a:pPr>
            <a:r>
              <a:rPr lang="es-ES" altLang="es-US" sz="1700" smtClean="0"/>
              <a:t>Ha significado una tercera invasión</a:t>
            </a:r>
          </a:p>
          <a:p>
            <a:pPr>
              <a:lnSpc>
                <a:spcPct val="90000"/>
              </a:lnSpc>
            </a:pPr>
            <a:r>
              <a:rPr lang="es-ES" altLang="es-US" sz="1700" smtClean="0"/>
              <a:t>Concentración de ls tierra es más alta que antes de la reforma agraria.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s-ES" altLang="es-US" sz="17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2878138" cy="3073400"/>
          </a:xfrm>
        </p:spPr>
      </p:pic>
      <p:pic>
        <p:nvPicPr>
          <p:cNvPr id="33794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/>
          <a:stretch>
            <a:fillRect/>
          </a:stretch>
        </p:blipFill>
        <p:spPr>
          <a:xfrm>
            <a:off x="6084888" y="1989138"/>
            <a:ext cx="2824162" cy="3073400"/>
          </a:xfrm>
        </p:spPr>
      </p:pic>
      <p:pic>
        <p:nvPicPr>
          <p:cNvPr id="33795" name="Marcador de contenid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46525"/>
            <a:ext cx="29400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7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345362" cy="1655763"/>
          </a:xfrm>
        </p:spPr>
        <p:txBody>
          <a:bodyPr/>
          <a:lstStyle/>
          <a:p>
            <a:r>
              <a:rPr lang="es-PE" altLang="es-US" b="1" smtClean="0"/>
              <a:t>Actos de persecución penal y represión ante la resistencia y ejercicio de derechos</a:t>
            </a:r>
            <a:endParaRPr lang="es-PE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mtClean="0"/>
              <a:t>Resistencia y litigio</a:t>
            </a:r>
          </a:p>
        </p:txBody>
      </p:sp>
      <p:sp>
        <p:nvSpPr>
          <p:cNvPr id="80898" name="Marcador de contenido 2"/>
          <p:cNvSpPr>
            <a:spLocks noGrp="1"/>
          </p:cNvSpPr>
          <p:nvPr>
            <p:ph sz="half" idx="1"/>
          </p:nvPr>
        </p:nvSpPr>
        <p:spPr>
          <a:xfrm>
            <a:off x="1943100" y="2136775"/>
            <a:ext cx="3197225" cy="3767138"/>
          </a:xfrm>
        </p:spPr>
        <p:txBody>
          <a:bodyPr/>
          <a:lstStyle/>
          <a:p>
            <a:r>
              <a:rPr lang="es-ES" altLang="es-US" smtClean="0"/>
              <a:t>Resistencia activa, pasiva</a:t>
            </a:r>
          </a:p>
          <a:p>
            <a:r>
              <a:rPr lang="es-ES" altLang="es-US" smtClean="0"/>
              <a:t>Litigio estratégico en derechos de pueblos indígenas y afrodescendientes</a:t>
            </a:r>
          </a:p>
        </p:txBody>
      </p:sp>
      <p:sp>
        <p:nvSpPr>
          <p:cNvPr id="80899" name="Marcador de contenido 3"/>
          <p:cNvSpPr>
            <a:spLocks noGrp="1"/>
          </p:cNvSpPr>
          <p:nvPr>
            <p:ph sz="half" idx="2"/>
          </p:nvPr>
        </p:nvSpPr>
        <p:spPr>
          <a:xfrm>
            <a:off x="5337175" y="2136775"/>
            <a:ext cx="3197225" cy="3767138"/>
          </a:xfrm>
        </p:spPr>
        <p:txBody>
          <a:bodyPr/>
          <a:lstStyle/>
          <a:p>
            <a:endParaRPr lang="es-ES" altLang="es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mtClean="0"/>
              <a:t>Principales demandas actuales</a:t>
            </a:r>
          </a:p>
        </p:txBody>
      </p:sp>
      <p:sp>
        <p:nvSpPr>
          <p:cNvPr id="81922" name="Marcador de contenido 2"/>
          <p:cNvSpPr>
            <a:spLocks noGrp="1"/>
          </p:cNvSpPr>
          <p:nvPr>
            <p:ph sz="half" idx="1"/>
          </p:nvPr>
        </p:nvSpPr>
        <p:spPr>
          <a:xfrm>
            <a:off x="1943100" y="2136775"/>
            <a:ext cx="3197225" cy="3767138"/>
          </a:xfrm>
        </p:spPr>
        <p:txBody>
          <a:bodyPr/>
          <a:lstStyle/>
          <a:p>
            <a:endParaRPr lang="es-ES" altLang="es-US" smtClean="0"/>
          </a:p>
        </p:txBody>
      </p:sp>
      <p:sp>
        <p:nvSpPr>
          <p:cNvPr id="81923" name="Marcador de contenido 3"/>
          <p:cNvSpPr>
            <a:spLocks noGrp="1"/>
          </p:cNvSpPr>
          <p:nvPr>
            <p:ph sz="half" idx="2"/>
          </p:nvPr>
        </p:nvSpPr>
        <p:spPr>
          <a:xfrm>
            <a:off x="5337175" y="2136775"/>
            <a:ext cx="3197225" cy="3767138"/>
          </a:xfrm>
        </p:spPr>
        <p:txBody>
          <a:bodyPr/>
          <a:lstStyle/>
          <a:p>
            <a:endParaRPr lang="es-ES" altLang="es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3455987" cy="3889375"/>
          </a:xfrm>
        </p:spPr>
        <p:txBody>
          <a:bodyPr/>
          <a:lstStyle/>
          <a:p>
            <a:r>
              <a:rPr lang="es-ES" altLang="es-US" smtClean="0"/>
              <a:t>1. Sujeto: de comunidad a pueblo</a:t>
            </a:r>
            <a:br>
              <a:rPr lang="es-ES" altLang="es-US" smtClean="0"/>
            </a:br>
            <a:r>
              <a:rPr lang="es-ES" altLang="es-US" smtClean="0"/>
              <a:t>2. de bosque cedido en </a:t>
            </a:r>
            <a:r>
              <a:rPr lang="es-ES" altLang="es-ES" smtClean="0"/>
              <a:t>“</a:t>
            </a:r>
            <a:r>
              <a:rPr lang="es-ES" altLang="es-US" smtClean="0"/>
              <a:t>uso</a:t>
            </a:r>
            <a:r>
              <a:rPr lang="es-ES" altLang="es-ES" smtClean="0"/>
              <a:t>”</a:t>
            </a:r>
            <a:r>
              <a:rPr lang="es-ES" altLang="es-US" smtClean="0"/>
              <a:t> a territorio integral ancestal</a:t>
            </a:r>
          </a:p>
        </p:txBody>
      </p:sp>
      <p:pic>
        <p:nvPicPr>
          <p:cNvPr id="34818" name="Picture 4" descr="C:\Users\Carlos\Downloads\IMG_10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 b="6972"/>
          <a:stretch>
            <a:fillRect/>
          </a:stretch>
        </p:blipFill>
        <p:spPr>
          <a:xfrm>
            <a:off x="395288" y="4076700"/>
            <a:ext cx="4457700" cy="2554288"/>
          </a:xfrm>
          <a:noFill/>
        </p:spPr>
      </p:pic>
      <p:pic>
        <p:nvPicPr>
          <p:cNvPr id="34819" name="Picture 5" descr="C:\Users\RAQUELYF\Downloads\A0_Territorio Achuar_Huitoyacu_Huasa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5720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3820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altLang="es-US" smtClean="0"/>
              <a:t>Pueblos Originarios en las Américas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1295400"/>
            <a:ext cx="5029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US" sz="2800" smtClean="0">
                <a:latin typeface="Lucida Sans Unicode" panose="020B0602030504020204" pitchFamily="34" charset="0"/>
              </a:rPr>
              <a:t>Aproximadamente 10</a:t>
            </a:r>
            <a:r>
              <a:rPr lang="en-US" altLang="es-US" sz="2400" smtClean="0">
                <a:latin typeface="Lucida Sans Unicode" panose="020B0602030504020204" pitchFamily="34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US" sz="2400" smtClean="0">
                <a:latin typeface="Lucida Sans Unicode" panose="020B0602030504020204" pitchFamily="34" charset="0"/>
              </a:rPr>
              <a:t>Guatemala, Bolivia:+60%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US" sz="2400" smtClean="0">
                <a:latin typeface="Lucida Sans Unicode" panose="020B0602030504020204" pitchFamily="34" charset="0"/>
              </a:rPr>
              <a:t>Peru, Ecuador: 40%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US" sz="2400" smtClean="0">
                <a:latin typeface="Lucida Sans Unicode" panose="020B0602030504020204" pitchFamily="34" charset="0"/>
              </a:rPr>
              <a:t>Mexico: 10-15% (12 million)</a:t>
            </a:r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000" smtClean="0">
                <a:latin typeface="Times New Roman" panose="02020603050405020304" pitchFamily="18" charset="0"/>
              </a:rPr>
              <a:t>Raquel Yrigoyen Fajardo</a:t>
            </a: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9BF27D46-B972-4D51-B970-C2FF38A71C57}" type="slidenum">
              <a:rPr lang="en-CA" altLang="es-US" sz="1000">
                <a:latin typeface="Times New Roman" panose="02020603050405020304" pitchFamily="18" charset="0"/>
              </a:rPr>
              <a:pPr/>
              <a:t>2</a:t>
            </a:fld>
            <a:endParaRPr lang="en-CA" altLang="es-US" sz="1400">
              <a:latin typeface="Times New Roman" panose="02020603050405020304" pitchFamily="18" charset="0"/>
            </a:endParaRPr>
          </a:p>
        </p:txBody>
      </p:sp>
      <p:pic>
        <p:nvPicPr>
          <p:cNvPr id="22533" name="Picture 6" descr="blanca-noe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2895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www.mapaamericalatina.com/imagen/mapa-america-latina.jpg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36576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6588125" cy="792162"/>
          </a:xfrm>
        </p:spPr>
        <p:txBody>
          <a:bodyPr/>
          <a:lstStyle/>
          <a:p>
            <a:r>
              <a:rPr lang="es-ES" altLang="es-US" smtClean="0"/>
              <a:t>Retos de interpretación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750" y="1196975"/>
            <a:ext cx="8353425" cy="5472113"/>
          </a:xfrm>
        </p:spPr>
        <p:txBody>
          <a:bodyPr/>
          <a:lstStyle/>
          <a:p>
            <a:r>
              <a:rPr lang="es-ES_tradnl" altLang="es-US" b="1" smtClean="0"/>
              <a:t>interpretación pro-indígena</a:t>
            </a:r>
            <a:r>
              <a:rPr lang="es-ES_tradnl" altLang="es-US" smtClean="0"/>
              <a:t> (art. 35: El principio pro-indígena, equivalente al pro-labore)</a:t>
            </a:r>
            <a:endParaRPr lang="es-PE" altLang="es-US" smtClean="0"/>
          </a:p>
          <a:p>
            <a:pPr>
              <a:buFont typeface="Wingdings 3" panose="05040102010807070707" pitchFamily="18" charset="2"/>
              <a:buNone/>
            </a:pPr>
            <a:r>
              <a:rPr lang="es-ES" altLang="es-US" b="1" smtClean="0"/>
              <a:t>Art. 35 Convenio 169 OIT</a:t>
            </a:r>
            <a:r>
              <a:rPr lang="es-ES" altLang="es-US" smtClean="0"/>
              <a:t>: La aplicación de las disposiciones del presente Convenio no deberá menoscabar los derechos y ventajas garantizados a los pueblos en virtud de otros convenios y recomendaciones, instrumentos internacionales, tratados, leyes, laudos, costumbres o acuerdos nacionales. </a:t>
            </a:r>
          </a:p>
          <a:p>
            <a:r>
              <a:rPr lang="es-ES" altLang="es-US" b="1" smtClean="0"/>
              <a:t>Corpus iuris </a:t>
            </a:r>
            <a:r>
              <a:rPr lang="es-ES" altLang="es-US" smtClean="0"/>
              <a:t>(Declaración de Naciones Unidas sobre derechos de pueblos indígenas, jurisprudencia  de cortes internacionales – como la Corte Interamericana de Derechos Humanos, etc.)</a:t>
            </a:r>
          </a:p>
          <a:p>
            <a:r>
              <a:rPr lang="es-ES_tradnl" altLang="es-US" smtClean="0"/>
              <a:t>Primacía de las normas convencionales sobre las leyes nacionales.</a:t>
            </a:r>
            <a:endParaRPr lang="es-PE" altLang="es-US" smtClean="0"/>
          </a:p>
          <a:p>
            <a:r>
              <a:rPr lang="es-ES_tradnl" altLang="es-US" smtClean="0"/>
              <a:t>Aplicación inmediata de los DH, en este caso, normas convencionales.</a:t>
            </a:r>
            <a:endParaRPr lang="es-PE" altLang="es-US" smtClean="0"/>
          </a:p>
          <a:p>
            <a:r>
              <a:rPr lang="es-ES_tradnl" altLang="es-US" smtClean="0"/>
              <a:t>Prevalencia de normas más favorables, así sean de menor rango.</a:t>
            </a:r>
            <a:endParaRPr lang="es-PE" altLang="es-US" smtClean="0"/>
          </a:p>
          <a:p>
            <a:r>
              <a:rPr lang="es-ES_tradnl" altLang="es-US" smtClean="0"/>
              <a:t>No desconocimiento de normas que ya garantizaban derechos.</a:t>
            </a:r>
          </a:p>
          <a:p>
            <a:r>
              <a:rPr lang="es-ES_tradnl" altLang="es-US" smtClean="0"/>
              <a:t>Ejem. AUTOIDENTIFICACIÓN </a:t>
            </a:r>
            <a:endParaRPr lang="es-PE" altLang="es-US" smtClean="0"/>
          </a:p>
          <a:p>
            <a:endParaRPr lang="es-ES" altLang="es-US" smtClean="0"/>
          </a:p>
          <a:p>
            <a:endParaRPr lang="es-ES" altLang="es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5040313" cy="1795463"/>
          </a:xfrm>
        </p:spPr>
        <p:txBody>
          <a:bodyPr/>
          <a:lstStyle/>
          <a:p>
            <a:r>
              <a:rPr lang="es-ES_tradnl" altLang="es-US" b="1" smtClean="0"/>
              <a:t>respeto y reconocimiento del derecho al territorio y recursos naturales</a:t>
            </a:r>
            <a:r>
              <a:rPr lang="es-PE" altLang="es-US" smtClean="0"/>
              <a:t/>
            </a:r>
            <a:br>
              <a:rPr lang="es-PE" altLang="es-US" smtClean="0"/>
            </a:br>
            <a:endParaRPr lang="es-ES" altLang="es-US" smtClean="0"/>
          </a:p>
        </p:txBody>
      </p:sp>
      <p:sp>
        <p:nvSpPr>
          <p:cNvPr id="36866" name="Marcador de contenido 2"/>
          <p:cNvSpPr>
            <a:spLocks noGrp="1"/>
          </p:cNvSpPr>
          <p:nvPr>
            <p:ph idx="1"/>
          </p:nvPr>
        </p:nvSpPr>
        <p:spPr>
          <a:xfrm>
            <a:off x="684213" y="2492375"/>
            <a:ext cx="8351837" cy="4105275"/>
          </a:xfrm>
        </p:spPr>
        <p:txBody>
          <a:bodyPr/>
          <a:lstStyle/>
          <a:p>
            <a:r>
              <a:rPr lang="es-ES_tradnl" altLang="es-US" smtClean="0"/>
              <a:t>Derechos territoriales han sido desarrollados por constituciones y también por el derecho internacional, como varias sentencias de la Corte Interamericana de Derechos Humanos.</a:t>
            </a:r>
          </a:p>
          <a:p>
            <a:r>
              <a:rPr lang="es-PE" altLang="es-US" smtClean="0"/>
              <a:t>TIERRA- TERRITORIO- HÁBITAT</a:t>
            </a:r>
          </a:p>
          <a:p>
            <a:r>
              <a:rPr lang="es-PE" altLang="es-US" smtClean="0"/>
              <a:t>DERECHOS NATURALES: agua, bosques, flora, fauna</a:t>
            </a:r>
          </a:p>
          <a:p>
            <a:r>
              <a:rPr lang="es-PE" altLang="es-US" smtClean="0"/>
              <a:t>Mayoría de conflictos en la actualidad: Por el acceso a los recursos naturales existentes en territorios indígenas</a:t>
            </a:r>
          </a:p>
          <a:p>
            <a:r>
              <a:rPr lang="es-PE" altLang="es-US" smtClean="0"/>
              <a:t>S. XIX: soberanía estatal</a:t>
            </a:r>
          </a:p>
          <a:p>
            <a:r>
              <a:rPr lang="es-PE" altLang="es-US" smtClean="0"/>
              <a:t>Derecho actual: Pueblos tienen derecho a la posesión y propiedad de los Territorios (habitat) donde viven, pues de tales depende su forma de vida y existencia.</a:t>
            </a:r>
          </a:p>
          <a:p>
            <a:r>
              <a:rPr lang="es-PE" altLang="es-US" smtClean="0"/>
              <a:t>Problema: leyes forestales, derecho ambiental, áreas protegidas suponen una expropiación de los territorios indígenas</a:t>
            </a:r>
            <a:endParaRPr lang="es-ES" altLang="es-US" smtClean="0"/>
          </a:p>
        </p:txBody>
      </p:sp>
      <p:pic>
        <p:nvPicPr>
          <p:cNvPr id="36867" name="Picture 6" descr="C:\Users\Carlos\Downloads\IMG_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416800" cy="936625"/>
          </a:xfrm>
        </p:spPr>
        <p:txBody>
          <a:bodyPr/>
          <a:lstStyle/>
          <a:p>
            <a:r>
              <a:rPr lang="es-ES" altLang="es-US" sz="3200" b="1" smtClean="0"/>
              <a:t>2. De la consulta al consentimiento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750" y="1052513"/>
            <a:ext cx="8353425" cy="5545137"/>
          </a:xfrm>
        </p:spPr>
        <p:txBody>
          <a:bodyPr/>
          <a:lstStyle/>
          <a:p>
            <a:r>
              <a:rPr lang="es-ES" altLang="es-US" b="1" smtClean="0"/>
              <a:t>Fundamento: Libre determinación, autonomía, dignidad</a:t>
            </a:r>
          </a:p>
          <a:p>
            <a:r>
              <a:rPr lang="es-ES" altLang="es-US" b="1" smtClean="0"/>
              <a:t>Medio para que el Estado pueda garantizar otros derechos.</a:t>
            </a:r>
          </a:p>
          <a:p>
            <a:r>
              <a:rPr lang="es-ES" altLang="es-US" b="1" smtClean="0"/>
              <a:t>Otros derechos vinculados: integridad,, prioridades de desarrollo,  etc. </a:t>
            </a:r>
          </a:p>
          <a:p>
            <a:r>
              <a:rPr lang="es-ES" altLang="es-US" b="1" smtClean="0"/>
              <a:t>DERECHOS DE PARTICIPACIÓN</a:t>
            </a:r>
          </a:p>
          <a:p>
            <a:r>
              <a:rPr lang="es-ES" altLang="es-US" smtClean="0"/>
              <a:t>(ejem. Zonfificación territorial, lotes, etc.)</a:t>
            </a:r>
          </a:p>
          <a:p>
            <a:r>
              <a:rPr lang="es-ES" altLang="es-US" b="1" smtClean="0"/>
              <a:t>DERECHO DE CONSULTA PREVIA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Derecho establecido (antes de concesiones, etc.)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s-ES" altLang="es-US" b="1" smtClean="0"/>
              <a:t>DERECHO AL CONSENTIMIENTO, PREVIO, LIBRE E INFORMADO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Debate sobre el </a:t>
            </a:r>
            <a:r>
              <a:rPr lang="es-ES" altLang="es-ES" smtClean="0"/>
              <a:t>“</a:t>
            </a:r>
            <a:r>
              <a:rPr lang="es-ES" altLang="es-US" smtClean="0"/>
              <a:t>veto</a:t>
            </a:r>
            <a:r>
              <a:rPr lang="es-ES" altLang="es-ES" smtClean="0"/>
              <a:t>”</a:t>
            </a:r>
            <a:endParaRPr lang="es-ES" altLang="es-US" smtClean="0"/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- Convenio 169: traslado (art. 16); medidas especiales (art. 4)</a:t>
            </a:r>
          </a:p>
          <a:p>
            <a:pPr>
              <a:buFontTx/>
              <a:buChar char="-"/>
            </a:pPr>
            <a:r>
              <a:rPr lang="es-ES" altLang="es-US" smtClean="0"/>
              <a:t>Declaración NUDPI: traslado poblacional, depósito de sustancias peligrosas, actividades militares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- Corte Interamericana: 3 salvaguardas. Estado no puede dar concesiones para proyectos con impacto significativo en las condiciones de vida y subsistencia de los pueblos sin su consentimiento previo, libre e informado. Revisión. Reparaciones.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s-ES" altLang="es-US" smtClean="0"/>
              <a:t>3er reto: Del </a:t>
            </a:r>
            <a:r>
              <a:rPr lang="es-ES" altLang="es-ES" smtClean="0"/>
              <a:t>“</a:t>
            </a:r>
            <a:r>
              <a:rPr lang="es-ES" altLang="es-US" smtClean="0"/>
              <a:t>desarrollo</a:t>
            </a:r>
            <a:r>
              <a:rPr lang="es-ES" altLang="es-ES" smtClean="0"/>
              <a:t>”</a:t>
            </a:r>
            <a:r>
              <a:rPr lang="es-ES" altLang="es-US" smtClean="0"/>
              <a:t> al buen vivir </a:t>
            </a:r>
          </a:p>
        </p:txBody>
      </p:sp>
      <p:sp>
        <p:nvSpPr>
          <p:cNvPr id="38914" name="Marcador de contenido 2"/>
          <p:cNvSpPr>
            <a:spLocks noGrp="1"/>
          </p:cNvSpPr>
          <p:nvPr>
            <p:ph idx="1"/>
          </p:nvPr>
        </p:nvSpPr>
        <p:spPr>
          <a:xfrm>
            <a:off x="1943100" y="2133600"/>
            <a:ext cx="6589713" cy="4464050"/>
          </a:xfrm>
        </p:spPr>
        <p:txBody>
          <a:bodyPr/>
          <a:lstStyle/>
          <a:p>
            <a:r>
              <a:rPr lang="es-ES_tradnl" altLang="es-US" smtClean="0"/>
              <a:t>Quién decide?</a:t>
            </a:r>
          </a:p>
          <a:p>
            <a:r>
              <a:rPr lang="es-ES_tradnl" altLang="es-US" smtClean="0"/>
              <a:t>Convenio 107: no hay traslado sin consentimiento, salvo por razones de desarrollo</a:t>
            </a:r>
          </a:p>
          <a:p>
            <a:r>
              <a:rPr lang="es-ES_tradnl" altLang="es-US" smtClean="0"/>
              <a:t>Estado decidía concepto de desarrollo y el establecimiento de proyectos aún en contra de los pueblos </a:t>
            </a:r>
          </a:p>
          <a:p>
            <a:r>
              <a:rPr lang="es-PE" altLang="es-US" smtClean="0"/>
              <a:t>Ahora: El corpus iuris de los derechos de los pueblos reconoce que los pueblos determinan su forma de vida y desarrollo (o </a:t>
            </a:r>
            <a:r>
              <a:rPr lang="es-PE" altLang="es-ES" smtClean="0"/>
              <a:t>“</a:t>
            </a:r>
            <a:r>
              <a:rPr lang="es-PE" altLang="es-US" smtClean="0"/>
              <a:t>buen vivir</a:t>
            </a:r>
            <a:r>
              <a:rPr lang="es-PE" altLang="es-ES" smtClean="0"/>
              <a:t>”</a:t>
            </a:r>
            <a:r>
              <a:rPr lang="es-PE" altLang="es-US" smtClean="0"/>
              <a:t>)</a:t>
            </a:r>
          </a:p>
          <a:p>
            <a:r>
              <a:rPr lang="es-PE" altLang="es-US" smtClean="0"/>
              <a:t>El Estado </a:t>
            </a:r>
            <a:r>
              <a:rPr lang="es-PE" altLang="es-US" b="1" smtClean="0"/>
              <a:t>no puede usar la violencia </a:t>
            </a:r>
            <a:r>
              <a:rPr lang="es-PE" altLang="es-US" smtClean="0"/>
              <a:t>para imponer su visión de desarrollo, megaproyectos extractivos, formas de planificación familiar, etc.</a:t>
            </a:r>
          </a:p>
          <a:p>
            <a:r>
              <a:rPr lang="es-PE" altLang="es-US" smtClean="0"/>
              <a:t>Experiencia: contaminación; no reparación; no beneficios. </a:t>
            </a:r>
          </a:p>
          <a:p>
            <a:endParaRPr lang="es-ES" altLang="es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667625" cy="1728787"/>
          </a:xfrm>
        </p:spPr>
        <p:txBody>
          <a:bodyPr/>
          <a:lstStyle/>
          <a:p>
            <a:r>
              <a:rPr lang="es-PE" altLang="es-US" b="1" smtClean="0"/>
              <a:t>Concesiones mineras otorgadas sin consulta ni consentimiento del Pueblo Kañaris</a:t>
            </a:r>
            <a:endParaRPr lang="es-PE" altLang="es-US" smtClean="0"/>
          </a:p>
        </p:txBody>
      </p:sp>
      <p:sp>
        <p:nvSpPr>
          <p:cNvPr id="39938" name="Content Placeholder 5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2663825" cy="3887787"/>
          </a:xfrm>
        </p:spPr>
        <p:txBody>
          <a:bodyPr/>
          <a:lstStyle/>
          <a:p>
            <a:r>
              <a:rPr lang="es-PE" altLang="es-US" sz="2400" b="1" smtClean="0"/>
              <a:t>Concesiones mineras </a:t>
            </a:r>
            <a:r>
              <a:rPr lang="es-PE" altLang="es-US" sz="2400" smtClean="0"/>
              <a:t>abarcan más del  96% del territorio de la Comunidad Campesina San Juan de Kañaris.</a:t>
            </a:r>
          </a:p>
          <a:p>
            <a:endParaRPr lang="es-PE" altLang="es-US" smtClean="0"/>
          </a:p>
        </p:txBody>
      </p:sp>
      <p:pic>
        <p:nvPicPr>
          <p:cNvPr id="39939" name="Imagen 1" descr="Descripción: Captura de pantalla 2013-05-03 a la(s) 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6059488" cy="4176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s-ES" altLang="es-US" smtClean="0"/>
              <a:t>4. De la represión al Estado plurinacional de derechos</a:t>
            </a:r>
          </a:p>
        </p:txBody>
      </p:sp>
      <p:sp>
        <p:nvSpPr>
          <p:cNvPr id="40962" name="Marcador de contenido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es-PE" altLang="es-US" smtClean="0"/>
              <a:t>Experiencia: contaminación; no reparación; no beneficios. </a:t>
            </a:r>
          </a:p>
          <a:p>
            <a:endParaRPr lang="es-ES" altLang="es-US" smtClean="0"/>
          </a:p>
        </p:txBody>
      </p:sp>
      <p:pic>
        <p:nvPicPr>
          <p:cNvPr id="40963" name="Picture 4" descr="615544_487943804579706_157689774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395288" y="2708275"/>
            <a:ext cx="28829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Marcador de contenid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2738"/>
            <a:ext cx="29400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652587"/>
          </a:xfrm>
        </p:spPr>
        <p:txBody>
          <a:bodyPr/>
          <a:lstStyle/>
          <a:p>
            <a:r>
              <a:rPr lang="es-ES" altLang="es-US" smtClean="0"/>
              <a:t>5to reto: Participación, consulta y consentimiento de otros derechos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6013" y="2708275"/>
            <a:ext cx="7418387" cy="3457575"/>
          </a:xfrm>
        </p:spPr>
        <p:txBody>
          <a:bodyPr/>
          <a:lstStyle/>
          <a:p>
            <a:r>
              <a:rPr lang="es-ES" altLang="es-US" smtClean="0"/>
              <a:t>Consulta previa no se reduce a asuntos territoriales o megaproyectos extractivos.</a:t>
            </a:r>
          </a:p>
          <a:p>
            <a:r>
              <a:rPr lang="es-ES" altLang="es-US" smtClean="0"/>
              <a:t>Otros derechos </a:t>
            </a:r>
          </a:p>
          <a:p>
            <a:r>
              <a:rPr lang="es-ES" altLang="es-US" smtClean="0"/>
              <a:t>Educación, </a:t>
            </a:r>
          </a:p>
          <a:p>
            <a:r>
              <a:rPr lang="es-ES" altLang="es-US" smtClean="0"/>
              <a:t>Salud (planificación familiar)</a:t>
            </a:r>
          </a:p>
          <a:p>
            <a:r>
              <a:rPr lang="es-ES" altLang="es-US" smtClean="0"/>
              <a:t>Turismo</a:t>
            </a:r>
          </a:p>
          <a:p>
            <a:r>
              <a:rPr lang="es-ES" altLang="es-US" smtClean="0"/>
              <a:t>Monumentos arquelológicos, etc. </a:t>
            </a:r>
          </a:p>
          <a:p>
            <a:pPr>
              <a:buFont typeface="Wingdings 3" panose="05040102010807070707" pitchFamily="18" charset="2"/>
              <a:buNone/>
            </a:pPr>
            <a:endParaRPr lang="es-ES" altLang="es-US" smtClean="0"/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Otros asuntos vi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- Reparación</a:t>
            </a:r>
          </a:p>
          <a:p>
            <a:pPr>
              <a:buFontTx/>
              <a:buChar char="-"/>
            </a:pPr>
            <a:r>
              <a:rPr lang="es-ES" altLang="es-US" smtClean="0"/>
              <a:t>PIAVCI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4" descr="P115021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773238"/>
            <a:ext cx="5915025" cy="4435475"/>
          </a:xfrm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404813"/>
            <a:ext cx="8229600" cy="1223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altLang="es-US" sz="4000">
                <a:latin typeface="Calibri" panose="020F0502020204030204" pitchFamily="34" charset="0"/>
              </a:rPr>
              <a:t>Litigio estratégico para la recuperación del el control del territorio y la autonomía</a:t>
            </a:r>
            <a:endParaRPr lang="es-ES" altLang="es-US" sz="4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US" smtClean="0">
                <a:latin typeface="Calibri" panose="020F0502020204030204" pitchFamily="34" charset="0"/>
              </a:rPr>
              <a:t>EL LITIGIO ESTRATEGICO </a:t>
            </a:r>
            <a:br>
              <a:rPr lang="en-US" altLang="es-US" smtClean="0">
                <a:latin typeface="Calibri" panose="020F0502020204030204" pitchFamily="34" charset="0"/>
              </a:rPr>
            </a:br>
            <a:r>
              <a:rPr lang="en-US" altLang="es-US" smtClean="0">
                <a:latin typeface="Calibri" panose="020F0502020204030204" pitchFamily="34" charset="0"/>
              </a:rPr>
              <a:t>en </a:t>
            </a:r>
            <a:r>
              <a:rPr lang="es-PE" altLang="es-US" smtClean="0">
                <a:latin typeface="Calibri" panose="020F0502020204030204" pitchFamily="34" charset="0"/>
              </a:rPr>
              <a:t>derechos humanos colectivos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7688" cy="4525963"/>
          </a:xfrm>
        </p:spPr>
        <p:txBody>
          <a:bodyPr/>
          <a:lstStyle/>
          <a:p>
            <a:r>
              <a:rPr lang="es-PE" altLang="es-US" smtClean="0">
                <a:latin typeface="Calibri" panose="020F0502020204030204" pitchFamily="34" charset="0"/>
              </a:rPr>
              <a:t>1. Estrategia de fortalecimiento del sujeto de derechos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2. estrategia jurídica 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3. Estrategia de comunicación y educación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4. Estrategia de incidencia política y alianzas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5. Plan de contingencia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Modelo de gestión</a:t>
            </a:r>
          </a:p>
          <a:p>
            <a:endParaRPr lang="es-PE" altLang="es-US" smtClean="0">
              <a:latin typeface="Calibri" panose="020F0502020204030204" pitchFamily="34" charset="0"/>
            </a:endParaRPr>
          </a:p>
        </p:txBody>
      </p:sp>
      <p:pic>
        <p:nvPicPr>
          <p:cNvPr id="44035" name="Picture 13" descr="C:\Documents and Settings\Administrator\Application Data\Microsoft\Media Catalog\Copy of ASDI 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>
          <a:xfrm>
            <a:off x="6084888" y="2852738"/>
            <a:ext cx="2708275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72400" cy="646112"/>
          </a:xfrm>
        </p:spPr>
        <p:txBody>
          <a:bodyPr/>
          <a:lstStyle/>
          <a:p>
            <a:r>
              <a:rPr lang="es-PE" altLang="es-US" smtClean="0">
                <a:latin typeface="Calibri" panose="020F0502020204030204" pitchFamily="34" charset="0"/>
              </a:rPr>
              <a:t>1. Estrategia de fortalecimiento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5400675" cy="4503738"/>
          </a:xfrm>
        </p:spPr>
        <p:txBody>
          <a:bodyPr/>
          <a:lstStyle/>
          <a:p>
            <a:r>
              <a:rPr lang="es-PE" altLang="es-US" smtClean="0">
                <a:latin typeface="Calibri" panose="020F0502020204030204" pitchFamily="34" charset="0"/>
              </a:rPr>
              <a:t>De Víctima a sujetos titulares de derechos 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Fortalecimiento de la identidad, historia y propias formas de resistencia 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Información sobre los derechos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Talleres con la comunidad antes de cada acto procesal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Firma de actas que aprueban cada etapa procesal</a:t>
            </a:r>
          </a:p>
          <a:p>
            <a:r>
              <a:rPr lang="es-PE" altLang="es-US" smtClean="0">
                <a:latin typeface="Calibri" panose="020F0502020204030204" pitchFamily="34" charset="0"/>
              </a:rPr>
              <a:t>Formación de dirigentes a través de las Diplomaturas y otras formas de capacitación</a:t>
            </a:r>
          </a:p>
        </p:txBody>
      </p:sp>
      <p:pic>
        <p:nvPicPr>
          <p:cNvPr id="45059" name="Picture 5" descr="C:\Documents and Settings\Administrator\Application Data\Microsoft\Media Catalog\ASDI 06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/>
          <a:stretch>
            <a:fillRect/>
          </a:stretch>
        </p:blipFill>
        <p:spPr>
          <a:xfrm>
            <a:off x="6248400" y="2401888"/>
            <a:ext cx="2706688" cy="26590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altLang="es-US" sz="3200" smtClean="0"/>
              <a:t>Perú: diversidad de geografía, historia, nombres, marco legal</a:t>
            </a:r>
            <a:br>
              <a:rPr lang="es-ES" altLang="es-US" sz="3200" smtClean="0"/>
            </a:br>
            <a:endParaRPr lang="es-ES" altLang="es-US" sz="32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1524000"/>
            <a:ext cx="5334000" cy="5029200"/>
          </a:xfrm>
        </p:spPr>
        <p:txBody>
          <a:bodyPr>
            <a:normAutofit/>
          </a:bodyPr>
          <a:lstStyle/>
          <a:p>
            <a:pPr marL="365125" indent="-255588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s-US" sz="2400" smtClean="0"/>
              <a:t>Amazonía</a:t>
            </a:r>
          </a:p>
          <a:p>
            <a:pPr marL="365125" indent="-255588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s-US" sz="2400" smtClean="0"/>
              <a:t>Grandes bosques tropicales, subtropicales</a:t>
            </a:r>
          </a:p>
          <a:p>
            <a:pPr marL="365125" indent="-255588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endParaRPr lang="en-US" altLang="es-US" sz="2400" smtClean="0"/>
          </a:p>
        </p:txBody>
      </p:sp>
      <p:pic>
        <p:nvPicPr>
          <p:cNvPr id="23555" name="Picture 4" descr="C:\WINDOWS\Application Data\Microsoft\Media Catalog\DCP0184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86200"/>
            <a:ext cx="2743200" cy="2276475"/>
          </a:xfrm>
        </p:spPr>
      </p:pic>
      <p:sp>
        <p:nvSpPr>
          <p:cNvPr id="2355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000" smtClean="0">
                <a:latin typeface="Times New Roman" panose="02020603050405020304" pitchFamily="18" charset="0"/>
              </a:rPr>
              <a:t>Raquel Yrigoyen Fajardo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9F333DD3-69FB-4EC2-AC9F-7D26FAF868F8}" type="slidenum">
              <a:rPr lang="en-CA" altLang="es-US" sz="1000">
                <a:latin typeface="Times New Roman" panose="02020603050405020304" pitchFamily="18" charset="0"/>
              </a:rPr>
              <a:pPr/>
              <a:t>3</a:t>
            </a:fld>
            <a:endParaRPr lang="en-CA" altLang="es-US" sz="1400">
              <a:latin typeface="Times New Roman" panose="02020603050405020304" pitchFamily="18" charset="0"/>
            </a:endParaRPr>
          </a:p>
        </p:txBody>
      </p:sp>
      <p:pic>
        <p:nvPicPr>
          <p:cNvPr id="23558" name="Picture 8" descr="tres-islas 1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09086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4DC4575E-197E-4036-B2F7-B76225D5CDC9}" type="slidenum">
              <a:rPr lang="en-US" altLang="es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s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33375"/>
            <a:ext cx="7793037" cy="647700"/>
          </a:xfrm>
        </p:spPr>
        <p:txBody>
          <a:bodyPr/>
          <a:lstStyle/>
          <a:p>
            <a:pPr eaLnBrk="1" hangingPunct="1"/>
            <a:r>
              <a:rPr lang="en-US" altLang="es-US" smtClean="0">
                <a:latin typeface="Calibri" panose="020F0502020204030204" pitchFamily="34" charset="0"/>
              </a:rPr>
              <a:t>2. Estrategia jurídica</a:t>
            </a:r>
            <a:endParaRPr lang="es-ES" altLang="es-US" smtClean="0">
              <a:latin typeface="Calibri" panose="020F050202020403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6130925" cy="5503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US" sz="2400" smtClean="0"/>
              <a:t>Redefinir las necesidades y sufrimientos sociales en términos de demanda de derechos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400" smtClean="0"/>
              <a:t>Identificacion de derechos (individuales y colectivos)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400" smtClean="0"/>
              <a:t>Uso del derecho constitucional e internacional (en prevalencia sobre leyes y normas que restringen o niegan derechos)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400" smtClean="0"/>
              <a:t>Uso de mecanismos procesales ordinarios, constitucionales e internacionales</a:t>
            </a:r>
            <a:endParaRPr lang="es-ES" altLang="es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s-US" sz="2400" smtClean="0"/>
              <a:t>Construccion de una juridicidad progresiva en DH y pluralista</a:t>
            </a:r>
          </a:p>
          <a:p>
            <a:pPr marL="85725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s-US" sz="2000" smtClean="0"/>
              <a:t>Estrategia interna</a:t>
            </a:r>
          </a:p>
          <a:p>
            <a:pPr marL="85725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s-US" sz="2000" smtClean="0"/>
              <a:t>Estrateia  internacional</a:t>
            </a:r>
          </a:p>
        </p:txBody>
      </p:sp>
      <p:sp>
        <p:nvSpPr>
          <p:cNvPr id="46084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6705600" y="2017713"/>
            <a:ext cx="2249488" cy="411480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E36F3307-7D66-4313-B031-3EA818520C07}" type="slidenum">
              <a:rPr lang="en-US" altLang="es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s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508000"/>
          </a:xfrm>
        </p:spPr>
        <p:txBody>
          <a:bodyPr/>
          <a:lstStyle/>
          <a:p>
            <a:pPr eaLnBrk="1" hangingPunct="1"/>
            <a:r>
              <a:rPr lang="en-US" altLang="es-US" smtClean="0">
                <a:latin typeface="Calibri" panose="020F0502020204030204" pitchFamily="34" charset="0"/>
              </a:rPr>
              <a:t>3. Incidencia política y Alianzas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41438"/>
            <a:ext cx="4306888" cy="4791075"/>
          </a:xfrm>
        </p:spPr>
        <p:txBody>
          <a:bodyPr/>
          <a:lstStyle/>
          <a:p>
            <a:pPr eaLnBrk="1" hangingPunct="1"/>
            <a:r>
              <a:rPr lang="en-US" altLang="es-US" sz="2800" smtClean="0">
                <a:latin typeface="Arial" panose="020B0604020202020204" pitchFamily="34" charset="0"/>
                <a:cs typeface="Times New Roman" panose="02020603050405020304" pitchFamily="18" charset="0"/>
              </a:rPr>
              <a:t>Acciones de </a:t>
            </a:r>
          </a:p>
          <a:p>
            <a:pPr lvl="1" eaLnBrk="1" hangingPunct="1"/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Incidencia</a:t>
            </a:r>
          </a:p>
          <a:p>
            <a:pPr lvl="1" eaLnBrk="1" hangingPunct="1"/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lianza, </a:t>
            </a:r>
            <a:endParaRPr lang="en-US" altLang="es-US" sz="240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Cabildeo</a:t>
            </a:r>
            <a:endParaRPr lang="en-US" altLang="es-US" sz="240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s-US" sz="2800" smtClean="0">
                <a:latin typeface="Arial" panose="020B0604020202020204" pitchFamily="34" charset="0"/>
                <a:cs typeface="Times New Roman" panose="02020603050405020304" pitchFamily="18" charset="0"/>
              </a:rPr>
              <a:t>Objetivo: lograr el respaldo de la estrategia por</a:t>
            </a:r>
          </a:p>
          <a:p>
            <a:pPr lvl="1" eaLnBrk="1" hangingPunct="1"/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 comunidad juridica</a:t>
            </a:r>
          </a:p>
          <a:p>
            <a:pPr lvl="1" eaLnBrk="1" hangingPunct="1"/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Actores politicos</a:t>
            </a:r>
          </a:p>
          <a:p>
            <a:pPr lvl="1" eaLnBrk="1" hangingPunct="1"/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Actores internacionales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Clínica Jurídica</a:t>
            </a:r>
          </a:p>
        </p:txBody>
      </p:sp>
      <p:pic>
        <p:nvPicPr>
          <p:cNvPr id="48132" name="Picture 5" descr="C:\Documents and Settings\Administrator\Application Data\Microsoft\Media Catalog\ASDI 04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46363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4B4C9C34-F08F-475A-A249-2DB1E97F095A}" type="slidenum">
              <a:rPr lang="en-US" altLang="es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s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US" smtClean="0">
                <a:latin typeface="Calibri" panose="020F0502020204030204" pitchFamily="34" charset="0"/>
              </a:rPr>
              <a:t>4. Comunicacion y educacion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US" sz="2800" smtClean="0">
                <a:latin typeface="Calibri" panose="020F0502020204030204" pitchFamily="34" charset="0"/>
              </a:rPr>
              <a:t>Uso de medios de comunicacion: radio, prensa, TV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800" smtClean="0">
                <a:latin typeface="Calibri" panose="020F0502020204030204" pitchFamily="34" charset="0"/>
              </a:rPr>
              <a:t>De modo puntual o estrategico, sostenido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800" smtClean="0">
                <a:latin typeface="Calibri" panose="020F0502020204030204" pitchFamily="34" charset="0"/>
              </a:rPr>
              <a:t>Capacitacion, sensibilizacion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800" smtClean="0">
                <a:latin typeface="Calibri" panose="020F0502020204030204" pitchFamily="34" charset="0"/>
              </a:rPr>
              <a:t>Formacion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Diplomaturas mixtas</a:t>
            </a:r>
            <a:endParaRPr lang="es-ES" altLang="es-US" sz="240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US" sz="2800" smtClean="0">
              <a:latin typeface="Calibri" panose="020F0502020204030204" pitchFamily="34" charset="0"/>
            </a:endParaRPr>
          </a:p>
        </p:txBody>
      </p:sp>
      <p:sp>
        <p:nvSpPr>
          <p:cNvPr id="50180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FA5284BC-5FDE-45FC-B864-4B47FDEBC192}" type="slidenum">
              <a:rPr lang="en-US" altLang="es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s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US" smtClean="0">
                <a:latin typeface="Calibri" panose="020F0502020204030204" pitchFamily="34" charset="0"/>
              </a:rPr>
              <a:t>5. Prevencion y proteccion </a:t>
            </a:r>
            <a:endParaRPr lang="es-ES" altLang="es-US" smtClean="0">
              <a:latin typeface="Calibri" panose="020F0502020204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4611688" cy="4114800"/>
          </a:xfrm>
        </p:spPr>
        <p:txBody>
          <a:bodyPr/>
          <a:lstStyle/>
          <a:p>
            <a:pPr algn="just" eaLnBrk="1" hangingPunct="1"/>
            <a:r>
              <a:rPr lang="en-US" altLang="es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de riesgos y amenazas: P</a:t>
            </a:r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roblemas de corrupción, </a:t>
            </a:r>
            <a:r>
              <a:rPr lang="en-US" altLang="es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menazas o intimidación.</a:t>
            </a:r>
          </a:p>
          <a:p>
            <a:pPr algn="just" eaLnBrk="1" hangingPunct="1"/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strategia y plan de prevención/protección</a:t>
            </a:r>
          </a:p>
          <a:p>
            <a:pPr algn="just" eaLnBrk="1" hangingPunct="1"/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Aumento de transparencia</a:t>
            </a:r>
          </a:p>
          <a:p>
            <a:pPr algn="just" eaLnBrk="1" hangingPunct="1"/>
            <a:r>
              <a:rPr lang="en-U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enuncias </a:t>
            </a:r>
          </a:p>
          <a:p>
            <a:pPr eaLnBrk="1" hangingPunct="1"/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Cadenas de comunicación</a:t>
            </a:r>
          </a:p>
          <a:p>
            <a:pPr eaLnBrk="1" hangingPunct="1"/>
            <a:r>
              <a:rPr lang="es-ES" altLang="es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Apoyos </a:t>
            </a:r>
            <a:endParaRPr lang="en-US" altLang="es-US" sz="2400" smtClean="0">
              <a:latin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altLang="es-US" smtClean="0">
                <a:latin typeface="Calibri" panose="020F0502020204030204" pitchFamily="34" charset="0"/>
              </a:rPr>
              <a:t>Gestión</a:t>
            </a:r>
          </a:p>
        </p:txBody>
      </p:sp>
      <p:sp>
        <p:nvSpPr>
          <p:cNvPr id="54274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s-PE" altLang="es-US" smtClean="0">
                <a:latin typeface="Calibri" panose="020F0502020204030204" pitchFamily="34" charset="0"/>
              </a:rPr>
              <a:t>Modelo de gestión del caso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-Recursos humanos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-Gestión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-Archivo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-Control de plazos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2. Presupuesto</a:t>
            </a:r>
          </a:p>
          <a:p>
            <a:pPr marL="514350" indent="-514350">
              <a:buFont typeface="Wingdings" panose="05000000000000000000" pitchFamily="2" charset="2"/>
              <a:buNone/>
            </a:pPr>
            <a:endParaRPr lang="es-PE" altLang="es-US" smtClean="0">
              <a:latin typeface="Calibri" panose="020F0502020204030204" pitchFamily="34" charset="0"/>
            </a:endParaRPr>
          </a:p>
        </p:txBody>
      </p:sp>
      <p:sp>
        <p:nvSpPr>
          <p:cNvPr id="54275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6AD2A3A9-72BB-4B4E-9875-009C078BAD57}" type="slidenum">
              <a:rPr lang="en-US" altLang="es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s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6378F2EA-09D0-4BC8-9A5B-6DA6E6414E03}" type="slidenum">
              <a:rPr lang="en-US" altLang="es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s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US" smtClean="0">
                <a:latin typeface="Calibri" panose="020F0502020204030204" pitchFamily="34" charset="0"/>
              </a:rPr>
              <a:t>Retroalimentacion</a:t>
            </a:r>
            <a:endParaRPr lang="es-ES" altLang="es-US" smtClean="0">
              <a:latin typeface="Calibri" panose="020F0502020204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4459288" cy="4114800"/>
          </a:xfrm>
        </p:spPr>
        <p:txBody>
          <a:bodyPr/>
          <a:lstStyle/>
          <a:p>
            <a:pPr eaLnBrk="1" hangingPunct="1"/>
            <a:r>
              <a:rPr lang="en-US" altLang="es-US" sz="2400" smtClean="0">
                <a:latin typeface="Calibri" panose="020F0502020204030204" pitchFamily="34" charset="0"/>
              </a:rPr>
              <a:t>Sistematizacion interna de</a:t>
            </a:r>
          </a:p>
          <a:p>
            <a:pPr lvl="1" eaLnBrk="1" hangingPunct="1"/>
            <a:r>
              <a:rPr lang="en-US" altLang="es-US" sz="2000" smtClean="0">
                <a:latin typeface="Calibri" panose="020F0502020204030204" pitchFamily="34" charset="0"/>
              </a:rPr>
              <a:t>Lecciones aprendidas y </a:t>
            </a:r>
          </a:p>
          <a:p>
            <a:pPr lvl="1" eaLnBrk="1" hangingPunct="1"/>
            <a:r>
              <a:rPr lang="en-US" altLang="es-US" sz="2000" smtClean="0">
                <a:latin typeface="Calibri" panose="020F0502020204030204" pitchFamily="34" charset="0"/>
              </a:rPr>
              <a:t>Buenas practicas</a:t>
            </a:r>
          </a:p>
          <a:p>
            <a:pPr eaLnBrk="1" hangingPunct="1"/>
            <a:r>
              <a:rPr lang="en-US" altLang="es-US" sz="2400" smtClean="0">
                <a:latin typeface="Calibri" panose="020F0502020204030204" pitchFamily="34" charset="0"/>
              </a:rPr>
              <a:t>Apoyo estrategico interinstitucional</a:t>
            </a:r>
          </a:p>
          <a:p>
            <a:pPr eaLnBrk="1" hangingPunct="1"/>
            <a:r>
              <a:rPr lang="en-US" altLang="es-US" sz="2400" smtClean="0">
                <a:latin typeface="Calibri" panose="020F0502020204030204" pitchFamily="34" charset="0"/>
              </a:rPr>
              <a:t>Intercambio internacional</a:t>
            </a:r>
          </a:p>
          <a:p>
            <a:pPr eaLnBrk="1" hangingPunct="1"/>
            <a:r>
              <a:rPr lang="en-US" altLang="es-US" sz="2400" smtClean="0">
                <a:latin typeface="Calibri" panose="020F0502020204030204" pitchFamily="34" charset="0"/>
              </a:rPr>
              <a:t>Espacios de retroalimentacion colectiva</a:t>
            </a:r>
          </a:p>
          <a:p>
            <a:pPr eaLnBrk="1" hangingPunct="1"/>
            <a:r>
              <a:rPr lang="en-US" altLang="es-US" sz="2400" smtClean="0">
                <a:latin typeface="Calibri" panose="020F0502020204030204" pitchFamily="34" charset="0"/>
              </a:rPr>
              <a:t>Apoyo de la cooperacion y redes</a:t>
            </a:r>
            <a:endParaRPr lang="es-ES" altLang="es-US" sz="2400" smtClean="0">
              <a:latin typeface="Calibri" panose="020F0502020204030204" pitchFamily="34" charset="0"/>
            </a:endParaRPr>
          </a:p>
        </p:txBody>
      </p:sp>
      <p:pic>
        <p:nvPicPr>
          <p:cNvPr id="55300" name="Picture 5" descr="C:\Documents and Settings\Administrator\Application Data\Microsoft\Media Catalog\ASDI 0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46363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s-PE" altLang="es-US" smtClean="0">
                <a:latin typeface="Calibri" panose="020F0502020204030204" pitchFamily="34" charset="0"/>
              </a:rPr>
              <a:t>AVANCES SUSTANTIVOS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8147050" cy="51450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1. Sujeto de derechos: de comunidades a pueblos</a:t>
            </a:r>
          </a:p>
          <a:p>
            <a:pPr>
              <a:buFont typeface="Arial" panose="020B0604020202020204" pitchFamily="34" charset="0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2. Superación de la fundamentación multiculturalista: el derecho se funda en pre-existencia (no en diversidad cultural)</a:t>
            </a:r>
          </a:p>
          <a:p>
            <a:pPr>
              <a:buFont typeface="Arial" panose="020B0604020202020204" pitchFamily="34" charset="0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3. Derecho de propiedad territorial: de tierras a territorio</a:t>
            </a:r>
          </a:p>
          <a:p>
            <a:pPr>
              <a:buFont typeface="Arial" panose="020B0604020202020204" pitchFamily="34" charset="0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4. Dimension económica o material del territorio</a:t>
            </a:r>
          </a:p>
          <a:p>
            <a:pPr>
              <a:buFont typeface="Arial" panose="020B0604020202020204" pitchFamily="34" charset="0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5. Dimensión cultural o espiritual</a:t>
            </a:r>
          </a:p>
          <a:p>
            <a:pPr>
              <a:buFont typeface="Arial" panose="020B0604020202020204" pitchFamily="34" charset="0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6. Dimensión política del territorio: autonomía y autogobierno</a:t>
            </a:r>
          </a:p>
          <a:p>
            <a:pPr>
              <a:buFont typeface="Arial" panose="020B0604020202020204" pitchFamily="34" charset="0"/>
              <a:buNone/>
            </a:pPr>
            <a:r>
              <a:rPr lang="es-PE" altLang="es-US" smtClean="0">
                <a:latin typeface="Calibri" panose="020F0502020204030204" pitchFamily="34" charset="0"/>
              </a:rPr>
              <a:t>7. Autodeterminacion: art. 3 y 4 DNUPI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188" y="476250"/>
            <a:ext cx="7993062" cy="597693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altLang="es-US" sz="2600" b="1" smtClean="0">
                <a:latin typeface="Calibri" panose="020F0502020204030204" pitchFamily="34" charset="0"/>
              </a:rPr>
              <a:t>Sentencia del TC de fecha 13 de setiembre y publicada el 25 de setiembre de 2012</a:t>
            </a:r>
            <a:br>
              <a:rPr lang="es-ES" altLang="es-US" sz="2600" b="1" smtClean="0">
                <a:latin typeface="Calibri" panose="020F0502020204030204" pitchFamily="34" charset="0"/>
              </a:rPr>
            </a:br>
            <a:r>
              <a:rPr lang="es-ES" altLang="es-US" sz="2600" b="1" smtClean="0">
                <a:latin typeface="Calibri" panose="020F0502020204030204" pitchFamily="34" charset="0"/>
              </a:rPr>
              <a:t/>
            </a:r>
            <a:br>
              <a:rPr lang="es-ES" altLang="es-US" sz="2600" b="1" smtClean="0">
                <a:latin typeface="Calibri" panose="020F0502020204030204" pitchFamily="34" charset="0"/>
              </a:rPr>
            </a:br>
            <a:r>
              <a:rPr lang="es-ES" altLang="es-US" sz="2600" smtClean="0">
                <a:latin typeface="Calibri" panose="020F0502020204030204" pitchFamily="34" charset="0"/>
              </a:rPr>
              <a:t>El Tribunal Constitucional resolvió que: </a:t>
            </a:r>
            <a:br>
              <a:rPr lang="es-ES" altLang="es-US" sz="2600" smtClean="0">
                <a:latin typeface="Calibri" panose="020F0502020204030204" pitchFamily="34" charset="0"/>
              </a:rPr>
            </a:br>
            <a:r>
              <a:rPr lang="es-ES" altLang="es-US" sz="2600" smtClean="0">
                <a:latin typeface="Calibri" panose="020F0502020204030204" pitchFamily="34" charset="0"/>
              </a:rPr>
              <a:t>1. Se </a:t>
            </a:r>
            <a:r>
              <a:rPr lang="es-ES" altLang="es-US" sz="2600" b="1" smtClean="0">
                <a:latin typeface="Calibri" panose="020F0502020204030204" pitchFamily="34" charset="0"/>
              </a:rPr>
              <a:t>afectó el derecho a la propiedad </a:t>
            </a:r>
            <a:r>
              <a:rPr lang="es-ES" altLang="es-US" sz="2600" smtClean="0">
                <a:latin typeface="Calibri" panose="020F0502020204030204" pitchFamily="34" charset="0"/>
              </a:rPr>
              <a:t>de la tierra comunal y el derecho a la </a:t>
            </a:r>
            <a:r>
              <a:rPr lang="es-ES" altLang="es-US" sz="2600" b="1" smtClean="0">
                <a:latin typeface="Calibri" panose="020F0502020204030204" pitchFamily="34" charset="0"/>
              </a:rPr>
              <a:t>autonomía comunal </a:t>
            </a:r>
            <a:r>
              <a:rPr lang="es-ES" altLang="es-US" sz="2600" smtClean="0">
                <a:latin typeface="Calibri" panose="020F0502020204030204" pitchFamily="34" charset="0"/>
              </a:rPr>
              <a:t>de la Comunidad Nativa Tres Islas. Y declaró nulo el primer habeas corpus.</a:t>
            </a:r>
            <a:br>
              <a:rPr lang="es-ES" altLang="es-US" sz="2600" smtClean="0">
                <a:latin typeface="Calibri" panose="020F0502020204030204" pitchFamily="34" charset="0"/>
              </a:rPr>
            </a:br>
            <a:r>
              <a:rPr lang="es-ES" altLang="es-US" sz="2600" smtClean="0">
                <a:latin typeface="Calibri" panose="020F0502020204030204" pitchFamily="34" charset="0"/>
              </a:rPr>
              <a:t>2. </a:t>
            </a:r>
            <a:r>
              <a:rPr lang="es-ES" altLang="es-US" sz="2600" b="1" smtClean="0">
                <a:latin typeface="Calibri" panose="020F0502020204030204" pitchFamily="34" charset="0"/>
              </a:rPr>
              <a:t>Ordena</a:t>
            </a:r>
            <a:r>
              <a:rPr lang="es-ES" altLang="es-US" sz="2600" smtClean="0">
                <a:latin typeface="Calibri" panose="020F0502020204030204" pitchFamily="34" charset="0"/>
              </a:rPr>
              <a:t> a la Sala Mixta y Penal de la Corte Superior de Justicia de Madre de Dios </a:t>
            </a:r>
            <a:r>
              <a:rPr lang="es-ES" altLang="es-US" sz="2600" b="1" smtClean="0">
                <a:latin typeface="Calibri" panose="020F0502020204030204" pitchFamily="34" charset="0"/>
              </a:rPr>
              <a:t>que emita una nueva resolución</a:t>
            </a:r>
            <a:r>
              <a:rPr lang="es-ES" altLang="es-US" sz="2600" smtClean="0">
                <a:latin typeface="Calibri" panose="020F0502020204030204" pitchFamily="34" charset="0"/>
              </a:rPr>
              <a:t>, conforme a los fundamentos de la sentencia del TC.</a:t>
            </a:r>
            <a:br>
              <a:rPr lang="es-ES" altLang="es-US" sz="2600" smtClean="0">
                <a:latin typeface="Calibri" panose="020F0502020204030204" pitchFamily="34" charset="0"/>
              </a:rPr>
            </a:br>
            <a:r>
              <a:rPr lang="es-ES" altLang="es-US" sz="2600" smtClean="0">
                <a:latin typeface="Calibri" panose="020F0502020204030204" pitchFamily="34" charset="0"/>
              </a:rPr>
              <a:t>3.Ordena que </a:t>
            </a:r>
            <a:r>
              <a:rPr lang="es-ES" altLang="es-US" sz="2600" b="1" smtClean="0">
                <a:latin typeface="Calibri" panose="020F0502020204030204" pitchFamily="34" charset="0"/>
              </a:rPr>
              <a:t>cesen los actos de violación de la propiedad comunal</a:t>
            </a:r>
            <a:r>
              <a:rPr lang="es-ES" altLang="es-US" sz="2600" smtClean="0">
                <a:latin typeface="Calibri" panose="020F0502020204030204" pitchFamily="34" charset="0"/>
              </a:rPr>
              <a:t> y de </a:t>
            </a:r>
            <a:r>
              <a:rPr lang="es-ES" altLang="es-US" sz="2600" b="1" smtClean="0">
                <a:latin typeface="Calibri" panose="020F0502020204030204" pitchFamily="34" charset="0"/>
              </a:rPr>
              <a:t>autonomía</a:t>
            </a:r>
            <a:r>
              <a:rPr lang="es-ES" altLang="es-US" sz="2600" smtClean="0">
                <a:latin typeface="Calibri" panose="020F0502020204030204" pitchFamily="34" charset="0"/>
              </a:rPr>
              <a:t> de la Comunidad Nativa Tres Islas.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3 Marcador de contenido"/>
          <p:cNvSpPr>
            <a:spLocks noGrp="1"/>
          </p:cNvSpPr>
          <p:nvPr>
            <p:ph sz="half" idx="2"/>
          </p:nvPr>
        </p:nvSpPr>
        <p:spPr>
          <a:xfrm>
            <a:off x="7235825" y="1600200"/>
            <a:ext cx="1450975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s-PE" altLang="es-US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ES" altLang="es-US" smtClean="0">
              <a:latin typeface="Calibri" panose="020F0502020204030204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22396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altLang="es-US" sz="4000" b="1" smtClean="0">
                <a:latin typeface="Calibri" panose="020F0502020204030204" pitchFamily="34" charset="0"/>
              </a:rPr>
              <a:t>Reconoce el derecho al territorio, autonomía y autogobierno:</a:t>
            </a:r>
          </a:p>
        </p:txBody>
      </p:sp>
      <p:sp>
        <p:nvSpPr>
          <p:cNvPr id="59395" name="TextBox 7"/>
          <p:cNvSpPr txBox="1">
            <a:spLocks noChangeArrowheads="1"/>
          </p:cNvSpPr>
          <p:nvPr/>
        </p:nvSpPr>
        <p:spPr bwMode="auto">
          <a:xfrm>
            <a:off x="468313" y="1844675"/>
            <a:ext cx="8280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s-PE" altLang="es-ES" sz="2200">
                <a:latin typeface="Arial" panose="020B0604020202020204" pitchFamily="34" charset="0"/>
              </a:rPr>
              <a:t>“</a:t>
            </a:r>
            <a:r>
              <a:rPr lang="es-PE" altLang="es-US" sz="2200">
                <a:latin typeface="Arial" panose="020B0604020202020204" pitchFamily="34" charset="0"/>
              </a:rPr>
              <a:t>22. (…) la diferencia entre el concepto de </a:t>
            </a:r>
            <a:r>
              <a:rPr lang="es-PE" altLang="es-US" sz="2200" b="1">
                <a:latin typeface="Arial" panose="020B0604020202020204" pitchFamily="34" charset="0"/>
              </a:rPr>
              <a:t>tierra y territorio </a:t>
            </a:r>
            <a:r>
              <a:rPr lang="es-PE" altLang="es-US" sz="2200">
                <a:latin typeface="Arial" panose="020B0604020202020204" pitchFamily="34" charset="0"/>
              </a:rPr>
              <a:t>radica en que el primero se encuentra dentro de una dimensión civil o patrimonial, mientras que el segundo tiene una vocación </a:t>
            </a:r>
            <a:r>
              <a:rPr lang="es-PE" altLang="es-US" sz="2200" b="1">
                <a:latin typeface="Arial" panose="020B0604020202020204" pitchFamily="34" charset="0"/>
              </a:rPr>
              <a:t>política de autogobierno </a:t>
            </a:r>
            <a:r>
              <a:rPr lang="es-PE" altLang="es-US" sz="2200">
                <a:latin typeface="Arial" panose="020B0604020202020204" pitchFamily="34" charset="0"/>
              </a:rPr>
              <a:t>y autonomía. Así, esta dimensión política del término territorio se ajusta a la realidad de los pueblos indígenas (…)</a:t>
            </a:r>
            <a:r>
              <a:rPr lang="es-PE" altLang="es-ES" sz="2200">
                <a:latin typeface="Arial" panose="020B0604020202020204" pitchFamily="34" charset="0"/>
              </a:rPr>
              <a:t>”</a:t>
            </a:r>
            <a:r>
              <a:rPr lang="es-PE" altLang="es-US" sz="2200">
                <a:latin typeface="Arial" panose="020B0604020202020204" pitchFamily="34" charset="0"/>
              </a:rPr>
              <a:t>. </a:t>
            </a:r>
          </a:p>
          <a:p>
            <a:pPr algn="just" eaLnBrk="1" hangingPunct="1"/>
            <a:endParaRPr lang="es-PE" altLang="es-US" sz="2200">
              <a:latin typeface="Arial" panose="020B0604020202020204" pitchFamily="34" charset="0"/>
            </a:endParaRPr>
          </a:p>
          <a:p>
            <a:pPr algn="just" eaLnBrk="1" hangingPunct="1"/>
            <a:r>
              <a:rPr lang="es-PE" altLang="es-ES" sz="2200">
                <a:latin typeface="Arial" panose="020B0604020202020204" pitchFamily="34" charset="0"/>
              </a:rPr>
              <a:t>“</a:t>
            </a:r>
            <a:r>
              <a:rPr lang="es-PE" altLang="es-US" sz="2200">
                <a:latin typeface="Arial" panose="020B0604020202020204" pitchFamily="34" charset="0"/>
              </a:rPr>
              <a:t>44. (…) la construcción de la caseta y del cerco de madera fue </a:t>
            </a:r>
            <a:r>
              <a:rPr lang="es-PE" altLang="es-US" sz="2200" b="1">
                <a:latin typeface="Arial" panose="020B0604020202020204" pitchFamily="34" charset="0"/>
              </a:rPr>
              <a:t>decisión legítima </a:t>
            </a:r>
            <a:r>
              <a:rPr lang="es-PE" altLang="es-US" sz="2200">
                <a:latin typeface="Arial" panose="020B0604020202020204" pitchFamily="34" charset="0"/>
              </a:rPr>
              <a:t>tomada en virtud de su </a:t>
            </a:r>
            <a:r>
              <a:rPr lang="es-PE" altLang="es-US" sz="2200" b="1">
                <a:latin typeface="Arial" panose="020B0604020202020204" pitchFamily="34" charset="0"/>
              </a:rPr>
              <a:t>autonomía comunal</a:t>
            </a:r>
            <a:r>
              <a:rPr lang="es-PE" altLang="es-US" sz="2200">
                <a:latin typeface="Arial" panose="020B0604020202020204" pitchFamily="34" charset="0"/>
              </a:rPr>
              <a:t>, reconocida por el artículo 89 de la Constitución. (…) al ser tal medida el ejercicio de un </a:t>
            </a:r>
            <a:r>
              <a:rPr lang="es-PE" altLang="es-US" sz="2200" b="1">
                <a:latin typeface="Arial" panose="020B0604020202020204" pitchFamily="34" charset="0"/>
              </a:rPr>
              <a:t>derecho constitucionalmente protegido</a:t>
            </a:r>
            <a:r>
              <a:rPr lang="es-PE" altLang="es-US" sz="2200">
                <a:latin typeface="Arial" panose="020B0604020202020204" pitchFamily="34" charset="0"/>
              </a:rPr>
              <a:t>, </a:t>
            </a:r>
            <a:r>
              <a:rPr lang="es-PE" altLang="es-US" sz="2200" b="1">
                <a:latin typeface="Arial" panose="020B0604020202020204" pitchFamily="34" charset="0"/>
              </a:rPr>
              <a:t>no podrían generarse consecuencias lesivas </a:t>
            </a:r>
            <a:r>
              <a:rPr lang="es-PE" altLang="es-US" sz="2200">
                <a:latin typeface="Arial" panose="020B0604020202020204" pitchFamily="34" charset="0"/>
              </a:rPr>
              <a:t>a tal actividad, de lo contrario se estaría vaciando de contenido la esencia de tales cláusulas constitucionales</a:t>
            </a:r>
            <a:r>
              <a:rPr lang="es-PE" altLang="es-ES" sz="2200">
                <a:latin typeface="Arial" panose="020B0604020202020204" pitchFamily="34" charset="0"/>
              </a:rPr>
              <a:t>”</a:t>
            </a:r>
            <a:r>
              <a:rPr lang="es-PE" altLang="es-US" sz="2200">
                <a:latin typeface="Arial" panose="020B0604020202020204" pitchFamily="34" charset="0"/>
              </a:rPr>
              <a:t>.</a:t>
            </a:r>
            <a:endParaRPr lang="es-PE" altLang="es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747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ea typeface="+mj-ea"/>
                <a:cs typeface="+mj-cs"/>
              </a:rPr>
              <a:t>Zona Andina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5334000" cy="990600"/>
          </a:xfrm>
        </p:spPr>
        <p:txBody>
          <a:bodyPr>
            <a:normAutofit/>
          </a:bodyPr>
          <a:lstStyle/>
          <a:p>
            <a:pPr marL="365125" indent="-255588" eaLnBrk="1" hangingPunct="1">
              <a:lnSpc>
                <a:spcPct val="80000"/>
              </a:lnSpc>
              <a:buFont typeface="Wingdings 3" panose="05040102010807070707" pitchFamily="18" charset="2"/>
              <a:buChar char=""/>
            </a:pPr>
            <a:r>
              <a:rPr lang="es-PE" altLang="es-US" sz="1700" smtClean="0"/>
              <a:t>Diferentes pueblos (señoríos) pre-incas</a:t>
            </a:r>
          </a:p>
          <a:p>
            <a:pPr marL="365125" indent="-255588" eaLnBrk="1" hangingPunct="1">
              <a:lnSpc>
                <a:spcPct val="80000"/>
              </a:lnSpc>
              <a:buFont typeface="Wingdings 3" panose="05040102010807070707" pitchFamily="18" charset="2"/>
              <a:buChar char=""/>
            </a:pPr>
            <a:r>
              <a:rPr lang="es-PE" altLang="es-US" sz="1700" smtClean="0"/>
              <a:t>Aymaras, Uros, Incas,</a:t>
            </a:r>
          </a:p>
          <a:p>
            <a:pPr marL="365125" indent="-255588" eaLnBrk="1" hangingPunct="1">
              <a:lnSpc>
                <a:spcPct val="80000"/>
              </a:lnSpc>
              <a:buFont typeface="Wingdings 3" panose="05040102010807070707" pitchFamily="18" charset="2"/>
              <a:buChar char=""/>
            </a:pPr>
            <a:r>
              <a:rPr lang="es-PE" altLang="es-US" sz="1700" smtClean="0"/>
              <a:t>Civilización Inca: Tawantinsuyo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000" smtClean="0">
                <a:latin typeface="Times New Roman" panose="02020603050405020304" pitchFamily="18" charset="0"/>
              </a:rPr>
              <a:t>Raquel Yrigoyen Fajardo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5C760CD2-7E47-42CF-80FC-F2D9A648442A}" type="slidenum">
              <a:rPr lang="en-CA" altLang="es-US" sz="1000">
                <a:latin typeface="Times New Roman" panose="02020603050405020304" pitchFamily="18" charset="0"/>
              </a:rPr>
              <a:pPr/>
              <a:t>4</a:t>
            </a:fld>
            <a:endParaRPr lang="en-CA" altLang="es-US" sz="1400">
              <a:latin typeface="Times New Roman" panose="02020603050405020304" pitchFamily="18" charset="0"/>
            </a:endParaRPr>
          </a:p>
        </p:txBody>
      </p:sp>
      <p:pic>
        <p:nvPicPr>
          <p:cNvPr id="24581" name="Picture 2" descr="http://www.qosqo.com/maps/tawantinsuyo.gif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76400"/>
            <a:ext cx="3028950" cy="3962400"/>
          </a:xfrm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600" u="sng">
                <a:solidFill>
                  <a:srgbClr val="CC0000"/>
                </a:solidFill>
                <a:hlinkClick r:id="rId4"/>
              </a:rPr>
              <a:t>800 × 533 - inti-tours.de</a:t>
            </a:r>
            <a:endParaRPr lang="en-CA" altLang="es-US" sz="800"/>
          </a:p>
          <a:p>
            <a:endParaRPr lang="en-CA" altLang="es-US" sz="1800"/>
          </a:p>
        </p:txBody>
      </p:sp>
      <p:sp>
        <p:nvSpPr>
          <p:cNvPr id="24584" name="AutoShape 4" descr="data:image/jpeg;base64,/9j/4AAQSkZJRgABAQAAAQABAAD/2wCEAAkGBhQSERUUExQWFRQWGBgYFhcXGRUWHBgYGBcXFxQYHRgXHygeGBwjGRwaHy8gIycpLSwsGh4xNTAqNSYrLCkBCQoKDgwOGg8PGiwkHyQsLCwsKSksLCwsLCksLCwsLCwpLCwsLCwsLCwsLCwsLCwsLCwsLCwpLCwsLCwsLCwsLP/AABEIALcBEwMBIgACEQEDEQH/xAAbAAABBQEBAAAAAAAAAAAAAAAEAAIDBQYBB//EAD4QAAIBAwMCBAQDBwQBAwUBAAECEQADIQQSMQVBEyJRYQYycYGRofAUQlKxwdHhByNi8TMVU4IkJXKS0hf/xAAZAQADAQEBAAAAAAAAAAAAAAABAgMABAX/xAArEQACAgICAgECBQUBAAAAAAAAAQIRAyESMUFRBBNhInGBkbEjMlKh8BT/2gAMAwEAAhEDEQA/APTwKcBXQtOC10nNRyK7Fd212KwRtKKdFdisYbFKKdFd20A0MilFPilFazUMikBT4rqitYUg5MgGuq9R27wiOK5cvCoVstYRFdFC2r5JondWaox0mms9c3zTClAIwvNLwJqVFinTWMRCxUyimq1drGExppFImuFsZI+9Ywy69C3LlcudYsgwbiz+P58UFqOu2Vkk8cd5/CmSZrQSaI09juaz/TPjC1cba48PPlJMgj3PY/l71Z6z4isW+bi8xjzfks/jRcWtAUky3EU1WmhF1KBDcLDYBO7kR645rNar40O6EQbZwW5I+g4rKDZnJI2QOKW+qTonxIl6VYhXHbjdP8MnPpVvd1CqCWhVGSfSg1RrJacKqenfE1m6YDbWLbQrYJniIxmidX1W1bMM6g+k5z7DNCma7Cy9KhhqVOQRSrUEFAp4FP8ADpbKtZChkV2Kk20ttCzURxSipNtLbWsNDIrsU/bS21rNQyKW2n7aW2sahm2ltqTbUGp1qW/nYD27/gM1jEm2uM3AJHtPeqnWfFNtQdgLHt2H55rIazqL3G3MxYjgdh7e1OoNiuVHoGp11u0Jdgp9OT+AzQY+LU4AY+hx/KaxVy4W+vepwe3PvReNeTKbNlpfiSyW8xK/UY/KatbXULTfLcQz/wAh/LmvNRdEjvWa6/8AEjTsst5Yyw5J9ATwP80k4JDRmze/FX+owtt4Wlh3Eh2Kk7T6AGASMkkyKweq6vqCTcD3FaSxMsvaJmYkfyxVV0UMzMBMEZ+siMd+9TdYtFOCYP555J+prlf91FU9Wbf4I/1KZj4WqIJC+R4O52H7rdiSODjjPNX2p+N3nyW1A/5EmfTiK8Wt3SrAgwVII+o4NbjQ9Q8e2r8SMj0I5H8vtXTjUX2SlJmnX4zvHB2T67f81W9T63cuwHbHYDAHv9arhbk4yKguyWgVdRinonydEjagkxUV+92qPUjbicnmh91MK2SFqT3SeTPao91IUxOydOoMqlZMenb8KhudTJOAI/XeorgqAitSDyZaftykCDEcg1Meplhz+f44qjauBqVoKmy5/bIiMRkRzjjNFrqTJmS3rzPrVCmrnmrCzqRyTmIjt9aDGjIJu3GJyTSoLxz3rlCmHkjb9M/1KtOYvobeBDLNwE98ASPXvRfUP9QNMB/tzdb0AKAfUsJ/AV5MuBGdnbvH+Kc3p3Hp/SoqCG+qzaar/Ue8T5EtoPcFp+5/tUa/6j3+Nton/wDFs+2GrJpdjDZ9PX6walGmByIPf+/0p+KE5tmp/wD9Iv8A8Fr6Q/8A/VH6P/Uck+eyI/4MR+RmfxrEi3PBH1/xTbhPYfl+o4rcUzKbR650r4ksajCNtf8Agbyk/Ts32q1214la1EGMfQxz9exq1s9e1CiFvXAMR5jiO2eKXgUWRHq1xwokkAepIA/Oq3UfElhDG4uf+In8+K8z1HVLrmXdmPqSx/nUfjseSfpTKHsDn6Nxrvi9iCEAT3Jk/wBh+dZy7rCxJJkk8kzP3qmt3mJipSrfodqdJIS7CDeJOfWpFOJ/x96GKmY/X/Vce5j0HpxRBYbYuy0zn9TRD3J4Jjvj9TVbp2POY/7oxeJaAP5Dv+v50HoZbAus68LbKgwzQBnMTkz+X4+hrG6geYgZj9f5+9WHUtXNxyAIPc59QDn2pmk0QMm4IyABJnIJOBJxH/fFck5bsso6osfhDRki45HlMKPeMtH0EfjQvX9eLtwhRhZAPMkZJ/6onX9Qa3aNvEtAgCAvfYB7DnuS3tVPdBWQRDAGfrxUYq3yY8nS4kJWiendTazO2DPIMxPY1AV5qJx5qqSN50rVb7e8ESQMSMGcyOQAZp51CrOc9z6/4rGaLV+GQ32aO4nP4YP2rQOa6YPmJJ8QwXFYff8AGgH5pjMa6r+XjM81RKibdjjT0MmKGL061dg4oiktzmKgapXXv6/lUBNFMDQjFQs1dY13bHNBmI2FS2L8HNQO1M3UAlmb1Kq3eaVY1sdp74IzH96kKzlTI9OSPx5oJXgj0/U0Yr7WGfofUTMz+dK9ATsar8/yzj7d6ltaiDn8aIax4ik+WfUcfT2qvKkEg4I5oppmaaLFhOcmfeB9PvXSCDPrg549p9f1ihdPfPE+36/XpRJuGJEe4giT/agMtjZPp+Xb9frFE2bq9/pP9P8ANQF55Ht2/D2/XNMYek+w5/LvW7CnQabY4/6/Ht/T70x7ZH6x+NP067hH9x9Pp+vpUdzWBVJaSO5UE+3bM/l71N5FDsooOXQ8nH6P+Kat2JHb8KltIrAMhkEAjMUrtoR2H4k06kmLTRwHEj88/aKcoBicxyf6UKt4rzNT2boMxMDPYZP1ptg0G2iDmMDgUD1rVk247nkegxj86lfWC3bLRnt9ScD6f5qlu3SyyTJ7+5Pf9elRyS8F8cb2O6bo97Scx2GST2x6YmrFH8MrbUeeCzHEgkiADwSZ/Kpehrttlu0mY74HJ/HFR6W3Cm4cM2R7TGYPoAY9J+s8GSXJnVGNIGvA22N1lyg8g7BjgEyMkc9+B6iqFgWMmST65JM5q36lNq2EZdzXNxLHttIx7kfkSe4gU+/HvVMfRHJ2SXh2qG6vmH69amZ5Jj9elcBH3Ptxg/1qhMis+n3otde1vAgj3zFD2l5Ppx/X+lO1rhiSO0D8oNMnT0B9Fhp+qh8MNp9pj/FFPVCqYouz1FlIDGVxzBxVY5GuyTjZYGurQKdUljO2IJGI94x+FTW+pI3JIPv/AHFUWVMVwaChf4Hb+dONmflprWo5rv7RiBx7Ub9Gr2SW9OqnJBNC6p5NSI5qC+SeaHk3jRAxppppNKmEFupVzdSrWY6U3fKIb09fp6fT8PSnWtSY2mIPr2+/ao7NyM9+3t7/AFqR/OJ/fHPv/n+f15AqCUB7HzTIz9sVJcTxF3RDDn2H9v5UJa1ccrPb2g/1qW5eKMIOOZ7kH1mhTse0NtjaZMD0/lUpcn6gVy/bDDcowe3O3uR/aoLRzTLYvQat4Z7j9RUgsxxBnjgmc/jQ20FvzPOPWpNSXFslBkztAGeJJEcY7nj8KSclFWPBcnQTqLgVYDEtguVG6CT8ggwOQMiD64qj61rT8oMn1GAM9o9fb0qe3ZuSqvPlG45AJIyDnMfn83pFQ9ctgRBX2Vew9eT7fgcCvNvlO2d3UaQuj9XYMiEwsbcwRJPlmeK05OII/DjHuOKwZbaJ74/LM/yrQ/DnWC5KMRujBPcehxGOea6IS4/kSkuRdjRbsc9xHp+vaolti3O4iMjn7fr6/WhuudV2KAjLIInIMgwQJElRBxVPqfiAm3t2gtnzHPPfPtIHpJiKLzSeomWNLbLTrF83NqABZIgE7dx5P5QPufpQmk6fca6LbYHJMjgRuz3IHaqJL7AYJ/H2gflVh0rq3gvvI3A4YfUYI/t7R3qLUktFYyVmylbahBkAAkkgAL6c8kAn6A0yzqFC7lABJO0AxgZ3RjAGZxHaJBGfuat71x13bLQJZyPJIBAST7yBnt2xRXUNaxt7AYkHcAI2pJIEj+IAHPbGJNc6xtaZZ5L6KjqnU2vNkmBhR2E+gPH+KHiobHNFm1+FdiVaOTvZJaIk/eP71Awz+FIrGRTX7fWiY4Wz+MU9hj86HDZ/Gp0Mr9qItiSuXBS05mBxAP8AenPTAIyM00rUgpsUwB/7SwO4GCYz60bb102t0DcCR3jifXHIoA1GrQCPX+4P9KWn4Dfs03S9dbceX5u6k5+3qK7c08gnue0H39ayqXCrKw7EH8KutL8Qw0MJEjPBAzmOOaPJo1Jkd1aaKsNYquxI57R3/XrVa4NWTsi1R2uVzfXa1gGCnA0wGkTTk7DNIcbSMNM857CBwY/mama0Y2NIY5UkyG+/v9eaDW8AAM5+b6dgKdYv7vKRg/UweA1I0+x0ySyxttkexB7j60Q1kZIEg8QDXVYnyXVJI7+vvPrxUrIf3c+0fh9uaXlsagdEIfjJ47n64/nRbp51ZjEDAb2kgz6zn8M13p9vcxYyY7ekiDmOwz+FVXVL5uhyCdolSFE/KT9hAB57Dt34/kT5SUTrwR4xciJNa248BnPpEAmY52ns2Ae/rVb1LW7nY/b7ClodOXjYJMRgzE4z9BJkDvR9r4ejdulp8tsorEScSY4AJH1g8RSJxixqckV2g0ouXNrOAIy3P84j69q1VjQWVVQiuYMhywDe4+USCD6Ec8c0Fp+neEQoADwIYg/MY4VvnBwRA/zNodKdzPlLmZLgSR2gQdvrJEnHHeWSd+RoxoC610xx5trFYPmgzAzkdo+wwOKpWWTAM/1zitbc6hbskg3gZy24ZIAgqIHl4GPcmgNXa0t05JRuSyAAHk5BxPGRFNjyutoEsfoz+6nI2Ku9N8Kr81y7C8gKIaMAE7uPwI9813V/DttVLLeGY2gwRyASXHafbH2qn1oXQv05dk/QdWDZcYkEAzPmERbB25MZx3+1GN05UR5kswYkyJgj/kDjicyJjE1lW0jIfLLDkOoaMROSBkGP1FWL9Sd7Pl3ENHidzuEyJGdpGYP24pXHdpjKWtgFo5P1o1miAfT+cR+VV45+tT3Hxn9QMV0Egh7oIEcmJH0/pUV14qJG4rl+4OKIDloSfsaIUeX7/wBRQ1u5Ekdh/OiATFZgQ0iD9a4z1283lWOw/wAn+tQB6aIGEUpxUYNOphRMK4BXXpA1jEbrUV0VOTJqNxmsYs+k64ZVzyZE8Z5HtnNGajTTkZ/n+v8AFZ9hV3odcWQknIwefTn1oRYZIFJNKjiUOZ/P+wpU/IlRXA10mmqa7NXJCIroPems1KaVhRc6XVhwFaN0YJ/kfUH+dOsjMAYyGHEQMzPoKqbFhnPlBPuOPTngVZv1cOTZiedzjnamWE95CjPOa5MkuHR041yDrrFbe1SN1zg44OJmcwoJE8yPYmpdYARTgkqEKlpCk9hPJyTyeeYqyvDcVI8gESDgBVA9scL74HvU/TgGuRbA2wqgyJIBMKC36M+s15TyO3I9HjSob03QQAC0knzSVUTwSxJyfv6Ce1GJ1Q2HMJbUkY3i5pnMxJFwzbYyJBDDtVO3U2Z3S0VKE5IXczwYh7DvBzOQrRGOTUd/qBsW38hCMP3WuLbbcYA2OIDjJBUxil4ybNaRbWWsWWNy9cusk/I+zcGfIdW3+HcBI5HMnGKr7mkGtu+Hpr5S2oBKXVFq4GDZPkkMcHkACeO9O6ely8QwtC2+w7BsVrTkS3KcP7T5oE9iKbpWs332LjezzuTjeZBKBi0gkLjPIAMg1SpUzOnSNLpfgbTKf9zfcefMXJkEn/jNs9oBGcZou5o9LYO02kDZ23CgWeNuUUQOMR2yMU+/prYtLcsaVb0QyQLSB1bhgqkZgzBWecA5pvTtM9wk3bT2gVEKNiIsE+WFcsxzyVXicGK5fr8U3OX+9/sUUfCQMvTEM5W4YAUiGKgfvEcsZ/449eCK7quoAcIVt3LhgKrJDSDxAAzk9/X6VfP8OWGnykbgoYgtkKdwHmmM8xE96fb6V4bM6SzsZJYs+BOIPyjJ+WIrR+Zjel2BwZW6AX0s/wDgW2SSdgtebBEnMyWAj14oQ+IxZdxQwT5SyyFIEgNu3SSIwJz6Vpb2q2rIUOCMpOZGfKDk/T1jiqPTaZzdt6tAwEENp7i+ZlG4cnaAThgcHjNPjy8ntBca0UN3oxvQQ43YGRl57mIG71P070Pd6DdyEHiFYLBQdy9srE88xI961uu0un1CtctsrOLbsbRZDDMAE3DjcGYLuB2zM5mqjTXlXd4xUuocoTEq4UFZjbKgyeMZOK7Y5WiMsSZQPoblv/yIyj1IIE+k/wBKAtvmvRbl9SXtagb7oG4OvkBG1zbAUSASJIkckEjEiLqehtjaFKXLYGGHhvGcYAAAiCT6Fsjbl1na00TeD0zDrgH9fajhbAC5kR+Z3Yp3UtGD5rQldu5gpJ2j+Ig5AjOe0UEr4+9WjLkiPHi6JQJH0/qCKF2waID4qG6e/wCNOmJJDlp4NQB6er4qiEHs2a6DTAacxxWMcU1HNOJxTBWMTsg295/KP70yzfKE+h5HqOP71KDIx2H9aifj86Qo0WqaTcNywQeMj+ppVQC8RwxH3NdpuUiXGJY7q7NRbqabldNkKCbNlnMKpY+gE0QupSyp8wa5kQBuA9M8fhNSftXhnwgDuwrgE5JguTHJHA9PtVNpTvuoP4mX+dc0puV+jojGjY2rW4Ku7aoySYyRO4gHH07LE81V27iBwlshmA/3DDZAEmDxtnM9/vRPUeowWS1EkEFjgCACOcd+Ik4qHS9NNq1cLwLtwGWkcATgztgck+9eY3qzuSonF5rhKW/KP/dMFZJ59THpx61Fda3atFD4qKVJLq28Eb1B3oCAS3yghsA8CrHR9Lu7GOEgGHMMu1RCZUZBMsWyPxiqFrzvc2MWvjhGswv+4DuPnuLBEAT2IYHvlFF39hybw2ubR+6flDPav2zzADsxa0SBwW57jtPpuhobq2hvFwsJtsVRg+Y2nYyOgBPJBg896stDpxbUm4SLt6QGCbUucnYUtnaVH8YgnBHvZ9Futvt7lhEO+d5JXcxCqjOs7AB5scGJjlHk/FQygZPqXUbdi7tWRdQqWdVW3kGSrKvlYg94g+nIqO7on1YOpsk77ebm7yBUBIVlYwu0bOBkkmvStd8F6VXvahra39we4fE8NpcfurCjaCQfXJ4rN3Ov6OwCosJaNxGt37Vt3VQpYFWxa8zlTgiI4PauikugV7O/DeuUaVwBNy2wuMltTuYOMkbwASYnkTA7kyavxFb2byHTnyuvmxzhSfw59qxOl6iiNc8BtjMxFp1DEkFvKLguDbB58sbfeKtuus9vU21JW0pncpEE+YE+hWTIBBjvXF8jBGT/ABIopUjW6bXq4kN7HnBgGI7c13xM4pliyqiFAH4Z9yRz9TVddXV722fs5UHyljdBj3AkT9DXhuCcnx1+Za9HOrWLfiLeuIQbYlLqkypgzKjB9p/6b1LrAWyxfbug+G4I2tAnJE7f5ceoqe3ptY0hrmnUd9qXGx/8iAaC1fRF2izIXxMOVQoGgeRRtwD5SYJ9OeD6WBxdcpbX8E5X4KPo2vAdrl7UqA+SihiX7SWCHyghSBuIxxVj1N7f7L4tpRcNweGPIZIfzNAGTgH147xQPUNEml2Wls3CQu5iLVq/O4/xupjiYGM1Y9EvteRkKXFzjxURZx2UKogLIxHPOa9GM7dokvRm16+0wy/MylhtAJ2njzD3I/8AkaPt9bu+HsaSHJWPEstKvwgQg7QDntk9qE1LFHC+JbX6K5HlOBMkkHBEe3ymk9gAA+KFiGG22QYgbTBcFhHrOJ7VW/t/IlsPsaa1YVfEZHJIKFDuDjDEkyhBUwsHBDcEcC6/pJfc1oKyqyglSqglgchZgeYNgYypHrUTvadTua7cuCPD2oLY58yk7mLTOMYP1ip1Z2bw10zBZUuHUwvuS2wDGJZp9CKaLa2Z01TKnwnQeZWAPqCOPr6UMW/rV9rupuHC+IJ83mAAV2J/cbjwwIURAA+tDda6cIR0uB3ZWd1jaVUEKpMnzT2gcRyavHJumRnj1oplbNSA1BdUqcgj6gjHrmlbuV0I56CgaczVHNOnFGxRMaapps05TRCidMU1jTUNcucUg1g9KlNKmFLD9jctAE/T+vp96vOl9E2DxrnmCZI7LAnJ75AE8CfpRvSullQTcbbu9IbvBjbMnJx3Mcmlp7Fx3vDS3wEBG9tsXFiZVQpLXImJXvha58udtUi2PB5ZXaD4cvgvdvIwBUsDKEndhjEyTBiP+Qp2kvWBi1aPi+byi2bjoJgElojvMsAMDNGaTWXFUw5t2wI8XUvfffO0SFELbUnADebPaTTdN1AOly21sXg+3c4a3bAFvCTLNcgDIcmfN27wc5PbLxgl0VPR+rKzgNZVgW8txgwhwDs3FFiB3CqJzgTVsdbcg+DbLW1YgXA1t5Iy0hm8uTxOBHFWGs6gm2St5kYEMEvQsQTDBIFu2CDkgEwOZNVy3FIAbVeD5S62rLG2SSZHiXgG3kzPBPmnHdOWraHSog0/WLgDob7pa7wdPuE4i3tYmScQoHfiZq2Pws9vT228NTcXJtm4ygodzgkeHO4EiV+v0quOqS0Vdr957qkHw0fep9N1x0BHvtB9o5BnwrqG1N66zMrXANyBhu2kjaGBmQABGOd1LkcuNoK7B21epCXA9/ZZXzYOnKFiy+UqLQZTkmdvIHMg0Pa69qApM3LlqGVWK2VskmVBnZLAEny4JPqKt9ZcuBkRvAXWOWCgW0dNrDy7mK7kJOIBYZkiKzmsXXXrtuzcU72cLaXbtQE8kbRtIABJOYANGKb26NZZ6Dqa3GZMpZRXJXexVt0FkJbMkiQRBWBiJFVdjrOmUktopWTBDsAVmVlipgiOx/LFWHVfC09w6F/Jbtsu66gYsxdENwn39DBiFEACrqz8T6W2bS2r4XToIZBbuh2Of3QotwSQx4yD9KPWkN2P6X0zSbtMH0toeMguMGBLW1fe1jz/ADMxVCTPr688+K+rafUXfBu6U3bslEcFQRJiRBLRth8wYg4BmqvT9eF3qq3NwRWYhN2QqKp2g7iIOxcZwxFC9LS073D4hNx2trbViFFwuztcclg3mLQBOBvVvQKXoypmv6Z0V7FsB23CSE4wJkANA3/WB9MSX3pB7x69vp78Vl+nNct6zYzlB8m1nhTtQtatstqGZtxDOVkA3CpEnGlTVBwDHPIlSCQSCQVJieQDmOYmK8n5Pxdua6LRZJskd4IzBI/MQZquTpMEN42qbaZ2m4DJBmCNokH0nNP67vtW/HtJJTkRClT8xMeYqIBxxAJBAqv6T8TeI6h0WGA3MjKwtEgkK20tgkfOSM4jipR+PkUeWPozab2UN3o+okzf1B9Js6o/1NT9B6feS9M338pEPauIv3a42D9szFba3cBWZx6wQfSCCJBpXHiaL+Zlh3H/AL9hVjXdmY1PwdC7lUh1LbVugBQCdp8pIwVUMCSefeRWnQi5qbCu21reGQq8PtJaFPmWPrAAAyZr0C1qg6hHPsjHJX/if4l/lNYv4s0VixcbxUuK95c+HsgbWBkSYIbEyDO0EEZn1MOdZVaFlFIH1vUEtqbSC21sOSoVXBZmAJk7oETnaBwoxJg7TCwuqNvxGe3a3BUAT/yuLhIwBuSAwkbdrbeeSHf65pLmnVEs3FvIsC6lq0JgYZlVvmGDuEGVBkCRVF0C74ertOoa8qN5lAAkHykeUsAM/NOMHGDVlEXkX/StbbF67bAe8NrMtm5yvG7aGBh4xyCcZrus1O22wQ7rttC5ZzvdbIvJtRtuJV4lSQQJyDIoTqfVF/aLh090p8y7QFUzlW8+AZOeYMjHaoP2sXdtnUOigFt1249tnBIIiEcYE8GRPbmtRr9AesXxrotFQWMLbe2pTDS1vyElYloPf3mh9Z8MaiyR5C4PGwM0/aAw+4rTdP6WBYCXYU3bQWzfAYhkW6pP/j3fMCwmchRgckbq2v1Vq5cNtnbTWyVV2cXkIcMoYM2GYj0nafvVI5GnSOeUF2zLyRyCD3BwRTw2KMltSPIgNwSXPlUt7gCMGZMzB7iYoD5SQeQcj+ddMZpnNKNHQ1PU1Dup26qCk9s1Dceu22NMvc0AjJpUopU1gNH1T4oe6Db04cmMuu4uRMttAyq/X7xiDfh3ozsiiOH3m4S+xNoj/bQqqswUkFiWWRnAUG36t0ldkqRb/dgW48UGNq+SH2Bj8ogYwAIIpdZ1jVXnezb04uWVfZKh0UgNGSjBGmJgHvivK5c1SPQquyxua+wbZBZLu2SW+dZE7wguTtXHzAZoL/1pXHht4Yt4BAZ1Rh+5AgL5VAkRPbP7ttodI2pWX0qoxxb3oLo2j5ZRirW+OJindX6btVVt2dMyq3/je0EhmGSpBKS22OBwM0FDjuhil0HS7Z/3k8O2iuCXNwOBB3QCrEkxHlg8mQcGqvX3rSlii4ZiWuXIkgtIAUCEGfc47cVB1LqrsSGKwkhVQBVUd9irgA8+p5NWPQPhk3E/adX/ALenEEA4L5EQD+7+ZnA71W+O5E270gDS9PvX4Fq2zbuGiFj96WOAMd/erPTay3oA3gNvvsu17xkIoJErbUjzZA87emAKj6l15APDsILVuII5ZxOdx9/QY9Z7SdB6PZc+Jq3hoD29OzCz4yn5CbjwqrzEGT29aPfYUqIOm6R2U6q7bL2A4XebmwvdkEQZ3Nxkj1PpUNnr+rt6pjauNvuANu3K+5YEMXIIysDscAHIgXHxFpb1xmunT7NLGER9yqqiAqFJA+UNKiDB96CstusoluHbaUtuCyqu95ukkx4YMxP7wx3AO6G/UedXevXxFjT3b91PG3bQfKAdxO9vDEbSCY57yZrP3wWuwiszP5tqrOSCWCqs+UZj2HFa3r+psabT7LCqGuCPKwbba3EojEgyWY7tyvmSYzNZ/o982LquLnhuVI8RZcKrgiCAJHysQRJ2tRXVgfdA9i1/usbgYeHackfKZ2+GAdwkDewB7wTxzVl/6qo0bG35dQL6uWXAhbbC3AXCwd0xzuFFac31UC3rbRUiIGoKQpA8pW7tPPIA7Qal+J7qjR2U8Xxbp3veIfeobdtRRB24UkSOfX0F2w1SG9W1Fh9eLt266K7Wrqi2ikC3ch5Yl/KTuYkBW5PJJFAdZKX2uXHvKrl9toOWcLaUHcP9sMRDyACMfcUf0nRam41myb6WbVxbamL1oeRrawTZ3h3JBAPr9KAs/C9+9du/sG4+GRuDXFtsrPu3QZG5QVImZwJ5oJBsI6NbGnXf+0N5yocKl0KyB1YqPlYjb8wMcr6iba9ojaKbdQW8W20O7kqyk3PlDMACYRZgxM55qq1lrYzeJIYeQAlb+0LyAWwSTLE8iYksWKR3NQVsWmuA3Ldu8RbVS5ZYVbn7uYGSMcFjHAE+2P0EdH1gtPva5c2E+Hua4zlcbiQgWQ3lXmrOxqzdWyDcuo9xQrOCYLqp5G4GSFYyP4hyeRtR0l2AChgz3EuKQY89wDcigAFf/IDBMxu7CpdTbU2bRsMrXVFu/cWXJLAyCCTuX6A8e5EjjY3gh6l0PVi5Nm41wepuuhB7jaXiD7EzQWv6Xq7ltLdzTbvDna4uoWALFiNxcyCT3Fb/AKcRqNPa1AKEum8qojbmGxJMBpB9M1Fftt+6Y9RXJPPkwuml9gcL6ZjukfD1y3bYmywP73mQwMbTKnOR2g8e1cbR6i+jq4dEAXb3WdwgA7hlV3MfQAk4rTdQZjauLMNsLBhEeUg+v9PzFSavpalWG2VcQ4BIlYPEZnjvj3mjDPbuZuB5s9gWyH09y4blvzSFZZiASjAhuM8A/TFaHSf6hMtlLZDI52brpm8EViWYBLjGW8MYBbmcCJLNZpLtl1FpfHL4BubGICnCsoUcCIaYJ4EwKH6h08iQpVimbhAQM0nzgjZMzCjcWnGJzXfqS2T2jWaT/UywFCtbZGgLvHnQLI3NG0HceT5eQKoOp3LbMXtMjWWDsyFiQz/xFMC3cMSIUDBHeqO/dS3bM203GDtdCcTkqYGw85XBjvAipXXA3YszbVgAd5n7kmYGfy9azt9CSfglRmS4pXchMEBWyA2VEqeYM5+47VptRfHhqtxdxuq7LcOxiQCxVoJ3AEAmWjBGaXTtKW8DwrSk/wC9ugKEum1uIfe2docKQjjO3tBruv01tt9yyqmzprFtEZRAe65QMdwEkqJHIIMeplJy5OgKNIzvUtAbQDTNtp2NjPsYwDQmwjtyJHuOxrY6Mut3/dICgbQCIPlI3HYRBBIJk555xUeo0dm+YBIMSCGgebAgHnjjFPD5Vakv1JPF6MslNvUVf6c6DfgpjzT6zAKnzD+X15oC8+T9a7ItS2mRars5Ndpu6lT2KexdU0FxbsWg3jqZJa3duAqVICk248pgd8R75XhvZTfrVs2lEKhksTHYIUDSYmBPbjmvI21ZJMtn3JM/jUyP5Zwc+9ed9FVTO7ma/V/GNlAvgjUPtYHc9wW9yjkEAMzSJHmMDGMYen+pyMIu6JTIglLrqSB7spn15yaw9672p+nXdbYRkMgxkwxz+WapSgtAUm2azT9b6chNy3o7xu5I8S6jKCTJM7Zn0MT9Kd1zqC6tQyai2m1A5tXA6hWkKEVwCbzx3CgACszo7YgR6f2qR7A7fU0tK7NZsfgv4JX9o/8AqlL3rZJNiBtQD5XukEg7j8qD5oJ+UV3/AFP6IzXbmqa4i2/DtrbUAszuJ3LyAoA8xOcEYrKjW3dnh+I4tltxTcYLerAHOO5mhRqTtay0lCTj+FoEup9YAEEkEciYIc1oC0etZQdpiYkDAMGRx3BAIPIrdaP4z05sbblh7jiPI7l0lZKkMxLCGC47Zg9qyK9DAR/D1Fkz8isLi3GgyARtNu2T7v7TRPUOnJplQC54lzw1N0ggqrnzG2pWQ20QCe5mg4ph5MD6prWu3CSZPzEkzx7sSTAHBJOAM1p+ndNP7Idlj9p1D3hce3Fxxati2Vsk27ZBJIMyeN0czVP8M2VYZVmu3LioqKwAcSjHDCMKH7xwCM034zDWtbeDKV3OzIeNyMfKwI5EfyI5FBvfEy9ssHsXUOdCqEwAGs3gCSYB87YzjkVH8f6FdPeuWbcHZsViBtDMQGPlGFA+XH8OZJJqs6X1e8biW7N+6rOyooFy4uWIUfKfU0/4utPbuvbutvuK7KxEwSgCTnJH19qMVs0naHt1sKqqvDJa3+VdxZUQAbokbBAUjkiTzWj+A9Tcs9Wu2mklluLcwohl8+4g+h3YGcnmKpNPr9KrWWbTlntLY86XSgZraqdxRkidwAMgzByMVaaG6l/r25SfDuXPGGSsxbN1JgGeCCO8kSKVpUOnsA69qTbvOBbUXJI2AC6ttBJGG3AMw8xH7oJ7sYFtITYN4MFVb1pcZK7g4uEz2AbBPq2eal+ItXY8d1FgEZktvRy0ncZBMicgkZmhrGlD6bUG0hVUCG6Tc3SC3kAXaByCdwyIjgmkiguzW9P6TbN5LP7QXBNq/wCKrCfES+yOVgkKCt1OOwnmhPjVP2K8j27aqnmCmHMMpyJDRlSORnzc0X0/p1sJobttFQ3F8NyqhdxewwBMckOvPvVn8b2DcW1eJhVXxLoVZeDBIDYAUMGkT24MUsZDIodN19tLCKVhbkuotMZBRTcVSSQCI9YjMCM2Hwz1i7fuOLk7cGxuRULIS+ZUBWgBRjucVQdZK3LVwqwAYvqFtySyrsJtqFjyJyeeGBE4mq0gvXLVuzbuKr3ASiSF3CXiWUc4b5zxH/GjPGskKZradHquodQs3IA4O6I/E4zWS6z102GdVvGBlBKmBxtHJAHb74wKN6p+02QE2rftm1FxLpRTKLLhWHziBukj0M+mZ6b8L6fVJ4lu8bZbi1uV4MkAbvmIMYxI9644YuO8nX7mk34Oaj4rt3VBuW28VflcNszIkypwT6xB9O9c6VfuBld3a1ZubiLiw4VpYBvKZXz8gQYJwafb+GdPpnuftVxJX5EDeIxM9xbIx2O6Poag1/xQCvh2FFi3wVViZ5nnIBzgGM13xSSqJO35Ib9jc73LjwrE7DJuPcHAYBtrQf4n2+08VT6YG3c3bQR5ht9REAH09fXuCDBqexdxAwR7Ekzxx7Vy020GRN0sGBBPlC9gB3k5OeBEcmtUiUnbNYLItI927vW1ZtJpbaIYdrrgNeEg4YEvu7eYieai65qBfuoCt1LQTwrVlfnfaAdxGQFBIyQflYCCCQL0UG6FMGLR9dzXNVfaEYLySqjd3gW/U1e9Z6TYtA7nNpVBRGVWU7AARujLSw7DkSfWudNRkr7KPaKvquka9eWyS4uQSQ1u4zKAcQV8zYiZgY9eQrfQXTWXVF0m3bhNxCjc4RZXYZECY/CtR0DoFi3ft3WZbpe3b2kJgMQwuOSDtJIgcfM3cyxz+gvO1zUO0jdfuMIG7M7WGMCDGO/0g0s5NWkCvYX4A2hCu7aAQSQuRjcQuOD96qtf8NJt/wBskOZIG4FTHIDFR29TVki7sLuUkEEMB3k8R7djHFdvXyo4YwAYb6mY3en4VKE5w6ZnFPsyh6Nf/wDab8BSrT2viK3GcHuGYgiMQRSrp/8ATl/xJfTj7G9H+CtNqbrWrC3rzKGZndrdlZEBV2wx2yfmEn2HIN1H+kN62R/vWFU9x4n3xtzSpVVyahyKOKboE1nwZpdO5W/qmdgAdlq0ZMiQNzkAYjOeeKpL19Euzp7ZQKAfORcJzy0gKcEY2xSpUVJsSSroEsXSrTMyTAPvMUU2p/D9RSpU0UmI2Rhp/wCh6SfyoZdR5j9T/Tj8KVKi1QVsKPec/r+1EWtWFAVrVu4sg+berYGAHtuGAxMUqVTY6LHonX7Gmfcmlz2Y3SzLiG27re0T9J9yMVZa7/UZniNNZgDHi7rsepEbRP2pUqXim7Y16Kg/Ft/Oxlszz4CW7EyOCbYDER6k1Xt0t9Q1tUgszIhLHg3GgMfUSe2falSo9G7CfjDoFyw7vaIuWSxUN8pDAAlCp9JGRIPtwLSx04aPrOmQElf9mGMTF61BkD03EfalSoJ3FjNVIq+ofEv7RcNy9ZtXG4BPjIdoPlHkuAcH0rmm64lu3etpYRBfTa5D3mOASseI5AgmlSrcRrNZ8O6z/wC22XOfBuKf/it8Aj/9DH4VanTldVqFMOr2UIQ4glyjAgLBVmkyTPI4M0qVcye3+bHRidBpS+qJXxWuKWLqfCUESqMnJAGSpiRBAHFWidLVLWmGn2b9rX1e4GJCr5QNwkzJjaPLz9SqVVfQUFdF6nqNad5u6e5YtkC4nhsCTkpt3pMgwZkR+NWHUvh83rsi61sElwFCxvUMbeO0EkHuQY3AKsKlUMsnCS4+w1aKlfhbpzJue5dttbXddGfNMyIG/aQfQkehPNBa/UdNskG3pjcIWYZnC5EiQSZb8hnnFKlXQo8ntsnKKSKTqN69duoqqsBBcVV8qLbAJICmMQDI5Md+afb0AWb1mVS2RN24fM1xQpgBAdskiMQJyTk12lVelROthlzo4Qm7Z3NaRdzIz7bittZXYkDaY80bf+7HotlbgNxNTqnAOxLRO072Hkli5UgQ3aPKe8blSrnb036N00if/wBZsdPYW3L3HTzEAY3qPKqmcSTJ5AnHoKT4YsDZcusB/uXGAnuMSDA/i+nH0pUqDj/Tv2ZO5UF3NU2/wGQDxBKMrGfLnk/bt3qruX7tu9t3s2TBJHmggkHOCM5EfnSpUmOuvsCQbdW1uMpBkzDECZ+lKlSoBP/Z"/>
          <p:cNvSpPr>
            <a:spLocks noChangeAspect="1" noChangeArrowheads="1"/>
          </p:cNvSpPr>
          <p:nvPr/>
        </p:nvSpPr>
        <p:spPr bwMode="auto">
          <a:xfrm>
            <a:off x="50800" y="-27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600" u="sng">
                <a:solidFill>
                  <a:srgbClr val="CC0000"/>
                </a:solidFill>
                <a:hlinkClick r:id="rId5"/>
              </a:rPr>
              <a:t>800 × 533 - inti-tours.de</a:t>
            </a:r>
            <a:endParaRPr lang="en-CA" altLang="es-US" sz="800"/>
          </a:p>
          <a:p>
            <a:endParaRPr lang="en-CA" altLang="es-US" sz="1800"/>
          </a:p>
        </p:txBody>
      </p:sp>
      <p:sp>
        <p:nvSpPr>
          <p:cNvPr id="24587" name="AutoShape 8" descr="data:image/jpeg;base64,/9j/4AAQSkZJRgABAQAAAQABAAD/2wCEAAkGBhQSERUUExQWFRQWGBgYFhcXGRUWHBgYGBcXFxQYHRgXHygeGBwjGRwaHy8gIycpLSwsGh4xNTAqNSYrLCkBCQoKDgwOGg8PGiwkHyQsLCwsKSksLCwsLCksLCwsLCwpLCwsLCwsLCwsLCwsLCwsLCwsLCwpLCwsLCwsLCwsLP/AABEIALcBEwMBIgACEQEDEQH/xAAbAAABBQEBAAAAAAAAAAAAAAAEAAIDBQYBB//EAD4QAAIBAwMCBAQDBwQBAwUBAAECEQADIQQSMQVBEyJRYQYycYGRofAUQlKxwdHhByNi8TMVU4IkJXKS0hf/xAAZAQADAQEBAAAAAAAAAAAAAAABAgMABAX/xAArEQACAgICAgECBQUBAAAAAAAAAQIRAyESMUFRBBNhInGBkbEjMlKh8BT/2gAMAwEAAhEDEQA/APTwKcBXQtOC10nNRyK7Fd212KwRtKKdFdisYbFKKdFd20A0MilFPilFazUMikBT4rqitYUg5MgGuq9R27wiOK5cvCoVstYRFdFC2r5JondWaox0mms9c3zTClAIwvNLwJqVFinTWMRCxUyimq1drGExppFImuFsZI+9Ywy69C3LlcudYsgwbiz+P58UFqOu2Vkk8cd5/CmSZrQSaI09juaz/TPjC1cba48PPlJMgj3PY/l71Z6z4isW+bi8xjzfks/jRcWtAUky3EU1WmhF1KBDcLDYBO7kR645rNar40O6EQbZwW5I+g4rKDZnJI2QOKW+qTonxIl6VYhXHbjdP8MnPpVvd1CqCWhVGSfSg1RrJacKqenfE1m6YDbWLbQrYJniIxmidX1W1bMM6g+k5z7DNCma7Cy9KhhqVOQRSrUEFAp4FP8ADpbKtZChkV2Kk20ttCzURxSipNtLbWsNDIrsU/bS21rNQyKW2n7aW2sahm2ltqTbUGp1qW/nYD27/gM1jEm2uM3AJHtPeqnWfFNtQdgLHt2H55rIazqL3G3MxYjgdh7e1OoNiuVHoGp11u0Jdgp9OT+AzQY+LU4AY+hx/KaxVy4W+vepwe3PvReNeTKbNlpfiSyW8xK/UY/KatbXULTfLcQz/wAh/LmvNRdEjvWa6/8AEjTsst5Yyw5J9ATwP80k4JDRmze/FX+owtt4Wlh3Eh2Kk7T6AGASMkkyKweq6vqCTcD3FaSxMsvaJmYkfyxVV0UMzMBMEZ+siMd+9TdYtFOCYP555J+prlf91FU9Wbf4I/1KZj4WqIJC+R4O52H7rdiSODjjPNX2p+N3nyW1A/5EmfTiK8Wt3SrAgwVII+o4NbjQ9Q8e2r8SMj0I5H8vtXTjUX2SlJmnX4zvHB2T67f81W9T63cuwHbHYDAHv9arhbk4yKguyWgVdRinonydEjagkxUV+92qPUjbicnmh91MK2SFqT3SeTPao91IUxOydOoMqlZMenb8KhudTJOAI/XeorgqAitSDyZaftykCDEcg1Meplhz+f44qjauBqVoKmy5/bIiMRkRzjjNFrqTJmS3rzPrVCmrnmrCzqRyTmIjt9aDGjIJu3GJyTSoLxz3rlCmHkjb9M/1KtOYvobeBDLNwE98ASPXvRfUP9QNMB/tzdb0AKAfUsJ/AV5MuBGdnbvH+Kc3p3Hp/SoqCG+qzaar/Ue8T5EtoPcFp+5/tUa/6j3+Nton/wDFs+2GrJpdjDZ9PX6walGmByIPf+/0p+KE5tmp/wD9Iv8A8Fr6Q/8A/VH6P/Uck+eyI/4MR+RmfxrEi3PBH1/xTbhPYfl+o4rcUzKbR650r4ksajCNtf8Agbyk/Ts32q1214la1EGMfQxz9exq1s9e1CiFvXAMR5jiO2eKXgUWRHq1xwokkAepIA/Oq3UfElhDG4uf+In8+K8z1HVLrmXdmPqSx/nUfjseSfpTKHsDn6Nxrvi9iCEAT3Jk/wBh+dZy7rCxJJkk8kzP3qmt3mJipSrfodqdJIS7CDeJOfWpFOJ/x96GKmY/X/Vce5j0HpxRBYbYuy0zn9TRD3J4Jjvj9TVbp2POY/7oxeJaAP5Dv+v50HoZbAus68LbKgwzQBnMTkz+X4+hrG6geYgZj9f5+9WHUtXNxyAIPc59QDn2pmk0QMm4IyABJnIJOBJxH/fFck5bsso6osfhDRki45HlMKPeMtH0EfjQvX9eLtwhRhZAPMkZJ/6onX9Qa3aNvEtAgCAvfYB7DnuS3tVPdBWQRDAGfrxUYq3yY8nS4kJWiendTazO2DPIMxPY1AV5qJx5qqSN50rVb7e8ESQMSMGcyOQAZp51CrOc9z6/4rGaLV+GQ32aO4nP4YP2rQOa6YPmJJ8QwXFYff8AGgH5pjMa6r+XjM81RKibdjjT0MmKGL061dg4oiktzmKgapXXv6/lUBNFMDQjFQs1dY13bHNBmI2FS2L8HNQO1M3UAlmb1Kq3eaVY1sdp74IzH96kKzlTI9OSPx5oJXgj0/U0Yr7WGfofUTMz+dK9ATsar8/yzj7d6ltaiDn8aIax4ik+WfUcfT2qvKkEg4I5oppmaaLFhOcmfeB9PvXSCDPrg549p9f1ihdPfPE+36/XpRJuGJEe4giT/agMtjZPp+Xb9frFE2bq9/pP9P8ANQF55Ht2/D2/XNMYek+w5/LvW7CnQabY4/6/Ht/T70x7ZH6x+NP067hH9x9Pp+vpUdzWBVJaSO5UE+3bM/l71N5FDsooOXQ8nH6P+Kat2JHb8KltIrAMhkEAjMUrtoR2H4k06kmLTRwHEj88/aKcoBicxyf6UKt4rzNT2boMxMDPYZP1ptg0G2iDmMDgUD1rVk247nkegxj86lfWC3bLRnt9ScD6f5qlu3SyyTJ7+5Pf9elRyS8F8cb2O6bo97Scx2GST2x6YmrFH8MrbUeeCzHEgkiADwSZ/Kpehrttlu0mY74HJ/HFR6W3Cm4cM2R7TGYPoAY9J+s8GSXJnVGNIGvA22N1lyg8g7BjgEyMkc9+B6iqFgWMmST65JM5q36lNq2EZdzXNxLHttIx7kfkSe4gU+/HvVMfRHJ2SXh2qG6vmH69amZ5Jj9elcBH3Ptxg/1qhMis+n3otde1vAgj3zFD2l5Ppx/X+lO1rhiSO0D8oNMnT0B9Fhp+qh8MNp9pj/FFPVCqYouz1FlIDGVxzBxVY5GuyTjZYGurQKdUljO2IJGI94x+FTW+pI3JIPv/AHFUWVMVwaChf4Hb+dONmflprWo5rv7RiBx7Ub9Gr2SW9OqnJBNC6p5NSI5qC+SeaHk3jRAxppppNKmEFupVzdSrWY6U3fKIb09fp6fT8PSnWtSY2mIPr2+/ao7NyM9+3t7/AFqR/OJ/fHPv/n+f15AqCUB7HzTIz9sVJcTxF3RDDn2H9v5UJa1ccrPb2g/1qW5eKMIOOZ7kH1mhTse0NtjaZMD0/lUpcn6gVy/bDDcowe3O3uR/aoLRzTLYvQat4Z7j9RUgsxxBnjgmc/jQ20FvzPOPWpNSXFslBkztAGeJJEcY7nj8KSclFWPBcnQTqLgVYDEtguVG6CT8ggwOQMiD64qj61rT8oMn1GAM9o9fb0qe3ZuSqvPlG45AJIyDnMfn83pFQ9ctgRBX2Vew9eT7fgcCvNvlO2d3UaQuj9XYMiEwsbcwRJPlmeK05OII/DjHuOKwZbaJ74/LM/yrQ/DnWC5KMRujBPcehxGOea6IS4/kSkuRdjRbsc9xHp+vaolti3O4iMjn7fr6/WhuudV2KAjLIInIMgwQJElRBxVPqfiAm3t2gtnzHPPfPtIHpJiKLzSeomWNLbLTrF83NqABZIgE7dx5P5QPufpQmk6fca6LbYHJMjgRuz3IHaqJL7AYJ/H2gflVh0rq3gvvI3A4YfUYI/t7R3qLUktFYyVmylbahBkAAkkgAL6c8kAn6A0yzqFC7lABJO0AxgZ3RjAGZxHaJBGfuat71x13bLQJZyPJIBAST7yBnt2xRXUNaxt7AYkHcAI2pJIEj+IAHPbGJNc6xtaZZ5L6KjqnU2vNkmBhR2E+gPH+KHiobHNFm1+FdiVaOTvZJaIk/eP71Awz+FIrGRTX7fWiY4Wz+MU9hj86HDZ/Gp0Mr9qItiSuXBS05mBxAP8AenPTAIyM00rUgpsUwB/7SwO4GCYz60bb102t0DcCR3jifXHIoA1GrQCPX+4P9KWn4Dfs03S9dbceX5u6k5+3qK7c08gnue0H39ayqXCrKw7EH8KutL8Qw0MJEjPBAzmOOaPJo1Jkd1aaKsNYquxI57R3/XrVa4NWTsi1R2uVzfXa1gGCnA0wGkTTk7DNIcbSMNM857CBwY/mama0Y2NIY5UkyG+/v9eaDW8AAM5+b6dgKdYv7vKRg/UweA1I0+x0ySyxttkexB7j60Q1kZIEg8QDXVYnyXVJI7+vvPrxUrIf3c+0fh9uaXlsagdEIfjJ47n64/nRbp51ZjEDAb2kgz6zn8M13p9vcxYyY7ekiDmOwz+FVXVL5uhyCdolSFE/KT9hAB57Dt34/kT5SUTrwR4xciJNa248BnPpEAmY52ns2Ae/rVb1LW7nY/b7ClodOXjYJMRgzE4z9BJkDvR9r4ejdulp8tsorEScSY4AJH1g8RSJxixqckV2g0ouXNrOAIy3P84j69q1VjQWVVQiuYMhywDe4+USCD6Ec8c0Fp+neEQoADwIYg/MY4VvnBwRA/zNodKdzPlLmZLgSR2gQdvrJEnHHeWSd+RoxoC610xx5trFYPmgzAzkdo+wwOKpWWTAM/1zitbc6hbskg3gZy24ZIAgqIHl4GPcmgNXa0t05JRuSyAAHk5BxPGRFNjyutoEsfoz+6nI2Ku9N8Kr81y7C8gKIaMAE7uPwI9813V/DttVLLeGY2gwRyASXHafbH2qn1oXQv05dk/QdWDZcYkEAzPmERbB25MZx3+1GN05UR5kswYkyJgj/kDjicyJjE1lW0jIfLLDkOoaMROSBkGP1FWL9Sd7Pl3ENHidzuEyJGdpGYP24pXHdpjKWtgFo5P1o1miAfT+cR+VV45+tT3Hxn9QMV0Egh7oIEcmJH0/pUV14qJG4rl+4OKIDloSfsaIUeX7/wBRQ1u5Ekdh/OiATFZgQ0iD9a4z1283lWOw/wAn+tQB6aIGEUpxUYNOphRMK4BXXpA1jEbrUV0VOTJqNxmsYs+k64ZVzyZE8Z5HtnNGajTTkZ/n+v8AFZ9hV3odcWQknIwefTn1oRYZIFJNKjiUOZ/P+wpU/IlRXA10mmqa7NXJCIroPems1KaVhRc6XVhwFaN0YJ/kfUH+dOsjMAYyGHEQMzPoKqbFhnPlBPuOPTngVZv1cOTZiedzjnamWE95CjPOa5MkuHR041yDrrFbe1SN1zg44OJmcwoJE8yPYmpdYARTgkqEKlpCk9hPJyTyeeYqyvDcVI8gESDgBVA9scL74HvU/TgGuRbA2wqgyJIBMKC36M+s15TyO3I9HjSob03QQAC0knzSVUTwSxJyfv6Ce1GJ1Q2HMJbUkY3i5pnMxJFwzbYyJBDDtVO3U2Z3S0VKE5IXczwYh7DvBzOQrRGOTUd/qBsW38hCMP3WuLbbcYA2OIDjJBUxil4ybNaRbWWsWWNy9cusk/I+zcGfIdW3+HcBI5HMnGKr7mkGtu+Hpr5S2oBKXVFq4GDZPkkMcHkACeO9O6ely8QwtC2+w7BsVrTkS3KcP7T5oE9iKbpWs332LjezzuTjeZBKBi0gkLjPIAMg1SpUzOnSNLpfgbTKf9zfcefMXJkEn/jNs9oBGcZou5o9LYO02kDZ23CgWeNuUUQOMR2yMU+/prYtLcsaVb0QyQLSB1bhgqkZgzBWecA5pvTtM9wk3bT2gVEKNiIsE+WFcsxzyVXicGK5fr8U3OX+9/sUUfCQMvTEM5W4YAUiGKgfvEcsZ/449eCK7quoAcIVt3LhgKrJDSDxAAzk9/X6VfP8OWGnykbgoYgtkKdwHmmM8xE96fb6V4bM6SzsZJYs+BOIPyjJ+WIrR+Zjel2BwZW6AX0s/wDgW2SSdgtebBEnMyWAj14oQ+IxZdxQwT5SyyFIEgNu3SSIwJz6Vpb2q2rIUOCMpOZGfKDk/T1jiqPTaZzdt6tAwEENp7i+ZlG4cnaAThgcHjNPjy8ntBca0UN3oxvQQ43YGRl57mIG71P070Pd6DdyEHiFYLBQdy9srE88xI961uu0un1CtctsrOLbsbRZDDMAE3DjcGYLuB2zM5mqjTXlXd4xUuocoTEq4UFZjbKgyeMZOK7Y5WiMsSZQPoblv/yIyj1IIE+k/wBKAtvmvRbl9SXtagb7oG4OvkBG1zbAUSASJIkckEjEiLqehtjaFKXLYGGHhvGcYAAAiCT6Fsjbl1na00TeD0zDrgH9fajhbAC5kR+Z3Yp3UtGD5rQldu5gpJ2j+Ig5AjOe0UEr4+9WjLkiPHi6JQJH0/qCKF2waID4qG6e/wCNOmJJDlp4NQB6er4qiEHs2a6DTAacxxWMcU1HNOJxTBWMTsg295/KP70yzfKE+h5HqOP71KDIx2H9aifj86Qo0WqaTcNywQeMj+ppVQC8RwxH3NdpuUiXGJY7q7NRbqabldNkKCbNlnMKpY+gE0QupSyp8wa5kQBuA9M8fhNSftXhnwgDuwrgE5JguTHJHA9PtVNpTvuoP4mX+dc0puV+jojGjY2rW4Ku7aoySYyRO4gHH07LE81V27iBwlshmA/3DDZAEmDxtnM9/vRPUeowWS1EkEFjgCACOcd+Ik4qHS9NNq1cLwLtwGWkcATgztgck+9eY3qzuSonF5rhKW/KP/dMFZJ59THpx61Fda3atFD4qKVJLq28Eb1B3oCAS3yghsA8CrHR9Lu7GOEgGHMMu1RCZUZBMsWyPxiqFrzvc2MWvjhGswv+4DuPnuLBEAT2IYHvlFF39hybw2ubR+6flDPav2zzADsxa0SBwW57jtPpuhobq2hvFwsJtsVRg+Y2nYyOgBPJBg896stDpxbUm4SLt6QGCbUucnYUtnaVH8YgnBHvZ9Futvt7lhEO+d5JXcxCqjOs7AB5scGJjlHk/FQygZPqXUbdi7tWRdQqWdVW3kGSrKvlYg94g+nIqO7on1YOpsk77ebm7yBUBIVlYwu0bOBkkmvStd8F6VXvahra39we4fE8NpcfurCjaCQfXJ4rN3Ov6OwCosJaNxGt37Vt3VQpYFWxa8zlTgiI4PauikugV7O/DeuUaVwBNy2wuMltTuYOMkbwASYnkTA7kyavxFb2byHTnyuvmxzhSfw59qxOl6iiNc8BtjMxFp1DEkFvKLguDbB58sbfeKtuus9vU21JW0pncpEE+YE+hWTIBBjvXF8jBGT/ABIopUjW6bXq4kN7HnBgGI7c13xM4pliyqiFAH4Z9yRz9TVddXV722fs5UHyljdBj3AkT9DXhuCcnx1+Za9HOrWLfiLeuIQbYlLqkypgzKjB9p/6b1LrAWyxfbug+G4I2tAnJE7f5ceoqe3ptY0hrmnUd9qXGx/8iAaC1fRF2izIXxMOVQoGgeRRtwD5SYJ9OeD6WBxdcpbX8E5X4KPo2vAdrl7UqA+SihiX7SWCHyghSBuIxxVj1N7f7L4tpRcNweGPIZIfzNAGTgH147xQPUNEml2Wls3CQu5iLVq/O4/xupjiYGM1Y9EvteRkKXFzjxURZx2UKogLIxHPOa9GM7dokvRm16+0wy/MylhtAJ2njzD3I/8AkaPt9bu+HsaSHJWPEstKvwgQg7QDntk9qE1LFHC+JbX6K5HlOBMkkHBEe3ymk9gAA+KFiGG22QYgbTBcFhHrOJ7VW/t/IlsPsaa1YVfEZHJIKFDuDjDEkyhBUwsHBDcEcC6/pJfc1oKyqyglSqglgchZgeYNgYypHrUTvadTua7cuCPD2oLY58yk7mLTOMYP1ip1Z2bw10zBZUuHUwvuS2wDGJZp9CKaLa2Z01TKnwnQeZWAPqCOPr6UMW/rV9rupuHC+IJ83mAAV2J/cbjwwIURAA+tDda6cIR0uB3ZWd1jaVUEKpMnzT2gcRyavHJumRnj1oplbNSA1BdUqcgj6gjHrmlbuV0I56CgaczVHNOnFGxRMaapps05TRCidMU1jTUNcucUg1g9KlNKmFLD9jctAE/T+vp96vOl9E2DxrnmCZI7LAnJ75AE8CfpRvSullQTcbbu9IbvBjbMnJx3Mcmlp7Fx3vDS3wEBG9tsXFiZVQpLXImJXvha58udtUi2PB5ZXaD4cvgvdvIwBUsDKEndhjEyTBiP+Qp2kvWBi1aPi+byi2bjoJgElojvMsAMDNGaTWXFUw5t2wI8XUvfffO0SFELbUnADebPaTTdN1AOly21sXg+3c4a3bAFvCTLNcgDIcmfN27wc5PbLxgl0VPR+rKzgNZVgW8txgwhwDs3FFiB3CqJzgTVsdbcg+DbLW1YgXA1t5Iy0hm8uTxOBHFWGs6gm2St5kYEMEvQsQTDBIFu2CDkgEwOZNVy3FIAbVeD5S62rLG2SSZHiXgG3kzPBPmnHdOWraHSog0/WLgDob7pa7wdPuE4i3tYmScQoHfiZq2Pws9vT228NTcXJtm4ygodzgkeHO4EiV+v0quOqS0Vdr957qkHw0fep9N1x0BHvtB9o5BnwrqG1N66zMrXANyBhu2kjaGBmQABGOd1LkcuNoK7B21epCXA9/ZZXzYOnKFiy+UqLQZTkmdvIHMg0Pa69qApM3LlqGVWK2VskmVBnZLAEny4JPqKt9ZcuBkRvAXWOWCgW0dNrDy7mK7kJOIBYZkiKzmsXXXrtuzcU72cLaXbtQE8kbRtIABJOYANGKb26NZZ6Dqa3GZMpZRXJXexVt0FkJbMkiQRBWBiJFVdjrOmUktopWTBDsAVmVlipgiOx/LFWHVfC09w6F/Jbtsu66gYsxdENwn39DBiFEACrqz8T6W2bS2r4XToIZBbuh2Of3QotwSQx4yD9KPWkN2P6X0zSbtMH0toeMguMGBLW1fe1jz/ADMxVCTPr688+K+rafUXfBu6U3bslEcFQRJiRBLRth8wYg4BmqvT9eF3qq3NwRWYhN2QqKp2g7iIOxcZwxFC9LS073D4hNx2trbViFFwuztcclg3mLQBOBvVvQKXoypmv6Z0V7FsB23CSE4wJkANA3/WB9MSX3pB7x69vp78Vl+nNct6zYzlB8m1nhTtQtatstqGZtxDOVkA3CpEnGlTVBwDHPIlSCQSCQVJieQDmOYmK8n5Pxdua6LRZJskd4IzBI/MQZquTpMEN42qbaZ2m4DJBmCNokH0nNP67vtW/HtJJTkRClT8xMeYqIBxxAJBAqv6T8TeI6h0WGA3MjKwtEgkK20tgkfOSM4jipR+PkUeWPozab2UN3o+okzf1B9Js6o/1NT9B6feS9M338pEPauIv3a42D9szFba3cBWZx6wQfSCCJBpXHiaL+Zlh3H/AL9hVjXdmY1PwdC7lUh1LbVugBQCdp8pIwVUMCSefeRWnQi5qbCu21reGQq8PtJaFPmWPrAAAyZr0C1qg6hHPsjHJX/if4l/lNYv4s0VixcbxUuK95c+HsgbWBkSYIbEyDO0EEZn1MOdZVaFlFIH1vUEtqbSC21sOSoVXBZmAJk7oETnaBwoxJg7TCwuqNvxGe3a3BUAT/yuLhIwBuSAwkbdrbeeSHf65pLmnVEs3FvIsC6lq0JgYZlVvmGDuEGVBkCRVF0C74ertOoa8qN5lAAkHykeUsAM/NOMHGDVlEXkX/StbbF67bAe8NrMtm5yvG7aGBh4xyCcZrus1O22wQ7rttC5ZzvdbIvJtRtuJV4lSQQJyDIoTqfVF/aLh090p8y7QFUzlW8+AZOeYMjHaoP2sXdtnUOigFt1249tnBIIiEcYE8GRPbmtRr9AesXxrotFQWMLbe2pTDS1vyElYloPf3mh9Z8MaiyR5C4PGwM0/aAw+4rTdP6WBYCXYU3bQWzfAYhkW6pP/j3fMCwmchRgckbq2v1Vq5cNtnbTWyVV2cXkIcMoYM2GYj0nafvVI5GnSOeUF2zLyRyCD3BwRTw2KMltSPIgNwSXPlUt7gCMGZMzB7iYoD5SQeQcj+ddMZpnNKNHQ1PU1Dup26qCk9s1Dceu22NMvc0AjJpUopU1gNH1T4oe6Db04cmMuu4uRMttAyq/X7xiDfh3ozsiiOH3m4S+xNoj/bQqqswUkFiWWRnAUG36t0ldkqRb/dgW48UGNq+SH2Bj8ogYwAIIpdZ1jVXnezb04uWVfZKh0UgNGSjBGmJgHvivK5c1SPQquyxua+wbZBZLu2SW+dZE7wguTtXHzAZoL/1pXHht4Yt4BAZ1Rh+5AgL5VAkRPbP7ttodI2pWX0qoxxb3oLo2j5ZRirW+OJindX6btVVt2dMyq3/je0EhmGSpBKS22OBwM0FDjuhil0HS7Z/3k8O2iuCXNwOBB3QCrEkxHlg8mQcGqvX3rSlii4ZiWuXIkgtIAUCEGfc47cVB1LqrsSGKwkhVQBVUd9irgA8+p5NWPQPhk3E/adX/ALenEEA4L5EQD+7+ZnA71W+O5E270gDS9PvX4Fq2zbuGiFj96WOAMd/erPTay3oA3gNvvsu17xkIoJErbUjzZA87emAKj6l15APDsILVuII5ZxOdx9/QY9Z7SdB6PZc+Jq3hoD29OzCz4yn5CbjwqrzEGT29aPfYUqIOm6R2U6q7bL2A4XebmwvdkEQZ3Nxkj1PpUNnr+rt6pjauNvuANu3K+5YEMXIIysDscAHIgXHxFpb1xmunT7NLGER9yqqiAqFJA+UNKiDB96CstusoluHbaUtuCyqu95ukkx4YMxP7wx3AO6G/UedXevXxFjT3b91PG3bQfKAdxO9vDEbSCY57yZrP3wWuwiszP5tqrOSCWCqs+UZj2HFa3r+psabT7LCqGuCPKwbba3EojEgyWY7tyvmSYzNZ/o982LquLnhuVI8RZcKrgiCAJHysQRJ2tRXVgfdA9i1/usbgYeHackfKZ2+GAdwkDewB7wTxzVl/6qo0bG35dQL6uWXAhbbC3AXCwd0xzuFFac31UC3rbRUiIGoKQpA8pW7tPPIA7Qal+J7qjR2U8Xxbp3veIfeobdtRRB24UkSOfX0F2w1SG9W1Fh9eLt266K7Wrqi2ikC3ch5Yl/KTuYkBW5PJJFAdZKX2uXHvKrl9toOWcLaUHcP9sMRDyACMfcUf0nRam41myb6WbVxbamL1oeRrawTZ3h3JBAPr9KAs/C9+9du/sG4+GRuDXFtsrPu3QZG5QVImZwJ5oJBsI6NbGnXf+0N5yocKl0KyB1YqPlYjb8wMcr6iba9ojaKbdQW8W20O7kqyk3PlDMACYRZgxM55qq1lrYzeJIYeQAlb+0LyAWwSTLE8iYksWKR3NQVsWmuA3Ldu8RbVS5ZYVbn7uYGSMcFjHAE+2P0EdH1gtPva5c2E+Hua4zlcbiQgWQ3lXmrOxqzdWyDcuo9xQrOCYLqp5G4GSFYyP4hyeRtR0l2AChgz3EuKQY89wDcigAFf/IDBMxu7CpdTbU2bRsMrXVFu/cWXJLAyCCTuX6A8e5EjjY3gh6l0PVi5Nm41wepuuhB7jaXiD7EzQWv6Xq7ltLdzTbvDna4uoWALFiNxcyCT3Fb/AKcRqNPa1AKEum8qojbmGxJMBpB9M1Fftt+6Y9RXJPPkwuml9gcL6ZjukfD1y3bYmywP73mQwMbTKnOR2g8e1cbR6i+jq4dEAXb3WdwgA7hlV3MfQAk4rTdQZjauLMNsLBhEeUg+v9PzFSavpalWG2VcQ4BIlYPEZnjvj3mjDPbuZuB5s9gWyH09y4blvzSFZZiASjAhuM8A/TFaHSf6hMtlLZDI52brpm8EViWYBLjGW8MYBbmcCJLNZpLtl1FpfHL4BubGICnCsoUcCIaYJ4EwKH6h08iQpVimbhAQM0nzgjZMzCjcWnGJzXfqS2T2jWaT/UywFCtbZGgLvHnQLI3NG0HceT5eQKoOp3LbMXtMjWWDsyFiQz/xFMC3cMSIUDBHeqO/dS3bM203GDtdCcTkqYGw85XBjvAipXXA3YszbVgAd5n7kmYGfy9azt9CSfglRmS4pXchMEBWyA2VEqeYM5+47VptRfHhqtxdxuq7LcOxiQCxVoJ3AEAmWjBGaXTtKW8DwrSk/wC9ugKEum1uIfe2docKQjjO3tBruv01tt9yyqmzprFtEZRAe65QMdwEkqJHIIMeplJy5OgKNIzvUtAbQDTNtp2NjPsYwDQmwjtyJHuOxrY6Mut3/dICgbQCIPlI3HYRBBIJk555xUeo0dm+YBIMSCGgebAgHnjjFPD5Vakv1JPF6MslNvUVf6c6DfgpjzT6zAKnzD+X15oC8+T9a7ItS2mRars5Ndpu6lT2KexdU0FxbsWg3jqZJa3duAqVICk248pgd8R75XhvZTfrVs2lEKhksTHYIUDSYmBPbjmvI21ZJMtn3JM/jUyP5Zwc+9ed9FVTO7ma/V/GNlAvgjUPtYHc9wW9yjkEAMzSJHmMDGMYen+pyMIu6JTIglLrqSB7spn15yaw9672p+nXdbYRkMgxkwxz+WapSgtAUm2azT9b6chNy3o7xu5I8S6jKCTJM7Zn0MT9Kd1zqC6tQyai2m1A5tXA6hWkKEVwCbzx3CgACszo7YgR6f2qR7A7fU0tK7NZsfgv4JX9o/8AqlL3rZJNiBtQD5XukEg7j8qD5oJ+UV3/AFP6IzXbmqa4i2/DtrbUAszuJ3LyAoA8xOcEYrKjW3dnh+I4tltxTcYLerAHOO5mhRqTtay0lCTj+FoEup9YAEEkEciYIc1oC0etZQdpiYkDAMGRx3BAIPIrdaP4z05sbblh7jiPI7l0lZKkMxLCGC47Zg9qyK9DAR/D1Fkz8isLi3GgyARtNu2T7v7TRPUOnJplQC54lzw1N0ggqrnzG2pWQ20QCe5mg4ph5MD6prWu3CSZPzEkzx7sSTAHBJOAM1p+ndNP7Idlj9p1D3hce3Fxxati2Vsk27ZBJIMyeN0czVP8M2VYZVmu3LioqKwAcSjHDCMKH7xwCM034zDWtbeDKV3OzIeNyMfKwI5EfyI5FBvfEy9ssHsXUOdCqEwAGs3gCSYB87YzjkVH8f6FdPeuWbcHZsViBtDMQGPlGFA+XH8OZJJqs6X1e8biW7N+6rOyooFy4uWIUfKfU0/4utPbuvbutvuK7KxEwSgCTnJH19qMVs0naHt1sKqqvDJa3+VdxZUQAbokbBAUjkiTzWj+A9Tcs9Wu2mklluLcwohl8+4g+h3YGcnmKpNPr9KrWWbTlntLY86XSgZraqdxRkidwAMgzByMVaaG6l/r25SfDuXPGGSsxbN1JgGeCCO8kSKVpUOnsA69qTbvOBbUXJI2AC6ttBJGG3AMw8xH7oJ7sYFtITYN4MFVb1pcZK7g4uEz2AbBPq2eal+ItXY8d1FgEZktvRy0ncZBMicgkZmhrGlD6bUG0hVUCG6Tc3SC3kAXaByCdwyIjgmkiguzW9P6TbN5LP7QXBNq/wCKrCfES+yOVgkKCt1OOwnmhPjVP2K8j27aqnmCmHMMpyJDRlSORnzc0X0/p1sJobttFQ3F8NyqhdxewwBMckOvPvVn8b2DcW1eJhVXxLoVZeDBIDYAUMGkT24MUsZDIodN19tLCKVhbkuotMZBRTcVSSQCI9YjMCM2Hwz1i7fuOLk7cGxuRULIS+ZUBWgBRjucVQdZK3LVwqwAYvqFtySyrsJtqFjyJyeeGBE4mq0gvXLVuzbuKr3ASiSF3CXiWUc4b5zxH/GjPGskKZradHquodQs3IA4O6I/E4zWS6z102GdVvGBlBKmBxtHJAHb74wKN6p+02QE2rftm1FxLpRTKLLhWHziBukj0M+mZ6b8L6fVJ4lu8bZbi1uV4MkAbvmIMYxI9644YuO8nX7mk34Oaj4rt3VBuW28VflcNszIkypwT6xB9O9c6VfuBld3a1ZubiLiw4VpYBvKZXz8gQYJwafb+GdPpnuftVxJX5EDeIxM9xbIx2O6Poag1/xQCvh2FFi3wVViZ5nnIBzgGM13xSSqJO35Ib9jc73LjwrE7DJuPcHAYBtrQf4n2+08VT6YG3c3bQR5ht9REAH09fXuCDBqexdxAwR7Ekzxx7Vy020GRN0sGBBPlC9gB3k5OeBEcmtUiUnbNYLItI927vW1ZtJpbaIYdrrgNeEg4YEvu7eYieai65qBfuoCt1LQTwrVlfnfaAdxGQFBIyQflYCCCQL0UG6FMGLR9dzXNVfaEYLySqjd3gW/U1e9Z6TYtA7nNpVBRGVWU7AARujLSw7DkSfWudNRkr7KPaKvquka9eWyS4uQSQ1u4zKAcQV8zYiZgY9eQrfQXTWXVF0m3bhNxCjc4RZXYZECY/CtR0DoFi3ft3WZbpe3b2kJgMQwuOSDtJIgcfM3cyxz+gvO1zUO0jdfuMIG7M7WGMCDGO/0g0s5NWkCvYX4A2hCu7aAQSQuRjcQuOD96qtf8NJt/wBskOZIG4FTHIDFR29TVki7sLuUkEEMB3k8R7djHFdvXyo4YwAYb6mY3en4VKE5w6ZnFPsyh6Nf/wDab8BSrT2viK3GcHuGYgiMQRSrp/8ATl/xJfTj7G9H+CtNqbrWrC3rzKGZndrdlZEBV2wx2yfmEn2HIN1H+kN62R/vWFU9x4n3xtzSpVVyahyKOKboE1nwZpdO5W/qmdgAdlq0ZMiQNzkAYjOeeKpL19Euzp7ZQKAfORcJzy0gKcEY2xSpUVJsSSroEsXSrTMyTAPvMUU2p/D9RSpU0UmI2Rhp/wCh6SfyoZdR5j9T/Tj8KVKi1QVsKPec/r+1EWtWFAVrVu4sg+berYGAHtuGAxMUqVTY6LHonX7Gmfcmlz2Y3SzLiG27re0T9J9yMVZa7/UZniNNZgDHi7rsepEbRP2pUqXim7Y16Kg/Ft/Oxlszz4CW7EyOCbYDER6k1Xt0t9Q1tUgszIhLHg3GgMfUSe2falSo9G7CfjDoFyw7vaIuWSxUN8pDAAlCp9JGRIPtwLSx04aPrOmQElf9mGMTF61BkD03EfalSoJ3FjNVIq+ofEv7RcNy9ZtXG4BPjIdoPlHkuAcH0rmm64lu3etpYRBfTa5D3mOASseI5AgmlSrcRrNZ8O6z/wC22XOfBuKf/it8Aj/9DH4VanTldVqFMOr2UIQ4glyjAgLBVmkyTPI4M0qVcye3+bHRidBpS+qJXxWuKWLqfCUESqMnJAGSpiRBAHFWidLVLWmGn2b9rX1e4GJCr5QNwkzJjaPLz9SqVVfQUFdF6nqNad5u6e5YtkC4nhsCTkpt3pMgwZkR+NWHUvh83rsi61sElwFCxvUMbeO0EkHuQY3AKsKlUMsnCS4+w1aKlfhbpzJue5dttbXddGfNMyIG/aQfQkehPNBa/UdNskG3pjcIWYZnC5EiQSZb8hnnFKlXQo8ntsnKKSKTqN69duoqqsBBcVV8qLbAJICmMQDI5Md+afb0AWb1mVS2RN24fM1xQpgBAdskiMQJyTk12lVelROthlzo4Qm7Z3NaRdzIz7bittZXYkDaY80bf+7HotlbgNxNTqnAOxLRO072Hkli5UgQ3aPKe8blSrnb036N00if/wBZsdPYW3L3HTzEAY3qPKqmcSTJ5AnHoKT4YsDZcusB/uXGAnuMSDA/i+nH0pUqDj/Tv2ZO5UF3NU2/wGQDxBKMrGfLnk/bt3qruX7tu9t3s2TBJHmggkHOCM5EfnSpUmOuvsCQbdW1uMpBkzDECZ+lKlSoBP/Z"/>
          <p:cNvSpPr>
            <a:spLocks noChangeAspect="1" noChangeArrowheads="1"/>
          </p:cNvSpPr>
          <p:nvPr/>
        </p:nvSpPr>
        <p:spPr bwMode="auto">
          <a:xfrm>
            <a:off x="50800" y="-27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600" u="sng">
                <a:solidFill>
                  <a:srgbClr val="CC0000"/>
                </a:solidFill>
                <a:hlinkClick r:id="rId6"/>
              </a:rPr>
              <a:t>800 × 533 - inti-tours.de</a:t>
            </a:r>
            <a:endParaRPr lang="en-CA" altLang="es-US" sz="800"/>
          </a:p>
          <a:p>
            <a:endParaRPr lang="en-CA" altLang="es-US" sz="1800"/>
          </a:p>
        </p:txBody>
      </p:sp>
      <p:sp>
        <p:nvSpPr>
          <p:cNvPr id="24590" name="AutoShape 12" descr="data:image/jpeg;base64,/9j/4AAQSkZJRgABAQAAAQABAAD/2wCEAAkGBhQSERUUExQWFRQWGBgYFhcXGRUWHBgYGBcXFxQYHRgXHygeGBwjGRwaHy8gIycpLSwsGh4xNTAqNSYrLCkBCQoKDgwOGg8PGiwkHyQsLCwsKSksLCwsLCksLCwsLCwpLCwsLCwsLCwsLCwsLCwsLCwsLCwpLCwsLCwsLCwsLP/AABEIALcBEwMBIgACEQEDEQH/xAAbAAABBQEBAAAAAAAAAAAAAAAEAAIDBQYBB//EAD4QAAIBAwMCBAQDBwQBAwUBAAECEQADIQQSMQVBEyJRYQYycYGRofAUQlKxwdHhByNi8TMVU4IkJXKS0hf/xAAZAQADAQEBAAAAAAAAAAAAAAABAgMABAX/xAArEQACAgICAgECBQUBAAAAAAAAAQIRAyESMUFRBBNhInGBkbEjMlKh8BT/2gAMAwEAAhEDEQA/APTwKcBXQtOC10nNRyK7Fd212KwRtKKdFdisYbFKKdFd20A0MilFPilFazUMikBT4rqitYUg5MgGuq9R27wiOK5cvCoVstYRFdFC2r5JondWaox0mms9c3zTClAIwvNLwJqVFinTWMRCxUyimq1drGExppFImuFsZI+9Ywy69C3LlcudYsgwbiz+P58UFqOu2Vkk8cd5/CmSZrQSaI09juaz/TPjC1cba48PPlJMgj3PY/l71Z6z4isW+bi8xjzfks/jRcWtAUky3EU1WmhF1KBDcLDYBO7kR645rNar40O6EQbZwW5I+g4rKDZnJI2QOKW+qTonxIl6VYhXHbjdP8MnPpVvd1CqCWhVGSfSg1RrJacKqenfE1m6YDbWLbQrYJniIxmidX1W1bMM6g+k5z7DNCma7Cy9KhhqVOQRSrUEFAp4FP8ADpbKtZChkV2Kk20ttCzURxSipNtLbWsNDIrsU/bS21rNQyKW2n7aW2sahm2ltqTbUGp1qW/nYD27/gM1jEm2uM3AJHtPeqnWfFNtQdgLHt2H55rIazqL3G3MxYjgdh7e1OoNiuVHoGp11u0Jdgp9OT+AzQY+LU4AY+hx/KaxVy4W+vepwe3PvReNeTKbNlpfiSyW8xK/UY/KatbXULTfLcQz/wAh/LmvNRdEjvWa6/8AEjTsst5Yyw5J9ATwP80k4JDRmze/FX+owtt4Wlh3Eh2Kk7T6AGASMkkyKweq6vqCTcD3FaSxMsvaJmYkfyxVV0UMzMBMEZ+siMd+9TdYtFOCYP555J+prlf91FU9Wbf4I/1KZj4WqIJC+R4O52H7rdiSODjjPNX2p+N3nyW1A/5EmfTiK8Wt3SrAgwVII+o4NbjQ9Q8e2r8SMj0I5H8vtXTjUX2SlJmnX4zvHB2T67f81W9T63cuwHbHYDAHv9arhbk4yKguyWgVdRinonydEjagkxUV+92qPUjbicnmh91MK2SFqT3SeTPao91IUxOydOoMqlZMenb8KhudTJOAI/XeorgqAitSDyZaftykCDEcg1Meplhz+f44qjauBqVoKmy5/bIiMRkRzjjNFrqTJmS3rzPrVCmrnmrCzqRyTmIjt9aDGjIJu3GJyTSoLxz3rlCmHkjb9M/1KtOYvobeBDLNwE98ASPXvRfUP9QNMB/tzdb0AKAfUsJ/AV5MuBGdnbvH+Kc3p3Hp/SoqCG+qzaar/Ue8T5EtoPcFp+5/tUa/6j3+Nton/wDFs+2GrJpdjDZ9PX6walGmByIPf+/0p+KE5tmp/wD9Iv8A8Fr6Q/8A/VH6P/Uck+eyI/4MR+RmfxrEi3PBH1/xTbhPYfl+o4rcUzKbR650r4ksajCNtf8Agbyk/Ts32q1214la1EGMfQxz9exq1s9e1CiFvXAMR5jiO2eKXgUWRHq1xwokkAepIA/Oq3UfElhDG4uf+In8+K8z1HVLrmXdmPqSx/nUfjseSfpTKHsDn6Nxrvi9iCEAT3Jk/wBh+dZy7rCxJJkk8kzP3qmt3mJipSrfodqdJIS7CDeJOfWpFOJ/x96GKmY/X/Vce5j0HpxRBYbYuy0zn9TRD3J4Jjvj9TVbp2POY/7oxeJaAP5Dv+v50HoZbAus68LbKgwzQBnMTkz+X4+hrG6geYgZj9f5+9WHUtXNxyAIPc59QDn2pmk0QMm4IyABJnIJOBJxH/fFck5bsso6osfhDRki45HlMKPeMtH0EfjQvX9eLtwhRhZAPMkZJ/6onX9Qa3aNvEtAgCAvfYB7DnuS3tVPdBWQRDAGfrxUYq3yY8nS4kJWiendTazO2DPIMxPY1AV5qJx5qqSN50rVb7e8ESQMSMGcyOQAZp51CrOc9z6/4rGaLV+GQ32aO4nP4YP2rQOa6YPmJJ8QwXFYff8AGgH5pjMa6r+XjM81RKibdjjT0MmKGL061dg4oiktzmKgapXXv6/lUBNFMDQjFQs1dY13bHNBmI2FS2L8HNQO1M3UAlmb1Kq3eaVY1sdp74IzH96kKzlTI9OSPx5oJXgj0/U0Yr7WGfofUTMz+dK9ATsar8/yzj7d6ltaiDn8aIax4ik+WfUcfT2qvKkEg4I5oppmaaLFhOcmfeB9PvXSCDPrg549p9f1ihdPfPE+36/XpRJuGJEe4giT/agMtjZPp+Xb9frFE2bq9/pP9P8ANQF55Ht2/D2/XNMYek+w5/LvW7CnQabY4/6/Ht/T70x7ZH6x+NP067hH9x9Pp+vpUdzWBVJaSO5UE+3bM/l71N5FDsooOXQ8nH6P+Kat2JHb8KltIrAMhkEAjMUrtoR2H4k06kmLTRwHEj88/aKcoBicxyf6UKt4rzNT2boMxMDPYZP1ptg0G2iDmMDgUD1rVk247nkegxj86lfWC3bLRnt9ScD6f5qlu3SyyTJ7+5Pf9elRyS8F8cb2O6bo97Scx2GST2x6YmrFH8MrbUeeCzHEgkiADwSZ/Kpehrttlu0mY74HJ/HFR6W3Cm4cM2R7TGYPoAY9J+s8GSXJnVGNIGvA22N1lyg8g7BjgEyMkc9+B6iqFgWMmST65JM5q36lNq2EZdzXNxLHttIx7kfkSe4gU+/HvVMfRHJ2SXh2qG6vmH69amZ5Jj9elcBH3Ptxg/1qhMis+n3otde1vAgj3zFD2l5Ppx/X+lO1rhiSO0D8oNMnT0B9Fhp+qh8MNp9pj/FFPVCqYouz1FlIDGVxzBxVY5GuyTjZYGurQKdUljO2IJGI94x+FTW+pI3JIPv/AHFUWVMVwaChf4Hb+dONmflprWo5rv7RiBx7Ub9Gr2SW9OqnJBNC6p5NSI5qC+SeaHk3jRAxppppNKmEFupVzdSrWY6U3fKIb09fp6fT8PSnWtSY2mIPr2+/ao7NyM9+3t7/AFqR/OJ/fHPv/n+f15AqCUB7HzTIz9sVJcTxF3RDDn2H9v5UJa1ccrPb2g/1qW5eKMIOOZ7kH1mhTse0NtjaZMD0/lUpcn6gVy/bDDcowe3O3uR/aoLRzTLYvQat4Z7j9RUgsxxBnjgmc/jQ20FvzPOPWpNSXFslBkztAGeJJEcY7nj8KSclFWPBcnQTqLgVYDEtguVG6CT8ggwOQMiD64qj61rT8oMn1GAM9o9fb0qe3ZuSqvPlG45AJIyDnMfn83pFQ9ctgRBX2Vew9eT7fgcCvNvlO2d3UaQuj9XYMiEwsbcwRJPlmeK05OII/DjHuOKwZbaJ74/LM/yrQ/DnWC5KMRujBPcehxGOea6IS4/kSkuRdjRbsc9xHp+vaolti3O4iMjn7fr6/WhuudV2KAjLIInIMgwQJElRBxVPqfiAm3t2gtnzHPPfPtIHpJiKLzSeomWNLbLTrF83NqABZIgE7dx5P5QPufpQmk6fca6LbYHJMjgRuz3IHaqJL7AYJ/H2gflVh0rq3gvvI3A4YfUYI/t7R3qLUktFYyVmylbahBkAAkkgAL6c8kAn6A0yzqFC7lABJO0AxgZ3RjAGZxHaJBGfuat71x13bLQJZyPJIBAST7yBnt2xRXUNaxt7AYkHcAI2pJIEj+IAHPbGJNc6xtaZZ5L6KjqnU2vNkmBhR2E+gPH+KHiobHNFm1+FdiVaOTvZJaIk/eP71Awz+FIrGRTX7fWiY4Wz+MU9hj86HDZ/Gp0Mr9qItiSuXBS05mBxAP8AenPTAIyM00rUgpsUwB/7SwO4GCYz60bb102t0DcCR3jifXHIoA1GrQCPX+4P9KWn4Dfs03S9dbceX5u6k5+3qK7c08gnue0H39ayqXCrKw7EH8KutL8Qw0MJEjPBAzmOOaPJo1Jkd1aaKsNYquxI57R3/XrVa4NWTsi1R2uVzfXa1gGCnA0wGkTTk7DNIcbSMNM857CBwY/mama0Y2NIY5UkyG+/v9eaDW8AAM5+b6dgKdYv7vKRg/UweA1I0+x0ySyxttkexB7j60Q1kZIEg8QDXVYnyXVJI7+vvPrxUrIf3c+0fh9uaXlsagdEIfjJ47n64/nRbp51ZjEDAb2kgz6zn8M13p9vcxYyY7ekiDmOwz+FVXVL5uhyCdolSFE/KT9hAB57Dt34/kT5SUTrwR4xciJNa248BnPpEAmY52ns2Ae/rVb1LW7nY/b7ClodOXjYJMRgzE4z9BJkDvR9r4ejdulp8tsorEScSY4AJH1g8RSJxixqckV2g0ouXNrOAIy3P84j69q1VjQWVVQiuYMhywDe4+USCD6Ec8c0Fp+neEQoADwIYg/MY4VvnBwRA/zNodKdzPlLmZLgSR2gQdvrJEnHHeWSd+RoxoC610xx5trFYPmgzAzkdo+wwOKpWWTAM/1zitbc6hbskg3gZy24ZIAgqIHl4GPcmgNXa0t05JRuSyAAHk5BxPGRFNjyutoEsfoz+6nI2Ku9N8Kr81y7C8gKIaMAE7uPwI9813V/DttVLLeGY2gwRyASXHafbH2qn1oXQv05dk/QdWDZcYkEAzPmERbB25MZx3+1GN05UR5kswYkyJgj/kDjicyJjE1lW0jIfLLDkOoaMROSBkGP1FWL9Sd7Pl3ENHidzuEyJGdpGYP24pXHdpjKWtgFo5P1o1miAfT+cR+VV45+tT3Hxn9QMV0Egh7oIEcmJH0/pUV14qJG4rl+4OKIDloSfsaIUeX7/wBRQ1u5Ekdh/OiATFZgQ0iD9a4z1283lWOw/wAn+tQB6aIGEUpxUYNOphRMK4BXXpA1jEbrUV0VOTJqNxmsYs+k64ZVzyZE8Z5HtnNGajTTkZ/n+v8AFZ9hV3odcWQknIwefTn1oRYZIFJNKjiUOZ/P+wpU/IlRXA10mmqa7NXJCIroPems1KaVhRc6XVhwFaN0YJ/kfUH+dOsjMAYyGHEQMzPoKqbFhnPlBPuOPTngVZv1cOTZiedzjnamWE95CjPOa5MkuHR041yDrrFbe1SN1zg44OJmcwoJE8yPYmpdYARTgkqEKlpCk9hPJyTyeeYqyvDcVI8gESDgBVA9scL74HvU/TgGuRbA2wqgyJIBMKC36M+s15TyO3I9HjSob03QQAC0knzSVUTwSxJyfv6Ce1GJ1Q2HMJbUkY3i5pnMxJFwzbYyJBDDtVO3U2Z3S0VKE5IXczwYh7DvBzOQrRGOTUd/qBsW38hCMP3WuLbbcYA2OIDjJBUxil4ybNaRbWWsWWNy9cusk/I+zcGfIdW3+HcBI5HMnGKr7mkGtu+Hpr5S2oBKXVFq4GDZPkkMcHkACeO9O6ely8QwtC2+w7BsVrTkS3KcP7T5oE9iKbpWs332LjezzuTjeZBKBi0gkLjPIAMg1SpUzOnSNLpfgbTKf9zfcefMXJkEn/jNs9oBGcZou5o9LYO02kDZ23CgWeNuUUQOMR2yMU+/prYtLcsaVb0QyQLSB1bhgqkZgzBWecA5pvTtM9wk3bT2gVEKNiIsE+WFcsxzyVXicGK5fr8U3OX+9/sUUfCQMvTEM5W4YAUiGKgfvEcsZ/449eCK7quoAcIVt3LhgKrJDSDxAAzk9/X6VfP8OWGnykbgoYgtkKdwHmmM8xE96fb6V4bM6SzsZJYs+BOIPyjJ+WIrR+Zjel2BwZW6AX0s/wDgW2SSdgtebBEnMyWAj14oQ+IxZdxQwT5SyyFIEgNu3SSIwJz6Vpb2q2rIUOCMpOZGfKDk/T1jiqPTaZzdt6tAwEENp7i+ZlG4cnaAThgcHjNPjy8ntBca0UN3oxvQQ43YGRl57mIG71P070Pd6DdyEHiFYLBQdy9srE88xI961uu0un1CtctsrOLbsbRZDDMAE3DjcGYLuB2zM5mqjTXlXd4xUuocoTEq4UFZjbKgyeMZOK7Y5WiMsSZQPoblv/yIyj1IIE+k/wBKAtvmvRbl9SXtagb7oG4OvkBG1zbAUSASJIkckEjEiLqehtjaFKXLYGGHhvGcYAAAiCT6Fsjbl1na00TeD0zDrgH9fajhbAC5kR+Z3Yp3UtGD5rQldu5gpJ2j+Ig5AjOe0UEr4+9WjLkiPHi6JQJH0/qCKF2waID4qG6e/wCNOmJJDlp4NQB6er4qiEHs2a6DTAacxxWMcU1HNOJxTBWMTsg295/KP70yzfKE+h5HqOP71KDIx2H9aifj86Qo0WqaTcNywQeMj+ppVQC8RwxH3NdpuUiXGJY7q7NRbqabldNkKCbNlnMKpY+gE0QupSyp8wa5kQBuA9M8fhNSftXhnwgDuwrgE5JguTHJHA9PtVNpTvuoP4mX+dc0puV+jojGjY2rW4Ku7aoySYyRO4gHH07LE81V27iBwlshmA/3DDZAEmDxtnM9/vRPUeowWS1EkEFjgCACOcd+Ik4qHS9NNq1cLwLtwGWkcATgztgck+9eY3qzuSonF5rhKW/KP/dMFZJ59THpx61Fda3atFD4qKVJLq28Eb1B3oCAS3yghsA8CrHR9Lu7GOEgGHMMu1RCZUZBMsWyPxiqFrzvc2MWvjhGswv+4DuPnuLBEAT2IYHvlFF39hybw2ubR+6flDPav2zzADsxa0SBwW57jtPpuhobq2hvFwsJtsVRg+Y2nYyOgBPJBg896stDpxbUm4SLt6QGCbUucnYUtnaVH8YgnBHvZ9Futvt7lhEO+d5JXcxCqjOs7AB5scGJjlHk/FQygZPqXUbdi7tWRdQqWdVW3kGSrKvlYg94g+nIqO7on1YOpsk77ebm7yBUBIVlYwu0bOBkkmvStd8F6VXvahra39we4fE8NpcfurCjaCQfXJ4rN3Ov6OwCosJaNxGt37Vt3VQpYFWxa8zlTgiI4PauikugV7O/DeuUaVwBNy2wuMltTuYOMkbwASYnkTA7kyavxFb2byHTnyuvmxzhSfw59qxOl6iiNc8BtjMxFp1DEkFvKLguDbB58sbfeKtuus9vU21JW0pncpEE+YE+hWTIBBjvXF8jBGT/ABIopUjW6bXq4kN7HnBgGI7c13xM4pliyqiFAH4Z9yRz9TVddXV722fs5UHyljdBj3AkT9DXhuCcnx1+Za9HOrWLfiLeuIQbYlLqkypgzKjB9p/6b1LrAWyxfbug+G4I2tAnJE7f5ceoqe3ptY0hrmnUd9qXGx/8iAaC1fRF2izIXxMOVQoGgeRRtwD5SYJ9OeD6WBxdcpbX8E5X4KPo2vAdrl7UqA+SihiX7SWCHyghSBuIxxVj1N7f7L4tpRcNweGPIZIfzNAGTgH147xQPUNEml2Wls3CQu5iLVq/O4/xupjiYGM1Y9EvteRkKXFzjxURZx2UKogLIxHPOa9GM7dokvRm16+0wy/MylhtAJ2njzD3I/8AkaPt9bu+HsaSHJWPEstKvwgQg7QDntk9qE1LFHC+JbX6K5HlOBMkkHBEe3ymk9gAA+KFiGG22QYgbTBcFhHrOJ7VW/t/IlsPsaa1YVfEZHJIKFDuDjDEkyhBUwsHBDcEcC6/pJfc1oKyqyglSqglgchZgeYNgYypHrUTvadTua7cuCPD2oLY58yk7mLTOMYP1ip1Z2bw10zBZUuHUwvuS2wDGJZp9CKaLa2Z01TKnwnQeZWAPqCOPr6UMW/rV9rupuHC+IJ83mAAV2J/cbjwwIURAA+tDda6cIR0uB3ZWd1jaVUEKpMnzT2gcRyavHJumRnj1oplbNSA1BdUqcgj6gjHrmlbuV0I56CgaczVHNOnFGxRMaapps05TRCidMU1jTUNcucUg1g9KlNKmFLD9jctAE/T+vp96vOl9E2DxrnmCZI7LAnJ75AE8CfpRvSullQTcbbu9IbvBjbMnJx3Mcmlp7Fx3vDS3wEBG9tsXFiZVQpLXImJXvha58udtUi2PB5ZXaD4cvgvdvIwBUsDKEndhjEyTBiP+Qp2kvWBi1aPi+byi2bjoJgElojvMsAMDNGaTWXFUw5t2wI8XUvfffO0SFELbUnADebPaTTdN1AOly21sXg+3c4a3bAFvCTLNcgDIcmfN27wc5PbLxgl0VPR+rKzgNZVgW8txgwhwDs3FFiB3CqJzgTVsdbcg+DbLW1YgXA1t5Iy0hm8uTxOBHFWGs6gm2St5kYEMEvQsQTDBIFu2CDkgEwOZNVy3FIAbVeD5S62rLG2SSZHiXgG3kzPBPmnHdOWraHSog0/WLgDob7pa7wdPuE4i3tYmScQoHfiZq2Pws9vT228NTcXJtm4ygodzgkeHO4EiV+v0quOqS0Vdr957qkHw0fep9N1x0BHvtB9o5BnwrqG1N66zMrXANyBhu2kjaGBmQABGOd1LkcuNoK7B21epCXA9/ZZXzYOnKFiy+UqLQZTkmdvIHMg0Pa69qApM3LlqGVWK2VskmVBnZLAEny4JPqKt9ZcuBkRvAXWOWCgW0dNrDy7mK7kJOIBYZkiKzmsXXXrtuzcU72cLaXbtQE8kbRtIABJOYANGKb26NZZ6Dqa3GZMpZRXJXexVt0FkJbMkiQRBWBiJFVdjrOmUktopWTBDsAVmVlipgiOx/LFWHVfC09w6F/Jbtsu66gYsxdENwn39DBiFEACrqz8T6W2bS2r4XToIZBbuh2Of3QotwSQx4yD9KPWkN2P6X0zSbtMH0toeMguMGBLW1fe1jz/ADMxVCTPr688+K+rafUXfBu6U3bslEcFQRJiRBLRth8wYg4BmqvT9eF3qq3NwRWYhN2QqKp2g7iIOxcZwxFC9LS073D4hNx2trbViFFwuztcclg3mLQBOBvVvQKXoypmv6Z0V7FsB23CSE4wJkANA3/WB9MSX3pB7x69vp78Vl+nNct6zYzlB8m1nhTtQtatstqGZtxDOVkA3CpEnGlTVBwDHPIlSCQSCQVJieQDmOYmK8n5Pxdua6LRZJskd4IzBI/MQZquTpMEN42qbaZ2m4DJBmCNokH0nNP67vtW/HtJJTkRClT8xMeYqIBxxAJBAqv6T8TeI6h0WGA3MjKwtEgkK20tgkfOSM4jipR+PkUeWPozab2UN3o+okzf1B9Js6o/1NT9B6feS9M338pEPauIv3a42D9szFba3cBWZx6wQfSCCJBpXHiaL+Zlh3H/AL9hVjXdmY1PwdC7lUh1LbVugBQCdp8pIwVUMCSefeRWnQi5qbCu21reGQq8PtJaFPmWPrAAAyZr0C1qg6hHPsjHJX/if4l/lNYv4s0VixcbxUuK95c+HsgbWBkSYIbEyDO0EEZn1MOdZVaFlFIH1vUEtqbSC21sOSoVXBZmAJk7oETnaBwoxJg7TCwuqNvxGe3a3BUAT/yuLhIwBuSAwkbdrbeeSHf65pLmnVEs3FvIsC6lq0JgYZlVvmGDuEGVBkCRVF0C74ertOoa8qN5lAAkHykeUsAM/NOMHGDVlEXkX/StbbF67bAe8NrMtm5yvG7aGBh4xyCcZrus1O22wQ7rttC5ZzvdbIvJtRtuJV4lSQQJyDIoTqfVF/aLh090p8y7QFUzlW8+AZOeYMjHaoP2sXdtnUOigFt1249tnBIIiEcYE8GRPbmtRr9AesXxrotFQWMLbe2pTDS1vyElYloPf3mh9Z8MaiyR5C4PGwM0/aAw+4rTdP6WBYCXYU3bQWzfAYhkW6pP/j3fMCwmchRgckbq2v1Vq5cNtnbTWyVV2cXkIcMoYM2GYj0nafvVI5GnSOeUF2zLyRyCD3BwRTw2KMltSPIgNwSXPlUt7gCMGZMzB7iYoD5SQeQcj+ddMZpnNKNHQ1PU1Dup26qCk9s1Dceu22NMvc0AjJpUopU1gNH1T4oe6Db04cmMuu4uRMttAyq/X7xiDfh3ozsiiOH3m4S+xNoj/bQqqswUkFiWWRnAUG36t0ldkqRb/dgW48UGNq+SH2Bj8ogYwAIIpdZ1jVXnezb04uWVfZKh0UgNGSjBGmJgHvivK5c1SPQquyxua+wbZBZLu2SW+dZE7wguTtXHzAZoL/1pXHht4Yt4BAZ1Rh+5AgL5VAkRPbP7ttodI2pWX0qoxxb3oLo2j5ZRirW+OJindX6btVVt2dMyq3/je0EhmGSpBKS22OBwM0FDjuhil0HS7Z/3k8O2iuCXNwOBB3QCrEkxHlg8mQcGqvX3rSlii4ZiWuXIkgtIAUCEGfc47cVB1LqrsSGKwkhVQBVUd9irgA8+p5NWPQPhk3E/adX/ALenEEA4L5EQD+7+ZnA71W+O5E270gDS9PvX4Fq2zbuGiFj96WOAMd/erPTay3oA3gNvvsu17xkIoJErbUjzZA87emAKj6l15APDsILVuII5ZxOdx9/QY9Z7SdB6PZc+Jq3hoD29OzCz4yn5CbjwqrzEGT29aPfYUqIOm6R2U6q7bL2A4XebmwvdkEQZ3Nxkj1PpUNnr+rt6pjauNvuANu3K+5YEMXIIysDscAHIgXHxFpb1xmunT7NLGER9yqqiAqFJA+UNKiDB96CstusoluHbaUtuCyqu95ukkx4YMxP7wx3AO6G/UedXevXxFjT3b91PG3bQfKAdxO9vDEbSCY57yZrP3wWuwiszP5tqrOSCWCqs+UZj2HFa3r+psabT7LCqGuCPKwbba3EojEgyWY7tyvmSYzNZ/o982LquLnhuVI8RZcKrgiCAJHysQRJ2tRXVgfdA9i1/usbgYeHackfKZ2+GAdwkDewB7wTxzVl/6qo0bG35dQL6uWXAhbbC3AXCwd0xzuFFac31UC3rbRUiIGoKQpA8pW7tPPIA7Qal+J7qjR2U8Xxbp3veIfeobdtRRB24UkSOfX0F2w1SG9W1Fh9eLt266K7Wrqi2ikC3ch5Yl/KTuYkBW5PJJFAdZKX2uXHvKrl9toOWcLaUHcP9sMRDyACMfcUf0nRam41myb6WbVxbamL1oeRrawTZ3h3JBAPr9KAs/C9+9du/sG4+GRuDXFtsrPu3QZG5QVImZwJ5oJBsI6NbGnXf+0N5yocKl0KyB1YqPlYjb8wMcr6iba9ojaKbdQW8W20O7kqyk3PlDMACYRZgxM55qq1lrYzeJIYeQAlb+0LyAWwSTLE8iYksWKR3NQVsWmuA3Ldu8RbVS5ZYVbn7uYGSMcFjHAE+2P0EdH1gtPva5c2E+Hua4zlcbiQgWQ3lXmrOxqzdWyDcuo9xQrOCYLqp5G4GSFYyP4hyeRtR0l2AChgz3EuKQY89wDcigAFf/IDBMxu7CpdTbU2bRsMrXVFu/cWXJLAyCCTuX6A8e5EjjY3gh6l0PVi5Nm41wepuuhB7jaXiD7EzQWv6Xq7ltLdzTbvDna4uoWALFiNxcyCT3Fb/AKcRqNPa1AKEum8qojbmGxJMBpB9M1Fftt+6Y9RXJPPkwuml9gcL6ZjukfD1y3bYmywP73mQwMbTKnOR2g8e1cbR6i+jq4dEAXb3WdwgA7hlV3MfQAk4rTdQZjauLMNsLBhEeUg+v9PzFSavpalWG2VcQ4BIlYPEZnjvj3mjDPbuZuB5s9gWyH09y4blvzSFZZiASjAhuM8A/TFaHSf6hMtlLZDI52brpm8EViWYBLjGW8MYBbmcCJLNZpLtl1FpfHL4BubGICnCsoUcCIaYJ4EwKH6h08iQpVimbhAQM0nzgjZMzCjcWnGJzXfqS2T2jWaT/UywFCtbZGgLvHnQLI3NG0HceT5eQKoOp3LbMXtMjWWDsyFiQz/xFMC3cMSIUDBHeqO/dS3bM203GDtdCcTkqYGw85XBjvAipXXA3YszbVgAd5n7kmYGfy9azt9CSfglRmS4pXchMEBWyA2VEqeYM5+47VptRfHhqtxdxuq7LcOxiQCxVoJ3AEAmWjBGaXTtKW8DwrSk/wC9ugKEum1uIfe2docKQjjO3tBruv01tt9yyqmzprFtEZRAe65QMdwEkqJHIIMeplJy5OgKNIzvUtAbQDTNtp2NjPsYwDQmwjtyJHuOxrY6Mut3/dICgbQCIPlI3HYRBBIJk555xUeo0dm+YBIMSCGgebAgHnjjFPD5Vakv1JPF6MslNvUVf6c6DfgpjzT6zAKnzD+X15oC8+T9a7ItS2mRars5Ndpu6lT2KexdU0FxbsWg3jqZJa3duAqVICk248pgd8R75XhvZTfrVs2lEKhksTHYIUDSYmBPbjmvI21ZJMtn3JM/jUyP5Zwc+9ed9FVTO7ma/V/GNlAvgjUPtYHc9wW9yjkEAMzSJHmMDGMYen+pyMIu6JTIglLrqSB7spn15yaw9672p+nXdbYRkMgxkwxz+WapSgtAUm2azT9b6chNy3o7xu5I8S6jKCTJM7Zn0MT9Kd1zqC6tQyai2m1A5tXA6hWkKEVwCbzx3CgACszo7YgR6f2qR7A7fU0tK7NZsfgv4JX9o/8AqlL3rZJNiBtQD5XukEg7j8qD5oJ+UV3/AFP6IzXbmqa4i2/DtrbUAszuJ3LyAoA8xOcEYrKjW3dnh+I4tltxTcYLerAHOO5mhRqTtay0lCTj+FoEup9YAEEkEciYIc1oC0etZQdpiYkDAMGRx3BAIPIrdaP4z05sbblh7jiPI7l0lZKkMxLCGC47Zg9qyK9DAR/D1Fkz8isLi3GgyARtNu2T7v7TRPUOnJplQC54lzw1N0ggqrnzG2pWQ20QCe5mg4ph5MD6prWu3CSZPzEkzx7sSTAHBJOAM1p+ndNP7Idlj9p1D3hce3Fxxati2Vsk27ZBJIMyeN0czVP8M2VYZVmu3LioqKwAcSjHDCMKH7xwCM034zDWtbeDKV3OzIeNyMfKwI5EfyI5FBvfEy9ssHsXUOdCqEwAGs3gCSYB87YzjkVH8f6FdPeuWbcHZsViBtDMQGPlGFA+XH8OZJJqs6X1e8biW7N+6rOyooFy4uWIUfKfU0/4utPbuvbutvuK7KxEwSgCTnJH19qMVs0naHt1sKqqvDJa3+VdxZUQAbokbBAUjkiTzWj+A9Tcs9Wu2mklluLcwohl8+4g+h3YGcnmKpNPr9KrWWbTlntLY86XSgZraqdxRkidwAMgzByMVaaG6l/r25SfDuXPGGSsxbN1JgGeCCO8kSKVpUOnsA69qTbvOBbUXJI2AC6ttBJGG3AMw8xH7oJ7sYFtITYN4MFVb1pcZK7g4uEz2AbBPq2eal+ItXY8d1FgEZktvRy0ncZBMicgkZmhrGlD6bUG0hVUCG6Tc3SC3kAXaByCdwyIjgmkiguzW9P6TbN5LP7QXBNq/wCKrCfES+yOVgkKCt1OOwnmhPjVP2K8j27aqnmCmHMMpyJDRlSORnzc0X0/p1sJobttFQ3F8NyqhdxewwBMckOvPvVn8b2DcW1eJhVXxLoVZeDBIDYAUMGkT24MUsZDIodN19tLCKVhbkuotMZBRTcVSSQCI9YjMCM2Hwz1i7fuOLk7cGxuRULIS+ZUBWgBRjucVQdZK3LVwqwAYvqFtySyrsJtqFjyJyeeGBE4mq0gvXLVuzbuKr3ASiSF3CXiWUc4b5zxH/GjPGskKZradHquodQs3IA4O6I/E4zWS6z102GdVvGBlBKmBxtHJAHb74wKN6p+02QE2rftm1FxLpRTKLLhWHziBukj0M+mZ6b8L6fVJ4lu8bZbi1uV4MkAbvmIMYxI9644YuO8nX7mk34Oaj4rt3VBuW28VflcNszIkypwT6xB9O9c6VfuBld3a1ZubiLiw4VpYBvKZXz8gQYJwafb+GdPpnuftVxJX5EDeIxM9xbIx2O6Poag1/xQCvh2FFi3wVViZ5nnIBzgGM13xSSqJO35Ib9jc73LjwrE7DJuPcHAYBtrQf4n2+08VT6YG3c3bQR5ht9REAH09fXuCDBqexdxAwR7Ekzxx7Vy020GRN0sGBBPlC9gB3k5OeBEcmtUiUnbNYLItI927vW1ZtJpbaIYdrrgNeEg4YEvu7eYieai65qBfuoCt1LQTwrVlfnfaAdxGQFBIyQflYCCCQL0UG6FMGLR9dzXNVfaEYLySqjd3gW/U1e9Z6TYtA7nNpVBRGVWU7AARujLSw7DkSfWudNRkr7KPaKvquka9eWyS4uQSQ1u4zKAcQV8zYiZgY9eQrfQXTWXVF0m3bhNxCjc4RZXYZECY/CtR0DoFi3ft3WZbpe3b2kJgMQwuOSDtJIgcfM3cyxz+gvO1zUO0jdfuMIG7M7WGMCDGO/0g0s5NWkCvYX4A2hCu7aAQSQuRjcQuOD96qtf8NJt/wBskOZIG4FTHIDFR29TVki7sLuUkEEMB3k8R7djHFdvXyo4YwAYb6mY3en4VKE5w6ZnFPsyh6Nf/wDab8BSrT2viK3GcHuGYgiMQRSrp/8ATl/xJfTj7G9H+CtNqbrWrC3rzKGZndrdlZEBV2wx2yfmEn2HIN1H+kN62R/vWFU9x4n3xtzSpVVyahyKOKboE1nwZpdO5W/qmdgAdlq0ZMiQNzkAYjOeeKpL19Euzp7ZQKAfORcJzy0gKcEY2xSpUVJsSSroEsXSrTMyTAPvMUU2p/D9RSpU0UmI2Rhp/wCh6SfyoZdR5j9T/Tj8KVKi1QVsKPec/r+1EWtWFAVrVu4sg+berYGAHtuGAxMUqVTY6LHonX7Gmfcmlz2Y3SzLiG27re0T9J9yMVZa7/UZniNNZgDHi7rsepEbRP2pUqXim7Y16Kg/Ft/Oxlszz4CW7EyOCbYDER6k1Xt0t9Q1tUgszIhLHg3GgMfUSe2falSo9G7CfjDoFyw7vaIuWSxUN8pDAAlCp9JGRIPtwLSx04aPrOmQElf9mGMTF61BkD03EfalSoJ3FjNVIq+ofEv7RcNy9ZtXG4BPjIdoPlHkuAcH0rmm64lu3etpYRBfTa5D3mOASseI5AgmlSrcRrNZ8O6z/wC22XOfBuKf/it8Aj/9DH4VanTldVqFMOr2UIQ4glyjAgLBVmkyTPI4M0qVcye3+bHRidBpS+qJXxWuKWLqfCUESqMnJAGSpiRBAHFWidLVLWmGn2b9rX1e4GJCr5QNwkzJjaPLz9SqVVfQUFdF6nqNad5u6e5YtkC4nhsCTkpt3pMgwZkR+NWHUvh83rsi61sElwFCxvUMbeO0EkHuQY3AKsKlUMsnCS4+w1aKlfhbpzJue5dttbXddGfNMyIG/aQfQkehPNBa/UdNskG3pjcIWYZnC5EiQSZb8hnnFKlXQo8ntsnKKSKTqN69duoqqsBBcVV8qLbAJICmMQDI5Md+afb0AWb1mVS2RN24fM1xQpgBAdskiMQJyTk12lVelROthlzo4Qm7Z3NaRdzIz7bittZXYkDaY80bf+7HotlbgNxNTqnAOxLRO072Hkli5UgQ3aPKe8blSrnb036N00if/wBZsdPYW3L3HTzEAY3qPKqmcSTJ5AnHoKT4YsDZcusB/uXGAnuMSDA/i+nH0pUqDj/Tv2ZO5UF3NU2/wGQDxBKMrGfLnk/bt3qruX7tu9t3s2TBJHmggkHOCM5EfnSpUmOuvsCQbdW1uMpBkzDECZ+lKlSoBP/Z"/>
          <p:cNvSpPr>
            <a:spLocks noChangeAspect="1" noChangeArrowheads="1"/>
          </p:cNvSpPr>
          <p:nvPr/>
        </p:nvSpPr>
        <p:spPr bwMode="auto">
          <a:xfrm>
            <a:off x="50800" y="-27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600" u="sng">
                <a:solidFill>
                  <a:srgbClr val="CC0000"/>
                </a:solidFill>
                <a:hlinkClick r:id="rId6"/>
              </a:rPr>
              <a:t>800 × 533 - inti-tours.de</a:t>
            </a:r>
            <a:endParaRPr lang="en-CA" altLang="es-US" sz="800"/>
          </a:p>
          <a:p>
            <a:endParaRPr lang="en-CA" altLang="es-US" sz="1800"/>
          </a:p>
        </p:txBody>
      </p:sp>
      <p:sp>
        <p:nvSpPr>
          <p:cNvPr id="24593" name="AutoShape 16" descr="data:image/jpeg;base64,/9j/4AAQSkZJRgABAQAAAQABAAD/2wCEAAkGBhQSERUUExQWFRQWGBgYFhcXGRUWHBgYGBcXFxQYHRgXHygeGBwjGRwaHy8gIycpLSwsGh4xNTAqNSYrLCkBCQoKDgwOGg8PGiwkHyQsLCwsKSksLCwsLCksLCwsLCwpLCwsLCwsLCwsLCwsLCwsLCwsLCwpLCwsLCwsLCwsLP/AABEIALcBEwMBIgACEQEDEQH/xAAbAAABBQEBAAAAAAAAAAAAAAAEAAIDBQYBB//EAD4QAAIBAwMCBAQDBwQBAwUBAAECEQADIQQSMQVBEyJRYQYycYGRofAUQlKxwdHhByNi8TMVU4IkJXKS0hf/xAAZAQADAQEBAAAAAAAAAAAAAAABAgMABAX/xAArEQACAgICAgECBQUBAAAAAAAAAQIRAyESMUFRBBNhInGBkbEjMlKh8BT/2gAMAwEAAhEDEQA/APTwKcBXQtOC10nNRyK7Fd212KwRtKKdFdisYbFKKdFd20A0MilFPilFazUMikBT4rqitYUg5MgGuq9R27wiOK5cvCoVstYRFdFC2r5JondWaox0mms9c3zTClAIwvNLwJqVFinTWMRCxUyimq1drGExppFImuFsZI+9Ywy69C3LlcudYsgwbiz+P58UFqOu2Vkk8cd5/CmSZrQSaI09juaz/TPjC1cba48PPlJMgj3PY/l71Z6z4isW+bi8xjzfks/jRcWtAUky3EU1WmhF1KBDcLDYBO7kR645rNar40O6EQbZwW5I+g4rKDZnJI2QOKW+qTonxIl6VYhXHbjdP8MnPpVvd1CqCWhVGSfSg1RrJacKqenfE1m6YDbWLbQrYJniIxmidX1W1bMM6g+k5z7DNCma7Cy9KhhqVOQRSrUEFAp4FP8ADpbKtZChkV2Kk20ttCzURxSipNtLbWsNDIrsU/bS21rNQyKW2n7aW2sahm2ltqTbUGp1qW/nYD27/gM1jEm2uM3AJHtPeqnWfFNtQdgLHt2H55rIazqL3G3MxYjgdh7e1OoNiuVHoGp11u0Jdgp9OT+AzQY+LU4AY+hx/KaxVy4W+vepwe3PvReNeTKbNlpfiSyW8xK/UY/KatbXULTfLcQz/wAh/LmvNRdEjvWa6/8AEjTsst5Yyw5J9ATwP80k4JDRmze/FX+owtt4Wlh3Eh2Kk7T6AGASMkkyKweq6vqCTcD3FaSxMsvaJmYkfyxVV0UMzMBMEZ+siMd+9TdYtFOCYP555J+prlf91FU9Wbf4I/1KZj4WqIJC+R4O52H7rdiSODjjPNX2p+N3nyW1A/5EmfTiK8Wt3SrAgwVII+o4NbjQ9Q8e2r8SMj0I5H8vtXTjUX2SlJmnX4zvHB2T67f81W9T63cuwHbHYDAHv9arhbk4yKguyWgVdRinonydEjagkxUV+92qPUjbicnmh91MK2SFqT3SeTPao91IUxOydOoMqlZMenb8KhudTJOAI/XeorgqAitSDyZaftykCDEcg1Meplhz+f44qjauBqVoKmy5/bIiMRkRzjjNFrqTJmS3rzPrVCmrnmrCzqRyTmIjt9aDGjIJu3GJyTSoLxz3rlCmHkjb9M/1KtOYvobeBDLNwE98ASPXvRfUP9QNMB/tzdb0AKAfUsJ/AV5MuBGdnbvH+Kc3p3Hp/SoqCG+qzaar/Ue8T5EtoPcFp+5/tUa/6j3+Nton/wDFs+2GrJpdjDZ9PX6walGmByIPf+/0p+KE5tmp/wD9Iv8A8Fr6Q/8A/VH6P/Uck+eyI/4MR+RmfxrEi3PBH1/xTbhPYfl+o4rcUzKbR650r4ksajCNtf8Agbyk/Ts32q1214la1EGMfQxz9exq1s9e1CiFvXAMR5jiO2eKXgUWRHq1xwokkAepIA/Oq3UfElhDG4uf+In8+K8z1HVLrmXdmPqSx/nUfjseSfpTKHsDn6Nxrvi9iCEAT3Jk/wBh+dZy7rCxJJkk8kzP3qmt3mJipSrfodqdJIS7CDeJOfWpFOJ/x96GKmY/X/Vce5j0HpxRBYbYuy0zn9TRD3J4Jjvj9TVbp2POY/7oxeJaAP5Dv+v50HoZbAus68LbKgwzQBnMTkz+X4+hrG6geYgZj9f5+9WHUtXNxyAIPc59QDn2pmk0QMm4IyABJnIJOBJxH/fFck5bsso6osfhDRki45HlMKPeMtH0EfjQvX9eLtwhRhZAPMkZJ/6onX9Qa3aNvEtAgCAvfYB7DnuS3tVPdBWQRDAGfrxUYq3yY8nS4kJWiendTazO2DPIMxPY1AV5qJx5qqSN50rVb7e8ESQMSMGcyOQAZp51CrOc9z6/4rGaLV+GQ32aO4nP4YP2rQOa6YPmJJ8QwXFYff8AGgH5pjMa6r+XjM81RKibdjjT0MmKGL061dg4oiktzmKgapXXv6/lUBNFMDQjFQs1dY13bHNBmI2FS2L8HNQO1M3UAlmb1Kq3eaVY1sdp74IzH96kKzlTI9OSPx5oJXgj0/U0Yr7WGfofUTMz+dK9ATsar8/yzj7d6ltaiDn8aIax4ik+WfUcfT2qvKkEg4I5oppmaaLFhOcmfeB9PvXSCDPrg549p9f1ihdPfPE+36/XpRJuGJEe4giT/agMtjZPp+Xb9frFE2bq9/pP9P8ANQF55Ht2/D2/XNMYek+w5/LvW7CnQabY4/6/Ht/T70x7ZH6x+NP067hH9x9Pp+vpUdzWBVJaSO5UE+3bM/l71N5FDsooOXQ8nH6P+Kat2JHb8KltIrAMhkEAjMUrtoR2H4k06kmLTRwHEj88/aKcoBicxyf6UKt4rzNT2boMxMDPYZP1ptg0G2iDmMDgUD1rVk247nkegxj86lfWC3bLRnt9ScD6f5qlu3SyyTJ7+5Pf9elRyS8F8cb2O6bo97Scx2GST2x6YmrFH8MrbUeeCzHEgkiADwSZ/Kpehrttlu0mY74HJ/HFR6W3Cm4cM2R7TGYPoAY9J+s8GSXJnVGNIGvA22N1lyg8g7BjgEyMkc9+B6iqFgWMmST65JM5q36lNq2EZdzXNxLHttIx7kfkSe4gU+/HvVMfRHJ2SXh2qG6vmH69amZ5Jj9elcBH3Ptxg/1qhMis+n3otde1vAgj3zFD2l5Ppx/X+lO1rhiSO0D8oNMnT0B9Fhp+qh8MNp9pj/FFPVCqYouz1FlIDGVxzBxVY5GuyTjZYGurQKdUljO2IJGI94x+FTW+pI3JIPv/AHFUWVMVwaChf4Hb+dONmflprWo5rv7RiBx7Ub9Gr2SW9OqnJBNC6p5NSI5qC+SeaHk3jRAxppppNKmEFupVzdSrWY6U3fKIb09fp6fT8PSnWtSY2mIPr2+/ao7NyM9+3t7/AFqR/OJ/fHPv/n+f15AqCUB7HzTIz9sVJcTxF3RDDn2H9v5UJa1ccrPb2g/1qW5eKMIOOZ7kH1mhTse0NtjaZMD0/lUpcn6gVy/bDDcowe3O3uR/aoLRzTLYvQat4Z7j9RUgsxxBnjgmc/jQ20FvzPOPWpNSXFslBkztAGeJJEcY7nj8KSclFWPBcnQTqLgVYDEtguVG6CT8ggwOQMiD64qj61rT8oMn1GAM9o9fb0qe3ZuSqvPlG45AJIyDnMfn83pFQ9ctgRBX2Vew9eT7fgcCvNvlO2d3UaQuj9XYMiEwsbcwRJPlmeK05OII/DjHuOKwZbaJ74/LM/yrQ/DnWC5KMRujBPcehxGOea6IS4/kSkuRdjRbsc9xHp+vaolti3O4iMjn7fr6/WhuudV2KAjLIInIMgwQJElRBxVPqfiAm3t2gtnzHPPfPtIHpJiKLzSeomWNLbLTrF83NqABZIgE7dx5P5QPufpQmk6fca6LbYHJMjgRuz3IHaqJL7AYJ/H2gflVh0rq3gvvI3A4YfUYI/t7R3qLUktFYyVmylbahBkAAkkgAL6c8kAn6A0yzqFC7lABJO0AxgZ3RjAGZxHaJBGfuat71x13bLQJZyPJIBAST7yBnt2xRXUNaxt7AYkHcAI2pJIEj+IAHPbGJNc6xtaZZ5L6KjqnU2vNkmBhR2E+gPH+KHiobHNFm1+FdiVaOTvZJaIk/eP71Awz+FIrGRTX7fWiY4Wz+MU9hj86HDZ/Gp0Mr9qItiSuXBS05mBxAP8AenPTAIyM00rUgpsUwB/7SwO4GCYz60bb102t0DcCR3jifXHIoA1GrQCPX+4P9KWn4Dfs03S9dbceX5u6k5+3qK7c08gnue0H39ayqXCrKw7EH8KutL8Qw0MJEjPBAzmOOaPJo1Jkd1aaKsNYquxI57R3/XrVa4NWTsi1R2uVzfXa1gGCnA0wGkTTk7DNIcbSMNM857CBwY/mama0Y2NIY5UkyG+/v9eaDW8AAM5+b6dgKdYv7vKRg/UweA1I0+x0ySyxttkexB7j60Q1kZIEg8QDXVYnyXVJI7+vvPrxUrIf3c+0fh9uaXlsagdEIfjJ47n64/nRbp51ZjEDAb2kgz6zn8M13p9vcxYyY7ekiDmOwz+FVXVL5uhyCdolSFE/KT9hAB57Dt34/kT5SUTrwR4xciJNa248BnPpEAmY52ns2Ae/rVb1LW7nY/b7ClodOXjYJMRgzE4z9BJkDvR9r4ejdulp8tsorEScSY4AJH1g8RSJxixqckV2g0ouXNrOAIy3P84j69q1VjQWVVQiuYMhywDe4+USCD6Ec8c0Fp+neEQoADwIYg/MY4VvnBwRA/zNodKdzPlLmZLgSR2gQdvrJEnHHeWSd+RoxoC610xx5trFYPmgzAzkdo+wwOKpWWTAM/1zitbc6hbskg3gZy24ZIAgqIHl4GPcmgNXa0t05JRuSyAAHk5BxPGRFNjyutoEsfoz+6nI2Ku9N8Kr81y7C8gKIaMAE7uPwI9813V/DttVLLeGY2gwRyASXHafbH2qn1oXQv05dk/QdWDZcYkEAzPmERbB25MZx3+1GN05UR5kswYkyJgj/kDjicyJjE1lW0jIfLLDkOoaMROSBkGP1FWL9Sd7Pl3ENHidzuEyJGdpGYP24pXHdpjKWtgFo5P1o1miAfT+cR+VV45+tT3Hxn9QMV0Egh7oIEcmJH0/pUV14qJG4rl+4OKIDloSfsaIUeX7/wBRQ1u5Ekdh/OiATFZgQ0iD9a4z1283lWOw/wAn+tQB6aIGEUpxUYNOphRMK4BXXpA1jEbrUV0VOTJqNxmsYs+k64ZVzyZE8Z5HtnNGajTTkZ/n+v8AFZ9hV3odcWQknIwefTn1oRYZIFJNKjiUOZ/P+wpU/IlRXA10mmqa7NXJCIroPems1KaVhRc6XVhwFaN0YJ/kfUH+dOsjMAYyGHEQMzPoKqbFhnPlBPuOPTngVZv1cOTZiedzjnamWE95CjPOa5MkuHR041yDrrFbe1SN1zg44OJmcwoJE8yPYmpdYARTgkqEKlpCk9hPJyTyeeYqyvDcVI8gESDgBVA9scL74HvU/TgGuRbA2wqgyJIBMKC36M+s15TyO3I9HjSob03QQAC0knzSVUTwSxJyfv6Ce1GJ1Q2HMJbUkY3i5pnMxJFwzbYyJBDDtVO3U2Z3S0VKE5IXczwYh7DvBzOQrRGOTUd/qBsW38hCMP3WuLbbcYA2OIDjJBUxil4ybNaRbWWsWWNy9cusk/I+zcGfIdW3+HcBI5HMnGKr7mkGtu+Hpr5S2oBKXVFq4GDZPkkMcHkACeO9O6ely8QwtC2+w7BsVrTkS3KcP7T5oE9iKbpWs332LjezzuTjeZBKBi0gkLjPIAMg1SpUzOnSNLpfgbTKf9zfcefMXJkEn/jNs9oBGcZou5o9LYO02kDZ23CgWeNuUUQOMR2yMU+/prYtLcsaVb0QyQLSB1bhgqkZgzBWecA5pvTtM9wk3bT2gVEKNiIsE+WFcsxzyVXicGK5fr8U3OX+9/sUUfCQMvTEM5W4YAUiGKgfvEcsZ/449eCK7quoAcIVt3LhgKrJDSDxAAzk9/X6VfP8OWGnykbgoYgtkKdwHmmM8xE96fb6V4bM6SzsZJYs+BOIPyjJ+WIrR+Zjel2BwZW6AX0s/wDgW2SSdgtebBEnMyWAj14oQ+IxZdxQwT5SyyFIEgNu3SSIwJz6Vpb2q2rIUOCMpOZGfKDk/T1jiqPTaZzdt6tAwEENp7i+ZlG4cnaAThgcHjNPjy8ntBca0UN3oxvQQ43YGRl57mIG71P070Pd6DdyEHiFYLBQdy9srE88xI961uu0un1CtctsrOLbsbRZDDMAE3DjcGYLuB2zM5mqjTXlXd4xUuocoTEq4UFZjbKgyeMZOK7Y5WiMsSZQPoblv/yIyj1IIE+k/wBKAtvmvRbl9SXtagb7oG4OvkBG1zbAUSASJIkckEjEiLqehtjaFKXLYGGHhvGcYAAAiCT6Fsjbl1na00TeD0zDrgH9fajhbAC5kR+Z3Yp3UtGD5rQldu5gpJ2j+Ig5AjOe0UEr4+9WjLkiPHi6JQJH0/qCKF2waID4qG6e/wCNOmJJDlp4NQB6er4qiEHs2a6DTAacxxWMcU1HNOJxTBWMTsg295/KP70yzfKE+h5HqOP71KDIx2H9aifj86Qo0WqaTcNywQeMj+ppVQC8RwxH3NdpuUiXGJY7q7NRbqabldNkKCbNlnMKpY+gE0QupSyp8wa5kQBuA9M8fhNSftXhnwgDuwrgE5JguTHJHA9PtVNpTvuoP4mX+dc0puV+jojGjY2rW4Ku7aoySYyRO4gHH07LE81V27iBwlshmA/3DDZAEmDxtnM9/vRPUeowWS1EkEFjgCACOcd+Ik4qHS9NNq1cLwLtwGWkcATgztgck+9eY3qzuSonF5rhKW/KP/dMFZJ59THpx61Fda3atFD4qKVJLq28Eb1B3oCAS3yghsA8CrHR9Lu7GOEgGHMMu1RCZUZBMsWyPxiqFrzvc2MWvjhGswv+4DuPnuLBEAT2IYHvlFF39hybw2ubR+6flDPav2zzADsxa0SBwW57jtPpuhobq2hvFwsJtsVRg+Y2nYyOgBPJBg896stDpxbUm4SLt6QGCbUucnYUtnaVH8YgnBHvZ9Futvt7lhEO+d5JXcxCqjOs7AB5scGJjlHk/FQygZPqXUbdi7tWRdQqWdVW3kGSrKvlYg94g+nIqO7on1YOpsk77ebm7yBUBIVlYwu0bOBkkmvStd8F6VXvahra39we4fE8NpcfurCjaCQfXJ4rN3Ov6OwCosJaNxGt37Vt3VQpYFWxa8zlTgiI4PauikugV7O/DeuUaVwBNy2wuMltTuYOMkbwASYnkTA7kyavxFb2byHTnyuvmxzhSfw59qxOl6iiNc8BtjMxFp1DEkFvKLguDbB58sbfeKtuus9vU21JW0pncpEE+YE+hWTIBBjvXF8jBGT/ABIopUjW6bXq4kN7HnBgGI7c13xM4pliyqiFAH4Z9yRz9TVddXV722fs5UHyljdBj3AkT9DXhuCcnx1+Za9HOrWLfiLeuIQbYlLqkypgzKjB9p/6b1LrAWyxfbug+G4I2tAnJE7f5ceoqe3ptY0hrmnUd9qXGx/8iAaC1fRF2izIXxMOVQoGgeRRtwD5SYJ9OeD6WBxdcpbX8E5X4KPo2vAdrl7UqA+SihiX7SWCHyghSBuIxxVj1N7f7L4tpRcNweGPIZIfzNAGTgH147xQPUNEml2Wls3CQu5iLVq/O4/xupjiYGM1Y9EvteRkKXFzjxURZx2UKogLIxHPOa9GM7dokvRm16+0wy/MylhtAJ2njzD3I/8AkaPt9bu+HsaSHJWPEstKvwgQg7QDntk9qE1LFHC+JbX6K5HlOBMkkHBEe3ymk9gAA+KFiGG22QYgbTBcFhHrOJ7VW/t/IlsPsaa1YVfEZHJIKFDuDjDEkyhBUwsHBDcEcC6/pJfc1oKyqyglSqglgchZgeYNgYypHrUTvadTua7cuCPD2oLY58yk7mLTOMYP1ip1Z2bw10zBZUuHUwvuS2wDGJZp9CKaLa2Z01TKnwnQeZWAPqCOPr6UMW/rV9rupuHC+IJ83mAAV2J/cbjwwIURAA+tDda6cIR0uB3ZWd1jaVUEKpMnzT2gcRyavHJumRnj1oplbNSA1BdUqcgj6gjHrmlbuV0I56CgaczVHNOnFGxRMaapps05TRCidMU1jTUNcucUg1g9KlNKmFLD9jctAE/T+vp96vOl9E2DxrnmCZI7LAnJ75AE8CfpRvSullQTcbbu9IbvBjbMnJx3Mcmlp7Fx3vDS3wEBG9tsXFiZVQpLXImJXvha58udtUi2PB5ZXaD4cvgvdvIwBUsDKEndhjEyTBiP+Qp2kvWBi1aPi+byi2bjoJgElojvMsAMDNGaTWXFUw5t2wI8XUvfffO0SFELbUnADebPaTTdN1AOly21sXg+3c4a3bAFvCTLNcgDIcmfN27wc5PbLxgl0VPR+rKzgNZVgW8txgwhwDs3FFiB3CqJzgTVsdbcg+DbLW1YgXA1t5Iy0hm8uTxOBHFWGs6gm2St5kYEMEvQsQTDBIFu2CDkgEwOZNVy3FIAbVeD5S62rLG2SSZHiXgG3kzPBPmnHdOWraHSog0/WLgDob7pa7wdPuE4i3tYmScQoHfiZq2Pws9vT228NTcXJtm4ygodzgkeHO4EiV+v0quOqS0Vdr957qkHw0fep9N1x0BHvtB9o5BnwrqG1N66zMrXANyBhu2kjaGBmQABGOd1LkcuNoK7B21epCXA9/ZZXzYOnKFiy+UqLQZTkmdvIHMg0Pa69qApM3LlqGVWK2VskmVBnZLAEny4JPqKt9ZcuBkRvAXWOWCgW0dNrDy7mK7kJOIBYZkiKzmsXXXrtuzcU72cLaXbtQE8kbRtIABJOYANGKb26NZZ6Dqa3GZMpZRXJXexVt0FkJbMkiQRBWBiJFVdjrOmUktopWTBDsAVmVlipgiOx/LFWHVfC09w6F/Jbtsu66gYsxdENwn39DBiFEACrqz8T6W2bS2r4XToIZBbuh2Of3QotwSQx4yD9KPWkN2P6X0zSbtMH0toeMguMGBLW1fe1jz/ADMxVCTPr688+K+rafUXfBu6U3bslEcFQRJiRBLRth8wYg4BmqvT9eF3qq3NwRWYhN2QqKp2g7iIOxcZwxFC9LS073D4hNx2trbViFFwuztcclg3mLQBOBvVvQKXoypmv6Z0V7FsB23CSE4wJkANA3/WB9MSX3pB7x69vp78Vl+nNct6zYzlB8m1nhTtQtatstqGZtxDOVkA3CpEnGlTVBwDHPIlSCQSCQVJieQDmOYmK8n5Pxdua6LRZJskd4IzBI/MQZquTpMEN42qbaZ2m4DJBmCNokH0nNP67vtW/HtJJTkRClT8xMeYqIBxxAJBAqv6T8TeI6h0WGA3MjKwtEgkK20tgkfOSM4jipR+PkUeWPozab2UN3o+okzf1B9Js6o/1NT9B6feS9M338pEPauIv3a42D9szFba3cBWZx6wQfSCCJBpXHiaL+Zlh3H/AL9hVjXdmY1PwdC7lUh1LbVugBQCdp8pIwVUMCSefeRWnQi5qbCu21reGQq8PtJaFPmWPrAAAyZr0C1qg6hHPsjHJX/if4l/lNYv4s0VixcbxUuK95c+HsgbWBkSYIbEyDO0EEZn1MOdZVaFlFIH1vUEtqbSC21sOSoVXBZmAJk7oETnaBwoxJg7TCwuqNvxGe3a3BUAT/yuLhIwBuSAwkbdrbeeSHf65pLmnVEs3FvIsC6lq0JgYZlVvmGDuEGVBkCRVF0C74ertOoa8qN5lAAkHykeUsAM/NOMHGDVlEXkX/StbbF67bAe8NrMtm5yvG7aGBh4xyCcZrus1O22wQ7rttC5ZzvdbIvJtRtuJV4lSQQJyDIoTqfVF/aLh090p8y7QFUzlW8+AZOeYMjHaoP2sXdtnUOigFt1249tnBIIiEcYE8GRPbmtRr9AesXxrotFQWMLbe2pTDS1vyElYloPf3mh9Z8MaiyR5C4PGwM0/aAw+4rTdP6WBYCXYU3bQWzfAYhkW6pP/j3fMCwmchRgckbq2v1Vq5cNtnbTWyVV2cXkIcMoYM2GYj0nafvVI5GnSOeUF2zLyRyCD3BwRTw2KMltSPIgNwSXPlUt7gCMGZMzB7iYoD5SQeQcj+ddMZpnNKNHQ1PU1Dup26qCk9s1Dceu22NMvc0AjJpUopU1gNH1T4oe6Db04cmMuu4uRMttAyq/X7xiDfh3ozsiiOH3m4S+xNoj/bQqqswUkFiWWRnAUG36t0ldkqRb/dgW48UGNq+SH2Bj8ogYwAIIpdZ1jVXnezb04uWVfZKh0UgNGSjBGmJgHvivK5c1SPQquyxua+wbZBZLu2SW+dZE7wguTtXHzAZoL/1pXHht4Yt4BAZ1Rh+5AgL5VAkRPbP7ttodI2pWX0qoxxb3oLo2j5ZRirW+OJindX6btVVt2dMyq3/je0EhmGSpBKS22OBwM0FDjuhil0HS7Z/3k8O2iuCXNwOBB3QCrEkxHlg8mQcGqvX3rSlii4ZiWuXIkgtIAUCEGfc47cVB1LqrsSGKwkhVQBVUd9irgA8+p5NWPQPhk3E/adX/ALenEEA4L5EQD+7+ZnA71W+O5E270gDS9PvX4Fq2zbuGiFj96WOAMd/erPTay3oA3gNvvsu17xkIoJErbUjzZA87emAKj6l15APDsILVuII5ZxOdx9/QY9Z7SdB6PZc+Jq3hoD29OzCz4yn5CbjwqrzEGT29aPfYUqIOm6R2U6q7bL2A4XebmwvdkEQZ3Nxkj1PpUNnr+rt6pjauNvuANu3K+5YEMXIIysDscAHIgXHxFpb1xmunT7NLGER9yqqiAqFJA+UNKiDB96CstusoluHbaUtuCyqu95ukkx4YMxP7wx3AO6G/UedXevXxFjT3b91PG3bQfKAdxO9vDEbSCY57yZrP3wWuwiszP5tqrOSCWCqs+UZj2HFa3r+psabT7LCqGuCPKwbba3EojEgyWY7tyvmSYzNZ/o982LquLnhuVI8RZcKrgiCAJHysQRJ2tRXVgfdA9i1/usbgYeHackfKZ2+GAdwkDewB7wTxzVl/6qo0bG35dQL6uWXAhbbC3AXCwd0xzuFFac31UC3rbRUiIGoKQpA8pW7tPPIA7Qal+J7qjR2U8Xxbp3veIfeobdtRRB24UkSOfX0F2w1SG9W1Fh9eLt266K7Wrqi2ikC3ch5Yl/KTuYkBW5PJJFAdZKX2uXHvKrl9toOWcLaUHcP9sMRDyACMfcUf0nRam41myb6WbVxbamL1oeRrawTZ3h3JBAPr9KAs/C9+9du/sG4+GRuDXFtsrPu3QZG5QVImZwJ5oJBsI6NbGnXf+0N5yocKl0KyB1YqPlYjb8wMcr6iba9ojaKbdQW8W20O7kqyk3PlDMACYRZgxM55qq1lrYzeJIYeQAlb+0LyAWwSTLE8iYksWKR3NQVsWmuA3Ldu8RbVS5ZYVbn7uYGSMcFjHAE+2P0EdH1gtPva5c2E+Hua4zlcbiQgWQ3lXmrOxqzdWyDcuo9xQrOCYLqp5G4GSFYyP4hyeRtR0l2AChgz3EuKQY89wDcigAFf/IDBMxu7CpdTbU2bRsMrXVFu/cWXJLAyCCTuX6A8e5EjjY3gh6l0PVi5Nm41wepuuhB7jaXiD7EzQWv6Xq7ltLdzTbvDna4uoWALFiNxcyCT3Fb/AKcRqNPa1AKEum8qojbmGxJMBpB9M1Fftt+6Y9RXJPPkwuml9gcL6ZjukfD1y3bYmywP73mQwMbTKnOR2g8e1cbR6i+jq4dEAXb3WdwgA7hlV3MfQAk4rTdQZjauLMNsLBhEeUg+v9PzFSavpalWG2VcQ4BIlYPEZnjvj3mjDPbuZuB5s9gWyH09y4blvzSFZZiASjAhuM8A/TFaHSf6hMtlLZDI52brpm8EViWYBLjGW8MYBbmcCJLNZpLtl1FpfHL4BubGICnCsoUcCIaYJ4EwKH6h08iQpVimbhAQM0nzgjZMzCjcWnGJzXfqS2T2jWaT/UywFCtbZGgLvHnQLI3NG0HceT5eQKoOp3LbMXtMjWWDsyFiQz/xFMC3cMSIUDBHeqO/dS3bM203GDtdCcTkqYGw85XBjvAipXXA3YszbVgAd5n7kmYGfy9azt9CSfglRmS4pXchMEBWyA2VEqeYM5+47VptRfHhqtxdxuq7LcOxiQCxVoJ3AEAmWjBGaXTtKW8DwrSk/wC9ugKEum1uIfe2docKQjjO3tBruv01tt9yyqmzprFtEZRAe65QMdwEkqJHIIMeplJy5OgKNIzvUtAbQDTNtp2NjPsYwDQmwjtyJHuOxrY6Mut3/dICgbQCIPlI3HYRBBIJk555xUeo0dm+YBIMSCGgebAgHnjjFPD5Vakv1JPF6MslNvUVf6c6DfgpjzT6zAKnzD+X15oC8+T9a7ItS2mRars5Ndpu6lT2KexdU0FxbsWg3jqZJa3duAqVICk248pgd8R75XhvZTfrVs2lEKhksTHYIUDSYmBPbjmvI21ZJMtn3JM/jUyP5Zwc+9ed9FVTO7ma/V/GNlAvgjUPtYHc9wW9yjkEAMzSJHmMDGMYen+pyMIu6JTIglLrqSB7spn15yaw9672p+nXdbYRkMgxkwxz+WapSgtAUm2azT9b6chNy3o7xu5I8S6jKCTJM7Zn0MT9Kd1zqC6tQyai2m1A5tXA6hWkKEVwCbzx3CgACszo7YgR6f2qR7A7fU0tK7NZsfgv4JX9o/8AqlL3rZJNiBtQD5XukEg7j8qD5oJ+UV3/AFP6IzXbmqa4i2/DtrbUAszuJ3LyAoA8xOcEYrKjW3dnh+I4tltxTcYLerAHOO5mhRqTtay0lCTj+FoEup9YAEEkEciYIc1oC0etZQdpiYkDAMGRx3BAIPIrdaP4z05sbblh7jiPI7l0lZKkMxLCGC47Zg9qyK9DAR/D1Fkz8isLi3GgyARtNu2T7v7TRPUOnJplQC54lzw1N0ggqrnzG2pWQ20QCe5mg4ph5MD6prWu3CSZPzEkzx7sSTAHBJOAM1p+ndNP7Idlj9p1D3hce3Fxxati2Vsk27ZBJIMyeN0czVP8M2VYZVmu3LioqKwAcSjHDCMKH7xwCM034zDWtbeDKV3OzIeNyMfKwI5EfyI5FBvfEy9ssHsXUOdCqEwAGs3gCSYB87YzjkVH8f6FdPeuWbcHZsViBtDMQGPlGFA+XH8OZJJqs6X1e8biW7N+6rOyooFy4uWIUfKfU0/4utPbuvbutvuK7KxEwSgCTnJH19qMVs0naHt1sKqqvDJa3+VdxZUQAbokbBAUjkiTzWj+A9Tcs9Wu2mklluLcwohl8+4g+h3YGcnmKpNPr9KrWWbTlntLY86XSgZraqdxRkidwAMgzByMVaaG6l/r25SfDuXPGGSsxbN1JgGeCCO8kSKVpUOnsA69qTbvOBbUXJI2AC6ttBJGG3AMw8xH7oJ7sYFtITYN4MFVb1pcZK7g4uEz2AbBPq2eal+ItXY8d1FgEZktvRy0ncZBMicgkZmhrGlD6bUG0hVUCG6Tc3SC3kAXaByCdwyIjgmkiguzW9P6TbN5LP7QXBNq/wCKrCfES+yOVgkKCt1OOwnmhPjVP2K8j27aqnmCmHMMpyJDRlSORnzc0X0/p1sJobttFQ3F8NyqhdxewwBMckOvPvVn8b2DcW1eJhVXxLoVZeDBIDYAUMGkT24MUsZDIodN19tLCKVhbkuotMZBRTcVSSQCI9YjMCM2Hwz1i7fuOLk7cGxuRULIS+ZUBWgBRjucVQdZK3LVwqwAYvqFtySyrsJtqFjyJyeeGBE4mq0gvXLVuzbuKr3ASiSF3CXiWUc4b5zxH/GjPGskKZradHquodQs3IA4O6I/E4zWS6z102GdVvGBlBKmBxtHJAHb74wKN6p+02QE2rftm1FxLpRTKLLhWHziBukj0M+mZ6b8L6fVJ4lu8bZbi1uV4MkAbvmIMYxI9644YuO8nX7mk34Oaj4rt3VBuW28VflcNszIkypwT6xB9O9c6VfuBld3a1ZubiLiw4VpYBvKZXz8gQYJwafb+GdPpnuftVxJX5EDeIxM9xbIx2O6Poag1/xQCvh2FFi3wVViZ5nnIBzgGM13xSSqJO35Ib9jc73LjwrE7DJuPcHAYBtrQf4n2+08VT6YG3c3bQR5ht9REAH09fXuCDBqexdxAwR7Ekzxx7Vy020GRN0sGBBPlC9gB3k5OeBEcmtUiUnbNYLItI927vW1ZtJpbaIYdrrgNeEg4YEvu7eYieai65qBfuoCt1LQTwrVlfnfaAdxGQFBIyQflYCCCQL0UG6FMGLR9dzXNVfaEYLySqjd3gW/U1e9Z6TYtA7nNpVBRGVWU7AARujLSw7DkSfWudNRkr7KPaKvquka9eWyS4uQSQ1u4zKAcQV8zYiZgY9eQrfQXTWXVF0m3bhNxCjc4RZXYZECY/CtR0DoFi3ft3WZbpe3b2kJgMQwuOSDtJIgcfM3cyxz+gvO1zUO0jdfuMIG7M7WGMCDGO/0g0s5NWkCvYX4A2hCu7aAQSQuRjcQuOD96qtf8NJt/wBskOZIG4FTHIDFR29TVki7sLuUkEEMB3k8R7djHFdvXyo4YwAYb6mY3en4VKE5w6ZnFPsyh6Nf/wDab8BSrT2viK3GcHuGYgiMQRSrp/8ATl/xJfTj7G9H+CtNqbrWrC3rzKGZndrdlZEBV2wx2yfmEn2HIN1H+kN62R/vWFU9x4n3xtzSpVVyahyKOKboE1nwZpdO5W/qmdgAdlq0ZMiQNzkAYjOeeKpL19Euzp7ZQKAfORcJzy0gKcEY2xSpUVJsSSroEsXSrTMyTAPvMUU2p/D9RSpU0UmI2Rhp/wCh6SfyoZdR5j9T/Tj8KVKi1QVsKPec/r+1EWtWFAVrVu4sg+berYGAHtuGAxMUqVTY6LHonX7Gmfcmlz2Y3SzLiG27re0T9J9yMVZa7/UZniNNZgDHi7rsepEbRP2pUqXim7Y16Kg/Ft/Oxlszz4CW7EyOCbYDER6k1Xt0t9Q1tUgszIhLHg3GgMfUSe2falSo9G7CfjDoFyw7vaIuWSxUN8pDAAlCp9JGRIPtwLSx04aPrOmQElf9mGMTF61BkD03EfalSoJ3FjNVIq+ofEv7RcNy9ZtXG4BPjIdoPlHkuAcH0rmm64lu3etpYRBfTa5D3mOASseI5AgmlSrcRrNZ8O6z/wC22XOfBuKf/it8Aj/9DH4VanTldVqFMOr2UIQ4glyjAgLBVmkyTPI4M0qVcye3+bHRidBpS+qJXxWuKWLqfCUESqMnJAGSpiRBAHFWidLVLWmGn2b9rX1e4GJCr5QNwkzJjaPLz9SqVVfQUFdF6nqNad5u6e5YtkC4nhsCTkpt3pMgwZkR+NWHUvh83rsi61sElwFCxvUMbeO0EkHuQY3AKsKlUMsnCS4+w1aKlfhbpzJue5dttbXddGfNMyIG/aQfQkehPNBa/UdNskG3pjcIWYZnC5EiQSZb8hnnFKlXQo8ntsnKKSKTqN69duoqqsBBcVV8qLbAJICmMQDI5Md+afb0AWb1mVS2RN24fM1xQpgBAdskiMQJyTk12lVelROthlzo4Qm7Z3NaRdzIz7bittZXYkDaY80bf+7HotlbgNxNTqnAOxLRO072Hkli5UgQ3aPKe8blSrnb036N00if/wBZsdPYW3L3HTzEAY3qPKqmcSTJ5AnHoKT4YsDZcusB/uXGAnuMSDA/i+nH0pUqDj/Tv2ZO5UF3NU2/wGQDxBKMrGfLnk/bt3qruX7tu9t3s2TBJHmggkHOCM5EfnSpUmOuvsCQbdW1uMpBkzDECZ+lKlSoBP/Z"/>
          <p:cNvSpPr>
            <a:spLocks noChangeAspect="1" noChangeArrowheads="1"/>
          </p:cNvSpPr>
          <p:nvPr/>
        </p:nvSpPr>
        <p:spPr bwMode="auto">
          <a:xfrm>
            <a:off x="50800" y="-27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endParaRPr lang="es-PE" altLang="es-US" sz="1800"/>
          </a:p>
        </p:txBody>
      </p:sp>
      <p:pic>
        <p:nvPicPr>
          <p:cNvPr id="24594" name="Picture 6" descr="http://upload.wikimedia.org/wikipedia/commons/thumb/8/88/Pisac_Terassen_medium.jpg/310px-Pisac_Terassen_medium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819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0" descr="http://www.inti-tours.de/tl_files/inti_tours/inti_images/Auf-den-Spuren-der-Inkas/Auf-den-Spuren-der-Inkas_17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429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20161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US" b="1" smtClean="0"/>
              <a:t>Primera Invasión:</a:t>
            </a:r>
            <a:br>
              <a:rPr lang="en-US" altLang="es-US" b="1" smtClean="0"/>
            </a:br>
            <a:r>
              <a:rPr lang="en-US" altLang="es-US" b="1" smtClean="0"/>
              <a:t>llegada de europeos en 1492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8507413" cy="1081087"/>
          </a:xfrm>
        </p:spPr>
        <p:txBody>
          <a:bodyPr/>
          <a:lstStyle/>
          <a:p>
            <a:pPr eaLnBrk="1" hangingPunct="1"/>
            <a:r>
              <a:rPr lang="en-US" altLang="es-US" sz="2800" smtClean="0">
                <a:latin typeface="Lucida Sans Unicode" panose="020B0602030504020204" pitchFamily="34" charset="0"/>
              </a:rPr>
              <a:t>Llegada de los españoles buscando </a:t>
            </a:r>
            <a:r>
              <a:rPr lang="en-US" altLang="es-ES" sz="2800" smtClean="0">
                <a:latin typeface="Lucida Sans Unicode" panose="020B0602030504020204" pitchFamily="34" charset="0"/>
              </a:rPr>
              <a:t>“</a:t>
            </a:r>
            <a:r>
              <a:rPr lang="en-US" altLang="ja-JP" sz="2800" smtClean="0">
                <a:latin typeface="Lucida Sans Unicode" panose="020B0602030504020204" pitchFamily="34" charset="0"/>
              </a:rPr>
              <a:t>oro</a:t>
            </a:r>
            <a:r>
              <a:rPr lang="en-US" altLang="es-ES" sz="2800" smtClean="0">
                <a:latin typeface="Lucida Sans Unicode" panose="020B0602030504020204" pitchFamily="34" charset="0"/>
              </a:rPr>
              <a:t>”</a:t>
            </a:r>
            <a:endParaRPr lang="en-US" altLang="ja-JP" sz="2800" smtClean="0"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s-US" sz="2800" smtClean="0">
                <a:latin typeface="Lucida Sans Unicode" panose="020B0602030504020204" pitchFamily="34" charset="0"/>
              </a:rPr>
              <a:t>Muerte de Atahualpa: subordinación política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000" smtClean="0">
                <a:latin typeface="Times New Roman" panose="02020603050405020304" pitchFamily="18" charset="0"/>
              </a:rPr>
              <a:t>Raquel Yrigoyen Fajardo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212757DE-625C-44CB-A853-FCDF0949D0AB}" type="slidenum">
              <a:rPr lang="en-CA" altLang="es-US" sz="1000">
                <a:latin typeface="Times New Roman" panose="02020603050405020304" pitchFamily="18" charset="0"/>
              </a:rPr>
              <a:pPr/>
              <a:t>5</a:t>
            </a:fld>
            <a:endParaRPr lang="en-CA" altLang="es-US" sz="1400">
              <a:latin typeface="Times New Roman" panose="02020603050405020304" pitchFamily="18" charset="0"/>
            </a:endParaRPr>
          </a:p>
        </p:txBody>
      </p:sp>
      <p:sp>
        <p:nvSpPr>
          <p:cNvPr id="25605" name="ClipArt Placeholder 3"/>
          <p:cNvSpPr txBox="1">
            <a:spLocks/>
          </p:cNvSpPr>
          <p:nvPr/>
        </p:nvSpPr>
        <p:spPr bwMode="auto">
          <a:xfrm>
            <a:off x="5029200" y="20574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PE" altLang="es-US">
              <a:latin typeface="Times New Roman" panose="02020603050405020304" pitchFamily="18" charset="0"/>
            </a:endParaRPr>
          </a:p>
        </p:txBody>
      </p:sp>
      <p:pic>
        <p:nvPicPr>
          <p:cNvPr id="25606" name="Picture 2" descr="http://3.bp.blogspot.com/-K6oP_dk_ArY/TpSrFukW0cI/AAAAAAAACRQ/8xwO6Z16arY/s1600/AMERICA4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492375"/>
            <a:ext cx="3024187" cy="3184525"/>
          </a:xfrm>
          <a:noFill/>
        </p:spPr>
      </p:pic>
      <p:pic>
        <p:nvPicPr>
          <p:cNvPr id="25607" name="Picture 4" descr="http://pueblomartir.files.wordpress.com/2010/05/rescate-del-inca-atahual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21526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http://2.bp.blogspot.com/-D2tIJSxqOgg/UHiHiiZJsuI/AAAAAAAAAhY/Ad7V3lDmzxY/s1600/ATAHUALP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36838"/>
            <a:ext cx="33242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US" smtClean="0"/>
              <a:t>Tiempo colonial: el mundo al revés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524000"/>
            <a:ext cx="475615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s-US" b="1" smtClean="0">
                <a:latin typeface="Lucida Sans Unicode" panose="020B0602030504020204" pitchFamily="34" charset="0"/>
              </a:rPr>
              <a:t>Subordinación política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s-US" b="1" smtClean="0">
                <a:latin typeface="Lucida Sans Unicode" panose="020B0602030504020204" pitchFamily="34" charset="0"/>
              </a:rPr>
              <a:t>Expolio de recursos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s-US" b="1" smtClean="0">
                <a:latin typeface="Lucida Sans Unicode" panose="020B0602030504020204" pitchFamily="34" charset="0"/>
              </a:rPr>
              <a:t>Explotación humana: primero esclavitud indígena y luego trabajo forzoso ( mita)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s-US" b="1" smtClean="0">
                <a:latin typeface="Lucida Sans Unicode" panose="020B0602030504020204" pitchFamily="34" charset="0"/>
              </a:rPr>
              <a:t>Corona declaró: que colonos no esclavicen y que tengan tierras colectivas: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s-ES" smtClean="0">
                <a:latin typeface="Lucida Sans Unicode" panose="020B0602030504020204" pitchFamily="34" charset="0"/>
              </a:rPr>
              <a:t>“</a:t>
            </a:r>
            <a:r>
              <a:rPr lang="en-US" altLang="es-US" smtClean="0">
                <a:latin typeface="Lucida Sans Unicode" panose="020B0602030504020204" pitchFamily="34" charset="0"/>
              </a:rPr>
              <a:t>pueblos de indios</a:t>
            </a:r>
            <a:r>
              <a:rPr lang="en-US" altLang="es-ES" smtClean="0">
                <a:latin typeface="Lucida Sans Unicode" panose="020B0602030504020204" pitchFamily="34" charset="0"/>
              </a:rPr>
              <a:t>”</a:t>
            </a:r>
            <a:endParaRPr lang="en-US" altLang="es-US" smtClean="0">
              <a:latin typeface="Lucida Sans Unicode" panose="020B0602030504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s-US" smtClean="0">
                <a:latin typeface="Lucida Sans Unicode" panose="020B0602030504020204" pitchFamily="34" charset="0"/>
              </a:rPr>
              <a:t>Mita,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s-US" smtClean="0">
                <a:latin typeface="Lucida Sans Unicode" panose="020B0602030504020204" pitchFamily="34" charset="0"/>
              </a:rPr>
              <a:t>curacazgo</a:t>
            </a:r>
          </a:p>
        </p:txBody>
      </p:sp>
      <p:sp>
        <p:nvSpPr>
          <p:cNvPr id="266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s-US" sz="1000" smtClean="0">
                <a:latin typeface="Times New Roman" panose="02020603050405020304" pitchFamily="18" charset="0"/>
              </a:rPr>
              <a:t>Raquel Yrigoyen Fajardo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fld id="{AA16C996-E778-4613-97B4-95EF03AC7406}" type="slidenum">
              <a:rPr lang="en-CA" altLang="es-US" sz="1000">
                <a:latin typeface="Times New Roman" panose="02020603050405020304" pitchFamily="18" charset="0"/>
              </a:rPr>
              <a:pPr/>
              <a:t>6</a:t>
            </a:fld>
            <a:endParaRPr lang="en-CA" altLang="es-US" sz="1400">
              <a:latin typeface="Times New Roman" panose="02020603050405020304" pitchFamily="18" charset="0"/>
            </a:endParaRPr>
          </a:p>
        </p:txBody>
      </p:sp>
      <p:pic>
        <p:nvPicPr>
          <p:cNvPr id="26629" name="Picture 6" descr="http://upload.wikimedia.org/wikipedia/commons/thumb/8/88/Pisac_Terassen_medium.jpg/310px-Pisac_Terassen_med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819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http://1.bp.blogspot.com/_tTFdYezGXMQ/SnRRhln86rI/AAAAAAAAFSI/kosAiiWo0Pw/s400/min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2860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Cerro Rico de Potosí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332288"/>
            <a:ext cx="3124200" cy="2220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mtClean="0"/>
              <a:t>Resistencia indígena</a:t>
            </a:r>
          </a:p>
        </p:txBody>
      </p:sp>
      <p:sp>
        <p:nvSpPr>
          <p:cNvPr id="27650" name="Marcador de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s-US" smtClean="0"/>
              <a:t>Resistencia activa, pasiva</a:t>
            </a:r>
          </a:p>
          <a:p>
            <a:r>
              <a:rPr lang="es-ES" altLang="es-US" smtClean="0"/>
              <a:t>Litigios de curacas por tierras y títulos</a:t>
            </a:r>
          </a:p>
        </p:txBody>
      </p:sp>
      <p:pic>
        <p:nvPicPr>
          <p:cNvPr id="27651" name="Picture 2" descr="http://www.argentinamundo.com/i/Juan-Bautista-Tupac-Amaru-p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3703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395288" y="1052513"/>
            <a:ext cx="3024187" cy="792162"/>
          </a:xfrm>
        </p:spPr>
        <p:txBody>
          <a:bodyPr/>
          <a:lstStyle/>
          <a:p>
            <a:r>
              <a:rPr lang="es-PE" altLang="es-US" b="1" smtClean="0">
                <a:cs typeface="Arial" panose="020B0604020202020204" pitchFamily="34" charset="0"/>
              </a:rPr>
              <a:t>Era Colonial</a:t>
            </a:r>
            <a:endParaRPr lang="es-PE" altLang="es-US" smtClean="0"/>
          </a:p>
        </p:txBody>
      </p:sp>
      <p:pic>
        <p:nvPicPr>
          <p:cNvPr id="28674" name="Marcador de contenido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476250"/>
            <a:ext cx="4392613" cy="6216650"/>
          </a:xfrm>
          <a:noFill/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900113" y="1989138"/>
            <a:ext cx="26638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s-PE" altLang="es-ES" sz="3200" b="1">
                <a:latin typeface="Century Gothic" panose="020B0502020202020204" pitchFamily="34" charset="0"/>
                <a:cs typeface="Arial" panose="020B0604020202020204" pitchFamily="34" charset="0"/>
              </a:rPr>
              <a:t>“</a:t>
            </a:r>
            <a:r>
              <a:rPr lang="es-PE" altLang="es-US" sz="3200" b="1">
                <a:latin typeface="Century Gothic" panose="020B0502020202020204" pitchFamily="34" charset="0"/>
                <a:cs typeface="Arial" panose="020B0604020202020204" pitchFamily="34" charset="0"/>
              </a:rPr>
              <a:t>Pueblos de indios</a:t>
            </a:r>
            <a:r>
              <a:rPr lang="es-PE" altLang="es-ES" sz="3200" b="1">
                <a:latin typeface="Century Gothic" panose="020B0502020202020204" pitchFamily="34" charset="0"/>
                <a:cs typeface="Arial" panose="020B0604020202020204" pitchFamily="34" charset="0"/>
              </a:rPr>
              <a:t>”</a:t>
            </a:r>
            <a:endParaRPr lang="es-PE" altLang="es-US" sz="3200" b="1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PE" altLang="ja-JP" sz="2900">
                <a:latin typeface="Century Gothic" panose="020B0502020202020204" pitchFamily="34" charset="0"/>
              </a:rPr>
              <a:t>Títulos coloniales</a:t>
            </a:r>
            <a:r>
              <a:rPr lang="es-PE" altLang="es-ES" sz="2900">
                <a:latin typeface="Century Gothic" panose="020B0502020202020204" pitchFamily="34" charset="0"/>
              </a:rPr>
              <a:t>“</a:t>
            </a:r>
            <a:endParaRPr lang="es-PE" altLang="es-US" sz="2900">
              <a:latin typeface="Century Gothic" panose="020B0502020202020204" pitchFamily="34" charset="0"/>
            </a:endParaRPr>
          </a:p>
          <a:p>
            <a:r>
              <a:rPr lang="es-PE" altLang="es-US" sz="2900">
                <a:latin typeface="Century Gothic" panose="020B0502020202020204" pitchFamily="34" charset="0"/>
              </a:rPr>
              <a:t>- Protección de tierras colectivas y fuero indígena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986587" cy="1152525"/>
          </a:xfrm>
        </p:spPr>
        <p:txBody>
          <a:bodyPr/>
          <a:lstStyle/>
          <a:p>
            <a:r>
              <a:rPr lang="es-ES" altLang="es-US" smtClean="0"/>
              <a:t>SEGUNDA INVASIÓN (interna) en Era republicana por criollos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03350" y="1557338"/>
            <a:ext cx="3736975" cy="4346575"/>
          </a:xfrm>
        </p:spPr>
        <p:txBody>
          <a:bodyPr/>
          <a:lstStyle/>
          <a:p>
            <a:r>
              <a:rPr lang="es-ES" altLang="es-US" smtClean="0"/>
              <a:t>Constitución de 1823</a:t>
            </a:r>
          </a:p>
          <a:p>
            <a:r>
              <a:rPr lang="es-ES" altLang="es-US" smtClean="0"/>
              <a:t>Comunidades de los Andes bajo Juntas Departamentales</a:t>
            </a:r>
          </a:p>
          <a:p>
            <a:r>
              <a:rPr lang="es-ES" altLang="es-ES" smtClean="0"/>
              <a:t>“</a:t>
            </a:r>
            <a:r>
              <a:rPr lang="es-ES" altLang="es-US" smtClean="0"/>
              <a:t>Infieles de la Amazonía</a:t>
            </a:r>
            <a:r>
              <a:rPr lang="es-ES" altLang="es-ES" smtClean="0"/>
              <a:t>”</a:t>
            </a:r>
            <a:r>
              <a:rPr lang="es-ES" altLang="es-US" smtClean="0"/>
              <a:t>: deben ser civilizados y cristianizados.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(Misiones)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s-ES" altLang="es-US" smtClean="0"/>
              <a:t>Dejó de hablarse de </a:t>
            </a:r>
            <a:r>
              <a:rPr lang="es-ES" altLang="es-ES" smtClean="0"/>
              <a:t>“</a:t>
            </a:r>
            <a:r>
              <a:rPr lang="es-ES" altLang="es-US" smtClean="0"/>
              <a:t>pueblos de indios</a:t>
            </a:r>
            <a:r>
              <a:rPr lang="es-ES" altLang="es-ES" smtClean="0"/>
              <a:t>”</a:t>
            </a:r>
            <a:r>
              <a:rPr lang="es-ES" altLang="es-US" smtClean="0"/>
              <a:t>, república de indios o nación de indios.</a:t>
            </a:r>
          </a:p>
        </p:txBody>
      </p:sp>
      <p:sp>
        <p:nvSpPr>
          <p:cNvPr id="29699" name="Marcador de contenido 3"/>
          <p:cNvSpPr>
            <a:spLocks noGrp="1"/>
          </p:cNvSpPr>
          <p:nvPr>
            <p:ph sz="half" idx="2"/>
          </p:nvPr>
        </p:nvSpPr>
        <p:spPr>
          <a:xfrm>
            <a:off x="5337175" y="2136775"/>
            <a:ext cx="3197225" cy="3767138"/>
          </a:xfrm>
        </p:spPr>
        <p:txBody>
          <a:bodyPr/>
          <a:lstStyle/>
          <a:p>
            <a:r>
              <a:rPr lang="es-ES" altLang="es-US" smtClean="0"/>
              <a:t>Bolívar declaró:</a:t>
            </a:r>
          </a:p>
          <a:p>
            <a:r>
              <a:rPr lang="es-ES" altLang="es-US" smtClean="0"/>
              <a:t>Abolición de curacazgo</a:t>
            </a:r>
          </a:p>
          <a:p>
            <a:r>
              <a:rPr lang="es-ES" altLang="es-US" smtClean="0"/>
              <a:t>Abolición de tierras colectivas: parcelación de tierras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7148</TotalTime>
  <Words>1867</Words>
  <Application>Microsoft Office PowerPoint</Application>
  <PresentationFormat>Presentación en pantalla (4:3)</PresentationFormat>
  <Paragraphs>235</Paragraphs>
  <Slides>38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Century Schoolbook</vt:lpstr>
      <vt:lpstr>MS PGothic</vt:lpstr>
      <vt:lpstr>Arial</vt:lpstr>
      <vt:lpstr>Century Gothic</vt:lpstr>
      <vt:lpstr>Wingdings 3</vt:lpstr>
      <vt:lpstr>Calibri</vt:lpstr>
      <vt:lpstr>Lucida Sans Unicode</vt:lpstr>
      <vt:lpstr>Times New Roman</vt:lpstr>
      <vt:lpstr>Wingdings</vt:lpstr>
      <vt:lpstr>Espiral</vt:lpstr>
      <vt:lpstr>LITIGIO ESTRATÉGICO PARA LA DEFENSA DEL TERRITORIO  Y LA LIBRE DETERMINACIÓN</vt:lpstr>
      <vt:lpstr>Pueblos Originarios en las Américas</vt:lpstr>
      <vt:lpstr>Perú: diversidad de geografía, historia, nombres, marco legal </vt:lpstr>
      <vt:lpstr>Zona Andina</vt:lpstr>
      <vt:lpstr>Primera Invasión: llegada de europeos en 1492</vt:lpstr>
      <vt:lpstr>Tiempo colonial: el mundo al revés</vt:lpstr>
      <vt:lpstr>Resistencia indígena</vt:lpstr>
      <vt:lpstr>Era Colonial</vt:lpstr>
      <vt:lpstr>SEGUNDA INVASIÓN (interna) en Era republicana por criollos</vt:lpstr>
      <vt:lpstr>Sierra:</vt:lpstr>
      <vt:lpstr>Resistencia y avance legal: Era republicana s. XX Comunidad de indígenas </vt:lpstr>
      <vt:lpstr>2da mitad del S. XX: Reformas agrarias y Comunidad Campesina</vt:lpstr>
      <vt:lpstr>Tercera invasión:  meds. 70’s contra-reformas Consenso de Washington</vt:lpstr>
      <vt:lpstr>Resistencia y reconocimiento de derechos de Pueblos indígenas</vt:lpstr>
      <vt:lpstr>Situación actual</vt:lpstr>
      <vt:lpstr>Actos de persecución penal y represión ante la resistencia y ejercicio de derechos</vt:lpstr>
      <vt:lpstr>Resistencia y litigio</vt:lpstr>
      <vt:lpstr>Principales demandas actuales</vt:lpstr>
      <vt:lpstr>1. Sujeto: de comunidad a pueblo 2. de bosque cedido en “uso” a territorio integral ancestal</vt:lpstr>
      <vt:lpstr>Retos de interpretación </vt:lpstr>
      <vt:lpstr>respeto y reconocimiento del derecho al territorio y recursos naturales </vt:lpstr>
      <vt:lpstr>2. De la consulta al consentimiento</vt:lpstr>
      <vt:lpstr>3er reto: Del “desarrollo” al buen vivir </vt:lpstr>
      <vt:lpstr>Concesiones mineras otorgadas sin consulta ni consentimiento del Pueblo Kañaris</vt:lpstr>
      <vt:lpstr>4. De la represión al Estado plurinacional de derechos</vt:lpstr>
      <vt:lpstr>5to reto: Participación, consulta y consentimiento de otros derechos</vt:lpstr>
      <vt:lpstr>Presentación de PowerPoint</vt:lpstr>
      <vt:lpstr>EL LITIGIO ESTRATEGICO  en derechos humanos colectivos </vt:lpstr>
      <vt:lpstr>1. Estrategia de fortalecimiento</vt:lpstr>
      <vt:lpstr>2. Estrategia jurídica</vt:lpstr>
      <vt:lpstr>3. Incidencia política y Alianzas</vt:lpstr>
      <vt:lpstr>4. Comunicacion y educacion</vt:lpstr>
      <vt:lpstr>5. Prevencion y proteccion </vt:lpstr>
      <vt:lpstr>Gestión</vt:lpstr>
      <vt:lpstr>Retroalimentacion</vt:lpstr>
      <vt:lpstr>AVANCES SUSTANTIVOS</vt:lpstr>
      <vt:lpstr>Sentencia del TC de fecha 13 de setiembre y publicada el 25 de setiembre de 2012  El Tribunal Constitucional resolvió que:  1. Se afectó el derecho a la propiedad de la tierra comunal y el derecho a la autonomía comunal de la Comunidad Nativa Tres Islas. Y declaró nulo el primer habeas corpus. 2. Ordena a la Sala Mixta y Penal de la Corte Superior de Justicia de Madre de Dios que emita una nueva resolución, conforme a los fundamentos de la sentencia del TC. 3.Ordena que cesen los actos de violación de la propiedad comunal y de autonomía de la Comunidad Nativa Tres Islas.</vt:lpstr>
      <vt:lpstr>Reconoce el derecho al territorio, autonomía y autogobierno: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LITIGIO ESTRATÉGICO EN DERECHOS INDÍGENAS</dc:title>
  <dc:creator>Carlos Jonathan Elguera Alvarez</dc:creator>
  <cp:lastModifiedBy>LGonzalez</cp:lastModifiedBy>
  <cp:revision>92</cp:revision>
  <dcterms:created xsi:type="dcterms:W3CDTF">2014-09-11T20:13:43Z</dcterms:created>
  <dcterms:modified xsi:type="dcterms:W3CDTF">2020-02-18T21:41:26Z</dcterms:modified>
</cp:coreProperties>
</file>