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6"/>
  </p:notesMasterIdLst>
  <p:sldIdLst>
    <p:sldId id="256" r:id="rId3"/>
    <p:sldId id="258" r:id="rId4"/>
    <p:sldId id="261" r:id="rId5"/>
    <p:sldId id="300" r:id="rId6"/>
    <p:sldId id="321" r:id="rId7"/>
    <p:sldId id="334" r:id="rId8"/>
    <p:sldId id="299" r:id="rId9"/>
    <p:sldId id="307" r:id="rId10"/>
    <p:sldId id="326" r:id="rId11"/>
    <p:sldId id="328" r:id="rId12"/>
    <p:sldId id="329" r:id="rId13"/>
    <p:sldId id="336" r:id="rId14"/>
    <p:sldId id="337" r:id="rId15"/>
    <p:sldId id="330" r:id="rId16"/>
    <p:sldId id="332" r:id="rId17"/>
    <p:sldId id="333" r:id="rId18"/>
    <p:sldId id="340" r:id="rId19"/>
    <p:sldId id="338" r:id="rId20"/>
    <p:sldId id="339" r:id="rId21"/>
    <p:sldId id="325" r:id="rId22"/>
    <p:sldId id="335" r:id="rId23"/>
    <p:sldId id="312" r:id="rId24"/>
    <p:sldId id="323" r:id="rId2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9900"/>
    <a:srgbClr val="339933"/>
    <a:srgbClr val="00CC00"/>
    <a:srgbClr val="FFCC66"/>
    <a:srgbClr val="EAEAEA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305" autoAdjust="0"/>
  </p:normalViewPr>
  <p:slideViewPr>
    <p:cSldViewPr snapToGrid="0" snapToObjects="1"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A887C-475B-423C-8FA0-00BF62404D1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88B5249-D64D-4E38-8D88-7075531316DE}">
      <dgm:prSet phldrT="[Texto]"/>
      <dgm:spPr>
        <a:xfrm>
          <a:off x="2743199" y="408582"/>
          <a:ext cx="2641600" cy="96202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SV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Plan de Mejoramiento</a:t>
          </a:r>
          <a:endParaRPr lang="es-SV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BC5C5188-C1AD-4531-868E-040C3ABE6B78}" type="parTrans" cxnId="{F7B2ABA2-AAD6-4268-AB22-CDF6FEC08E65}">
      <dgm:prSet/>
      <dgm:spPr/>
      <dgm:t>
        <a:bodyPr/>
        <a:lstStyle/>
        <a:p>
          <a:endParaRPr lang="es-SV"/>
        </a:p>
      </dgm:t>
    </dgm:pt>
    <dgm:pt modelId="{631E50AB-3CFD-4EB9-97C6-26D1EE612C27}" type="sibTrans" cxnId="{F7B2ABA2-AAD6-4268-AB22-CDF6FEC08E65}">
      <dgm:prSet/>
      <dgm:spPr/>
      <dgm:t>
        <a:bodyPr/>
        <a:lstStyle/>
        <a:p>
          <a:endParaRPr lang="es-SV"/>
        </a:p>
      </dgm:t>
    </dgm:pt>
    <dgm:pt modelId="{30FD95F4-86C2-4019-BE82-16CEC39206DB}">
      <dgm:prSet phldrT="[Texto]"/>
      <dgm:spPr>
        <a:xfrm>
          <a:off x="2743199" y="1490860"/>
          <a:ext cx="2641600" cy="96202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SV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Plan de Recuperación</a:t>
          </a:r>
          <a:endParaRPr lang="es-SV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CCE587F4-80D8-4201-92E2-8DABF6223A18}" type="parTrans" cxnId="{C074E4A0-B3E4-47DC-8350-D22B76638518}">
      <dgm:prSet/>
      <dgm:spPr/>
      <dgm:t>
        <a:bodyPr/>
        <a:lstStyle/>
        <a:p>
          <a:endParaRPr lang="es-SV"/>
        </a:p>
      </dgm:t>
    </dgm:pt>
    <dgm:pt modelId="{4DB08116-1DCA-4450-A38D-C741430B9A34}" type="sibTrans" cxnId="{C074E4A0-B3E4-47DC-8350-D22B76638518}">
      <dgm:prSet/>
      <dgm:spPr/>
      <dgm:t>
        <a:bodyPr/>
        <a:lstStyle/>
        <a:p>
          <a:endParaRPr lang="es-SV"/>
        </a:p>
      </dgm:t>
    </dgm:pt>
    <dgm:pt modelId="{3BE7D415-AD7F-49A7-BB1A-D4A7FB6D5F9B}">
      <dgm:prSet phldrT="[Texto]"/>
      <dgm:spPr>
        <a:xfrm>
          <a:off x="2743199" y="2573139"/>
          <a:ext cx="2641600" cy="96202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SV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Plan de Sensibilización</a:t>
          </a:r>
          <a:endParaRPr lang="es-SV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11AB55C-BA7A-441A-AE16-F1175AA2C475}" type="parTrans" cxnId="{A1CF65D5-FEB2-4421-A511-AB85A899F2F9}">
      <dgm:prSet/>
      <dgm:spPr/>
      <dgm:t>
        <a:bodyPr/>
        <a:lstStyle/>
        <a:p>
          <a:endParaRPr lang="es-SV"/>
        </a:p>
      </dgm:t>
    </dgm:pt>
    <dgm:pt modelId="{856D4B51-D325-4CD5-B174-CA2005887387}" type="sibTrans" cxnId="{A1CF65D5-FEB2-4421-A511-AB85A899F2F9}">
      <dgm:prSet/>
      <dgm:spPr/>
      <dgm:t>
        <a:bodyPr/>
        <a:lstStyle/>
        <a:p>
          <a:endParaRPr lang="es-SV"/>
        </a:p>
      </dgm:t>
    </dgm:pt>
    <dgm:pt modelId="{E77CB7CA-2E2C-46BE-9EB4-DC8C66C7BD50}" type="pres">
      <dgm:prSet presAssocID="{DCFA887C-475B-423C-8FA0-00BF62404D1C}" presName="compositeShape" presStyleCnt="0">
        <dgm:presLayoutVars>
          <dgm:dir/>
          <dgm:resizeHandles/>
        </dgm:presLayoutVars>
      </dgm:prSet>
      <dgm:spPr/>
    </dgm:pt>
    <dgm:pt modelId="{05812BF9-28F9-4909-880B-563E1FA36D37}" type="pres">
      <dgm:prSet presAssocID="{DCFA887C-475B-423C-8FA0-00BF62404D1C}" presName="pyramid" presStyleLbl="node1" presStyleIdx="0" presStyleCnt="1"/>
      <dgm:spPr>
        <a:xfrm>
          <a:off x="711199" y="0"/>
          <a:ext cx="4064000" cy="4064000"/>
        </a:xfrm>
        <a:prstGeom prst="triangl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D85D3EB-0E8E-4FFB-B32C-F8DAE28635DA}" type="pres">
      <dgm:prSet presAssocID="{DCFA887C-475B-423C-8FA0-00BF62404D1C}" presName="theList" presStyleCnt="0"/>
      <dgm:spPr/>
    </dgm:pt>
    <dgm:pt modelId="{5254B882-985A-458E-8824-29C6FE9122E5}" type="pres">
      <dgm:prSet presAssocID="{288B5249-D64D-4E38-8D88-7075531316DE}" presName="aNode" presStyleLbl="fgAcc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SV"/>
        </a:p>
      </dgm:t>
    </dgm:pt>
    <dgm:pt modelId="{99663BFC-28B4-48A7-A3A9-28252AB24C27}" type="pres">
      <dgm:prSet presAssocID="{288B5249-D64D-4E38-8D88-7075531316DE}" presName="aSpace" presStyleCnt="0"/>
      <dgm:spPr/>
    </dgm:pt>
    <dgm:pt modelId="{9928E922-B5D6-4D71-8D0D-254CD8F2F08B}" type="pres">
      <dgm:prSet presAssocID="{30FD95F4-86C2-4019-BE82-16CEC39206DB}" presName="aNode" presStyleLbl="fgAcc1" presStyleIdx="1" presStyleCnt="3" custLinFactY="5249" custLinFactNeighborX="256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SV"/>
        </a:p>
      </dgm:t>
    </dgm:pt>
    <dgm:pt modelId="{BBE434AA-A1AA-4241-B051-AD228BC83D57}" type="pres">
      <dgm:prSet presAssocID="{30FD95F4-86C2-4019-BE82-16CEC39206DB}" presName="aSpace" presStyleCnt="0"/>
      <dgm:spPr/>
    </dgm:pt>
    <dgm:pt modelId="{32557DE3-E772-452B-843C-A55E915B3D06}" type="pres">
      <dgm:prSet presAssocID="{3BE7D415-AD7F-49A7-BB1A-D4A7FB6D5F9B}" presName="aNode" presStyleLbl="fgAcc1" presStyleIdx="2" presStyleCnt="3" custLinFactY="26178" custLinFactNeighborX="2073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SV"/>
        </a:p>
      </dgm:t>
    </dgm:pt>
    <dgm:pt modelId="{2FCF1DB5-523A-4CBE-A321-34DD568CA61F}" type="pres">
      <dgm:prSet presAssocID="{3BE7D415-AD7F-49A7-BB1A-D4A7FB6D5F9B}" presName="aSpace" presStyleCnt="0"/>
      <dgm:spPr/>
    </dgm:pt>
  </dgm:ptLst>
  <dgm:cxnLst>
    <dgm:cxn modelId="{B6C6D2B0-CCA3-4069-AEB3-72AEC5AAC563}" type="presOf" srcId="{288B5249-D64D-4E38-8D88-7075531316DE}" destId="{5254B882-985A-458E-8824-29C6FE9122E5}" srcOrd="0" destOrd="0" presId="urn:microsoft.com/office/officeart/2005/8/layout/pyramid2"/>
    <dgm:cxn modelId="{994C2484-79DE-435A-94B6-14339018156A}" type="presOf" srcId="{3BE7D415-AD7F-49A7-BB1A-D4A7FB6D5F9B}" destId="{32557DE3-E772-452B-843C-A55E915B3D06}" srcOrd="0" destOrd="0" presId="urn:microsoft.com/office/officeart/2005/8/layout/pyramid2"/>
    <dgm:cxn modelId="{A1CF65D5-FEB2-4421-A511-AB85A899F2F9}" srcId="{DCFA887C-475B-423C-8FA0-00BF62404D1C}" destId="{3BE7D415-AD7F-49A7-BB1A-D4A7FB6D5F9B}" srcOrd="2" destOrd="0" parTransId="{E11AB55C-BA7A-441A-AE16-F1175AA2C475}" sibTransId="{856D4B51-D325-4CD5-B174-CA2005887387}"/>
    <dgm:cxn modelId="{C074E4A0-B3E4-47DC-8350-D22B76638518}" srcId="{DCFA887C-475B-423C-8FA0-00BF62404D1C}" destId="{30FD95F4-86C2-4019-BE82-16CEC39206DB}" srcOrd="1" destOrd="0" parTransId="{CCE587F4-80D8-4201-92E2-8DABF6223A18}" sibTransId="{4DB08116-1DCA-4450-A38D-C741430B9A34}"/>
    <dgm:cxn modelId="{33392C3E-509B-41E3-9DFA-01BDFD2C4E66}" type="presOf" srcId="{30FD95F4-86C2-4019-BE82-16CEC39206DB}" destId="{9928E922-B5D6-4D71-8D0D-254CD8F2F08B}" srcOrd="0" destOrd="0" presId="urn:microsoft.com/office/officeart/2005/8/layout/pyramid2"/>
    <dgm:cxn modelId="{27970327-2761-426F-9D56-755D3D30D721}" type="presOf" srcId="{DCFA887C-475B-423C-8FA0-00BF62404D1C}" destId="{E77CB7CA-2E2C-46BE-9EB4-DC8C66C7BD50}" srcOrd="0" destOrd="0" presId="urn:microsoft.com/office/officeart/2005/8/layout/pyramid2"/>
    <dgm:cxn modelId="{F7B2ABA2-AAD6-4268-AB22-CDF6FEC08E65}" srcId="{DCFA887C-475B-423C-8FA0-00BF62404D1C}" destId="{288B5249-D64D-4E38-8D88-7075531316DE}" srcOrd="0" destOrd="0" parTransId="{BC5C5188-C1AD-4531-868E-040C3ABE6B78}" sibTransId="{631E50AB-3CFD-4EB9-97C6-26D1EE612C27}"/>
    <dgm:cxn modelId="{B2C36086-8BA7-4CF2-AB88-5A716208AB7A}" type="presParOf" srcId="{E77CB7CA-2E2C-46BE-9EB4-DC8C66C7BD50}" destId="{05812BF9-28F9-4909-880B-563E1FA36D37}" srcOrd="0" destOrd="0" presId="urn:microsoft.com/office/officeart/2005/8/layout/pyramid2"/>
    <dgm:cxn modelId="{00C1A8A8-A871-43A1-9514-BA1A2D76B142}" type="presParOf" srcId="{E77CB7CA-2E2C-46BE-9EB4-DC8C66C7BD50}" destId="{3D85D3EB-0E8E-4FFB-B32C-F8DAE28635DA}" srcOrd="1" destOrd="0" presId="urn:microsoft.com/office/officeart/2005/8/layout/pyramid2"/>
    <dgm:cxn modelId="{082B7842-B1E0-4926-8AD2-37273134BDD3}" type="presParOf" srcId="{3D85D3EB-0E8E-4FFB-B32C-F8DAE28635DA}" destId="{5254B882-985A-458E-8824-29C6FE9122E5}" srcOrd="0" destOrd="0" presId="urn:microsoft.com/office/officeart/2005/8/layout/pyramid2"/>
    <dgm:cxn modelId="{847DCDDE-0820-40A4-B0A4-EF1721E4DFA1}" type="presParOf" srcId="{3D85D3EB-0E8E-4FFB-B32C-F8DAE28635DA}" destId="{99663BFC-28B4-48A7-A3A9-28252AB24C27}" srcOrd="1" destOrd="0" presId="urn:microsoft.com/office/officeart/2005/8/layout/pyramid2"/>
    <dgm:cxn modelId="{33919ACF-2AF7-4B8E-9373-59EC97992C9E}" type="presParOf" srcId="{3D85D3EB-0E8E-4FFB-B32C-F8DAE28635DA}" destId="{9928E922-B5D6-4D71-8D0D-254CD8F2F08B}" srcOrd="2" destOrd="0" presId="urn:microsoft.com/office/officeart/2005/8/layout/pyramid2"/>
    <dgm:cxn modelId="{EE683A87-6263-455E-9655-09EC5434C987}" type="presParOf" srcId="{3D85D3EB-0E8E-4FFB-B32C-F8DAE28635DA}" destId="{BBE434AA-A1AA-4241-B051-AD228BC83D57}" srcOrd="3" destOrd="0" presId="urn:microsoft.com/office/officeart/2005/8/layout/pyramid2"/>
    <dgm:cxn modelId="{EF6E1139-55DB-4607-8D79-DAE998AA74FD}" type="presParOf" srcId="{3D85D3EB-0E8E-4FFB-B32C-F8DAE28635DA}" destId="{32557DE3-E772-452B-843C-A55E915B3D06}" srcOrd="4" destOrd="0" presId="urn:microsoft.com/office/officeart/2005/8/layout/pyramid2"/>
    <dgm:cxn modelId="{FDAAE97D-BEB2-4A39-9B71-9FD9EA26F7B5}" type="presParOf" srcId="{3D85D3EB-0E8E-4FFB-B32C-F8DAE28635DA}" destId="{2FCF1DB5-523A-4CBE-A321-34DD568CA61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A8E7B-6DE5-46B8-BB9D-5B74CFE869DB}" type="datetimeFigureOut">
              <a:rPr lang="es-SV" smtClean="0"/>
              <a:pPr/>
              <a:t>22/03/2018</a:t>
            </a:fld>
            <a:endParaRPr lang="es-SV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B6F20-EEF5-43BD-B0DB-DEF957927803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2845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B6F20-EEF5-43BD-B0DB-DEF957927803}" type="slidenum">
              <a:rPr lang="es-SV" smtClean="0"/>
              <a:pPr/>
              <a:t>1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0588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B6F20-EEF5-43BD-B0DB-DEF957927803}" type="slidenum">
              <a:rPr lang="es-SV" smtClean="0"/>
              <a:pPr/>
              <a:t>2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2459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B6F20-EEF5-43BD-B0DB-DEF957927803}" type="slidenum">
              <a:rPr lang="es-SV" smtClean="0"/>
              <a:pPr/>
              <a:t>6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3387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5736130"/>
            <a:ext cx="2581064" cy="11218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47" y="430226"/>
            <a:ext cx="2310577" cy="11007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95" y="430226"/>
            <a:ext cx="983444" cy="962584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0" y="5915255"/>
            <a:ext cx="9144000" cy="9427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78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034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22/03/2018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621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22/03/2018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926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22/03/2018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135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22/03/2018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681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22/03/2018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067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012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238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44982"/>
            <a:ext cx="8229600" cy="4293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328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8290915" y="317215"/>
            <a:ext cx="853085" cy="2908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44982"/>
            <a:ext cx="8229600" cy="4293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7555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68599" y="1090972"/>
            <a:ext cx="5906342" cy="4653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40" y="1101756"/>
            <a:ext cx="2691277" cy="4855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7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32493"/>
            <a:ext cx="4040188" cy="429367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10042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832493"/>
            <a:ext cx="4041775" cy="429367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948A54"/>
                </a:solidFill>
              </a:defRPr>
            </a:lvl2pPr>
            <a:lvl3pPr>
              <a:defRPr sz="1800">
                <a:solidFill>
                  <a:srgbClr val="7F7F7F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57200" y="109335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3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RN 2014 logo-doc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174" y="422000"/>
            <a:ext cx="310882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790A8-0C54-4B6E-A757-55F6D935A3FE}" type="datetimeFigureOut">
              <a:rPr lang="es-SV"/>
              <a:pPr>
                <a:defRPr/>
              </a:pPr>
              <a:t>22/03/2018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B4EAF-528E-4AAE-885D-0C0A348A850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304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19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22/03/2018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73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1790018" y="6262747"/>
            <a:ext cx="4776081" cy="145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8290915" y="317215"/>
            <a:ext cx="853085" cy="2908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236" y="5856670"/>
            <a:ext cx="2017618" cy="9612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61" y="5886302"/>
            <a:ext cx="836013" cy="8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0" r:id="rId3"/>
    <p:sldLayoutId id="2147483676" r:id="rId4"/>
    <p:sldLayoutId id="2147483678" r:id="rId5"/>
    <p:sldLayoutId id="2147483662" r:id="rId6"/>
    <p:sldLayoutId id="214748368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60C5-CD5A-9D4E-95BA-E90578E6C1DC}" type="datetimeFigureOut">
              <a:rPr lang="es-ES" smtClean="0"/>
              <a:pPr/>
              <a:t>22/03/2018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E7C2-0F51-4C48-A6C3-0C3C7F5DD98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15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41169" y="2458767"/>
            <a:ext cx="8181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Territorializando</a:t>
            </a: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la política pública ambiental</a:t>
            </a:r>
            <a:endParaRPr lang="es-E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4248665" y="1422400"/>
            <a:ext cx="45719" cy="470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0" y="416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0" y="5425440"/>
            <a:ext cx="387866" cy="1537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259084" y="4227883"/>
            <a:ext cx="3020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Sonia Baires</a:t>
            </a:r>
          </a:p>
          <a:p>
            <a:pPr algn="ctr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 Noviembre de 2015</a:t>
            </a:r>
            <a:endParaRPr lang="es-SV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>
            <a:lum bright="-20000" contrast="-20000"/>
          </a:blip>
          <a:srcRect/>
          <a:stretch>
            <a:fillRect/>
          </a:stretch>
        </p:blipFill>
        <p:spPr bwMode="auto">
          <a:xfrm>
            <a:off x="0" y="1340768"/>
            <a:ext cx="9144000" cy="48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4" name="Imagen 4" descr="logos cuadrado-4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7631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uadroTexto 6"/>
          <p:cNvSpPr txBox="1">
            <a:spLocks noChangeArrowheads="1"/>
          </p:cNvSpPr>
          <p:nvPr/>
        </p:nvSpPr>
        <p:spPr bwMode="auto">
          <a:xfrm>
            <a:off x="255588" y="1765300"/>
            <a:ext cx="83010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SV" altLang="es-SV" sz="4800" b="1" dirty="0">
                <a:solidFill>
                  <a:schemeClr val="bg1"/>
                </a:solidFill>
              </a:rPr>
              <a:t>El PNCC: </a:t>
            </a:r>
            <a:br>
              <a:rPr lang="es-SV" altLang="es-SV" sz="4800" b="1" dirty="0">
                <a:solidFill>
                  <a:schemeClr val="bg1"/>
                </a:solidFill>
              </a:rPr>
            </a:br>
            <a:r>
              <a:rPr lang="es-SV" altLang="es-SV" sz="4800" b="1" dirty="0">
                <a:solidFill>
                  <a:schemeClr val="bg1"/>
                </a:solidFill>
              </a:rPr>
              <a:t>un mandato de ley para las instituciones públicas y la sociedad</a:t>
            </a:r>
            <a:endParaRPr lang="es-ES" altLang="es-SV" sz="3000" dirty="0">
              <a:solidFill>
                <a:schemeClr val="bg1"/>
              </a:solidFill>
            </a:endParaRPr>
          </a:p>
        </p:txBody>
      </p:sp>
      <p:pic>
        <p:nvPicPr>
          <p:cNvPr id="6" name="Imagen 1" descr="especial web PNCC-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" y="-27384"/>
            <a:ext cx="6984776" cy="123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5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23528" y="20092"/>
            <a:ext cx="8229600" cy="6686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3600" b="1" dirty="0" smtClean="0"/>
              <a:t>Ocho</a:t>
            </a:r>
            <a:r>
              <a:rPr lang="es-ES" sz="3600" b="1" dirty="0" smtClean="0">
                <a:cs typeface="+mj-cs"/>
              </a:rPr>
              <a:t> componentes del primer PNCC</a:t>
            </a:r>
            <a:endParaRPr lang="es-SV" sz="3600" b="1" dirty="0">
              <a:cs typeface="+mj-cs"/>
            </a:endParaRPr>
          </a:p>
        </p:txBody>
      </p:sp>
      <p:sp>
        <p:nvSpPr>
          <p:cNvPr id="38915" name="5 Marcador de contenido"/>
          <p:cNvSpPr>
            <a:spLocks noGrp="1"/>
          </p:cNvSpPr>
          <p:nvPr>
            <p:ph sz="half" idx="2"/>
          </p:nvPr>
        </p:nvSpPr>
        <p:spPr bwMode="auto">
          <a:xfrm>
            <a:off x="452116" y="734466"/>
            <a:ext cx="8352928" cy="6123534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SV" altLang="es-SV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Incorporación del cambio climático y la reducción de riesgo a desastres en los planes de desarrollo, políticas públicas y en la modernización de la institucionalidad pública. </a:t>
            </a:r>
          </a:p>
          <a:p>
            <a:pPr marL="457200" indent="-457200">
              <a:buFont typeface="+mj-lt"/>
              <a:buAutoNum type="arabicPeriod"/>
            </a:pPr>
            <a:r>
              <a:rPr lang="es-SV" altLang="es-SV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Programa de protección de las finanzas públicas y de reducción de pérdidas y daños asociados a los efectos adversos del cambio climático.</a:t>
            </a:r>
          </a:p>
          <a:p>
            <a:pPr marL="457200" indent="-457200">
              <a:buFont typeface="+mj-lt"/>
              <a:buAutoNum type="arabicPeriod"/>
            </a:pPr>
            <a:r>
              <a:rPr lang="es-SV" altLang="es-SV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Programa de manejo de la biodiversidad y los ecosistemas para la adaptación y mitigación del cambio climático. </a:t>
            </a:r>
          </a:p>
          <a:p>
            <a:pPr marL="457200" indent="-457200">
              <a:buFont typeface="+mj-lt"/>
              <a:buAutoNum type="arabicPeriod"/>
            </a:pPr>
            <a:r>
              <a:rPr lang="es-SV" altLang="es-SV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Programa de transformación  y diversificación de las prácticas y actividades agropecuarias, forestales y agroforestales. </a:t>
            </a:r>
          </a:p>
          <a:p>
            <a:pPr marL="457200" indent="-457200">
              <a:buFont typeface="+mj-lt"/>
              <a:buAutoNum type="arabicPeriod"/>
            </a:pPr>
            <a:r>
              <a:rPr lang="es-SV" altLang="es-SV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Programa de adaptación integral de los recursos hídricos al cambio climático </a:t>
            </a:r>
          </a:p>
          <a:p>
            <a:pPr marL="457200" indent="-457200">
              <a:buFont typeface="+mj-lt"/>
              <a:buAutoNum type="arabicPeriod"/>
            </a:pPr>
            <a:r>
              <a:rPr lang="es-SV" altLang="es-SV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Programa de promoción de energías renovables, eficiencia y seguridad energética</a:t>
            </a:r>
          </a:p>
          <a:p>
            <a:pPr marL="457200" indent="-457200">
              <a:buFont typeface="+mj-lt"/>
              <a:buAutoNum type="arabicPeriod"/>
            </a:pPr>
            <a:r>
              <a:rPr lang="es-SV" altLang="es-SV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Desarrollo  urbano y costero </a:t>
            </a:r>
            <a:r>
              <a:rPr lang="es-SV" altLang="es-SV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resiliente</a:t>
            </a:r>
            <a:r>
              <a:rPr lang="es-SV" altLang="es-SV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 al cambio climático y bajo en carbono. </a:t>
            </a:r>
          </a:p>
          <a:p>
            <a:pPr marL="457200" indent="-457200">
              <a:buFont typeface="+mj-lt"/>
              <a:buAutoNum type="arabicPeriod"/>
            </a:pPr>
            <a:r>
              <a:rPr lang="es-SV" altLang="es-SV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Programa de creación de condiciones y capacidades nacionales para afrontar el cambio climático.</a:t>
            </a:r>
          </a:p>
          <a:p>
            <a:pPr marL="457200" indent="-457200">
              <a:buFont typeface="+mj-lt"/>
              <a:buAutoNum type="arabicPeriod"/>
            </a:pPr>
            <a:endParaRPr lang="es-SV" altLang="es-SV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38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10 Imagen" descr="mapa_relieve1_Mod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8891"/>
            <a:ext cx="8934449" cy="594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1 Rectángulo"/>
          <p:cNvSpPr>
            <a:spLocks noChangeArrowheads="1"/>
          </p:cNvSpPr>
          <p:nvPr/>
        </p:nvSpPr>
        <p:spPr bwMode="auto">
          <a:xfrm>
            <a:off x="6518403" y="1372777"/>
            <a:ext cx="2416046" cy="369332"/>
          </a:xfrm>
          <a:prstGeom prst="rect">
            <a:avLst/>
          </a:prstGeom>
          <a:solidFill>
            <a:srgbClr val="BBC73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SV" b="1" dirty="0" smtClean="0"/>
              <a:t>Enfoque </a:t>
            </a:r>
            <a:r>
              <a:rPr lang="es-SV" b="1" dirty="0"/>
              <a:t>de </a:t>
            </a:r>
            <a:r>
              <a:rPr lang="es-SV" b="1" dirty="0" smtClean="0"/>
              <a:t>paisajes</a:t>
            </a:r>
            <a:endParaRPr lang="es-SV" b="1" dirty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6224588" y="1973132"/>
            <a:ext cx="2919412" cy="5079057"/>
          </a:xfrm>
          <a:solidFill>
            <a:srgbClr val="BBC737">
              <a:alpha val="79999"/>
            </a:srgbClr>
          </a:solidFill>
        </p:spPr>
        <p:txBody>
          <a:bodyPr/>
          <a:lstStyle/>
          <a:p>
            <a:pPr marL="185738" indent="-185738" eaLnBrk="1" hangingPunct="1">
              <a:spcBef>
                <a:spcPts val="1775"/>
              </a:spcBef>
            </a:pPr>
            <a:r>
              <a:rPr lang="es-CO" sz="1800" b="1" dirty="0" smtClean="0">
                <a:ea typeface="ＭＳ Ｐゴシック"/>
                <a:cs typeface="ＭＳ Ｐゴシック"/>
              </a:rPr>
              <a:t>Transformar paisajes y territorios completos y no puntos aislados en el espacio </a:t>
            </a:r>
          </a:p>
          <a:p>
            <a:pPr marL="185738" indent="-185738" eaLnBrk="1" hangingPunct="1">
              <a:spcBef>
                <a:spcPts val="1775"/>
              </a:spcBef>
            </a:pPr>
            <a:r>
              <a:rPr lang="es-MX" sz="1800" b="1" dirty="0" smtClean="0">
                <a:ea typeface="ＭＳ Ｐゴシック"/>
                <a:cs typeface="ＭＳ Ｐゴシック"/>
              </a:rPr>
              <a:t>Trabajar con pequeños, medianos y grandes productores  ….con TODA la población</a:t>
            </a:r>
          </a:p>
          <a:p>
            <a:pPr marL="185738" indent="-185738" eaLnBrk="1" hangingPunct="1">
              <a:spcBef>
                <a:spcPts val="1775"/>
              </a:spcBef>
            </a:pPr>
            <a:r>
              <a:rPr lang="es-MX" sz="1800" b="1" dirty="0" smtClean="0">
                <a:ea typeface="ＭＳ Ｐゴシック"/>
                <a:cs typeface="ＭＳ Ｐゴシック"/>
              </a:rPr>
              <a:t>El gran reto es </a:t>
            </a:r>
            <a:br>
              <a:rPr lang="es-MX" sz="1800" b="1" dirty="0" smtClean="0">
                <a:ea typeface="ＭＳ Ｐゴシック"/>
                <a:cs typeface="ＭＳ Ｐゴシック"/>
              </a:rPr>
            </a:br>
            <a:r>
              <a:rPr lang="es-MX" sz="1800" b="1" dirty="0" smtClean="0">
                <a:ea typeface="ＭＳ Ｐゴシック"/>
                <a:cs typeface="ＭＳ Ｐゴシック"/>
              </a:rPr>
              <a:t>construir acuerdos</a:t>
            </a:r>
            <a:br>
              <a:rPr lang="es-MX" sz="1800" b="1" dirty="0" smtClean="0">
                <a:ea typeface="ＭＳ Ｐゴシック"/>
                <a:cs typeface="ＭＳ Ｐゴシック"/>
              </a:rPr>
            </a:br>
            <a:r>
              <a:rPr lang="es-MX" sz="1800" b="1" dirty="0" smtClean="0">
                <a:ea typeface="ＭＳ Ｐゴシック"/>
                <a:cs typeface="ＭＳ Ｐゴシック"/>
              </a:rPr>
              <a:t>para sostener el </a:t>
            </a:r>
            <a:br>
              <a:rPr lang="es-MX" sz="1800" b="1" dirty="0" smtClean="0">
                <a:ea typeface="ＭＳ Ｐゴシック"/>
                <a:cs typeface="ＭＳ Ｐゴシック"/>
              </a:rPr>
            </a:br>
            <a:r>
              <a:rPr lang="es-MX" sz="1800" b="1" dirty="0" smtClean="0">
                <a:ea typeface="ＭＳ Ｐゴシック"/>
                <a:cs typeface="ＭＳ Ｐゴシック"/>
              </a:rPr>
              <a:t>esfuerzo en el tiempo</a:t>
            </a:r>
            <a:br>
              <a:rPr lang="es-MX" sz="1800" b="1" dirty="0" smtClean="0">
                <a:ea typeface="ＭＳ Ｐゴシック"/>
                <a:cs typeface="ＭＳ Ｐゴシック"/>
              </a:rPr>
            </a:br>
            <a:r>
              <a:rPr lang="es-MX" sz="1800" b="1" dirty="0" smtClean="0">
                <a:ea typeface="ＭＳ Ｐゴシック"/>
                <a:cs typeface="ＭＳ Ｐゴシック"/>
              </a:rPr>
              <a:t>y movilizar los recursos iniciales para arrancar </a:t>
            </a:r>
            <a:endParaRPr lang="es-CO" sz="1800" b="1" dirty="0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ts val="1775"/>
              </a:spcBef>
            </a:pPr>
            <a:endParaRPr lang="es-CO" sz="1800" b="1" dirty="0" smtClean="0">
              <a:ea typeface="ＭＳ Ｐゴシック"/>
              <a:cs typeface="ＭＳ Ｐゴシック"/>
            </a:endParaRPr>
          </a:p>
        </p:txBody>
      </p:sp>
      <p:sp>
        <p:nvSpPr>
          <p:cNvPr id="5" name="Título 5"/>
          <p:cNvSpPr>
            <a:spLocks noGrp="1"/>
          </p:cNvSpPr>
          <p:nvPr>
            <p:ph type="title"/>
          </p:nvPr>
        </p:nvSpPr>
        <p:spPr>
          <a:xfrm>
            <a:off x="305414" y="338"/>
            <a:ext cx="8524262" cy="959068"/>
          </a:xfrm>
        </p:spPr>
        <p:txBody>
          <a:bodyPr/>
          <a:lstStyle/>
          <a:p>
            <a:pPr algn="l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Programa de Restauración de Ecosistemas y Paisajes </a:t>
            </a:r>
            <a:endParaRPr 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5000625"/>
            <a:ext cx="2214562" cy="1660525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5000625"/>
            <a:ext cx="2212975" cy="1658938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9 Forma libre"/>
          <p:cNvSpPr/>
          <p:nvPr/>
        </p:nvSpPr>
        <p:spPr>
          <a:xfrm>
            <a:off x="3009900" y="119063"/>
            <a:ext cx="6083300" cy="4394200"/>
          </a:xfrm>
          <a:custGeom>
            <a:avLst/>
            <a:gdLst>
              <a:gd name="connsiteX0" fmla="*/ 1958453 w 6084627"/>
              <a:gd name="connsiteY0" fmla="*/ 1150961 h 4394578"/>
              <a:gd name="connsiteX1" fmla="*/ 2408829 w 6084627"/>
              <a:gd name="connsiteY1" fmla="*/ 1232847 h 4394578"/>
              <a:gd name="connsiteX2" fmla="*/ 3405116 w 6084627"/>
              <a:gd name="connsiteY2" fmla="*/ 1628632 h 4394578"/>
              <a:gd name="connsiteX3" fmla="*/ 4060208 w 6084627"/>
              <a:gd name="connsiteY3" fmla="*/ 1696871 h 4394578"/>
              <a:gd name="connsiteX4" fmla="*/ 4374107 w 6084627"/>
              <a:gd name="connsiteY4" fmla="*/ 1683223 h 4394578"/>
              <a:gd name="connsiteX5" fmla="*/ 4674358 w 6084627"/>
              <a:gd name="connsiteY5" fmla="*/ 2215486 h 4394578"/>
              <a:gd name="connsiteX6" fmla="*/ 5438632 w 6084627"/>
              <a:gd name="connsiteY6" fmla="*/ 2420203 h 4394578"/>
              <a:gd name="connsiteX7" fmla="*/ 5984543 w 6084627"/>
              <a:gd name="connsiteY7" fmla="*/ 2502089 h 4394578"/>
              <a:gd name="connsiteX8" fmla="*/ 6039134 w 6084627"/>
              <a:gd name="connsiteY8" fmla="*/ 3211773 h 4394578"/>
              <a:gd name="connsiteX9" fmla="*/ 5861713 w 6084627"/>
              <a:gd name="connsiteY9" fmla="*/ 3976047 h 4394578"/>
              <a:gd name="connsiteX10" fmla="*/ 5547814 w 6084627"/>
              <a:gd name="connsiteY10" fmla="*/ 4371832 h 4394578"/>
              <a:gd name="connsiteX11" fmla="*/ 5261211 w 6084627"/>
              <a:gd name="connsiteY11" fmla="*/ 4112525 h 4394578"/>
              <a:gd name="connsiteX12" fmla="*/ 4660710 w 6084627"/>
              <a:gd name="connsiteY12" fmla="*/ 3566615 h 4394578"/>
              <a:gd name="connsiteX13" fmla="*/ 3678071 w 6084627"/>
              <a:gd name="connsiteY13" fmla="*/ 3443785 h 4394578"/>
              <a:gd name="connsiteX14" fmla="*/ 3678071 w 6084627"/>
              <a:gd name="connsiteY14" fmla="*/ 3443785 h 4394578"/>
              <a:gd name="connsiteX15" fmla="*/ 3241343 w 6084627"/>
              <a:gd name="connsiteY15" fmla="*/ 2706806 h 4394578"/>
              <a:gd name="connsiteX16" fmla="*/ 3050274 w 6084627"/>
              <a:gd name="connsiteY16" fmla="*/ 2270077 h 4394578"/>
              <a:gd name="connsiteX17" fmla="*/ 2750023 w 6084627"/>
              <a:gd name="connsiteY17" fmla="*/ 2106304 h 4394578"/>
              <a:gd name="connsiteX18" fmla="*/ 2013044 w 6084627"/>
              <a:gd name="connsiteY18" fmla="*/ 2092656 h 4394578"/>
              <a:gd name="connsiteX19" fmla="*/ 1412543 w 6084627"/>
              <a:gd name="connsiteY19" fmla="*/ 1928883 h 4394578"/>
              <a:gd name="connsiteX20" fmla="*/ 1057701 w 6084627"/>
              <a:gd name="connsiteY20" fmla="*/ 1724167 h 4394578"/>
              <a:gd name="connsiteX21" fmla="*/ 1016758 w 6084627"/>
              <a:gd name="connsiteY21" fmla="*/ 1382973 h 4394578"/>
              <a:gd name="connsiteX22" fmla="*/ 634620 w 6084627"/>
              <a:gd name="connsiteY22" fmla="*/ 796119 h 4394578"/>
              <a:gd name="connsiteX23" fmla="*/ 238835 w 6084627"/>
              <a:gd name="connsiteY23" fmla="*/ 413982 h 4394578"/>
              <a:gd name="connsiteX24" fmla="*/ 47767 w 6084627"/>
              <a:gd name="connsiteY24" fmla="*/ 195618 h 4394578"/>
              <a:gd name="connsiteX25" fmla="*/ 525438 w 6084627"/>
              <a:gd name="connsiteY25" fmla="*/ 45492 h 4394578"/>
              <a:gd name="connsiteX26" fmla="*/ 1057701 w 6084627"/>
              <a:gd name="connsiteY26" fmla="*/ 18197 h 4394578"/>
              <a:gd name="connsiteX27" fmla="*/ 1467134 w 6084627"/>
              <a:gd name="connsiteY27" fmla="*/ 154674 h 4394578"/>
              <a:gd name="connsiteX28" fmla="*/ 1699146 w 6084627"/>
              <a:gd name="connsiteY28" fmla="*/ 864358 h 4394578"/>
              <a:gd name="connsiteX29" fmla="*/ 1699146 w 6084627"/>
              <a:gd name="connsiteY29" fmla="*/ 1069074 h 4394578"/>
              <a:gd name="connsiteX30" fmla="*/ 1958453 w 6084627"/>
              <a:gd name="connsiteY30" fmla="*/ 1150961 h 439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84627" h="4394578">
                <a:moveTo>
                  <a:pt x="1958453" y="1150961"/>
                </a:moveTo>
                <a:cubicBezTo>
                  <a:pt x="2076733" y="1178256"/>
                  <a:pt x="2167719" y="1153235"/>
                  <a:pt x="2408829" y="1232847"/>
                </a:cubicBezTo>
                <a:cubicBezTo>
                  <a:pt x="2649940" y="1312459"/>
                  <a:pt x="3129886" y="1551295"/>
                  <a:pt x="3405116" y="1628632"/>
                </a:cubicBezTo>
                <a:cubicBezTo>
                  <a:pt x="3680346" y="1705969"/>
                  <a:pt x="3898710" y="1687773"/>
                  <a:pt x="4060208" y="1696871"/>
                </a:cubicBezTo>
                <a:cubicBezTo>
                  <a:pt x="4221707" y="1705970"/>
                  <a:pt x="4271749" y="1596787"/>
                  <a:pt x="4374107" y="1683223"/>
                </a:cubicBezTo>
                <a:cubicBezTo>
                  <a:pt x="4476465" y="1769659"/>
                  <a:pt x="4496937" y="2092656"/>
                  <a:pt x="4674358" y="2215486"/>
                </a:cubicBezTo>
                <a:cubicBezTo>
                  <a:pt x="4851779" y="2338316"/>
                  <a:pt x="5220268" y="2372436"/>
                  <a:pt x="5438632" y="2420203"/>
                </a:cubicBezTo>
                <a:cubicBezTo>
                  <a:pt x="5656996" y="2467970"/>
                  <a:pt x="5884459" y="2370161"/>
                  <a:pt x="5984543" y="2502089"/>
                </a:cubicBezTo>
                <a:cubicBezTo>
                  <a:pt x="6084627" y="2634017"/>
                  <a:pt x="6059606" y="2966113"/>
                  <a:pt x="6039134" y="3211773"/>
                </a:cubicBezTo>
                <a:cubicBezTo>
                  <a:pt x="6018662" y="3457433"/>
                  <a:pt x="5943600" y="3782704"/>
                  <a:pt x="5861713" y="3976047"/>
                </a:cubicBezTo>
                <a:cubicBezTo>
                  <a:pt x="5779826" y="4169390"/>
                  <a:pt x="5647897" y="4349086"/>
                  <a:pt x="5547814" y="4371832"/>
                </a:cubicBezTo>
                <a:cubicBezTo>
                  <a:pt x="5447731" y="4394578"/>
                  <a:pt x="5261211" y="4112525"/>
                  <a:pt x="5261211" y="4112525"/>
                </a:cubicBezTo>
                <a:cubicBezTo>
                  <a:pt x="5113360" y="3978322"/>
                  <a:pt x="4924567" y="3678072"/>
                  <a:pt x="4660710" y="3566615"/>
                </a:cubicBezTo>
                <a:cubicBezTo>
                  <a:pt x="4396853" y="3455158"/>
                  <a:pt x="3678071" y="3443785"/>
                  <a:pt x="3678071" y="3443785"/>
                </a:cubicBezTo>
                <a:lnTo>
                  <a:pt x="3678071" y="3443785"/>
                </a:lnTo>
                <a:cubicBezTo>
                  <a:pt x="3605283" y="3320955"/>
                  <a:pt x="3345976" y="2902424"/>
                  <a:pt x="3241343" y="2706806"/>
                </a:cubicBezTo>
                <a:cubicBezTo>
                  <a:pt x="3136710" y="2511188"/>
                  <a:pt x="3132161" y="2370161"/>
                  <a:pt x="3050274" y="2270077"/>
                </a:cubicBezTo>
                <a:cubicBezTo>
                  <a:pt x="2968387" y="2169993"/>
                  <a:pt x="2922895" y="2135874"/>
                  <a:pt x="2750023" y="2106304"/>
                </a:cubicBezTo>
                <a:cubicBezTo>
                  <a:pt x="2577151" y="2076734"/>
                  <a:pt x="2235957" y="2122226"/>
                  <a:pt x="2013044" y="2092656"/>
                </a:cubicBezTo>
                <a:cubicBezTo>
                  <a:pt x="1790131" y="2063086"/>
                  <a:pt x="1571767" y="1990298"/>
                  <a:pt x="1412543" y="1928883"/>
                </a:cubicBezTo>
                <a:cubicBezTo>
                  <a:pt x="1253319" y="1867468"/>
                  <a:pt x="1123665" y="1815152"/>
                  <a:pt x="1057701" y="1724167"/>
                </a:cubicBezTo>
                <a:cubicBezTo>
                  <a:pt x="991737" y="1633182"/>
                  <a:pt x="1087272" y="1537648"/>
                  <a:pt x="1016758" y="1382973"/>
                </a:cubicBezTo>
                <a:cubicBezTo>
                  <a:pt x="946245" y="1228298"/>
                  <a:pt x="764274" y="957617"/>
                  <a:pt x="634620" y="796119"/>
                </a:cubicBezTo>
                <a:cubicBezTo>
                  <a:pt x="504966" y="634621"/>
                  <a:pt x="336644" y="514065"/>
                  <a:pt x="238835" y="413982"/>
                </a:cubicBezTo>
                <a:cubicBezTo>
                  <a:pt x="141026" y="313899"/>
                  <a:pt x="0" y="257033"/>
                  <a:pt x="47767" y="195618"/>
                </a:cubicBezTo>
                <a:cubicBezTo>
                  <a:pt x="95534" y="134203"/>
                  <a:pt x="357116" y="75062"/>
                  <a:pt x="525438" y="45492"/>
                </a:cubicBezTo>
                <a:cubicBezTo>
                  <a:pt x="693760" y="15922"/>
                  <a:pt x="900752" y="0"/>
                  <a:pt x="1057701" y="18197"/>
                </a:cubicBezTo>
                <a:cubicBezTo>
                  <a:pt x="1214650" y="36394"/>
                  <a:pt x="1360227" y="13647"/>
                  <a:pt x="1467134" y="154674"/>
                </a:cubicBezTo>
                <a:cubicBezTo>
                  <a:pt x="1574041" y="295701"/>
                  <a:pt x="1660477" y="711958"/>
                  <a:pt x="1699146" y="864358"/>
                </a:cubicBezTo>
                <a:cubicBezTo>
                  <a:pt x="1737815" y="1016758"/>
                  <a:pt x="1662752" y="1021307"/>
                  <a:pt x="1699146" y="1069074"/>
                </a:cubicBezTo>
                <a:cubicBezTo>
                  <a:pt x="1735540" y="1116841"/>
                  <a:pt x="1840173" y="1123666"/>
                  <a:pt x="1958453" y="1150961"/>
                </a:cubicBezTo>
                <a:close/>
              </a:path>
            </a:pathLst>
          </a:custGeom>
          <a:solidFill>
            <a:srgbClr val="FCE9AF">
              <a:alpha val="6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4" name="3 Rectángulo"/>
          <p:cNvSpPr/>
          <p:nvPr/>
        </p:nvSpPr>
        <p:spPr>
          <a:xfrm>
            <a:off x="4572000" y="71438"/>
            <a:ext cx="4572000" cy="6461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SV" b="1" dirty="0">
                <a:latin typeface="Arial" charset="0"/>
              </a:rPr>
              <a:t>Del análisis regional hasta el análisis municipal……</a:t>
            </a:r>
          </a:p>
        </p:txBody>
      </p:sp>
      <p:sp>
        <p:nvSpPr>
          <p:cNvPr id="11" name="10 Forma libre"/>
          <p:cNvSpPr/>
          <p:nvPr/>
        </p:nvSpPr>
        <p:spPr>
          <a:xfrm>
            <a:off x="4167188" y="3422650"/>
            <a:ext cx="4826000" cy="2522538"/>
          </a:xfrm>
          <a:custGeom>
            <a:avLst/>
            <a:gdLst>
              <a:gd name="connsiteX0" fmla="*/ 4826759 w 4826759"/>
              <a:gd name="connsiteY0" fmla="*/ 2322394 h 2522562"/>
              <a:gd name="connsiteX1" fmla="*/ 4430974 w 4826759"/>
              <a:gd name="connsiteY1" fmla="*/ 2363338 h 2522562"/>
              <a:gd name="connsiteX2" fmla="*/ 4171666 w 4826759"/>
              <a:gd name="connsiteY2" fmla="*/ 2472520 h 2522562"/>
              <a:gd name="connsiteX3" fmla="*/ 4103427 w 4826759"/>
              <a:gd name="connsiteY3" fmla="*/ 2063087 h 2522562"/>
              <a:gd name="connsiteX4" fmla="*/ 4076132 w 4826759"/>
              <a:gd name="connsiteY4" fmla="*/ 1694597 h 2522562"/>
              <a:gd name="connsiteX5" fmla="*/ 4021541 w 4826759"/>
              <a:gd name="connsiteY5" fmla="*/ 1271517 h 2522562"/>
              <a:gd name="connsiteX6" fmla="*/ 3775881 w 4826759"/>
              <a:gd name="connsiteY6" fmla="*/ 807493 h 2522562"/>
              <a:gd name="connsiteX7" fmla="*/ 3161732 w 4826759"/>
              <a:gd name="connsiteY7" fmla="*/ 520890 h 2522562"/>
              <a:gd name="connsiteX8" fmla="*/ 2738651 w 4826759"/>
              <a:gd name="connsiteY8" fmla="*/ 466299 h 2522562"/>
              <a:gd name="connsiteX9" fmla="*/ 2329218 w 4826759"/>
              <a:gd name="connsiteY9" fmla="*/ 275230 h 2522562"/>
              <a:gd name="connsiteX10" fmla="*/ 1578591 w 4826759"/>
              <a:gd name="connsiteY10" fmla="*/ 275230 h 2522562"/>
              <a:gd name="connsiteX11" fmla="*/ 1087272 w 4826759"/>
              <a:gd name="connsiteY11" fmla="*/ 411708 h 2522562"/>
              <a:gd name="connsiteX12" fmla="*/ 732430 w 4826759"/>
              <a:gd name="connsiteY12" fmla="*/ 630072 h 2522562"/>
              <a:gd name="connsiteX13" fmla="*/ 527714 w 4826759"/>
              <a:gd name="connsiteY13" fmla="*/ 479947 h 2522562"/>
              <a:gd name="connsiteX14" fmla="*/ 254759 w 4826759"/>
              <a:gd name="connsiteY14" fmla="*/ 752902 h 2522562"/>
              <a:gd name="connsiteX15" fmla="*/ 77338 w 4826759"/>
              <a:gd name="connsiteY15" fmla="*/ 602777 h 2522562"/>
              <a:gd name="connsiteX16" fmla="*/ 50042 w 4826759"/>
              <a:gd name="connsiteY16" fmla="*/ 479947 h 2522562"/>
              <a:gd name="connsiteX17" fmla="*/ 377588 w 4826759"/>
              <a:gd name="connsiteY17" fmla="*/ 234287 h 2522562"/>
              <a:gd name="connsiteX18" fmla="*/ 595953 w 4826759"/>
              <a:gd name="connsiteY18" fmla="*/ 125105 h 2522562"/>
              <a:gd name="connsiteX19" fmla="*/ 800669 w 4826759"/>
              <a:gd name="connsiteY19" fmla="*/ 288878 h 2522562"/>
              <a:gd name="connsiteX20" fmla="*/ 1346580 w 4826759"/>
              <a:gd name="connsiteY20" fmla="*/ 70514 h 2522562"/>
              <a:gd name="connsiteX21" fmla="*/ 2179093 w 4826759"/>
              <a:gd name="connsiteY21" fmla="*/ 2275 h 2522562"/>
              <a:gd name="connsiteX22" fmla="*/ 2438400 w 4826759"/>
              <a:gd name="connsiteY22" fmla="*/ 84162 h 2522562"/>
              <a:gd name="connsiteX23" fmla="*/ 2506639 w 4826759"/>
              <a:gd name="connsiteY23" fmla="*/ 111457 h 2522562"/>
              <a:gd name="connsiteX24" fmla="*/ 3093493 w 4826759"/>
              <a:gd name="connsiteY24" fmla="*/ 193344 h 2522562"/>
              <a:gd name="connsiteX25" fmla="*/ 3489278 w 4826759"/>
              <a:gd name="connsiteY25" fmla="*/ 261583 h 2522562"/>
              <a:gd name="connsiteX26" fmla="*/ 3816824 w 4826759"/>
              <a:gd name="connsiteY26" fmla="*/ 548186 h 2522562"/>
              <a:gd name="connsiteX27" fmla="*/ 4171666 w 4826759"/>
              <a:gd name="connsiteY27" fmla="*/ 903027 h 2522562"/>
              <a:gd name="connsiteX28" fmla="*/ 4471917 w 4826759"/>
              <a:gd name="connsiteY28" fmla="*/ 1339756 h 2522562"/>
              <a:gd name="connsiteX29" fmla="*/ 4772168 w 4826759"/>
              <a:gd name="connsiteY29" fmla="*/ 2158621 h 2522562"/>
              <a:gd name="connsiteX30" fmla="*/ 4772168 w 4826759"/>
              <a:gd name="connsiteY30" fmla="*/ 2322394 h 2522562"/>
              <a:gd name="connsiteX31" fmla="*/ 4772168 w 4826759"/>
              <a:gd name="connsiteY31" fmla="*/ 2322394 h 25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26759" h="2522562">
                <a:moveTo>
                  <a:pt x="4826759" y="2322394"/>
                </a:moveTo>
                <a:cubicBezTo>
                  <a:pt x="4683457" y="2330355"/>
                  <a:pt x="4540156" y="2338317"/>
                  <a:pt x="4430974" y="2363338"/>
                </a:cubicBezTo>
                <a:cubicBezTo>
                  <a:pt x="4321792" y="2388359"/>
                  <a:pt x="4226257" y="2522562"/>
                  <a:pt x="4171666" y="2472520"/>
                </a:cubicBezTo>
                <a:cubicBezTo>
                  <a:pt x="4117075" y="2422478"/>
                  <a:pt x="4119349" y="2192741"/>
                  <a:pt x="4103427" y="2063087"/>
                </a:cubicBezTo>
                <a:cubicBezTo>
                  <a:pt x="4087505" y="1933433"/>
                  <a:pt x="4089780" y="1826525"/>
                  <a:pt x="4076132" y="1694597"/>
                </a:cubicBezTo>
                <a:cubicBezTo>
                  <a:pt x="4062484" y="1562669"/>
                  <a:pt x="4071583" y="1419368"/>
                  <a:pt x="4021541" y="1271517"/>
                </a:cubicBezTo>
                <a:cubicBezTo>
                  <a:pt x="3971499" y="1123666"/>
                  <a:pt x="3919183" y="932598"/>
                  <a:pt x="3775881" y="807493"/>
                </a:cubicBezTo>
                <a:cubicBezTo>
                  <a:pt x="3632579" y="682388"/>
                  <a:pt x="3334604" y="577756"/>
                  <a:pt x="3161732" y="520890"/>
                </a:cubicBezTo>
                <a:cubicBezTo>
                  <a:pt x="2988860" y="464024"/>
                  <a:pt x="2877403" y="507242"/>
                  <a:pt x="2738651" y="466299"/>
                </a:cubicBezTo>
                <a:cubicBezTo>
                  <a:pt x="2599899" y="425356"/>
                  <a:pt x="2522561" y="307075"/>
                  <a:pt x="2329218" y="275230"/>
                </a:cubicBezTo>
                <a:cubicBezTo>
                  <a:pt x="2135875" y="243385"/>
                  <a:pt x="1785582" y="252484"/>
                  <a:pt x="1578591" y="275230"/>
                </a:cubicBezTo>
                <a:cubicBezTo>
                  <a:pt x="1371600" y="297976"/>
                  <a:pt x="1228299" y="352568"/>
                  <a:pt x="1087272" y="411708"/>
                </a:cubicBezTo>
                <a:cubicBezTo>
                  <a:pt x="946245" y="470848"/>
                  <a:pt x="825690" y="618699"/>
                  <a:pt x="732430" y="630072"/>
                </a:cubicBezTo>
                <a:cubicBezTo>
                  <a:pt x="639170" y="641445"/>
                  <a:pt x="607326" y="459475"/>
                  <a:pt x="527714" y="479947"/>
                </a:cubicBezTo>
                <a:cubicBezTo>
                  <a:pt x="448102" y="500419"/>
                  <a:pt x="329822" y="732430"/>
                  <a:pt x="254759" y="752902"/>
                </a:cubicBezTo>
                <a:cubicBezTo>
                  <a:pt x="179696" y="773374"/>
                  <a:pt x="111457" y="648269"/>
                  <a:pt x="77338" y="602777"/>
                </a:cubicBezTo>
                <a:cubicBezTo>
                  <a:pt x="43219" y="557285"/>
                  <a:pt x="0" y="541362"/>
                  <a:pt x="50042" y="479947"/>
                </a:cubicBezTo>
                <a:cubicBezTo>
                  <a:pt x="100084" y="418532"/>
                  <a:pt x="286603" y="293427"/>
                  <a:pt x="377588" y="234287"/>
                </a:cubicBezTo>
                <a:cubicBezTo>
                  <a:pt x="468573" y="175147"/>
                  <a:pt x="525440" y="116007"/>
                  <a:pt x="595953" y="125105"/>
                </a:cubicBezTo>
                <a:cubicBezTo>
                  <a:pt x="666466" y="134203"/>
                  <a:pt x="675565" y="297976"/>
                  <a:pt x="800669" y="288878"/>
                </a:cubicBezTo>
                <a:cubicBezTo>
                  <a:pt x="925773" y="279780"/>
                  <a:pt x="1116843" y="118281"/>
                  <a:pt x="1346580" y="70514"/>
                </a:cubicBezTo>
                <a:cubicBezTo>
                  <a:pt x="1576317" y="22747"/>
                  <a:pt x="1997123" y="0"/>
                  <a:pt x="2179093" y="2275"/>
                </a:cubicBezTo>
                <a:cubicBezTo>
                  <a:pt x="2361063" y="4550"/>
                  <a:pt x="2383809" y="65965"/>
                  <a:pt x="2438400" y="84162"/>
                </a:cubicBezTo>
                <a:cubicBezTo>
                  <a:pt x="2492991" y="102359"/>
                  <a:pt x="2397457" y="93260"/>
                  <a:pt x="2506639" y="111457"/>
                </a:cubicBezTo>
                <a:cubicBezTo>
                  <a:pt x="2615821" y="129654"/>
                  <a:pt x="2929720" y="168323"/>
                  <a:pt x="3093493" y="193344"/>
                </a:cubicBezTo>
                <a:cubicBezTo>
                  <a:pt x="3257266" y="218365"/>
                  <a:pt x="3368723" y="202443"/>
                  <a:pt x="3489278" y="261583"/>
                </a:cubicBezTo>
                <a:cubicBezTo>
                  <a:pt x="3609833" y="320723"/>
                  <a:pt x="3703093" y="441279"/>
                  <a:pt x="3816824" y="548186"/>
                </a:cubicBezTo>
                <a:cubicBezTo>
                  <a:pt x="3930555" y="655093"/>
                  <a:pt x="4062484" y="771099"/>
                  <a:pt x="4171666" y="903027"/>
                </a:cubicBezTo>
                <a:cubicBezTo>
                  <a:pt x="4280848" y="1034955"/>
                  <a:pt x="4371833" y="1130490"/>
                  <a:pt x="4471917" y="1339756"/>
                </a:cubicBezTo>
                <a:cubicBezTo>
                  <a:pt x="4572001" y="1549022"/>
                  <a:pt x="4722126" y="1994848"/>
                  <a:pt x="4772168" y="2158621"/>
                </a:cubicBezTo>
                <a:cubicBezTo>
                  <a:pt x="4822210" y="2322394"/>
                  <a:pt x="4772168" y="2322394"/>
                  <a:pt x="4772168" y="2322394"/>
                </a:cubicBezTo>
                <a:lnTo>
                  <a:pt x="4772168" y="2322394"/>
                </a:lnTo>
              </a:path>
            </a:pathLst>
          </a:custGeom>
          <a:solidFill>
            <a:srgbClr val="FFFF00">
              <a:alpha val="6902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9224" name="AutoShape 7" descr="data:image/jpeg;base64,/9j/4AAQSkZJRgABAQAAAQABAAD/2wCEAAkGBxAPDxAPEBAPDw8PEA8QEBAPDQ8PDw8QFRQWFhQUFRQYHCggGBolHBQUITEiJSkrLi4uFx8zODMsNygtLisBCgoKDg0OGxAQGiwkICQsLCwsLCwsLCwsLCwsLCwsLCwsLCwsLCwsLCwsLCwsLCwsLCwsLCwsLCwsLCwsLCwsLP/AABEIAN8A4gMBEQACEQEDEQH/xAAbAAEAAgMBAQAAAAAAAAAAAAAAAQUDBAYCB//EAEAQAAIBAgMEBwUFBgYDAQAAAAECAAMRBCExBRJBUQZhcYGRobETIjJSwQczQmJyI4LR4fDxFENTkqKyNJPSFf/EABsBAQADAQEBAQAAAAAAAAAAAAADBAUCAQYH/8QAMBEAAgIBAwMCBgMAAAcAAAAAAAECAxEEEiEFMUEiURMyM2FxgSORoQYUJDRCseH/2gAMAwEAAhEDEQA/APuEAQBAEAmAIAgCAIAgCAIAgEEwBeMgmAIAgCAIAgCAIAgCAIAgCAIAgEQBAJgCAIAgCAIAgEGAYKOJDu6j8Frnhc3larUxsnKEfB3KDjFN+TPLJwVm18UQPZqfeYXY8l/nMjqOplj4Nfd9y1pqsvc+xm2RW3qS31X3T3aeUm6Zc7KFnuuDjUQ22PBvTRICIBMAiATAEAQBAEAQBAEAQBAIgCAIAgCAIBMAQCIAgGrtLEezps3HRe0ylr9R8Cly8ktNe+aRpdHkyduZA8M/rM3ocW4ym/LLGtfKRZ4iqEUsdFF5s32qqDm/BUjHc0kc4CSSzfExuerkJ8/QpSzZPuzUwksIstitYuvOzD0P0mh09bJyj78lXVLOGWs1imTAEAiATAEAQBAEAQBAEAQBAEAiATAIgEwCIAgCAIBDsBmcp43jkI53amLL7q8t4nxy8p8r1jUObUDU0tW3LLLYX3P7zXmp0XH/AC37ZU1f1DNjQHBBOSEM455XA9Jc1MFZHD7LuRVtp8eSlJvnM1milhGzs6pu1B1+74/2k+mltsRDfHMC8msUCYBEAQBAJgEQBAEAQCYAgCAIBEAQCYBEAQBAJgCARANfaAJpm2t1t/uEhvzseDuv5lk5rE6jsnx/UV60bFXYtej9XJ05EMO/L6TV6FbmEoFLWx9SZlxy7iueNVxfsAFh5ec09RiMX92Q08yX2K2Z5dANs56nh5DWToMLXDqGHYeozXptVkcozZwcXhmaTHAgCAIAgCAIBEAmAIAgCAIBEAQBAEAmARAJgEQCYBBE8a4ByeLyYjlcec+K6m/5sG1T8pk2ZW3Ko1s3um3XPel2uF6Xvwc6mG6H4LLaptuLrYfy+k+k1fGIlLTeWaEpFsQD3hMZ7Kpn8DW3hy65Wjq3ptRz8rOLafiQyu6OhRri4zBzE+ljJSWUZjWOCZ0BAJgCAIAgCAIAgCAIAgEQBAEAQCYAgCARAF54BAOa2xR3Kp5MN7+M+P6xU4ajPua2knugT/gylOnV4lwSOQ4f11zqOilTXC7zlf0cu5TlKHg2tqNep2AD6/WbWqeZkOnXpNSViwIBrYg59kxNfNSsx7E9a4LTYeL/AMpu1PqJq9G1uf4ZP8FHWU49aLqfSFAEzxvHIPFKoGAYZg5icwmpx3RPWmnhnudnggCAIBMAQBAEAQBAIgCAIBMAiAIAMApMRj2w9b37+xqa8fZte1x1G0y56mVNvq+VluFCsr47r/S6BvNNNNFQ1sZglqlCfwm/aOXpKmp0cL3Fy8EtdrhnHky1qIdd06XU+BB+knsqU47WRxk08lNjjeo/bbwmZe/WzQpXoRgkJKeXawJkd09kHI9SyzUM+blLc8lnB6o1CrKw1UgyXT2OFkZLwziyO6LR16njPv4vMUzCZ5rtZWPJSfKcXS21yf2OorMkVnR+rdWX5Tcdh/tMfolznCUX4Za1kMSTLabpTEAQBAEAQCYBEAmARAEAmARAEAmARAEApttUwxsRkRunlzy8Zl62Knwy7pZYJ6N4gmm1Jviondz1Kn4Z1061yg4S7o51kEpbl2ZcTSKh4qsQMtcvWcTbS4PUUFZrsx5sfWY9jzJmlBYijxODs8VRcGV9VByqaR1HhmrPnuxYIMLuDr8N8CfpX0n6Dp+ao/gwZ/MzX2tU3aL9Y3fGVep2bNNJ/ok08d1iK/o78VTsX6zK6D3mWtd4LyfSmeIAgCATAEAQBAIgCAIAgCAIAgEwCIBT7crbrIPyk998pl6+za0i7pI5yzU2LWJxOf40I/22t5SvobM3/lEuqglUvydHNwzSmxGODYkUwfdpBibcam6bDuF/GZlmpUr9i7Itxpaq3e5pyq+5aRBNs543g9SyY6dXeJykcZ7ng6lHCMdanbMaekytZpXF749iSEs8GKUIrlHbOwpCyjqUek/QKuK1+DClzIpNrYrep0xzJJ7spg9Zv3Vxh7l7S14m2T0eb3nH5R6zjoL9cke65cJl6J9OZwgCAIBMAQCIBMAQCIAgCAIAgCAIAgHMbYrb9ZuS2Xw1858/rrN9v4NXSw21/kjZH/kU/wB7/qZ5ofro91X0mX20sUKNJ6h/CMutjp5zZ1NqqrcjNprdk1FHJ4G9wx+JiWJ53nzlLe7c+7NqxLGF2RYy6VjBiW0HfIbn4JYI84bU9k5p7ntnY2JO8SWCI12p2YDgSPWYtun+HdFeGyXd6WdaRlbqn2yXpwYvk5sUd5iWyp0QS56hckds+Ysod97cvlj3NJT2xwu7MGxtoqcQLLuK9wBvXtfhONFZGvVbo8J8Eupol8Hl5aOsE+tMcmARAJgCAIAgCARAEAQBAEAQCYBEA1NqY0UKTOddFHNjoJW1V6prcmS0VOyaijlVJOZ1OZPWZ85ly5Zs4S4RvbH+/T970MuaH6yK+q+mzP0lqb706P4QDVfsGQ+ssdSlukq/2yDRranP9Ir6Au3jM+teouy7GxUfdEsSkkRJZMGIPvG2YkFvzcElfyk4bU9kVPGRPseQ5BuJkLUThNtM72poye1BK8wwluWqja4+6aIpRwmdZPsl2MY53pTigiCiuRqHee3y3+p9Ji9UuVcPhx89zR0FW+e9+DmaT7rBhqCDPnk8NM15x3Jo+h4SrvorfMAZ9rprPiVRl9j5qcdsmjLJzgQBAEAmAIAgCARAJgEQBAEAQATPG8cg43aOLOKr2X7qmbLyJ5/1wnzWqvepuwuyNrT1KmvL7syVl3VA684nHbHB7F5eTPsf79P3vQybQ/WRFqvpnnHPvVKz/NU9mOpKYF/+R8o1MsylL3eP6OaFhJe3P9mPDDUyKrhZJp88GKo+8b+EjlLLO4rCPJM5Z72MlI2DHqt4zmc9lbZy+WjzMUkE9Tw8njOrwtYNTV+a3P1n3umuU6Yz+xhzg1No4XaeKNas9TgTZepRpPldXc7bXI+h01Xw60jVlYmO46OvfDJ1XE+p6S/+nR8/rFi1lnNMqiATAEAQBAEAQCIAgCAIBMAQCp6RYgpR3V+Oqdwc7cfL1lDqNrhViPd8FrSQUrMvsiowmHFNbceJmVTVsRfsnuZ4xJz7BOLXlnUFwesDV3a1M8N8A94InunntsTOb45raNdKhZQeZc95cn6ziU93+ncY7TNUNgF7z2zqbwtp5Hnkws1gTyzkTeCRcmuuMBYCxAJAJ5DskUbk3g7dbSybQlfWS5SOETKJ6IBu0MXu4aul8wjFe/I+s3en6trTzrfhcFO2rN0X7nMzNNYQDuujyWw1LrBPiTPrunx26eKPndW83MsZeK4vAF4AgEwBAIgCAIAgCAIBMAiAVW1XUkC3vKSM+AIBNvKUNXKL/Ja06eSvlAuGi5uSeuU5PLJ0KtRFpON8e1JUooztunez5aST0qp8+o4xKVi44Iwa2QMeA8TI6lhZZ3N5eEDPG8s9MGMey255SG6WIklayzRpi7AdYlaK5RPJ8FsJBqJZmViZCBAMWIJ3GtxFu6SVycXwexSbRVycsmShSLsFGp8hzklVbnLCOZyUVk7WljqdNFRQxCqFGVtBPqoaiFcFFeDAdM5yyzFU2m50AXzMjlrJPsdx00V3MdE1KrW3mtxN8gJxW7LZYydTUK12LmmgUADQTUisLBSbyep6eEwBAEAiAIBMAiAIAgAwCk2k96h6rCZWqlmZf06xHJpVmspOmWvKVJvESxFZZS4nFFslyTzbrP8ACZdt27iPYu11Y5l3MeFol2FuBGfKc0Rk5cHVskovJcYhs90aCaFsvCKcF5MMhJCuxVTebqGQlO2W5lmEcI94Gnc73LTtnkfSnJnNkvBYSk+WRCeAQDxUTeVgPlY+AvJKoOUsIblHllUoubDUycst4RbUAEFgBe1r2zmhW9q4RUn6nyZ6FQk5m8nrk2+SOaSRtUqZYhRmTLUIOTwiGUlFZZa0mSiUpas97nu1l34tdE41eWUZKVic/CN6XiEmARAJgCARAEAmAIBEAQDFiqm6jMNVUmQ6iz4dbn7HUI7pJFFXqb7FuDZzJlYrHuXk0YR2xwaO0z+zPdKuqf8AGWKV6impoWIAmXGOXwXm8FxhaYRb+HWZpVQUI5KU5bng8XnDeTpGDF1d0WGp9JDbPCwSVxyzQRCSAOMqxWWTt4RaIoReQHGe6h4xBFfOWaOIxBbIZL6yKEME0YJdzcwp9xeyQz7kUu5NesEGevAT2MHJ8CMcmpS25TpBsjUqvdOVOmpy7zNzSUQqrc33wJ6Sdkl4S/0x4euaZJAUm1rsL27pnRltecEs69/GTdw9XeF+PGWoT3IhlHBu4CmXqBRqQ3pLemhvngr3y2xyXqKtAKNWcgE9XHumwlGhLPdma3K1t+CsFYvig357DsGU+eVzt6gn98FzYo6c6KfWmYTAIgEwCIBMAQBAEAQBANPaptRfst4mUOpSxppfgm0/1EUNA+7MXRSzUjSmuTHjFutueUlvWY4OqnhmpgMNz149kq0Uk1ths124DQSeyXhEUF5ZhY2FzwkLeFkkRWVXLG/hKUpbmWorCNzDUgguxsTqeQlmuCjyyCcm+xhxmJDmyiyDS+rdZkNs4t+nsdVVuPMu5rSImN6viFpILnMASKuqVksIhjBzZz+LxjVCdQPMzb0+ljWsvuXoVqKMFEXZR1j1k9jxBncuxczCKhmwj2bqOUlqlhnFkco6To/TvULfKvmf6M3OnRzNsytbL0pGbaNS9Q/lsBJdVJubOKI4iaey1vXTqJPkZhdOg5axFjUvFTOnn2ZkEwBAIgCAIBMAQCIBMAiAaW2fuW/d9RM3q3/ayLGl+qihw2h7Zh9OfoaNGzue6iXFpelHcsHKeCGIRfTtnjxBHqzJmpKuckxqY+pZbaDUngO+Q2qTWEiWpJs9YGhZfat2JfjzbsH9aTqqnYt8v0c22bpbI/s18TW3jYfCNOvrlaye5k0I4MMjOzxVqBRc/wB53XW5vCOkslXiMQahufCbFNEa1hFiEFFGOTHR7oGxLfKL9+g9ZFaty2+55LngtKFUOL+I5GZF1TrlgrSjhmSRI5Oz6Nr+zZ/mI8h/OfUdMX8bkYWufrwYMaP2j/qMi1Hzskp5gj1sGld2f5RbvP8AaUujVbrp2ew1kvSol7PpjOJgEQBAEAQCYAgCARAEA1Nqrei/ZfwN5R6lHdppIm07xYjncMxuRw1mBoFiJqWIzy+RmpVfePVwlSctzJ4xwjUrV910A4EEyvKzbJIlUN0WVOPxbYiqlEH9mHCKvAsTYsef8JrVdkieulVVyn5wXu3sXvVCo0Wyj9IlDqF+6zC7FTR1bY5fkqZmlw8u4UEnICdRg5PCPUssqq9Yub8OA5CbNNSriWYx2mKTHQgFm2AKYcuRYsq1OxC4VfHMzmUHvX2RTWoUrdq7djSwtbcbqOsh1FSsiWpxyi2ExmscFY7Los96FuTH0E+p6U804+5g69YtMe18qjdYFus2lfqMtmfud6bmJY7Kw3s6YB+I+83fLfTtN8ClJ93yyrqLN88m5NAhJgCARAJgCAIAgCAIBBgHN1K9TDVa3tWNajXfJFN3oKQcwpzYcwultDKcov1Rk8pl5KNkY7Fhr/TA7/4dAxFw9Q026lAvcd9j3TGqzpq/UvOCf60sLwsk4k+6OTaHmJ3a/Svud14ya6DUnJVBZjyAleMc/oklLHbuVRYuxPHNrcgBf6SnHM7MltYhFJlVsn7+keTb3hn9JtbtqyWL1/E0WVer8TnTn6TE2ytk2iGC4SRW1sazZLkOfGXq9JGCzLksqtLlkY2rc7o0XXrM701W1bn5EI+TV7wO2WnJLuScnstSA+Nify0/d8SQfKcu2COF8RvseaOIVXVrBwpB3XHutbgYV0U8nU63KDXY6Xbm2FL1QU/Y4mhTCNxRlAYdouRedu9fFk2uGsGTptK8Jp8xfJzMZNgsdn1brunVdOyZWsq2y3Ir2Rxydz0S+6b9U2ekfSZgdQ+oi2q4ZWdXIuV05X5zQs08JzUpeCkrGlhGZWBv1a9UmTRwTPQTAEAQBAIgCATAEAQBAOf6a4TfwrOvxUmWpca2GRz7DfulfURzDKL3T7NtyT7Pg5jAbcaqvsK5DA23WYC5PC559cyb5SlHD5RrWaKMHvhwWQJ3VW5IQELfW172lNye1R9iBRWW/cxbQq7qCmPiezv1L+Ffr4TnUT2Q2Lu+57RHdPe+y7GjgMclOtuuMnRk3vkLDI/1znegrxmb9uCe+qcoJx8PJg2Ts9v8alE3Fy1j+SxzEuwr+JiPud6i9KhyPHSTEqazUqYC0qJKKB+JhkzE8TfLukk4Qg9sFwj3Q1vZvl3Zg2bhabJVqVHNMUgjAhN+5JtYr4TlbedxJfZOMoxis5KypVzNtOZFie6VpW+IlyMeOTHIm8nYngIgFltPbNJ6dPDbhRqSqyOTfeJG66nlopHZLdjg69uOSjp9JZCx25yn3NGk3CR1S8MtyRt4V91x1mx741EN0GiKayj6H0UPuMP0n1lrpPyNHzfUPmRvbY2tSwtMvUbPPcX8TtyAmlddGuOWVtPp53S2xRx/RLbFevjt1nb2biq5TLdvbKZuitnK3DZsdQ0ldWnylysH0ATYMAmAIAgCARAEAmAIBEAQDxWpB1ZWF1YFSOYOs8aysHsZOLyj5LtLBth6z0m1RrA81/CfCZFkNraZ9dp7VbWpFps7ae8lmzdf+Q5zO1C+H6iC2jD47GLF4i13Y3JPiZTrjK6fJ3XDHCKdjc3OpmxGOFhFtLB02E2svsqBZR7SmGRKouGWqDvBW5qynxBks7FCtY8GNbppfEkk+H4+3/wotqIVrVL/AImLj9L+8PIzlvPPuaWmada+3BBfdw7D52Knu3D9JDPydbd1i+xXSsWxAEAKLkDrEHMuzNPpKtsVVXlu6cCQGt5yzPuTaF7qUydn194WPxL5iQtYZ7bDDyWaNoR298tReVkqTXDR3n/6yYOjUqkXLMFpJ8zWJ8BeSae2NUZS+/B8/LTyvsUF+2cJtDH1MRUNSqxZjpyUcgOAlKy2VjzI36KIUx2wRe/Z7TvjCfloufEqPrLfT1/Jn7Gf1iWKUvufSZtHzQgCAIAgCATAEAQBAIgCAcr032P7RBiEF3pizgatT5938ZU1NW5bkanTdV8OWyXZnCI5UgjUTNnBSWGfQtZRkxNUuQeHDt4yKmqNfCPIxS4MJk50bmBdWWrRN7uoana+VVTdfLenM5La4sr3RalGa/D/AAa9bEtU3nqEll3Bf8KKPdAty0z4X7xzTLcuTtQVWFHsz1iLiiFIsd97g66LPLFjJ1W055RoysWSIBX4nHm5CZW4637J2oliFS7s97FZnxNEMxI9ou9c5WvnJYJbkcatKNMsexrbSxXtq9Wr/qVHfuJNvK09m8yZJpq/h1Rj7JHjBvuuvWbeMja4JLFmJ0uzKYeoqk2XeG8ToF4zquaS9RlahuMW13PfSzbVB6irRZ6vslKsbBaW9e7FTqeWnCd2qDSUWcdO0tqTlYsZ/spsNjQ5sRunhncGV3HBoTqa5O/+zah71epyVEB7SSfQTS6auWz5zrU/lid3NUwRAEAQBAEAmAIBEAmAIAgHkiAfPulfR00GNakCaJN2A/yj/wDPpM++jDzE+g0GuU1ssfJqYTYzKgevUo0EcXVKzWd+RA4dsq2aduOW8PwT2axbttacseUV9bCWJ3CHA5MD6aypDUY9M+GW4WZXPBUbWNSiKTglGqXqIQbMFU2B7zfwneH83uWqHC5yjjKXcjCY01CxNg+ZYAZMDrlOVmLyjqylQWPBYV8SXpopz9ku6DxIvlfnYWHYBJbLFOJVrqUJNryasqlg1sVigmViSRwnSiSV1uXJUSQuGxhXKB3GRsUXtbXyjPJFZFSwma89JTYwFEvUVeV2PUFG8fSMZIrpqEMsuKu0vY0qiL95UK25qADc+ch2uXHgprT/ABLFJ9kc/JTRLDo/hxVxeHpkXD1kBH5b5+V5JVFSmosq62x10SkvCPtmwtjJg1dEZmV3LjetdRYC1+Ok2KaI1ZSPhdTqZXyUpFpJyuIAgCAIAgCAIAgCARAEAQCCL5QOxwXT/ZNX2oxKgvTKKrWz9mR9DMnX0yb3rsb3SdTBR+HLhnFNixTPxFTrleZjhnub6rc0eMbjMPXUNUNUVVG6CigqV10JFtZ1GDiuGe1121vEUsFam8jb9PespyYrbxAJ9ZN+Cy8SW2fctqNUOu8OORHI8pHKPlFWUdrwzWxWN3SVAuwyN9AZ4ovyS117lkrajljcm5M7LMUksI8z09M1fKyfLm36jOUcR5eTEBfIT06bwWNCouHRuNVxYj5V1t38eyN3GEVZwdsl7Ir3csSTqYwWkklhET09O1+y3ZJq4psSw/Z4cEKTxqsLZdi38RLuirzLd7Hz/XdSo1qpd3/6PrM1T5MmAIAgCAIAgCAIAgEQBAEAQBAIIvrAOY290IwuJVii+xqnNXT4Q3WulpVs0lcuVwzT0vVb6GsvK9j5dtro5isGxFak24NKqAtSYc94adhtM2yidb5R9XpeoUahel8+zK+hinT4WNtd3VT3SJSaLcq4yeWXOxdupQqioaaXy3gybyNbQ9R5GS12KLzgoavRytjtTK7bJRq9SpTN0qs1QC9ypY3ZT2EmcWYcsos6RSjUoT7rg0ZwWSy2XRphalaoyjdFqSki5ckDeI5AEntnm5J4wVNRKe5Qgvz+DVYU9SzOeoWz755yTrcR7e2SAJ16t4xg92e5hnp2vsRPQXHRzo5Xx9Tdpru0wffrMPcTqHzHqEmpolY/sUNb1CrTR55fhH2jYuyqeDoJQpCyrqT8TsdWPWZs11qEdqPidRqJ32Oc+7N+dkAgEwBAEAQBAEAQBAIgCAIAgCATAIgEMoIscweB0jAXHJSY/olgK9y+Hphj+Knemf8AjaQyorl3Rcq6hqKvlmylxP2aYNvgqV6fY6sPMSF6Kt9i9Drupj3wytxH2Xf6eL/9lG/mDInoPZlqH/EMv/KH9MrMR9muNX4HoVP32Q+Ykb0Ni7MtQ6/Q/mi0VGL6H4+l8VEW5itSI/7SGWmsXdFyvq2mn2f+Mqa+EqU/jXd71PoZC4tdy7C6E/lZ5o0Hc2UXPaB6wk2dSnGKyy92d0Kx1fNaaIvzPVS3gpJk8NLORnXdX09flv8AR1+xfs1pIQ+KqGsRn7NAUp951PlLleiivm5MXU9dsmsVLav9O5w2HSkgSmqoiiyqoAUDsl1JJYRhznKbzJ5ZlnpyIBMAQBAI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SV"/>
          </a:p>
        </p:txBody>
      </p:sp>
      <p:sp>
        <p:nvSpPr>
          <p:cNvPr id="9225" name="AutoShape 9" descr="data:image/jpeg;base64,/9j/4AAQSkZJRgABAQAAAQABAAD/2wCEAAkGBxAPDxAPEBAPDw8PEA8QEBAPDQ8PDw8QFRQWFhQUFRQYHCggGBolHBQUITEiJSkrLi4uFx8zODMsNygtLisBCgoKDg0OGxAQGiwkICQsLCwsLCwsLCwsLCwsLCwsLCwsLCwsLCwsLCwsLCwsLCwsLCwsLCwsLCwsLCwsLCwsLP/AABEIAN8A4gMBEQACEQEDEQH/xAAbAAEAAgMBAQAAAAAAAAAAAAAAAQUDBAYCB//EAEAQAAIBAgMEBwUFBgYDAQAAAAECAAMRBCExBRJBUQZhcYGRobETIjJSwQczQmJyI4LR4fDxFENTkqKyNJPSFf/EABsBAQADAQEBAQAAAAAAAAAAAAADBAUCAQYH/8QAMBEAAgIBAwMCBgMAAAcAAAAAAAECAxEEEiEFMUEiURMyM2FxgSORoQYUJDRCseH/2gAMAwEAAhEDEQA/APuEAQBAEAmAIAgCAIAgCAIAgEEwBeMgmAIAgCAIAgCAIAgCAIAgCAIAgEQBAJgCAIAgCAIAgEGAYKOJDu6j8Frnhc3larUxsnKEfB3KDjFN+TPLJwVm18UQPZqfeYXY8l/nMjqOplj4Nfd9y1pqsvc+xm2RW3qS31X3T3aeUm6Zc7KFnuuDjUQ22PBvTRICIBMAiATAEAQBAEAQBAEAQBAIgCAIAgCAIBMAQCIAgGrtLEezps3HRe0ylr9R8Cly8ktNe+aRpdHkyduZA8M/rM3ocW4ym/LLGtfKRZ4iqEUsdFF5s32qqDm/BUjHc0kc4CSSzfExuerkJ8/QpSzZPuzUwksIstitYuvOzD0P0mh09bJyj78lXVLOGWs1imTAEAiATAEAQBAEAQBAEAQBAEAiATAIgEwCIAgCAIBDsBmcp43jkI53amLL7q8t4nxy8p8r1jUObUDU0tW3LLLYX3P7zXmp0XH/AC37ZU1f1DNjQHBBOSEM455XA9Jc1MFZHD7LuRVtp8eSlJvnM1milhGzs6pu1B1+74/2k+mltsRDfHMC8msUCYBEAQBAJgEQBAEAQCYAgCAIBEAQCYBEAQBAJgCARANfaAJpm2t1t/uEhvzseDuv5lk5rE6jsnx/UV60bFXYtej9XJ05EMO/L6TV6FbmEoFLWx9SZlxy7iueNVxfsAFh5ec09RiMX92Q08yX2K2Z5dANs56nh5DWToMLXDqGHYeozXptVkcozZwcXhmaTHAgCAIAgCAIBEAmAIAgCAIBEAQBAEAmARAJgEQCYBBE8a4ByeLyYjlcec+K6m/5sG1T8pk2ZW3Ko1s3um3XPel2uF6Xvwc6mG6H4LLaptuLrYfy+k+k1fGIlLTeWaEpFsQD3hMZ7Kpn8DW3hy65Wjq3ptRz8rOLafiQyu6OhRri4zBzE+ljJSWUZjWOCZ0BAJgCAIAgCAIAgCAIAgEQBAEAQCYAgCARAF54BAOa2xR3Kp5MN7+M+P6xU4ajPua2knugT/gylOnV4lwSOQ4f11zqOilTXC7zlf0cu5TlKHg2tqNep2AD6/WbWqeZkOnXpNSViwIBrYg59kxNfNSsx7E9a4LTYeL/AMpu1PqJq9G1uf4ZP8FHWU49aLqfSFAEzxvHIPFKoGAYZg5icwmpx3RPWmnhnudnggCAIBMAQBAEAQBAIgCAIBMAiAIAMApMRj2w9b37+xqa8fZte1x1G0y56mVNvq+VluFCsr47r/S6BvNNNNFQ1sZglqlCfwm/aOXpKmp0cL3Fy8EtdrhnHky1qIdd06XU+BB+knsqU47WRxk08lNjjeo/bbwmZe/WzQpXoRgkJKeXawJkd09kHI9SyzUM+blLc8lnB6o1CrKw1UgyXT2OFkZLwziyO6LR16njPv4vMUzCZ5rtZWPJSfKcXS21yf2OorMkVnR+rdWX5Tcdh/tMfolznCUX4Za1kMSTLabpTEAQBAEAQCYBEAmARAEAmARAEAmARAEApttUwxsRkRunlzy8Zl62Knwy7pZYJ6N4gmm1Jviondz1Kn4Z1061yg4S7o51kEpbl2ZcTSKh4qsQMtcvWcTbS4PUUFZrsx5sfWY9jzJmlBYijxODs8VRcGV9VByqaR1HhmrPnuxYIMLuDr8N8CfpX0n6Dp+ao/gwZ/MzX2tU3aL9Y3fGVep2bNNJ/ok08d1iK/o78VTsX6zK6D3mWtd4LyfSmeIAgCATAEAQBAIgCAIAgCAIAgEwCIBT7crbrIPyk998pl6+za0i7pI5yzU2LWJxOf40I/22t5SvobM3/lEuqglUvydHNwzSmxGODYkUwfdpBibcam6bDuF/GZlmpUr9i7Itxpaq3e5pyq+5aRBNs543g9SyY6dXeJykcZ7ng6lHCMdanbMaekytZpXF749iSEs8GKUIrlHbOwpCyjqUek/QKuK1+DClzIpNrYrep0xzJJ7spg9Zv3Vxh7l7S14m2T0eb3nH5R6zjoL9cke65cJl6J9OZwgCAIBMAQCIBMAQCIAgCAIAgCAIAgHMbYrb9ZuS2Xw1858/rrN9v4NXSw21/kjZH/kU/wB7/qZ5ofro91X0mX20sUKNJ6h/CMutjp5zZ1NqqrcjNprdk1FHJ4G9wx+JiWJ53nzlLe7c+7NqxLGF2RYy6VjBiW0HfIbn4JYI84bU9k5p7ntnY2JO8SWCI12p2YDgSPWYtun+HdFeGyXd6WdaRlbqn2yXpwYvk5sUd5iWyp0QS56hckds+Ysod97cvlj3NJT2xwu7MGxtoqcQLLuK9wBvXtfhONFZGvVbo8J8Eupol8Hl5aOsE+tMcmARAJgCAIAgCARAEAQBAEAQCYBEA1NqY0UKTOddFHNjoJW1V6prcmS0VOyaijlVJOZ1OZPWZ85ly5Zs4S4RvbH+/T970MuaH6yK+q+mzP0lqb706P4QDVfsGQ+ssdSlukq/2yDRranP9Ir6Au3jM+teouy7GxUfdEsSkkRJZMGIPvG2YkFvzcElfyk4bU9kVPGRPseQ5BuJkLUThNtM72poye1BK8wwluWqja4+6aIpRwmdZPsl2MY53pTigiCiuRqHee3y3+p9Ji9UuVcPhx89zR0FW+e9+DmaT7rBhqCDPnk8NM15x3Jo+h4SrvorfMAZ9rprPiVRl9j5qcdsmjLJzgQBAEAmAIAgCARAJgEQBAEAQATPG8cg43aOLOKr2X7qmbLyJ5/1wnzWqvepuwuyNrT1KmvL7syVl3VA684nHbHB7F5eTPsf79P3vQybQ/WRFqvpnnHPvVKz/NU9mOpKYF/+R8o1MsylL3eP6OaFhJe3P9mPDDUyKrhZJp88GKo+8b+EjlLLO4rCPJM5Z72MlI2DHqt4zmc9lbZy+WjzMUkE9Tw8njOrwtYNTV+a3P1n3umuU6Yz+xhzg1No4XaeKNas9TgTZepRpPldXc7bXI+h01Xw60jVlYmO46OvfDJ1XE+p6S/+nR8/rFi1lnNMqiATAEAQBAEAQCIAgCAIBMAQCp6RYgpR3V+Oqdwc7cfL1lDqNrhViPd8FrSQUrMvsiowmHFNbceJmVTVsRfsnuZ4xJz7BOLXlnUFwesDV3a1M8N8A94InunntsTOb45raNdKhZQeZc95cn6ziU93+ncY7TNUNgF7z2zqbwtp5Hnkws1gTyzkTeCRcmuuMBYCxAJAJ5DskUbk3g7dbSybQlfWS5SOETKJ6IBu0MXu4aul8wjFe/I+s3en6trTzrfhcFO2rN0X7nMzNNYQDuujyWw1LrBPiTPrunx26eKPndW83MsZeK4vAF4AgEwBAIgCAIAgCAIBMAiAVW1XUkC3vKSM+AIBNvKUNXKL/Ja06eSvlAuGi5uSeuU5PLJ0KtRFpON8e1JUooztunez5aST0qp8+o4xKVi44Iwa2QMeA8TI6lhZZ3N5eEDPG8s9MGMey255SG6WIklayzRpi7AdYlaK5RPJ8FsJBqJZmViZCBAMWIJ3GtxFu6SVycXwexSbRVycsmShSLsFGp8hzklVbnLCOZyUVk7WljqdNFRQxCqFGVtBPqoaiFcFFeDAdM5yyzFU2m50AXzMjlrJPsdx00V3MdE1KrW3mtxN8gJxW7LZYydTUK12LmmgUADQTUisLBSbyep6eEwBAEAiAIBMAiAIAgAwCk2k96h6rCZWqlmZf06xHJpVmspOmWvKVJvESxFZZS4nFFslyTzbrP8ACZdt27iPYu11Y5l3MeFol2FuBGfKc0Rk5cHVskovJcYhs90aCaFsvCKcF5MMhJCuxVTebqGQlO2W5lmEcI94Gnc73LTtnkfSnJnNkvBYSk+WRCeAQDxUTeVgPlY+AvJKoOUsIblHllUoubDUycst4RbUAEFgBe1r2zmhW9q4RUn6nyZ6FQk5m8nrk2+SOaSRtUqZYhRmTLUIOTwiGUlFZZa0mSiUpas97nu1l34tdE41eWUZKVic/CN6XiEmARAJgCARAEAmAIBEAQDFiqm6jMNVUmQ6iz4dbn7HUI7pJFFXqb7FuDZzJlYrHuXk0YR2xwaO0z+zPdKuqf8AGWKV6impoWIAmXGOXwXm8FxhaYRb+HWZpVQUI5KU5bng8XnDeTpGDF1d0WGp9JDbPCwSVxyzQRCSAOMqxWWTt4RaIoReQHGe6h4xBFfOWaOIxBbIZL6yKEME0YJdzcwp9xeyQz7kUu5NesEGevAT2MHJ8CMcmpS25TpBsjUqvdOVOmpy7zNzSUQqrc33wJ6Sdkl4S/0x4euaZJAUm1rsL27pnRltecEs69/GTdw9XeF+PGWoT3IhlHBu4CmXqBRqQ3pLemhvngr3y2xyXqKtAKNWcgE9XHumwlGhLPdma3K1t+CsFYvig357DsGU+eVzt6gn98FzYo6c6KfWmYTAIgEwCIBMAQBAEAQBANPaptRfst4mUOpSxppfgm0/1EUNA+7MXRSzUjSmuTHjFutueUlvWY4OqnhmpgMNz149kq0Uk1ths124DQSeyXhEUF5ZhY2FzwkLeFkkRWVXLG/hKUpbmWorCNzDUgguxsTqeQlmuCjyyCcm+xhxmJDmyiyDS+rdZkNs4t+nsdVVuPMu5rSImN6viFpILnMASKuqVksIhjBzZz+LxjVCdQPMzb0+ljWsvuXoVqKMFEXZR1j1k9jxBncuxczCKhmwj2bqOUlqlhnFkco6To/TvULfKvmf6M3OnRzNsytbL0pGbaNS9Q/lsBJdVJubOKI4iaey1vXTqJPkZhdOg5axFjUvFTOnn2ZkEwBAIgCAIBMAQCIBMAiAaW2fuW/d9RM3q3/ayLGl+qihw2h7Zh9OfoaNGzue6iXFpelHcsHKeCGIRfTtnjxBHqzJmpKuckxqY+pZbaDUngO+Q2qTWEiWpJs9YGhZfat2JfjzbsH9aTqqnYt8v0c22bpbI/s18TW3jYfCNOvrlaye5k0I4MMjOzxVqBRc/wB53XW5vCOkslXiMQahufCbFNEa1hFiEFFGOTHR7oGxLfKL9+g9ZFaty2+55LngtKFUOL+I5GZF1TrlgrSjhmSRI5Oz6Nr+zZ/mI8h/OfUdMX8bkYWufrwYMaP2j/qMi1Hzskp5gj1sGld2f5RbvP8AaUujVbrp2ew1kvSol7PpjOJgEQBAEAQCYAgCARAEA1Nqrei/ZfwN5R6lHdppIm07xYjncMxuRw1mBoFiJqWIzy+RmpVfePVwlSctzJ4xwjUrV910A4EEyvKzbJIlUN0WVOPxbYiqlEH9mHCKvAsTYsef8JrVdkieulVVyn5wXu3sXvVCo0Wyj9IlDqF+6zC7FTR1bY5fkqZmlw8u4UEnICdRg5PCPUssqq9Yub8OA5CbNNSriWYx2mKTHQgFm2AKYcuRYsq1OxC4VfHMzmUHvX2RTWoUrdq7djSwtbcbqOsh1FSsiWpxyi2ExmscFY7Los96FuTH0E+p6U804+5g69YtMe18qjdYFus2lfqMtmfud6bmJY7Kw3s6YB+I+83fLfTtN8ClJ93yyrqLN88m5NAhJgCARAJgCAIAgCAIBBgHN1K9TDVa3tWNajXfJFN3oKQcwpzYcwultDKcov1Rk8pl5KNkY7Fhr/TA7/4dAxFw9Q026lAvcd9j3TGqzpq/UvOCf60sLwsk4k+6OTaHmJ3a/Svud14ya6DUnJVBZjyAleMc/oklLHbuVRYuxPHNrcgBf6SnHM7MltYhFJlVsn7+keTb3hn9JtbtqyWL1/E0WVer8TnTn6TE2ytk2iGC4SRW1sazZLkOfGXq9JGCzLksqtLlkY2rc7o0XXrM701W1bn5EI+TV7wO2WnJLuScnstSA+Nify0/d8SQfKcu2COF8RvseaOIVXVrBwpB3XHutbgYV0U8nU63KDXY6Xbm2FL1QU/Y4mhTCNxRlAYdouRedu9fFk2uGsGTptK8Jp8xfJzMZNgsdn1brunVdOyZWsq2y3Ir2Rxydz0S+6b9U2ekfSZgdQ+oi2q4ZWdXIuV05X5zQs08JzUpeCkrGlhGZWBv1a9UmTRwTPQTAEAQBAIgCATAEAQBAOf6a4TfwrOvxUmWpca2GRz7DfulfURzDKL3T7NtyT7Pg5jAbcaqvsK5DA23WYC5PC559cyb5SlHD5RrWaKMHvhwWQJ3VW5IQELfW172lNye1R9iBRWW/cxbQq7qCmPiezv1L+Ffr4TnUT2Q2Lu+57RHdPe+y7GjgMclOtuuMnRk3vkLDI/1znegrxmb9uCe+qcoJx8PJg2Ts9v8alE3Fy1j+SxzEuwr+JiPud6i9KhyPHSTEqazUqYC0qJKKB+JhkzE8TfLukk4Qg9sFwj3Q1vZvl3Zg2bhabJVqVHNMUgjAhN+5JtYr4TlbedxJfZOMoxis5KypVzNtOZFie6VpW+IlyMeOTHIm8nYngIgFltPbNJ6dPDbhRqSqyOTfeJG66nlopHZLdjg69uOSjp9JZCx25yn3NGk3CR1S8MtyRt4V91x1mx741EN0GiKayj6H0UPuMP0n1lrpPyNHzfUPmRvbY2tSwtMvUbPPcX8TtyAmlddGuOWVtPp53S2xRx/RLbFevjt1nb2biq5TLdvbKZuitnK3DZsdQ0ldWnylysH0ATYMAmAIAgCARAEAmAIBEAQDxWpB1ZWF1YFSOYOs8aysHsZOLyj5LtLBth6z0m1RrA81/CfCZFkNraZ9dp7VbWpFps7ae8lmzdf+Q5zO1C+H6iC2jD47GLF4i13Y3JPiZTrjK6fJ3XDHCKdjc3OpmxGOFhFtLB02E2svsqBZR7SmGRKouGWqDvBW5qynxBks7FCtY8GNbppfEkk+H4+3/wotqIVrVL/AImLj9L+8PIzlvPPuaWmada+3BBfdw7D52Knu3D9JDPydbd1i+xXSsWxAEAKLkDrEHMuzNPpKtsVVXlu6cCQGt5yzPuTaF7qUydn194WPxL5iQtYZ7bDDyWaNoR298tReVkqTXDR3n/6yYOjUqkXLMFpJ8zWJ8BeSae2NUZS+/B8/LTyvsUF+2cJtDH1MRUNSqxZjpyUcgOAlKy2VjzI36KIUx2wRe/Z7TvjCfloufEqPrLfT1/Jn7Gf1iWKUvufSZtHzQgCAIAgCATAEAQBAIgCAcr032P7RBiEF3pizgatT5938ZU1NW5bkanTdV8OWyXZnCI5UgjUTNnBSWGfQtZRkxNUuQeHDt4yKmqNfCPIxS4MJk50bmBdWWrRN7uoana+VVTdfLenM5La4sr3RalGa/D/AAa9bEtU3nqEll3Bf8KKPdAty0z4X7xzTLcuTtQVWFHsz1iLiiFIsd97g66LPLFjJ1W055RoysWSIBX4nHm5CZW4637J2oliFS7s97FZnxNEMxI9ou9c5WvnJYJbkcatKNMsexrbSxXtq9Wr/qVHfuJNvK09m8yZJpq/h1Rj7JHjBvuuvWbeMja4JLFmJ0uzKYeoqk2XeG8ToF4zquaS9RlahuMW13PfSzbVB6irRZ6vslKsbBaW9e7FTqeWnCd2qDSUWcdO0tqTlYsZ/spsNjQ5sRunhncGV3HBoTqa5O/+zah71epyVEB7SSfQTS6auWz5zrU/lid3NUwRAEAQBAEAmAIBEAmAIAgHkiAfPulfR00GNakCaJN2A/yj/wDPpM++jDzE+g0GuU1ssfJqYTYzKgevUo0EcXVKzWd+RA4dsq2aduOW8PwT2axbttacseUV9bCWJ3CHA5MD6aypDUY9M+GW4WZXPBUbWNSiKTglGqXqIQbMFU2B7zfwneH83uWqHC5yjjKXcjCY01CxNg+ZYAZMDrlOVmLyjqylQWPBYV8SXpopz9ku6DxIvlfnYWHYBJbLFOJVrqUJNryasqlg1sVigmViSRwnSiSV1uXJUSQuGxhXKB3GRsUXtbXyjPJFZFSwma89JTYwFEvUVeV2PUFG8fSMZIrpqEMsuKu0vY0qiL95UK25qADc+ch2uXHgprT/ABLFJ9kc/JTRLDo/hxVxeHpkXD1kBH5b5+V5JVFSmosq62x10SkvCPtmwtjJg1dEZmV3LjetdRYC1+Ok2KaI1ZSPhdTqZXyUpFpJyuIAgCAIAgCAIAgCARAEAQCCL5QOxwXT/ZNX2oxKgvTKKrWz9mR9DMnX0yb3rsb3SdTBR+HLhnFNixTPxFTrleZjhnub6rc0eMbjMPXUNUNUVVG6CigqV10JFtZ1GDiuGe1121vEUsFam8jb9PespyYrbxAJ9ZN+Cy8SW2fctqNUOu8OORHI8pHKPlFWUdrwzWxWN3SVAuwyN9AZ4ovyS117lkrajljcm5M7LMUksI8z09M1fKyfLm36jOUcR5eTEBfIT06bwWNCouHRuNVxYj5V1t38eyN3GEVZwdsl7Ir3csSTqYwWkklhET09O1+y3ZJq4psSw/Z4cEKTxqsLZdi38RLuirzLd7Hz/XdSo1qpd3/6PrM1T5MmAIAgCAIAgCAIAgEQBAEAQBAIIvrAOY290IwuJVii+xqnNXT4Q3WulpVs0lcuVwzT0vVb6GsvK9j5dtro5isGxFak24NKqAtSYc94adhtM2yidb5R9XpeoUahel8+zK+hinT4WNtd3VT3SJSaLcq4yeWXOxdupQqioaaXy3gybyNbQ9R5GS12KLzgoavRytjtTK7bJRq9SpTN0qs1QC9ypY3ZT2EmcWYcsos6RSjUoT7rg0ZwWSy2XRphalaoyjdFqSki5ckDeI5AEntnm5J4wVNRKe5Qgvz+DVYU9SzOeoWz755yTrcR7e2SAJ16t4xg92e5hnp2vsRPQXHRzo5Xx9Tdpru0wffrMPcTqHzHqEmpolY/sUNb1CrTR55fhH2jYuyqeDoJQpCyrqT8TsdWPWZs11qEdqPidRqJ32Oc+7N+dkAgEwBAEAQBAEAQBAIgCAIAgCATAIgEMoIscweB0jAXHJSY/olgK9y+Hphj+Knemf8AjaQyorl3Rcq6hqKvlmylxP2aYNvgqV6fY6sPMSF6Kt9i9Drupj3wytxH2Xf6eL/9lG/mDInoPZlqH/EMv/KH9MrMR9muNX4HoVP32Q+Ykb0Ni7MtQ6/Q/mi0VGL6H4+l8VEW5itSI/7SGWmsXdFyvq2mn2f+Mqa+EqU/jXd71PoZC4tdy7C6E/lZ5o0Hc2UXPaB6wk2dSnGKyy92d0Kx1fNaaIvzPVS3gpJk8NLORnXdX09flv8AR1+xfs1pIQ+KqGsRn7NAUp951PlLleiivm5MXU9dsmsVLav9O5w2HSkgSmqoiiyqoAUDsl1JJYRhznKbzJ5ZlnpyIBMAQBAI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SV"/>
          </a:p>
        </p:txBody>
      </p:sp>
      <p:pic>
        <p:nvPicPr>
          <p:cNvPr id="2059" name="Picture 11" descr="http://static.freepik.com/foto-gratis/fuego-llamas-imagenes-predisenadas_43119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5072063"/>
            <a:ext cx="3222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http://static.freepik.com/foto-gratis/fuego-llamas-imagenes-predisenadas_43119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4572000"/>
            <a:ext cx="3222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http://static.freepik.com/foto-gratis/fuego-llamas-imagenes-predisenadas_43119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3929063"/>
            <a:ext cx="3222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http://static.freepik.com/foto-gratis/fuego-llamas-imagenes-predisenadas_43119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3571875"/>
            <a:ext cx="3222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http://static.freepik.com/foto-gratis/fuego-llamas-imagenes-predisenadas_43119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3429000"/>
            <a:ext cx="3222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75 Grupo"/>
          <p:cNvGrpSpPr>
            <a:grpSpLocks/>
          </p:cNvGrpSpPr>
          <p:nvPr/>
        </p:nvGrpSpPr>
        <p:grpSpPr bwMode="auto">
          <a:xfrm>
            <a:off x="3714750" y="571500"/>
            <a:ext cx="428625" cy="285750"/>
            <a:chOff x="235191" y="2285992"/>
            <a:chExt cx="3763845" cy="2571768"/>
          </a:xfrm>
        </p:grpSpPr>
        <p:pic>
          <p:nvPicPr>
            <p:cNvPr id="9245" name="Picture 6" descr="http://t1.gstatic.com/images?q=tbn:ANd9GcTnlP8k_C5xINkm7FTaEIZii7N_V8IgJVn5r-FbH-Oeo8bbMo0x98AlccuJ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91" y="2285992"/>
              <a:ext cx="3763845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20 Rectángulo"/>
            <p:cNvSpPr/>
            <p:nvPr/>
          </p:nvSpPr>
          <p:spPr>
            <a:xfrm>
              <a:off x="290952" y="2643187"/>
              <a:ext cx="2286187" cy="1071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SV"/>
            </a:p>
          </p:txBody>
        </p:sp>
      </p:grpSp>
      <p:grpSp>
        <p:nvGrpSpPr>
          <p:cNvPr id="3" name="75 Grupo"/>
          <p:cNvGrpSpPr>
            <a:grpSpLocks/>
          </p:cNvGrpSpPr>
          <p:nvPr/>
        </p:nvGrpSpPr>
        <p:grpSpPr bwMode="auto">
          <a:xfrm>
            <a:off x="4286250" y="1500188"/>
            <a:ext cx="428625" cy="285750"/>
            <a:chOff x="235191" y="2285992"/>
            <a:chExt cx="3763845" cy="2571768"/>
          </a:xfrm>
        </p:grpSpPr>
        <p:pic>
          <p:nvPicPr>
            <p:cNvPr id="9243" name="Picture 6" descr="http://t1.gstatic.com/images?q=tbn:ANd9GcTnlP8k_C5xINkm7FTaEIZii7N_V8IgJVn5r-FbH-Oeo8bbMo0x98AlccuJ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91" y="2285992"/>
              <a:ext cx="3763845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23 Rectángulo"/>
            <p:cNvSpPr/>
            <p:nvPr/>
          </p:nvSpPr>
          <p:spPr>
            <a:xfrm>
              <a:off x="290952" y="2643177"/>
              <a:ext cx="2286187" cy="1071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SV"/>
            </a:p>
          </p:txBody>
        </p:sp>
      </p:grpSp>
      <p:grpSp>
        <p:nvGrpSpPr>
          <p:cNvPr id="5" name="75 Grupo"/>
          <p:cNvGrpSpPr>
            <a:grpSpLocks/>
          </p:cNvGrpSpPr>
          <p:nvPr/>
        </p:nvGrpSpPr>
        <p:grpSpPr bwMode="auto">
          <a:xfrm>
            <a:off x="5786438" y="1857375"/>
            <a:ext cx="428625" cy="285750"/>
            <a:chOff x="235191" y="2285992"/>
            <a:chExt cx="3763845" cy="2571768"/>
          </a:xfrm>
        </p:grpSpPr>
        <p:pic>
          <p:nvPicPr>
            <p:cNvPr id="9241" name="Picture 6" descr="http://t1.gstatic.com/images?q=tbn:ANd9GcTnlP8k_C5xINkm7FTaEIZii7N_V8IgJVn5r-FbH-Oeo8bbMo0x98AlccuJ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91" y="2285992"/>
              <a:ext cx="3763845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26 Rectángulo"/>
            <p:cNvSpPr/>
            <p:nvPr/>
          </p:nvSpPr>
          <p:spPr>
            <a:xfrm>
              <a:off x="290952" y="2643187"/>
              <a:ext cx="2286187" cy="1071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SV"/>
            </a:p>
          </p:txBody>
        </p:sp>
      </p:grpSp>
      <p:grpSp>
        <p:nvGrpSpPr>
          <p:cNvPr id="6" name="75 Grupo"/>
          <p:cNvGrpSpPr>
            <a:grpSpLocks/>
          </p:cNvGrpSpPr>
          <p:nvPr/>
        </p:nvGrpSpPr>
        <p:grpSpPr bwMode="auto">
          <a:xfrm>
            <a:off x="7429500" y="2786063"/>
            <a:ext cx="428625" cy="285750"/>
            <a:chOff x="235191" y="2285992"/>
            <a:chExt cx="3763845" cy="2571768"/>
          </a:xfrm>
        </p:grpSpPr>
        <p:pic>
          <p:nvPicPr>
            <p:cNvPr id="9239" name="Picture 6" descr="http://t1.gstatic.com/images?q=tbn:ANd9GcTnlP8k_C5xINkm7FTaEIZii7N_V8IgJVn5r-FbH-Oeo8bbMo0x98AlccuJ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91" y="2285992"/>
              <a:ext cx="3763845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29 Rectángulo"/>
            <p:cNvSpPr/>
            <p:nvPr/>
          </p:nvSpPr>
          <p:spPr>
            <a:xfrm>
              <a:off x="290952" y="2643177"/>
              <a:ext cx="2286187" cy="1071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SV"/>
            </a:p>
          </p:txBody>
        </p:sp>
      </p:grpSp>
      <p:sp>
        <p:nvSpPr>
          <p:cNvPr id="32" name="31 Forma libre"/>
          <p:cNvSpPr/>
          <p:nvPr/>
        </p:nvSpPr>
        <p:spPr>
          <a:xfrm>
            <a:off x="3984625" y="1795463"/>
            <a:ext cx="2573338" cy="1828800"/>
          </a:xfrm>
          <a:custGeom>
            <a:avLst/>
            <a:gdLst>
              <a:gd name="connsiteX0" fmla="*/ 163772 w 2572603"/>
              <a:gd name="connsiteY0" fmla="*/ 156949 h 1828800"/>
              <a:gd name="connsiteX1" fmla="*/ 655092 w 2572603"/>
              <a:gd name="connsiteY1" fmla="*/ 348018 h 1828800"/>
              <a:gd name="connsiteX2" fmla="*/ 1105468 w 2572603"/>
              <a:gd name="connsiteY2" fmla="*/ 429904 h 1828800"/>
              <a:gd name="connsiteX3" fmla="*/ 1514901 w 2572603"/>
              <a:gd name="connsiteY3" fmla="*/ 457200 h 1828800"/>
              <a:gd name="connsiteX4" fmla="*/ 1842447 w 2572603"/>
              <a:gd name="connsiteY4" fmla="*/ 429904 h 1828800"/>
              <a:gd name="connsiteX5" fmla="*/ 2101754 w 2572603"/>
              <a:gd name="connsiteY5" fmla="*/ 661916 h 1828800"/>
              <a:gd name="connsiteX6" fmla="*/ 2183641 w 2572603"/>
              <a:gd name="connsiteY6" fmla="*/ 1139588 h 1828800"/>
              <a:gd name="connsiteX7" fmla="*/ 2415653 w 2572603"/>
              <a:gd name="connsiteY7" fmla="*/ 1439838 h 1828800"/>
              <a:gd name="connsiteX8" fmla="*/ 2497540 w 2572603"/>
              <a:gd name="connsiteY8" fmla="*/ 1630907 h 1828800"/>
              <a:gd name="connsiteX9" fmla="*/ 1965277 w 2572603"/>
              <a:gd name="connsiteY9" fmla="*/ 1603612 h 1828800"/>
              <a:gd name="connsiteX10" fmla="*/ 1637731 w 2572603"/>
              <a:gd name="connsiteY10" fmla="*/ 1603612 h 1828800"/>
              <a:gd name="connsiteX11" fmla="*/ 1337480 w 2572603"/>
              <a:gd name="connsiteY11" fmla="*/ 1726441 h 1828800"/>
              <a:gd name="connsiteX12" fmla="*/ 996286 w 2572603"/>
              <a:gd name="connsiteY12" fmla="*/ 1821976 h 1828800"/>
              <a:gd name="connsiteX13" fmla="*/ 805217 w 2572603"/>
              <a:gd name="connsiteY13" fmla="*/ 1685498 h 1828800"/>
              <a:gd name="connsiteX14" fmla="*/ 696035 w 2572603"/>
              <a:gd name="connsiteY14" fmla="*/ 1685498 h 1828800"/>
              <a:gd name="connsiteX15" fmla="*/ 655092 w 2572603"/>
              <a:gd name="connsiteY15" fmla="*/ 1303361 h 1828800"/>
              <a:gd name="connsiteX16" fmla="*/ 300250 w 2572603"/>
              <a:gd name="connsiteY16" fmla="*/ 757450 h 1828800"/>
              <a:gd name="connsiteX17" fmla="*/ 40943 w 2572603"/>
              <a:gd name="connsiteY17" fmla="*/ 116006 h 1828800"/>
              <a:gd name="connsiteX18" fmla="*/ 54590 w 2572603"/>
              <a:gd name="connsiteY18" fmla="*/ 61415 h 1828800"/>
              <a:gd name="connsiteX19" fmla="*/ 163772 w 2572603"/>
              <a:gd name="connsiteY19" fmla="*/ 156949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72603" h="1828800">
                <a:moveTo>
                  <a:pt x="163772" y="156949"/>
                </a:moveTo>
                <a:cubicBezTo>
                  <a:pt x="263856" y="204716"/>
                  <a:pt x="498143" y="302525"/>
                  <a:pt x="655092" y="348018"/>
                </a:cubicBezTo>
                <a:cubicBezTo>
                  <a:pt x="812041" y="393511"/>
                  <a:pt x="962167" y="411707"/>
                  <a:pt x="1105468" y="429904"/>
                </a:cubicBezTo>
                <a:cubicBezTo>
                  <a:pt x="1248770" y="448101"/>
                  <a:pt x="1392071" y="457200"/>
                  <a:pt x="1514901" y="457200"/>
                </a:cubicBezTo>
                <a:cubicBezTo>
                  <a:pt x="1637731" y="457200"/>
                  <a:pt x="1744638" y="395785"/>
                  <a:pt x="1842447" y="429904"/>
                </a:cubicBezTo>
                <a:cubicBezTo>
                  <a:pt x="1940256" y="464023"/>
                  <a:pt x="2044888" y="543635"/>
                  <a:pt x="2101754" y="661916"/>
                </a:cubicBezTo>
                <a:cubicBezTo>
                  <a:pt x="2158620" y="780197"/>
                  <a:pt x="2131324" y="1009934"/>
                  <a:pt x="2183641" y="1139588"/>
                </a:cubicBezTo>
                <a:cubicBezTo>
                  <a:pt x="2235958" y="1269242"/>
                  <a:pt x="2363337" y="1357952"/>
                  <a:pt x="2415653" y="1439838"/>
                </a:cubicBezTo>
                <a:cubicBezTo>
                  <a:pt x="2467969" y="1521724"/>
                  <a:pt x="2572603" y="1603611"/>
                  <a:pt x="2497540" y="1630907"/>
                </a:cubicBezTo>
                <a:cubicBezTo>
                  <a:pt x="2422477" y="1658203"/>
                  <a:pt x="2108578" y="1608161"/>
                  <a:pt x="1965277" y="1603612"/>
                </a:cubicBezTo>
                <a:cubicBezTo>
                  <a:pt x="1821976" y="1599063"/>
                  <a:pt x="1742364" y="1583140"/>
                  <a:pt x="1637731" y="1603612"/>
                </a:cubicBezTo>
                <a:cubicBezTo>
                  <a:pt x="1533098" y="1624084"/>
                  <a:pt x="1444388" y="1690047"/>
                  <a:pt x="1337480" y="1726441"/>
                </a:cubicBezTo>
                <a:cubicBezTo>
                  <a:pt x="1230573" y="1762835"/>
                  <a:pt x="1084997" y="1828800"/>
                  <a:pt x="996286" y="1821976"/>
                </a:cubicBezTo>
                <a:cubicBezTo>
                  <a:pt x="907576" y="1815152"/>
                  <a:pt x="855259" y="1708244"/>
                  <a:pt x="805217" y="1685498"/>
                </a:cubicBezTo>
                <a:cubicBezTo>
                  <a:pt x="755175" y="1662752"/>
                  <a:pt x="721056" y="1749187"/>
                  <a:pt x="696035" y="1685498"/>
                </a:cubicBezTo>
                <a:cubicBezTo>
                  <a:pt x="671014" y="1621809"/>
                  <a:pt x="721056" y="1458036"/>
                  <a:pt x="655092" y="1303361"/>
                </a:cubicBezTo>
                <a:cubicBezTo>
                  <a:pt x="589128" y="1148686"/>
                  <a:pt x="402608" y="955343"/>
                  <a:pt x="300250" y="757450"/>
                </a:cubicBezTo>
                <a:cubicBezTo>
                  <a:pt x="197892" y="559558"/>
                  <a:pt x="81886" y="232012"/>
                  <a:pt x="40943" y="116006"/>
                </a:cubicBezTo>
                <a:cubicBezTo>
                  <a:pt x="0" y="0"/>
                  <a:pt x="29569" y="59141"/>
                  <a:pt x="54590" y="61415"/>
                </a:cubicBezTo>
                <a:cubicBezTo>
                  <a:pt x="79611" y="63689"/>
                  <a:pt x="63688" y="109182"/>
                  <a:pt x="163772" y="156949"/>
                </a:cubicBezTo>
                <a:close/>
              </a:path>
            </a:pathLst>
          </a:custGeom>
          <a:solidFill>
            <a:srgbClr val="00B05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pic>
        <p:nvPicPr>
          <p:cNvPr id="31" name="Picture 16" descr="http://www.feriasinfo.es/logos/rundveerelatiedagen_logo_259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2857500"/>
            <a:ext cx="6429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F:\Talleres de paisaje  FOTOS\El Carrizal\IMG_824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650" y="5000625"/>
            <a:ext cx="2212975" cy="1658938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2061" name="Picture 13" descr="F:\Talleres de paisaje  FOTOS\oncepcion Quezaltepeque\IMG_803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2212975" cy="1658937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70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NA SANEAMIENTO  1aprobada 18mar2013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1328" y="0"/>
            <a:ext cx="1163931" cy="14224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53456" y="-55840"/>
            <a:ext cx="6336704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Primer Plan Nacional de Saneamiento Ambiental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(Componente: Aguas residuales)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3 Imagen" descr="LONA SANEAMIENTO  1aprobada 18mar201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4976" y="874478"/>
            <a:ext cx="4202349" cy="8171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17" y="874478"/>
            <a:ext cx="1189743" cy="81712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39552" y="1700808"/>
            <a:ext cx="8229600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SV" sz="2000" b="1" dirty="0" smtClean="0"/>
              <a:t>Objetivo: </a:t>
            </a:r>
            <a:r>
              <a:rPr lang="es-MX" sz="2000" i="1" dirty="0" smtClean="0"/>
              <a:t>“Alcanzar cobertura universal de calidad en los servicios de saneamiento ambiental, que garanticen el bienestar humano y la protección del medio ambiente”</a:t>
            </a:r>
            <a:endParaRPr lang="es-SV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2852936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dirty="0" smtClean="0"/>
              <a:t>Ejes: </a:t>
            </a:r>
          </a:p>
          <a:p>
            <a:r>
              <a:rPr lang="es-SV" sz="2000" dirty="0" smtClean="0"/>
              <a:t>1: Adopción de una cultura de responsabilidad en el manejo del agua</a:t>
            </a:r>
          </a:p>
          <a:p>
            <a:r>
              <a:rPr lang="es-SV" sz="2000" dirty="0" smtClean="0"/>
              <a:t>2: Experimentación y adaptación de tecnologías con enfoque de adaptación al Cambio Climático</a:t>
            </a:r>
          </a:p>
          <a:p>
            <a:r>
              <a:rPr lang="es-SV" sz="2000" dirty="0" smtClean="0"/>
              <a:t>3: Actualización de legislación y marco regulatorio</a:t>
            </a:r>
          </a:p>
          <a:p>
            <a:r>
              <a:rPr lang="es-SV" sz="2000" dirty="0" smtClean="0"/>
              <a:t>4: Desarrollo del modelo de gestión y fortalecimiento institucional</a:t>
            </a:r>
          </a:p>
          <a:p>
            <a:r>
              <a:rPr lang="es-SV" sz="2000" dirty="0" smtClean="0"/>
              <a:t>5: Rehabilitación y desarrollo de infraestructura sanitaria prioritaria a nivel nacional</a:t>
            </a:r>
          </a:p>
          <a:p>
            <a:r>
              <a:rPr lang="es-SV" sz="2000" dirty="0" smtClean="0"/>
              <a:t>6: Monitoreo del tratamiento de aguas industriales</a:t>
            </a:r>
          </a:p>
          <a:p>
            <a:r>
              <a:rPr lang="es-SV" sz="2000" dirty="0" smtClean="0"/>
              <a:t>7: </a:t>
            </a:r>
            <a:r>
              <a:rPr lang="es-SV" sz="2000" dirty="0" err="1" smtClean="0"/>
              <a:t>Reuso</a:t>
            </a:r>
            <a:r>
              <a:rPr lang="es-SV" sz="2000" dirty="0" smtClean="0"/>
              <a:t> y reciclaje de aguas residuales tratadas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6396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/>
          </p:nvPr>
        </p:nvGraphicFramePr>
        <p:xfrm>
          <a:off x="-589920" y="13961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6 CuadroTexto"/>
          <p:cNvSpPr txBox="1">
            <a:spLocks noChangeArrowheads="1"/>
          </p:cNvSpPr>
          <p:nvPr/>
        </p:nvSpPr>
        <p:spPr bwMode="auto">
          <a:xfrm>
            <a:off x="5009661" y="2835124"/>
            <a:ext cx="4127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altLang="es-SV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Involucramiento de la empresa privada y responsabilidad extendida (Negocios y formalización del sector)</a:t>
            </a:r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5032375" y="1668643"/>
            <a:ext cx="3787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altLang="es-SV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Mejorar y extender la capacidad instalada municipal (Infraestructura y capacitación)</a:t>
            </a:r>
          </a:p>
        </p:txBody>
      </p:sp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5043412" y="4365103"/>
            <a:ext cx="3994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altLang="es-SV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Involucrar a la ciudadanía en general (cambio de hábitos y prácticas)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2329238"/>
            <a:ext cx="2003334" cy="278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3 Imagen" descr="LONA SANEAMIENTO  1aprobada 18mar2013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9525" y="280136"/>
            <a:ext cx="1163931" cy="126188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65259" y="280136"/>
            <a:ext cx="6547632" cy="126188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Primer Plan Nacional de Saneamiento Ambiental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(Componente: </a:t>
            </a:r>
            <a:r>
              <a:rPr lang="es-MX" sz="20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Desechos sólidos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Programa Nacional para</a:t>
            </a:r>
            <a:r>
              <a:rPr kumimoji="0" lang="es-MX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Gestión Integral de DS</a:t>
            </a:r>
          </a:p>
        </p:txBody>
      </p:sp>
    </p:spTree>
    <p:extLst>
      <p:ext uri="{BB962C8B-B14F-4D97-AF65-F5344CB8AC3E}">
        <p14:creationId xmlns:p14="http://schemas.microsoft.com/office/powerpoint/2010/main" val="3701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55" y="23374"/>
            <a:ext cx="826311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702814" y="208875"/>
            <a:ext cx="4324845" cy="1584176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3200" b="1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+mj-cs"/>
              </a:rPr>
              <a:t>Rellenos sanitarios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3200" b="1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+mj-cs"/>
              </a:rPr>
              <a:t>c</a:t>
            </a:r>
            <a:r>
              <a:rPr lang="es-SV" sz="3200" b="1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+mj-cs"/>
              </a:rPr>
              <a:t>onstruidos o mejorados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4193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 de flecha"/>
          <p:cNvCxnSpPr/>
          <p:nvPr/>
        </p:nvCxnSpPr>
        <p:spPr>
          <a:xfrm rot="5400000" flipH="1" flipV="1">
            <a:off x="6074549" y="3590921"/>
            <a:ext cx="214314" cy="14287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6200000" flipV="1">
            <a:off x="7553323" y="3224212"/>
            <a:ext cx="214314" cy="21431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0800000">
            <a:off x="7846219" y="2400300"/>
            <a:ext cx="428628" cy="7143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94" y="1050771"/>
            <a:ext cx="4041510" cy="5807229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4415388" y="1256350"/>
            <a:ext cx="4477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de descontaminación </a:t>
            </a:r>
            <a:r>
              <a:rPr lang="es-A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</a:t>
            </a:r>
            <a:r>
              <a:rPr lang="es-A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ríos urbanos</a:t>
            </a:r>
            <a:r>
              <a:rPr lang="es-AR" b="1" dirty="0" smtClean="0"/>
              <a:t>: </a:t>
            </a:r>
            <a:r>
              <a:rPr lang="es-AR" dirty="0" smtClean="0"/>
              <a:t>criterios énfasis en ríos de fuerte presión urbana e industrial y altos niveles de contaminación.</a:t>
            </a:r>
          </a:p>
          <a:p>
            <a:pPr algn="just">
              <a:buFont typeface="Arial" pitchFamily="34" charset="0"/>
              <a:buChar char="•"/>
            </a:pPr>
            <a:r>
              <a:rPr lang="es-AR" dirty="0" smtClean="0"/>
              <a:t>Río </a:t>
            </a:r>
            <a:r>
              <a:rPr lang="es-AR" dirty="0" err="1" smtClean="0"/>
              <a:t>Sumpa</a:t>
            </a:r>
            <a:r>
              <a:rPr lang="es-AR" dirty="0" smtClean="0"/>
              <a:t> y cuenca alta de Las Cañas.</a:t>
            </a:r>
          </a:p>
          <a:p>
            <a:pPr algn="just">
              <a:buFont typeface="Arial" pitchFamily="34" charset="0"/>
              <a:buChar char="•"/>
            </a:pPr>
            <a:r>
              <a:rPr lang="es-AR" dirty="0" smtClean="0"/>
              <a:t>Quebrada El Piro.</a:t>
            </a:r>
          </a:p>
          <a:p>
            <a:pPr algn="just">
              <a:buFont typeface="Arial" pitchFamily="34" charset="0"/>
              <a:buChar char="•"/>
            </a:pPr>
            <a:r>
              <a:rPr lang="es-AR" dirty="0" smtClean="0"/>
              <a:t>Río </a:t>
            </a:r>
            <a:r>
              <a:rPr lang="es-AR" dirty="0" err="1" smtClean="0"/>
              <a:t>Tomayate</a:t>
            </a:r>
            <a:r>
              <a:rPr lang="es-AR" dirty="0" smtClean="0"/>
              <a:t>.</a:t>
            </a:r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2301449" y="6531173"/>
            <a:ext cx="156866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AR" sz="1400" dirty="0" smtClean="0"/>
              <a:t>Río Acelhuate</a:t>
            </a:r>
            <a:endParaRPr lang="es-ES" sz="1400" dirty="0"/>
          </a:p>
        </p:txBody>
      </p:sp>
      <p:pic>
        <p:nvPicPr>
          <p:cNvPr id="17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391" y="3672765"/>
            <a:ext cx="4125890" cy="3091984"/>
          </a:xfrm>
          <a:prstGeom prst="rect">
            <a:avLst/>
          </a:prstGeom>
        </p:spPr>
      </p:pic>
      <p:pic>
        <p:nvPicPr>
          <p:cNvPr id="12" name="3 Imagen" descr="LONA SANEAMIENTO  1aprobada 18mar2013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-2236"/>
            <a:ext cx="1007019" cy="103395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769019" y="77615"/>
            <a:ext cx="6336704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Primer Plan Nacional de Saneamiento Ambiental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5413" y="124163"/>
            <a:ext cx="8133737" cy="572385"/>
          </a:xfrm>
        </p:spPr>
        <p:txBody>
          <a:bodyPr/>
          <a:lstStyle/>
          <a:p>
            <a:r>
              <a:rPr lang="es-ES" b="1" dirty="0" smtClean="0"/>
              <a:t>Zonificación ambiental y uso del suelo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52425" y="889730"/>
            <a:ext cx="516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dirty="0" smtClean="0"/>
              <a:t>Es un instrumento de ordenamiento territorial para el manejo estratégico de los recursos naturales, promoviendo su conservación y uso sostenible.</a:t>
            </a:r>
            <a:endParaRPr lang="es-SV" sz="2000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050" y="4114799"/>
            <a:ext cx="3781425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lum contras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821" y="2213169"/>
            <a:ext cx="2511591" cy="313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439376" y="2547832"/>
            <a:ext cx="3752237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sz="2400" dirty="0" smtClean="0"/>
              <a:t>Delimita áreas o sectores relativamente homogéneas, considerando sus características biofísicas y socioeconómicas, con el fin de determinar su aptitud natural y la funcionalidad del mismo y sus restricciones ambientales</a:t>
            </a:r>
            <a:r>
              <a:rPr lang="es-AR" sz="2000" dirty="0" smtClean="0"/>
              <a:t>.</a:t>
            </a:r>
            <a:endParaRPr lang="es-ES" sz="2000" dirty="0"/>
          </a:p>
        </p:txBody>
      </p:sp>
      <p:pic>
        <p:nvPicPr>
          <p:cNvPr id="7" name="6 Imagen" descr="Aplicacion_Zonificacion Ambient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678048"/>
            <a:ext cx="2895600" cy="34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cturcios\Mis documentos\Mis imágenes\DSCF24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151" y="5040822"/>
            <a:ext cx="5105399" cy="1817177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 bwMode="auto">
          <a:xfrm>
            <a:off x="129200" y="159473"/>
            <a:ext cx="2714644" cy="1160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SV" sz="1400" b="1" dirty="0">
                <a:solidFill>
                  <a:schemeClr val="tx1"/>
                </a:solidFill>
                <a:latin typeface="+mj-lt"/>
              </a:rPr>
              <a:t>Presión de desarrollo urbano en Subregión Metropolitana de San Salvador: </a:t>
            </a:r>
            <a:br>
              <a:rPr lang="es-SV" sz="1400" b="1" dirty="0">
                <a:solidFill>
                  <a:schemeClr val="tx1"/>
                </a:solidFill>
                <a:latin typeface="+mj-lt"/>
              </a:rPr>
            </a:br>
            <a:r>
              <a:rPr lang="es-SV" sz="1400" b="1" dirty="0">
                <a:solidFill>
                  <a:schemeClr val="tx1"/>
                </a:solidFill>
                <a:latin typeface="+mj-lt"/>
              </a:rPr>
              <a:t>28 municipios (acuerdo ministerial No. </a:t>
            </a:r>
            <a:r>
              <a:rPr lang="es-SV" sz="1400" b="1" dirty="0" smtClean="0">
                <a:solidFill>
                  <a:schemeClr val="tx1"/>
                </a:solidFill>
                <a:latin typeface="+mj-lt"/>
              </a:rPr>
              <a:t>124, 2013)</a:t>
            </a:r>
            <a:endParaRPr lang="es-SV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200638" y="1476375"/>
            <a:ext cx="2571768" cy="119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SV" sz="1400" b="1" dirty="0">
                <a:solidFill>
                  <a:schemeClr val="tx1"/>
                </a:solidFill>
                <a:latin typeface="+mj-lt"/>
              </a:rPr>
              <a:t>Sensibilidad territorial al riesgo en área de influencia de la Carretera Panorámica: </a:t>
            </a:r>
            <a:br>
              <a:rPr lang="es-SV" sz="1400" b="1" dirty="0">
                <a:solidFill>
                  <a:schemeClr val="tx1"/>
                </a:solidFill>
                <a:latin typeface="+mj-lt"/>
              </a:rPr>
            </a:br>
            <a:r>
              <a:rPr lang="es-SV" sz="1400" b="1" dirty="0">
                <a:solidFill>
                  <a:schemeClr val="tx1"/>
                </a:solidFill>
                <a:latin typeface="+mj-lt"/>
              </a:rPr>
              <a:t>10 municipios (acuerdo ministerial No. </a:t>
            </a:r>
            <a:r>
              <a:rPr lang="es-SV" sz="1400" b="1" dirty="0" smtClean="0">
                <a:solidFill>
                  <a:schemeClr val="tx1"/>
                </a:solidFill>
                <a:latin typeface="+mj-lt"/>
              </a:rPr>
              <a:t>83 2013)</a:t>
            </a:r>
            <a:endParaRPr lang="es-SV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147959" y="5480739"/>
            <a:ext cx="2605397" cy="11521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400" b="1" dirty="0" smtClean="0">
                <a:solidFill>
                  <a:schemeClr val="tx1"/>
                </a:solidFill>
                <a:latin typeface="+mj-lt"/>
              </a:rPr>
              <a:t>Zonificación ambiental de la Franja </a:t>
            </a:r>
            <a:r>
              <a:rPr lang="es-MX" sz="1400" b="1" dirty="0">
                <a:solidFill>
                  <a:schemeClr val="tx1"/>
                </a:solidFill>
                <a:latin typeface="+mj-lt"/>
              </a:rPr>
              <a:t>Costero </a:t>
            </a:r>
            <a:r>
              <a:rPr lang="es-MX" sz="1400" b="1" dirty="0" smtClean="0">
                <a:solidFill>
                  <a:schemeClr val="tx1"/>
                </a:solidFill>
                <a:latin typeface="+mj-lt"/>
              </a:rPr>
              <a:t>Marina FCM:  </a:t>
            </a:r>
            <a:r>
              <a:rPr lang="es-MX" sz="1400" b="1" dirty="0">
                <a:solidFill>
                  <a:schemeClr val="tx1"/>
                </a:solidFill>
                <a:latin typeface="+mj-lt"/>
              </a:rPr>
              <a:t>128 </a:t>
            </a:r>
            <a:r>
              <a:rPr lang="es-MX" sz="1400" b="1" dirty="0" smtClean="0">
                <a:solidFill>
                  <a:schemeClr val="tx1"/>
                </a:solidFill>
                <a:latin typeface="+mj-lt"/>
              </a:rPr>
              <a:t>municipios</a:t>
            </a:r>
            <a:endParaRPr lang="es-SV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191113" y="4143152"/>
            <a:ext cx="2571768" cy="119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SV" sz="1400" b="1" dirty="0" smtClean="0">
                <a:solidFill>
                  <a:schemeClr val="tx1"/>
                </a:solidFill>
                <a:latin typeface="+mj-lt"/>
              </a:rPr>
              <a:t>Zonificación ambiental Cordillera del Bálsamo : 6 municipios (Decreto Ejecutivo No.6, 2015)</a:t>
            </a:r>
            <a:endParaRPr lang="es-SV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181589" y="2806477"/>
            <a:ext cx="2571768" cy="119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SV" sz="1400" b="1" dirty="0" smtClean="0">
                <a:solidFill>
                  <a:schemeClr val="tx1"/>
                </a:solidFill>
                <a:latin typeface="+mj-lt"/>
              </a:rPr>
              <a:t>Zonificación ambiental Volcán de San Salvador: </a:t>
            </a:r>
            <a:r>
              <a:rPr lang="es-SV" sz="1400" b="1" dirty="0">
                <a:solidFill>
                  <a:schemeClr val="tx1"/>
                </a:solidFill>
                <a:latin typeface="+mj-lt"/>
              </a:rPr>
              <a:t/>
            </a:r>
            <a:br>
              <a:rPr lang="es-SV" sz="1400" b="1" dirty="0">
                <a:solidFill>
                  <a:schemeClr val="tx1"/>
                </a:solidFill>
                <a:latin typeface="+mj-lt"/>
              </a:rPr>
            </a:br>
            <a:r>
              <a:rPr lang="es-SV" sz="1400" b="1" dirty="0">
                <a:solidFill>
                  <a:schemeClr val="tx1"/>
                </a:solidFill>
                <a:latin typeface="+mj-lt"/>
              </a:rPr>
              <a:t>10 municipios </a:t>
            </a:r>
            <a:r>
              <a:rPr lang="es-SV" sz="1400" b="1" dirty="0" smtClean="0">
                <a:solidFill>
                  <a:schemeClr val="tx1"/>
                </a:solidFill>
                <a:latin typeface="+mj-lt"/>
              </a:rPr>
              <a:t>(Decreto Ejecutivo No.5, 2015)</a:t>
            </a:r>
            <a:endParaRPr lang="es-SV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8628" y="124163"/>
            <a:ext cx="3695700" cy="407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16 Imagen" descr="C:\JANETTE MONTERROSA\JANETTE MONTERROSA\FRANJA COSTERO MARINA\Mapa de Sensibilidad Ambiental Final (2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357" y="2593975"/>
            <a:ext cx="4105275" cy="24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5550" y="4314825"/>
            <a:ext cx="2818779" cy="254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0 Imagen" descr="Informe Inema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0507" y="345463"/>
            <a:ext cx="3075944" cy="21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39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4300" y="375686"/>
            <a:ext cx="8229600" cy="639762"/>
          </a:xfrm>
        </p:spPr>
        <p:txBody>
          <a:bodyPr/>
          <a:lstStyle/>
          <a:p>
            <a:pPr algn="ctr"/>
            <a:r>
              <a:rPr lang="es-ES" sz="3600" b="1" dirty="0" smtClean="0"/>
              <a:t>Contenido de la presentación</a:t>
            </a:r>
            <a:endParaRPr lang="es-ES" sz="36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165177" y="1633680"/>
            <a:ext cx="67929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SV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Conceptualizando el territorio…</a:t>
            </a:r>
          </a:p>
          <a:p>
            <a:pPr marL="342900" indent="-342900">
              <a:buAutoNum type="arabicPeriod"/>
            </a:pPr>
            <a:endParaRPr lang="es-SV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SV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Territorializando</a:t>
            </a:r>
            <a:r>
              <a:rPr lang="es-SV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política y la gestión ambiental</a:t>
            </a:r>
            <a:r>
              <a:rPr lang="es-SV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SV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pública</a:t>
            </a:r>
          </a:p>
          <a:p>
            <a:pPr marL="514350" indent="-514350">
              <a:buFont typeface="+mj-lt"/>
              <a:buAutoNum type="arabicPeriod"/>
            </a:pPr>
            <a:endParaRPr lang="es-SV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SV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Desafíos para avanzar</a:t>
            </a:r>
            <a:endParaRPr lang="es-SV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523778" y="184160"/>
            <a:ext cx="8028677" cy="954107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s-SV" sz="2800" b="1" dirty="0" smtClean="0">
                <a:solidFill>
                  <a:schemeClr val="tx2"/>
                </a:solidFill>
              </a:rPr>
              <a:t>B. Construcción de institucionalidad en territorio a partir del marco legal existente</a:t>
            </a:r>
          </a:p>
        </p:txBody>
      </p:sp>
      <p:pic>
        <p:nvPicPr>
          <p:cNvPr id="5" name="Imagen 6" descr="PORTADAS INTERNA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4" y="1906669"/>
            <a:ext cx="2228850" cy="25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792458" y="1322413"/>
            <a:ext cx="49814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2000" b="1" dirty="0" smtClean="0"/>
              <a:t>Proceso de desconcentración parcial</a:t>
            </a:r>
            <a:endParaRPr lang="es-SV" sz="2000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2746398" y="1798429"/>
            <a:ext cx="6107541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s-SV" i="1" dirty="0"/>
              <a:t>Cuatro oficinas de la </a:t>
            </a:r>
            <a:r>
              <a:rPr lang="es-SV" i="1" dirty="0" smtClean="0"/>
              <a:t>Dirección de Atención Ciudadana </a:t>
            </a:r>
            <a:r>
              <a:rPr lang="es-SV" i="1" dirty="0"/>
              <a:t>que atienden: denuncia ciudadana, consultas sobre permisos ambientales, asistencia técnica a unidades ambientales municipales, coordinación y articulación interinstitucional;</a:t>
            </a:r>
          </a:p>
          <a:p>
            <a:pPr marL="457200" indent="-457200">
              <a:buFont typeface="+mj-lt"/>
              <a:buAutoNum type="alphaLcParenR"/>
            </a:pPr>
            <a:r>
              <a:rPr lang="es-SV" i="1" dirty="0"/>
              <a:t>Desconcentración de algunos servicios: permisos ambientales que no requieren EIA (piloto: ALN).</a:t>
            </a:r>
          </a:p>
          <a:p>
            <a:pPr marL="457200" indent="-457200">
              <a:buFont typeface="+mj-lt"/>
              <a:buAutoNum type="alphaLcParenR"/>
            </a:pPr>
            <a:r>
              <a:rPr lang="es-SV" i="1" dirty="0"/>
              <a:t>Acompañamiento en la construcción de ordenanzas municipales;</a:t>
            </a:r>
          </a:p>
          <a:p>
            <a:pPr marL="457200" indent="-457200">
              <a:buFont typeface="+mj-lt"/>
              <a:buAutoNum type="alphaLcParenR"/>
            </a:pPr>
            <a:r>
              <a:rPr lang="es-SV" i="1" dirty="0"/>
              <a:t>Acompañamiento y creación de espacios de diálogo territorial para atender conflictos ambientales.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92458" y="5042231"/>
            <a:ext cx="60614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 smtClean="0"/>
              <a:t>La LMA no permite la descentralización de los procesos relacionados con los instrumentos de la PNMA y la gestión ambiental (evaluación ambiental, información ambiental, participación de población, </a:t>
            </a:r>
            <a:r>
              <a:rPr lang="es-SV" dirty="0" err="1" smtClean="0"/>
              <a:t>etc</a:t>
            </a:r>
            <a:r>
              <a:rPr lang="es-SV" dirty="0" smtClean="0"/>
              <a:t>)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4408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04787" y="0"/>
            <a:ext cx="8486775" cy="1084251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tx2"/>
                </a:solidFill>
              </a:rPr>
              <a:t>C. Creación de espacios de diálogo </a:t>
            </a:r>
            <a:r>
              <a:rPr lang="es-ES" sz="2800" b="1" dirty="0" err="1" smtClean="0">
                <a:solidFill>
                  <a:schemeClr val="tx2"/>
                </a:solidFill>
              </a:rPr>
              <a:t>multi</a:t>
            </a:r>
            <a:r>
              <a:rPr lang="es-ES" sz="2800" b="1" dirty="0">
                <a:solidFill>
                  <a:schemeClr val="tx2"/>
                </a:solidFill>
              </a:rPr>
              <a:t>-</a:t>
            </a:r>
            <a:r>
              <a:rPr lang="es-ES" sz="2800" b="1" dirty="0" smtClean="0">
                <a:solidFill>
                  <a:schemeClr val="tx2"/>
                </a:solidFill>
              </a:rPr>
              <a:t>actores en territorios específicos</a:t>
            </a:r>
            <a:endParaRPr lang="es-E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640888"/>
              </p:ext>
            </p:extLst>
          </p:nvPr>
        </p:nvGraphicFramePr>
        <p:xfrm>
          <a:off x="204787" y="1083301"/>
          <a:ext cx="8861108" cy="569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173"/>
                <a:gridCol w="4432935"/>
              </a:tblGrid>
              <a:tr h="329853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Nombre de la mesa de diálogo</a:t>
                      </a:r>
                      <a:endParaRPr lang="es-S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Objetivo</a:t>
                      </a:r>
                      <a:endParaRPr lang="es-SV" sz="1600" dirty="0"/>
                    </a:p>
                  </a:txBody>
                  <a:tcPr/>
                </a:tc>
              </a:tr>
              <a:tr h="1049533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Mesa por</a:t>
                      </a:r>
                      <a:r>
                        <a:rPr lang="es-SV" sz="1600" baseline="0" dirty="0" smtClean="0"/>
                        <a:t> la gestión sustentable del acuífero de </a:t>
                      </a:r>
                      <a:r>
                        <a:rPr lang="es-SV" sz="1600" baseline="0" dirty="0" err="1" smtClean="0"/>
                        <a:t>Nejapa</a:t>
                      </a:r>
                      <a:r>
                        <a:rPr lang="es-SV" sz="1600" baseline="0" dirty="0" smtClean="0"/>
                        <a:t>, (MARN, Alcaldía </a:t>
                      </a:r>
                      <a:r>
                        <a:rPr lang="es-SV" sz="1600" baseline="0" dirty="0" err="1" smtClean="0"/>
                        <a:t>Nejapa</a:t>
                      </a:r>
                      <a:r>
                        <a:rPr lang="es-SV" sz="1600" baseline="0" dirty="0" smtClean="0"/>
                        <a:t>, ANDA, MAG, MINSAL, Pro Vida/Foro del Agua)</a:t>
                      </a:r>
                      <a:endParaRPr lang="es-S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Establecer e</a:t>
                      </a:r>
                      <a:r>
                        <a:rPr lang="es-SV" sz="1600" baseline="0" dirty="0" smtClean="0"/>
                        <a:t> implementar acciones y medidas institucionales para la regulación y recuperación del acuífero, en vínculo con las comunidades organizadas y </a:t>
                      </a:r>
                      <a:r>
                        <a:rPr lang="es-SV" sz="1600" baseline="0" dirty="0" err="1" smtClean="0"/>
                        <a:t>ONGs</a:t>
                      </a:r>
                      <a:r>
                        <a:rPr lang="es-SV" sz="1600" baseline="0" dirty="0" smtClean="0"/>
                        <a:t>.</a:t>
                      </a:r>
                      <a:endParaRPr lang="es-SV" sz="1600" dirty="0"/>
                    </a:p>
                  </a:txBody>
                  <a:tcPr/>
                </a:tc>
              </a:tr>
              <a:tr h="913139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Mesa de actores</a:t>
                      </a:r>
                      <a:r>
                        <a:rPr lang="es-SV" sz="1600" baseline="0" dirty="0" smtClean="0"/>
                        <a:t> por la descontaminación del río Sucio, depto. La Libertad (MARN, AMUVASAN, CAESA, MINSAL, ARESA)</a:t>
                      </a:r>
                      <a:endParaRPr lang="es-S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baseline="0" dirty="0" smtClean="0"/>
                        <a:t>Establecer e implementar las medidas de monitoreo y regulación para lograr la descontaminación del rio.</a:t>
                      </a:r>
                      <a:endParaRPr lang="es-SV" sz="1600" dirty="0"/>
                    </a:p>
                  </a:txBody>
                  <a:tcPr/>
                </a:tc>
              </a:tr>
              <a:tr h="1584960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Mesa de</a:t>
                      </a:r>
                      <a:r>
                        <a:rPr lang="es-SV" sz="1600" baseline="0" dirty="0" smtClean="0"/>
                        <a:t> actores de río Chiquito, Chalatenango (MARN, MITUR, MINSAL, GAIA/Comité  gestor de la Reserva de la Biosfera Trifinio-Fraternidad, Alcaldías de San Ignacio y La Palma, líderes de ADESCOS, cooperativa agrícola)</a:t>
                      </a:r>
                      <a:endParaRPr lang="es-S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Capacitar a los actores locales e institucionales sobre</a:t>
                      </a:r>
                      <a:r>
                        <a:rPr lang="es-SV" sz="1600" baseline="0" dirty="0" smtClean="0"/>
                        <a:t> buenas prácticas ambientales en turismo, y agricultura; y establecer acciones interinstitucionales para resolver la problemática de contaminación del río.</a:t>
                      </a:r>
                      <a:endParaRPr lang="es-SV" sz="1600" dirty="0"/>
                    </a:p>
                  </a:txBody>
                  <a:tcPr/>
                </a:tc>
              </a:tr>
              <a:tr h="1797272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Alianza pro-rescate</a:t>
                      </a:r>
                      <a:r>
                        <a:rPr lang="es-SV" sz="1600" baseline="0" dirty="0" smtClean="0"/>
                        <a:t> del río Jiboa (Asociación Los </a:t>
                      </a:r>
                      <a:r>
                        <a:rPr lang="es-SV" sz="1600" baseline="0" dirty="0" err="1" smtClean="0"/>
                        <a:t>Nonualcos</a:t>
                      </a:r>
                      <a:r>
                        <a:rPr lang="es-SV" sz="1600" baseline="0" dirty="0" smtClean="0"/>
                        <a:t>, MIJIBOA, ASMUP, Ministerios de Medio Ambiente, Economía, Agricultura y Ganadería, Educación, FUNDE, FUNDASAL, PC, PNC, ASPODEPAZ, CARITAS, ACIPDL, etc.)</a:t>
                      </a:r>
                      <a:endParaRPr lang="es-S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Sumar esfuerzos de todos los actores involucrados con el</a:t>
                      </a:r>
                      <a:r>
                        <a:rPr lang="es-SV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de reducir las vulnerabilidades y factores de riesgo y degradación que afectan al río</a:t>
                      </a:r>
                      <a:r>
                        <a:rPr lang="es-SV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</a:t>
                      </a:r>
                      <a:r>
                        <a:rPr lang="es-SV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las comunidades ribereñas y de la cuenca baja.</a:t>
                      </a:r>
                      <a:endParaRPr lang="es-SV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038" y="209244"/>
            <a:ext cx="8262937" cy="1127113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tx2"/>
                </a:solidFill>
              </a:rPr>
              <a:t>D. Participación en los espacios de coordinación y articulación interinstitucional</a:t>
            </a:r>
            <a:endParaRPr lang="es-ES" sz="2800" b="1" dirty="0">
              <a:solidFill>
                <a:schemeClr val="tx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1481" y="1455420"/>
            <a:ext cx="80200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Coordinación del Gabinete de Sustentabilidad 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Participación del MARN en el Gabinete Económico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Coordinación con Alcaldías, Asociaciones de Municipios, </a:t>
            </a:r>
            <a:r>
              <a:rPr 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CDAs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COMURES, etc. a múltiples niveles.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Participación en los gabinetes departamentales.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Participación en procesos territoriales proyectados por STPP y MIGOB para zonas prioritarias, como es la actualización del Plan de Desarrollo Territorial del oriente del país.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39719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42925" y="261323"/>
            <a:ext cx="8133737" cy="779593"/>
          </a:xfrm>
        </p:spPr>
        <p:txBody>
          <a:bodyPr/>
          <a:lstStyle/>
          <a:p>
            <a:r>
              <a:rPr lang="es-ES" sz="3600" b="1" dirty="0" smtClean="0">
                <a:solidFill>
                  <a:schemeClr val="tx2"/>
                </a:solidFill>
              </a:rPr>
              <a:t>Desafíos para avanzar</a:t>
            </a:r>
            <a:br>
              <a:rPr lang="es-ES" sz="3600" b="1" dirty="0" smtClean="0">
                <a:solidFill>
                  <a:schemeClr val="tx2"/>
                </a:solidFill>
              </a:rPr>
            </a:br>
            <a:endParaRPr lang="es-ES" sz="3600" b="1" dirty="0">
              <a:solidFill>
                <a:schemeClr val="tx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0040" y="1178076"/>
            <a:ext cx="854964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i="1" u="sng" dirty="0" smtClean="0"/>
              <a:t>Adecuada integración de la agenda ambiental en la planificación del desarrollo y ordenamiento territorial a las diferentes escalas.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/>
              <a:t>Adecuada interpretación e integración de la agenda ambiental en la coordinación interinstitucional territorial, a fin de coincidir en la priorización de los esfuerzos.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/>
              <a:t>El manejo coherente y unificado de la </a:t>
            </a:r>
            <a:r>
              <a:rPr lang="es-ES" sz="2400" dirty="0" err="1" smtClean="0"/>
              <a:t>multi</a:t>
            </a:r>
            <a:r>
              <a:rPr lang="es-ES" sz="2400" dirty="0" smtClean="0"/>
              <a:t>-temática ambiental en los diferentes territorios.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/>
              <a:t>Continuar </a:t>
            </a:r>
            <a:r>
              <a:rPr lang="es-ES" sz="2400" dirty="0"/>
              <a:t>el proceso de desconcentración institucional en el contexto de la actual crisis fiscal (sistematizar avances). 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/>
              <a:t>Perfilar </a:t>
            </a:r>
            <a:r>
              <a:rPr lang="es-ES" sz="2400" dirty="0"/>
              <a:t>la hoja de ruta hacia la descentralización de la gestión ambiental. </a:t>
            </a:r>
          </a:p>
        </p:txBody>
      </p:sp>
    </p:spTree>
    <p:extLst>
      <p:ext uri="{BB962C8B-B14F-4D97-AF65-F5344CB8AC3E}">
        <p14:creationId xmlns:p14="http://schemas.microsoft.com/office/powerpoint/2010/main" val="39719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5413" y="124163"/>
            <a:ext cx="8133737" cy="572385"/>
          </a:xfrm>
        </p:spPr>
        <p:txBody>
          <a:bodyPr/>
          <a:lstStyle/>
          <a:p>
            <a:r>
              <a:rPr lang="es-ES" b="1" dirty="0" smtClean="0"/>
              <a:t>1. Conceptualizando el territorio…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07318" y="863277"/>
            <a:ext cx="8625227" cy="446276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Espacio configurado a partir de la interacción social con el medio físico (ecosistemas) y de procesos económicos, sociales y culturales que lo transforman, cambiando las relaciones entre los actores y los recursos naturales.</a:t>
            </a:r>
          </a:p>
          <a:p>
            <a:endParaRPr lang="es-ES" sz="2000" dirty="0"/>
          </a:p>
          <a:p>
            <a:r>
              <a:rPr lang="es-ES" sz="2400" dirty="0"/>
              <a:t>Y </a:t>
            </a:r>
            <a:r>
              <a:rPr lang="es-ES" sz="2400" dirty="0" smtClean="0"/>
              <a:t>También es…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</a:t>
            </a:r>
            <a:r>
              <a:rPr lang="es-ES" sz="2400" dirty="0" smtClean="0"/>
              <a:t>lemento </a:t>
            </a:r>
            <a:r>
              <a:rPr lang="es-ES" sz="2400" dirty="0"/>
              <a:t>articulador en la construcción de decisiones colectivas y arreglos </a:t>
            </a:r>
            <a:r>
              <a:rPr lang="es-ES" sz="2400" dirty="0" smtClean="0"/>
              <a:t>institucionales;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Objeto </a:t>
            </a:r>
            <a:r>
              <a:rPr lang="es-ES" sz="2400" dirty="0"/>
              <a:t>de actuación </a:t>
            </a:r>
            <a:r>
              <a:rPr lang="es-ES" sz="2400" dirty="0" smtClean="0"/>
              <a:t>respecto de </a:t>
            </a:r>
            <a:r>
              <a:rPr lang="es-ES" sz="2400" dirty="0"/>
              <a:t>las políticas públicas.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dirty="0"/>
              <a:t>Evidencia la relación entre los sistemas ecológicos y los </a:t>
            </a:r>
            <a:r>
              <a:rPr lang="es-SV" sz="2400" dirty="0" smtClean="0"/>
              <a:t>sociales.</a:t>
            </a:r>
            <a:endParaRPr lang="es-SV" sz="2400" dirty="0"/>
          </a:p>
          <a:p>
            <a:endParaRPr lang="es-SV" sz="24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" y="4843137"/>
            <a:ext cx="3018812" cy="201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caviles\Desktop\IMAGENES BAHIA\Disco 3\puerto parada\0012_00709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4843138"/>
            <a:ext cx="3139366" cy="20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741" y="4829643"/>
            <a:ext cx="3001876" cy="202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19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5413" y="124163"/>
            <a:ext cx="8133737" cy="572385"/>
          </a:xfrm>
        </p:spPr>
        <p:txBody>
          <a:bodyPr/>
          <a:lstStyle/>
          <a:p>
            <a:r>
              <a:rPr lang="es-ES" b="1" dirty="0" smtClean="0"/>
              <a:t>Un enfoque territorial implica: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05413" y="1010873"/>
            <a:ext cx="4464496" cy="42473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SV" b="1" i="1" dirty="0" smtClean="0"/>
              <a:t>Reconocer</a:t>
            </a:r>
            <a:r>
              <a:rPr lang="es-SV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L</a:t>
            </a:r>
            <a:r>
              <a:rPr lang="es-ES" dirty="0" smtClean="0"/>
              <a:t>as particularidades y diversidades geográficas de los territorios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Vocaciones, potencialidades, vulnerabilidades y riesgos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Activos físicos, ambientales, sociales, económicos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Las dinámicas territoriales en torno al uso y aprovechamiento de los recursos naturales,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Diversidad de visiones, intereses, problemas y conflictos</a:t>
            </a:r>
            <a:r>
              <a:rPr lang="es-SV" dirty="0"/>
              <a:t> </a:t>
            </a:r>
            <a:r>
              <a:rPr lang="es-SV" dirty="0" smtClean="0"/>
              <a:t>de y entre los actores.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Aportes y acciones de los grupos/actores en la gestión </a:t>
            </a:r>
            <a:r>
              <a:rPr lang="es-ES" dirty="0" smtClean="0"/>
              <a:t>ambiental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036022" y="1256533"/>
            <a:ext cx="3856457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i="1" dirty="0" smtClean="0"/>
              <a:t>Analizar: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Los territorios en su entorno, en el marco de las apuestas del desarrollo nacional.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La contribución de los territorios al desarrollo nacional y cómo éste los favorece a su vez, de forma equitativa e inclusiva.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05414" y="5431983"/>
            <a:ext cx="473061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i="1" dirty="0" smtClean="0"/>
              <a:t>Implica: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Reconocer la complejidad para intervenir</a:t>
            </a:r>
          </a:p>
          <a:p>
            <a:pPr>
              <a:buFont typeface="Arial" pitchFamily="34" charset="0"/>
              <a:buChar char="•"/>
            </a:pPr>
            <a:r>
              <a:rPr lang="es-SV" dirty="0" smtClean="0"/>
              <a:t>Un abordaje </a:t>
            </a:r>
            <a:r>
              <a:rPr lang="es-SV" dirty="0" err="1" smtClean="0"/>
              <a:t>multi</a:t>
            </a:r>
            <a:r>
              <a:rPr lang="es-SV" dirty="0" smtClean="0"/>
              <a:t>-escala y multidisciplinario</a:t>
            </a:r>
          </a:p>
          <a:p>
            <a:pPr>
              <a:buFont typeface="Arial" pitchFamily="34" charset="0"/>
              <a:buChar char="•"/>
            </a:pPr>
            <a:r>
              <a:rPr lang="es-SV" dirty="0" smtClean="0"/>
              <a:t>Disponerse al diálogo y la negociación.</a:t>
            </a:r>
            <a:endParaRPr lang="es-SV" dirty="0"/>
          </a:p>
        </p:txBody>
      </p:sp>
      <p:sp>
        <p:nvSpPr>
          <p:cNvPr id="10" name="9 CuadroTexto"/>
          <p:cNvSpPr txBox="1"/>
          <p:nvPr/>
        </p:nvSpPr>
        <p:spPr>
          <a:xfrm>
            <a:off x="5148064" y="3965528"/>
            <a:ext cx="374441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i="1" dirty="0" smtClean="0"/>
              <a:t>Potenciar: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La Gobernanza territorial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Coordinación interinstitucional, municipal y ciudadana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Conocimiento de la vinculación entres sistemas ecológicos y sociales 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Identidad y apropiación del territorio por sus habitantes.</a:t>
            </a:r>
          </a:p>
        </p:txBody>
      </p:sp>
    </p:spTree>
    <p:extLst>
      <p:ext uri="{BB962C8B-B14F-4D97-AF65-F5344CB8AC3E}">
        <p14:creationId xmlns:p14="http://schemas.microsoft.com/office/powerpoint/2010/main" val="39719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5413" y="124163"/>
            <a:ext cx="8133737" cy="572385"/>
          </a:xfrm>
        </p:spPr>
        <p:txBody>
          <a:bodyPr/>
          <a:lstStyle/>
          <a:p>
            <a:r>
              <a:rPr lang="es-ES" b="1" dirty="0" smtClean="0"/>
              <a:t>Criterios para priorizar la acción: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5413" y="1020166"/>
            <a:ext cx="4490114" cy="5016758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Activos ambientales</a:t>
            </a:r>
            <a:r>
              <a:rPr lang="es-S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presentes y los servicios ecosistémicos que proveen.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Intervenciones </a:t>
            </a:r>
            <a:r>
              <a:rPr lang="es-S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públicas y privadas y </a:t>
            </a:r>
            <a:r>
              <a:rPr lang="es-SV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presiones </a:t>
            </a:r>
            <a:r>
              <a:rPr lang="es-S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sobre recursos y ecosistemas.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Zonas críticas </a:t>
            </a:r>
            <a:r>
              <a:rPr lang="es-S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afectadas por impactos acumulativos y degradación.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Competencias institucionales </a:t>
            </a:r>
            <a:r>
              <a:rPr lang="es-S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establecidas por ley: LMA, ANP, LVS.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Demandas</a:t>
            </a:r>
            <a:r>
              <a:rPr lang="es-S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institucionales y sociales  y 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Organización social </a:t>
            </a:r>
            <a:r>
              <a:rPr lang="es-S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presente.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 descr="C:\Users\caviles\Desktop\IMAGENES BAHIA\Disco 3\Pasada 0013\0013_00644_rgb.jpg"/>
          <p:cNvPicPr>
            <a:picLocks noChangeAspect="1" noChangeArrowheads="1"/>
          </p:cNvPicPr>
          <p:nvPr/>
        </p:nvPicPr>
        <p:blipFill>
          <a:blip r:embed="rId2" cstate="email">
            <a:lum bright="-21000" contrast="-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22623" y="1808876"/>
            <a:ext cx="6116422" cy="3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19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085850" y="2523021"/>
            <a:ext cx="7415212" cy="1424539"/>
          </a:xfrm>
        </p:spPr>
        <p:txBody>
          <a:bodyPr/>
          <a:lstStyle/>
          <a:p>
            <a:pPr algn="ctr"/>
            <a:r>
              <a:rPr lang="es-ES" sz="3600" b="1" dirty="0" smtClean="0"/>
              <a:t>2. </a:t>
            </a:r>
            <a:r>
              <a:rPr lang="es-ES" sz="3600" b="1" dirty="0" err="1" smtClean="0"/>
              <a:t>Territorializando</a:t>
            </a:r>
            <a:r>
              <a:rPr lang="es-ES" sz="3600" b="1" dirty="0" smtClean="0"/>
              <a:t> la política y la gestión ambiental pública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0819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593075" y="1529041"/>
            <a:ext cx="6313817" cy="193899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s-SV" sz="2000" b="1" dirty="0" smtClean="0"/>
              <a:t>PNMA</a:t>
            </a:r>
            <a:r>
              <a:rPr lang="es-SV" sz="2000" dirty="0" smtClean="0"/>
              <a:t> responde a un contexto de riesgo ambiental generalizado, en el que la desordenada ocupación del territorio y la amenaza climática creciente se combinan con los problemas de saneamiento, el estado critico del recurso hídrico y la escasa cultura de responsabilidad y cumplimiento.</a:t>
            </a:r>
            <a:endParaRPr lang="es-SV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87226" y="4563162"/>
            <a:ext cx="7219666" cy="233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2000" b="1" dirty="0" smtClean="0"/>
              <a:t>Objetivos específicos</a:t>
            </a:r>
            <a:r>
              <a:rPr lang="es-SV" sz="2000" dirty="0" smtClean="0"/>
              <a:t> </a:t>
            </a:r>
          </a:p>
          <a:p>
            <a:r>
              <a:rPr lang="es-SV" dirty="0" smtClean="0"/>
              <a:t>1. Revertir la insalubridad ambiental;</a:t>
            </a:r>
          </a:p>
          <a:p>
            <a:r>
              <a:rPr lang="es-SV" dirty="0" smtClean="0"/>
              <a:t>2. Gestionar de manera sostenible el recurso hídrico;</a:t>
            </a:r>
          </a:p>
          <a:p>
            <a:r>
              <a:rPr lang="es-SV" dirty="0" smtClean="0"/>
              <a:t>3. Ordenar ambientalmente el uso del territorio;</a:t>
            </a:r>
          </a:p>
          <a:p>
            <a:r>
              <a:rPr lang="es-SV" dirty="0" smtClean="0"/>
              <a:t>4. Fomentar una cultura de responsabilidad y cumplimiento ambiental;</a:t>
            </a:r>
          </a:p>
          <a:p>
            <a:r>
              <a:rPr lang="es-SV" dirty="0" smtClean="0"/>
              <a:t>5. Revertir la degradación de ecosistemas y paisajes</a:t>
            </a:r>
          </a:p>
          <a:p>
            <a:r>
              <a:rPr lang="es-SV" dirty="0" smtClean="0"/>
              <a:t>6. Reducir el riesgo climático.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36728" y="284507"/>
            <a:ext cx="8142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>
                <a:solidFill>
                  <a:schemeClr val="tx2"/>
                </a:solidFill>
              </a:rPr>
              <a:t>A. Construcción del marco de política pública nacional</a:t>
            </a:r>
            <a:r>
              <a:rPr lang="es-SV" sz="2400" b="1" dirty="0" smtClean="0">
                <a:solidFill>
                  <a:schemeClr val="tx2"/>
                </a:solidFill>
              </a:rPr>
              <a:t>  </a:t>
            </a:r>
            <a:endParaRPr lang="es-SV" sz="2400" b="1" dirty="0">
              <a:solidFill>
                <a:schemeClr val="tx2"/>
              </a:solidFill>
            </a:endParaRPr>
          </a:p>
        </p:txBody>
      </p:sp>
      <p:pic>
        <p:nvPicPr>
          <p:cNvPr id="8" name="Imagen 10" descr="PORTADAS INTERNAS-0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50" y="1406586"/>
            <a:ext cx="2185797" cy="257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2593075" y="3739187"/>
            <a:ext cx="655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i="1" dirty="0" smtClean="0"/>
              <a:t>Objetivo general: </a:t>
            </a:r>
            <a:r>
              <a:rPr lang="es-SV" sz="2000" dirty="0" smtClean="0"/>
              <a:t>Revertir la degradación ambiental y reducir la vulnerabilidad frente al cambio climático.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39719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166439"/>
            <a:ext cx="8731083" cy="572385"/>
          </a:xfrm>
          <a:solidFill>
            <a:schemeClr val="bg1"/>
          </a:solidFill>
        </p:spPr>
        <p:txBody>
          <a:bodyPr/>
          <a:lstStyle/>
          <a:p>
            <a:r>
              <a:rPr lang="es-ES" sz="2800" b="1" dirty="0" smtClean="0"/>
              <a:t>Las Estrategias Nacionales y los Territorios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9512" y="790992"/>
            <a:ext cx="2232248" cy="47089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SV" sz="1500" b="1" i="1" dirty="0" smtClean="0"/>
              <a:t>ENRH</a:t>
            </a:r>
          </a:p>
          <a:p>
            <a:r>
              <a:rPr lang="es-SV" sz="1500" dirty="0" smtClean="0">
                <a:latin typeface="Calibri" pitchFamily="34" charset="0"/>
              </a:rPr>
              <a:t>Eje Agua y Territorio:</a:t>
            </a:r>
          </a:p>
          <a:p>
            <a:r>
              <a:rPr lang="es-SV" sz="1500" dirty="0" smtClean="0">
                <a:latin typeface="Calibri" pitchFamily="34" charset="0"/>
              </a:rPr>
              <a:t>Regulación hídrica, caudal ecológico y ambiental, protección de cauces, extracción de áridos, alteraciones en cauce de ríos, contaminación de acuíferos, cuencas y acuíferos transfronterizos: gestión conjunta.</a:t>
            </a:r>
          </a:p>
          <a:p>
            <a:r>
              <a:rPr lang="es-SV" sz="1500" b="1" dirty="0" smtClean="0">
                <a:latin typeface="Calibri" pitchFamily="34" charset="0"/>
              </a:rPr>
              <a:t>Gobernanza territorial</a:t>
            </a:r>
          </a:p>
          <a:p>
            <a:r>
              <a:rPr lang="es-SV" sz="1500" dirty="0" smtClean="0">
                <a:latin typeface="Calibri" pitchFamily="34" charset="0"/>
              </a:rPr>
              <a:t>Manejo de cuencas.</a:t>
            </a:r>
          </a:p>
          <a:p>
            <a:r>
              <a:rPr lang="es-SV" sz="1500" dirty="0" smtClean="0">
                <a:latin typeface="Calibri" pitchFamily="34" charset="0"/>
              </a:rPr>
              <a:t>Ciudadanía informada, organizada, con acceso a canales y mecanismos de participación, contraloría social, seguimiento y corresponsabilidad en la gestión.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483768" y="764024"/>
            <a:ext cx="2304256" cy="6093976"/>
          </a:xfrm>
          <a:prstGeom prst="rect">
            <a:avLst/>
          </a:prstGeom>
          <a:solidFill>
            <a:srgbClr val="66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SV" sz="1500" b="1" i="1" dirty="0" smtClean="0">
                <a:latin typeface="Calibri" pitchFamily="34" charset="0"/>
              </a:rPr>
              <a:t>ENBD</a:t>
            </a:r>
          </a:p>
          <a:p>
            <a:r>
              <a:rPr lang="es-SV" sz="1500" dirty="0" smtClean="0">
                <a:latin typeface="Calibri" pitchFamily="34" charset="0"/>
              </a:rPr>
              <a:t>Ecosistemas como sustento de territorios</a:t>
            </a:r>
          </a:p>
          <a:p>
            <a:r>
              <a:rPr lang="es-SV" sz="1500" dirty="0" smtClean="0">
                <a:latin typeface="Calibri" pitchFamily="34" charset="0"/>
              </a:rPr>
              <a:t>Intervenciones productivas que valoran y potencian prácticas, identidad e iniciativas territoriales (turismo).</a:t>
            </a:r>
          </a:p>
          <a:p>
            <a:r>
              <a:rPr lang="es-SV" sz="1500" dirty="0" smtClean="0">
                <a:latin typeface="Calibri" pitchFamily="34" charset="0"/>
              </a:rPr>
              <a:t>Saberes tradicionales de Pueblos originarios, campesinos y pequeños productores en territorios específicos que contribuyen a mantener </a:t>
            </a:r>
            <a:r>
              <a:rPr lang="es-SV" sz="1500" dirty="0" err="1" smtClean="0">
                <a:latin typeface="Calibri" pitchFamily="34" charset="0"/>
              </a:rPr>
              <a:t>agrobiodiversidad</a:t>
            </a:r>
            <a:r>
              <a:rPr lang="es-SV" sz="1500" dirty="0" smtClean="0">
                <a:latin typeface="Calibri" pitchFamily="34" charset="0"/>
              </a:rPr>
              <a:t>. </a:t>
            </a:r>
          </a:p>
          <a:p>
            <a:r>
              <a:rPr lang="es-SV" sz="1500" b="1" dirty="0" smtClean="0">
                <a:latin typeface="Calibri" pitchFamily="34" charset="0"/>
              </a:rPr>
              <a:t>Gobernanza territorial</a:t>
            </a:r>
          </a:p>
          <a:p>
            <a:r>
              <a:rPr lang="es-SV" sz="1500" dirty="0" smtClean="0">
                <a:latin typeface="Calibri" pitchFamily="34" charset="0"/>
              </a:rPr>
              <a:t>Integración de comunidades en gestión de ecosistemas clave y especies de interés y en conservación in situ</a:t>
            </a:r>
          </a:p>
          <a:p>
            <a:r>
              <a:rPr lang="es-SV" sz="1500" dirty="0" smtClean="0">
                <a:latin typeface="Calibri" pitchFamily="34" charset="0"/>
              </a:rPr>
              <a:t>Procesos de organización comunitaria y </a:t>
            </a:r>
            <a:r>
              <a:rPr lang="es-SV" sz="1500" dirty="0" err="1" smtClean="0">
                <a:latin typeface="Calibri" pitchFamily="34" charset="0"/>
              </a:rPr>
              <a:t>autoregulación</a:t>
            </a:r>
            <a:r>
              <a:rPr lang="es-SV" sz="1500" dirty="0" smtClean="0">
                <a:latin typeface="Calibri" pitchFamily="34" charset="0"/>
              </a:rPr>
              <a:t> de aprovechamiento de recursos: PLAS.</a:t>
            </a:r>
            <a:endParaRPr lang="es-SV" sz="1500" dirty="0">
              <a:latin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932040" y="790992"/>
            <a:ext cx="2016224" cy="563231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SV" sz="1500" b="1" i="1" dirty="0" smtClean="0">
                <a:latin typeface="Calibri" pitchFamily="34" charset="0"/>
              </a:rPr>
              <a:t>ENCC</a:t>
            </a:r>
          </a:p>
          <a:p>
            <a:r>
              <a:rPr lang="es-SV" sz="1500" dirty="0" smtClean="0">
                <a:latin typeface="Calibri" pitchFamily="34" charset="0"/>
              </a:rPr>
              <a:t>Variabilidad, cambios e impactos diferenciados territorialmente.</a:t>
            </a:r>
          </a:p>
          <a:p>
            <a:r>
              <a:rPr lang="es-SV" sz="1500" dirty="0" smtClean="0">
                <a:latin typeface="Calibri" pitchFamily="34" charset="0"/>
              </a:rPr>
              <a:t>Vulnerabilidad en territorios: población, ecosistemas</a:t>
            </a:r>
          </a:p>
          <a:p>
            <a:r>
              <a:rPr lang="es-SV" sz="1500" b="1" dirty="0" smtClean="0">
                <a:latin typeface="Calibri" pitchFamily="34" charset="0"/>
              </a:rPr>
              <a:t>Gobernanza territorial </a:t>
            </a:r>
          </a:p>
          <a:p>
            <a:r>
              <a:rPr lang="es-SV" sz="1500" dirty="0" smtClean="0">
                <a:latin typeface="Calibri" pitchFamily="34" charset="0"/>
              </a:rPr>
              <a:t>Restauración y conservación de ecosistemas críticos arraigada en prácticas locales y esquemas incluyentes de gestión</a:t>
            </a:r>
          </a:p>
          <a:p>
            <a:r>
              <a:rPr lang="es-SV" sz="1500" dirty="0" smtClean="0">
                <a:latin typeface="Calibri" pitchFamily="34" charset="0"/>
              </a:rPr>
              <a:t>Organización y gestión local para monitoreo de riesgos, SAT.</a:t>
            </a:r>
          </a:p>
          <a:p>
            <a:r>
              <a:rPr lang="es-SV" sz="1500" dirty="0" smtClean="0">
                <a:latin typeface="Calibri" pitchFamily="34" charset="0"/>
              </a:rPr>
              <a:t>Cooperación social en proyectos de adaptación y mitigación</a:t>
            </a:r>
          </a:p>
          <a:p>
            <a:r>
              <a:rPr lang="es-SV" sz="1500" dirty="0" smtClean="0">
                <a:latin typeface="Calibri" pitchFamily="34" charset="0"/>
              </a:rPr>
              <a:t>Distribución equitativa de </a:t>
            </a:r>
            <a:r>
              <a:rPr lang="es-SV" sz="1500" dirty="0" err="1" smtClean="0">
                <a:latin typeface="Calibri" pitchFamily="34" charset="0"/>
              </a:rPr>
              <a:t>co</a:t>
            </a:r>
            <a:r>
              <a:rPr lang="es-SV" sz="1500" dirty="0" smtClean="0">
                <a:latin typeface="Calibri" pitchFamily="34" charset="0"/>
              </a:rPr>
              <a:t>-beneficios en territorios.</a:t>
            </a:r>
            <a:endParaRPr lang="es-SV" sz="1500" dirty="0">
              <a:latin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092280" y="798612"/>
            <a:ext cx="1944216" cy="4016484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SV" sz="1500" b="1" i="1" dirty="0" smtClean="0">
                <a:latin typeface="Calibri" pitchFamily="34" charset="0"/>
              </a:rPr>
              <a:t>ENSA</a:t>
            </a:r>
          </a:p>
          <a:p>
            <a:r>
              <a:rPr lang="es-SV" sz="1500" dirty="0" smtClean="0">
                <a:latin typeface="Calibri" pitchFamily="34" charset="0"/>
              </a:rPr>
              <a:t>Abordaje por municipios y mancomunidades</a:t>
            </a:r>
          </a:p>
          <a:p>
            <a:r>
              <a:rPr lang="es-SV" sz="1500" dirty="0" smtClean="0">
                <a:latin typeface="Calibri" pitchFamily="34" charset="0"/>
              </a:rPr>
              <a:t>Casos de contaminación ambiental localizada.</a:t>
            </a:r>
          </a:p>
          <a:p>
            <a:r>
              <a:rPr lang="es-SV" sz="1500" b="1" dirty="0" smtClean="0">
                <a:latin typeface="Calibri" pitchFamily="34" charset="0"/>
              </a:rPr>
              <a:t>Gobernanza territorial</a:t>
            </a:r>
            <a:r>
              <a:rPr lang="es-SV" sz="1500" dirty="0" smtClean="0">
                <a:latin typeface="Calibri" pitchFamily="34" charset="0"/>
              </a:rPr>
              <a:t> </a:t>
            </a:r>
          </a:p>
          <a:p>
            <a:r>
              <a:rPr lang="es-SV" sz="1500" dirty="0" smtClean="0">
                <a:latin typeface="Calibri" pitchFamily="34" charset="0"/>
              </a:rPr>
              <a:t>Acuerdos y compromisos mancomunados e interinstitucionales</a:t>
            </a:r>
          </a:p>
          <a:p>
            <a:r>
              <a:rPr lang="es-SV" sz="1500" dirty="0" smtClean="0">
                <a:latin typeface="Calibri" pitchFamily="34" charset="0"/>
              </a:rPr>
              <a:t>Información ciudadana</a:t>
            </a:r>
          </a:p>
          <a:p>
            <a:r>
              <a:rPr lang="es-SV" sz="1500" dirty="0" smtClean="0">
                <a:latin typeface="Calibri" pitchFamily="34" charset="0"/>
              </a:rPr>
              <a:t>Seguimiento y contraloría social desde los territorios</a:t>
            </a:r>
            <a:endParaRPr lang="es-SV" sz="15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48263" y="67013"/>
            <a:ext cx="8133737" cy="572385"/>
          </a:xfrm>
        </p:spPr>
        <p:txBody>
          <a:bodyPr/>
          <a:lstStyle/>
          <a:p>
            <a:pPr algn="r"/>
            <a:r>
              <a:rPr lang="es-ES" b="1" dirty="0" smtClean="0"/>
              <a:t>Plan Nacional de Gestión Integrada del Recurso Hídrico</a:t>
            </a:r>
            <a:endParaRPr lang="es-E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550" y="2333266"/>
            <a:ext cx="7429500" cy="452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7" y="885448"/>
            <a:ext cx="3495674" cy="20332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952875" y="1152525"/>
            <a:ext cx="5067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/>
              <a:t>Objetivo: Garantizar la sostenibilidad del recurso, satisfacer las demandas de agua en calidad, cantidad y oportunidad y apoyar el desarrollo nacional en sus políticas económicas, sociales y ambientales.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9365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1825</Words>
  <Application>Microsoft Office PowerPoint</Application>
  <PresentationFormat>Presentación en pantalla (4:3)</PresentationFormat>
  <Paragraphs>168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Diseño personalizado</vt:lpstr>
      <vt:lpstr>Presentación de PowerPoint</vt:lpstr>
      <vt:lpstr>Contenido de la presentación</vt:lpstr>
      <vt:lpstr>1. Conceptualizando el territorio…</vt:lpstr>
      <vt:lpstr>Un enfoque territorial implica:</vt:lpstr>
      <vt:lpstr>Criterios para priorizar la acción:</vt:lpstr>
      <vt:lpstr>2. Territorializando la política y la gestión ambiental pública</vt:lpstr>
      <vt:lpstr>Presentación de PowerPoint</vt:lpstr>
      <vt:lpstr>Las Estrategias Nacionales y los Territorios</vt:lpstr>
      <vt:lpstr>Plan Nacional de Gestión Integrada del Recurso Hídrico</vt:lpstr>
      <vt:lpstr>Presentación de PowerPoint</vt:lpstr>
      <vt:lpstr>Ocho componentes del primer PNCC</vt:lpstr>
      <vt:lpstr>Programa de Restauración de Ecosistemas y Paisajes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Zonificación ambiental y uso del suelo</vt:lpstr>
      <vt:lpstr>Presentación de PowerPoint</vt:lpstr>
      <vt:lpstr>Presentación de PowerPoint</vt:lpstr>
      <vt:lpstr>C. Creación de espacios de diálogo multi-actores en territorios específicos</vt:lpstr>
      <vt:lpstr>D. Participación en los espacios de coordinación y articulación interinstitucional</vt:lpstr>
      <vt:lpstr>Desafíos para avanzar </vt:lpstr>
    </vt:vector>
  </TitlesOfParts>
  <Company>MINISTERIO DE MEDIO AMBIENTE Y RECURSOS NATURALES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PLATERO</dc:creator>
  <cp:lastModifiedBy>LGonzalez</cp:lastModifiedBy>
  <cp:revision>334</cp:revision>
  <dcterms:created xsi:type="dcterms:W3CDTF">2014-06-16T17:50:05Z</dcterms:created>
  <dcterms:modified xsi:type="dcterms:W3CDTF">2018-03-22T21:58:25Z</dcterms:modified>
</cp:coreProperties>
</file>