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2" r:id="rId7"/>
    <p:sldId id="270" r:id="rId8"/>
    <p:sldId id="263" r:id="rId9"/>
    <p:sldId id="264" r:id="rId10"/>
    <p:sldId id="261" r:id="rId11"/>
    <p:sldId id="265" r:id="rId12"/>
    <p:sldId id="266" r:id="rId13"/>
    <p:sldId id="267" r:id="rId14"/>
    <p:sldId id="269" r:id="rId15"/>
    <p:sldId id="268" r:id="rId16"/>
    <p:sldId id="271" r:id="rId17"/>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Codas" initials="RC" lastIdx="6" clrIdx="0">
    <p:extLst>
      <p:ext uri="{19B8F6BF-5375-455C-9EA6-DF929625EA0E}">
        <p15:presenceInfo xmlns:p15="http://schemas.microsoft.com/office/powerpoint/2012/main" userId="6f855474bc2f00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varScale="1">
        <p:scale>
          <a:sx n="66" d="100"/>
          <a:sy n="66"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2-17T08:29:28.286" idx="2">
    <p:pos x="10" y="10"/>
    <p:text>not the usual of “civil society approach”,
neither the standard corporate  framework
and a new manner of interaction with the public sector</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2-17T08:37:55.927" idx="3">
    <p:pos x="5961" y="4032"/>
    <p:text>Companies still lack a solid “social license to operate”: image is at best, mediocre,
 society (as measured in polls) does not see corporations as part of the solution</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02-17T08:41:46.602" idx="4">
    <p:pos x="5943" y="3977"/>
    <p:text>Agents for “change”? Is it posible for corporations to really tackle the most pressing issues with innovative
Ideas and solutions? Do we, business people,  have the tools and “stamina” to tackle this challenge? 
Is our self-sufficiency a viable attitude? Or we better build the alliances proposed by Austin and many prime movers. (Here, credit to whom it is due, to Stephan Schmidheiny, with his concepts of ecoefficiency and “enlightened self-interest,  and his leadership since before Rio 1992 and beyond).</p:text>
    <p:extLst>
      <p:ext uri="{C676402C-5697-4E1C-873F-D02D1690AC5C}">
        <p15:threadingInfo xmlns:p15="http://schemas.microsoft.com/office/powerpoint/2012/main" timeZoneBias="180"/>
      </p:ext>
    </p:extLst>
  </p:cm>
  <p:cm authorId="1" dt="2014-02-17T11:41:06.850" idx="5">
    <p:pos x="5943" y="4113"/>
    <p:text>As John Liu stated yesterday, the notion that we are the "center of everything" is even more acute among corporate leaders</p:text>
    <p:extLst>
      <p:ext uri="{C676402C-5697-4E1C-873F-D02D1690AC5C}">
        <p15:threadingInfo xmlns:p15="http://schemas.microsoft.com/office/powerpoint/2012/main" timeZoneBias="180">
          <p15:parentCm authorId="1" idx="4"/>
        </p15:threadingInfo>
      </p:ext>
    </p:extLst>
  </p:cm>
  <p:cm authorId="1" dt="2014-02-17T12:09:15.830" idx="6">
    <p:pos x="5866" y="4006"/>
    <p:text>When did we become the "centers of the world". The Industrial Revolution?</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P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PY"/>
          </a:p>
        </p:txBody>
      </p:sp>
      <p:sp>
        <p:nvSpPr>
          <p:cNvPr id="4" name="Date Placeholder 3"/>
          <p:cNvSpPr>
            <a:spLocks noGrp="1"/>
          </p:cNvSpPr>
          <p:nvPr>
            <p:ph type="dt" sz="half" idx="10"/>
          </p:nvPr>
        </p:nvSpPr>
        <p:spPr/>
        <p:txBody>
          <a:bodyPr/>
          <a:lstStyle/>
          <a:p>
            <a:fld id="{F1AB790B-87B1-4071-A439-B123835ADA17}" type="datetimeFigureOut">
              <a:rPr lang="es-PY" smtClean="0"/>
              <a:t>17/02/2014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168621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4" name="Date Placeholder 3"/>
          <p:cNvSpPr>
            <a:spLocks noGrp="1"/>
          </p:cNvSpPr>
          <p:nvPr>
            <p:ph type="dt" sz="half" idx="10"/>
          </p:nvPr>
        </p:nvSpPr>
        <p:spPr/>
        <p:txBody>
          <a:bodyPr/>
          <a:lstStyle/>
          <a:p>
            <a:fld id="{F1AB790B-87B1-4071-A439-B123835ADA17}" type="datetimeFigureOut">
              <a:rPr lang="es-PY" smtClean="0"/>
              <a:t>17/02/2014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295272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P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4" name="Date Placeholder 3"/>
          <p:cNvSpPr>
            <a:spLocks noGrp="1"/>
          </p:cNvSpPr>
          <p:nvPr>
            <p:ph type="dt" sz="half" idx="10"/>
          </p:nvPr>
        </p:nvSpPr>
        <p:spPr/>
        <p:txBody>
          <a:bodyPr/>
          <a:lstStyle/>
          <a:p>
            <a:fld id="{F1AB790B-87B1-4071-A439-B123835ADA17}" type="datetimeFigureOut">
              <a:rPr lang="es-PY" smtClean="0"/>
              <a:t>17/02/2014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53182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4" name="Date Placeholder 3"/>
          <p:cNvSpPr>
            <a:spLocks noGrp="1"/>
          </p:cNvSpPr>
          <p:nvPr>
            <p:ph type="dt" sz="half" idx="10"/>
          </p:nvPr>
        </p:nvSpPr>
        <p:spPr/>
        <p:txBody>
          <a:bodyPr/>
          <a:lstStyle/>
          <a:p>
            <a:fld id="{F1AB790B-87B1-4071-A439-B123835ADA17}" type="datetimeFigureOut">
              <a:rPr lang="es-PY" smtClean="0"/>
              <a:t>17/02/2014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412811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P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B790B-87B1-4071-A439-B123835ADA17}" type="datetimeFigureOut">
              <a:rPr lang="es-PY" smtClean="0"/>
              <a:t>17/02/2014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148698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5" name="Date Placeholder 4"/>
          <p:cNvSpPr>
            <a:spLocks noGrp="1"/>
          </p:cNvSpPr>
          <p:nvPr>
            <p:ph type="dt" sz="half" idx="10"/>
          </p:nvPr>
        </p:nvSpPr>
        <p:spPr/>
        <p:txBody>
          <a:bodyPr/>
          <a:lstStyle/>
          <a:p>
            <a:fld id="{F1AB790B-87B1-4071-A439-B123835ADA17}" type="datetimeFigureOut">
              <a:rPr lang="es-PY" smtClean="0"/>
              <a:t>17/02/2014</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322995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P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7" name="Date Placeholder 6"/>
          <p:cNvSpPr>
            <a:spLocks noGrp="1"/>
          </p:cNvSpPr>
          <p:nvPr>
            <p:ph type="dt" sz="half" idx="10"/>
          </p:nvPr>
        </p:nvSpPr>
        <p:spPr/>
        <p:txBody>
          <a:bodyPr/>
          <a:lstStyle/>
          <a:p>
            <a:fld id="{F1AB790B-87B1-4071-A439-B123835ADA17}" type="datetimeFigureOut">
              <a:rPr lang="es-PY" smtClean="0"/>
              <a:t>17/02/2014</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179350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PY"/>
          </a:p>
        </p:txBody>
      </p:sp>
      <p:sp>
        <p:nvSpPr>
          <p:cNvPr id="3" name="Date Placeholder 2"/>
          <p:cNvSpPr>
            <a:spLocks noGrp="1"/>
          </p:cNvSpPr>
          <p:nvPr>
            <p:ph type="dt" sz="half" idx="10"/>
          </p:nvPr>
        </p:nvSpPr>
        <p:spPr/>
        <p:txBody>
          <a:bodyPr/>
          <a:lstStyle/>
          <a:p>
            <a:fld id="{F1AB790B-87B1-4071-A439-B123835ADA17}" type="datetimeFigureOut">
              <a:rPr lang="es-PY" smtClean="0"/>
              <a:t>17/02/2014</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25630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B790B-87B1-4071-A439-B123835ADA17}" type="datetimeFigureOut">
              <a:rPr lang="es-PY" smtClean="0"/>
              <a:t>17/02/2014</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32297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P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B790B-87B1-4071-A439-B123835ADA17}" type="datetimeFigureOut">
              <a:rPr lang="es-PY" smtClean="0"/>
              <a:t>17/02/2014</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151177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P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B790B-87B1-4071-A439-B123835ADA17}" type="datetimeFigureOut">
              <a:rPr lang="es-PY" smtClean="0"/>
              <a:t>17/02/2014</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63E3FB12-12D8-4877-A5FC-535A21F1D37B}" type="slidenum">
              <a:rPr lang="es-PY" smtClean="0"/>
              <a:t>‹#›</a:t>
            </a:fld>
            <a:endParaRPr lang="es-PY"/>
          </a:p>
        </p:txBody>
      </p:sp>
    </p:spTree>
    <p:extLst>
      <p:ext uri="{BB962C8B-B14F-4D97-AF65-F5344CB8AC3E}">
        <p14:creationId xmlns:p14="http://schemas.microsoft.com/office/powerpoint/2010/main" val="104302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P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B790B-87B1-4071-A439-B123835ADA17}" type="datetimeFigureOut">
              <a:rPr lang="es-PY" smtClean="0"/>
              <a:t>17/02/2014</a:t>
            </a:fld>
            <a:endParaRPr lang="es-P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3FB12-12D8-4877-A5FC-535A21F1D37B}" type="slidenum">
              <a:rPr lang="es-PY" smtClean="0"/>
              <a:t>‹#›</a:t>
            </a:fld>
            <a:endParaRPr lang="es-PY"/>
          </a:p>
        </p:txBody>
      </p:sp>
    </p:spTree>
    <p:extLst>
      <p:ext uri="{BB962C8B-B14F-4D97-AF65-F5344CB8AC3E}">
        <p14:creationId xmlns:p14="http://schemas.microsoft.com/office/powerpoint/2010/main" val="3215306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es.wikipedia.org/w/index.php?title=Resiliencia_(cultura_emprendedora)&amp;action=edit&amp;redlink=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18" Type="http://schemas.openxmlformats.org/officeDocument/2006/relationships/image" Target="../media/image1.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18.jpe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gif"/><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s-PY" i="1" dirty="0" err="1" smtClean="0"/>
              <a:t>Making</a:t>
            </a:r>
            <a:r>
              <a:rPr lang="es-PY" i="1" dirty="0" smtClean="0"/>
              <a:t> </a:t>
            </a:r>
            <a:r>
              <a:rPr lang="es-PY" i="1" dirty="0" err="1" smtClean="0"/>
              <a:t>markets</a:t>
            </a:r>
            <a:r>
              <a:rPr lang="es-PY" i="1" dirty="0" smtClean="0"/>
              <a:t> </a:t>
            </a:r>
            <a:r>
              <a:rPr lang="es-PY" i="1" dirty="0" err="1" smtClean="0"/>
              <a:t>work</a:t>
            </a:r>
            <a:r>
              <a:rPr lang="es-PY" i="1" dirty="0" smtClean="0"/>
              <a:t> </a:t>
            </a:r>
            <a:r>
              <a:rPr lang="es-PY" i="1" dirty="0" err="1" smtClean="0"/>
              <a:t>for</a:t>
            </a:r>
            <a:r>
              <a:rPr lang="es-PY" i="1" dirty="0" smtClean="0"/>
              <a:t> </a:t>
            </a:r>
            <a:r>
              <a:rPr lang="es-PY" i="1" dirty="0" err="1" smtClean="0"/>
              <a:t>the</a:t>
            </a:r>
            <a:r>
              <a:rPr lang="es-PY" i="1" dirty="0" smtClean="0"/>
              <a:t> </a:t>
            </a:r>
            <a:r>
              <a:rPr lang="es-PY" i="1" dirty="0" err="1" smtClean="0"/>
              <a:t>poor</a:t>
            </a:r>
            <a:endParaRPr lang="es-PY" i="1" dirty="0" smtClean="0"/>
          </a:p>
          <a:p>
            <a:r>
              <a:rPr lang="es-PY" i="1" dirty="0" err="1" smtClean="0"/>
              <a:t>Change</a:t>
            </a:r>
            <a:r>
              <a:rPr lang="es-PY" i="1" dirty="0" smtClean="0"/>
              <a:t> </a:t>
            </a:r>
            <a:r>
              <a:rPr lang="es-PY" i="1" dirty="0" err="1" smtClean="0"/>
              <a:t>that</a:t>
            </a:r>
            <a:r>
              <a:rPr lang="es-PY" i="1" dirty="0" smtClean="0"/>
              <a:t> </a:t>
            </a:r>
            <a:r>
              <a:rPr lang="es-PY" i="1" dirty="0" err="1" smtClean="0"/>
              <a:t>matters</a:t>
            </a:r>
            <a:endParaRPr lang="es-PY" i="1" dirty="0" smtClean="0"/>
          </a:p>
        </p:txBody>
      </p:sp>
      <p:pic>
        <p:nvPicPr>
          <p:cNvPr id="5" name="Picture 4"/>
          <p:cNvPicPr>
            <a:picLocks noChangeAspect="1"/>
          </p:cNvPicPr>
          <p:nvPr/>
        </p:nvPicPr>
        <p:blipFill rotWithShape="1">
          <a:blip r:embed="rId2"/>
          <a:srcRect l="21298" t="34940" r="21505" b="33652"/>
          <a:stretch/>
        </p:blipFill>
        <p:spPr>
          <a:xfrm>
            <a:off x="2152650" y="1260791"/>
            <a:ext cx="7940831" cy="2365357"/>
          </a:xfrm>
          <a:prstGeom prst="rect">
            <a:avLst/>
          </a:prstGeom>
        </p:spPr>
      </p:pic>
    </p:spTree>
    <p:extLst>
      <p:ext uri="{BB962C8B-B14F-4D97-AF65-F5344CB8AC3E}">
        <p14:creationId xmlns:p14="http://schemas.microsoft.com/office/powerpoint/2010/main" val="3796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PY" sz="3600" b="1" dirty="0" err="1" smtClean="0"/>
              <a:t>What</a:t>
            </a:r>
            <a:r>
              <a:rPr lang="es-PY" sz="3600" b="1" dirty="0" smtClean="0"/>
              <a:t> </a:t>
            </a:r>
            <a:r>
              <a:rPr lang="es-PY" sz="3600" b="1" dirty="0" err="1" smtClean="0"/>
              <a:t>we</a:t>
            </a:r>
            <a:r>
              <a:rPr lang="es-PY" sz="3600" b="1" dirty="0" smtClean="0"/>
              <a:t> </a:t>
            </a:r>
            <a:r>
              <a:rPr lang="es-PY" sz="3600" b="1" dirty="0" err="1" smtClean="0"/>
              <a:t>propose</a:t>
            </a:r>
            <a:r>
              <a:rPr lang="es-PY" sz="3600" b="1" dirty="0" smtClean="0"/>
              <a:t> to </a:t>
            </a:r>
            <a:r>
              <a:rPr lang="es-PY" sz="3600" b="1" dirty="0" err="1" smtClean="0"/>
              <a:t>move</a:t>
            </a:r>
            <a:r>
              <a:rPr lang="es-PY" sz="3600" b="1" dirty="0" smtClean="0"/>
              <a:t> forward</a:t>
            </a:r>
            <a:endParaRPr lang="es-PY" sz="3600" b="1" dirty="0"/>
          </a:p>
        </p:txBody>
      </p:sp>
      <p:sp>
        <p:nvSpPr>
          <p:cNvPr id="3" name="Content Placeholder 2"/>
          <p:cNvSpPr>
            <a:spLocks noGrp="1"/>
          </p:cNvSpPr>
          <p:nvPr>
            <p:ph idx="1"/>
          </p:nvPr>
        </p:nvSpPr>
        <p:spPr/>
        <p:txBody>
          <a:bodyPr>
            <a:normAutofit fontScale="92500" lnSpcReduction="20000"/>
          </a:bodyPr>
          <a:lstStyle/>
          <a:p>
            <a:r>
              <a:rPr lang="en-US" dirty="0"/>
              <a:t> ‘Rural Horizons</a:t>
            </a:r>
            <a:r>
              <a:rPr lang="en-US" dirty="0" smtClean="0"/>
              <a:t>’ ‘Multi </a:t>
            </a:r>
            <a:r>
              <a:rPr lang="en-US" dirty="0"/>
              <a:t>certification support</a:t>
            </a:r>
            <a:r>
              <a:rPr lang="en-US" dirty="0" smtClean="0"/>
              <a:t>’ </a:t>
            </a:r>
            <a:r>
              <a:rPr lang="en-US" dirty="0"/>
              <a:t> </a:t>
            </a:r>
            <a:r>
              <a:rPr lang="en-US" dirty="0" smtClean="0"/>
              <a:t>(work on the whole process, not constrained by a single “certification outcome”)</a:t>
            </a:r>
          </a:p>
          <a:p>
            <a:r>
              <a:rPr lang="en-US" dirty="0" smtClean="0"/>
              <a:t> ‘</a:t>
            </a:r>
            <a:r>
              <a:rPr lang="en-US" dirty="0"/>
              <a:t>L</a:t>
            </a:r>
            <a:r>
              <a:rPr lang="en-US" dirty="0" smtClean="0"/>
              <a:t>andscapes </a:t>
            </a:r>
            <a:r>
              <a:rPr lang="en-US" dirty="0"/>
              <a:t>of excellence</a:t>
            </a:r>
            <a:r>
              <a:rPr lang="en-US" dirty="0" smtClean="0"/>
              <a:t>’</a:t>
            </a:r>
          </a:p>
          <a:p>
            <a:pPr lvl="1"/>
            <a:r>
              <a:rPr lang="en-US" dirty="0" smtClean="0"/>
              <a:t>Smart and sustainable land use</a:t>
            </a:r>
          </a:p>
          <a:p>
            <a:pPr lvl="1"/>
            <a:r>
              <a:rPr lang="en-US" dirty="0" smtClean="0"/>
              <a:t>Produce more with less (</a:t>
            </a:r>
            <a:r>
              <a:rPr lang="en-US" dirty="0" err="1" smtClean="0"/>
              <a:t>ecoefficiency</a:t>
            </a:r>
            <a:r>
              <a:rPr lang="en-US" dirty="0" smtClean="0"/>
              <a:t>, </a:t>
            </a:r>
            <a:r>
              <a:rPr lang="en-US" dirty="0" err="1" smtClean="0"/>
              <a:t>etc</a:t>
            </a:r>
            <a:r>
              <a:rPr lang="en-US" dirty="0" smtClean="0"/>
              <a:t>)</a:t>
            </a:r>
          </a:p>
          <a:p>
            <a:pPr lvl="1"/>
            <a:r>
              <a:rPr lang="en-US" dirty="0" smtClean="0"/>
              <a:t>Based on local/national conditions </a:t>
            </a:r>
          </a:p>
          <a:p>
            <a:endParaRPr lang="en-US" dirty="0"/>
          </a:p>
          <a:p>
            <a:pPr marL="0" indent="0">
              <a:buNone/>
            </a:pPr>
            <a:r>
              <a:rPr lang="en-US" dirty="0"/>
              <a:t>C</a:t>
            </a:r>
            <a:r>
              <a:rPr lang="en-US" dirty="0" smtClean="0"/>
              <a:t>oncentrate efforts to generate “critical mass” and “affect change” (the role of “transformation managers”):</a:t>
            </a:r>
          </a:p>
          <a:p>
            <a:pPr lvl="1"/>
            <a:r>
              <a:rPr lang="en-US" dirty="0" smtClean="0"/>
              <a:t>Assure that all relevant stakeholders are “at the table”.</a:t>
            </a:r>
          </a:p>
          <a:p>
            <a:pPr lvl="1"/>
            <a:r>
              <a:rPr lang="en-US" dirty="0" smtClean="0"/>
              <a:t>Adapt to local conditions.</a:t>
            </a:r>
          </a:p>
          <a:p>
            <a:pPr lvl="1"/>
            <a:r>
              <a:rPr lang="en-US" dirty="0" smtClean="0"/>
              <a:t>Long-term views, based on all available scientific work. </a:t>
            </a:r>
            <a:endParaRPr lang="es-PY" dirty="0"/>
          </a:p>
        </p:txBody>
      </p:sp>
      <p:pic>
        <p:nvPicPr>
          <p:cNvPr id="4" name="Picture 3"/>
          <p:cNvPicPr>
            <a:picLocks noChangeAspect="1"/>
          </p:cNvPicPr>
          <p:nvPr/>
        </p:nvPicPr>
        <p:blipFill rotWithShape="1">
          <a:blip r:embed="rId2"/>
          <a:srcRect l="21298" t="34940" r="21505" b="33652"/>
          <a:stretch/>
        </p:blipFill>
        <p:spPr>
          <a:xfrm>
            <a:off x="29229" y="36286"/>
            <a:ext cx="1990071" cy="592788"/>
          </a:xfrm>
          <a:prstGeom prst="rect">
            <a:avLst/>
          </a:prstGeom>
        </p:spPr>
      </p:pic>
    </p:spTree>
    <p:extLst>
      <p:ext uri="{BB962C8B-B14F-4D97-AF65-F5344CB8AC3E}">
        <p14:creationId xmlns:p14="http://schemas.microsoft.com/office/powerpoint/2010/main" val="3198940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5950" y="73789"/>
            <a:ext cx="7905750" cy="646331"/>
          </a:xfrm>
          <a:prstGeom prst="rect">
            <a:avLst/>
          </a:prstGeom>
          <a:noFill/>
        </p:spPr>
        <p:txBody>
          <a:bodyPr wrap="square" rtlCol="0">
            <a:spAutoFit/>
          </a:bodyPr>
          <a:lstStyle/>
          <a:p>
            <a:pPr algn="ctr"/>
            <a:r>
              <a:rPr lang="en-US" sz="3600" b="1" dirty="0"/>
              <a:t>S</a:t>
            </a:r>
            <a:r>
              <a:rPr lang="en-US" sz="3600" b="1" dirty="0" smtClean="0"/>
              <a:t>oy and cattle, Argentinian Chaco</a:t>
            </a:r>
            <a:endParaRPr lang="en-US" sz="3600" b="1" kern="1200" dirty="0">
              <a:solidFill>
                <a:schemeClr val="tx1"/>
              </a:solidFill>
            </a:endParaRPr>
          </a:p>
        </p:txBody>
      </p:sp>
      <p:pic>
        <p:nvPicPr>
          <p:cNvPr id="3" name="Picture 2"/>
          <p:cNvPicPr>
            <a:picLocks noChangeAspect="1"/>
          </p:cNvPicPr>
          <p:nvPr/>
        </p:nvPicPr>
        <p:blipFill rotWithShape="1">
          <a:blip r:embed="rId2"/>
          <a:srcRect l="2479" t="21354" r="5044" b="21875"/>
          <a:stretch/>
        </p:blipFill>
        <p:spPr>
          <a:xfrm>
            <a:off x="-87087" y="1333500"/>
            <a:ext cx="12032343" cy="4152900"/>
          </a:xfrm>
          <a:prstGeom prst="rect">
            <a:avLst/>
          </a:prstGeom>
        </p:spPr>
      </p:pic>
    </p:spTree>
    <p:extLst>
      <p:ext uri="{BB962C8B-B14F-4D97-AF65-F5344CB8AC3E}">
        <p14:creationId xmlns:p14="http://schemas.microsoft.com/office/powerpoint/2010/main" val="477678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808816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32" t="1554" r="48936" b="19805"/>
          <a:stretch/>
        </p:blipFill>
        <p:spPr>
          <a:xfrm>
            <a:off x="57150" y="76200"/>
            <a:ext cx="4972050" cy="3857806"/>
          </a:xfrm>
          <a:prstGeom prst="rect">
            <a:avLst/>
          </a:prstGeom>
        </p:spPr>
      </p:pic>
      <p:sp>
        <p:nvSpPr>
          <p:cNvPr id="2" name="Title 1"/>
          <p:cNvSpPr>
            <a:spLocks noGrp="1"/>
          </p:cNvSpPr>
          <p:nvPr>
            <p:ph type="title"/>
          </p:nvPr>
        </p:nvSpPr>
        <p:spPr>
          <a:xfrm>
            <a:off x="838200" y="1"/>
            <a:ext cx="10096500" cy="609599"/>
          </a:xfrm>
        </p:spPr>
        <p:txBody>
          <a:bodyPr>
            <a:normAutofit fontScale="90000"/>
          </a:bodyPr>
          <a:lstStyle/>
          <a:p>
            <a:pPr algn="ctr"/>
            <a:r>
              <a:rPr lang="es-PY" sz="3600" dirty="0" smtClean="0"/>
              <a:t/>
            </a:r>
            <a:br>
              <a:rPr lang="es-PY" sz="3600" dirty="0" smtClean="0"/>
            </a:br>
            <a:r>
              <a:rPr lang="es-PY" sz="3600" dirty="0"/>
              <a:t/>
            </a:r>
            <a:br>
              <a:rPr lang="es-PY" sz="3600" dirty="0"/>
            </a:br>
            <a:r>
              <a:rPr lang="es-PY" sz="3600" b="1" dirty="0" smtClean="0"/>
              <a:t>Rural </a:t>
            </a:r>
            <a:r>
              <a:rPr lang="es-PY" sz="3600" b="1" dirty="0" err="1" smtClean="0"/>
              <a:t>Horizons</a:t>
            </a:r>
            <a:r>
              <a:rPr lang="es-PY" sz="3600" b="1" dirty="0"/>
              <a:t>,</a:t>
            </a:r>
            <a:r>
              <a:rPr lang="es-PY" sz="3600" b="1" dirty="0" smtClean="0"/>
              <a:t> Brasil</a:t>
            </a:r>
            <a:br>
              <a:rPr lang="es-PY" sz="3600" b="1" dirty="0" smtClean="0"/>
            </a:br>
            <a:r>
              <a:rPr lang="en-US" sz="3200" dirty="0" smtClean="0"/>
              <a:t> </a:t>
            </a:r>
            <a:r>
              <a:rPr lang="en-US" sz="3200" dirty="0"/>
              <a:t>http://ruralhorizon.org</a:t>
            </a:r>
            <a:r>
              <a:rPr lang="en-US" sz="3200" dirty="0" smtClean="0"/>
              <a:t>/</a:t>
            </a:r>
            <a:r>
              <a:rPr lang="en-US" sz="3200" dirty="0"/>
              <a:t/>
            </a:r>
            <a:br>
              <a:rPr lang="en-US" sz="3200" dirty="0"/>
            </a:br>
            <a:endParaRPr lang="es-PY" sz="3600" dirty="0"/>
          </a:p>
        </p:txBody>
      </p:sp>
      <p:pic>
        <p:nvPicPr>
          <p:cNvPr id="4" name="Picture 3"/>
          <p:cNvPicPr>
            <a:picLocks noChangeAspect="1"/>
          </p:cNvPicPr>
          <p:nvPr/>
        </p:nvPicPr>
        <p:blipFill rotWithShape="1">
          <a:blip r:embed="rId3"/>
          <a:srcRect l="35798" t="9896" b="-9896"/>
          <a:stretch/>
        </p:blipFill>
        <p:spPr>
          <a:xfrm>
            <a:off x="5372100" y="1085850"/>
            <a:ext cx="6819900" cy="6419850"/>
          </a:xfrm>
          <a:prstGeom prst="rect">
            <a:avLst/>
          </a:prstGeom>
        </p:spPr>
      </p:pic>
      <p:pic>
        <p:nvPicPr>
          <p:cNvPr id="5" name="Picture 4"/>
          <p:cNvPicPr>
            <a:picLocks noChangeAspect="1"/>
          </p:cNvPicPr>
          <p:nvPr/>
        </p:nvPicPr>
        <p:blipFill rotWithShape="1">
          <a:blip r:embed="rId4"/>
          <a:srcRect l="28185" t="18229" r="24232" b="22136"/>
          <a:stretch/>
        </p:blipFill>
        <p:spPr>
          <a:xfrm>
            <a:off x="1085850" y="3714750"/>
            <a:ext cx="3839116" cy="2705100"/>
          </a:xfrm>
          <a:prstGeom prst="rect">
            <a:avLst/>
          </a:prstGeom>
        </p:spPr>
      </p:pic>
    </p:spTree>
    <p:extLst>
      <p:ext uri="{BB962C8B-B14F-4D97-AF65-F5344CB8AC3E}">
        <p14:creationId xmlns:p14="http://schemas.microsoft.com/office/powerpoint/2010/main" val="943680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1"/>
            <a:ext cx="10515600" cy="798285"/>
          </a:xfrm>
        </p:spPr>
        <p:txBody>
          <a:bodyPr/>
          <a:lstStyle/>
          <a:p>
            <a:pPr algn="ctr"/>
            <a:r>
              <a:rPr lang="es-PY" b="1" dirty="0" smtClean="0"/>
              <a:t>A new </a:t>
            </a:r>
            <a:r>
              <a:rPr lang="es-PY" b="1" dirty="0" err="1" smtClean="0"/>
              <a:t>transformational</a:t>
            </a:r>
            <a:r>
              <a:rPr lang="es-PY" b="1" dirty="0" smtClean="0"/>
              <a:t> </a:t>
            </a:r>
            <a:r>
              <a:rPr lang="es-PY" b="1" dirty="0" err="1" smtClean="0"/>
              <a:t>leadership</a:t>
            </a:r>
            <a:r>
              <a:rPr lang="es-PY" sz="1800" dirty="0" smtClean="0"/>
              <a:t>(</a:t>
            </a:r>
            <a:r>
              <a:rPr lang="en-US" sz="1800" dirty="0" smtClean="0"/>
              <a:t>*)</a:t>
            </a:r>
            <a:endParaRPr lang="es-PY" sz="1800" dirty="0"/>
          </a:p>
        </p:txBody>
      </p:sp>
      <p:sp>
        <p:nvSpPr>
          <p:cNvPr id="3" name="Content Placeholder 2"/>
          <p:cNvSpPr>
            <a:spLocks noGrp="1"/>
          </p:cNvSpPr>
          <p:nvPr>
            <p:ph idx="1"/>
          </p:nvPr>
        </p:nvSpPr>
        <p:spPr>
          <a:xfrm>
            <a:off x="522514" y="899886"/>
            <a:ext cx="11263086" cy="5718628"/>
          </a:xfrm>
        </p:spPr>
        <p:txBody>
          <a:bodyPr>
            <a:noAutofit/>
          </a:bodyPr>
          <a:lstStyle/>
          <a:p>
            <a:r>
              <a:rPr lang="pt-BR" sz="2000" dirty="0" smtClean="0"/>
              <a:t>A NEW TYPE OF COMPANY, FOR A NEW SOCIETY</a:t>
            </a:r>
          </a:p>
          <a:p>
            <a:pPr marL="457200" lvl="1" indent="0">
              <a:buNone/>
            </a:pPr>
            <a:r>
              <a:rPr lang="pt-BR" sz="1600" i="1" dirty="0" smtClean="0"/>
              <a:t>Uma </a:t>
            </a:r>
            <a:r>
              <a:rPr lang="pt-BR" sz="1600" i="1" dirty="0"/>
              <a:t>nova empresa para uma nova </a:t>
            </a:r>
            <a:r>
              <a:rPr lang="pt-BR" sz="1600" i="1" dirty="0" smtClean="0"/>
              <a:t>sociedade: ...reconhecimento </a:t>
            </a:r>
            <a:r>
              <a:rPr lang="pt-BR" sz="1600" i="1" dirty="0"/>
              <a:t>de dois fenômenos: uma maior consciência das empresas sobre seu papel na sociedade e uma sociedade com demandas cada vez mais exigentes sobre a empresa. </a:t>
            </a:r>
          </a:p>
          <a:p>
            <a:r>
              <a:rPr lang="pt-BR" sz="2000" dirty="0" smtClean="0"/>
              <a:t>THE ENTERPRISE AS GENERATOR OF BEHAVIORAL MODELS</a:t>
            </a:r>
          </a:p>
          <a:p>
            <a:pPr marL="457200" lvl="1" indent="0">
              <a:buNone/>
            </a:pPr>
            <a:r>
              <a:rPr lang="pt-BR" sz="1600" i="1" dirty="0" smtClean="0"/>
              <a:t>Empresa </a:t>
            </a:r>
            <a:r>
              <a:rPr lang="pt-BR" sz="1600" i="1" dirty="0"/>
              <a:t>como geradora de modelos de </a:t>
            </a:r>
            <a:r>
              <a:rPr lang="pt-BR" sz="1600" i="1" dirty="0" smtClean="0"/>
              <a:t>conduta: Frente </a:t>
            </a:r>
            <a:r>
              <a:rPr lang="pt-BR" sz="1600" i="1" dirty="0"/>
              <a:t>ao enfraquecimento de grandes balizadores do comportamento social – Estado, família, religião – cresce em importância a responsabilidade da </a:t>
            </a:r>
            <a:r>
              <a:rPr lang="pt-BR" sz="1600" i="1" dirty="0" smtClean="0"/>
              <a:t>empresa </a:t>
            </a:r>
            <a:r>
              <a:rPr lang="pt-BR" sz="1600" i="1" dirty="0"/>
              <a:t>como geradora de modelos de conduta para o conjunto da sociedade. A empresa é o que ela faz. </a:t>
            </a:r>
          </a:p>
          <a:p>
            <a:r>
              <a:rPr lang="pt-BR" sz="2000" dirty="0" smtClean="0"/>
              <a:t>SOCIAL INVESTMENT AS COMPANY CORE BUSINESS</a:t>
            </a:r>
          </a:p>
          <a:p>
            <a:pPr marL="457200" lvl="1" indent="0">
              <a:buNone/>
            </a:pPr>
            <a:r>
              <a:rPr lang="pt-BR" sz="1600" i="1" dirty="0" smtClean="0"/>
              <a:t>Investimento </a:t>
            </a:r>
            <a:r>
              <a:rPr lang="pt-BR" sz="1600" i="1" dirty="0"/>
              <a:t>social no core business da </a:t>
            </a:r>
            <a:r>
              <a:rPr lang="pt-BR" sz="1600" i="1" dirty="0" smtClean="0"/>
              <a:t>empresa: O </a:t>
            </a:r>
            <a:r>
              <a:rPr lang="pt-BR" sz="1600" i="1" dirty="0"/>
              <a:t>investimento social eficiente e sustentável requer coerência nas ações e alinhamento com o modelo de negócio da empresa e motivação de lucro.</a:t>
            </a:r>
          </a:p>
          <a:p>
            <a:r>
              <a:rPr lang="pt-BR" sz="2000" dirty="0" smtClean="0"/>
              <a:t>ENTREPRENEURIAL COMPETENCE AND RESOURCES</a:t>
            </a:r>
            <a:endParaRPr lang="pt-BR" sz="2000" dirty="0"/>
          </a:p>
          <a:p>
            <a:pPr marL="457200" lvl="1" indent="0">
              <a:buNone/>
            </a:pPr>
            <a:r>
              <a:rPr lang="pt-BR" sz="1600" i="1" dirty="0" smtClean="0"/>
              <a:t>Diferencial </a:t>
            </a:r>
            <a:r>
              <a:rPr lang="pt-BR" sz="1600" i="1" dirty="0"/>
              <a:t>para a sociedade: competência </a:t>
            </a:r>
            <a:r>
              <a:rPr lang="pt-BR" sz="1600" i="1" dirty="0" smtClean="0"/>
              <a:t>empresarial </a:t>
            </a:r>
            <a:r>
              <a:rPr lang="pt-BR" sz="1600" i="1" dirty="0"/>
              <a:t>e </a:t>
            </a:r>
            <a:r>
              <a:rPr lang="pt-BR" sz="1600" i="1" dirty="0" smtClean="0"/>
              <a:t>recursos: Não </a:t>
            </a:r>
            <a:r>
              <a:rPr lang="pt-BR" sz="1600" i="1" dirty="0"/>
              <a:t>basta transferir recursos financeiros para a sociedade. O maior ativo das empresas é o </a:t>
            </a:r>
            <a:r>
              <a:rPr lang="pt-BR" sz="1600" i="1" dirty="0" smtClean="0"/>
              <a:t>conhecimento </a:t>
            </a:r>
            <a:r>
              <a:rPr lang="pt-BR" sz="1600" i="1" dirty="0"/>
              <a:t>e a competência gerencial. É a </a:t>
            </a:r>
            <a:r>
              <a:rPr lang="pt-BR" sz="1600" i="1" dirty="0" smtClean="0"/>
              <a:t>mobilização </a:t>
            </a:r>
            <a:r>
              <a:rPr lang="pt-BR" sz="1600" i="1" dirty="0"/>
              <a:t>deste ativo, aliada aos recursos, que promove impacto e sustentabilidade nas ações sociais. </a:t>
            </a:r>
          </a:p>
          <a:p>
            <a:r>
              <a:rPr lang="pt-BR" sz="2000" dirty="0" smtClean="0"/>
              <a:t>FOCUS ON IMPROVING PUBLIC MANAGEMENT</a:t>
            </a:r>
          </a:p>
          <a:p>
            <a:pPr marL="457200" lvl="1" indent="0">
              <a:buNone/>
            </a:pPr>
            <a:r>
              <a:rPr lang="pt-BR" sz="1600" i="1" dirty="0" smtClean="0"/>
              <a:t>Foco </a:t>
            </a:r>
            <a:r>
              <a:rPr lang="pt-BR" sz="1600" i="1" dirty="0"/>
              <a:t>na melhoria da gestão </a:t>
            </a:r>
            <a:r>
              <a:rPr lang="pt-BR" sz="1600" i="1" dirty="0" smtClean="0"/>
              <a:t>pública: O </a:t>
            </a:r>
            <a:r>
              <a:rPr lang="pt-BR" sz="1600" i="1" dirty="0"/>
              <a:t>maior </a:t>
            </a:r>
            <a:r>
              <a:rPr lang="pt-BR" sz="1600" i="1" dirty="0" smtClean="0"/>
              <a:t>desafio...é </a:t>
            </a:r>
            <a:r>
              <a:rPr lang="pt-BR" sz="1600" i="1" dirty="0"/>
              <a:t>de como a empresa pode influir na melhoria da gestão </a:t>
            </a:r>
            <a:r>
              <a:rPr lang="pt-BR" sz="1600" i="1" dirty="0" smtClean="0"/>
              <a:t>pública</a:t>
            </a:r>
            <a:r>
              <a:rPr lang="pt-BR" sz="1600" i="1" dirty="0"/>
              <a:t>. Não cabe à empresa assumir </a:t>
            </a:r>
            <a:r>
              <a:rPr lang="pt-BR" sz="1600" i="1" dirty="0" smtClean="0"/>
              <a:t>responsabilidades </a:t>
            </a:r>
            <a:r>
              <a:rPr lang="pt-BR" sz="1600" i="1" dirty="0"/>
              <a:t>do Estado em áreas como educação, saúde e segurança. Mas, como parte da sociedade, transferir conhecimento, apoiar inovações e fortalecer </a:t>
            </a:r>
            <a:r>
              <a:rPr lang="pt-BR" sz="1600" i="1" dirty="0" smtClean="0"/>
              <a:t>políticas </a:t>
            </a:r>
            <a:r>
              <a:rPr lang="pt-BR" sz="1600" i="1" dirty="0"/>
              <a:t>de interesse público. </a:t>
            </a:r>
            <a:endParaRPr lang="pt-BR" sz="1600" i="1" dirty="0" smtClean="0"/>
          </a:p>
          <a:p>
            <a:pPr lvl="1"/>
            <a:endParaRPr lang="pt-BR" sz="1600" dirty="0"/>
          </a:p>
          <a:p>
            <a:pPr marL="457200" lvl="1" indent="0">
              <a:buNone/>
            </a:pPr>
            <a:r>
              <a:rPr lang="pt-BR" sz="1600" dirty="0" smtClean="0"/>
              <a:t>(*)</a:t>
            </a:r>
            <a:r>
              <a:rPr lang="es-PY" sz="1600" dirty="0"/>
              <a:t> </a:t>
            </a:r>
            <a:r>
              <a:rPr lang="es-PY" sz="1600" dirty="0" err="1"/>
              <a:t>From</a:t>
            </a:r>
            <a:r>
              <a:rPr lang="es-PY" sz="1600" dirty="0"/>
              <a:t> a </a:t>
            </a:r>
            <a:r>
              <a:rPr lang="es-PY" sz="1600" dirty="0" err="1"/>
              <a:t>business</a:t>
            </a:r>
            <a:r>
              <a:rPr lang="es-PY" sz="1600" dirty="0"/>
              <a:t> leader, Renata Camargo(BR</a:t>
            </a:r>
            <a:r>
              <a:rPr lang="es-PY" sz="1600" dirty="0" smtClean="0"/>
              <a:t>), Instituto de </a:t>
            </a:r>
            <a:r>
              <a:rPr lang="es-PY" sz="1600" dirty="0" err="1" smtClean="0"/>
              <a:t>Cidadania</a:t>
            </a:r>
            <a:r>
              <a:rPr lang="es-PY" sz="1600" dirty="0" smtClean="0"/>
              <a:t> Empresarial</a:t>
            </a:r>
            <a:endParaRPr lang="es-PY" sz="1600" dirty="0"/>
          </a:p>
        </p:txBody>
      </p:sp>
    </p:spTree>
    <p:extLst>
      <p:ext uri="{BB962C8B-B14F-4D97-AF65-F5344CB8AC3E}">
        <p14:creationId xmlns:p14="http://schemas.microsoft.com/office/powerpoint/2010/main" val="439168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0" y="171450"/>
            <a:ext cx="10458450" cy="8063746"/>
          </a:xfrm>
          <a:prstGeom prst="rect">
            <a:avLst/>
          </a:prstGeom>
          <a:noFill/>
        </p:spPr>
        <p:txBody>
          <a:bodyPr wrap="square" rtlCol="0">
            <a:spAutoFit/>
          </a:bodyPr>
          <a:lstStyle/>
          <a:p>
            <a:pPr algn="ctr"/>
            <a:r>
              <a:rPr lang="es-PY" sz="3600" dirty="0" smtClean="0"/>
              <a:t>ETHICS </a:t>
            </a:r>
            <a:r>
              <a:rPr lang="es-PY" sz="3600" dirty="0" err="1" smtClean="0"/>
              <a:t>or</a:t>
            </a:r>
            <a:r>
              <a:rPr lang="es-PY" sz="3600" dirty="0" smtClean="0"/>
              <a:t> ECONOMICS?:</a:t>
            </a:r>
          </a:p>
          <a:p>
            <a:pPr marL="342900" indent="-342900">
              <a:buFont typeface="Arial" panose="020B0604020202020204" pitchFamily="34" charset="0"/>
              <a:buChar char="•"/>
            </a:pPr>
            <a:r>
              <a:rPr lang="en-US" sz="2400" dirty="0" smtClean="0"/>
              <a:t>Our main challenge is not in the realm of economics, but has to do with ethics: our purpose as human beings commanding resources, making decisions, altering natural processes, “shaping the future”.</a:t>
            </a:r>
            <a:endParaRPr lang="es-PY" sz="2400" dirty="0" smtClean="0"/>
          </a:p>
          <a:p>
            <a:pPr marL="342900" indent="-342900">
              <a:buFont typeface="Arial" panose="020B0604020202020204" pitchFamily="34" charset="0"/>
              <a:buChar char="•"/>
            </a:pPr>
            <a:endParaRPr lang="es-PY" sz="2400" dirty="0" smtClean="0"/>
          </a:p>
          <a:p>
            <a:pPr marL="342900" indent="-342900">
              <a:buFont typeface="Arial" panose="020B0604020202020204" pitchFamily="34" charset="0"/>
              <a:buChar char="•"/>
            </a:pPr>
            <a:r>
              <a:rPr lang="es-PY" sz="2400" dirty="0" smtClean="0"/>
              <a:t>As Bernardo </a:t>
            </a:r>
            <a:r>
              <a:rPr lang="es-PY" sz="2400" dirty="0" err="1" smtClean="0"/>
              <a:t>Kliksberg</a:t>
            </a:r>
            <a:r>
              <a:rPr lang="es-PY" sz="2400" dirty="0" smtClean="0"/>
              <a:t> </a:t>
            </a:r>
            <a:r>
              <a:rPr lang="es-PY" sz="2400" dirty="0" err="1" smtClean="0"/>
              <a:t>says</a:t>
            </a:r>
            <a:r>
              <a:rPr lang="es-PY" sz="2400" dirty="0" smtClean="0"/>
              <a:t>: </a:t>
            </a:r>
            <a:r>
              <a:rPr lang="es-PY" sz="2400" dirty="0" err="1" smtClean="0"/>
              <a:t>Latin</a:t>
            </a:r>
            <a:r>
              <a:rPr lang="es-PY" sz="2400" dirty="0" smtClean="0"/>
              <a:t> </a:t>
            </a:r>
            <a:r>
              <a:rPr lang="es-PY" sz="2400" dirty="0" err="1" smtClean="0"/>
              <a:t>America</a:t>
            </a:r>
            <a:r>
              <a:rPr lang="es-PY" sz="2400" dirty="0" smtClean="0"/>
              <a:t> has </a:t>
            </a:r>
            <a:r>
              <a:rPr lang="es-PY" sz="2400" dirty="0" err="1" smtClean="0"/>
              <a:t>everything</a:t>
            </a:r>
            <a:r>
              <a:rPr lang="es-PY" sz="2400" dirty="0" smtClean="0"/>
              <a:t>, so </a:t>
            </a:r>
            <a:r>
              <a:rPr lang="es-PY" sz="2400" dirty="0" err="1" smtClean="0"/>
              <a:t>its</a:t>
            </a:r>
            <a:r>
              <a:rPr lang="es-PY" sz="2400" dirty="0" smtClean="0"/>
              <a:t> “social </a:t>
            </a:r>
            <a:r>
              <a:rPr lang="es-PY" sz="2400" dirty="0" err="1" smtClean="0"/>
              <a:t>debt</a:t>
            </a:r>
            <a:r>
              <a:rPr lang="es-PY" sz="2400" dirty="0" smtClean="0"/>
              <a:t>” </a:t>
            </a:r>
            <a:r>
              <a:rPr lang="es-PY" sz="2400" dirty="0" err="1" smtClean="0"/>
              <a:t>is</a:t>
            </a:r>
            <a:r>
              <a:rPr lang="es-PY" sz="2400" dirty="0" smtClean="0"/>
              <a:t> inexcusable. </a:t>
            </a:r>
          </a:p>
          <a:p>
            <a:pPr lvl="2"/>
            <a:endParaRPr lang="es-AR" sz="1600" dirty="0" smtClean="0"/>
          </a:p>
          <a:p>
            <a:pPr lvl="1"/>
            <a:r>
              <a:rPr lang="es-AR" sz="1600" i="1" dirty="0" smtClean="0"/>
              <a:t>América Latina lo tiene todo.   Cuenta con la tercera parte de la superficie disponible para el cultivo sustentable del planeta, con un tercio de las aguas limpias y con el 20% de las reservas mundiales de energía.  Su producción alimentaria es fundamental para el mundo.  Sus exportaciones agrícolas han crecido un 8% anual desde mediados de los 90.  En aquella época representaban el 8% del comercio agrícola mundial, y hoy son el 13%...Sin embargo, a pesar de los avances, la deuda social es  de mucha  envergadura.  Entre algunas de sus expresiones, hay más de 100 millones de personas  que no tienen acceso a instalaciones sanitarias, un 50% de los jóvenes no terminan la secundaria,  y más de una quinta parte de los jóvenes están fuera del sistema educativo y del mercado de trabajo.</a:t>
            </a:r>
            <a:r>
              <a:rPr lang="es-PY" sz="1600" i="1" dirty="0" smtClean="0"/>
              <a:t> </a:t>
            </a:r>
          </a:p>
          <a:p>
            <a:pPr marL="342900" indent="-342900">
              <a:buFont typeface="Arial" panose="020B0604020202020204" pitchFamily="34" charset="0"/>
              <a:buChar char="•"/>
            </a:pPr>
            <a:endParaRPr lang="es-PY" sz="2400" dirty="0" smtClean="0"/>
          </a:p>
          <a:p>
            <a:pPr marL="342900" indent="-342900">
              <a:buFont typeface="Arial" panose="020B0604020202020204" pitchFamily="34" charset="0"/>
              <a:buChar char="•"/>
            </a:pPr>
            <a:r>
              <a:rPr lang="es-PY" sz="2400" dirty="0" err="1" smtClean="0"/>
              <a:t>The</a:t>
            </a:r>
            <a:r>
              <a:rPr lang="es-PY" sz="2400" dirty="0" smtClean="0"/>
              <a:t> fundamental  </a:t>
            </a:r>
            <a:r>
              <a:rPr lang="es-PY" sz="2400" dirty="0" err="1" smtClean="0"/>
              <a:t>question</a:t>
            </a:r>
            <a:r>
              <a:rPr lang="es-PY" sz="2400" dirty="0" smtClean="0"/>
              <a:t> </a:t>
            </a:r>
            <a:r>
              <a:rPr lang="es-PY" sz="2400" dirty="0" err="1" smtClean="0"/>
              <a:t>is</a:t>
            </a:r>
            <a:r>
              <a:rPr lang="es-PY" sz="2400" dirty="0" smtClean="0"/>
              <a:t> </a:t>
            </a:r>
            <a:r>
              <a:rPr lang="es-PY" sz="2400" dirty="0" err="1" smtClean="0"/>
              <a:t>whether</a:t>
            </a:r>
            <a:r>
              <a:rPr lang="es-PY" sz="2400" dirty="0" smtClean="0"/>
              <a:t> </a:t>
            </a:r>
            <a:r>
              <a:rPr lang="es-PY" sz="2400" dirty="0" err="1" smtClean="0"/>
              <a:t>we</a:t>
            </a:r>
            <a:r>
              <a:rPr lang="es-PY" sz="2400" dirty="0" smtClean="0"/>
              <a:t> </a:t>
            </a:r>
            <a:r>
              <a:rPr lang="es-PY" sz="2400" dirty="0" err="1" smtClean="0"/>
              <a:t>will</a:t>
            </a:r>
            <a:r>
              <a:rPr lang="es-PY" sz="2400" dirty="0" smtClean="0"/>
              <a:t> </a:t>
            </a:r>
            <a:r>
              <a:rPr lang="es-PY" sz="2400" dirty="0" err="1" smtClean="0"/>
              <a:t>leave</a:t>
            </a:r>
            <a:r>
              <a:rPr lang="es-PY" sz="2400" dirty="0" smtClean="0"/>
              <a:t> </a:t>
            </a:r>
            <a:r>
              <a:rPr lang="es-PY" sz="2400" dirty="0" err="1" smtClean="0"/>
              <a:t>for</a:t>
            </a:r>
            <a:r>
              <a:rPr lang="es-PY" sz="2400" dirty="0" smtClean="0"/>
              <a:t> </a:t>
            </a:r>
            <a:r>
              <a:rPr lang="es-PY" sz="2400" dirty="0" err="1" smtClean="0"/>
              <a:t>the</a:t>
            </a:r>
            <a:r>
              <a:rPr lang="es-PY" sz="2400" dirty="0" smtClean="0"/>
              <a:t> </a:t>
            </a:r>
            <a:r>
              <a:rPr lang="es-PY" sz="2400" dirty="0" err="1" smtClean="0"/>
              <a:t>next</a:t>
            </a:r>
            <a:r>
              <a:rPr lang="es-PY" sz="2400" dirty="0" smtClean="0"/>
              <a:t> </a:t>
            </a:r>
            <a:r>
              <a:rPr lang="es-PY" sz="2400" dirty="0" err="1" smtClean="0"/>
              <a:t>generation</a:t>
            </a:r>
            <a:r>
              <a:rPr lang="es-PY" sz="2400" dirty="0" smtClean="0"/>
              <a:t> to </a:t>
            </a:r>
            <a:r>
              <a:rPr lang="es-PY" sz="2400" dirty="0" err="1" smtClean="0"/>
              <a:t>tackle</a:t>
            </a:r>
            <a:r>
              <a:rPr lang="es-PY" sz="2400" dirty="0" smtClean="0"/>
              <a:t> </a:t>
            </a:r>
            <a:r>
              <a:rPr lang="es-PY" sz="2400" dirty="0" err="1" smtClean="0"/>
              <a:t>the</a:t>
            </a:r>
            <a:r>
              <a:rPr lang="es-PY" sz="2400" dirty="0" smtClean="0"/>
              <a:t> </a:t>
            </a:r>
            <a:r>
              <a:rPr lang="es-PY" sz="2400" dirty="0" err="1" smtClean="0"/>
              <a:t>challenges</a:t>
            </a:r>
            <a:r>
              <a:rPr lang="es-PY" sz="2400" dirty="0" smtClean="0"/>
              <a:t> </a:t>
            </a:r>
            <a:r>
              <a:rPr lang="es-PY" sz="2400" dirty="0" err="1" smtClean="0"/>
              <a:t>that</a:t>
            </a:r>
            <a:r>
              <a:rPr lang="es-PY" sz="2400" dirty="0" smtClean="0"/>
              <a:t> are </a:t>
            </a:r>
            <a:r>
              <a:rPr lang="es-PY" sz="2400" dirty="0" err="1" smtClean="0"/>
              <a:t>embedded</a:t>
            </a:r>
            <a:r>
              <a:rPr lang="es-PY" sz="2400" dirty="0" smtClean="0"/>
              <a:t> in </a:t>
            </a:r>
            <a:r>
              <a:rPr lang="es-PY" sz="2400" dirty="0" err="1" smtClean="0"/>
              <a:t>the</a:t>
            </a:r>
            <a:r>
              <a:rPr lang="es-PY" sz="2400" dirty="0" smtClean="0"/>
              <a:t> </a:t>
            </a:r>
            <a:r>
              <a:rPr lang="es-PY" sz="2400" dirty="0" err="1" smtClean="0"/>
              <a:t>current</a:t>
            </a:r>
            <a:r>
              <a:rPr lang="es-PY" sz="2400" dirty="0" smtClean="0"/>
              <a:t> </a:t>
            </a:r>
            <a:r>
              <a:rPr lang="es-PY" sz="2400" dirty="0" err="1" smtClean="0"/>
              <a:t>possibilities</a:t>
            </a:r>
            <a:r>
              <a:rPr lang="es-PY" sz="2400" dirty="0" smtClean="0"/>
              <a:t> </a:t>
            </a:r>
            <a:r>
              <a:rPr lang="es-PY" sz="2400" dirty="0" err="1" smtClean="0"/>
              <a:t>or</a:t>
            </a:r>
            <a:r>
              <a:rPr lang="es-PY" sz="2400" dirty="0" smtClean="0"/>
              <a:t> </a:t>
            </a:r>
            <a:r>
              <a:rPr lang="es-PY" sz="2400" dirty="0" err="1" smtClean="0"/>
              <a:t>we</a:t>
            </a:r>
            <a:r>
              <a:rPr lang="es-PY" sz="2400" dirty="0" smtClean="0"/>
              <a:t> </a:t>
            </a:r>
            <a:r>
              <a:rPr lang="es-PY" sz="2400" dirty="0" err="1" smtClean="0"/>
              <a:t>will</a:t>
            </a:r>
            <a:r>
              <a:rPr lang="es-PY" sz="2400" dirty="0" smtClean="0"/>
              <a:t> </a:t>
            </a:r>
            <a:r>
              <a:rPr lang="es-PY" sz="2400" dirty="0" err="1" smtClean="0"/>
              <a:t>face</a:t>
            </a:r>
            <a:r>
              <a:rPr lang="es-PY" sz="2400" dirty="0" smtClean="0"/>
              <a:t> </a:t>
            </a:r>
            <a:r>
              <a:rPr lang="es-PY" sz="2400" dirty="0" err="1" smtClean="0"/>
              <a:t>them</a:t>
            </a:r>
            <a:r>
              <a:rPr lang="es-PY" sz="2400" dirty="0" smtClean="0"/>
              <a:t> </a:t>
            </a:r>
            <a:r>
              <a:rPr lang="es-PY" sz="2400" dirty="0" err="1" smtClean="0"/>
              <a:t>now</a:t>
            </a:r>
            <a:r>
              <a:rPr lang="es-PY" sz="2400" dirty="0" smtClean="0"/>
              <a:t>, </a:t>
            </a:r>
            <a:r>
              <a:rPr lang="es-PY" sz="2400" dirty="0" err="1" smtClean="0"/>
              <a:t>acknowledging</a:t>
            </a:r>
            <a:r>
              <a:rPr lang="es-PY" sz="2400" dirty="0" smtClean="0"/>
              <a:t> </a:t>
            </a:r>
            <a:r>
              <a:rPr lang="es-PY" sz="2400" dirty="0" err="1" smtClean="0"/>
              <a:t>that</a:t>
            </a:r>
            <a:r>
              <a:rPr lang="es-PY" sz="2400" dirty="0" smtClean="0"/>
              <a:t> time </a:t>
            </a:r>
            <a:r>
              <a:rPr lang="es-PY" sz="2400" dirty="0" err="1" smtClean="0"/>
              <a:t>is</a:t>
            </a:r>
            <a:r>
              <a:rPr lang="es-PY" sz="2400" dirty="0" smtClean="0"/>
              <a:t>, </a:t>
            </a:r>
            <a:r>
              <a:rPr lang="es-PY" sz="2400" dirty="0" err="1" smtClean="0"/>
              <a:t>probably</a:t>
            </a:r>
            <a:r>
              <a:rPr lang="es-PY" sz="2400" dirty="0" smtClean="0"/>
              <a:t>, </a:t>
            </a:r>
            <a:r>
              <a:rPr lang="es-PY" sz="2400" dirty="0" err="1" smtClean="0"/>
              <a:t>the</a:t>
            </a:r>
            <a:r>
              <a:rPr lang="es-PY" sz="2400" dirty="0" smtClean="0"/>
              <a:t> </a:t>
            </a:r>
            <a:r>
              <a:rPr lang="es-PY" sz="2400" dirty="0" err="1" smtClean="0"/>
              <a:t>greatest</a:t>
            </a:r>
            <a:r>
              <a:rPr lang="es-PY" sz="2400" dirty="0" smtClean="0"/>
              <a:t> </a:t>
            </a:r>
            <a:r>
              <a:rPr lang="es-PY" sz="2400" dirty="0" err="1" smtClean="0"/>
              <a:t>constraint</a:t>
            </a:r>
            <a:r>
              <a:rPr lang="es-PY" sz="2400" dirty="0" smtClean="0"/>
              <a:t> to </a:t>
            </a:r>
            <a:r>
              <a:rPr lang="es-PY" sz="2400" dirty="0" err="1" smtClean="0"/>
              <a:t>attain</a:t>
            </a:r>
            <a:r>
              <a:rPr lang="es-PY" sz="2400" dirty="0" smtClean="0"/>
              <a:t>  “</a:t>
            </a:r>
            <a:r>
              <a:rPr lang="es-PY" sz="2400" dirty="0" err="1" smtClean="0"/>
              <a:t>change</a:t>
            </a:r>
            <a:r>
              <a:rPr lang="es-PY" sz="2400" dirty="0" smtClean="0"/>
              <a:t> </a:t>
            </a:r>
            <a:r>
              <a:rPr lang="es-PY" sz="2400" dirty="0" err="1" smtClean="0"/>
              <a:t>that</a:t>
            </a:r>
            <a:r>
              <a:rPr lang="es-PY" sz="2400" dirty="0" smtClean="0"/>
              <a:t> </a:t>
            </a:r>
            <a:r>
              <a:rPr lang="es-PY" sz="2400" dirty="0" err="1" smtClean="0"/>
              <a:t>matters</a:t>
            </a:r>
            <a:r>
              <a:rPr lang="es-PY" sz="2400" dirty="0" smtClean="0"/>
              <a:t>”.</a:t>
            </a:r>
            <a:endParaRPr lang="es-PY" sz="2400" dirty="0"/>
          </a:p>
          <a:p>
            <a:endParaRPr lang="es-PY" sz="3600" dirty="0" smtClean="0"/>
          </a:p>
          <a:p>
            <a:pPr marL="285750" indent="-285750">
              <a:buFont typeface="Arial" panose="020B0604020202020204" pitchFamily="34" charset="0"/>
              <a:buChar char="•"/>
            </a:pPr>
            <a:endParaRPr lang="es-PY" dirty="0"/>
          </a:p>
          <a:p>
            <a:endParaRPr lang="es-PY" dirty="0" smtClean="0"/>
          </a:p>
          <a:p>
            <a:endParaRPr lang="es-PY" dirty="0"/>
          </a:p>
        </p:txBody>
      </p:sp>
    </p:spTree>
    <p:extLst>
      <p:ext uri="{BB962C8B-B14F-4D97-AF65-F5344CB8AC3E}">
        <p14:creationId xmlns:p14="http://schemas.microsoft.com/office/powerpoint/2010/main" val="694498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298" t="34940" r="21505" b="33652"/>
          <a:stretch/>
        </p:blipFill>
        <p:spPr>
          <a:xfrm>
            <a:off x="283229" y="1712686"/>
            <a:ext cx="11012178" cy="3280228"/>
          </a:xfrm>
          <a:prstGeom prst="rect">
            <a:avLst/>
          </a:prstGeom>
        </p:spPr>
      </p:pic>
      <p:sp>
        <p:nvSpPr>
          <p:cNvPr id="3" name="Rectangle 2"/>
          <p:cNvSpPr/>
          <p:nvPr/>
        </p:nvSpPr>
        <p:spPr>
          <a:xfrm>
            <a:off x="3222171" y="4586514"/>
            <a:ext cx="6052457" cy="646331"/>
          </a:xfrm>
          <a:prstGeom prst="rect">
            <a:avLst/>
          </a:prstGeom>
        </p:spPr>
        <p:txBody>
          <a:bodyPr wrap="square">
            <a:spAutoFit/>
          </a:bodyPr>
          <a:lstStyle/>
          <a:p>
            <a:r>
              <a:rPr lang="es-PY" sz="3600" dirty="0"/>
              <a:t>http://solidaridadnetwork.org/</a:t>
            </a:r>
          </a:p>
        </p:txBody>
      </p:sp>
    </p:spTree>
    <p:extLst>
      <p:ext uri="{BB962C8B-B14F-4D97-AF65-F5344CB8AC3E}">
        <p14:creationId xmlns:p14="http://schemas.microsoft.com/office/powerpoint/2010/main" val="1502467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Y" b="1" dirty="0" err="1" smtClean="0"/>
              <a:t>Vision</a:t>
            </a:r>
            <a:r>
              <a:rPr lang="es-PY" b="1" dirty="0" smtClean="0"/>
              <a:t> and </a:t>
            </a:r>
            <a:r>
              <a:rPr lang="es-PY" b="1" dirty="0" err="1" smtClean="0"/>
              <a:t>mission</a:t>
            </a:r>
            <a:endParaRPr lang="es-PY" b="1" dirty="0"/>
          </a:p>
        </p:txBody>
      </p:sp>
      <p:sp>
        <p:nvSpPr>
          <p:cNvPr id="3" name="Content Placeholder 2"/>
          <p:cNvSpPr>
            <a:spLocks noGrp="1"/>
          </p:cNvSpPr>
          <p:nvPr>
            <p:ph idx="1"/>
          </p:nvPr>
        </p:nvSpPr>
        <p:spPr>
          <a:xfrm>
            <a:off x="838200" y="1825625"/>
            <a:ext cx="9829800" cy="4351338"/>
          </a:xfrm>
        </p:spPr>
        <p:txBody>
          <a:bodyPr>
            <a:normAutofit fontScale="85000" lnSpcReduction="20000"/>
          </a:bodyPr>
          <a:lstStyle/>
          <a:p>
            <a:pPr marL="0" indent="0">
              <a:buNone/>
            </a:pPr>
            <a:r>
              <a:rPr lang="en-US" dirty="0" smtClean="0"/>
              <a:t>Vision: We envision a world in which all we produce, and all we consume, can sustain us while respecting the planet, each other and the next generations. </a:t>
            </a:r>
          </a:p>
          <a:p>
            <a:pPr marL="0" indent="0">
              <a:buNone/>
            </a:pPr>
            <a:r>
              <a:rPr lang="en-US" i="1" dirty="0" err="1"/>
              <a:t>Visión</a:t>
            </a:r>
            <a:r>
              <a:rPr lang="en-US" i="1" dirty="0"/>
              <a:t>: </a:t>
            </a:r>
            <a:r>
              <a:rPr lang="es-ES" i="1" dirty="0" smtClean="0"/>
              <a:t>Imaginamos </a:t>
            </a:r>
            <a:r>
              <a:rPr lang="es-ES" i="1" dirty="0"/>
              <a:t>un mundo en el que todo lo que producimos y consumimos sea sostenible, y a la vez nos respetemos  unos a otros, al planeta y a las siguientes generaciones.</a:t>
            </a:r>
            <a:endParaRPr lang="es-PY" i="1" dirty="0"/>
          </a:p>
          <a:p>
            <a:pPr marL="0" indent="0">
              <a:buNone/>
            </a:pPr>
            <a:r>
              <a:rPr lang="es-ES" dirty="0" smtClean="0"/>
              <a:t>  </a:t>
            </a:r>
            <a:endParaRPr lang="es-PY" dirty="0"/>
          </a:p>
          <a:p>
            <a:pPr marL="0" indent="0">
              <a:buNone/>
            </a:pPr>
            <a:r>
              <a:rPr lang="en-US" dirty="0" smtClean="0"/>
              <a:t>Mission: We </a:t>
            </a:r>
            <a:r>
              <a:rPr lang="en-US" dirty="0"/>
              <a:t>bring together supply chain actors and engage them in innovative solutions to improve production, ensuring the transition to a sustainable and inclusive economy that maximizes the benefit for all.</a:t>
            </a:r>
            <a:endParaRPr lang="es-PY" dirty="0"/>
          </a:p>
          <a:p>
            <a:pPr marL="0" indent="0">
              <a:buNone/>
            </a:pPr>
            <a:r>
              <a:rPr lang="en-US" i="1" dirty="0" err="1" smtClean="0"/>
              <a:t>Misión</a:t>
            </a:r>
            <a:r>
              <a:rPr lang="es-PY" i="1" dirty="0" smtClean="0"/>
              <a:t>: </a:t>
            </a:r>
            <a:r>
              <a:rPr lang="es-ES" i="1" dirty="0" smtClean="0"/>
              <a:t>Unimos </a:t>
            </a:r>
            <a:r>
              <a:rPr lang="es-ES" i="1" dirty="0"/>
              <a:t>a los diversos actores de las cadenas productivas en la definición de soluciones innovadoras para mejorar la producción, asegurando la transición a una economía sostenible e inclusiva, que maximice los beneficios para todos.</a:t>
            </a:r>
            <a:endParaRPr lang="es-PY" i="1" dirty="0"/>
          </a:p>
          <a:p>
            <a:pPr marL="0" indent="0">
              <a:buNone/>
            </a:pPr>
            <a:endParaRPr lang="es-PY" dirty="0"/>
          </a:p>
        </p:txBody>
      </p:sp>
    </p:spTree>
    <p:extLst>
      <p:ext uri="{BB962C8B-B14F-4D97-AF65-F5344CB8AC3E}">
        <p14:creationId xmlns:p14="http://schemas.microsoft.com/office/powerpoint/2010/main" val="72626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543" t="12664" r="31118" b="10047"/>
          <a:stretch/>
        </p:blipFill>
        <p:spPr>
          <a:xfrm>
            <a:off x="3008092" y="853361"/>
            <a:ext cx="6719534" cy="5051581"/>
          </a:xfrm>
          <a:prstGeom prst="rect">
            <a:avLst/>
          </a:prstGeom>
        </p:spPr>
      </p:pic>
      <p:sp>
        <p:nvSpPr>
          <p:cNvPr id="3" name="TextBox 2"/>
          <p:cNvSpPr txBox="1"/>
          <p:nvPr/>
        </p:nvSpPr>
        <p:spPr>
          <a:xfrm>
            <a:off x="1735494" y="5958143"/>
            <a:ext cx="8526108" cy="276999"/>
          </a:xfrm>
          <a:prstGeom prst="rect">
            <a:avLst/>
          </a:prstGeom>
          <a:noFill/>
        </p:spPr>
        <p:txBody>
          <a:bodyPr wrap="square" rtlCol="0">
            <a:spAutoFit/>
          </a:bodyPr>
          <a:lstStyle/>
          <a:p>
            <a:pPr algn="ctr"/>
            <a:r>
              <a:rPr lang="es-PY" sz="1200" dirty="0"/>
              <a:t> </a:t>
            </a:r>
            <a:r>
              <a:rPr lang="es-PY" sz="1200" dirty="0" smtClean="0"/>
              <a:t>          </a:t>
            </a:r>
            <a:r>
              <a:rPr lang="es-PY" sz="1200" dirty="0" err="1" smtClean="0"/>
              <a:t>Source</a:t>
            </a:r>
            <a:r>
              <a:rPr lang="es-PY" sz="1200" dirty="0"/>
              <a:t>: </a:t>
            </a:r>
            <a:r>
              <a:rPr lang="es-PY" sz="1200" dirty="0" err="1"/>
              <a:t>The</a:t>
            </a:r>
            <a:r>
              <a:rPr lang="es-PY" sz="1200" dirty="0"/>
              <a:t> 2013 </a:t>
            </a:r>
            <a:r>
              <a:rPr lang="es-PY" sz="1200" dirty="0" err="1"/>
              <a:t>Issues</a:t>
            </a:r>
            <a:r>
              <a:rPr lang="es-PY" sz="1200" dirty="0"/>
              <a:t> </a:t>
            </a:r>
            <a:r>
              <a:rPr lang="es-PY" sz="1200" dirty="0" err="1"/>
              <a:t>Survey</a:t>
            </a:r>
            <a:r>
              <a:rPr lang="es-PY" sz="1200" dirty="0"/>
              <a:t>. </a:t>
            </a:r>
            <a:r>
              <a:rPr lang="es-PY" sz="1200" dirty="0" err="1"/>
              <a:t>GlobeScan</a:t>
            </a:r>
            <a:r>
              <a:rPr lang="es-PY" sz="1200" dirty="0"/>
              <a:t>/</a:t>
            </a:r>
            <a:r>
              <a:rPr lang="es-PY" sz="1200" dirty="0" err="1"/>
              <a:t>SustainAbility</a:t>
            </a:r>
            <a:r>
              <a:rPr lang="es-PY" sz="1200" dirty="0" smtClean="0"/>
              <a:t>.</a:t>
            </a:r>
            <a:endParaRPr lang="es-PY" sz="1200" dirty="0"/>
          </a:p>
        </p:txBody>
      </p:sp>
      <p:sp>
        <p:nvSpPr>
          <p:cNvPr id="4" name="TextBox 3"/>
          <p:cNvSpPr txBox="1"/>
          <p:nvPr/>
        </p:nvSpPr>
        <p:spPr>
          <a:xfrm>
            <a:off x="3200400" y="101600"/>
            <a:ext cx="6248400" cy="523220"/>
          </a:xfrm>
          <a:prstGeom prst="rect">
            <a:avLst/>
          </a:prstGeom>
          <a:noFill/>
        </p:spPr>
        <p:txBody>
          <a:bodyPr wrap="square" rtlCol="0">
            <a:spAutoFit/>
          </a:bodyPr>
          <a:lstStyle/>
          <a:p>
            <a:pPr algn="ctr"/>
            <a:r>
              <a:rPr lang="es-PY" sz="2800" b="1" dirty="0" smtClean="0"/>
              <a:t>INDUSTRIES  AND SUSTAINABILITY</a:t>
            </a:r>
            <a:endParaRPr lang="es-PY" sz="2800" b="1" dirty="0"/>
          </a:p>
        </p:txBody>
      </p:sp>
    </p:spTree>
    <p:extLst>
      <p:ext uri="{BB962C8B-B14F-4D97-AF65-F5344CB8AC3E}">
        <p14:creationId xmlns:p14="http://schemas.microsoft.com/office/powerpoint/2010/main" val="3734764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PY" b="1" dirty="0" err="1" smtClean="0"/>
              <a:t>Issues</a:t>
            </a:r>
            <a:r>
              <a:rPr lang="es-PY" b="1" dirty="0" smtClean="0"/>
              <a:t> re. </a:t>
            </a:r>
            <a:r>
              <a:rPr lang="es-PY" b="1" dirty="0" err="1" smtClean="0"/>
              <a:t>sustainability</a:t>
            </a:r>
            <a:endParaRPr lang="es-PY" b="1" dirty="0"/>
          </a:p>
        </p:txBody>
      </p:sp>
      <p:sp>
        <p:nvSpPr>
          <p:cNvPr id="3" name="Content Placeholder 2"/>
          <p:cNvSpPr>
            <a:spLocks noGrp="1"/>
          </p:cNvSpPr>
          <p:nvPr>
            <p:ph idx="1"/>
          </p:nvPr>
        </p:nvSpPr>
        <p:spPr/>
        <p:txBody>
          <a:bodyPr>
            <a:normAutofit fontScale="85000" lnSpcReduction="20000"/>
          </a:bodyPr>
          <a:lstStyle/>
          <a:p>
            <a:r>
              <a:rPr lang="en-US" dirty="0" smtClean="0"/>
              <a:t>Experts rate water scarcity, climate change and poverty as society’s most urgent challenges, with water and climate swapping places since 2011. </a:t>
            </a:r>
          </a:p>
          <a:p>
            <a:r>
              <a:rPr lang="en-US" dirty="0" smtClean="0"/>
              <a:t>Ratings of the urgency of top issues have rebounded, following gradual decline since 2009.</a:t>
            </a:r>
          </a:p>
          <a:p>
            <a:r>
              <a:rPr lang="en-US" dirty="0"/>
              <a:t>No sector is managing the transition to sustainable development effectively. However, for the first time since 2000, experts see nearly all sectors improving incrementally. </a:t>
            </a:r>
            <a:endParaRPr lang="en-US" dirty="0" smtClean="0"/>
          </a:p>
          <a:p>
            <a:r>
              <a:rPr lang="en-US" dirty="0" smtClean="0"/>
              <a:t>Water scarcity is of top concern for Europeans and those in emerging markets. Concern over climate change in emerging markets trails that in North America and Europe. Notably, North Americans’ concern about climate change trumps that of other geographies.</a:t>
            </a:r>
          </a:p>
          <a:p>
            <a:r>
              <a:rPr lang="en-US" dirty="0" smtClean="0"/>
              <a:t>Comparing the “urgency” and “accountability” of sustainability issues by industry may help identify areas for  cross-sector collaboration.</a:t>
            </a:r>
            <a:endParaRPr lang="es-PY" dirty="0"/>
          </a:p>
        </p:txBody>
      </p:sp>
    </p:spTree>
    <p:extLst>
      <p:ext uri="{BB962C8B-B14F-4D97-AF65-F5344CB8AC3E}">
        <p14:creationId xmlns:p14="http://schemas.microsoft.com/office/powerpoint/2010/main" val="2021522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256" t="24315" r="32128" b="6443"/>
          <a:stretch/>
        </p:blipFill>
        <p:spPr>
          <a:xfrm>
            <a:off x="2400300" y="1143000"/>
            <a:ext cx="7404100" cy="4686299"/>
          </a:xfrm>
          <a:prstGeom prst="rect">
            <a:avLst/>
          </a:prstGeom>
        </p:spPr>
      </p:pic>
      <p:sp>
        <p:nvSpPr>
          <p:cNvPr id="3" name="TextBox 2"/>
          <p:cNvSpPr txBox="1"/>
          <p:nvPr/>
        </p:nvSpPr>
        <p:spPr>
          <a:xfrm>
            <a:off x="1009650" y="5641942"/>
            <a:ext cx="9974873" cy="553998"/>
          </a:xfrm>
          <a:prstGeom prst="rect">
            <a:avLst/>
          </a:prstGeom>
          <a:noFill/>
        </p:spPr>
        <p:txBody>
          <a:bodyPr wrap="square" rtlCol="0">
            <a:spAutoFit/>
          </a:bodyPr>
          <a:lstStyle/>
          <a:p>
            <a:pPr algn="ctr"/>
            <a:r>
              <a:rPr lang="es-PY" sz="1200" dirty="0" smtClean="0"/>
              <a:t>	</a:t>
            </a:r>
            <a:r>
              <a:rPr lang="es-PY" sz="1200" dirty="0" err="1" smtClean="0"/>
              <a:t>Source</a:t>
            </a:r>
            <a:r>
              <a:rPr lang="es-PY" sz="1200" dirty="0" smtClean="0"/>
              <a:t>: </a:t>
            </a:r>
            <a:r>
              <a:rPr lang="es-PY" sz="1200" dirty="0" err="1" smtClean="0"/>
              <a:t>The</a:t>
            </a:r>
            <a:r>
              <a:rPr lang="es-PY" sz="1200" dirty="0" smtClean="0"/>
              <a:t> 2013 </a:t>
            </a:r>
            <a:r>
              <a:rPr lang="es-PY" sz="1200" dirty="0" err="1" smtClean="0"/>
              <a:t>Issues</a:t>
            </a:r>
            <a:r>
              <a:rPr lang="es-PY" sz="1200" dirty="0" smtClean="0"/>
              <a:t> </a:t>
            </a:r>
            <a:r>
              <a:rPr lang="es-PY" sz="1200" dirty="0" err="1" smtClean="0"/>
              <a:t>Survey</a:t>
            </a:r>
            <a:r>
              <a:rPr lang="es-PY" sz="1200" dirty="0" smtClean="0"/>
              <a:t>. </a:t>
            </a:r>
            <a:r>
              <a:rPr lang="es-PY" sz="1200" dirty="0" err="1" smtClean="0"/>
              <a:t>GlobeScan</a:t>
            </a:r>
            <a:r>
              <a:rPr lang="es-PY" sz="1200" dirty="0" smtClean="0"/>
              <a:t>/</a:t>
            </a:r>
            <a:r>
              <a:rPr lang="es-PY" sz="1200" dirty="0" err="1" smtClean="0"/>
              <a:t>SustainAbility</a:t>
            </a:r>
            <a:r>
              <a:rPr lang="es-PY" sz="1200" dirty="0" smtClean="0"/>
              <a:t>.</a:t>
            </a:r>
          </a:p>
          <a:p>
            <a:endParaRPr lang="es-PY" dirty="0"/>
          </a:p>
        </p:txBody>
      </p:sp>
      <p:sp>
        <p:nvSpPr>
          <p:cNvPr id="4" name="Rounded Rectangle 3"/>
          <p:cNvSpPr/>
          <p:nvPr/>
        </p:nvSpPr>
        <p:spPr>
          <a:xfrm>
            <a:off x="2501900" y="1308100"/>
            <a:ext cx="7061200" cy="6985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6" name="Title 1"/>
          <p:cNvSpPr txBox="1">
            <a:spLocks/>
          </p:cNvSpPr>
          <p:nvPr/>
        </p:nvSpPr>
        <p:spPr>
          <a:xfrm>
            <a:off x="838200" y="444500"/>
            <a:ext cx="10515600" cy="10048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Y" b="1" dirty="0" err="1" smtClean="0"/>
              <a:t>Issues</a:t>
            </a:r>
            <a:r>
              <a:rPr lang="es-PY" b="1" dirty="0" smtClean="0"/>
              <a:t> re. </a:t>
            </a:r>
            <a:r>
              <a:rPr lang="es-PY" b="1" dirty="0" err="1" smtClean="0"/>
              <a:t>sustainability</a:t>
            </a:r>
            <a:endParaRPr lang="es-PY" b="1" dirty="0"/>
          </a:p>
        </p:txBody>
      </p:sp>
    </p:spTree>
    <p:extLst>
      <p:ext uri="{BB962C8B-B14F-4D97-AF65-F5344CB8AC3E}">
        <p14:creationId xmlns:p14="http://schemas.microsoft.com/office/powerpoint/2010/main" val="253907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975" b="12421"/>
          <a:stretch/>
        </p:blipFill>
        <p:spPr>
          <a:xfrm>
            <a:off x="1175634" y="1118295"/>
            <a:ext cx="9274629" cy="3994484"/>
          </a:xfrm>
          <a:prstGeom prst="rect">
            <a:avLst/>
          </a:prstGeom>
        </p:spPr>
      </p:pic>
      <p:sp>
        <p:nvSpPr>
          <p:cNvPr id="5" name="TextBox 4"/>
          <p:cNvSpPr txBox="1"/>
          <p:nvPr/>
        </p:nvSpPr>
        <p:spPr>
          <a:xfrm>
            <a:off x="1528004" y="5326743"/>
            <a:ext cx="8922259" cy="1477328"/>
          </a:xfrm>
          <a:prstGeom prst="rect">
            <a:avLst/>
          </a:prstGeom>
          <a:noFill/>
        </p:spPr>
        <p:txBody>
          <a:bodyPr wrap="square" rtlCol="0">
            <a:spAutoFit/>
          </a:bodyPr>
          <a:lstStyle/>
          <a:p>
            <a:r>
              <a:rPr lang="es-PY" dirty="0" err="1" smtClean="0"/>
              <a:t>Based</a:t>
            </a:r>
            <a:r>
              <a:rPr lang="es-PY" dirty="0" smtClean="0"/>
              <a:t> </a:t>
            </a:r>
            <a:r>
              <a:rPr lang="es-PY" dirty="0" err="1" smtClean="0"/>
              <a:t>on</a:t>
            </a:r>
            <a:r>
              <a:rPr lang="es-PY" dirty="0" smtClean="0"/>
              <a:t> </a:t>
            </a:r>
            <a:r>
              <a:rPr lang="es-PY" dirty="0" err="1" smtClean="0"/>
              <a:t>our</a:t>
            </a:r>
            <a:r>
              <a:rPr lang="es-PY" dirty="0" smtClean="0"/>
              <a:t> </a:t>
            </a:r>
            <a:r>
              <a:rPr lang="es-PY" dirty="0" err="1" smtClean="0"/>
              <a:t>experience</a:t>
            </a:r>
            <a:r>
              <a:rPr lang="es-PY" dirty="0" smtClean="0"/>
              <a:t>, </a:t>
            </a:r>
            <a:r>
              <a:rPr lang="es-PY" dirty="0" err="1" smtClean="0"/>
              <a:t>we</a:t>
            </a:r>
            <a:r>
              <a:rPr lang="es-PY" dirty="0" smtClean="0"/>
              <a:t> pose </a:t>
            </a:r>
            <a:r>
              <a:rPr lang="es-PY" dirty="0" err="1" smtClean="0"/>
              <a:t>the</a:t>
            </a:r>
            <a:r>
              <a:rPr lang="es-PY" dirty="0" smtClean="0"/>
              <a:t> </a:t>
            </a:r>
            <a:r>
              <a:rPr lang="es-PY" dirty="0" err="1" smtClean="0"/>
              <a:t>evolution</a:t>
            </a:r>
            <a:r>
              <a:rPr lang="es-PY" dirty="0" smtClean="0"/>
              <a:t> </a:t>
            </a:r>
            <a:r>
              <a:rPr lang="es-PY" dirty="0" err="1" smtClean="0"/>
              <a:t>towards</a:t>
            </a:r>
            <a:r>
              <a:rPr lang="es-PY" dirty="0" smtClean="0"/>
              <a:t>  </a:t>
            </a:r>
            <a:r>
              <a:rPr lang="es-PY" dirty="0" err="1" smtClean="0"/>
              <a:t>the</a:t>
            </a:r>
            <a:r>
              <a:rPr lang="es-PY" dirty="0" smtClean="0"/>
              <a:t> “</a:t>
            </a:r>
            <a:r>
              <a:rPr lang="es-PY" dirty="0" err="1" smtClean="0"/>
              <a:t>replicative</a:t>
            </a:r>
            <a:r>
              <a:rPr lang="es-PY" dirty="0" smtClean="0"/>
              <a:t>” </a:t>
            </a:r>
            <a:r>
              <a:rPr lang="es-PY" dirty="0" err="1" smtClean="0"/>
              <a:t>stage</a:t>
            </a:r>
            <a:r>
              <a:rPr lang="es-PY" dirty="0" smtClean="0"/>
              <a:t>, </a:t>
            </a:r>
            <a:r>
              <a:rPr lang="es-PY" dirty="0" err="1" smtClean="0"/>
              <a:t>where</a:t>
            </a:r>
            <a:r>
              <a:rPr lang="es-PY" dirty="0" smtClean="0"/>
              <a:t> </a:t>
            </a:r>
            <a:r>
              <a:rPr lang="es-PY" dirty="0" err="1" smtClean="0"/>
              <a:t>the</a:t>
            </a:r>
            <a:r>
              <a:rPr lang="es-PY" dirty="0" smtClean="0"/>
              <a:t> </a:t>
            </a:r>
            <a:r>
              <a:rPr lang="es-PY" dirty="0" err="1" smtClean="0"/>
              <a:t>key</a:t>
            </a:r>
            <a:r>
              <a:rPr lang="es-PY" dirty="0" smtClean="0"/>
              <a:t> </a:t>
            </a:r>
            <a:r>
              <a:rPr lang="es-PY" dirty="0" err="1" smtClean="0"/>
              <a:t>actions</a:t>
            </a:r>
            <a:r>
              <a:rPr lang="es-PY" dirty="0" smtClean="0"/>
              <a:t> </a:t>
            </a:r>
            <a:r>
              <a:rPr lang="es-PY" dirty="0" err="1" smtClean="0"/>
              <a:t>attract</a:t>
            </a:r>
            <a:r>
              <a:rPr lang="es-PY" dirty="0" smtClean="0"/>
              <a:t> new </a:t>
            </a:r>
            <a:r>
              <a:rPr lang="es-PY" dirty="0" err="1" smtClean="0"/>
              <a:t>partners</a:t>
            </a:r>
            <a:r>
              <a:rPr lang="es-PY" dirty="0" smtClean="0"/>
              <a:t>, be </a:t>
            </a:r>
            <a:r>
              <a:rPr lang="es-PY" dirty="0" err="1" smtClean="0"/>
              <a:t>it</a:t>
            </a:r>
            <a:r>
              <a:rPr lang="es-PY" dirty="0" smtClean="0"/>
              <a:t> </a:t>
            </a:r>
            <a:r>
              <a:rPr lang="es-PY" dirty="0" err="1" smtClean="0"/>
              <a:t>corporate</a:t>
            </a:r>
            <a:r>
              <a:rPr lang="es-PY" dirty="0" smtClean="0"/>
              <a:t>, </a:t>
            </a:r>
            <a:r>
              <a:rPr lang="es-PY" i="1" dirty="0" smtClean="0"/>
              <a:t>campesino</a:t>
            </a:r>
            <a:r>
              <a:rPr lang="es-PY" dirty="0" smtClean="0"/>
              <a:t> </a:t>
            </a:r>
            <a:r>
              <a:rPr lang="es-PY" dirty="0" err="1" smtClean="0"/>
              <a:t>movements</a:t>
            </a:r>
            <a:r>
              <a:rPr lang="es-PY" dirty="0"/>
              <a:t> </a:t>
            </a:r>
            <a:r>
              <a:rPr lang="es-PY" dirty="0" smtClean="0"/>
              <a:t>and </a:t>
            </a:r>
            <a:r>
              <a:rPr lang="es-PY" dirty="0" err="1" smtClean="0"/>
              <a:t>public</a:t>
            </a:r>
            <a:r>
              <a:rPr lang="es-PY" dirty="0" smtClean="0"/>
              <a:t> </a:t>
            </a:r>
            <a:r>
              <a:rPr lang="es-PY" dirty="0" err="1" smtClean="0"/>
              <a:t>entities</a:t>
            </a:r>
            <a:r>
              <a:rPr lang="es-PY" dirty="0" smtClean="0"/>
              <a:t>.</a:t>
            </a:r>
          </a:p>
          <a:p>
            <a:endParaRPr lang="es-PY" dirty="0" smtClean="0"/>
          </a:p>
          <a:p>
            <a:r>
              <a:rPr lang="es-PY" dirty="0" smtClean="0"/>
              <a:t>Austin </a:t>
            </a:r>
            <a:r>
              <a:rPr lang="es-PY" dirty="0" err="1"/>
              <a:t>proposes</a:t>
            </a:r>
            <a:r>
              <a:rPr lang="es-PY" dirty="0"/>
              <a:t> a </a:t>
            </a:r>
            <a:r>
              <a:rPr lang="es-PY" dirty="0" err="1"/>
              <a:t>fourth</a:t>
            </a:r>
            <a:r>
              <a:rPr lang="es-PY" dirty="0"/>
              <a:t> “</a:t>
            </a:r>
            <a:r>
              <a:rPr lang="es-PY" dirty="0" err="1"/>
              <a:t>stage</a:t>
            </a:r>
            <a:r>
              <a:rPr lang="es-PY" dirty="0"/>
              <a:t>”, </a:t>
            </a:r>
            <a:r>
              <a:rPr lang="es-PY" dirty="0" err="1"/>
              <a:t>the</a:t>
            </a:r>
            <a:r>
              <a:rPr lang="es-PY" dirty="0"/>
              <a:t> </a:t>
            </a:r>
            <a:r>
              <a:rPr lang="es-PY" dirty="0" err="1"/>
              <a:t>transformational</a:t>
            </a:r>
            <a:r>
              <a:rPr lang="es-PY" dirty="0"/>
              <a:t>, in </a:t>
            </a:r>
            <a:r>
              <a:rPr lang="es-PY" dirty="0" err="1"/>
              <a:t>his</a:t>
            </a:r>
            <a:r>
              <a:rPr lang="es-PY" dirty="0"/>
              <a:t> </a:t>
            </a:r>
            <a:r>
              <a:rPr lang="es-PY" dirty="0" err="1"/>
              <a:t>latest</a:t>
            </a:r>
            <a:r>
              <a:rPr lang="es-PY" dirty="0"/>
              <a:t> </a:t>
            </a:r>
            <a:r>
              <a:rPr lang="es-PY" dirty="0" err="1"/>
              <a:t>work</a:t>
            </a:r>
            <a:r>
              <a:rPr lang="es-PY" dirty="0"/>
              <a:t>.</a:t>
            </a:r>
          </a:p>
          <a:p>
            <a:endParaRPr lang="es-PY" dirty="0"/>
          </a:p>
        </p:txBody>
      </p:sp>
      <p:sp>
        <p:nvSpPr>
          <p:cNvPr id="3" name="TextBox 2"/>
          <p:cNvSpPr txBox="1"/>
          <p:nvPr/>
        </p:nvSpPr>
        <p:spPr>
          <a:xfrm>
            <a:off x="3150000" y="252663"/>
            <a:ext cx="5722272" cy="646331"/>
          </a:xfrm>
          <a:prstGeom prst="rect">
            <a:avLst/>
          </a:prstGeom>
          <a:noFill/>
        </p:spPr>
        <p:txBody>
          <a:bodyPr wrap="none" rtlCol="0">
            <a:spAutoFit/>
          </a:bodyPr>
          <a:lstStyle/>
          <a:p>
            <a:r>
              <a:rPr lang="es-PY" sz="3600" b="1" dirty="0" err="1" smtClean="0"/>
              <a:t>The</a:t>
            </a:r>
            <a:r>
              <a:rPr lang="es-PY" sz="3600" b="1" dirty="0" smtClean="0"/>
              <a:t> </a:t>
            </a:r>
            <a:r>
              <a:rPr lang="es-PY" sz="3600" b="1" dirty="0" err="1" smtClean="0"/>
              <a:t>collaboration</a:t>
            </a:r>
            <a:r>
              <a:rPr lang="es-PY" sz="3600" b="1" dirty="0" smtClean="0"/>
              <a:t> continuum</a:t>
            </a:r>
            <a:endParaRPr lang="es-PY" sz="3600" b="1" dirty="0"/>
          </a:p>
        </p:txBody>
      </p:sp>
      <p:sp>
        <p:nvSpPr>
          <p:cNvPr id="7" name="TextBox 6"/>
          <p:cNvSpPr txBox="1"/>
          <p:nvPr/>
        </p:nvSpPr>
        <p:spPr>
          <a:xfrm>
            <a:off x="1528004" y="4980436"/>
            <a:ext cx="4893199" cy="369332"/>
          </a:xfrm>
          <a:prstGeom prst="rect">
            <a:avLst/>
          </a:prstGeom>
          <a:noFill/>
        </p:spPr>
        <p:txBody>
          <a:bodyPr wrap="none" rtlCol="0">
            <a:spAutoFit/>
          </a:bodyPr>
          <a:lstStyle/>
          <a:p>
            <a:r>
              <a:rPr lang="es-PY" sz="1200" dirty="0" err="1" smtClean="0"/>
              <a:t>Source</a:t>
            </a:r>
            <a:r>
              <a:rPr lang="es-PY" sz="1200" dirty="0" smtClean="0"/>
              <a:t>: Austin, James, </a:t>
            </a:r>
            <a:r>
              <a:rPr lang="es-PY" sz="1200" dirty="0" err="1" smtClean="0"/>
              <a:t>The</a:t>
            </a:r>
            <a:r>
              <a:rPr lang="es-PY" sz="1200" dirty="0" smtClean="0"/>
              <a:t> </a:t>
            </a:r>
            <a:r>
              <a:rPr lang="es-PY" sz="1200" dirty="0" err="1" smtClean="0"/>
              <a:t>collaboration</a:t>
            </a:r>
            <a:r>
              <a:rPr lang="es-PY" sz="1200" dirty="0" smtClean="0"/>
              <a:t> </a:t>
            </a:r>
            <a:r>
              <a:rPr lang="es-PY" sz="1200" dirty="0" err="1" smtClean="0"/>
              <a:t>challenge</a:t>
            </a:r>
            <a:r>
              <a:rPr lang="es-PY" sz="1200" dirty="0" smtClean="0"/>
              <a:t> (2000) and </a:t>
            </a:r>
            <a:r>
              <a:rPr lang="es-PY" sz="1200" dirty="0" err="1" smtClean="0"/>
              <a:t>other</a:t>
            </a:r>
            <a:r>
              <a:rPr lang="es-PY" sz="1200" dirty="0" smtClean="0"/>
              <a:t> </a:t>
            </a:r>
            <a:r>
              <a:rPr lang="es-PY" sz="1200" dirty="0" err="1"/>
              <a:t>w</a:t>
            </a:r>
            <a:r>
              <a:rPr lang="es-PY" sz="1200" dirty="0" err="1" smtClean="0"/>
              <a:t>orks</a:t>
            </a:r>
            <a:r>
              <a:rPr lang="es-PY" dirty="0" smtClean="0"/>
              <a:t>.</a:t>
            </a:r>
            <a:endParaRPr lang="es-PY" dirty="0"/>
          </a:p>
        </p:txBody>
      </p:sp>
    </p:spTree>
    <p:extLst>
      <p:ext uri="{BB962C8B-B14F-4D97-AF65-F5344CB8AC3E}">
        <p14:creationId xmlns:p14="http://schemas.microsoft.com/office/powerpoint/2010/main" val="2761509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04"/>
            <a:ext cx="10515600" cy="1325563"/>
          </a:xfrm>
        </p:spPr>
        <p:txBody>
          <a:bodyPr/>
          <a:lstStyle/>
          <a:p>
            <a:pPr algn="ctr"/>
            <a:r>
              <a:rPr lang="es-PY" b="1" dirty="0" err="1" smtClean="0"/>
              <a:t>The</a:t>
            </a:r>
            <a:r>
              <a:rPr lang="es-PY" b="1" dirty="0" smtClean="0"/>
              <a:t> </a:t>
            </a:r>
            <a:r>
              <a:rPr lang="es-PY" b="1" dirty="0" err="1" smtClean="0"/>
              <a:t>resiliency</a:t>
            </a:r>
            <a:r>
              <a:rPr lang="es-PY" b="1" dirty="0" smtClean="0"/>
              <a:t> </a:t>
            </a:r>
            <a:r>
              <a:rPr lang="es-PY" b="1" dirty="0" err="1" smtClean="0"/>
              <a:t>scheme</a:t>
            </a:r>
            <a:endParaRPr lang="es-PY" sz="2400" b="1" dirty="0"/>
          </a:p>
        </p:txBody>
      </p:sp>
      <p:sp>
        <p:nvSpPr>
          <p:cNvPr id="3" name="Content Placeholder 2"/>
          <p:cNvSpPr>
            <a:spLocks noGrp="1"/>
          </p:cNvSpPr>
          <p:nvPr>
            <p:ph idx="1"/>
          </p:nvPr>
        </p:nvSpPr>
        <p:spPr>
          <a:xfrm>
            <a:off x="838200" y="798286"/>
            <a:ext cx="10515600" cy="5568732"/>
          </a:xfrm>
        </p:spPr>
        <p:txBody>
          <a:bodyPr>
            <a:normAutofit fontScale="70000" lnSpcReduction="20000"/>
          </a:bodyPr>
          <a:lstStyle/>
          <a:p>
            <a:pPr marL="0" indent="0">
              <a:buNone/>
            </a:pPr>
            <a:r>
              <a:rPr lang="es-PY" dirty="0" err="1" smtClean="0"/>
              <a:t>The</a:t>
            </a:r>
            <a:r>
              <a:rPr lang="es-PY" dirty="0" smtClean="0"/>
              <a:t> concept of </a:t>
            </a:r>
            <a:r>
              <a:rPr lang="es-PY" dirty="0" err="1"/>
              <a:t>r</a:t>
            </a:r>
            <a:r>
              <a:rPr lang="es-PY" dirty="0" err="1" smtClean="0"/>
              <a:t>esiliency</a:t>
            </a:r>
            <a:r>
              <a:rPr lang="es-PY" dirty="0" smtClean="0"/>
              <a:t> </a:t>
            </a:r>
            <a:r>
              <a:rPr lang="es-PY" dirty="0" err="1" smtClean="0"/>
              <a:t>is</a:t>
            </a:r>
            <a:r>
              <a:rPr lang="es-PY" dirty="0"/>
              <a:t> </a:t>
            </a:r>
            <a:r>
              <a:rPr lang="es-PY" dirty="0" err="1" smtClean="0"/>
              <a:t>useful</a:t>
            </a:r>
            <a:r>
              <a:rPr lang="es-PY" dirty="0" smtClean="0"/>
              <a:t> to define </a:t>
            </a:r>
            <a:r>
              <a:rPr lang="es-PY" dirty="0" err="1" smtClean="0"/>
              <a:t>two</a:t>
            </a:r>
            <a:r>
              <a:rPr lang="es-PY" dirty="0" smtClean="0"/>
              <a:t> </a:t>
            </a:r>
            <a:r>
              <a:rPr lang="es-PY" dirty="0" err="1" smtClean="0"/>
              <a:t>key</a:t>
            </a:r>
            <a:r>
              <a:rPr lang="es-PY" dirty="0" smtClean="0"/>
              <a:t> </a:t>
            </a:r>
            <a:r>
              <a:rPr lang="es-PY" dirty="0" err="1" smtClean="0"/>
              <a:t>features</a:t>
            </a:r>
            <a:r>
              <a:rPr lang="es-PY" dirty="0" smtClean="0"/>
              <a:t> </a:t>
            </a:r>
            <a:r>
              <a:rPr lang="es-PY" dirty="0" err="1" smtClean="0"/>
              <a:t>for</a:t>
            </a:r>
            <a:r>
              <a:rPr lang="es-PY" dirty="0" smtClean="0"/>
              <a:t> </a:t>
            </a:r>
            <a:r>
              <a:rPr lang="es-PY" dirty="0" err="1" smtClean="0"/>
              <a:t>enterprises</a:t>
            </a:r>
            <a:r>
              <a:rPr lang="es-PY" dirty="0" smtClean="0"/>
              <a:t>’ </a:t>
            </a:r>
            <a:r>
              <a:rPr lang="es-PY" dirty="0" err="1" smtClean="0"/>
              <a:t>long-term</a:t>
            </a:r>
            <a:r>
              <a:rPr lang="es-PY" dirty="0" smtClean="0"/>
              <a:t> </a:t>
            </a:r>
            <a:r>
              <a:rPr lang="es-PY" dirty="0" err="1" smtClean="0"/>
              <a:t>viability</a:t>
            </a:r>
            <a:r>
              <a:rPr lang="es-PY" dirty="0" smtClean="0"/>
              <a:t>:</a:t>
            </a:r>
          </a:p>
          <a:p>
            <a:pPr lvl="1"/>
            <a:r>
              <a:rPr lang="es-PY" sz="2600" dirty="0" err="1" smtClean="0"/>
              <a:t>The</a:t>
            </a:r>
            <a:r>
              <a:rPr lang="es-PY" sz="2600" dirty="0" smtClean="0"/>
              <a:t> </a:t>
            </a:r>
            <a:r>
              <a:rPr lang="es-PY" sz="2600" dirty="0" err="1" smtClean="0"/>
              <a:t>ability</a:t>
            </a:r>
            <a:r>
              <a:rPr lang="es-PY" sz="2600" dirty="0" smtClean="0"/>
              <a:t> to </a:t>
            </a:r>
            <a:r>
              <a:rPr lang="es-PY" sz="2600" dirty="0" err="1" smtClean="0"/>
              <a:t>adapt</a:t>
            </a:r>
            <a:r>
              <a:rPr lang="es-PY" sz="2600" dirty="0" smtClean="0"/>
              <a:t>, to </a:t>
            </a:r>
            <a:r>
              <a:rPr lang="es-PY" sz="2600" dirty="0" err="1" smtClean="0"/>
              <a:t>respond</a:t>
            </a:r>
            <a:r>
              <a:rPr lang="es-PY" sz="2600" dirty="0" smtClean="0"/>
              <a:t> to </a:t>
            </a:r>
            <a:r>
              <a:rPr lang="es-PY" sz="2600" dirty="0" err="1" smtClean="0"/>
              <a:t>challenges</a:t>
            </a:r>
            <a:r>
              <a:rPr lang="es-PY" sz="2600" dirty="0" smtClean="0"/>
              <a:t> and </a:t>
            </a:r>
            <a:r>
              <a:rPr lang="es-PY" sz="2600" dirty="0" err="1" smtClean="0"/>
              <a:t>quick</a:t>
            </a:r>
            <a:r>
              <a:rPr lang="es-PY" sz="2600" dirty="0" smtClean="0"/>
              <a:t> </a:t>
            </a:r>
            <a:r>
              <a:rPr lang="es-PY" sz="2600" dirty="0" err="1" smtClean="0"/>
              <a:t>changes</a:t>
            </a:r>
            <a:r>
              <a:rPr lang="es-PY" sz="2600" dirty="0" smtClean="0"/>
              <a:t> </a:t>
            </a:r>
            <a:r>
              <a:rPr lang="es-PY" sz="2600" dirty="0" err="1" smtClean="0"/>
              <a:t>outside</a:t>
            </a:r>
            <a:r>
              <a:rPr lang="es-PY" sz="2600" dirty="0" smtClean="0"/>
              <a:t> of </a:t>
            </a:r>
            <a:r>
              <a:rPr lang="es-PY" sz="2600" dirty="0" err="1" smtClean="0"/>
              <a:t>the</a:t>
            </a:r>
            <a:r>
              <a:rPr lang="es-PY" sz="2600" dirty="0" smtClean="0"/>
              <a:t> </a:t>
            </a:r>
            <a:r>
              <a:rPr lang="es-PY" sz="2600" dirty="0" err="1"/>
              <a:t>c</a:t>
            </a:r>
            <a:r>
              <a:rPr lang="es-PY" sz="2600" dirty="0" err="1" smtClean="0"/>
              <a:t>ompany´s</a:t>
            </a:r>
            <a:r>
              <a:rPr lang="es-PY" sz="2600" dirty="0" smtClean="0"/>
              <a:t> control.</a:t>
            </a:r>
          </a:p>
          <a:p>
            <a:pPr lvl="1"/>
            <a:r>
              <a:rPr lang="es-PY" sz="2600" dirty="0" err="1" smtClean="0"/>
              <a:t>The</a:t>
            </a:r>
            <a:r>
              <a:rPr lang="es-PY" sz="2600" dirty="0" smtClean="0"/>
              <a:t> </a:t>
            </a:r>
            <a:r>
              <a:rPr lang="es-PY" sz="2600" dirty="0" err="1" smtClean="0"/>
              <a:t>continuous</a:t>
            </a:r>
            <a:r>
              <a:rPr lang="es-PY" sz="2600" dirty="0" smtClean="0"/>
              <a:t> </a:t>
            </a:r>
            <a:r>
              <a:rPr lang="es-PY" sz="2600" dirty="0" err="1" smtClean="0"/>
              <a:t>goal</a:t>
            </a:r>
            <a:r>
              <a:rPr lang="es-PY" sz="2600" dirty="0" smtClean="0"/>
              <a:t> of </a:t>
            </a:r>
            <a:r>
              <a:rPr lang="es-PY" sz="2600" dirty="0" err="1" smtClean="0"/>
              <a:t>innovation</a:t>
            </a:r>
            <a:r>
              <a:rPr lang="es-PY" sz="2600" dirty="0" smtClean="0"/>
              <a:t>, </a:t>
            </a:r>
            <a:r>
              <a:rPr lang="es-PY" sz="2600" dirty="0" err="1" smtClean="0"/>
              <a:t>based</a:t>
            </a:r>
            <a:r>
              <a:rPr lang="es-PY" sz="2600" dirty="0" smtClean="0"/>
              <a:t> </a:t>
            </a:r>
            <a:r>
              <a:rPr lang="es-PY" sz="2600" dirty="0" err="1" smtClean="0"/>
              <a:t>on</a:t>
            </a:r>
            <a:r>
              <a:rPr lang="es-PY" sz="2600" dirty="0" smtClean="0"/>
              <a:t> a triple </a:t>
            </a:r>
            <a:r>
              <a:rPr lang="es-PY" sz="2600" dirty="0" err="1" smtClean="0"/>
              <a:t>bottom</a:t>
            </a:r>
            <a:r>
              <a:rPr lang="es-PY" sz="2600" dirty="0" smtClean="0"/>
              <a:t> line </a:t>
            </a:r>
            <a:r>
              <a:rPr lang="es-PY" sz="2600" dirty="0" err="1" smtClean="0"/>
              <a:t>approach</a:t>
            </a:r>
            <a:r>
              <a:rPr lang="es-PY" sz="2600" dirty="0" smtClean="0"/>
              <a:t> (</a:t>
            </a:r>
            <a:r>
              <a:rPr lang="es-PY" sz="2600" dirty="0" err="1" smtClean="0"/>
              <a:t>economic</a:t>
            </a:r>
            <a:r>
              <a:rPr lang="es-PY" sz="2600" dirty="0" smtClean="0"/>
              <a:t>, social and </a:t>
            </a:r>
            <a:r>
              <a:rPr lang="es-PY" sz="2600" dirty="0" err="1" smtClean="0"/>
              <a:t>environmental</a:t>
            </a:r>
            <a:r>
              <a:rPr lang="es-PY" sz="2600" dirty="0" smtClean="0"/>
              <a:t>).</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sz="2900" dirty="0" smtClean="0"/>
          </a:p>
          <a:p>
            <a:pPr marL="457200" lvl="1" indent="0">
              <a:buNone/>
            </a:pPr>
            <a:endParaRPr lang="en-US" sz="2900" dirty="0"/>
          </a:p>
          <a:p>
            <a:pPr marL="457200" lvl="1" indent="0">
              <a:buNone/>
            </a:pPr>
            <a:endParaRPr lang="en-US" sz="2900" dirty="0" smtClean="0"/>
          </a:p>
          <a:p>
            <a:pPr marL="457200" lvl="1" indent="0">
              <a:buNone/>
            </a:pPr>
            <a:endParaRPr lang="en-US" sz="2900" dirty="0" smtClean="0"/>
          </a:p>
          <a:p>
            <a:pPr marL="457200" lvl="1" indent="0">
              <a:buNone/>
            </a:pPr>
            <a:r>
              <a:rPr lang="en-US" sz="2900" dirty="0" smtClean="0"/>
              <a:t>(*) La</a:t>
            </a:r>
            <a:r>
              <a:rPr lang="es-ES" sz="2900" dirty="0" smtClean="0"/>
              <a:t> </a:t>
            </a:r>
            <a:r>
              <a:rPr lang="es-ES" sz="2900" b="1" dirty="0">
                <a:hlinkClick r:id="rId2" tooltip="Resiliencia (cultura emprendedora) (aún no redactado)"/>
              </a:rPr>
              <a:t>resiliencia</a:t>
            </a:r>
            <a:r>
              <a:rPr lang="es-ES" sz="2900" dirty="0"/>
              <a:t> es la capacidad que tiene el emprendedor para </a:t>
            </a:r>
            <a:r>
              <a:rPr lang="es-ES" sz="2900" dirty="0" smtClean="0"/>
              <a:t>superar </a:t>
            </a:r>
            <a:r>
              <a:rPr lang="es-ES" sz="2900" dirty="0"/>
              <a:t>situaciones que compliquen </a:t>
            </a:r>
            <a:r>
              <a:rPr lang="es-ES" sz="2900" dirty="0" smtClean="0"/>
              <a:t>su </a:t>
            </a:r>
            <a:r>
              <a:rPr lang="es-ES" sz="2900" dirty="0"/>
              <a:t>plan de negocios o su </a:t>
            </a:r>
            <a:r>
              <a:rPr lang="es-ES" sz="2900" dirty="0" smtClean="0"/>
              <a:t>proyecto, </a:t>
            </a:r>
            <a:r>
              <a:rPr lang="es-ES" sz="2900" dirty="0"/>
              <a:t>generando sinergia con sus </a:t>
            </a:r>
            <a:r>
              <a:rPr lang="es-ES" sz="2900" dirty="0" smtClean="0"/>
              <a:t>socios, colaboradores y todas las partes interesadas; </a:t>
            </a:r>
            <a:r>
              <a:rPr lang="es-ES" sz="2900" dirty="0"/>
              <a:t>basado en la previsión del riesgo</a:t>
            </a:r>
            <a:r>
              <a:rPr lang="es-ES" sz="1900" dirty="0"/>
              <a:t>.</a:t>
            </a:r>
            <a:endParaRPr lang="es-PY" sz="1900" dirty="0"/>
          </a:p>
        </p:txBody>
      </p:sp>
      <p:cxnSp>
        <p:nvCxnSpPr>
          <p:cNvPr id="10" name="Straight Arrow Connector 9"/>
          <p:cNvCxnSpPr/>
          <p:nvPr/>
        </p:nvCxnSpPr>
        <p:spPr>
          <a:xfrm>
            <a:off x="3048000" y="5094517"/>
            <a:ext cx="3817257" cy="0"/>
          </a:xfrm>
          <a:prstGeom prst="straightConnector1">
            <a:avLst/>
          </a:prstGeom>
          <a:ln w="38100">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23132" y="2365833"/>
            <a:ext cx="24868" cy="28157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523403" y="3426247"/>
            <a:ext cx="2964466" cy="584775"/>
          </a:xfrm>
          <a:prstGeom prst="rect">
            <a:avLst/>
          </a:prstGeom>
          <a:noFill/>
        </p:spPr>
        <p:txBody>
          <a:bodyPr wrap="none" rtlCol="0">
            <a:spAutoFit/>
          </a:bodyPr>
          <a:lstStyle/>
          <a:p>
            <a:pPr marL="0" lvl="1"/>
            <a:r>
              <a:rPr lang="es-PY" sz="1400" dirty="0" smtClean="0"/>
              <a:t>Adaptabilidad/capacidad </a:t>
            </a:r>
            <a:r>
              <a:rPr lang="es-PY" sz="1400" dirty="0"/>
              <a:t>de respuesta</a:t>
            </a:r>
          </a:p>
          <a:p>
            <a:endParaRPr lang="es-PY" dirty="0"/>
          </a:p>
        </p:txBody>
      </p:sp>
      <p:sp>
        <p:nvSpPr>
          <p:cNvPr id="19" name="TextBox 18"/>
          <p:cNvSpPr txBox="1"/>
          <p:nvPr/>
        </p:nvSpPr>
        <p:spPr>
          <a:xfrm>
            <a:off x="3004453" y="5094515"/>
            <a:ext cx="5421099" cy="307777"/>
          </a:xfrm>
          <a:prstGeom prst="rect">
            <a:avLst/>
          </a:prstGeom>
          <a:noFill/>
        </p:spPr>
        <p:txBody>
          <a:bodyPr wrap="none" rtlCol="0">
            <a:spAutoFit/>
          </a:bodyPr>
          <a:lstStyle/>
          <a:p>
            <a:r>
              <a:rPr lang="es-PY" sz="1400" dirty="0" smtClean="0"/>
              <a:t>Capacidad de innovación en triple línea (económica, social y ambiental)</a:t>
            </a:r>
            <a:endParaRPr lang="es-PY" sz="1400" dirty="0"/>
          </a:p>
        </p:txBody>
      </p:sp>
      <p:sp>
        <p:nvSpPr>
          <p:cNvPr id="22" name="TextBox 21"/>
          <p:cNvSpPr txBox="1"/>
          <p:nvPr/>
        </p:nvSpPr>
        <p:spPr>
          <a:xfrm>
            <a:off x="3164115" y="2960917"/>
            <a:ext cx="1509388" cy="369332"/>
          </a:xfrm>
          <a:prstGeom prst="rect">
            <a:avLst/>
          </a:prstGeom>
          <a:noFill/>
        </p:spPr>
        <p:txBody>
          <a:bodyPr wrap="none" rtlCol="0">
            <a:spAutoFit/>
          </a:bodyPr>
          <a:lstStyle/>
          <a:p>
            <a:r>
              <a:rPr lang="es-PY" dirty="0" smtClean="0"/>
              <a:t>Énfasis táctico</a:t>
            </a:r>
            <a:endParaRPr lang="es-PY" dirty="0"/>
          </a:p>
        </p:txBody>
      </p:sp>
      <p:sp>
        <p:nvSpPr>
          <p:cNvPr id="23" name="TextBox 22"/>
          <p:cNvSpPr txBox="1"/>
          <p:nvPr/>
        </p:nvSpPr>
        <p:spPr>
          <a:xfrm>
            <a:off x="3918858" y="4484917"/>
            <a:ext cx="1912255" cy="369332"/>
          </a:xfrm>
          <a:prstGeom prst="rect">
            <a:avLst/>
          </a:prstGeom>
          <a:noFill/>
        </p:spPr>
        <p:txBody>
          <a:bodyPr wrap="none" rtlCol="0">
            <a:spAutoFit/>
          </a:bodyPr>
          <a:lstStyle/>
          <a:p>
            <a:r>
              <a:rPr lang="es-PY" dirty="0" smtClean="0"/>
              <a:t>Énfasis estratégico</a:t>
            </a:r>
            <a:endParaRPr lang="es-PY" dirty="0"/>
          </a:p>
        </p:txBody>
      </p:sp>
      <p:cxnSp>
        <p:nvCxnSpPr>
          <p:cNvPr id="25" name="Straight Connector 24"/>
          <p:cNvCxnSpPr/>
          <p:nvPr/>
        </p:nvCxnSpPr>
        <p:spPr>
          <a:xfrm flipV="1">
            <a:off x="3091547" y="2759493"/>
            <a:ext cx="2656110" cy="222186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32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5" descr="Coffe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6254" y="1684230"/>
            <a:ext cx="900000" cy="900000"/>
          </a:xfrm>
          <a:prstGeom prst="rect">
            <a:avLst/>
          </a:prstGeom>
        </p:spPr>
      </p:pic>
      <p:pic>
        <p:nvPicPr>
          <p:cNvPr id="3" name="Afbeelding 17" descr="Te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711" y="1684230"/>
            <a:ext cx="900000" cy="900000"/>
          </a:xfrm>
          <a:prstGeom prst="rect">
            <a:avLst/>
          </a:prstGeom>
        </p:spPr>
      </p:pic>
      <p:pic>
        <p:nvPicPr>
          <p:cNvPr id="4" name="Afbeelding 18" descr="Coco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6785" y="1684230"/>
            <a:ext cx="898612" cy="900000"/>
          </a:xfrm>
          <a:prstGeom prst="rect">
            <a:avLst/>
          </a:prstGeom>
        </p:spPr>
      </p:pic>
      <p:pic>
        <p:nvPicPr>
          <p:cNvPr id="5" name="Afbeelding 19" descr="Fruit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30432" y="1684230"/>
            <a:ext cx="900000" cy="900000"/>
          </a:xfrm>
          <a:prstGeom prst="rect">
            <a:avLst/>
          </a:prstGeom>
        </p:spPr>
      </p:pic>
      <p:pic>
        <p:nvPicPr>
          <p:cNvPr id="6" name="Afbeelding 20" descr="Cotto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1379" y="1684230"/>
            <a:ext cx="900000" cy="900000"/>
          </a:xfrm>
          <a:prstGeom prst="rect">
            <a:avLst/>
          </a:prstGeom>
        </p:spPr>
      </p:pic>
      <p:pic>
        <p:nvPicPr>
          <p:cNvPr id="7" name="Afbeelding 21" descr="Textile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76254" y="2865276"/>
            <a:ext cx="900000" cy="900000"/>
          </a:xfrm>
          <a:prstGeom prst="rect">
            <a:avLst/>
          </a:prstGeom>
        </p:spPr>
      </p:pic>
      <p:pic>
        <p:nvPicPr>
          <p:cNvPr id="8" name="Afbeelding 22" descr="Gol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02711" y="2865276"/>
            <a:ext cx="900000" cy="900000"/>
          </a:xfrm>
          <a:prstGeom prst="rect">
            <a:avLst/>
          </a:prstGeom>
        </p:spPr>
      </p:pic>
      <p:pic>
        <p:nvPicPr>
          <p:cNvPr id="9" name="Afbeelding 23" descr="Soy.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16091" y="2865276"/>
            <a:ext cx="900000" cy="900000"/>
          </a:xfrm>
          <a:prstGeom prst="rect">
            <a:avLst/>
          </a:prstGeom>
        </p:spPr>
      </p:pic>
      <p:pic>
        <p:nvPicPr>
          <p:cNvPr id="10" name="Afbeelding 24" descr="Palmoil.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31748" y="2865276"/>
            <a:ext cx="898684" cy="900000"/>
          </a:xfrm>
          <a:prstGeom prst="rect">
            <a:avLst/>
          </a:prstGeom>
        </p:spPr>
      </p:pic>
      <p:pic>
        <p:nvPicPr>
          <p:cNvPr id="11" name="Afbeelding 25" descr="Sugarcane.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591379" y="2865276"/>
            <a:ext cx="900000" cy="900000"/>
          </a:xfrm>
          <a:prstGeom prst="rect">
            <a:avLst/>
          </a:prstGeom>
        </p:spPr>
      </p:pic>
      <p:pic>
        <p:nvPicPr>
          <p:cNvPr id="12" name="Afbeelding 26" descr="Biofuel.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76254" y="4053177"/>
            <a:ext cx="900000" cy="900000"/>
          </a:xfrm>
          <a:prstGeom prst="rect">
            <a:avLst/>
          </a:prstGeom>
        </p:spPr>
      </p:pic>
      <p:pic>
        <p:nvPicPr>
          <p:cNvPr id="13" name="Afbeelding 27" descr="Aquacultur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02711" y="4053177"/>
            <a:ext cx="900000" cy="900000"/>
          </a:xfrm>
          <a:prstGeom prst="rect">
            <a:avLst/>
          </a:prstGeom>
        </p:spPr>
      </p:pic>
      <p:pic>
        <p:nvPicPr>
          <p:cNvPr id="14" name="Afbeelding 28" descr="livestock.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16091" y="4053177"/>
            <a:ext cx="900000" cy="900000"/>
          </a:xfrm>
          <a:prstGeom prst="rect">
            <a:avLst/>
          </a:prstGeom>
        </p:spPr>
      </p:pic>
      <p:sp>
        <p:nvSpPr>
          <p:cNvPr id="15" name="TextBox 14"/>
          <p:cNvSpPr txBox="1"/>
          <p:nvPr/>
        </p:nvSpPr>
        <p:spPr>
          <a:xfrm>
            <a:off x="7808686" y="3512459"/>
            <a:ext cx="1034257" cy="1569660"/>
          </a:xfrm>
          <a:prstGeom prst="rect">
            <a:avLst/>
          </a:prstGeom>
          <a:noFill/>
        </p:spPr>
        <p:txBody>
          <a:bodyPr wrap="none" rtlCol="0">
            <a:spAutoFit/>
          </a:bodyPr>
          <a:lstStyle/>
          <a:p>
            <a:r>
              <a:rPr lang="es-PY" sz="9600" dirty="0" smtClean="0"/>
              <a:t>…</a:t>
            </a:r>
          </a:p>
        </p:txBody>
      </p:sp>
      <p:sp>
        <p:nvSpPr>
          <p:cNvPr id="16" name="TextBox 15"/>
          <p:cNvSpPr txBox="1"/>
          <p:nvPr/>
        </p:nvSpPr>
        <p:spPr>
          <a:xfrm>
            <a:off x="2148116" y="449943"/>
            <a:ext cx="7593043" cy="646331"/>
          </a:xfrm>
          <a:prstGeom prst="rect">
            <a:avLst/>
          </a:prstGeom>
          <a:noFill/>
        </p:spPr>
        <p:txBody>
          <a:bodyPr wrap="square" rtlCol="0">
            <a:spAutoFit/>
          </a:bodyPr>
          <a:lstStyle/>
          <a:p>
            <a:pPr algn="ctr"/>
            <a:r>
              <a:rPr lang="es-PY" sz="3600" b="1" dirty="0" smtClean="0"/>
              <a:t>KEY COMMODITIES</a:t>
            </a:r>
            <a:endParaRPr lang="es-PY" sz="3600" b="1" dirty="0"/>
          </a:p>
        </p:txBody>
      </p:sp>
      <p:pic>
        <p:nvPicPr>
          <p:cNvPr id="17" name="Picture 16"/>
          <p:cNvPicPr>
            <a:picLocks noChangeAspect="1"/>
          </p:cNvPicPr>
          <p:nvPr/>
        </p:nvPicPr>
        <p:blipFill rotWithShape="1">
          <a:blip r:embed="rId15"/>
          <a:srcRect l="21298" t="34940" r="21505" b="33652"/>
          <a:stretch/>
        </p:blipFill>
        <p:spPr>
          <a:xfrm>
            <a:off x="29229" y="36286"/>
            <a:ext cx="1990071" cy="592788"/>
          </a:xfrm>
          <a:prstGeom prst="rect">
            <a:avLst/>
          </a:prstGeom>
        </p:spPr>
      </p:pic>
    </p:spTree>
    <p:extLst>
      <p:ext uri="{BB962C8B-B14F-4D97-AF65-F5344CB8AC3E}">
        <p14:creationId xmlns:p14="http://schemas.microsoft.com/office/powerpoint/2010/main" val="3739269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24"/>
          <p:cNvSpPr txBox="1">
            <a:spLocks/>
          </p:cNvSpPr>
          <p:nvPr/>
        </p:nvSpPr>
        <p:spPr>
          <a:xfrm>
            <a:off x="1211138" y="1202539"/>
            <a:ext cx="9590212" cy="394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dirty="0" smtClean="0"/>
              <a:t>Consumers</a:t>
            </a:r>
            <a:endParaRPr lang="nl-NL" dirty="0"/>
          </a:p>
        </p:txBody>
      </p:sp>
      <p:sp>
        <p:nvSpPr>
          <p:cNvPr id="3" name="Tijdelijke aanduiding voor tekst 25"/>
          <p:cNvSpPr txBox="1">
            <a:spLocks/>
          </p:cNvSpPr>
          <p:nvPr/>
        </p:nvSpPr>
        <p:spPr>
          <a:xfrm>
            <a:off x="1235242" y="2674173"/>
            <a:ext cx="9794708" cy="297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dirty="0" smtClean="0"/>
              <a:t>Companies</a:t>
            </a:r>
            <a:endParaRPr lang="nl-NL" dirty="0"/>
          </a:p>
        </p:txBody>
      </p:sp>
      <p:sp>
        <p:nvSpPr>
          <p:cNvPr id="4" name="Tijdelijke aanduiding voor tekst 26"/>
          <p:cNvSpPr txBox="1">
            <a:spLocks/>
          </p:cNvSpPr>
          <p:nvPr/>
        </p:nvSpPr>
        <p:spPr>
          <a:xfrm>
            <a:off x="1211137" y="4738571"/>
            <a:ext cx="9590213" cy="536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dirty="0" smtClean="0"/>
              <a:t>Sectors</a:t>
            </a:r>
            <a:endParaRPr lang="nl-NL" dirty="0"/>
          </a:p>
        </p:txBody>
      </p:sp>
      <p:pic>
        <p:nvPicPr>
          <p:cNvPr id="5" name="Afbeelding 1" descr="FCM_MH_RGB_POS.jpg"/>
          <p:cNvPicPr>
            <a:picLocks noChangeAspect="1"/>
          </p:cNvPicPr>
          <p:nvPr/>
        </p:nvPicPr>
        <p:blipFill rotWithShape="1">
          <a:blip r:embed="rId2" cstate="screen">
            <a:extLst>
              <a:ext uri="{28A0092B-C50C-407E-A947-70E740481C1C}">
                <a14:useLocalDpi xmlns:a14="http://schemas.microsoft.com/office/drawing/2010/main"/>
              </a:ext>
            </a:extLst>
          </a:blip>
          <a:srcRect l="-66002" t="-3302" r="-36149" b="-3302"/>
          <a:stretch/>
        </p:blipFill>
        <p:spPr bwMode="auto">
          <a:xfrm>
            <a:off x="3398840" y="1715283"/>
            <a:ext cx="955544" cy="615949"/>
          </a:xfrm>
          <a:prstGeom prst="rect">
            <a:avLst/>
          </a:prstGeom>
          <a:solidFill>
            <a:srgbClr val="FFFFFF"/>
          </a:solidFill>
          <a:ln w="9525">
            <a:noFill/>
            <a:miter lim="800000"/>
            <a:headEnd/>
            <a:tailEnd/>
          </a:ln>
        </p:spPr>
      </p:pic>
      <p:pic>
        <p:nvPicPr>
          <p:cNvPr id="6" name="Tijdelijke aanduiding voor afbeelding 28" descr="EKO-keurmerk.jpg"/>
          <p:cNvPicPr>
            <a:picLocks noChangeAspect="1"/>
          </p:cNvPicPr>
          <p:nvPr/>
        </p:nvPicPr>
        <p:blipFill rotWithShape="1">
          <a:blip r:embed="rId3" cstate="screen">
            <a:extLst>
              <a:ext uri="{28A0092B-C50C-407E-A947-70E740481C1C}">
                <a14:useLocalDpi xmlns:a14="http://schemas.microsoft.com/office/drawing/2010/main"/>
              </a:ext>
            </a:extLst>
          </a:blip>
          <a:srcRect l="-43980" t="-5563" r="-43980" b="-5563"/>
          <a:stretch/>
        </p:blipFill>
        <p:spPr>
          <a:xfrm>
            <a:off x="4456930" y="1715283"/>
            <a:ext cx="955544" cy="615949"/>
          </a:xfrm>
          <a:prstGeom prst="rect">
            <a:avLst/>
          </a:prstGeom>
          <a:solidFill>
            <a:srgbClr val="FFFFFF"/>
          </a:solidFill>
        </p:spPr>
      </p:pic>
      <p:pic>
        <p:nvPicPr>
          <p:cNvPr id="7" name="Tijdelijke aanduiding voor afbeelding 29" descr="organic_logo[1].jpg"/>
          <p:cNvPicPr>
            <a:picLocks noChangeAspect="1"/>
          </p:cNvPicPr>
          <p:nvPr/>
        </p:nvPicPr>
        <p:blipFill rotWithShape="1">
          <a:blip r:embed="rId4" cstate="screen">
            <a:extLst>
              <a:ext uri="{28A0092B-C50C-407E-A947-70E740481C1C}">
                <a14:useLocalDpi xmlns:a14="http://schemas.microsoft.com/office/drawing/2010/main"/>
              </a:ext>
            </a:extLst>
          </a:blip>
          <a:srcRect l="-26878" r="-26878"/>
          <a:stretch/>
        </p:blipFill>
        <p:spPr>
          <a:xfrm>
            <a:off x="5515020" y="1715283"/>
            <a:ext cx="955544" cy="615949"/>
          </a:xfrm>
          <a:prstGeom prst="rect">
            <a:avLst/>
          </a:prstGeom>
          <a:solidFill>
            <a:srgbClr val="FFFFFF"/>
          </a:solidFill>
        </p:spPr>
      </p:pic>
      <p:pic>
        <p:nvPicPr>
          <p:cNvPr id="8" name="Tijdelijke aanduiding voor afbeelding 30" descr="Bio_logo.jpg"/>
          <p:cNvPicPr>
            <a:picLocks noChangeAspect="1"/>
          </p:cNvPicPr>
          <p:nvPr/>
        </p:nvPicPr>
        <p:blipFill rotWithShape="1">
          <a:blip r:embed="rId5" cstate="screen">
            <a:extLst>
              <a:ext uri="{28A0092B-C50C-407E-A947-70E740481C1C}">
                <a14:useLocalDpi xmlns:a14="http://schemas.microsoft.com/office/drawing/2010/main"/>
              </a:ext>
            </a:extLst>
          </a:blip>
          <a:srcRect l="-19000" t="-5563" r="-19000" b="-5563"/>
          <a:stretch/>
        </p:blipFill>
        <p:spPr>
          <a:xfrm>
            <a:off x="6573110" y="1715283"/>
            <a:ext cx="955544" cy="615949"/>
          </a:xfrm>
          <a:prstGeom prst="rect">
            <a:avLst/>
          </a:prstGeom>
          <a:solidFill>
            <a:srgbClr val="FFFFFF"/>
          </a:solidFill>
        </p:spPr>
      </p:pic>
      <p:pic>
        <p:nvPicPr>
          <p:cNvPr id="9" name="Tijdelijke aanduiding voor afbeelding 31" descr="20.gif"/>
          <p:cNvPicPr>
            <a:picLocks noChangeAspect="1"/>
          </p:cNvPicPr>
          <p:nvPr/>
        </p:nvPicPr>
        <p:blipFill rotWithShape="1">
          <a:blip r:embed="rId6" cstate="screen">
            <a:extLst>
              <a:ext uri="{28A0092B-C50C-407E-A947-70E740481C1C}">
                <a14:useLocalDpi xmlns:a14="http://schemas.microsoft.com/office/drawing/2010/main"/>
              </a:ext>
            </a:extLst>
          </a:blip>
          <a:srcRect l="-57541" t="-8025" r="-57541" b="-8025"/>
          <a:stretch/>
        </p:blipFill>
        <p:spPr>
          <a:xfrm>
            <a:off x="7631200" y="1715283"/>
            <a:ext cx="955544" cy="615949"/>
          </a:xfrm>
          <a:prstGeom prst="rect">
            <a:avLst/>
          </a:prstGeom>
          <a:solidFill>
            <a:srgbClr val="FFFFFF"/>
          </a:solidFill>
        </p:spPr>
      </p:pic>
      <p:pic>
        <p:nvPicPr>
          <p:cNvPr id="10" name="Afbeelding 17" descr="UTZ logo RGB pos HR NIEUW LOGO JULI 2012.jpg"/>
          <p:cNvPicPr>
            <a:picLocks noChangeAspect="1"/>
          </p:cNvPicPr>
          <p:nvPr/>
        </p:nvPicPr>
        <p:blipFill rotWithShape="1">
          <a:blip r:embed="rId7" cstate="screen">
            <a:extLst>
              <a:ext uri="{28A0092B-C50C-407E-A947-70E740481C1C}">
                <a14:useLocalDpi xmlns:a14="http://schemas.microsoft.com/office/drawing/2010/main"/>
              </a:ext>
            </a:extLst>
          </a:blip>
          <a:srcRect l="-44132" t="-10671" r="-44132" b="-10671"/>
          <a:stretch/>
        </p:blipFill>
        <p:spPr bwMode="auto">
          <a:xfrm>
            <a:off x="4008440" y="3266271"/>
            <a:ext cx="955544" cy="615949"/>
          </a:xfrm>
          <a:prstGeom prst="rect">
            <a:avLst/>
          </a:prstGeom>
          <a:solidFill>
            <a:srgbClr val="FFFFFF"/>
          </a:solidFill>
          <a:ln w="9525">
            <a:noFill/>
            <a:miter lim="800000"/>
            <a:headEnd/>
            <a:tailEnd/>
          </a:ln>
        </p:spPr>
      </p:pic>
      <p:pic>
        <p:nvPicPr>
          <p:cNvPr id="11" name="Tijdelijke aanduiding voor afbeelding 33" descr="rainforest-alliance-certified-logo.jpg"/>
          <p:cNvPicPr>
            <a:picLocks noChangeAspect="1"/>
          </p:cNvPicPr>
          <p:nvPr/>
        </p:nvPicPr>
        <p:blipFill rotWithShape="1">
          <a:blip r:embed="rId8" cstate="screen">
            <a:extLst>
              <a:ext uri="{28A0092B-C50C-407E-A947-70E740481C1C}">
                <a14:useLocalDpi xmlns:a14="http://schemas.microsoft.com/office/drawing/2010/main"/>
              </a:ext>
            </a:extLst>
          </a:blip>
          <a:srcRect l="-22679" r="-22679" b="-3163"/>
          <a:stretch/>
        </p:blipFill>
        <p:spPr>
          <a:xfrm>
            <a:off x="5066530" y="3266271"/>
            <a:ext cx="955544" cy="615949"/>
          </a:xfrm>
          <a:prstGeom prst="rect">
            <a:avLst/>
          </a:prstGeom>
        </p:spPr>
      </p:pic>
      <p:pic>
        <p:nvPicPr>
          <p:cNvPr id="12" name="Tijdelijke aanduiding voor afbeelding 34" descr="FSC logo.jpg"/>
          <p:cNvPicPr>
            <a:picLocks noChangeAspect="1"/>
          </p:cNvPicPr>
          <p:nvPr/>
        </p:nvPicPr>
        <p:blipFill rotWithShape="1">
          <a:blip r:embed="rId9" cstate="screen">
            <a:extLst>
              <a:ext uri="{28A0092B-C50C-407E-A947-70E740481C1C}">
                <a14:useLocalDpi xmlns:a14="http://schemas.microsoft.com/office/drawing/2010/main"/>
              </a:ext>
            </a:extLst>
          </a:blip>
          <a:srcRect l="-18576" r="-18576"/>
          <a:stretch/>
        </p:blipFill>
        <p:spPr>
          <a:xfrm>
            <a:off x="6124620" y="3266271"/>
            <a:ext cx="955544" cy="615949"/>
          </a:xfrm>
          <a:prstGeom prst="rect">
            <a:avLst/>
          </a:prstGeom>
        </p:spPr>
      </p:pic>
      <p:pic>
        <p:nvPicPr>
          <p:cNvPr id="13" name="Tijdelijke aanduiding voor afbeelding 35" descr="Made-By-logo.jpg"/>
          <p:cNvPicPr>
            <a:picLocks noChangeAspect="1"/>
          </p:cNvPicPr>
          <p:nvPr/>
        </p:nvPicPr>
        <p:blipFill rotWithShape="1">
          <a:blip r:embed="rId10" cstate="screen">
            <a:extLst>
              <a:ext uri="{28A0092B-C50C-407E-A947-70E740481C1C}">
                <a14:useLocalDpi xmlns:a14="http://schemas.microsoft.com/office/drawing/2010/main"/>
              </a:ext>
            </a:extLst>
          </a:blip>
          <a:srcRect l="-36005" t="-5526" r="-36005" b="-5526"/>
          <a:stretch/>
        </p:blipFill>
        <p:spPr>
          <a:xfrm>
            <a:off x="7182710" y="3266271"/>
            <a:ext cx="955544" cy="615949"/>
          </a:xfrm>
          <a:prstGeom prst="rect">
            <a:avLst/>
          </a:prstGeom>
        </p:spPr>
      </p:pic>
      <p:pic>
        <p:nvPicPr>
          <p:cNvPr id="14" name="Afbeelding 5" descr="BCI_Logo_new_resized.jpg"/>
          <p:cNvPicPr>
            <a:picLocks noChangeAspect="1"/>
          </p:cNvPicPr>
          <p:nvPr/>
        </p:nvPicPr>
        <p:blipFill rotWithShape="1">
          <a:blip r:embed="rId11" cstate="screen">
            <a:extLst>
              <a:ext uri="{28A0092B-C50C-407E-A947-70E740481C1C}">
                <a14:useLocalDpi xmlns:a14="http://schemas.microsoft.com/office/drawing/2010/main"/>
              </a:ext>
            </a:extLst>
          </a:blip>
          <a:srcRect l="-9212" t="-39047" r="-9212" b="-39047"/>
          <a:stretch/>
        </p:blipFill>
        <p:spPr bwMode="auto">
          <a:xfrm>
            <a:off x="415610" y="5116025"/>
            <a:ext cx="1717998" cy="1107431"/>
          </a:xfrm>
          <a:prstGeom prst="rect">
            <a:avLst/>
          </a:prstGeom>
          <a:solidFill>
            <a:srgbClr val="FFFFFF"/>
          </a:solidFill>
          <a:ln w="9525">
            <a:noFill/>
            <a:miter lim="800000"/>
            <a:headEnd/>
            <a:tailEnd/>
          </a:ln>
        </p:spPr>
      </p:pic>
      <p:pic>
        <p:nvPicPr>
          <p:cNvPr id="15" name="Afbeelding 12" descr="RSPO.jpg"/>
          <p:cNvPicPr>
            <a:picLocks noChangeAspect="1"/>
          </p:cNvPicPr>
          <p:nvPr/>
        </p:nvPicPr>
        <p:blipFill rotWithShape="1">
          <a:blip r:embed="rId12" cstate="screen">
            <a:extLst>
              <a:ext uri="{28A0092B-C50C-407E-A947-70E740481C1C}">
                <a14:useLocalDpi xmlns:a14="http://schemas.microsoft.com/office/drawing/2010/main"/>
              </a:ext>
            </a:extLst>
          </a:blip>
          <a:srcRect l="-2136" t="-25731" r="-2136" b="-25731"/>
          <a:stretch/>
        </p:blipFill>
        <p:spPr bwMode="auto">
          <a:xfrm>
            <a:off x="1900420" y="5116025"/>
            <a:ext cx="1717998" cy="1107431"/>
          </a:xfrm>
          <a:prstGeom prst="rect">
            <a:avLst/>
          </a:prstGeom>
          <a:solidFill>
            <a:srgbClr val="FFFFFF"/>
          </a:solidFill>
          <a:ln w="9525">
            <a:noFill/>
            <a:miter lim="800000"/>
            <a:headEnd/>
            <a:tailEnd/>
          </a:ln>
        </p:spPr>
      </p:pic>
      <p:pic>
        <p:nvPicPr>
          <p:cNvPr id="16" name="Afbeelding 16" descr="roundtable_on_responsible_soy_rtrs_logo_353144.gif"/>
          <p:cNvPicPr>
            <a:picLocks noChangeAspect="1"/>
          </p:cNvPicPr>
          <p:nvPr/>
        </p:nvPicPr>
        <p:blipFill rotWithShape="1">
          <a:blip r:embed="rId13" cstate="screen">
            <a:extLst>
              <a:ext uri="{28A0092B-C50C-407E-A947-70E740481C1C}">
                <a14:useLocalDpi xmlns:a14="http://schemas.microsoft.com/office/drawing/2010/main"/>
              </a:ext>
            </a:extLst>
          </a:blip>
          <a:srcRect l="-6959" t="-1396" r="-6959" b="-1396"/>
          <a:stretch/>
        </p:blipFill>
        <p:spPr bwMode="auto">
          <a:xfrm>
            <a:off x="3537630" y="5116025"/>
            <a:ext cx="1717998" cy="1107431"/>
          </a:xfrm>
          <a:prstGeom prst="rect">
            <a:avLst/>
          </a:prstGeom>
          <a:solidFill>
            <a:srgbClr val="FFFFFF"/>
          </a:solidFill>
          <a:ln w="9525">
            <a:noFill/>
            <a:miter lim="800000"/>
            <a:headEnd/>
            <a:tailEnd/>
          </a:ln>
        </p:spPr>
      </p:pic>
      <p:pic>
        <p:nvPicPr>
          <p:cNvPr id="17" name="Afbeelding 7" descr="GRSB Logo.png"/>
          <p:cNvPicPr>
            <a:picLocks noChangeAspect="1"/>
          </p:cNvPicPr>
          <p:nvPr/>
        </p:nvPicPr>
        <p:blipFill rotWithShape="1">
          <a:blip r:embed="rId14" cstate="screen">
            <a:extLst>
              <a:ext uri="{28A0092B-C50C-407E-A947-70E740481C1C}">
                <a14:useLocalDpi xmlns:a14="http://schemas.microsoft.com/office/drawing/2010/main"/>
              </a:ext>
            </a:extLst>
          </a:blip>
          <a:srcRect t="-55152" b="-55152"/>
          <a:stretch/>
        </p:blipFill>
        <p:spPr bwMode="auto">
          <a:xfrm>
            <a:off x="5312000" y="5116025"/>
            <a:ext cx="1804850" cy="1163416"/>
          </a:xfrm>
          <a:prstGeom prst="rect">
            <a:avLst/>
          </a:prstGeom>
          <a:solidFill>
            <a:srgbClr val="FFFFFF"/>
          </a:solidFill>
          <a:ln w="9525">
            <a:noFill/>
            <a:miter lim="800000"/>
            <a:headEnd/>
            <a:tailEnd/>
          </a:ln>
        </p:spPr>
      </p:pic>
      <p:pic>
        <p:nvPicPr>
          <p:cNvPr id="18" name="Afbeelding 6" descr="4C Logo RGB.jpg"/>
          <p:cNvPicPr>
            <a:picLocks noChangeAspect="1"/>
          </p:cNvPicPr>
          <p:nvPr/>
        </p:nvPicPr>
        <p:blipFill rotWithShape="1">
          <a:blip r:embed="rId15" cstate="screen">
            <a:extLst>
              <a:ext uri="{28A0092B-C50C-407E-A947-70E740481C1C}">
                <a14:useLocalDpi xmlns:a14="http://schemas.microsoft.com/office/drawing/2010/main"/>
              </a:ext>
            </a:extLst>
          </a:blip>
          <a:srcRect l="-5281" t="-119924" r="-5281" b="-119924"/>
          <a:stretch/>
        </p:blipFill>
        <p:spPr bwMode="auto">
          <a:xfrm>
            <a:off x="7116850" y="5116025"/>
            <a:ext cx="1717998" cy="1107431"/>
          </a:xfrm>
          <a:prstGeom prst="rect">
            <a:avLst/>
          </a:prstGeom>
          <a:solidFill>
            <a:srgbClr val="FFFFFF"/>
          </a:solidFill>
          <a:ln w="9525">
            <a:noFill/>
            <a:miter lim="800000"/>
            <a:headEnd/>
            <a:tailEnd/>
          </a:ln>
        </p:spPr>
      </p:pic>
      <p:pic>
        <p:nvPicPr>
          <p:cNvPr id="19" name="Afbeelding 21" descr="bonsucro_logo2.png"/>
          <p:cNvPicPr>
            <a:picLocks noChangeAspect="1"/>
          </p:cNvPicPr>
          <p:nvPr/>
        </p:nvPicPr>
        <p:blipFill rotWithShape="1">
          <a:blip r:embed="rId16" cstate="screen">
            <a:extLst>
              <a:ext uri="{28A0092B-C50C-407E-A947-70E740481C1C}">
                <a14:useLocalDpi xmlns:a14="http://schemas.microsoft.com/office/drawing/2010/main"/>
              </a:ext>
            </a:extLst>
          </a:blip>
          <a:srcRect l="-5955" t="-48518" r="-5955" b="-48518"/>
          <a:stretch/>
        </p:blipFill>
        <p:spPr bwMode="auto">
          <a:xfrm>
            <a:off x="8891220" y="5116025"/>
            <a:ext cx="1717998" cy="1107431"/>
          </a:xfrm>
          <a:prstGeom prst="rect">
            <a:avLst/>
          </a:prstGeom>
          <a:solidFill>
            <a:srgbClr val="FFFFFF"/>
          </a:solidFill>
          <a:ln w="9525">
            <a:noFill/>
            <a:miter lim="800000"/>
            <a:headEnd/>
            <a:tailEnd/>
          </a:ln>
        </p:spPr>
      </p:pic>
      <p:pic>
        <p:nvPicPr>
          <p:cNvPr id="20" name="Afbeelding 8" descr="World Banana Forum.jpg"/>
          <p:cNvPicPr>
            <a:picLocks noChangeAspect="1"/>
          </p:cNvPicPr>
          <p:nvPr/>
        </p:nvPicPr>
        <p:blipFill rotWithShape="1">
          <a:blip r:embed="rId17" cstate="screen">
            <a:extLst>
              <a:ext uri="{28A0092B-C50C-407E-A947-70E740481C1C}">
                <a14:useLocalDpi xmlns:a14="http://schemas.microsoft.com/office/drawing/2010/main"/>
              </a:ext>
            </a:extLst>
          </a:blip>
          <a:srcRect l="-28933" t="-874" r="-28933" b="-874"/>
          <a:stretch/>
        </p:blipFill>
        <p:spPr bwMode="auto">
          <a:xfrm>
            <a:off x="10589391" y="5116025"/>
            <a:ext cx="1717998" cy="1107431"/>
          </a:xfrm>
          <a:prstGeom prst="rect">
            <a:avLst/>
          </a:prstGeom>
          <a:solidFill>
            <a:srgbClr val="FFFFFF"/>
          </a:solidFill>
          <a:ln w="9525">
            <a:noFill/>
            <a:miter lim="800000"/>
            <a:headEnd/>
            <a:tailEnd/>
          </a:ln>
        </p:spPr>
      </p:pic>
      <p:pic>
        <p:nvPicPr>
          <p:cNvPr id="22" name="Picture 21"/>
          <p:cNvPicPr>
            <a:picLocks noChangeAspect="1"/>
          </p:cNvPicPr>
          <p:nvPr/>
        </p:nvPicPr>
        <p:blipFill rotWithShape="1">
          <a:blip r:embed="rId18"/>
          <a:srcRect l="21298" t="34940" r="21505" b="33652"/>
          <a:stretch/>
        </p:blipFill>
        <p:spPr>
          <a:xfrm>
            <a:off x="29229" y="36286"/>
            <a:ext cx="1990071" cy="592788"/>
          </a:xfrm>
          <a:prstGeom prst="rect">
            <a:avLst/>
          </a:prstGeom>
        </p:spPr>
      </p:pic>
    </p:spTree>
    <p:extLst>
      <p:ext uri="{BB962C8B-B14F-4D97-AF65-F5344CB8AC3E}">
        <p14:creationId xmlns:p14="http://schemas.microsoft.com/office/powerpoint/2010/main" val="22896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4286</TotalTime>
  <Words>1158</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Vision and mission</vt:lpstr>
      <vt:lpstr>PowerPoint Presentation</vt:lpstr>
      <vt:lpstr>Issues re. sustainability</vt:lpstr>
      <vt:lpstr>PowerPoint Presentation</vt:lpstr>
      <vt:lpstr>PowerPoint Presentation</vt:lpstr>
      <vt:lpstr>The resiliency scheme</vt:lpstr>
      <vt:lpstr>PowerPoint Presentation</vt:lpstr>
      <vt:lpstr>PowerPoint Presentation</vt:lpstr>
      <vt:lpstr>What we propose to move forward</vt:lpstr>
      <vt:lpstr>PowerPoint Presentation</vt:lpstr>
      <vt:lpstr>PowerPoint Presentation</vt:lpstr>
      <vt:lpstr>  Rural Horizons, Brasil  http://ruralhorizon.org/ </vt:lpstr>
      <vt:lpstr>A new transformational leadership(*)</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Solidaridad Network</dc:title>
  <dc:creator>Roberto Codas</dc:creator>
  <cp:lastModifiedBy>Roberto Codas</cp:lastModifiedBy>
  <cp:revision>43</cp:revision>
  <dcterms:created xsi:type="dcterms:W3CDTF">2014-01-28T17:31:03Z</dcterms:created>
  <dcterms:modified xsi:type="dcterms:W3CDTF">2014-02-17T22:37:45Z</dcterms:modified>
</cp:coreProperties>
</file>