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66" r:id="rId3"/>
    <p:sldId id="267" r:id="rId4"/>
    <p:sldId id="268" r:id="rId5"/>
    <p:sldId id="269" r:id="rId6"/>
    <p:sldId id="271" r:id="rId7"/>
    <p:sldId id="272" r:id="rId8"/>
    <p:sldId id="273" r:id="rId9"/>
    <p:sldId id="274" r:id="rId10"/>
    <p:sldId id="270" r:id="rId11"/>
    <p:sldId id="275" r:id="rId12"/>
    <p:sldId id="276" r:id="rId13"/>
    <p:sldId id="277" r:id="rId14"/>
    <p:sldId id="278" r:id="rId15"/>
    <p:sldId id="279" r:id="rId16"/>
    <p:sldId id="280" r:id="rId17"/>
    <p:sldId id="260" r:id="rId18"/>
    <p:sldId id="281" r:id="rId19"/>
    <p:sldId id="282" r:id="rId20"/>
    <p:sldId id="259" r:id="rId21"/>
    <p:sldId id="283" r:id="rId22"/>
    <p:sldId id="284" r:id="rId23"/>
    <p:sldId id="285" r:id="rId24"/>
    <p:sldId id="286" r:id="rId25"/>
    <p:sldId id="287" r:id="rId26"/>
    <p:sldId id="288" r:id="rId27"/>
    <p:sldId id="289" r:id="rId28"/>
    <p:sldId id="290" r:id="rId29"/>
    <p:sldId id="261" r:id="rId30"/>
    <p:sldId id="262" r:id="rId31"/>
    <p:sldId id="263" r:id="rId32"/>
    <p:sldId id="264" r:id="rId33"/>
    <p:sldId id="265" r:id="rId34"/>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2E50D-3611-4F67-A4DE-A0A8DCE243E9}" type="datetimeFigureOut">
              <a:rPr lang="es-SV" smtClean="0"/>
              <a:t>26/03/2018</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2861B-2735-4D05-BAFD-98CC62FA5AB6}" type="slidenum">
              <a:rPr lang="es-SV" smtClean="0"/>
              <a:t>‹Nº›</a:t>
            </a:fld>
            <a:endParaRPr lang="es-SV"/>
          </a:p>
        </p:txBody>
      </p:sp>
    </p:spTree>
    <p:extLst>
      <p:ext uri="{BB962C8B-B14F-4D97-AF65-F5344CB8AC3E}">
        <p14:creationId xmlns:p14="http://schemas.microsoft.com/office/powerpoint/2010/main" val="138943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a:t>
            </a:fld>
            <a:endParaRP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30</a:t>
            </a:fld>
            <a:endParaRP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31</a:t>
            </a:fld>
            <a:endParaRP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32</a:t>
            </a:fld>
            <a:endParaRP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33</a:t>
            </a:fld>
            <a:endParaRP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10</a:t>
            </a:fld>
            <a:endParaRP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develop adequate portfolios of activities to address the challenges that the agricultural sector of the prioritized countries face, CCAFS LAM strategy includes three main components. These respond to specific characteristics of the region discussed by regional stakeholders in the workshop mentioned above . </a:t>
            </a:r>
            <a:endParaRPr lang="es-CO" dirty="0"/>
          </a:p>
        </p:txBody>
      </p:sp>
      <p:sp>
        <p:nvSpPr>
          <p:cNvPr id="4" name="Slide Number Placeholder 3"/>
          <p:cNvSpPr>
            <a:spLocks noGrp="1"/>
          </p:cNvSpPr>
          <p:nvPr>
            <p:ph type="sldNum" sz="quarter" idx="10"/>
          </p:nvPr>
        </p:nvSpPr>
        <p:spPr/>
        <p:txBody>
          <a:bodyPr/>
          <a:lstStyle/>
          <a:p>
            <a:fld id="{B59522CE-BFB6-4C9B-B47F-80FD350DA99D}" type="slidenum">
              <a:rPr lang="es-CO" smtClean="0"/>
              <a:t>11</a:t>
            </a:fld>
            <a:endParaRPr lang="es-CO"/>
          </a:p>
        </p:txBody>
      </p:sp>
    </p:spTree>
    <p:extLst>
      <p:ext uri="{BB962C8B-B14F-4D97-AF65-F5344CB8AC3E}">
        <p14:creationId xmlns:p14="http://schemas.microsoft.com/office/powerpoint/2010/main" val="162569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develop adequate portfolios of activities to address the challenges that the agricultural sector of the prioritized countries face, CCAFS LAM strategy includes three main components. These respond to specific characteristics of the region discussed by regional stakeholders in the workshop mentioned above . </a:t>
            </a:r>
            <a:endParaRPr lang="es-CO" dirty="0"/>
          </a:p>
        </p:txBody>
      </p:sp>
      <p:sp>
        <p:nvSpPr>
          <p:cNvPr id="4" name="Slide Number Placeholder 3"/>
          <p:cNvSpPr>
            <a:spLocks noGrp="1"/>
          </p:cNvSpPr>
          <p:nvPr>
            <p:ph type="sldNum" sz="quarter" idx="10"/>
          </p:nvPr>
        </p:nvSpPr>
        <p:spPr/>
        <p:txBody>
          <a:bodyPr/>
          <a:lstStyle/>
          <a:p>
            <a:fld id="{B59522CE-BFB6-4C9B-B47F-80FD350DA99D}" type="slidenum">
              <a:rPr lang="es-CO" smtClean="0"/>
              <a:t>12</a:t>
            </a:fld>
            <a:endParaRPr lang="es-CO"/>
          </a:p>
        </p:txBody>
      </p:sp>
    </p:spTree>
    <p:extLst>
      <p:ext uri="{BB962C8B-B14F-4D97-AF65-F5344CB8AC3E}">
        <p14:creationId xmlns:p14="http://schemas.microsoft.com/office/powerpoint/2010/main" val="162569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develop adequate portfolios of activities to address the challenges that the agricultural sector of the prioritized countries face, CCAFS LAM strategy includes three main components. These respond to specific characteristics of the region discussed by regional stakeholders in the workshop mentioned above . </a:t>
            </a:r>
            <a:endParaRPr lang="es-CO" dirty="0"/>
          </a:p>
        </p:txBody>
      </p:sp>
      <p:sp>
        <p:nvSpPr>
          <p:cNvPr id="4" name="Slide Number Placeholder 3"/>
          <p:cNvSpPr>
            <a:spLocks noGrp="1"/>
          </p:cNvSpPr>
          <p:nvPr>
            <p:ph type="sldNum" sz="quarter" idx="10"/>
          </p:nvPr>
        </p:nvSpPr>
        <p:spPr/>
        <p:txBody>
          <a:bodyPr/>
          <a:lstStyle/>
          <a:p>
            <a:fld id="{B59522CE-BFB6-4C9B-B47F-80FD350DA99D}" type="slidenum">
              <a:rPr lang="es-CO" smtClean="0"/>
              <a:t>13</a:t>
            </a:fld>
            <a:endParaRPr lang="es-CO"/>
          </a:p>
        </p:txBody>
      </p:sp>
    </p:spTree>
    <p:extLst>
      <p:ext uri="{BB962C8B-B14F-4D97-AF65-F5344CB8AC3E}">
        <p14:creationId xmlns:p14="http://schemas.microsoft.com/office/powerpoint/2010/main" val="162569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17</a:t>
            </a:fld>
            <a:endParaRP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20</a:t>
            </a:fld>
            <a:endParaRP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30C05CB-C854-455A-AE0F-D78D3678CB23}" type="slidenum">
              <a:rPr lang="en-US" smtClean="0"/>
              <a:pPr/>
              <a:t>28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29</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2797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53330481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1480548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lang="es-SV">
                <a:solidFill>
                  <a:srgbClr val="262626">
                    <a:tint val="75000"/>
                  </a:srgbClr>
                </a:solidFill>
              </a:rPr>
              <a:pPr/>
              <a:t>26/03/2018</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26217935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SV">
                <a:solidFill>
                  <a:srgbClr val="262626">
                    <a:lumMod val="85000"/>
                    <a:lumOff val="15000"/>
                  </a:srgbClr>
                </a:solidFill>
              </a:rPr>
              <a:pPr/>
              <a:t>26/03/2018</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3719122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s-SV">
                <a:solidFill>
                  <a:srgbClr val="262626">
                    <a:tint val="75000"/>
                  </a:srgbClr>
                </a:solidFill>
              </a:rPr>
              <a:pPr/>
              <a:t>26/03/2018</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200482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F87A2-7888-45C2-9DBC-E742FC541D88}"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96B37-D6B9-4669-8029-6080831A45CF}" type="slidenum">
              <a:rPr lang="en-US" smtClean="0"/>
              <a:t>‹Nº›</a:t>
            </a:fld>
            <a:endParaRPr lang="en-US"/>
          </a:p>
        </p:txBody>
      </p:sp>
    </p:spTree>
    <p:extLst>
      <p:ext uri="{BB962C8B-B14F-4D97-AF65-F5344CB8AC3E}">
        <p14:creationId xmlns:p14="http://schemas.microsoft.com/office/powerpoint/2010/main" val="57328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ADA 1">
    <p:spTree>
      <p:nvGrpSpPr>
        <p:cNvPr id="1" name=""/>
        <p:cNvGrpSpPr/>
        <p:nvPr/>
      </p:nvGrpSpPr>
      <p:grpSpPr>
        <a:xfrm>
          <a:off x="0" y="0"/>
          <a:ext cx="0" cy="0"/>
          <a:chOff x="0" y="0"/>
          <a:chExt cx="0" cy="0"/>
        </a:xfrm>
      </p:grpSpPr>
      <p:sp>
        <p:nvSpPr>
          <p:cNvPr id="2" name="Rectángulo 15"/>
          <p:cNvSpPr/>
          <p:nvPr userDrawn="1"/>
        </p:nvSpPr>
        <p:spPr>
          <a:xfrm>
            <a:off x="6562725" y="5735638"/>
            <a:ext cx="2581275" cy="1122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Imagen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407025" y="430213"/>
            <a:ext cx="23114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31875" y="430213"/>
            <a:ext cx="984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5"/>
          <p:cNvSpPr/>
          <p:nvPr userDrawn="1"/>
        </p:nvSpPr>
        <p:spPr>
          <a:xfrm>
            <a:off x="0" y="5915025"/>
            <a:ext cx="9144000" cy="9429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Tree>
    <p:extLst>
      <p:ext uri="{BB962C8B-B14F-4D97-AF65-F5344CB8AC3E}">
        <p14:creationId xmlns:p14="http://schemas.microsoft.com/office/powerpoint/2010/main" val="111742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6DCF3E0-E569-4924-84F3-08D365B12191}" type="datetimeFigureOut">
              <a:rPr lang="es-SV" smtClean="0"/>
              <a:pPr/>
              <a:t>26/03/2018</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F34D8BCD-D0B7-42DC-B742-F591F3AA7B66}" type="slidenum">
              <a:rPr lang="es-SV" smtClean="0"/>
              <a:pPr/>
              <a:t>‹Nº›</a:t>
            </a:fld>
            <a:endParaRPr lang="es-SV"/>
          </a:p>
        </p:txBody>
      </p:sp>
      <p:pic>
        <p:nvPicPr>
          <p:cNvPr id="1026" name="Picture 2" descr="C:\Users\centa.video.CENTAMAESTRO\Desktop\Plantillas para Presentacion\Plantilla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94" y="10794"/>
            <a:ext cx="914400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userDrawn="1"/>
        </p:nvPicPr>
        <p:blipFill>
          <a:blip r:embed="rId3" cstate="email">
            <a:extLst>
              <a:ext uri="{28A0092B-C50C-407E-A947-70E740481C1C}">
                <a14:useLocalDpi xmlns:a14="http://schemas.microsoft.com/office/drawing/2010/main"/>
              </a:ext>
            </a:extLst>
          </a:blip>
          <a:stretch>
            <a:fillRect/>
          </a:stretch>
        </p:blipFill>
        <p:spPr>
          <a:xfrm>
            <a:off x="7668344" y="188640"/>
            <a:ext cx="1296144" cy="776555"/>
          </a:xfrm>
          <a:prstGeom prst="rect">
            <a:avLst/>
          </a:prstGeom>
        </p:spPr>
      </p:pic>
    </p:spTree>
    <p:extLst>
      <p:ext uri="{BB962C8B-B14F-4D97-AF65-F5344CB8AC3E}">
        <p14:creationId xmlns:p14="http://schemas.microsoft.com/office/powerpoint/2010/main" val="23669972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Tree>
    <p:extLst>
      <p:ext uri="{BB962C8B-B14F-4D97-AF65-F5344CB8AC3E}">
        <p14:creationId xmlns:p14="http://schemas.microsoft.com/office/powerpoint/2010/main" val="1603787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SV">
                <a:solidFill>
                  <a:srgbClr val="262626">
                    <a:lumMod val="85000"/>
                    <a:lumOff val="15000"/>
                  </a:srgbClr>
                </a:solidFill>
              </a:rPr>
              <a:pPr/>
              <a:t>26/03/2018</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292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SV">
                <a:solidFill>
                  <a:srgbClr val="262626">
                    <a:lumMod val="85000"/>
                    <a:lumOff val="15000"/>
                  </a:srgbClr>
                </a:solidFill>
              </a:rPr>
              <a:pPr/>
              <a:t>26/03/2018</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3272975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lang="es-SV">
                <a:solidFill>
                  <a:srgbClr val="262626">
                    <a:tint val="75000"/>
                  </a:srgbClr>
                </a:solidFill>
              </a:rPr>
              <a:pPr/>
              <a:t>26/03/2018</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1012951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126392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s-SV">
                <a:solidFill>
                  <a:srgbClr val="262626">
                    <a:tint val="75000"/>
                  </a:srgbClr>
                </a:solidFill>
              </a:rPr>
              <a:pPr/>
              <a:t>26/03/2018</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93968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256554616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SV">
                <a:solidFill>
                  <a:prstClr val="white"/>
                </a:solidFill>
              </a:rPr>
              <a:pPr/>
              <a:t>26/03/2018</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665011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lang="es-SV">
                <a:solidFill>
                  <a:srgbClr val="262626">
                    <a:tint val="75000"/>
                  </a:srgbClr>
                </a:solidFill>
              </a:rPr>
              <a:pPr/>
              <a:t>26/03/2018</a:t>
            </a:fld>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1367050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79912" y="761614"/>
            <a:ext cx="4953000" cy="1416269"/>
          </a:xfrm>
        </p:spPr>
        <p:txBody>
          <a:bodyPr>
            <a:normAutofit/>
          </a:bodyPr>
          <a:lstStyle/>
          <a:p>
            <a:r>
              <a:rPr lang="es-ES" dirty="0" smtClean="0"/>
              <a:t>Agricultura y Cambio Climático en EL Salvador: Desafíos Nacionales y Perspectivas Hacia la COP-21</a:t>
            </a:r>
            <a:endParaRPr lang="es-ES" dirty="0"/>
          </a:p>
        </p:txBody>
      </p:sp>
      <p:sp>
        <p:nvSpPr>
          <p:cNvPr id="5" name="Title 4"/>
          <p:cNvSpPr>
            <a:spLocks noGrp="1"/>
          </p:cNvSpPr>
          <p:nvPr>
            <p:ph type="title"/>
          </p:nvPr>
        </p:nvSpPr>
        <p:spPr>
          <a:xfrm>
            <a:off x="228600" y="3048000"/>
            <a:ext cx="7239000" cy="1828800"/>
          </a:xfrm>
        </p:spPr>
        <p:txBody>
          <a:bodyPr>
            <a:noAutofit/>
          </a:bodyPr>
          <a:lstStyle/>
          <a:p>
            <a:pPr algn="l"/>
            <a:r>
              <a:rPr lang="es-ES" b="0" dirty="0" smtClean="0">
                <a:latin typeface="Calibri" pitchFamily="34" charset="0"/>
              </a:rPr>
              <a:t>EL SECTOR AGROPECUARIO Y EL CAMBIO CLIMATICO EN EL SALVADOR</a:t>
            </a:r>
            <a:endParaRPr lang="es-ES" sz="7200" b="0" dirty="0"/>
          </a:p>
        </p:txBody>
      </p:sp>
      <p:sp>
        <p:nvSpPr>
          <p:cNvPr id="4" name="3 CuadroTexto"/>
          <p:cNvSpPr txBox="1"/>
          <p:nvPr/>
        </p:nvSpPr>
        <p:spPr>
          <a:xfrm>
            <a:off x="4355976" y="5373216"/>
            <a:ext cx="4032448" cy="1200329"/>
          </a:xfrm>
          <a:prstGeom prst="rect">
            <a:avLst/>
          </a:prstGeom>
          <a:noFill/>
        </p:spPr>
        <p:txBody>
          <a:bodyPr wrap="square" rtlCol="0">
            <a:spAutoFit/>
          </a:bodyPr>
          <a:lstStyle/>
          <a:p>
            <a:r>
              <a:rPr lang="es-SV" dirty="0" smtClean="0"/>
              <a:t>Reynaldo Adalberto López Landaverde</a:t>
            </a:r>
          </a:p>
          <a:p>
            <a:r>
              <a:rPr lang="es-SV" dirty="0" smtClean="0"/>
              <a:t>Facultad de Ciencias Agronómicas</a:t>
            </a:r>
          </a:p>
          <a:p>
            <a:r>
              <a:rPr lang="es-SV" dirty="0" smtClean="0"/>
              <a:t>Universidad de El Salvador  </a:t>
            </a:r>
          </a:p>
          <a:p>
            <a:r>
              <a:rPr lang="es-SV" dirty="0" smtClean="0"/>
              <a:t>Mayo 12 - 2015</a:t>
            </a:r>
            <a:endParaRPr lang="es-SV" dirty="0"/>
          </a:p>
        </p:txBody>
      </p:sp>
      <p:pic>
        <p:nvPicPr>
          <p:cNvPr id="6" name="5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96640"/>
            <a:ext cx="936104" cy="1244128"/>
          </a:xfrm>
          <a:prstGeom prst="rect">
            <a:avLst/>
          </a:prstGeom>
        </p:spPr>
      </p:pic>
    </p:spTree>
    <p:extLst>
      <p:ext uri="{BB962C8B-B14F-4D97-AF65-F5344CB8AC3E}">
        <p14:creationId xmlns:p14="http://schemas.microsoft.com/office/powerpoint/2010/main" val="319464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3048000"/>
            <a:ext cx="7367736" cy="1828800"/>
          </a:xfrm>
        </p:spPr>
        <p:txBody>
          <a:bodyPr>
            <a:noAutofit/>
          </a:bodyPr>
          <a:lstStyle/>
          <a:p>
            <a:pPr algn="l"/>
            <a:r>
              <a:rPr lang="es-CO" sz="3200" dirty="0">
                <a:effectLst>
                  <a:outerShdw blurRad="38100" dist="38100" dir="2700000" algn="tl">
                    <a:srgbClr val="000000">
                      <a:alpha val="43137"/>
                    </a:srgbClr>
                  </a:outerShdw>
                </a:effectLst>
                <a:latin typeface="Arial"/>
                <a:cs typeface="Arial"/>
              </a:rPr>
              <a:t>Estado del Arte en Cambio Climático, Agricultura y Seguridad Alimentaria en El </a:t>
            </a:r>
            <a:r>
              <a:rPr lang="es-CO" sz="3200" dirty="0" smtClean="0">
                <a:effectLst>
                  <a:outerShdw blurRad="38100" dist="38100" dir="2700000" algn="tl">
                    <a:srgbClr val="000000">
                      <a:alpha val="43137"/>
                    </a:srgbClr>
                  </a:outerShdw>
                </a:effectLst>
                <a:latin typeface="Arial"/>
                <a:cs typeface="Arial"/>
              </a:rPr>
              <a:t>Salvador. MAG</a:t>
            </a:r>
            <a:endParaRPr lang="es-ES" sz="32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196416" y="5184576"/>
            <a:ext cx="8696064" cy="1052736"/>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n-US" sz="3200" dirty="0"/>
              <a:t>ADAPTACION DE SISTEMAS  AGRICOLAS : </a:t>
            </a:r>
            <a:r>
              <a:rPr lang="en-US" sz="2000" dirty="0" err="1" smtClean="0"/>
              <a:t>Maiz</a:t>
            </a:r>
            <a:r>
              <a:rPr lang="en-US" sz="2000" dirty="0" smtClean="0"/>
              <a:t> </a:t>
            </a:r>
            <a:r>
              <a:rPr lang="en-US" sz="2000" dirty="0"/>
              <a:t>y Frijol ante  </a:t>
            </a:r>
            <a:r>
              <a:rPr lang="en-US" sz="2000" dirty="0" err="1"/>
              <a:t>Cambio</a:t>
            </a:r>
            <a:r>
              <a:rPr lang="en-US" sz="2000" dirty="0"/>
              <a:t> </a:t>
            </a:r>
            <a:r>
              <a:rPr lang="en-US" sz="2000" dirty="0" err="1" smtClean="0"/>
              <a:t>Climatico</a:t>
            </a:r>
            <a:r>
              <a:rPr lang="en-US" sz="2000" dirty="0" smtClean="0"/>
              <a:t>  </a:t>
            </a:r>
            <a:r>
              <a:rPr lang="en-US" sz="2000" dirty="0"/>
              <a:t>en El </a:t>
            </a:r>
            <a:r>
              <a:rPr lang="en-US" sz="2000" dirty="0" smtClean="0"/>
              <a:t>Salvador. CRS</a:t>
            </a:r>
            <a:endParaRPr lang="es-SV" sz="2000" b="0" dirty="0"/>
          </a:p>
        </p:txBody>
      </p:sp>
      <p:sp>
        <p:nvSpPr>
          <p:cNvPr id="4" name="3 CuadroTexto"/>
          <p:cNvSpPr txBox="1"/>
          <p:nvPr/>
        </p:nvSpPr>
        <p:spPr>
          <a:xfrm>
            <a:off x="196416" y="980728"/>
            <a:ext cx="2359360" cy="523220"/>
          </a:xfrm>
          <a:prstGeom prst="rect">
            <a:avLst/>
          </a:prstGeom>
          <a:noFill/>
        </p:spPr>
        <p:txBody>
          <a:bodyPr wrap="square" rtlCol="0">
            <a:spAutoFit/>
          </a:bodyPr>
          <a:lstStyle/>
          <a:p>
            <a:r>
              <a:rPr lang="es-SV" sz="2800" dirty="0" smtClean="0"/>
              <a:t>PONENCIAS</a:t>
            </a:r>
            <a:endParaRPr lang="es-SV" sz="2800" dirty="0"/>
          </a:p>
        </p:txBody>
      </p:sp>
    </p:spTree>
    <p:extLst>
      <p:ext uri="{BB962C8B-B14F-4D97-AF65-F5344CB8AC3E}">
        <p14:creationId xmlns:p14="http://schemas.microsoft.com/office/powerpoint/2010/main" val="282651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Rectangle 3"/>
          <p:cNvSpPr/>
          <p:nvPr/>
        </p:nvSpPr>
        <p:spPr>
          <a:xfrm>
            <a:off x="0" y="134727"/>
            <a:ext cx="9144000" cy="600164"/>
          </a:xfrm>
          <a:prstGeom prst="rect">
            <a:avLst/>
          </a:prstGeom>
          <a:noFill/>
        </p:spPr>
        <p:txBody>
          <a:bodyPr wrap="square" lIns="91440" tIns="45720" rIns="91440" bIns="45720">
            <a:spAutoFit/>
          </a:bodyPr>
          <a:lstStyle/>
          <a:p>
            <a:r>
              <a:rPr lang="es-CO"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Agricultura e </a:t>
            </a:r>
            <a:r>
              <a:rPr lang="es-CO"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impacto de la variabilidad climática </a:t>
            </a:r>
          </a:p>
        </p:txBody>
      </p:sp>
      <p:sp>
        <p:nvSpPr>
          <p:cNvPr id="8" name="Content Placeholder 2"/>
          <p:cNvSpPr txBox="1">
            <a:spLocks/>
          </p:cNvSpPr>
          <p:nvPr/>
        </p:nvSpPr>
        <p:spPr>
          <a:xfrm>
            <a:off x="35278" y="1129834"/>
            <a:ext cx="8999540" cy="4548989"/>
          </a:xfrm>
          <a:prstGeom prst="round1Rect">
            <a:avLst>
              <a:gd name="adj" fmla="val 4151"/>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es-NI"/>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endParaRPr lang="es-CO" sz="1600" dirty="0">
              <a:solidFill>
                <a:schemeClr val="tx1"/>
              </a:solidFill>
              <a:latin typeface="45 Helvetica Light"/>
            </a:endParaRPr>
          </a:p>
        </p:txBody>
      </p:sp>
      <p:sp>
        <p:nvSpPr>
          <p:cNvPr id="10" name="1 CuadroTexto"/>
          <p:cNvSpPr txBox="1"/>
          <p:nvPr/>
        </p:nvSpPr>
        <p:spPr>
          <a:xfrm>
            <a:off x="79989" y="1277618"/>
            <a:ext cx="5611127" cy="3631763"/>
          </a:xfrm>
          <a:prstGeom prst="rect">
            <a:avLst/>
          </a:prstGeom>
          <a:noFill/>
        </p:spPr>
        <p:txBody>
          <a:bodyPr wrap="square" rtlCol="0">
            <a:spAutoFit/>
          </a:bodyPr>
          <a:ls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ts val="600"/>
              </a:spcBef>
              <a:spcAft>
                <a:spcPts val="600"/>
              </a:spcAft>
              <a:buFont typeface="Arial" pitchFamily="34" charset="0"/>
              <a:buChar char="•"/>
            </a:pPr>
            <a:r>
              <a:rPr lang="es-CO" sz="2000" dirty="0"/>
              <a:t>Las </a:t>
            </a:r>
            <a:r>
              <a:rPr lang="es-CO" sz="2000" b="1" dirty="0">
                <a:solidFill>
                  <a:srgbClr val="0070C0"/>
                </a:solidFill>
              </a:rPr>
              <a:t>áreas más </a:t>
            </a:r>
            <a:r>
              <a:rPr lang="es-CO" sz="2000" b="1" dirty="0" smtClean="0">
                <a:solidFill>
                  <a:srgbClr val="0070C0"/>
                </a:solidFill>
              </a:rPr>
              <a:t>vulnerables </a:t>
            </a:r>
            <a:r>
              <a:rPr lang="es-CO" sz="2000" b="1" dirty="0">
                <a:solidFill>
                  <a:srgbClr val="0070C0"/>
                </a:solidFill>
              </a:rPr>
              <a:t>a la variabilidad climática</a:t>
            </a:r>
            <a:r>
              <a:rPr lang="es-CO" sz="2000" dirty="0">
                <a:solidFill>
                  <a:srgbClr val="0070C0"/>
                </a:solidFill>
              </a:rPr>
              <a:t> </a:t>
            </a:r>
            <a:r>
              <a:rPr lang="es-CO" sz="2000" dirty="0" smtClean="0"/>
              <a:t>del país </a:t>
            </a:r>
            <a:r>
              <a:rPr lang="es-CO" sz="2000" dirty="0"/>
              <a:t>son </a:t>
            </a:r>
            <a:r>
              <a:rPr lang="es-CO" sz="2000" dirty="0" smtClean="0"/>
              <a:t>los departamentos de </a:t>
            </a:r>
            <a:r>
              <a:rPr lang="es-CO" sz="2000" b="1" dirty="0">
                <a:solidFill>
                  <a:srgbClr val="0070C0"/>
                </a:solidFill>
              </a:rPr>
              <a:t>La Unión, Morazán, San Miguel y Usulután</a:t>
            </a:r>
            <a:r>
              <a:rPr lang="es-CO" sz="2000" dirty="0"/>
              <a:t>, así </a:t>
            </a:r>
            <a:r>
              <a:rPr lang="es-CO" sz="2000" dirty="0" smtClean="0"/>
              <a:t>como el </a:t>
            </a:r>
            <a:r>
              <a:rPr lang="es-CO" sz="2000" b="1" dirty="0">
                <a:solidFill>
                  <a:srgbClr val="0070C0"/>
                </a:solidFill>
              </a:rPr>
              <a:t>departamento de Cabañas</a:t>
            </a:r>
            <a:r>
              <a:rPr lang="es-CO" sz="2000" dirty="0"/>
              <a:t>, en la zona </a:t>
            </a:r>
            <a:r>
              <a:rPr lang="es-CO" sz="2000" dirty="0" smtClean="0"/>
              <a:t>paracentral; la </a:t>
            </a:r>
            <a:r>
              <a:rPr lang="es-CO" sz="2000" dirty="0"/>
              <a:t>zona costera, particularmente los </a:t>
            </a:r>
            <a:r>
              <a:rPr lang="es-CO" sz="2000" b="1" dirty="0" smtClean="0">
                <a:solidFill>
                  <a:srgbClr val="0070C0"/>
                </a:solidFill>
              </a:rPr>
              <a:t>departamentos pertenecientes </a:t>
            </a:r>
            <a:r>
              <a:rPr lang="es-CO" sz="2000" b="1" dirty="0">
                <a:solidFill>
                  <a:srgbClr val="0070C0"/>
                </a:solidFill>
              </a:rPr>
              <a:t>a la cuenca del Río </a:t>
            </a:r>
            <a:r>
              <a:rPr lang="es-CO" sz="2000" b="1" dirty="0" smtClean="0">
                <a:solidFill>
                  <a:srgbClr val="0070C0"/>
                </a:solidFill>
              </a:rPr>
              <a:t>Lempa</a:t>
            </a:r>
            <a:r>
              <a:rPr lang="es-CO" sz="2000" dirty="0" smtClean="0"/>
              <a:t>.</a:t>
            </a:r>
          </a:p>
          <a:p>
            <a:pPr marL="285750" indent="-285750" algn="just">
              <a:spcBef>
                <a:spcPts val="600"/>
              </a:spcBef>
              <a:spcAft>
                <a:spcPts val="600"/>
              </a:spcAft>
              <a:buFont typeface="Arial" pitchFamily="34" charset="0"/>
              <a:buChar char="•"/>
            </a:pPr>
            <a:r>
              <a:rPr lang="es-CO" sz="2000" dirty="0"/>
              <a:t>En los últimos años, </a:t>
            </a:r>
            <a:r>
              <a:rPr lang="es-CO" sz="2000" b="1" dirty="0">
                <a:solidFill>
                  <a:srgbClr val="0070C0"/>
                </a:solidFill>
              </a:rPr>
              <a:t>las lluvias han sido </a:t>
            </a:r>
            <a:r>
              <a:rPr lang="es-CO" sz="2000" b="1" dirty="0" smtClean="0">
                <a:solidFill>
                  <a:srgbClr val="0070C0"/>
                </a:solidFill>
              </a:rPr>
              <a:t>inusualmente intensas</a:t>
            </a:r>
            <a:r>
              <a:rPr lang="es-CO" sz="2000" dirty="0" smtClean="0">
                <a:solidFill>
                  <a:srgbClr val="0070C0"/>
                </a:solidFill>
              </a:rPr>
              <a:t> </a:t>
            </a:r>
            <a:r>
              <a:rPr lang="es-CO" sz="2000" dirty="0"/>
              <a:t>y se ha modificado su origen, </a:t>
            </a:r>
            <a:r>
              <a:rPr lang="es-CO" sz="2000" dirty="0" smtClean="0"/>
              <a:t>desarrollándose cerca </a:t>
            </a:r>
            <a:r>
              <a:rPr lang="es-CO" sz="2000" dirty="0"/>
              <a:t>de la costa del Pacífico del país (MARN, 2013).</a:t>
            </a:r>
            <a:endParaRPr lang="es-NI" sz="2000" dirty="0" smtClean="0"/>
          </a:p>
        </p:txBody>
      </p:sp>
      <p:pic>
        <p:nvPicPr>
          <p:cNvPr id="11"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00417" y="1332452"/>
            <a:ext cx="3084630" cy="3559449"/>
          </a:xfrm>
          <a:prstGeom prst="roundRect">
            <a:avLst>
              <a:gd name="adj" fmla="val 5163"/>
            </a:avLst>
          </a:prstGeom>
          <a:solidFill>
            <a:srgbClr val="FFFFFF">
              <a:shade val="85000"/>
            </a:srgbClr>
          </a:solidFill>
          <a:ln>
            <a:noFill/>
          </a:ln>
          <a:effectLst>
            <a:outerShdw dist="35921" dir="2700000" algn="ctr" rotWithShape="0">
              <a:schemeClr val="bg2"/>
            </a:outerShdw>
            <a:reflection blurRad="12700" stA="38000" endPos="15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94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0" y="857250"/>
            <a:ext cx="9144000" cy="5051167"/>
          </a:xfrm>
          <a:prstGeom prst="rect">
            <a:avLst/>
          </a:prstGeom>
        </p:spPr>
      </p:pic>
      <p:sp>
        <p:nvSpPr>
          <p:cNvPr id="4" name="Rectangle 3"/>
          <p:cNvSpPr/>
          <p:nvPr/>
        </p:nvSpPr>
        <p:spPr>
          <a:xfrm>
            <a:off x="0" y="134727"/>
            <a:ext cx="9144000" cy="600164"/>
          </a:xfrm>
          <a:prstGeom prst="rect">
            <a:avLst/>
          </a:prstGeom>
          <a:noFill/>
        </p:spPr>
        <p:txBody>
          <a:bodyPr wrap="square" lIns="91440" tIns="45720" rIns="91440" bIns="45720">
            <a:spAutoFit/>
          </a:bodyPr>
          <a:lstStyle/>
          <a:p>
            <a:r>
              <a:rPr lang="es-CO"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Agricultura e </a:t>
            </a:r>
            <a:r>
              <a:rPr lang="es-CO"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impacto de la variabilidad climática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942474"/>
            <a:ext cx="8382000" cy="48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908417"/>
            <a:ext cx="9144000" cy="830997"/>
          </a:xfrm>
          <a:prstGeom prst="rect">
            <a:avLst/>
          </a:prstGeom>
        </p:spPr>
        <p:txBody>
          <a:bodyPr wrap="square">
            <a:spAutoFit/>
          </a:bodyPr>
          <a:lstStyle/>
          <a:p>
            <a:pPr algn="just"/>
            <a:r>
              <a:rPr lang="es-CO" sz="2400" dirty="0">
                <a:solidFill>
                  <a:schemeClr val="bg1"/>
                </a:solidFill>
              </a:rPr>
              <a:t>En El Salvador, las </a:t>
            </a:r>
            <a:r>
              <a:rPr lang="es-CO" sz="2400" dirty="0">
                <a:solidFill>
                  <a:srgbClr val="FFC000"/>
                </a:solidFill>
              </a:rPr>
              <a:t>áreas críticas </a:t>
            </a:r>
            <a:r>
              <a:rPr lang="es-CO" sz="2400" dirty="0">
                <a:solidFill>
                  <a:schemeClr val="bg1"/>
                </a:solidFill>
              </a:rPr>
              <a:t>sujetas a </a:t>
            </a:r>
            <a:r>
              <a:rPr lang="es-CO" sz="2400" dirty="0" smtClean="0">
                <a:solidFill>
                  <a:schemeClr val="bg1"/>
                </a:solidFill>
              </a:rPr>
              <a:t>procesos de </a:t>
            </a:r>
            <a:r>
              <a:rPr lang="es-CO" sz="2400" dirty="0">
                <a:solidFill>
                  <a:srgbClr val="FFC000"/>
                </a:solidFill>
              </a:rPr>
              <a:t>degradación y sequía</a:t>
            </a:r>
            <a:r>
              <a:rPr lang="es-CO" sz="2400" dirty="0">
                <a:solidFill>
                  <a:schemeClr val="bg1"/>
                </a:solidFill>
              </a:rPr>
              <a:t> se encuentran </a:t>
            </a:r>
            <a:r>
              <a:rPr lang="es-CO" sz="2400" dirty="0" smtClean="0">
                <a:solidFill>
                  <a:schemeClr val="bg1"/>
                </a:solidFill>
              </a:rPr>
              <a:t>particularmente en </a:t>
            </a:r>
            <a:r>
              <a:rPr lang="es-CO" sz="2400" dirty="0">
                <a:solidFill>
                  <a:schemeClr val="bg1"/>
                </a:solidFill>
              </a:rPr>
              <a:t>la </a:t>
            </a:r>
            <a:r>
              <a:rPr lang="es-CO" sz="2400" dirty="0">
                <a:solidFill>
                  <a:srgbClr val="FFC000"/>
                </a:solidFill>
              </a:rPr>
              <a:t>zona oriental </a:t>
            </a:r>
            <a:r>
              <a:rPr lang="es-CO" sz="2400" dirty="0">
                <a:solidFill>
                  <a:schemeClr val="bg1"/>
                </a:solidFill>
              </a:rPr>
              <a:t>(MARN, 2014).</a:t>
            </a:r>
          </a:p>
        </p:txBody>
      </p:sp>
    </p:spTree>
    <p:extLst>
      <p:ext uri="{BB962C8B-B14F-4D97-AF65-F5344CB8AC3E}">
        <p14:creationId xmlns:p14="http://schemas.microsoft.com/office/powerpoint/2010/main" val="1666287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25063"/>
            <a:ext cx="9144000" cy="1015663"/>
          </a:xfrm>
          <a:prstGeom prst="rect">
            <a:avLst/>
          </a:prstGeom>
          <a:noFill/>
        </p:spPr>
        <p:txBody>
          <a:bodyPr wrap="square" lIns="91440" tIns="45720" rIns="91440" bIns="45720">
            <a:spAutoFit/>
          </a:bodyPr>
          <a:lstStyle/>
          <a:p>
            <a:pPr algn="just"/>
            <a:r>
              <a:rPr lang="es-CO"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Estructura nacional para cambio climático, agricultura y seguridad alimentaria</a:t>
            </a:r>
            <a:endParaRPr lang="es-CO"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 name="Rectangle 1"/>
          <p:cNvSpPr/>
          <p:nvPr/>
        </p:nvSpPr>
        <p:spPr>
          <a:xfrm>
            <a:off x="0" y="1066799"/>
            <a:ext cx="9144000" cy="4467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Oval 6"/>
          <p:cNvSpPr/>
          <p:nvPr/>
        </p:nvSpPr>
        <p:spPr>
          <a:xfrm>
            <a:off x="4219909" y="3131389"/>
            <a:ext cx="1164133" cy="609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extBox 12"/>
          <p:cNvSpPr txBox="1"/>
          <p:nvPr/>
        </p:nvSpPr>
        <p:spPr>
          <a:xfrm>
            <a:off x="-20329" y="5534561"/>
            <a:ext cx="9164329" cy="1323439"/>
          </a:xfrm>
          <a:prstGeom prst="rect">
            <a:avLst/>
          </a:prstGeom>
          <a:noFill/>
        </p:spPr>
        <p:txBody>
          <a:bodyPr wrap="square" rtlCol="0">
            <a:spAutoFit/>
          </a:bodyPr>
          <a:lstStyle/>
          <a:p>
            <a:pPr algn="just"/>
            <a:r>
              <a:rPr lang="es-CO" sz="2000" dirty="0" smtClean="0">
                <a:solidFill>
                  <a:schemeClr val="bg1"/>
                </a:solidFill>
              </a:rPr>
              <a:t>Para </a:t>
            </a:r>
            <a:r>
              <a:rPr lang="es-CO" sz="2000" dirty="0">
                <a:solidFill>
                  <a:schemeClr val="bg1"/>
                </a:solidFill>
              </a:rPr>
              <a:t>el sector agropecuario, se creó la </a:t>
            </a:r>
            <a:r>
              <a:rPr lang="es-CO" sz="2000" b="1" dirty="0">
                <a:solidFill>
                  <a:srgbClr val="FFC000"/>
                </a:solidFill>
              </a:rPr>
              <a:t>División de Cambio Climático </a:t>
            </a:r>
            <a:r>
              <a:rPr lang="es-CO" sz="2000" dirty="0">
                <a:solidFill>
                  <a:schemeClr val="bg1"/>
                </a:solidFill>
              </a:rPr>
              <a:t>como una dependencia del nivel operativo del </a:t>
            </a:r>
            <a:r>
              <a:rPr lang="es-CO" sz="2000" dirty="0" smtClean="0">
                <a:solidFill>
                  <a:schemeClr val="bg1"/>
                </a:solidFill>
              </a:rPr>
              <a:t>MAG, </a:t>
            </a:r>
            <a:r>
              <a:rPr lang="es-CO" sz="2000" dirty="0">
                <a:solidFill>
                  <a:schemeClr val="bg1"/>
                </a:solidFill>
              </a:rPr>
              <a:t>la cual </a:t>
            </a:r>
            <a:r>
              <a:rPr lang="es-CO" sz="2000" b="1" dirty="0">
                <a:solidFill>
                  <a:srgbClr val="FFC000"/>
                </a:solidFill>
              </a:rPr>
              <a:t>coordina la adopción de las medidas de mitigación y adaptabilidad</a:t>
            </a:r>
            <a:r>
              <a:rPr lang="es-CO" sz="2000" dirty="0">
                <a:solidFill>
                  <a:schemeClr val="bg1"/>
                </a:solidFill>
              </a:rPr>
              <a:t> de los sectores agrícola, </a:t>
            </a:r>
            <a:r>
              <a:rPr lang="es-CO" sz="2000" dirty="0" smtClean="0">
                <a:solidFill>
                  <a:schemeClr val="bg1"/>
                </a:solidFill>
              </a:rPr>
              <a:t>pecuario</a:t>
            </a:r>
            <a:r>
              <a:rPr lang="es-CO" sz="2000" dirty="0">
                <a:solidFill>
                  <a:schemeClr val="bg1"/>
                </a:solidFill>
              </a:rPr>
              <a:t>, forestal, acuícola y </a:t>
            </a:r>
            <a:r>
              <a:rPr lang="es-CO" sz="2000" dirty="0" smtClean="0">
                <a:solidFill>
                  <a:schemeClr val="bg1"/>
                </a:solidFill>
              </a:rPr>
              <a:t>pesquero.</a:t>
            </a:r>
            <a:endParaRPr lang="es-CO" sz="2000" dirty="0">
              <a:solidFill>
                <a:schemeClr val="bg1"/>
              </a:solidFill>
            </a:endParaRPr>
          </a:p>
        </p:txBody>
      </p:sp>
      <p:sp>
        <p:nvSpPr>
          <p:cNvPr id="11" name="Rectangle 10"/>
          <p:cNvSpPr/>
          <p:nvPr/>
        </p:nvSpPr>
        <p:spPr>
          <a:xfrm>
            <a:off x="76200" y="1066800"/>
            <a:ext cx="8975678" cy="369332"/>
          </a:xfrm>
          <a:prstGeom prst="rect">
            <a:avLst/>
          </a:prstGeom>
        </p:spPr>
        <p:txBody>
          <a:bodyPr wrap="square">
            <a:spAutoFit/>
          </a:bodyPr>
          <a:lstStyle/>
          <a:p>
            <a:r>
              <a:rPr lang="es-CO" b="1" dirty="0" smtClean="0"/>
              <a:t>Convenios de Cooperación interinstitucional para enfrentar el cambio climático</a:t>
            </a:r>
            <a:endParaRPr lang="es-CO" b="1"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8202" y="1436132"/>
            <a:ext cx="7499458" cy="409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999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285717" indent="-285717"/>
            <a:r>
              <a:rPr lang="es-SV" sz="2200" b="1" dirty="0"/>
              <a:t>El 78 % de tierra agrícola es de secano.</a:t>
            </a:r>
          </a:p>
          <a:p>
            <a:pPr marL="285717" indent="-285717"/>
            <a:endParaRPr lang="es-SV" sz="2200" dirty="0"/>
          </a:p>
          <a:p>
            <a:pPr marL="285717" indent="-285717"/>
            <a:r>
              <a:rPr lang="es-SV" sz="2200" b="1" dirty="0"/>
              <a:t>El 75% de los Alimentos  (Granos básicos, hortalizas, frutas y  carnes, lácteos) proviene de Agricultura de Secano. </a:t>
            </a:r>
          </a:p>
          <a:p>
            <a:pPr marL="285717" indent="-285717"/>
            <a:endParaRPr lang="es-SV" sz="2200" b="1" dirty="0"/>
          </a:p>
          <a:p>
            <a:pPr marL="285717" indent="-285717"/>
            <a:r>
              <a:rPr lang="es-SV" sz="2200" b="1" dirty="0"/>
              <a:t>Genera  el mayor numero de  medios de vida a los sectores rurales pobres de El Salvador:  325,000 GB, 16,000 Café directos e indirectos  50,000 y  59,461 en Ganadería</a:t>
            </a:r>
          </a:p>
          <a:p>
            <a:endParaRPr lang="es-SV" dirty="0"/>
          </a:p>
        </p:txBody>
      </p:sp>
      <p:sp>
        <p:nvSpPr>
          <p:cNvPr id="4" name="3 Marcador de número de diapositiva"/>
          <p:cNvSpPr>
            <a:spLocks noGrp="1"/>
          </p:cNvSpPr>
          <p:nvPr>
            <p:ph type="sldNum" sz="quarter" idx="4294967295"/>
          </p:nvPr>
        </p:nvSpPr>
        <p:spPr>
          <a:xfrm>
            <a:off x="293105" y="6565713"/>
            <a:ext cx="306290" cy="201706"/>
          </a:xfrm>
          <a:prstGeom prst="rect">
            <a:avLst/>
          </a:prstGeom>
        </p:spPr>
        <p:txBody>
          <a:bodyPr lIns="82058" tIns="41029" rIns="82058" bIns="41029"/>
          <a:lstStyle/>
          <a:p>
            <a:fld id="{3AF21FA0-C69A-D549-B93E-AD7DB9D7EB7A}" type="slidenum">
              <a:rPr lang="en-US" smtClean="0"/>
              <a:pPr/>
              <a:t>14</a:t>
            </a:fld>
            <a:endParaRPr lang="en-US" dirty="0"/>
          </a:p>
        </p:txBody>
      </p:sp>
      <p:sp>
        <p:nvSpPr>
          <p:cNvPr id="5" name="Rectangle 1"/>
          <p:cNvSpPr>
            <a:spLocks noGrp="1"/>
          </p:cNvSpPr>
          <p:nvPr>
            <p:ph type="title"/>
          </p:nvPr>
        </p:nvSpPr>
        <p:spPr>
          <a:xfrm>
            <a:off x="831273" y="348570"/>
            <a:ext cx="8126622" cy="861762"/>
          </a:xfrm>
          <a:prstGeom prst="rect">
            <a:avLst/>
          </a:prstGeom>
          <a:noFill/>
          <a:ln w="38100">
            <a:noFill/>
          </a:ln>
        </p:spPr>
        <p:txBody>
          <a:bodyPr wrap="square" lIns="91429" tIns="45714" rIns="91429" bIns="45714">
            <a:spAutoFit/>
          </a:bodyPr>
          <a:lstStyle/>
          <a:p>
            <a:pPr algn="ctr"/>
            <a:r>
              <a:rPr lang="es-ES" sz="2500" b="1" dirty="0">
                <a:latin typeface="Times New Roman" panose="02020603050405020304" pitchFamily="18" charset="0"/>
                <a:cs typeface="Times New Roman" panose="02020603050405020304" pitchFamily="18" charset="0"/>
              </a:rPr>
              <a:t>LA IMPORTANCIA DE LA AGRICULTURA DE SECANO EN EL SALVADOR</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34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332657"/>
            <a:ext cx="770485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1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1273" y="164749"/>
            <a:ext cx="8002551" cy="992393"/>
          </a:xfrm>
        </p:spPr>
        <p:txBody>
          <a:bodyPr/>
          <a:lstStyle/>
          <a:p>
            <a:pPr algn="ctr"/>
            <a:r>
              <a:rPr lang="es-SV" sz="3600" dirty="0"/>
              <a:t>CONSIDERACIONES FINALES</a:t>
            </a:r>
          </a:p>
        </p:txBody>
      </p:sp>
      <p:sp>
        <p:nvSpPr>
          <p:cNvPr id="3" name="2 Marcador de contenido"/>
          <p:cNvSpPr>
            <a:spLocks noGrp="1"/>
          </p:cNvSpPr>
          <p:nvPr>
            <p:ph idx="1"/>
          </p:nvPr>
        </p:nvSpPr>
        <p:spPr/>
        <p:txBody>
          <a:bodyPr>
            <a:normAutofit fontScale="77500" lnSpcReduction="20000"/>
          </a:bodyPr>
          <a:lstStyle/>
          <a:p>
            <a:r>
              <a:rPr lang="es-SV" dirty="0" smtClean="0"/>
              <a:t>La </a:t>
            </a:r>
            <a:r>
              <a:rPr lang="es-SV" dirty="0"/>
              <a:t>información </a:t>
            </a:r>
            <a:r>
              <a:rPr lang="es-SV" dirty="0" smtClean="0"/>
              <a:t>presentada es fundamental para </a:t>
            </a:r>
            <a:r>
              <a:rPr lang="es-SV" dirty="0"/>
              <a:t>entender cómo </a:t>
            </a:r>
            <a:r>
              <a:rPr lang="es-SV" dirty="0" smtClean="0"/>
              <a:t>la </a:t>
            </a:r>
            <a:r>
              <a:rPr lang="es-SV" dirty="0"/>
              <a:t>región </a:t>
            </a:r>
            <a:r>
              <a:rPr lang="es-SV" dirty="0" smtClean="0"/>
              <a:t>CA puede </a:t>
            </a:r>
            <a:r>
              <a:rPr lang="es-SV" dirty="0"/>
              <a:t>lograr la seguridad alimentaria a largo plazo frente </a:t>
            </a:r>
            <a:r>
              <a:rPr lang="es-SV" dirty="0" smtClean="0"/>
              <a:t>a los </a:t>
            </a:r>
            <a:r>
              <a:rPr lang="es-SV" dirty="0"/>
              <a:t>desafíos extremos. </a:t>
            </a:r>
            <a:endParaRPr lang="es-SV" dirty="0" smtClean="0"/>
          </a:p>
          <a:p>
            <a:r>
              <a:rPr lang="es-SV" dirty="0" smtClean="0"/>
              <a:t>El </a:t>
            </a:r>
            <a:r>
              <a:rPr lang="es-SV" b="1" dirty="0"/>
              <a:t>cambio climático aumenta la vulnerabilidad </a:t>
            </a:r>
            <a:r>
              <a:rPr lang="es-SV" dirty="0"/>
              <a:t>y </a:t>
            </a:r>
            <a:r>
              <a:rPr lang="es-SV" b="1" dirty="0"/>
              <a:t>la preocupación </a:t>
            </a:r>
            <a:r>
              <a:rPr lang="es-SV" b="1" dirty="0" smtClean="0"/>
              <a:t>sobre la </a:t>
            </a:r>
            <a:r>
              <a:rPr lang="es-SV" b="1" dirty="0"/>
              <a:t>adaptación</a:t>
            </a:r>
            <a:r>
              <a:rPr lang="es-SV" dirty="0"/>
              <a:t> de los más de un millón </a:t>
            </a:r>
            <a:r>
              <a:rPr lang="es-SV" b="1" dirty="0"/>
              <a:t>de agricultores de subsistencia</a:t>
            </a:r>
            <a:r>
              <a:rPr lang="es-SV" dirty="0"/>
              <a:t> en Centroamérica </a:t>
            </a:r>
            <a:r>
              <a:rPr lang="es-SV" dirty="0" smtClean="0"/>
              <a:t>que dependen </a:t>
            </a:r>
            <a:r>
              <a:rPr lang="es-SV" dirty="0"/>
              <a:t>del maíz y frijol para su supervivencia</a:t>
            </a:r>
            <a:r>
              <a:rPr lang="es-SV" dirty="0" smtClean="0"/>
              <a:t>.</a:t>
            </a:r>
          </a:p>
          <a:p>
            <a:r>
              <a:rPr lang="es-SV" b="1" dirty="0" smtClean="0"/>
              <a:t>El llamado urgente para todos</a:t>
            </a:r>
            <a:r>
              <a:rPr lang="es-SV" dirty="0" smtClean="0"/>
              <a:t>: agricultores</a:t>
            </a:r>
            <a:r>
              <a:rPr lang="es-SV" dirty="0"/>
              <a:t>, agentes de extensión, gobiernos, </a:t>
            </a:r>
            <a:r>
              <a:rPr lang="es-SV" dirty="0" smtClean="0"/>
              <a:t>organizaciones de asistencia; es que </a:t>
            </a:r>
            <a:r>
              <a:rPr lang="es-SV" dirty="0"/>
              <a:t>tenemos que adoptar un enfoque fundamentalmente diferente hacia </a:t>
            </a:r>
            <a:r>
              <a:rPr lang="es-SV" dirty="0" smtClean="0"/>
              <a:t>la agricultura.</a:t>
            </a:r>
          </a:p>
          <a:p>
            <a:r>
              <a:rPr lang="es-SV" dirty="0" smtClean="0"/>
              <a:t>El enfoque de </a:t>
            </a:r>
            <a:r>
              <a:rPr lang="es-SV" b="1" dirty="0" smtClean="0"/>
              <a:t>Agua Verde aporta elementos </a:t>
            </a:r>
            <a:r>
              <a:rPr lang="es-SV" dirty="0" smtClean="0"/>
              <a:t>para una </a:t>
            </a:r>
            <a:r>
              <a:rPr lang="es-SV" b="1" dirty="0" smtClean="0"/>
              <a:t>agricultura resiliente.</a:t>
            </a:r>
            <a:endParaRPr lang="es-SV" b="1" dirty="0"/>
          </a:p>
        </p:txBody>
      </p:sp>
      <p:sp>
        <p:nvSpPr>
          <p:cNvPr id="4" name="3 Marcador de número de diapositiva"/>
          <p:cNvSpPr>
            <a:spLocks noGrp="1"/>
          </p:cNvSpPr>
          <p:nvPr>
            <p:ph type="sldNum" sz="quarter" idx="4294967295"/>
          </p:nvPr>
        </p:nvSpPr>
        <p:spPr>
          <a:xfrm>
            <a:off x="293105" y="6565713"/>
            <a:ext cx="306290" cy="201706"/>
          </a:xfrm>
          <a:prstGeom prst="rect">
            <a:avLst/>
          </a:prstGeom>
        </p:spPr>
        <p:txBody>
          <a:bodyPr lIns="82058" tIns="41029" rIns="82058" bIns="41029"/>
          <a:lstStyle/>
          <a:p>
            <a:fld id="{3AF21FA0-C69A-D549-B93E-AD7DB9D7EB7A}" type="slidenum">
              <a:rPr lang="en-US" smtClean="0"/>
              <a:pPr/>
              <a:t>16</a:t>
            </a:fld>
            <a:endParaRPr lang="en-US" dirty="0"/>
          </a:p>
        </p:txBody>
      </p:sp>
    </p:spTree>
    <p:extLst>
      <p:ext uri="{BB962C8B-B14F-4D97-AF65-F5344CB8AC3E}">
        <p14:creationId xmlns:p14="http://schemas.microsoft.com/office/powerpoint/2010/main" val="97632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3048000"/>
            <a:ext cx="7239000" cy="1828800"/>
          </a:xfrm>
        </p:spPr>
        <p:txBody>
          <a:bodyPr>
            <a:noAutofit/>
          </a:bodyPr>
          <a:lstStyle/>
          <a:p>
            <a:pPr lvl="0" algn="l"/>
            <a:r>
              <a:rPr lang="es-ES" sz="2400" dirty="0"/>
              <a:t>“RESCATE, CONSERVACIÓN Y PROMOCIÓN  </a:t>
            </a:r>
            <a:r>
              <a:rPr lang="es-ES" sz="2400" dirty="0" smtClean="0"/>
              <a:t>DE GERMOPLASMA </a:t>
            </a:r>
            <a:r>
              <a:rPr lang="es-ES" sz="2400" dirty="0"/>
              <a:t>DE FRUTALES NATIVOS EN EL SALVADOR Y LA ADAPTACIÓN AL CAMBIO CLIMÁTICO</a:t>
            </a:r>
            <a:r>
              <a:rPr lang="es-MX" sz="2400" dirty="0" smtClean="0"/>
              <a:t>”. UES . CIENCIAS AGRONOMICAS</a:t>
            </a:r>
            <a:r>
              <a:rPr lang="es-ES" sz="2400" dirty="0"/>
              <a:t/>
            </a:r>
            <a:br>
              <a:rPr lang="es-ES" sz="2400" dirty="0"/>
            </a:br>
            <a:endParaRPr lang="es-ES" sz="240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196416" y="5184576"/>
            <a:ext cx="8552048" cy="1556792"/>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s-ES" altLang="es-SV" sz="3200" dirty="0">
                <a:solidFill>
                  <a:schemeClr val="bg1">
                    <a:lumMod val="95000"/>
                  </a:schemeClr>
                </a:solidFill>
              </a:rPr>
              <a:t>Programa de Restauración de Ecosistemas y Paisajes: Alternativa ante el Cambio Climático </a:t>
            </a:r>
            <a:r>
              <a:rPr lang="es-GT" sz="3200" dirty="0" smtClean="0">
                <a:solidFill>
                  <a:schemeClr val="bg1">
                    <a:lumMod val="95000"/>
                  </a:schemeClr>
                </a:solidFill>
                <a:latin typeface="Aharoni" pitchFamily="2" charset="-79"/>
                <a:cs typeface="Aharoni" pitchFamily="2" charset="-79"/>
              </a:rPr>
              <a:t>. MARN</a:t>
            </a:r>
            <a:endParaRPr lang="es-SV" sz="2000" b="0" dirty="0">
              <a:solidFill>
                <a:schemeClr val="bg1">
                  <a:lumMod val="95000"/>
                </a:schemeClr>
              </a:solidFill>
            </a:endParaRPr>
          </a:p>
        </p:txBody>
      </p:sp>
      <p:sp>
        <p:nvSpPr>
          <p:cNvPr id="7" name="6 CuadroTexto"/>
          <p:cNvSpPr txBox="1"/>
          <p:nvPr/>
        </p:nvSpPr>
        <p:spPr>
          <a:xfrm>
            <a:off x="196416" y="980728"/>
            <a:ext cx="2359360" cy="523220"/>
          </a:xfrm>
          <a:prstGeom prst="rect">
            <a:avLst/>
          </a:prstGeom>
          <a:noFill/>
        </p:spPr>
        <p:txBody>
          <a:bodyPr wrap="square" rtlCol="0">
            <a:spAutoFit/>
          </a:bodyPr>
          <a:lstStyle/>
          <a:p>
            <a:r>
              <a:rPr lang="es-SV" sz="2800" dirty="0" smtClean="0"/>
              <a:t>PONENCIAS</a:t>
            </a:r>
            <a:endParaRPr lang="es-SV" sz="2800" dirty="0"/>
          </a:p>
        </p:txBody>
      </p:sp>
    </p:spTree>
    <p:extLst>
      <p:ext uri="{BB962C8B-B14F-4D97-AF65-F5344CB8AC3E}">
        <p14:creationId xmlns:p14="http://schemas.microsoft.com/office/powerpoint/2010/main" val="271509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5"/>
          <p:cNvSpPr txBox="1">
            <a:spLocks noChangeArrowheads="1"/>
          </p:cNvSpPr>
          <p:nvPr/>
        </p:nvSpPr>
        <p:spPr bwMode="auto">
          <a:xfrm flipH="1">
            <a:off x="4248150" y="1422400"/>
            <a:ext cx="460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s-SV" altLang="es-SV"/>
          </a:p>
        </p:txBody>
      </p:sp>
      <p:sp>
        <p:nvSpPr>
          <p:cNvPr id="9219" name="CuadroTexto 6"/>
          <p:cNvSpPr txBox="1">
            <a:spLocks noChangeArrowheads="1"/>
          </p:cNvSpPr>
          <p:nvPr/>
        </p:nvSpPr>
        <p:spPr bwMode="auto">
          <a:xfrm>
            <a:off x="9174163" y="4159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s-SV" altLang="es-SV"/>
          </a:p>
        </p:txBody>
      </p:sp>
      <p:sp>
        <p:nvSpPr>
          <p:cNvPr id="9220" name="CuadroTexto 7"/>
          <p:cNvSpPr txBox="1">
            <a:spLocks noChangeArrowheads="1"/>
          </p:cNvSpPr>
          <p:nvPr/>
        </p:nvSpPr>
        <p:spPr bwMode="auto">
          <a:xfrm>
            <a:off x="5059363" y="5426075"/>
            <a:ext cx="3889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s-SV" altLang="es-SV"/>
          </a:p>
        </p:txBody>
      </p:sp>
      <p:pic>
        <p:nvPicPr>
          <p:cNvPr id="9221" name="Picture 6" descr="http://tanamatales.com/wp-content/uploads/2012/07/IMG_2940-cop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44650"/>
            <a:ext cx="9144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CuadroTexto 4"/>
          <p:cNvSpPr txBox="1">
            <a:spLocks noChangeArrowheads="1"/>
          </p:cNvSpPr>
          <p:nvPr/>
        </p:nvSpPr>
        <p:spPr bwMode="auto">
          <a:xfrm>
            <a:off x="757238" y="4457700"/>
            <a:ext cx="8181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r>
              <a:rPr lang="es-ES" altLang="es-SV" sz="3200" b="1">
                <a:solidFill>
                  <a:schemeClr val="bg1"/>
                </a:solidFill>
                <a:cs typeface="Arial" pitchFamily="34" charset="0"/>
              </a:rPr>
              <a:t>Programa de Restauración de Ecosistemas y Paisajes: Alternativa ante el Cambio Climático </a:t>
            </a:r>
            <a:endParaRPr lang="es-ES" altLang="es-SV" sz="3200">
              <a:solidFill>
                <a:schemeClr val="bg1"/>
              </a:solidFill>
              <a:cs typeface="Arial" pitchFamily="34" charset="0"/>
            </a:endParaRPr>
          </a:p>
        </p:txBody>
      </p:sp>
      <p:sp>
        <p:nvSpPr>
          <p:cNvPr id="9223" name="9 CuadroTexto"/>
          <p:cNvSpPr txBox="1">
            <a:spLocks noChangeArrowheads="1"/>
          </p:cNvSpPr>
          <p:nvPr/>
        </p:nvSpPr>
        <p:spPr bwMode="auto">
          <a:xfrm>
            <a:off x="2097088" y="6205999"/>
            <a:ext cx="684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s-SV" altLang="es-SV" b="1" dirty="0">
                <a:solidFill>
                  <a:schemeClr val="bg1"/>
                </a:solidFill>
              </a:rPr>
              <a:t>Primer Congreso Nacional de Cambio Climático El Salvador  18 de octubre de 2014</a:t>
            </a:r>
          </a:p>
        </p:txBody>
      </p:sp>
    </p:spTree>
    <p:extLst>
      <p:ext uri="{BB962C8B-B14F-4D97-AF65-F5344CB8AC3E}">
        <p14:creationId xmlns:p14="http://schemas.microsoft.com/office/powerpoint/2010/main" val="245615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95263"/>
            <a:ext cx="9036050" cy="785812"/>
          </a:xfrm>
        </p:spPr>
        <p:txBody>
          <a:bodyPr>
            <a:normAutofit fontScale="90000"/>
          </a:bodyPr>
          <a:lstStyle/>
          <a:p>
            <a:pPr eaLnBrk="1" hangingPunct="1">
              <a:defRPr/>
            </a:pPr>
            <a:r>
              <a:rPr sz="3600" dirty="0" err="1" smtClean="0"/>
              <a:t>Caracteristicas</a:t>
            </a:r>
            <a:r>
              <a:rPr sz="3600" dirty="0" smtClean="0"/>
              <a:t> de la Agricultura que promovemos</a:t>
            </a:r>
            <a:endParaRPr sz="3600" dirty="0"/>
          </a:p>
        </p:txBody>
      </p:sp>
      <p:sp>
        <p:nvSpPr>
          <p:cNvPr id="8" name="7 Marcador de contenido"/>
          <p:cNvSpPr>
            <a:spLocks noGrp="1"/>
          </p:cNvSpPr>
          <p:nvPr>
            <p:ph idx="1"/>
          </p:nvPr>
        </p:nvSpPr>
        <p:spPr>
          <a:xfrm>
            <a:off x="34925" y="1412875"/>
            <a:ext cx="3816350" cy="2808288"/>
          </a:xfrm>
        </p:spPr>
        <p:txBody>
          <a:bodyPr>
            <a:normAutofit lnSpcReduction="10000"/>
          </a:bodyPr>
          <a:lstStyle/>
          <a:p>
            <a:pPr marL="273050" indent="-273050" eaLnBrk="1" hangingPunct="1">
              <a:lnSpc>
                <a:spcPct val="90000"/>
              </a:lnSpc>
              <a:buFont typeface="Arial" charset="0"/>
              <a:buChar char="•"/>
              <a:defRPr/>
            </a:pPr>
            <a:r>
              <a:rPr lang="es-SV" sz="2400"/>
              <a:t>Convivencia en el espacio y el tiempo de numerosos cultivos asociados y en rotación.</a:t>
            </a:r>
          </a:p>
          <a:p>
            <a:pPr marL="273050" indent="-273050" eaLnBrk="1" hangingPunct="1">
              <a:lnSpc>
                <a:spcPct val="90000"/>
              </a:lnSpc>
              <a:spcBef>
                <a:spcPts val="1200"/>
              </a:spcBef>
              <a:buFont typeface="Arial" charset="0"/>
              <a:buChar char="•"/>
              <a:defRPr/>
            </a:pPr>
            <a:r>
              <a:rPr lang="es-SV" sz="2400"/>
              <a:t>Fincas con tamaño acorde a la medida humana bajo el ojo cuidadoso del agricultor.</a:t>
            </a:r>
          </a:p>
          <a:p>
            <a:pPr eaLnBrk="1" hangingPunct="1">
              <a:spcBef>
                <a:spcPts val="1800"/>
              </a:spcBef>
              <a:buFont typeface="Arial" charset="0"/>
              <a:buChar char="•"/>
              <a:defRPr/>
            </a:pPr>
            <a:endParaRPr lang="es-SV" sz="2400"/>
          </a:p>
        </p:txBody>
      </p:sp>
      <p:sp>
        <p:nvSpPr>
          <p:cNvPr id="6" name="7 Marcador de contenido"/>
          <p:cNvSpPr txBox="1">
            <a:spLocks/>
          </p:cNvSpPr>
          <p:nvPr/>
        </p:nvSpPr>
        <p:spPr bwMode="auto">
          <a:xfrm>
            <a:off x="4651375" y="4400550"/>
            <a:ext cx="4413250" cy="1655763"/>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lang="es-ES" sz="3600" kern="1200" baseline="0" dirty="0" smtClean="0">
                <a:solidFill>
                  <a:srgbClr val="002060"/>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lang="es-ES" sz="3200" kern="1200" baseline="0" dirty="0" smtClean="0">
                <a:solidFill>
                  <a:srgbClr val="002060"/>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lang="es-ES" sz="2800" kern="1200" baseline="0" dirty="0" smtClean="0">
                <a:solidFill>
                  <a:srgbClr val="002060"/>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lang="es-ES" sz="2400" kern="1200" baseline="0" dirty="0" smtClean="0">
                <a:solidFill>
                  <a:srgbClr val="002060"/>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lang="es-SV" sz="2000" kern="1200" baseline="0" dirty="0">
                <a:solidFill>
                  <a:srgbClr val="002060"/>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ct val="90000"/>
              </a:lnSpc>
              <a:defRPr/>
            </a:pPr>
            <a:r>
              <a:rPr lang="es-SV" sz="2400"/>
              <a:t>Los arboles vuelven a formar parte del territorio agrícola (linderos, bosquetes y bosques con cultivos herbáceos).</a:t>
            </a:r>
          </a:p>
          <a:p>
            <a:pPr>
              <a:spcBef>
                <a:spcPts val="1800"/>
              </a:spcBef>
              <a:defRPr/>
            </a:pPr>
            <a:endParaRPr lang="es-SV" sz="2400"/>
          </a:p>
        </p:txBody>
      </p:sp>
      <p:pic>
        <p:nvPicPr>
          <p:cNvPr id="19461" name="6 Imagen" descr="DSC0572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4838" y="847725"/>
            <a:ext cx="46656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9 Imagen" descr="DSC0572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5" y="4300538"/>
            <a:ext cx="3452813"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23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44624"/>
            <a:ext cx="8820472" cy="576064"/>
          </a:xfrm>
        </p:spPr>
        <p:txBody>
          <a:bodyPr/>
          <a:lstStyle/>
          <a:p>
            <a:pPr algn="ctr"/>
            <a:r>
              <a:rPr lang="es-ES" sz="2400" dirty="0"/>
              <a:t>Contribución del PIB agropecuario al PIB Nacional  </a:t>
            </a:r>
            <a:r>
              <a:rPr lang="es-ES" sz="2400" dirty="0" smtClean="0"/>
              <a:t>1989-2011</a:t>
            </a:r>
            <a:endParaRPr lang="es-E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9" y="620689"/>
            <a:ext cx="7671420" cy="246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149" y="3140970"/>
            <a:ext cx="7560840" cy="363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1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3048000"/>
            <a:ext cx="7239000" cy="1828800"/>
          </a:xfrm>
        </p:spPr>
        <p:txBody>
          <a:bodyPr>
            <a:noAutofit/>
          </a:bodyPr>
          <a:lstStyle/>
          <a:p>
            <a:pPr algn="l"/>
            <a:r>
              <a:rPr lang="es-SV" sz="3200" dirty="0"/>
              <a:t>Generación de Tecnologías para Adaptabilidad al Cambio </a:t>
            </a:r>
            <a:r>
              <a:rPr lang="es-SV" sz="3200" dirty="0" smtClean="0"/>
              <a:t>Climático. CENTA</a:t>
            </a:r>
            <a:endParaRPr lang="es-ES" sz="32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196416" y="5112568"/>
            <a:ext cx="8552048" cy="1628800"/>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s-GT" sz="3200" dirty="0">
                <a:solidFill>
                  <a:srgbClr val="FF0000"/>
                </a:solidFill>
                <a:latin typeface="Aharoni" pitchFamily="2" charset="-79"/>
                <a:cs typeface="Aharoni" pitchFamily="2" charset="-79"/>
              </a:rPr>
              <a:t>Soberanía alimentaria y política agroalimentaria en el contexto del cambio climático en El </a:t>
            </a:r>
            <a:r>
              <a:rPr lang="es-GT" sz="3200" dirty="0" smtClean="0">
                <a:solidFill>
                  <a:srgbClr val="FF0000"/>
                </a:solidFill>
                <a:latin typeface="Aharoni" pitchFamily="2" charset="-79"/>
                <a:cs typeface="Aharoni" pitchFamily="2" charset="-79"/>
              </a:rPr>
              <a:t>Salvador. </a:t>
            </a:r>
            <a:r>
              <a:rPr lang="es-GT" sz="3200" dirty="0" err="1" smtClean="0">
                <a:solidFill>
                  <a:srgbClr val="FF0000"/>
                </a:solidFill>
                <a:latin typeface="Aharoni" pitchFamily="2" charset="-79"/>
                <a:cs typeface="Aharoni" pitchFamily="2" charset="-79"/>
              </a:rPr>
              <a:t>Yvette</a:t>
            </a:r>
            <a:r>
              <a:rPr lang="es-GT" sz="3200" dirty="0" smtClean="0">
                <a:solidFill>
                  <a:srgbClr val="FF0000"/>
                </a:solidFill>
                <a:latin typeface="Aharoni" pitchFamily="2" charset="-79"/>
                <a:cs typeface="Aharoni" pitchFamily="2" charset="-79"/>
              </a:rPr>
              <a:t> Aguilar.</a:t>
            </a:r>
            <a:endParaRPr lang="es-SV" sz="2000" b="0" dirty="0">
              <a:solidFill>
                <a:srgbClr val="FF0000"/>
              </a:solidFill>
            </a:endParaRPr>
          </a:p>
        </p:txBody>
      </p:sp>
      <p:sp>
        <p:nvSpPr>
          <p:cNvPr id="7" name="6 CuadroTexto"/>
          <p:cNvSpPr txBox="1"/>
          <p:nvPr/>
        </p:nvSpPr>
        <p:spPr>
          <a:xfrm>
            <a:off x="196416" y="980728"/>
            <a:ext cx="2359360" cy="523220"/>
          </a:xfrm>
          <a:prstGeom prst="rect">
            <a:avLst/>
          </a:prstGeom>
          <a:noFill/>
        </p:spPr>
        <p:txBody>
          <a:bodyPr wrap="square" rtlCol="0">
            <a:spAutoFit/>
          </a:bodyPr>
          <a:lstStyle/>
          <a:p>
            <a:r>
              <a:rPr lang="es-SV" sz="2800" dirty="0" smtClean="0"/>
              <a:t>PONENCIAS</a:t>
            </a:r>
            <a:endParaRPr lang="es-SV" sz="2800" dirty="0"/>
          </a:p>
        </p:txBody>
      </p:sp>
    </p:spTree>
    <p:extLst>
      <p:ext uri="{BB962C8B-B14F-4D97-AF65-F5344CB8AC3E}">
        <p14:creationId xmlns:p14="http://schemas.microsoft.com/office/powerpoint/2010/main" val="266216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83" y="836712"/>
            <a:ext cx="2915815"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1599" y="836712"/>
            <a:ext cx="3312368"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836712"/>
            <a:ext cx="305983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5782" y="92825"/>
            <a:ext cx="424040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SV" sz="3200" dirty="0" smtClean="0">
                <a:solidFill>
                  <a:schemeClr val="accent2"/>
                </a:solidFill>
              </a:rPr>
              <a:t>Granos Básicos - Frijol</a:t>
            </a:r>
            <a:endParaRPr lang="es-SV" sz="3200" dirty="0">
              <a:solidFill>
                <a:schemeClr val="accent2"/>
              </a:solidFill>
            </a:endParaRPr>
          </a:p>
        </p:txBody>
      </p:sp>
      <p:sp>
        <p:nvSpPr>
          <p:cNvPr id="3" name="2 Rectángulo"/>
          <p:cNvSpPr/>
          <p:nvPr/>
        </p:nvSpPr>
        <p:spPr>
          <a:xfrm>
            <a:off x="35783" y="3335463"/>
            <a:ext cx="4572000" cy="92333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r>
              <a:rPr lang="es-SV" dirty="0">
                <a:solidFill>
                  <a:srgbClr val="000000"/>
                </a:solidFill>
              </a:rPr>
              <a:t>Generar variedades de frijol  con características de resistencia y/o tolerancia a la humedad limitada y altas temperaturas</a:t>
            </a:r>
            <a:endParaRPr lang="es-SV" dirty="0"/>
          </a:p>
        </p:txBody>
      </p:sp>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2569" y="4329020"/>
            <a:ext cx="3888433" cy="2143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36096" y="3150797"/>
            <a:ext cx="3438128"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SV" sz="2400" dirty="0" smtClean="0"/>
              <a:t>Época Mayo-Junio 2014</a:t>
            </a:r>
            <a:endParaRPr lang="es-SV" sz="2400" dirty="0"/>
          </a:p>
        </p:txBody>
      </p:sp>
      <p:sp>
        <p:nvSpPr>
          <p:cNvPr id="11" name="10 CuadroTexto"/>
          <p:cNvSpPr txBox="1"/>
          <p:nvPr/>
        </p:nvSpPr>
        <p:spPr>
          <a:xfrm>
            <a:off x="6308878" y="5992644"/>
            <a:ext cx="2835121"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SV" sz="2400" dirty="0" smtClean="0"/>
              <a:t>Época Agosto 2014</a:t>
            </a:r>
            <a:endParaRPr lang="es-SV" sz="2400" dirty="0"/>
          </a:p>
        </p:txBody>
      </p:sp>
    </p:spTree>
    <p:extLst>
      <p:ext uri="{BB962C8B-B14F-4D97-AF65-F5344CB8AC3E}">
        <p14:creationId xmlns:p14="http://schemas.microsoft.com/office/powerpoint/2010/main" val="4263557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331" y="231597"/>
            <a:ext cx="5004556" cy="1143000"/>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s-SV" sz="2800" dirty="0" smtClean="0">
                <a:solidFill>
                  <a:schemeClr val="tx1"/>
                </a:solidFill>
              </a:rPr>
              <a:t>Tecnologías generadas en frijol</a:t>
            </a:r>
            <a:endParaRPr lang="es-SV" sz="2800" dirty="0">
              <a:solidFill>
                <a:schemeClr val="tx1"/>
              </a:solidFill>
            </a:endParaRPr>
          </a:p>
        </p:txBody>
      </p:sp>
      <p:sp>
        <p:nvSpPr>
          <p:cNvPr id="3" name="2 CuadroTexto"/>
          <p:cNvSpPr txBox="1"/>
          <p:nvPr/>
        </p:nvSpPr>
        <p:spPr>
          <a:xfrm>
            <a:off x="5220072" y="1374597"/>
            <a:ext cx="3600400" cy="36933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s-SV" dirty="0" smtClean="0"/>
              <a:t>Variedad de Frijol CENTA Costeño 2</a:t>
            </a:r>
            <a:endParaRPr lang="es-SV" dirty="0"/>
          </a:p>
        </p:txBody>
      </p:sp>
      <p:sp>
        <p:nvSpPr>
          <p:cNvPr id="4" name="3 CuadroTexto"/>
          <p:cNvSpPr txBox="1"/>
          <p:nvPr/>
        </p:nvSpPr>
        <p:spPr>
          <a:xfrm>
            <a:off x="215516" y="1546246"/>
            <a:ext cx="3600400" cy="36933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s-SV" dirty="0" smtClean="0"/>
              <a:t>Variedad de Frijol CENTA  Pipil</a:t>
            </a:r>
            <a:endParaRPr lang="es-SV" dirty="0"/>
          </a:p>
        </p:txBody>
      </p:sp>
      <p:pic>
        <p:nvPicPr>
          <p:cNvPr id="193" name="Picture 6" descr="E:\DSC0004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915578"/>
            <a:ext cx="4104456"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1187624" y="5398101"/>
            <a:ext cx="3830868" cy="923330"/>
          </a:xfrm>
          <a:prstGeom prst="rect">
            <a:avLst/>
          </a:prstGeom>
          <a:noFill/>
        </p:spPr>
        <p:txBody>
          <a:bodyPr wrap="square" rtlCol="0">
            <a:spAutoFit/>
          </a:bodyPr>
          <a:lstStyle/>
          <a:p>
            <a:pPr marL="285750" indent="-285750">
              <a:buFont typeface="Arial" panose="020B0604020202020204" pitchFamily="34" charset="0"/>
              <a:buChar char="•"/>
            </a:pPr>
            <a:r>
              <a:rPr lang="es-SV" dirty="0" smtClean="0"/>
              <a:t>Adaptación 50 a 1200 msnm</a:t>
            </a:r>
          </a:p>
          <a:p>
            <a:endParaRPr lang="es-SV" dirty="0" smtClean="0"/>
          </a:p>
          <a:p>
            <a:pPr marL="285750" indent="-285750">
              <a:buFont typeface="Arial" panose="020B0604020202020204" pitchFamily="34" charset="0"/>
              <a:buChar char="•"/>
            </a:pPr>
            <a:r>
              <a:rPr lang="es-SV" dirty="0" smtClean="0"/>
              <a:t>Potencial de Rendimiento 35 </a:t>
            </a:r>
            <a:r>
              <a:rPr lang="es-SV" dirty="0" err="1" smtClean="0"/>
              <a:t>qq</a:t>
            </a:r>
            <a:r>
              <a:rPr lang="es-SV" dirty="0" smtClean="0"/>
              <a:t>/</a:t>
            </a:r>
            <a:r>
              <a:rPr lang="es-SV" dirty="0" err="1" smtClean="0"/>
              <a:t>mz</a:t>
            </a:r>
            <a:endParaRPr lang="es-SV" dirty="0"/>
          </a:p>
        </p:txBody>
      </p:sp>
      <p:sp>
        <p:nvSpPr>
          <p:cNvPr id="7" name="6 CuadroTexto"/>
          <p:cNvSpPr txBox="1"/>
          <p:nvPr/>
        </p:nvSpPr>
        <p:spPr>
          <a:xfrm>
            <a:off x="5102887" y="5818247"/>
            <a:ext cx="3816424" cy="923330"/>
          </a:xfrm>
          <a:prstGeom prst="rect">
            <a:avLst/>
          </a:prstGeom>
          <a:noFill/>
        </p:spPr>
        <p:txBody>
          <a:bodyPr wrap="square" rtlCol="0">
            <a:spAutoFit/>
          </a:bodyPr>
          <a:lstStyle/>
          <a:p>
            <a:pPr marL="285750" indent="-285750">
              <a:buFont typeface="Arial" panose="020B0604020202020204" pitchFamily="34" charset="0"/>
              <a:buChar char="•"/>
            </a:pPr>
            <a:r>
              <a:rPr lang="es-SV" dirty="0" smtClean="0"/>
              <a:t>Adaptación 30 a 1200 msnm</a:t>
            </a:r>
          </a:p>
          <a:p>
            <a:endParaRPr lang="es-SV" dirty="0" smtClean="0"/>
          </a:p>
          <a:p>
            <a:pPr marL="285750" indent="-285750">
              <a:buFont typeface="Arial" panose="020B0604020202020204" pitchFamily="34" charset="0"/>
              <a:buChar char="•"/>
            </a:pPr>
            <a:r>
              <a:rPr lang="es-SV" dirty="0" smtClean="0"/>
              <a:t>Potencial de Rendimiento 35 </a:t>
            </a:r>
            <a:r>
              <a:rPr lang="es-SV" dirty="0" err="1" smtClean="0"/>
              <a:t>qq</a:t>
            </a:r>
            <a:r>
              <a:rPr lang="es-SV" dirty="0" smtClean="0"/>
              <a:t>/</a:t>
            </a:r>
            <a:r>
              <a:rPr lang="es-SV" dirty="0" err="1" smtClean="0"/>
              <a:t>mz</a:t>
            </a:r>
            <a:endParaRPr lang="es-SV"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6979" y="1743929"/>
            <a:ext cx="3923481" cy="4074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565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3450" y="780705"/>
            <a:ext cx="4572000" cy="923330"/>
          </a:xfrm>
          <a:prstGeom prst="rect">
            <a:avLst/>
          </a:prstGeom>
        </p:spPr>
        <p:txBody>
          <a:bodyPr>
            <a:spAutoFit/>
          </a:bodyPr>
          <a:lstStyle/>
          <a:p>
            <a:pPr algn="ctr" fontAlgn="ctr"/>
            <a:r>
              <a:rPr lang="es-SV" dirty="0">
                <a:solidFill>
                  <a:srgbClr val="000000"/>
                </a:solidFill>
              </a:rPr>
              <a:t>Evaluación de la tolerancia de las variedades y líneas élites de arroz (</a:t>
            </a:r>
            <a:r>
              <a:rPr lang="es-SV" i="1" dirty="0" err="1">
                <a:solidFill>
                  <a:srgbClr val="000000"/>
                </a:solidFill>
              </a:rPr>
              <a:t>Oryza</a:t>
            </a:r>
            <a:r>
              <a:rPr lang="es-SV" i="1" dirty="0">
                <a:solidFill>
                  <a:srgbClr val="000000"/>
                </a:solidFill>
              </a:rPr>
              <a:t> sativa</a:t>
            </a:r>
            <a:r>
              <a:rPr lang="es-SV" dirty="0">
                <a:solidFill>
                  <a:srgbClr val="000000"/>
                </a:solidFill>
              </a:rPr>
              <a:t>) al ácaro de la vaina (</a:t>
            </a:r>
            <a:r>
              <a:rPr lang="es-SV" i="1" dirty="0" err="1">
                <a:solidFill>
                  <a:srgbClr val="000000"/>
                </a:solidFill>
              </a:rPr>
              <a:t>Steneotarsonemus</a:t>
            </a:r>
            <a:r>
              <a:rPr lang="es-SV" i="1" dirty="0">
                <a:solidFill>
                  <a:srgbClr val="000000"/>
                </a:solidFill>
              </a:rPr>
              <a:t> </a:t>
            </a:r>
            <a:r>
              <a:rPr lang="es-SV" i="1" dirty="0" err="1">
                <a:solidFill>
                  <a:srgbClr val="000000"/>
                </a:solidFill>
              </a:rPr>
              <a:t>spink</a:t>
            </a:r>
            <a:r>
              <a:rPr lang="es-SV" dirty="0" err="1">
                <a:solidFill>
                  <a:srgbClr val="000000"/>
                </a:solidFill>
              </a:rPr>
              <a:t>i</a:t>
            </a:r>
            <a:r>
              <a:rPr lang="es-SV" dirty="0" smtClean="0">
                <a:solidFill>
                  <a:srgbClr val="000000"/>
                </a:solidFill>
              </a:rPr>
              <a:t>)</a:t>
            </a:r>
            <a:endParaRPr lang="es-SV" dirty="0">
              <a:solidFill>
                <a:srgbClr val="000000"/>
              </a:solidFill>
            </a:endParaRPr>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204" y="1801158"/>
            <a:ext cx="2520950"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9792" y="1801158"/>
            <a:ext cx="1363814"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79512" y="188640"/>
            <a:ext cx="4240407" cy="584775"/>
          </a:xfrm>
          <a:prstGeom prst="rect">
            <a:avLst/>
          </a:prstGeom>
          <a:noFill/>
        </p:spPr>
        <p:txBody>
          <a:bodyPr wrap="square" rtlCol="0">
            <a:spAutoFit/>
          </a:bodyPr>
          <a:lstStyle/>
          <a:p>
            <a:r>
              <a:rPr lang="es-SV" sz="3200" dirty="0" smtClean="0"/>
              <a:t>Granos Básicos - Arroz</a:t>
            </a:r>
            <a:endParaRPr lang="es-SV" sz="3200" dirty="0"/>
          </a:p>
        </p:txBody>
      </p:sp>
      <p:pic>
        <p:nvPicPr>
          <p:cNvPr id="153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605" y="4332670"/>
            <a:ext cx="3100462" cy="2408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a:spLocks noGrp="1"/>
          </p:cNvSpPr>
          <p:nvPr>
            <p:ph type="title"/>
          </p:nvPr>
        </p:nvSpPr>
        <p:spPr>
          <a:xfrm>
            <a:off x="3707904" y="3725418"/>
            <a:ext cx="5112568" cy="607252"/>
          </a:xfrm>
        </p:spPr>
        <p:style>
          <a:lnRef idx="2">
            <a:schemeClr val="accent2"/>
          </a:lnRef>
          <a:fillRef idx="1">
            <a:schemeClr val="lt1"/>
          </a:fillRef>
          <a:effectRef idx="0">
            <a:schemeClr val="accent2"/>
          </a:effectRef>
          <a:fontRef idx="minor">
            <a:schemeClr val="dk1"/>
          </a:fontRef>
        </p:style>
        <p:txBody>
          <a:bodyPr>
            <a:normAutofit/>
          </a:bodyPr>
          <a:lstStyle/>
          <a:p>
            <a:r>
              <a:rPr lang="es-SV" sz="2400" dirty="0" smtClean="0"/>
              <a:t>Tecnologías generadas en Arroz</a:t>
            </a:r>
            <a:endParaRPr lang="es-SV" sz="2400" dirty="0"/>
          </a:p>
        </p:txBody>
      </p:sp>
      <p:sp>
        <p:nvSpPr>
          <p:cNvPr id="9" name="1 Título"/>
          <p:cNvSpPr txBox="1">
            <a:spLocks/>
          </p:cNvSpPr>
          <p:nvPr/>
        </p:nvSpPr>
        <p:spPr>
          <a:xfrm>
            <a:off x="3729689" y="4509120"/>
            <a:ext cx="5104503" cy="18002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400" dirty="0" smtClean="0"/>
              <a:t>Variedad CENTA A-8</a:t>
            </a:r>
          </a:p>
          <a:p>
            <a:endParaRPr lang="es-SV" sz="2400" dirty="0"/>
          </a:p>
          <a:p>
            <a:r>
              <a:rPr lang="es-SV" sz="2400" dirty="0" smtClean="0"/>
              <a:t>Potencial de rendimiento 147 </a:t>
            </a:r>
            <a:r>
              <a:rPr lang="es-SV" sz="2400" dirty="0" err="1" smtClean="0"/>
              <a:t>qq</a:t>
            </a:r>
            <a:r>
              <a:rPr lang="es-SV" sz="2400" dirty="0" smtClean="0"/>
              <a:t>/</a:t>
            </a:r>
            <a:r>
              <a:rPr lang="es-SV" sz="2400" dirty="0" err="1" smtClean="0"/>
              <a:t>mz</a:t>
            </a:r>
            <a:endParaRPr lang="es-SV" sz="2400" dirty="0" smtClean="0"/>
          </a:p>
          <a:p>
            <a:r>
              <a:rPr lang="es-SV" sz="2400" dirty="0" smtClean="0"/>
              <a:t>Días  madurez 110</a:t>
            </a:r>
          </a:p>
          <a:p>
            <a:pPr marL="342900" indent="-342900" algn="l">
              <a:buFont typeface="Arial" panose="020B0604020202020204" pitchFamily="34" charset="0"/>
              <a:buChar char="•"/>
            </a:pPr>
            <a:endParaRPr lang="es-SV" sz="2400" dirty="0"/>
          </a:p>
        </p:txBody>
      </p:sp>
      <p:sp>
        <p:nvSpPr>
          <p:cNvPr id="2" name="1 CuadroTexto"/>
          <p:cNvSpPr txBox="1"/>
          <p:nvPr/>
        </p:nvSpPr>
        <p:spPr>
          <a:xfrm>
            <a:off x="4419919" y="2026586"/>
            <a:ext cx="345638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SV" dirty="0" smtClean="0"/>
              <a:t>Puede ocasionar hasta 80 % de reducción en la producción</a:t>
            </a:r>
            <a:endParaRPr lang="es-SV" dirty="0"/>
          </a:p>
        </p:txBody>
      </p:sp>
    </p:spTree>
    <p:extLst>
      <p:ext uri="{BB962C8B-B14F-4D97-AF65-F5344CB8AC3E}">
        <p14:creationId xmlns:p14="http://schemas.microsoft.com/office/powerpoint/2010/main" val="931872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152" y="0"/>
            <a:ext cx="5501208" cy="1143000"/>
          </a:xfrm>
        </p:spPr>
        <p:txBody>
          <a:bodyPr/>
          <a:lstStyle/>
          <a:p>
            <a:r>
              <a:rPr lang="es-SV" dirty="0" smtClean="0"/>
              <a:t>Hortalizas</a:t>
            </a:r>
            <a:endParaRPr lang="es-SV" dirty="0"/>
          </a:p>
        </p:txBody>
      </p:sp>
      <p:sp>
        <p:nvSpPr>
          <p:cNvPr id="3" name="2 Rectángulo"/>
          <p:cNvSpPr/>
          <p:nvPr/>
        </p:nvSpPr>
        <p:spPr>
          <a:xfrm>
            <a:off x="539552" y="1153526"/>
            <a:ext cx="3294112" cy="64633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s-SV" dirty="0"/>
              <a:t>USO DE BIOFERTILIZANTES PARA LA PRODUCCION DE HORTALIZAS</a:t>
            </a:r>
          </a:p>
        </p:txBody>
      </p:sp>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1628801"/>
            <a:ext cx="3816424" cy="446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5496" y="2278617"/>
            <a:ext cx="5040560" cy="4154984"/>
          </a:xfrm>
          <a:prstGeom prst="rect">
            <a:avLst/>
          </a:prstGeom>
          <a:solidFill>
            <a:schemeClr val="accent6">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buAutoNum type="alphaLcParenR"/>
            </a:pPr>
            <a:r>
              <a:rPr lang="es-SV" sz="2400" dirty="0" smtClean="0"/>
              <a:t>Incrementa </a:t>
            </a:r>
            <a:r>
              <a:rPr lang="es-SV" sz="2400" dirty="0"/>
              <a:t>el sistema radicular </a:t>
            </a:r>
            <a:endParaRPr lang="es-SV" sz="2400" dirty="0" smtClean="0"/>
          </a:p>
          <a:p>
            <a:pPr marL="342900" indent="-342900">
              <a:buAutoNum type="alphaLcParenR"/>
            </a:pPr>
            <a:r>
              <a:rPr lang="es-SV" sz="2400" dirty="0" smtClean="0"/>
              <a:t>Mayor absorción </a:t>
            </a:r>
            <a:r>
              <a:rPr lang="es-SV" sz="2400" dirty="0"/>
              <a:t>de nutrientes y </a:t>
            </a:r>
            <a:r>
              <a:rPr lang="es-SV" sz="2400" dirty="0" smtClean="0"/>
              <a:t>agua</a:t>
            </a:r>
          </a:p>
          <a:p>
            <a:pPr marL="342900" indent="-342900">
              <a:buAutoNum type="alphaLcParenR"/>
            </a:pPr>
            <a:r>
              <a:rPr lang="es-SV" sz="2400" dirty="0" smtClean="0"/>
              <a:t>Mayor </a:t>
            </a:r>
            <a:r>
              <a:rPr lang="es-SV" sz="2400" dirty="0"/>
              <a:t>resistencia a enfermedades en la </a:t>
            </a:r>
            <a:r>
              <a:rPr lang="es-SV" sz="2400" dirty="0" smtClean="0"/>
              <a:t>raíz</a:t>
            </a:r>
          </a:p>
          <a:p>
            <a:pPr marL="342900" indent="-342900">
              <a:buAutoNum type="alphaLcParenR"/>
            </a:pPr>
            <a:r>
              <a:rPr lang="es-SV" sz="2400" dirty="0" smtClean="0"/>
              <a:t>Mayor </a:t>
            </a:r>
            <a:r>
              <a:rPr lang="es-SV" sz="2400" dirty="0"/>
              <a:t>aprovechamiento de los </a:t>
            </a:r>
            <a:r>
              <a:rPr lang="es-SV" sz="2400" dirty="0" smtClean="0"/>
              <a:t>fertilizantes</a:t>
            </a:r>
          </a:p>
          <a:p>
            <a:pPr marL="342900" indent="-342900">
              <a:buAutoNum type="alphaLcParenR"/>
            </a:pPr>
            <a:r>
              <a:rPr lang="es-SV" sz="2400" dirty="0" smtClean="0"/>
              <a:t>Mejora los suelos</a:t>
            </a:r>
          </a:p>
          <a:p>
            <a:pPr marL="342900" indent="-342900">
              <a:buAutoNum type="alphaLcParenR"/>
            </a:pPr>
            <a:r>
              <a:rPr lang="es-SV" sz="2400" dirty="0" smtClean="0"/>
              <a:t>Aumenta </a:t>
            </a:r>
            <a:r>
              <a:rPr lang="es-SV" sz="2400" dirty="0"/>
              <a:t>el crecimiento y desarrollo de la </a:t>
            </a:r>
            <a:r>
              <a:rPr lang="es-SV" sz="2400" dirty="0" smtClean="0"/>
              <a:t>planta</a:t>
            </a:r>
          </a:p>
          <a:p>
            <a:pPr marL="342900" indent="-342900">
              <a:buAutoNum type="alphaLcParenR"/>
            </a:pPr>
            <a:r>
              <a:rPr lang="es-SV" sz="2400" dirty="0" smtClean="0"/>
              <a:t> Frutos </a:t>
            </a:r>
            <a:r>
              <a:rPr lang="es-SV" sz="2400" dirty="0"/>
              <a:t>de </a:t>
            </a:r>
            <a:r>
              <a:rPr lang="es-SV" sz="2400" dirty="0" smtClean="0"/>
              <a:t>mejor </a:t>
            </a:r>
            <a:r>
              <a:rPr lang="es-SV" sz="2400" dirty="0"/>
              <a:t>calidad</a:t>
            </a:r>
          </a:p>
        </p:txBody>
      </p:sp>
      <p:sp>
        <p:nvSpPr>
          <p:cNvPr id="6" name="5 Rectángulo"/>
          <p:cNvSpPr/>
          <p:nvPr/>
        </p:nvSpPr>
        <p:spPr>
          <a:xfrm>
            <a:off x="4788024" y="6237312"/>
            <a:ext cx="4341188" cy="46166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s-SV" sz="2400" dirty="0" smtClean="0"/>
              <a:t>Hongos </a:t>
            </a:r>
            <a:r>
              <a:rPr lang="es-SV" sz="2400" dirty="0" err="1"/>
              <a:t>micorrizicos</a:t>
            </a:r>
            <a:r>
              <a:rPr lang="es-SV" sz="2400" dirty="0"/>
              <a:t> </a:t>
            </a:r>
            <a:r>
              <a:rPr lang="es-SV" sz="2400" dirty="0" err="1"/>
              <a:t>arbusculares</a:t>
            </a:r>
            <a:endParaRPr lang="es-SV" sz="2400" dirty="0"/>
          </a:p>
        </p:txBody>
      </p:sp>
    </p:spTree>
    <p:extLst>
      <p:ext uri="{BB962C8B-B14F-4D97-AF65-F5344CB8AC3E}">
        <p14:creationId xmlns:p14="http://schemas.microsoft.com/office/powerpoint/2010/main" val="310873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4209" y="406405"/>
            <a:ext cx="3960440" cy="646331"/>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es-SV" dirty="0" smtClean="0"/>
              <a:t>Fomento de la no quema y manejo de </a:t>
            </a:r>
            <a:r>
              <a:rPr lang="es-SV" dirty="0" err="1" smtClean="0"/>
              <a:t>ratrojos</a:t>
            </a:r>
            <a:endParaRPr lang="es-SV"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52736"/>
            <a:ext cx="4067944"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083" y="1052736"/>
            <a:ext cx="3168352"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17032"/>
            <a:ext cx="4942384" cy="26226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3717031"/>
            <a:ext cx="4114800" cy="26226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0232" y="1052736"/>
            <a:ext cx="2170584"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998168" y="6339726"/>
            <a:ext cx="38884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SV" dirty="0" smtClean="0"/>
              <a:t>Conservar Humedad y mejorar suelos</a:t>
            </a:r>
            <a:endParaRPr lang="es-SV" dirty="0"/>
          </a:p>
        </p:txBody>
      </p:sp>
    </p:spTree>
    <p:extLst>
      <p:ext uri="{BB962C8B-B14F-4D97-AF65-F5344CB8AC3E}">
        <p14:creationId xmlns:p14="http://schemas.microsoft.com/office/powerpoint/2010/main" val="92107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n 10" descr="C:\Users\Fa\Documents\Vivero forestal\DSC079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052736"/>
            <a:ext cx="2448272" cy="2376264"/>
          </a:xfrm>
          <a:prstGeom prst="rect">
            <a:avLst/>
          </a:prstGeom>
          <a:ln>
            <a:noFill/>
          </a:ln>
          <a:effectLst>
            <a:outerShdw blurRad="292100" dist="139700" dir="2700000" algn="tl" rotWithShape="0">
              <a:srgbClr val="333333">
                <a:alpha val="65000"/>
              </a:srgbClr>
            </a:outerShdw>
          </a:effectLst>
        </p:spPr>
      </p:pic>
      <p:pic>
        <p:nvPicPr>
          <p:cNvPr id="48131" name="Imagen 11" descr="travajo 013"/>
          <p:cNvPicPr>
            <a:picLocks noChangeAspect="1" noChangeArrowheads="1"/>
          </p:cNvPicPr>
          <p:nvPr/>
        </p:nvPicPr>
        <p:blipFill>
          <a:blip r:embed="rId3" cstate="email">
            <a:lum contrast="36000"/>
            <a:extLst>
              <a:ext uri="{28A0092B-C50C-407E-A947-70E740481C1C}">
                <a14:useLocalDpi xmlns:a14="http://schemas.microsoft.com/office/drawing/2010/main"/>
              </a:ext>
            </a:extLst>
          </a:blip>
          <a:srcRect/>
          <a:stretch>
            <a:fillRect/>
          </a:stretch>
        </p:blipFill>
        <p:spPr bwMode="auto">
          <a:xfrm>
            <a:off x="251520" y="4005064"/>
            <a:ext cx="2952328" cy="2304256"/>
          </a:xfrm>
          <a:prstGeom prst="rect">
            <a:avLst/>
          </a:prstGeom>
          <a:ln>
            <a:noFill/>
          </a:ln>
          <a:effectLst>
            <a:outerShdw blurRad="292100" dist="139700" dir="2700000" algn="tl" rotWithShape="0">
              <a:srgbClr val="333333">
                <a:alpha val="65000"/>
              </a:srgbClr>
            </a:outerShdw>
          </a:effectLst>
        </p:spPr>
      </p:pic>
      <p:pic>
        <p:nvPicPr>
          <p:cNvPr id="48132" name="Picture 4" descr="C:\Users\CENTA\Documents\Acequia con agu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1124744"/>
            <a:ext cx="2487613" cy="2376264"/>
          </a:xfrm>
          <a:prstGeom prst="rect">
            <a:avLst/>
          </a:prstGeom>
          <a:noFill/>
        </p:spPr>
      </p:pic>
      <p:pic>
        <p:nvPicPr>
          <p:cNvPr id="48133" name="Imagen 5" descr="C:\Users\Fa\Documents\FANTEL\DIQUES DE PIEDRA\DSC003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6216" y="4581128"/>
            <a:ext cx="2189163" cy="1725612"/>
          </a:xfrm>
          <a:prstGeom prst="rect">
            <a:avLst/>
          </a:prstGeom>
          <a:noFill/>
          <a:ln w="9525">
            <a:noFill/>
            <a:miter lim="800000"/>
            <a:headEnd/>
            <a:tailEnd/>
          </a:ln>
        </p:spPr>
      </p:pic>
      <p:pic>
        <p:nvPicPr>
          <p:cNvPr id="48134" name="Imagen 7" descr="terrazasfozas"/>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8" y="1052736"/>
            <a:ext cx="2519363" cy="2520280"/>
          </a:xfrm>
          <a:prstGeom prst="rect">
            <a:avLst/>
          </a:prstGeom>
          <a:ln>
            <a:noFill/>
          </a:ln>
          <a:effectLst>
            <a:outerShdw blurRad="292100" dist="139700" dir="2700000" algn="tl" rotWithShape="0">
              <a:srgbClr val="333333">
                <a:alpha val="65000"/>
              </a:srgbClr>
            </a:outerShdw>
          </a:effectLst>
        </p:spPr>
      </p:pic>
      <p:pic>
        <p:nvPicPr>
          <p:cNvPr id="48135" name="Imagen 9" descr="compos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9912" y="4509120"/>
            <a:ext cx="2376264" cy="1728192"/>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3635896" y="6309320"/>
            <a:ext cx="2520280" cy="36933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SV" dirty="0" smtClean="0">
                <a:solidFill>
                  <a:schemeClr val="tx1"/>
                </a:solidFill>
              </a:rPr>
              <a:t>Abonos orgánicos</a:t>
            </a:r>
            <a:endParaRPr lang="es-SV" dirty="0">
              <a:solidFill>
                <a:schemeClr val="tx1"/>
              </a:solidFill>
            </a:endParaRPr>
          </a:p>
        </p:txBody>
      </p:sp>
      <p:sp>
        <p:nvSpPr>
          <p:cNvPr id="10" name="9 CuadroTexto"/>
          <p:cNvSpPr txBox="1"/>
          <p:nvPr/>
        </p:nvSpPr>
        <p:spPr>
          <a:xfrm>
            <a:off x="323528" y="3501008"/>
            <a:ext cx="2376264"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SV" dirty="0" smtClean="0"/>
              <a:t>Vivero Forestal</a:t>
            </a:r>
            <a:endParaRPr lang="es-SV" dirty="0"/>
          </a:p>
        </p:txBody>
      </p:sp>
      <p:sp>
        <p:nvSpPr>
          <p:cNvPr id="11" name="10 CuadroTexto"/>
          <p:cNvSpPr txBox="1"/>
          <p:nvPr/>
        </p:nvSpPr>
        <p:spPr>
          <a:xfrm>
            <a:off x="323528" y="6453336"/>
            <a:ext cx="2376264"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SV" dirty="0" smtClean="0"/>
              <a:t>Manejo  Forestal</a:t>
            </a:r>
            <a:endParaRPr lang="es-SV" dirty="0"/>
          </a:p>
        </p:txBody>
      </p:sp>
      <p:sp>
        <p:nvSpPr>
          <p:cNvPr id="12" name="11 CuadroTexto"/>
          <p:cNvSpPr txBox="1"/>
          <p:nvPr/>
        </p:nvSpPr>
        <p:spPr>
          <a:xfrm>
            <a:off x="3275856" y="3645024"/>
            <a:ext cx="2376264"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SV" dirty="0" smtClean="0"/>
              <a:t>Terrazas Individuales</a:t>
            </a:r>
            <a:endParaRPr lang="es-SV" dirty="0"/>
          </a:p>
        </p:txBody>
      </p:sp>
      <p:sp>
        <p:nvSpPr>
          <p:cNvPr id="13" name="12 CuadroTexto"/>
          <p:cNvSpPr txBox="1"/>
          <p:nvPr/>
        </p:nvSpPr>
        <p:spPr>
          <a:xfrm>
            <a:off x="6372200" y="3573016"/>
            <a:ext cx="2376264"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SV" dirty="0" smtClean="0"/>
              <a:t>Acequias</a:t>
            </a:r>
            <a:endParaRPr lang="es-SV" dirty="0"/>
          </a:p>
        </p:txBody>
      </p:sp>
      <p:sp>
        <p:nvSpPr>
          <p:cNvPr id="14" name="13 CuadroTexto"/>
          <p:cNvSpPr txBox="1"/>
          <p:nvPr/>
        </p:nvSpPr>
        <p:spPr>
          <a:xfrm>
            <a:off x="6553047" y="6453336"/>
            <a:ext cx="2376264"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SV" dirty="0" smtClean="0"/>
              <a:t>Diques de piedra</a:t>
            </a:r>
            <a:endParaRPr lang="es-SV" dirty="0"/>
          </a:p>
        </p:txBody>
      </p:sp>
    </p:spTree>
    <p:extLst>
      <p:ext uri="{BB962C8B-B14F-4D97-AF65-F5344CB8AC3E}">
        <p14:creationId xmlns:p14="http://schemas.microsoft.com/office/powerpoint/2010/main" val="318691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71604" y="71414"/>
            <a:ext cx="5786478" cy="461665"/>
          </a:xfrm>
          <a:prstGeom prst="rect">
            <a:avLst/>
          </a:prstGeom>
          <a:noFill/>
        </p:spPr>
        <p:txBody>
          <a:bodyPr wrap="square" rtlCol="0">
            <a:spAutoFit/>
          </a:bodyPr>
          <a:lstStyle/>
          <a:p>
            <a:pPr marL="457200" indent="-457200" algn="ctr"/>
            <a:r>
              <a:rPr lang="es-SV" sz="2400" dirty="0" smtClean="0">
                <a:solidFill>
                  <a:srgbClr val="C00000"/>
                </a:solidFill>
                <a:latin typeface="Aharoni" pitchFamily="2" charset="-79"/>
                <a:cs typeface="Aharoni" pitchFamily="2" charset="-79"/>
              </a:rPr>
              <a:t> El PAF y la soberanía alimentaria</a:t>
            </a:r>
          </a:p>
        </p:txBody>
      </p:sp>
      <p:sp>
        <p:nvSpPr>
          <p:cNvPr id="6" name="Text Box 25"/>
          <p:cNvSpPr txBox="1">
            <a:spLocks noChangeArrowheads="1"/>
          </p:cNvSpPr>
          <p:nvPr/>
        </p:nvSpPr>
        <p:spPr bwMode="auto">
          <a:xfrm>
            <a:off x="285720" y="857232"/>
            <a:ext cx="8572560" cy="1015663"/>
          </a:xfrm>
          <a:prstGeom prst="rect">
            <a:avLst/>
          </a:prstGeom>
          <a:solidFill>
            <a:schemeClr val="accent3">
              <a:lumMod val="60000"/>
              <a:lumOff val="40000"/>
            </a:schemeClr>
          </a:solidFill>
          <a:ln w="9525">
            <a:noFill/>
            <a:miter lim="800000"/>
            <a:headEnd/>
            <a:tailEnd/>
          </a:ln>
        </p:spPr>
        <p:txBody>
          <a:bodyPr wrap="square">
            <a:spAutoFit/>
          </a:bodyPr>
          <a:lstStyle/>
          <a:p>
            <a:pPr>
              <a:defRPr/>
            </a:pPr>
            <a:r>
              <a:rPr lang="es-GT" sz="2000" b="1" dirty="0" smtClean="0"/>
              <a:t>El  enfoque no fue de soberanía alimentaria ni de sustentabilidad ambiental, sino de entrega de paquetes agrícolas con insumos: </a:t>
            </a:r>
          </a:p>
          <a:p>
            <a:pPr>
              <a:defRPr/>
            </a:pPr>
            <a:r>
              <a:rPr lang="es-GT" sz="2000" b="1" dirty="0" smtClean="0"/>
              <a:t>                               Semilla certificada de maíz o frijol y fertilizantes</a:t>
            </a:r>
            <a:endParaRPr lang="es-GT" sz="800" b="1" dirty="0" smtClean="0"/>
          </a:p>
        </p:txBody>
      </p:sp>
      <p:sp>
        <p:nvSpPr>
          <p:cNvPr id="7" name="Text Box 25"/>
          <p:cNvSpPr txBox="1">
            <a:spLocks noChangeArrowheads="1"/>
          </p:cNvSpPr>
          <p:nvPr/>
        </p:nvSpPr>
        <p:spPr bwMode="auto">
          <a:xfrm>
            <a:off x="285720" y="3143248"/>
            <a:ext cx="8572560" cy="1323439"/>
          </a:xfrm>
          <a:prstGeom prst="rect">
            <a:avLst/>
          </a:prstGeom>
          <a:solidFill>
            <a:schemeClr val="accent2">
              <a:lumMod val="40000"/>
              <a:lumOff val="60000"/>
            </a:schemeClr>
          </a:solidFill>
          <a:ln w="9525">
            <a:noFill/>
            <a:miter lim="800000"/>
            <a:headEnd/>
            <a:tailEnd/>
          </a:ln>
        </p:spPr>
        <p:txBody>
          <a:bodyPr wrap="square">
            <a:spAutoFit/>
          </a:bodyPr>
          <a:lstStyle/>
          <a:p>
            <a:pPr>
              <a:defRPr/>
            </a:pPr>
            <a:r>
              <a:rPr lang="es-GT" sz="2000" b="1" dirty="0" smtClean="0"/>
              <a:t>La asistencia técnica, asesoría y capacitación tuvieron una cobertura menor al 45% de los beneficiarios, focalizándose en uso de los insumos agrícolas, sin abordar de manera sustentada e integrada:  equidad de género, conocimiento ancestral y local, la agricultura sostenible ni adaptación al cambio climático</a:t>
            </a:r>
            <a:endParaRPr lang="es-ES" sz="2000" b="1" dirty="0">
              <a:latin typeface="Calibri Light" pitchFamily="34" charset="0"/>
            </a:endParaRPr>
          </a:p>
        </p:txBody>
      </p:sp>
      <p:sp>
        <p:nvSpPr>
          <p:cNvPr id="9" name="Text Box 25"/>
          <p:cNvSpPr txBox="1">
            <a:spLocks noChangeArrowheads="1"/>
          </p:cNvSpPr>
          <p:nvPr/>
        </p:nvSpPr>
        <p:spPr bwMode="auto">
          <a:xfrm>
            <a:off x="285720" y="2000240"/>
            <a:ext cx="8572560" cy="1015663"/>
          </a:xfrm>
          <a:prstGeom prst="rect">
            <a:avLst/>
          </a:prstGeom>
          <a:solidFill>
            <a:schemeClr val="accent6">
              <a:lumMod val="40000"/>
              <a:lumOff val="60000"/>
            </a:schemeClr>
          </a:solidFill>
          <a:ln w="9525">
            <a:noFill/>
            <a:miter lim="800000"/>
            <a:headEnd/>
            <a:tailEnd/>
          </a:ln>
        </p:spPr>
        <p:txBody>
          <a:bodyPr wrap="square">
            <a:spAutoFit/>
          </a:bodyPr>
          <a:lstStyle/>
          <a:p>
            <a:pPr>
              <a:defRPr/>
            </a:pPr>
            <a:r>
              <a:rPr lang="es-GT" sz="2000" b="1" dirty="0" smtClean="0"/>
              <a:t>No se abordaron las brechas en el acceso, uso, usufructo y tenencia de la tierra, ni en el acceso o control de la cantidad y calidad del agua, semillas, ecosistemas y otros recursos territoriales.</a:t>
            </a:r>
            <a:endParaRPr lang="es-GT" sz="800" b="1" dirty="0" smtClean="0"/>
          </a:p>
        </p:txBody>
      </p:sp>
      <p:pic>
        <p:nvPicPr>
          <p:cNvPr id="8" name="7 Imagen" descr="Paquetes agricolas_Usuluta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85720" y="4786322"/>
            <a:ext cx="2037978" cy="1571636"/>
          </a:xfrm>
          <a:prstGeom prst="rect">
            <a:avLst/>
          </a:prstGeom>
        </p:spPr>
      </p:pic>
      <p:pic>
        <p:nvPicPr>
          <p:cNvPr id="10" name="9 Imagen" descr="Semilla maíz mejorad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28860" y="4804181"/>
            <a:ext cx="2059385" cy="1553777"/>
          </a:xfrm>
          <a:prstGeom prst="rect">
            <a:avLst/>
          </a:prstGeom>
        </p:spPr>
      </p:pic>
      <p:pic>
        <p:nvPicPr>
          <p:cNvPr id="11" name="10 Imagen" descr="Campesino con semilla y fertilizan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72000" y="4786322"/>
            <a:ext cx="1976033" cy="1571636"/>
          </a:xfrm>
          <a:prstGeom prst="rect">
            <a:avLst/>
          </a:prstGeom>
        </p:spPr>
      </p:pic>
      <p:pic>
        <p:nvPicPr>
          <p:cNvPr id="12" name="11 Imagen" descr="Logo entrega paquetes MAG.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572296" y="4826113"/>
            <a:ext cx="2428860" cy="746027"/>
          </a:xfrm>
          <a:prstGeom prst="rect">
            <a:avLst/>
          </a:prstGeom>
        </p:spPr>
      </p:pic>
      <p:pic>
        <p:nvPicPr>
          <p:cNvPr id="13" name="12 Imagen" descr="Logo entrega paquetes MAG.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15206" y="5572140"/>
            <a:ext cx="1152532" cy="714380"/>
          </a:xfrm>
          <a:prstGeom prst="rect">
            <a:avLst/>
          </a:prstGeom>
        </p:spPr>
      </p:pic>
      <p:pic>
        <p:nvPicPr>
          <p:cNvPr id="14" name="13 Imagen" descr="Equidad de genero PAF.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358082" y="71414"/>
            <a:ext cx="642942" cy="714380"/>
          </a:xfrm>
          <a:prstGeom prst="rect">
            <a:avLst/>
          </a:prstGeom>
        </p:spPr>
      </p:pic>
    </p:spTree>
    <p:extLst>
      <p:ext uri="{BB962C8B-B14F-4D97-AF65-F5344CB8AC3E}">
        <p14:creationId xmlns:p14="http://schemas.microsoft.com/office/powerpoint/2010/main" val="150025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27088" y="23794"/>
            <a:ext cx="7478712" cy="762000"/>
          </a:xfrm>
          <a:prstGeom prst="rect">
            <a:avLst/>
          </a:prstGeom>
          <a:noFill/>
          <a:ln w="9525">
            <a:noFill/>
            <a:miter lim="800000"/>
            <a:headEnd/>
            <a:tailEnd/>
          </a:ln>
        </p:spPr>
        <p:txBody>
          <a:bodyPr anchor="ctr"/>
          <a:lstStyle/>
          <a:p>
            <a:pPr algn="ctr"/>
            <a:r>
              <a:rPr lang="es-SV" sz="2400" b="1" dirty="0">
                <a:solidFill>
                  <a:srgbClr val="C00000"/>
                </a:solidFill>
                <a:latin typeface="Aharoni" pitchFamily="2" charset="-79"/>
                <a:cs typeface="Aharoni" pitchFamily="2" charset="-79"/>
              </a:rPr>
              <a:t>Impactos futuros en la seguridad y soberanía alimentaria en El Salvador</a:t>
            </a:r>
            <a:endParaRPr lang="en-US" sz="2400" b="1" dirty="0">
              <a:solidFill>
                <a:srgbClr val="C00000"/>
              </a:solidFill>
              <a:latin typeface="Aharoni" pitchFamily="2" charset="-79"/>
              <a:cs typeface="Aharoni" pitchFamily="2" charset="-79"/>
            </a:endParaRPr>
          </a:p>
        </p:txBody>
      </p:sp>
      <p:sp>
        <p:nvSpPr>
          <p:cNvPr id="13315" name="Text Box 3"/>
          <p:cNvSpPr txBox="1">
            <a:spLocks noChangeArrowheads="1"/>
          </p:cNvSpPr>
          <p:nvPr/>
        </p:nvSpPr>
        <p:spPr bwMode="auto">
          <a:xfrm>
            <a:off x="304800" y="1203325"/>
            <a:ext cx="6096000" cy="1006475"/>
          </a:xfrm>
          <a:prstGeom prst="rect">
            <a:avLst/>
          </a:prstGeom>
          <a:solidFill>
            <a:schemeClr val="accent3">
              <a:lumMod val="20000"/>
              <a:lumOff val="80000"/>
            </a:schemeClr>
          </a:solidFill>
          <a:ln w="9525">
            <a:noFill/>
            <a:miter lim="800000"/>
            <a:headEnd/>
            <a:tailEnd/>
          </a:ln>
        </p:spPr>
        <p:txBody>
          <a:bodyPr>
            <a:spAutoFit/>
          </a:bodyPr>
          <a:lstStyle/>
          <a:p>
            <a:pPr algn="l">
              <a:buClr>
                <a:srgbClr val="FF6600"/>
              </a:buClr>
              <a:buSzPct val="130000"/>
            </a:pPr>
            <a:r>
              <a:rPr lang="es-SV" sz="2000" b="1">
                <a:latin typeface="Candara" pitchFamily="34" charset="0"/>
              </a:rPr>
              <a:t>Escasez de alimentos (granos básicos y pesquerías) por baja producción y productividad, por sequías, inundaciones y olas de calor  </a:t>
            </a:r>
            <a:endParaRPr lang="en-US" sz="2000" b="1">
              <a:latin typeface="Candara" pitchFamily="34" charset="0"/>
            </a:endParaRPr>
          </a:p>
        </p:txBody>
      </p:sp>
      <p:pic>
        <p:nvPicPr>
          <p:cNvPr id="133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5127625"/>
            <a:ext cx="2133600" cy="1425575"/>
          </a:xfrm>
          <a:prstGeom prst="rect">
            <a:avLst/>
          </a:prstGeom>
          <a:noFill/>
          <a:ln w="9525">
            <a:noFill/>
            <a:miter lim="800000"/>
            <a:headEnd/>
            <a:tailEnd/>
          </a:ln>
        </p:spPr>
      </p:pic>
      <p:sp>
        <p:nvSpPr>
          <p:cNvPr id="13317" name="Text Box 5"/>
          <p:cNvSpPr txBox="1">
            <a:spLocks noChangeArrowheads="1"/>
          </p:cNvSpPr>
          <p:nvPr/>
        </p:nvSpPr>
        <p:spPr bwMode="auto">
          <a:xfrm>
            <a:off x="304800" y="2422525"/>
            <a:ext cx="6096000" cy="1016000"/>
          </a:xfrm>
          <a:prstGeom prst="rect">
            <a:avLst/>
          </a:prstGeom>
          <a:solidFill>
            <a:srgbClr val="CCFFCC"/>
          </a:solidFill>
          <a:ln w="9525">
            <a:noFill/>
            <a:miter lim="800000"/>
            <a:headEnd/>
            <a:tailEnd/>
          </a:ln>
        </p:spPr>
        <p:txBody>
          <a:bodyPr>
            <a:spAutoFit/>
          </a:bodyPr>
          <a:lstStyle/>
          <a:p>
            <a:pPr algn="l">
              <a:buClr>
                <a:srgbClr val="FF6600"/>
              </a:buClr>
              <a:buSzPct val="130000"/>
            </a:pPr>
            <a:r>
              <a:rPr lang="es-SV" sz="2000" b="1">
                <a:latin typeface="Candara" pitchFamily="34" charset="0"/>
              </a:rPr>
              <a:t>Desaparición y reducción de especies agrícolas por intolerancia a los cambios de temperaturas y patrón de lluvias, surgimiento de plagas y enfermedades</a:t>
            </a:r>
            <a:endParaRPr lang="en-US" sz="2000" b="1">
              <a:latin typeface="Candara" pitchFamily="34" charset="0"/>
            </a:endParaRPr>
          </a:p>
        </p:txBody>
      </p:sp>
      <p:sp>
        <p:nvSpPr>
          <p:cNvPr id="13318" name="Text Box 6"/>
          <p:cNvSpPr txBox="1">
            <a:spLocks noChangeArrowheads="1"/>
          </p:cNvSpPr>
          <p:nvPr/>
        </p:nvSpPr>
        <p:spPr bwMode="auto">
          <a:xfrm>
            <a:off x="304800" y="3641725"/>
            <a:ext cx="6096000" cy="1006475"/>
          </a:xfrm>
          <a:prstGeom prst="rect">
            <a:avLst/>
          </a:prstGeom>
          <a:solidFill>
            <a:srgbClr val="99CCFF"/>
          </a:solidFill>
          <a:ln w="9525">
            <a:noFill/>
            <a:miter lim="800000"/>
            <a:headEnd/>
            <a:tailEnd/>
          </a:ln>
        </p:spPr>
        <p:txBody>
          <a:bodyPr>
            <a:spAutoFit/>
          </a:bodyPr>
          <a:lstStyle/>
          <a:p>
            <a:pPr algn="l">
              <a:buClr>
                <a:srgbClr val="FF6600"/>
              </a:buClr>
              <a:buSzPct val="130000"/>
            </a:pPr>
            <a:r>
              <a:rPr lang="es-SV" sz="2000" b="1">
                <a:latin typeface="Candara" pitchFamily="34" charset="0"/>
              </a:rPr>
              <a:t>Deterioro y pérdida del entorno natural rural que es fuente de alimentos y bienes comerciables para las familias rurales</a:t>
            </a:r>
            <a:endParaRPr lang="en-US" sz="2000" b="1">
              <a:latin typeface="Candara" pitchFamily="34" charset="0"/>
            </a:endParaRPr>
          </a:p>
        </p:txBody>
      </p:sp>
      <p:sp>
        <p:nvSpPr>
          <p:cNvPr id="13319" name="Text Box 7"/>
          <p:cNvSpPr txBox="1">
            <a:spLocks noChangeArrowheads="1"/>
          </p:cNvSpPr>
          <p:nvPr/>
        </p:nvSpPr>
        <p:spPr bwMode="auto">
          <a:xfrm>
            <a:off x="304800" y="4860925"/>
            <a:ext cx="6096000" cy="701675"/>
          </a:xfrm>
          <a:prstGeom prst="rect">
            <a:avLst/>
          </a:prstGeom>
          <a:solidFill>
            <a:srgbClr val="FFCC99"/>
          </a:solidFill>
          <a:ln w="9525">
            <a:noFill/>
            <a:miter lim="800000"/>
            <a:headEnd/>
            <a:tailEnd/>
          </a:ln>
        </p:spPr>
        <p:txBody>
          <a:bodyPr>
            <a:spAutoFit/>
          </a:bodyPr>
          <a:lstStyle/>
          <a:p>
            <a:pPr algn="l">
              <a:buClr>
                <a:srgbClr val="FF6600"/>
              </a:buClr>
              <a:buSzPct val="130000"/>
            </a:pPr>
            <a:r>
              <a:rPr lang="es-SV" sz="2000" b="1">
                <a:latin typeface="Candara" pitchFamily="34" charset="0"/>
              </a:rPr>
              <a:t>Falta de agua para uso doméstico y agricultura, afectando el uso e ingestión de los alimentos</a:t>
            </a:r>
            <a:endParaRPr lang="en-US" sz="2000" b="1">
              <a:latin typeface="Candara" pitchFamily="34" charset="0"/>
            </a:endParaRPr>
          </a:p>
        </p:txBody>
      </p:sp>
      <p:sp>
        <p:nvSpPr>
          <p:cNvPr id="13320" name="Text Box 8"/>
          <p:cNvSpPr txBox="1">
            <a:spLocks noChangeArrowheads="1"/>
          </p:cNvSpPr>
          <p:nvPr/>
        </p:nvSpPr>
        <p:spPr bwMode="auto">
          <a:xfrm>
            <a:off x="304800" y="5851525"/>
            <a:ext cx="6096000" cy="701675"/>
          </a:xfrm>
          <a:prstGeom prst="rect">
            <a:avLst/>
          </a:prstGeom>
          <a:solidFill>
            <a:srgbClr val="CCFF99"/>
          </a:solidFill>
          <a:ln w="9525">
            <a:noFill/>
            <a:miter lim="800000"/>
            <a:headEnd/>
            <a:tailEnd/>
          </a:ln>
        </p:spPr>
        <p:txBody>
          <a:bodyPr>
            <a:spAutoFit/>
          </a:bodyPr>
          <a:lstStyle/>
          <a:p>
            <a:pPr algn="l">
              <a:buClr>
                <a:srgbClr val="FF6600"/>
              </a:buClr>
              <a:buSzPct val="130000"/>
            </a:pPr>
            <a:r>
              <a:rPr lang="es-SV" sz="2000" b="1">
                <a:latin typeface="Candara" pitchFamily="34" charset="0"/>
              </a:rPr>
              <a:t>Dependencia de las importaciones de alimentos a precios elevados y de dudosa calidad</a:t>
            </a:r>
            <a:endParaRPr lang="en-US" sz="2000" b="1">
              <a:latin typeface="Candara" pitchFamily="34" charset="0"/>
            </a:endParaRPr>
          </a:p>
        </p:txBody>
      </p:sp>
      <p:pic>
        <p:nvPicPr>
          <p:cNvPr id="13321"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990600"/>
            <a:ext cx="2066925" cy="2286000"/>
          </a:xfrm>
          <a:prstGeom prst="rect">
            <a:avLst/>
          </a:prstGeom>
          <a:noFill/>
          <a:ln w="9525">
            <a:noFill/>
            <a:miter lim="800000"/>
            <a:headEnd/>
            <a:tailEnd/>
          </a:ln>
        </p:spPr>
      </p:pic>
      <p:pic>
        <p:nvPicPr>
          <p:cNvPr id="13322"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3352800"/>
            <a:ext cx="2133600" cy="1681163"/>
          </a:xfrm>
          <a:prstGeom prst="rect">
            <a:avLst/>
          </a:prstGeom>
          <a:noFill/>
          <a:ln w="9525">
            <a:noFill/>
            <a:miter lim="800000"/>
            <a:headEnd/>
            <a:tailEnd/>
          </a:ln>
        </p:spPr>
      </p:pic>
    </p:spTree>
    <p:extLst>
      <p:ext uri="{BB962C8B-B14F-4D97-AF65-F5344CB8AC3E}">
        <p14:creationId xmlns:p14="http://schemas.microsoft.com/office/powerpoint/2010/main" val="249950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3048000"/>
            <a:ext cx="7439744" cy="1245096"/>
          </a:xfrm>
        </p:spPr>
        <p:txBody>
          <a:bodyPr>
            <a:noAutofit/>
          </a:bodyPr>
          <a:lstStyle/>
          <a:p>
            <a:pPr algn="l"/>
            <a:r>
              <a:rPr lang="es-ES" sz="2400" b="0" dirty="0" smtClean="0"/>
              <a:t>COMO EVALUARIA EL ESTADO DEL CONOCIMIENTO DE LA TEMATICA EN EL SECTOR?</a:t>
            </a:r>
            <a:endParaRPr lang="es-ES" sz="24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5013176"/>
            <a:ext cx="9036496" cy="1828800"/>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just"/>
            <a:r>
              <a:rPr lang="es-SV" sz="2400" b="0" dirty="0" smtClean="0"/>
              <a:t>Es débil y se necesita fortalecer el conocimiento, ya que esta disperso, no se comparte y existe una gran brecha respecto al desafío del cambio climático. Se carece de políticas gubernamentales que incentiven la investigación para adaptarse al CC. </a:t>
            </a:r>
            <a:endParaRPr lang="es-SV" sz="2400" b="0" dirty="0"/>
          </a:p>
        </p:txBody>
      </p:sp>
    </p:spTree>
    <p:extLst>
      <p:ext uri="{BB962C8B-B14F-4D97-AF65-F5344CB8AC3E}">
        <p14:creationId xmlns:p14="http://schemas.microsoft.com/office/powerpoint/2010/main" val="345322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428605"/>
            <a:ext cx="7715304" cy="5072099"/>
          </a:xfrm>
          <a:prstGeom prst="rect">
            <a:avLst/>
          </a:prstGeom>
          <a:noFill/>
          <a:ln w="9525">
            <a:noFill/>
            <a:miter lim="800000"/>
            <a:headEnd/>
            <a:tailEnd/>
          </a:ln>
        </p:spPr>
      </p:pic>
      <p:sp>
        <p:nvSpPr>
          <p:cNvPr id="3" name="2 CuadroTexto"/>
          <p:cNvSpPr txBox="1"/>
          <p:nvPr/>
        </p:nvSpPr>
        <p:spPr>
          <a:xfrm>
            <a:off x="642910" y="5857892"/>
            <a:ext cx="7643866" cy="923330"/>
          </a:xfrm>
          <a:prstGeom prst="rect">
            <a:avLst/>
          </a:prstGeom>
          <a:noFill/>
        </p:spPr>
        <p:txBody>
          <a:bodyPr wrap="square" lIns="91432" tIns="45716" rIns="91432" bIns="45716" rtlCol="0">
            <a:spAutoFit/>
          </a:bodyPr>
          <a:lstStyle/>
          <a:p>
            <a:r>
              <a:rPr lang="es-ES" dirty="0" smtClean="0"/>
              <a:t>Fuente: Ramirez Cruz </a:t>
            </a:r>
            <a:r>
              <a:rPr lang="es-ES" dirty="0" err="1" smtClean="0"/>
              <a:t>Fatima</a:t>
            </a:r>
            <a:r>
              <a:rPr lang="es-ES" dirty="0" smtClean="0"/>
              <a:t> Carolina et al. 2011. Análisis Estructural del Sector Agropecuario en El Salvador: Evolución e implicaciones en la SAN del sector rural. Tesis. UCA</a:t>
            </a:r>
            <a:endParaRPr lang="es-ES" dirty="0"/>
          </a:p>
        </p:txBody>
      </p:sp>
    </p:spTree>
    <p:extLst>
      <p:ext uri="{BB962C8B-B14F-4D97-AF65-F5344CB8AC3E}">
        <p14:creationId xmlns:p14="http://schemas.microsoft.com/office/powerpoint/2010/main" val="2290701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3048000"/>
            <a:ext cx="7239000" cy="1828800"/>
          </a:xfrm>
        </p:spPr>
        <p:txBody>
          <a:bodyPr>
            <a:noAutofit/>
          </a:bodyPr>
          <a:lstStyle/>
          <a:p>
            <a:pPr algn="l"/>
            <a:r>
              <a:rPr lang="es-ES" sz="3200" b="0" dirty="0" smtClean="0"/>
              <a:t>QUE ASPECTOS Y ACTORES SON ESENCIALES Y NO ESTAN SIENDO CONSIDERADOS?</a:t>
            </a:r>
            <a:endParaRPr lang="es-ES" sz="32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5229200"/>
            <a:ext cx="9036496" cy="1368152"/>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s-SV" sz="2400" b="0" dirty="0" smtClean="0"/>
              <a:t>Es esencial el financiamiento e integrar mas a la academia con los programas de país. Los gobiernos locales, empresa privada, iglesias y sistema educativo en general. Concientizar a la empresa privada de su rol ante el CC. </a:t>
            </a:r>
            <a:endParaRPr lang="es-SV" sz="2400" b="0" dirty="0"/>
          </a:p>
        </p:txBody>
      </p:sp>
    </p:spTree>
    <p:extLst>
      <p:ext uri="{BB962C8B-B14F-4D97-AF65-F5344CB8AC3E}">
        <p14:creationId xmlns:p14="http://schemas.microsoft.com/office/powerpoint/2010/main" val="68341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228600" y="2924944"/>
            <a:ext cx="7239000" cy="1303784"/>
          </a:xfrm>
        </p:spPr>
        <p:txBody>
          <a:bodyPr>
            <a:noAutofit/>
          </a:bodyPr>
          <a:lstStyle/>
          <a:p>
            <a:pPr algn="l"/>
            <a:r>
              <a:rPr lang="es-ES" sz="2400" b="0" dirty="0" smtClean="0"/>
              <a:t>QUE MEDIDAS O ACCIONES SERA NECESARIO IMPLEMENTAR, CONTINUAR Y O REEVALUAR EN EL CORTO Y MEDIANO PLAZO?</a:t>
            </a:r>
            <a:endParaRPr lang="es-ES" sz="24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72008" y="4365104"/>
            <a:ext cx="9036496" cy="2376264"/>
          </a:xfrm>
          <a:prstGeom prst="rect">
            <a:avLst/>
          </a:prstGeom>
          <a:solidFill>
            <a:schemeClr val="accent2">
              <a:lumMod val="75000"/>
            </a:schemeClr>
          </a:solidFill>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s-SV" sz="2200" b="0" dirty="0" smtClean="0"/>
              <a:t>Medidas inmediatas, mecanismos de coordinación y articulación, desarrollar alianzas permanentes en los aspectos políticos y operativos que integren y guíen los esfuerzos de las diferentes instituciones.</a:t>
            </a:r>
          </a:p>
          <a:p>
            <a:pPr algn="l"/>
            <a:r>
              <a:rPr lang="es-SV" sz="2200" b="0" dirty="0" smtClean="0"/>
              <a:t>Se requiere monitorear coordinadamente el clima en todo el país e incluir en la política de CC a la pequeña y mediana empresa. Es imprescindible revisar el curricular educativo en todos los niveles, educar en cambio </a:t>
            </a:r>
            <a:r>
              <a:rPr lang="es-SV" sz="2200" b="0" dirty="0" err="1" smtClean="0"/>
              <a:t>climatico</a:t>
            </a:r>
            <a:r>
              <a:rPr lang="es-SV" sz="2200" b="0" dirty="0" smtClean="0"/>
              <a:t>, es urgente. </a:t>
            </a:r>
            <a:endParaRPr lang="es-SV" sz="2200" b="0" dirty="0"/>
          </a:p>
        </p:txBody>
      </p:sp>
    </p:spTree>
    <p:extLst>
      <p:ext uri="{BB962C8B-B14F-4D97-AF65-F5344CB8AC3E}">
        <p14:creationId xmlns:p14="http://schemas.microsoft.com/office/powerpoint/2010/main" val="63914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179512" y="2924944"/>
            <a:ext cx="7239000" cy="1252736"/>
          </a:xfrm>
        </p:spPr>
        <p:txBody>
          <a:bodyPr>
            <a:noAutofit/>
          </a:bodyPr>
          <a:lstStyle/>
          <a:p>
            <a:pPr algn="l"/>
            <a:r>
              <a:rPr lang="es-ES" sz="2400" b="0" dirty="0" smtClean="0"/>
              <a:t>QUE LINEAS DE INVESTIGACION Y TRANSFERENCIA DE ENERGIA ES NECESARIO IMPLEMENTAR?</a:t>
            </a:r>
            <a:endParaRPr lang="es-ES" sz="24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4624"/>
            <a:ext cx="1800200" cy="27823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4221088"/>
            <a:ext cx="9036496" cy="2520280"/>
          </a:xfrm>
          <a:prstGeom prst="rect">
            <a:avLst/>
          </a:prstGeom>
          <a:solidFill>
            <a:schemeClr val="accent2">
              <a:lumMod val="75000"/>
            </a:schemeClr>
          </a:solidFill>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just"/>
            <a:r>
              <a:rPr lang="es-SV" sz="2000" b="0" dirty="0" smtClean="0"/>
              <a:t>Investigar sobre la producción de agua, adaptación y transferencia de tecnologías apropiadas y mitigación ante el cambio climático..</a:t>
            </a:r>
          </a:p>
          <a:p>
            <a:pPr algn="just"/>
            <a:r>
              <a:rPr lang="es-SV" sz="2000" b="0" dirty="0" smtClean="0"/>
              <a:t>Conocer sobre el proceso de desertificación en ES. </a:t>
            </a:r>
          </a:p>
          <a:p>
            <a:pPr algn="just"/>
            <a:r>
              <a:rPr lang="es-SV" sz="2000" b="0" dirty="0" smtClean="0"/>
              <a:t>Promover el uso de tecnologías agroforestales con especies rentables y que protejan el medio ambiente. Investigar sobre las </a:t>
            </a:r>
            <a:r>
              <a:rPr lang="es-SV" sz="2000" b="0" dirty="0"/>
              <a:t>é</a:t>
            </a:r>
            <a:r>
              <a:rPr lang="es-SV" sz="2000" b="0" dirty="0" smtClean="0"/>
              <a:t>pocas de producción de alimentos.</a:t>
            </a:r>
          </a:p>
          <a:p>
            <a:pPr algn="just"/>
            <a:r>
              <a:rPr lang="es-SV" sz="2000" b="0" dirty="0" smtClean="0"/>
              <a:t>Investigar sobre agricultura orgánica y el uso de especies nativas para proteger los bancos de germoplasma.</a:t>
            </a:r>
            <a:endParaRPr lang="es-SV" sz="2000" b="0" dirty="0"/>
          </a:p>
        </p:txBody>
      </p:sp>
    </p:spTree>
    <p:extLst>
      <p:ext uri="{BB962C8B-B14F-4D97-AF65-F5344CB8AC3E}">
        <p14:creationId xmlns:p14="http://schemas.microsoft.com/office/powerpoint/2010/main" val="277255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059241" y="404664"/>
            <a:ext cx="4953000" cy="1416269"/>
          </a:xfrm>
        </p:spPr>
        <p:txBody>
          <a:bodyPr>
            <a:normAutofit/>
          </a:bodyPr>
          <a:lstStyle/>
          <a:p>
            <a:r>
              <a:rPr lang="es-ES" dirty="0" smtClean="0"/>
              <a:t>PRIMER CONGRESO DE CAMBIO CLIMATICO. EL SALVADOR </a:t>
            </a:r>
          </a:p>
          <a:p>
            <a:r>
              <a:rPr lang="es-ES" dirty="0" smtClean="0"/>
              <a:t>17-18 NOV-2014</a:t>
            </a:r>
            <a:endParaRPr lang="es-ES" dirty="0"/>
          </a:p>
        </p:txBody>
      </p:sp>
      <p:sp>
        <p:nvSpPr>
          <p:cNvPr id="5" name="Title 4"/>
          <p:cNvSpPr>
            <a:spLocks noGrp="1"/>
          </p:cNvSpPr>
          <p:nvPr>
            <p:ph type="title"/>
          </p:nvPr>
        </p:nvSpPr>
        <p:spPr>
          <a:xfrm>
            <a:off x="144016" y="1988840"/>
            <a:ext cx="8892480" cy="2815952"/>
          </a:xfrm>
          <a:solidFill>
            <a:schemeClr val="accent4">
              <a:lumMod val="75000"/>
            </a:schemeClr>
          </a:solidFill>
        </p:spPr>
        <p:txBody>
          <a:bodyPr>
            <a:noAutofit/>
          </a:bodyPr>
          <a:lstStyle/>
          <a:p>
            <a:pPr algn="l"/>
            <a:r>
              <a:rPr lang="es-ES" sz="2400" b="0" dirty="0" smtClean="0"/>
              <a:t>CONCLUSIONES:</a:t>
            </a:r>
            <a:br>
              <a:rPr lang="es-ES" sz="2400" b="0" dirty="0" smtClean="0"/>
            </a:br>
            <a:r>
              <a:rPr lang="es-ES" sz="2400" b="0" dirty="0" smtClean="0"/>
              <a:t>- Carencia de identificación de necesidades .</a:t>
            </a:r>
            <a:br>
              <a:rPr lang="es-ES" sz="2400" b="0" dirty="0" smtClean="0"/>
            </a:br>
            <a:r>
              <a:rPr lang="es-ES" sz="2400" b="0" dirty="0" smtClean="0"/>
              <a:t>- Falta analizar datos del clima, rendimientos, ocurrencia de enfermedades, relacionadas con CC.</a:t>
            </a:r>
            <a:br>
              <a:rPr lang="es-ES" sz="2400" b="0" dirty="0" smtClean="0"/>
            </a:br>
            <a:r>
              <a:rPr lang="es-ES" sz="2400" b="0" smtClean="0"/>
              <a:t>- Se </a:t>
            </a:r>
            <a:r>
              <a:rPr lang="es-ES" sz="2400" b="0" dirty="0" smtClean="0"/>
              <a:t>requiere estudios multisectoriales, incluyendo especialistas en ecosistemas, agua, agricultura, biología, sin olvidar e incorporar la parte social y los conocimientos antropológicos.</a:t>
            </a:r>
            <a:endParaRPr lang="es-ES" sz="2400" b="0" dirty="0"/>
          </a:p>
        </p:txBody>
      </p:sp>
      <p:pic>
        <p:nvPicPr>
          <p:cNvPr id="2" name="Picture 2" descr="C:\Users\RALL\Documents\CONGRESO CAMBIO CLIMATICO\afiche_congreso_cambioclimatico_ElSalvador201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0"/>
            <a:ext cx="1296144" cy="20032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5157192"/>
            <a:ext cx="9036496" cy="1368152"/>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r>
              <a:rPr lang="es-SV" sz="2000" b="0" dirty="0" smtClean="0"/>
              <a:t>SOBRE CAMBIO CLIMATICO, SE DEBEN EVITAR LAS CONTRADICIONES INTERNAS PARA TENER UNA VISIÓN AMPLIA Y HACER UNA VISIÓN PROPIA DE PAIS SIN INFLUENCIAS EXTERNAS YA QUE SON MULTIPLES, TENIENDO ENCUENTA LAS CONSECUENCIAS DE CC EN CADA REGION.</a:t>
            </a:r>
            <a:endParaRPr lang="es-SV" sz="2000" b="0" dirty="0"/>
          </a:p>
        </p:txBody>
      </p:sp>
    </p:spTree>
    <p:extLst>
      <p:ext uri="{BB962C8B-B14F-4D97-AF65-F5344CB8AC3E}">
        <p14:creationId xmlns:p14="http://schemas.microsoft.com/office/powerpoint/2010/main" val="312151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428604"/>
            <a:ext cx="8643966" cy="5143536"/>
          </a:xfrm>
          <a:prstGeom prst="rect">
            <a:avLst/>
          </a:prstGeom>
          <a:noFill/>
          <a:ln w="9525">
            <a:noFill/>
            <a:miter lim="800000"/>
            <a:headEnd/>
            <a:tailEnd/>
          </a:ln>
        </p:spPr>
      </p:pic>
      <p:sp>
        <p:nvSpPr>
          <p:cNvPr id="5" name="4 CuadroTexto"/>
          <p:cNvSpPr txBox="1"/>
          <p:nvPr/>
        </p:nvSpPr>
        <p:spPr>
          <a:xfrm>
            <a:off x="642910" y="5857892"/>
            <a:ext cx="7643866" cy="923330"/>
          </a:xfrm>
          <a:prstGeom prst="rect">
            <a:avLst/>
          </a:prstGeom>
          <a:noFill/>
        </p:spPr>
        <p:txBody>
          <a:bodyPr wrap="square" lIns="91432" tIns="45716" rIns="91432" bIns="45716" rtlCol="0">
            <a:spAutoFit/>
          </a:bodyPr>
          <a:lstStyle/>
          <a:p>
            <a:r>
              <a:rPr lang="es-ES" dirty="0" smtClean="0"/>
              <a:t>Fuente: Ramirez Cruz </a:t>
            </a:r>
            <a:r>
              <a:rPr lang="es-ES" dirty="0" err="1" smtClean="0"/>
              <a:t>Fatima</a:t>
            </a:r>
            <a:r>
              <a:rPr lang="es-ES" dirty="0" smtClean="0"/>
              <a:t> Carolina et al. 2011. Análisis Estructural del Sector Agropecuario en El Salvador: Evolución e implicaciones en la SAN del sector rural. Tesis. UCA</a:t>
            </a:r>
            <a:endParaRPr lang="es-ES" dirty="0"/>
          </a:p>
        </p:txBody>
      </p:sp>
    </p:spTree>
    <p:extLst>
      <p:ext uri="{BB962C8B-B14F-4D97-AF65-F5344CB8AC3E}">
        <p14:creationId xmlns:p14="http://schemas.microsoft.com/office/powerpoint/2010/main" val="2370179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6" y="500042"/>
            <a:ext cx="9072626" cy="5072099"/>
          </a:xfrm>
          <a:prstGeom prst="rect">
            <a:avLst/>
          </a:prstGeom>
          <a:noFill/>
          <a:ln w="9525">
            <a:noFill/>
            <a:miter lim="800000"/>
            <a:headEnd/>
            <a:tailEnd/>
          </a:ln>
        </p:spPr>
      </p:pic>
      <p:sp>
        <p:nvSpPr>
          <p:cNvPr id="3" name="2 CuadroTexto"/>
          <p:cNvSpPr txBox="1"/>
          <p:nvPr/>
        </p:nvSpPr>
        <p:spPr>
          <a:xfrm>
            <a:off x="642910" y="5857892"/>
            <a:ext cx="7643866" cy="923330"/>
          </a:xfrm>
          <a:prstGeom prst="rect">
            <a:avLst/>
          </a:prstGeom>
          <a:noFill/>
        </p:spPr>
        <p:txBody>
          <a:bodyPr wrap="square" lIns="91432" tIns="45716" rIns="91432" bIns="45716" rtlCol="0">
            <a:spAutoFit/>
          </a:bodyPr>
          <a:lstStyle/>
          <a:p>
            <a:r>
              <a:rPr lang="es-ES" dirty="0" smtClean="0"/>
              <a:t>Fuente: Ramirez Cruz </a:t>
            </a:r>
            <a:r>
              <a:rPr lang="es-ES" dirty="0" err="1" smtClean="0"/>
              <a:t>Fatima</a:t>
            </a:r>
            <a:r>
              <a:rPr lang="es-ES" dirty="0" smtClean="0"/>
              <a:t> Carolina et al. 2011. Análisis Estructural del Sector Agropecuario en El Salvador: Evolución e implicaciones en la SAN del sector rural. Tesis. UCA</a:t>
            </a:r>
            <a:endParaRPr lang="es-ES" dirty="0"/>
          </a:p>
        </p:txBody>
      </p:sp>
    </p:spTree>
    <p:extLst>
      <p:ext uri="{BB962C8B-B14F-4D97-AF65-F5344CB8AC3E}">
        <p14:creationId xmlns:p14="http://schemas.microsoft.com/office/powerpoint/2010/main" val="2828211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51523" y="121129"/>
            <a:ext cx="8421229" cy="6308267"/>
          </a:xfrm>
          <a:prstGeom prst="rect">
            <a:avLst/>
          </a:prstGeom>
          <a:noFill/>
          <a:ln w="9525">
            <a:noFill/>
            <a:miter lim="800000"/>
            <a:headEnd/>
            <a:tailEnd/>
          </a:ln>
          <a:effectLst/>
        </p:spPr>
      </p:pic>
    </p:spTree>
    <p:extLst>
      <p:ext uri="{BB962C8B-B14F-4D97-AF65-F5344CB8AC3E}">
        <p14:creationId xmlns:p14="http://schemas.microsoft.com/office/powerpoint/2010/main" val="148821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42847" y="214291"/>
            <a:ext cx="8773665" cy="6572272"/>
          </a:xfrm>
          <a:prstGeom prst="rect">
            <a:avLst/>
          </a:prstGeom>
          <a:noFill/>
          <a:ln w="9525">
            <a:noFill/>
            <a:miter lim="800000"/>
            <a:headEnd/>
            <a:tailEnd/>
          </a:ln>
          <a:effectLst/>
        </p:spPr>
      </p:pic>
      <p:sp>
        <p:nvSpPr>
          <p:cNvPr id="2" name="1 Elipse"/>
          <p:cNvSpPr/>
          <p:nvPr/>
        </p:nvSpPr>
        <p:spPr>
          <a:xfrm>
            <a:off x="5004048" y="1844824"/>
            <a:ext cx="2736304" cy="259228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spTree>
    <p:extLst>
      <p:ext uri="{BB962C8B-B14F-4D97-AF65-F5344CB8AC3E}">
        <p14:creationId xmlns:p14="http://schemas.microsoft.com/office/powerpoint/2010/main" val="255169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sosuel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0"/>
            <a:ext cx="6751647" cy="5019029"/>
          </a:xfrm>
          <a:prstGeom prst="rect">
            <a:avLst/>
          </a:prstGeom>
          <a:noFill/>
          <a:ln w="9525">
            <a:noFill/>
            <a:miter lim="800000"/>
            <a:headEnd/>
            <a:tailEnd/>
          </a:ln>
        </p:spPr>
      </p:pic>
      <p:sp>
        <p:nvSpPr>
          <p:cNvPr id="53251" name="Rectangle 3"/>
          <p:cNvSpPr>
            <a:spLocks noChangeArrowheads="1"/>
          </p:cNvSpPr>
          <p:nvPr/>
        </p:nvSpPr>
        <p:spPr bwMode="auto">
          <a:xfrm>
            <a:off x="7072330" y="1571612"/>
            <a:ext cx="2071670"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rPr>
              <a:t>Territorio Nacional: 			21,040 km</a:t>
            </a:r>
            <a:r>
              <a:rPr kumimoji="0" lang="es-ES" sz="12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rPr>
              <a:t>Masas de agua			                320 km</a:t>
            </a:r>
            <a:r>
              <a:rPr kumimoji="0" lang="es-ES" sz="1200" b="0" i="0" u="none" strike="noStrike" cap="none" normalizeH="0" baseline="30000" dirty="0" smtClean="0">
                <a:ln>
                  <a:noFill/>
                </a:ln>
                <a:solidFill>
                  <a:schemeClr val="tx1"/>
                </a:solidFill>
                <a:effectLst/>
                <a:latin typeface="Arial" pitchFamily="34" charset="0"/>
                <a:ea typeface="Times New Roman" pitchFamily="18" charset="0"/>
              </a:rPr>
              <a:t>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rPr>
              <a:t>Extensión de tierra			20,720 km</a:t>
            </a:r>
            <a:r>
              <a:rPr kumimoji="0" lang="es-ES" sz="12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es-E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8036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onfus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656" y="142852"/>
            <a:ext cx="8104434" cy="4786346"/>
          </a:xfrm>
          <a:prstGeom prst="rect">
            <a:avLst/>
          </a:prstGeom>
          <a:noFill/>
          <a:ln w="15875">
            <a:solidFill>
              <a:srgbClr val="000000"/>
            </a:solidFill>
            <a:miter lim="800000"/>
            <a:headEnd/>
            <a:tailEnd/>
          </a:ln>
        </p:spPr>
      </p:pic>
      <p:graphicFrame>
        <p:nvGraphicFramePr>
          <p:cNvPr id="3" name="2 Tabla"/>
          <p:cNvGraphicFramePr>
            <a:graphicFrameLocks noGrp="1"/>
          </p:cNvGraphicFramePr>
          <p:nvPr/>
        </p:nvGraphicFramePr>
        <p:xfrm>
          <a:off x="1714480" y="5072074"/>
          <a:ext cx="6215106" cy="1615440"/>
        </p:xfrm>
        <a:graphic>
          <a:graphicData uri="http://schemas.openxmlformats.org/drawingml/2006/table">
            <a:tbl>
              <a:tblPr/>
              <a:tblGrid>
                <a:gridCol w="2071702"/>
                <a:gridCol w="2071702"/>
                <a:gridCol w="2071702"/>
              </a:tblGrid>
              <a:tr h="0">
                <a:tc>
                  <a:txBody>
                    <a:bodyPr/>
                    <a:lstStyle/>
                    <a:p>
                      <a:pPr algn="ctr"/>
                      <a:endParaRPr lang="es-E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b="1">
                          <a:latin typeface="Calibri"/>
                          <a:ea typeface="Times New Roman"/>
                          <a:cs typeface="Times New Roman"/>
                        </a:rPr>
                        <a:t>Área (km</a:t>
                      </a:r>
                      <a:r>
                        <a:rPr lang="es-ES" sz="1600" b="1" baseline="30000">
                          <a:latin typeface="Calibri"/>
                          <a:ea typeface="Times New Roman"/>
                          <a:cs typeface="Times New Roman"/>
                        </a:rPr>
                        <a:t>2</a:t>
                      </a:r>
                      <a:r>
                        <a:rPr lang="es-ES" sz="1600" b="1">
                          <a:latin typeface="Calibri"/>
                          <a:ea typeface="Times New Roman"/>
                          <a:cs typeface="Times New Roman"/>
                        </a:rPr>
                        <a:t>)</a:t>
                      </a:r>
                      <a:endParaRPr lang="es-E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b="1" i="1">
                          <a:latin typeface="Calibri"/>
                          <a:ea typeface="Times New Roman"/>
                          <a:cs typeface="Times New Roman"/>
                        </a:rPr>
                        <a:t>%</a:t>
                      </a:r>
                      <a:endParaRPr lang="es-E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r>
                        <a:rPr lang="es-ES" sz="1600">
                          <a:latin typeface="Calibri"/>
                          <a:ea typeface="Times New Roman"/>
                          <a:cs typeface="Times New Roman"/>
                        </a:rPr>
                        <a:t>Áreas urbanas: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latin typeface="Calibri"/>
                          <a:ea typeface="Times New Roman"/>
                          <a:cs typeface="Times New Roman"/>
                        </a:rPr>
                        <a:t>308.74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a:latin typeface="Times New Roman"/>
                          <a:ea typeface="Times New Roman"/>
                          <a:cs typeface="Times New Roman"/>
                        </a:rPr>
                        <a:t>1.50</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r>
                        <a:rPr lang="es-ES" sz="1600">
                          <a:latin typeface="Calibri"/>
                          <a:ea typeface="Times New Roman"/>
                          <a:cs typeface="Times New Roman"/>
                        </a:rPr>
                        <a:t>Uso inapropiado: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latin typeface="Calibri"/>
                          <a:ea typeface="Times New Roman"/>
                          <a:cs typeface="Times New Roman"/>
                        </a:rPr>
                        <a:t>11,817.13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a:latin typeface="Times New Roman"/>
                          <a:ea typeface="Times New Roman"/>
                          <a:cs typeface="Times New Roman"/>
                        </a:rPr>
                        <a:t>57.32</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r>
                        <a:rPr lang="es-ES" sz="1600">
                          <a:latin typeface="Calibri"/>
                          <a:ea typeface="Times New Roman"/>
                          <a:cs typeface="Times New Roman"/>
                        </a:rPr>
                        <a:t>Uso apropiado: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latin typeface="Calibri"/>
                          <a:ea typeface="Times New Roman"/>
                          <a:cs typeface="Times New Roman"/>
                        </a:rPr>
                        <a:t>8,131.79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a:latin typeface="Times New Roman"/>
                          <a:ea typeface="Times New Roman"/>
                          <a:cs typeface="Times New Roman"/>
                        </a:rPr>
                        <a:t>39.45</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r>
                        <a:rPr lang="es-ES" sz="1600">
                          <a:latin typeface="Calibri"/>
                          <a:ea typeface="Times New Roman"/>
                          <a:cs typeface="Times New Roman"/>
                        </a:rPr>
                        <a:t>Agua: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latin typeface="Calibri"/>
                          <a:ea typeface="Times New Roman"/>
                          <a:cs typeface="Times New Roman"/>
                        </a:rPr>
                        <a:t>357.69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a:latin typeface="Times New Roman"/>
                          <a:ea typeface="Times New Roman"/>
                          <a:cs typeface="Times New Roman"/>
                        </a:rPr>
                        <a:t>1.74</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800" i="1">
                          <a:latin typeface="Times New Roman"/>
                          <a:ea typeface="Times New Roman"/>
                          <a:cs typeface="Times New Roman"/>
                        </a:rPr>
                        <a:t>TOTAL</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a:latin typeface="Times New Roman"/>
                          <a:ea typeface="Times New Roman"/>
                          <a:cs typeface="Times New Roman"/>
                        </a:rPr>
                        <a:t>20615.35</a:t>
                      </a:r>
                      <a:endParaRPr lang="es-E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i="1" dirty="0">
                          <a:latin typeface="Times New Roman"/>
                          <a:ea typeface="Times New Roman"/>
                          <a:cs typeface="Times New Roman"/>
                        </a:rPr>
                        <a:t>100.00</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6995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1716</Words>
  <Application>Microsoft Office PowerPoint</Application>
  <PresentationFormat>Presentación en pantalla (4:3)</PresentationFormat>
  <Paragraphs>163</Paragraphs>
  <Slides>33</Slides>
  <Notes>13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Presentación de PowerPoint 2010</vt:lpstr>
      <vt:lpstr>EL SECTOR AGROPECUARIO Y EL CAMBIO CLIMATICO EN EL SALVADOR</vt:lpstr>
      <vt:lpstr>Contribución del PIB agropecuario al PIB Nacional  1989-2011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Estado del Arte en Cambio Climático, Agricultura y Seguridad Alimentaria en El Salvador. MAG</vt:lpstr>
      <vt:lpstr>Presentación de PowerPoint</vt:lpstr>
      <vt:lpstr>Presentación de PowerPoint</vt:lpstr>
      <vt:lpstr>Presentación de PowerPoint</vt:lpstr>
      <vt:lpstr>LA IMPORTANCIA DE LA AGRICULTURA DE SECANO EN EL SALVADOR</vt:lpstr>
      <vt:lpstr>Presentación de PowerPoint</vt:lpstr>
      <vt:lpstr>CONSIDERACIONES FINALES</vt:lpstr>
      <vt:lpstr>“RESCATE, CONSERVACIÓN Y PROMOCIÓN  DE GERMOPLASMA DE FRUTALES NATIVOS EN EL SALVADOR Y LA ADAPTACIÓN AL CAMBIO CLIMÁTICO”. UES . CIENCIAS AGRONOMICAS </vt:lpstr>
      <vt:lpstr>Presentación de PowerPoint</vt:lpstr>
      <vt:lpstr>Caracteristicas de la Agricultura que promovemos</vt:lpstr>
      <vt:lpstr>Generación de Tecnologías para Adaptabilidad al Cambio Climático. CENTA</vt:lpstr>
      <vt:lpstr>Presentación de PowerPoint</vt:lpstr>
      <vt:lpstr>Tecnologías generadas en frijol</vt:lpstr>
      <vt:lpstr>Tecnologías generadas en Arroz</vt:lpstr>
      <vt:lpstr>Hortalizas</vt:lpstr>
      <vt:lpstr>Presentación de PowerPoint</vt:lpstr>
      <vt:lpstr>Presentación de PowerPoint</vt:lpstr>
      <vt:lpstr>Presentación de PowerPoint</vt:lpstr>
      <vt:lpstr>Presentación de PowerPoint</vt:lpstr>
      <vt:lpstr>COMO EVALUARIA EL ESTADO DEL CONOCIMIENTO DE LA TEMATICA EN EL SECTOR?</vt:lpstr>
      <vt:lpstr>QUE ASPECTOS Y ACTORES SON ESENCIALES Y NO ESTAN SIENDO CONSIDERADOS?</vt:lpstr>
      <vt:lpstr>QUE MEDIDAS O ACCIONES SERA NECESARIO IMPLEMENTAR, CONTINUAR Y O REEVALUAR EN EL CORTO Y MEDIANO PLAZO?</vt:lpstr>
      <vt:lpstr>QUE LINEAS DE INVESTIGACION Y TRANSFERENCIA DE ENERGIA ES NECESARIO IMPLEMENTAR?</vt:lpstr>
      <vt:lpstr>CONCLUSIONES: - Carencia de identificación de necesidades . - Falta analizar datos del clima, rendimientos, ocurrencia de enfermedades, relacionadas con CC. - Se requiere estudios multisectoriales, incluyendo especialistas en ecosistemas, agua, agricultura, biología, sin olvidar e incorporar la parte social y los conocimientos antropológicos.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SECTOR AGROPECUARIO Y EL CAMBIO CLIMATICO EN EL SALVADOR</dc:title>
  <dc:creator>RALL</dc:creator>
  <cp:lastModifiedBy>LGonzalez</cp:lastModifiedBy>
  <cp:revision>22</cp:revision>
  <dcterms:created xsi:type="dcterms:W3CDTF">2014-11-18T11:51:30Z</dcterms:created>
  <dcterms:modified xsi:type="dcterms:W3CDTF">2018-03-27T02:11:18Z</dcterms:modified>
</cp:coreProperties>
</file>