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33" r:id="rId3"/>
    <p:sldId id="326" r:id="rId4"/>
    <p:sldId id="292" r:id="rId5"/>
    <p:sldId id="328" r:id="rId6"/>
    <p:sldId id="286" r:id="rId7"/>
    <p:sldId id="284" r:id="rId8"/>
    <p:sldId id="327" r:id="rId9"/>
    <p:sldId id="366" r:id="rId10"/>
    <p:sldId id="285" r:id="rId11"/>
    <p:sldId id="365" r:id="rId12"/>
    <p:sldId id="361" r:id="rId13"/>
    <p:sldId id="363" r:id="rId14"/>
    <p:sldId id="329" r:id="rId15"/>
    <p:sldId id="330" r:id="rId16"/>
    <p:sldId id="331" r:id="rId17"/>
    <p:sldId id="296" r:id="rId18"/>
    <p:sldId id="332" r:id="rId19"/>
    <p:sldId id="278" r:id="rId20"/>
    <p:sldId id="280" r:id="rId21"/>
    <p:sldId id="281" r:id="rId22"/>
    <p:sldId id="337" r:id="rId23"/>
    <p:sldId id="290" r:id="rId24"/>
    <p:sldId id="311" r:id="rId25"/>
    <p:sldId id="34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>
      <p:cViewPr>
        <p:scale>
          <a:sx n="66" d="100"/>
          <a:sy n="66" d="100"/>
        </p:scale>
        <p:origin x="-19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8DFA6-49D1-4587-B659-8903C58A77FC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793C-BCED-4B05-B59E-0378D52A940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65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854"/>
            <a:ext cx="5486400" cy="4115268"/>
          </a:xfrm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07029-550E-468B-AE6E-B69C4AB1B60E}" type="slidenum">
              <a:rPr lang="es-ES_tradnl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12</a:t>
            </a:fld>
            <a:endParaRPr lang="es-ES_tradnl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793C-BCED-4B05-B59E-0378D52A9402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793C-BCED-4B05-B59E-0378D52A9402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7793C-BCED-4B05-B59E-0378D52A9402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0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8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4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4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61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51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2B7C-913B-48FF-8AA4-EE169C11203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8D64-46BD-4EDC-8F66-14CFE9B90AC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49D71-072D-40E6-B739-C2EA5539D229}" type="datetimeFigureOut">
              <a:rPr lang="es-ES" smtClean="0"/>
              <a:pPr/>
              <a:t>26/03/2018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082-EF8C-4564-A676-F54CD2042A6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2B7C-913B-48FF-8AA4-EE169C11203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26/03/2018</a:t>
            </a:fld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8D64-46BD-4EDC-8F66-14CFE9B90A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480720" cy="149817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Oportunidades de Negocios Carbono Comunitario en Mesoamérica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Plataforma Regional de Proyectos Pilotos REDD+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139952" y="652534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543" y="3967054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805129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7" y="6152538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17 Imagen" descr="LogodeAM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714884"/>
            <a:ext cx="3071834" cy="1894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984" y="4720953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983" y="4461609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1" y="4545935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815" y="4356424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559" y="5672285"/>
            <a:ext cx="536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2" descr="DSC04607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Combate Incendios4 19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01725"/>
            <a:ext cx="3482975" cy="23272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6868" name="Picture 4" descr="Combate Incendio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1095375"/>
            <a:ext cx="3382963" cy="492601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152400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 b="1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Organización para Prevención y Combate de Incendios Forestales</a:t>
            </a:r>
            <a:endParaRPr lang="es-ES" sz="28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6870" name="Picture 11" descr="DSC0460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3529013" cy="2520950"/>
          </a:xfrm>
          <a:prstGeom prst="rect">
            <a:avLst/>
          </a:prstGeom>
          <a:noFill/>
          <a:ln w="76200" cmpd="tri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6871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17DB3-C7F3-49EF-8B91-BA7DB4FF1930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PIETARIO\Desktop\Patrullaje  nusagandi\Patrullaje.2008\P100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57298"/>
            <a:ext cx="6000760" cy="3000396"/>
          </a:xfrm>
          <a:noFill/>
        </p:spPr>
      </p:pic>
      <p:pic>
        <p:nvPicPr>
          <p:cNvPr id="5" name="Picture 2" descr="C:\Users\PROPIETARIO\Desktop\fotos de actividades de la secretaria\Operativo Carnaval 2010\100_03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857892"/>
            <a:ext cx="2214546" cy="1000108"/>
          </a:xfrm>
          <a:prstGeom prst="rect">
            <a:avLst/>
          </a:prstGeom>
          <a:noFill/>
        </p:spPr>
      </p:pic>
      <p:pic>
        <p:nvPicPr>
          <p:cNvPr id="6" name="Picture 2" descr="C:\Users\PROPIETARIO\Desktop\fotos de actividades de la secretaria\Operativo Carnaval 2010\100_02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8"/>
            <a:ext cx="223367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PROPIETARIO\Desktop\fotos de actividades de la secretaria\Patrullaje\(7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857628"/>
            <a:ext cx="171480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PROPIETARIO\Desktop\fotos de actividades de la secretaria\Patrullaje  nusagandi\Patrullaje.2008\P1000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857628"/>
            <a:ext cx="2000740" cy="3000372"/>
          </a:xfrm>
          <a:prstGeom prst="rect">
            <a:avLst/>
          </a:prstGeom>
          <a:noFill/>
        </p:spPr>
      </p:pic>
      <p:pic>
        <p:nvPicPr>
          <p:cNvPr id="9" name="Picture 2" descr="C:\Users\PROPIETARIO\Desktop\fotos de actividades de la secretaria\Patrullaje\(1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1934" y="1357298"/>
            <a:ext cx="3172066" cy="2663156"/>
          </a:xfrm>
          <a:prstGeom prst="rect">
            <a:avLst/>
          </a:prstGeom>
          <a:noFill/>
        </p:spPr>
      </p:pic>
      <p:pic>
        <p:nvPicPr>
          <p:cNvPr id="10" name="Picture 3" descr="C:\Users\PROPIETARIO\Desktop\fotos de actividades de la secretaria\Decomiso de madera,julio 2010\P106035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929066"/>
            <a:ext cx="321467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571604" y="71435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dirty="0" smtClean="0"/>
              <a:t>Gobernanza Territorial</a:t>
            </a:r>
            <a:endParaRPr lang="es-N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  <a:cs typeface="+mj-cs"/>
              </a:rPr>
              <a:t>Control de la extracción Ilegal</a:t>
            </a:r>
          </a:p>
        </p:txBody>
      </p:sp>
      <p:pic>
        <p:nvPicPr>
          <p:cNvPr id="37891" name="Picture 7" descr="HPIM11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2533650" cy="1901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2" name="Picture 9" descr="HPIM115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572000"/>
            <a:ext cx="2566988" cy="1925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3" name="Picture 14" descr="decomisos CONAP8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1357313"/>
            <a:ext cx="4197350" cy="2786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4" name="Picture 15" descr="DSC014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268413"/>
            <a:ext cx="2160587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5" name="Picture 16" descr="DSC014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3429000"/>
            <a:ext cx="2168525" cy="289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7896" name="Picture 17" descr="HPIM1146"/>
          <p:cNvPicPr>
            <a:picLocks noChangeAspect="1" noChangeArrowheads="1"/>
          </p:cNvPicPr>
          <p:nvPr/>
        </p:nvPicPr>
        <p:blipFill>
          <a:blip r:embed="rId8" cstate="email">
            <a:lum bright="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571750" cy="1928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7897" name="8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06DF4-197D-42D2-92B3-858BF023D1B9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66" y="1244162"/>
            <a:ext cx="6208683" cy="536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43982" y="1253587"/>
            <a:ext cx="2714247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México</a:t>
            </a:r>
            <a:r>
              <a:rPr lang="es-ES" dirty="0"/>
              <a:t>: 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13,860 </a:t>
            </a:r>
            <a:r>
              <a:rPr lang="es-ES" dirty="0"/>
              <a:t>millones de t de C almacenado </a:t>
            </a:r>
            <a:r>
              <a:rPr lang="es-ES" dirty="0" smtClean="0"/>
              <a:t>bosques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Actuales tasas </a:t>
            </a:r>
            <a:r>
              <a:rPr lang="es-ES" dirty="0" smtClean="0"/>
              <a:t> </a:t>
            </a:r>
            <a:r>
              <a:rPr lang="es-ES" dirty="0"/>
              <a:t>deforestación </a:t>
            </a:r>
            <a:r>
              <a:rPr lang="es-ES" dirty="0" smtClean="0"/>
              <a:t>reportadas </a:t>
            </a:r>
            <a:r>
              <a:rPr lang="es-ES" dirty="0"/>
              <a:t>FAO (FRA2010) -  asumiendo promedio densidad </a:t>
            </a:r>
            <a:r>
              <a:rPr lang="es-ES" dirty="0" smtClean="0"/>
              <a:t>carbono 150 </a:t>
            </a:r>
            <a:r>
              <a:rPr lang="es-ES" dirty="0"/>
              <a:t>t/ha.</a:t>
            </a:r>
          </a:p>
          <a:p>
            <a:endParaRPr lang="es-ES" dirty="0"/>
          </a:p>
          <a:p>
            <a:r>
              <a:rPr lang="es-ES" dirty="0"/>
              <a:t>México </a:t>
            </a:r>
            <a:r>
              <a:rPr lang="es-ES" dirty="0" smtClean="0"/>
              <a:t>10 </a:t>
            </a:r>
            <a:r>
              <a:rPr lang="es-ES" dirty="0"/>
              <a:t>años estaría emitiendo 231.1 millones de t de C por deforestación, equivalentes a 848.3 Mt CO2e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971600" y="337404"/>
            <a:ext cx="763284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México: Reservorio </a:t>
            </a:r>
            <a:r>
              <a:rPr lang="es-ES" sz="2800" b="1" dirty="0">
                <a:solidFill>
                  <a:srgbClr val="FF0000"/>
                </a:solidFill>
              </a:rPr>
              <a:t>de </a:t>
            </a:r>
            <a:r>
              <a:rPr lang="es-ES" sz="2800" b="1" dirty="0" smtClean="0">
                <a:solidFill>
                  <a:srgbClr val="FF0000"/>
                </a:solidFill>
              </a:rPr>
              <a:t>Carbono Comunitario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5904656" cy="563231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84169" y="1124744"/>
            <a:ext cx="2952328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Centroamérica:</a:t>
            </a:r>
          </a:p>
          <a:p>
            <a:endParaRPr lang="es-ES" dirty="0"/>
          </a:p>
          <a:p>
            <a:r>
              <a:rPr lang="es-ES" dirty="0" smtClean="0"/>
              <a:t>Tasas </a:t>
            </a:r>
            <a:r>
              <a:rPr lang="es-ES" dirty="0"/>
              <a:t>de deforestación mas altas de la región.</a:t>
            </a:r>
          </a:p>
          <a:p>
            <a:endParaRPr lang="es-ES" dirty="0"/>
          </a:p>
          <a:p>
            <a:r>
              <a:rPr lang="es-ES" dirty="0"/>
              <a:t>Con tasas actuales  deforestación: 10 años se estarían emitiendo 353 millones de ton de C, equivalentes a 1,295 Mt CO2e.</a:t>
            </a:r>
          </a:p>
          <a:p>
            <a:endParaRPr lang="es-ES" dirty="0" smtClean="0"/>
          </a:p>
          <a:p>
            <a:r>
              <a:rPr lang="es-ES" dirty="0" smtClean="0"/>
              <a:t>8.7 </a:t>
            </a:r>
            <a:r>
              <a:rPr lang="es-ES" dirty="0"/>
              <a:t>millones </a:t>
            </a:r>
            <a:r>
              <a:rPr lang="es-ES" dirty="0" smtClean="0"/>
              <a:t>ha. influencia </a:t>
            </a:r>
            <a:r>
              <a:rPr lang="es-ES" dirty="0"/>
              <a:t>indígena </a:t>
            </a:r>
            <a:r>
              <a:rPr lang="es-ES" dirty="0" smtClean="0"/>
              <a:t>comunitaria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Reducción </a:t>
            </a:r>
            <a:r>
              <a:rPr lang="es-ES" dirty="0" smtClean="0"/>
              <a:t> </a:t>
            </a:r>
            <a:r>
              <a:rPr lang="es-ES" dirty="0"/>
              <a:t>50% </a:t>
            </a:r>
            <a:r>
              <a:rPr lang="es-ES" dirty="0" smtClean="0"/>
              <a:t> </a:t>
            </a:r>
            <a:r>
              <a:rPr lang="es-ES" dirty="0"/>
              <a:t>tasas actuales </a:t>
            </a:r>
            <a:r>
              <a:rPr lang="es-ES" dirty="0" smtClean="0"/>
              <a:t> deforestación potencial  REDD: 160 </a:t>
            </a:r>
            <a:r>
              <a:rPr lang="es-ES" dirty="0"/>
              <a:t>millones de t de C, equivalente a 587 MtCO2e.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364013"/>
            <a:ext cx="799288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Centroamérica: Reservorio de Carbono Comunitario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55776" y="53933"/>
            <a:ext cx="612068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Reservorio de Carbono Comunitario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203"/>
            <a:ext cx="2304256" cy="128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976664" cy="563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56176" y="1203333"/>
            <a:ext cx="2664296" cy="5355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Escenario y procesos REDD: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Principales masas de BOSQUES</a:t>
            </a:r>
            <a:r>
              <a:rPr lang="es-ES" dirty="0"/>
              <a:t>. </a:t>
            </a:r>
            <a:r>
              <a:rPr lang="es-ES" dirty="0" smtClean="0"/>
              <a:t>En grandes bloques </a:t>
            </a:r>
          </a:p>
          <a:p>
            <a:pPr lvl="0"/>
            <a:endParaRPr lang="es-ES" dirty="0"/>
          </a:p>
          <a:p>
            <a:pPr lvl="0"/>
            <a:r>
              <a:rPr lang="es-ES" dirty="0" smtClean="0"/>
              <a:t>TERRITORIOS </a:t>
            </a:r>
            <a:r>
              <a:rPr lang="es-ES" dirty="0"/>
              <a:t>CONCRETOS. </a:t>
            </a:r>
            <a:r>
              <a:rPr lang="es-ES" dirty="0" smtClean="0"/>
              <a:t>(territorios </a:t>
            </a:r>
            <a:r>
              <a:rPr lang="es-ES" dirty="0"/>
              <a:t>delimitados </a:t>
            </a:r>
            <a:r>
              <a:rPr lang="es-ES" dirty="0" smtClean="0"/>
              <a:t>y tenencia legal) </a:t>
            </a:r>
            <a:r>
              <a:rPr lang="es-ES" dirty="0"/>
              <a:t> 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CAPITAL </a:t>
            </a:r>
            <a:r>
              <a:rPr lang="es-ES" dirty="0"/>
              <a:t>SOCIAL. Autoridades </a:t>
            </a:r>
            <a:r>
              <a:rPr lang="es-ES" dirty="0" smtClean="0"/>
              <a:t>territoriales.</a:t>
            </a:r>
          </a:p>
          <a:p>
            <a:pPr lvl="0"/>
            <a:r>
              <a:rPr lang="es-ES" dirty="0" smtClean="0"/>
              <a:t> </a:t>
            </a:r>
            <a:r>
              <a:rPr lang="es-ES" dirty="0"/>
              <a:t> </a:t>
            </a:r>
          </a:p>
          <a:p>
            <a:pPr lvl="0"/>
            <a:r>
              <a:rPr lang="es-ES" dirty="0"/>
              <a:t>GOBERNANZA. </a:t>
            </a:r>
            <a:r>
              <a:rPr lang="es-ES" dirty="0" smtClean="0"/>
              <a:t>Reglas </a:t>
            </a:r>
            <a:r>
              <a:rPr lang="es-ES" dirty="0"/>
              <a:t>y </a:t>
            </a:r>
            <a:r>
              <a:rPr lang="es-ES" dirty="0" smtClean="0"/>
              <a:t>normativas.</a:t>
            </a:r>
          </a:p>
          <a:p>
            <a:pPr lvl="0"/>
            <a:endParaRPr lang="es-ES" dirty="0"/>
          </a:p>
          <a:p>
            <a:pPr lvl="0"/>
            <a:r>
              <a:rPr lang="es-ES" dirty="0" smtClean="0"/>
              <a:t>AGENDA LOCAL con propuestas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368152" cy="9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14290"/>
            <a:ext cx="2684743" cy="77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012" y="243735"/>
            <a:ext cx="1778460" cy="80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14290"/>
            <a:ext cx="1970761" cy="73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a. Somarriba\AppData\Local\Microsoft\Windows\Temporary Internet Files\Low\Content.IE5\NNEPWS3O\Meso-Carbon_mesoamerican-community-carbon-reservoi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3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928934"/>
            <a:ext cx="2500330" cy="3214710"/>
          </a:xfrm>
        </p:spPr>
        <p:txBody>
          <a:bodyPr>
            <a:normAutofit fontScale="90000"/>
          </a:bodyPr>
          <a:lstStyle/>
          <a:p>
            <a:pPr algn="l"/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sz="2700" b="1" dirty="0" smtClean="0"/>
              <a:t/>
            </a:r>
            <a:br>
              <a:rPr lang="es-ES" sz="2700" b="1" dirty="0" smtClean="0"/>
            </a:br>
            <a:r>
              <a:rPr lang="es-ES" sz="2700" b="1" dirty="0" smtClean="0"/>
              <a:t>P. Partida</a:t>
            </a:r>
            <a:br>
              <a:rPr lang="es-ES" sz="2700" b="1" dirty="0" smtClean="0"/>
            </a:br>
            <a:r>
              <a:rPr lang="es-ES" sz="2700" b="1" dirty="0" smtClean="0"/>
              <a:t> </a:t>
            </a:r>
            <a:r>
              <a:rPr lang="es-ES" sz="2700" dirty="0" smtClean="0"/>
              <a:t>(706 mil ha.)</a:t>
            </a:r>
            <a:br>
              <a:rPr lang="es-ES" sz="2700" dirty="0" smtClean="0"/>
            </a:br>
            <a:r>
              <a:rPr lang="es-ES" sz="2700" dirty="0" smtClean="0"/>
              <a:t>-  RBM</a:t>
            </a:r>
            <a:br>
              <a:rPr lang="es-ES" sz="27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Picture 7" descr="landsat_preliminar"/>
          <p:cNvPicPr preferRelativeResize="0">
            <a:picLocks noGrp="1" noChangeAspect="1" noChangeArrowheads="1" noCro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40" y="260648"/>
            <a:ext cx="5257808" cy="282702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786446" y="3286124"/>
            <a:ext cx="307180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  <a:ea typeface="+mj-ea"/>
                <a:cs typeface="+mj-cs"/>
              </a:rPr>
              <a:t>Agenda: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+mj-lt"/>
                <a:ea typeface="+mj-ea"/>
                <a:cs typeface="+mj-cs"/>
              </a:rPr>
              <a:t>Institucionalizar MFC.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+mj-lt"/>
                <a:ea typeface="+mj-ea"/>
                <a:cs typeface="+mj-cs"/>
              </a:rPr>
              <a:t>MFC funciona.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+mj-lt"/>
                <a:ea typeface="+mj-ea"/>
                <a:cs typeface="+mj-cs"/>
              </a:rPr>
              <a:t>Centro motivación y aprendizaje C.A.</a:t>
            </a:r>
          </a:p>
          <a:p>
            <a:pPr>
              <a:buFontTx/>
              <a:buChar char="-"/>
            </a:pPr>
            <a:r>
              <a:rPr lang="es-ES" sz="2400" dirty="0" smtClean="0">
                <a:latin typeface="+mj-lt"/>
                <a:ea typeface="+mj-ea"/>
                <a:cs typeface="+mj-cs"/>
              </a:rPr>
              <a:t>Ley Cambio Climático.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214678" y="3500438"/>
            <a:ext cx="2428892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REDD+: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" sz="2400" dirty="0" smtClean="0">
                <a:latin typeface="+mj-lt"/>
                <a:ea typeface="+mj-ea"/>
                <a:cs typeface="+mj-cs"/>
              </a:rPr>
              <a:t>- Contenido eco. ZUM (500 mil ha)</a:t>
            </a:r>
            <a:br>
              <a:rPr lang="es-ES" sz="2400" dirty="0" smtClean="0">
                <a:latin typeface="+mj-lt"/>
                <a:ea typeface="+mj-ea"/>
                <a:cs typeface="+mj-cs"/>
              </a:rPr>
            </a:br>
            <a:r>
              <a:rPr lang="es-ES" sz="2400" dirty="0" smtClean="0">
                <a:latin typeface="+mj-lt"/>
                <a:ea typeface="+mj-ea"/>
                <a:cs typeface="+mj-cs"/>
              </a:rPr>
              <a:t>- Reglas, normas, contratos</a:t>
            </a:r>
            <a:br>
              <a:rPr lang="es-ES" sz="2400" dirty="0" smtClean="0">
                <a:latin typeface="+mj-lt"/>
                <a:ea typeface="+mj-ea"/>
                <a:cs typeface="+mj-cs"/>
              </a:rPr>
            </a:br>
            <a:r>
              <a:rPr lang="es-ES" sz="2400" dirty="0" smtClean="0">
                <a:latin typeface="+mj-lt"/>
                <a:ea typeface="+mj-ea"/>
                <a:cs typeface="+mj-cs"/>
              </a:rPr>
              <a:t>- Auditoria externa</a:t>
            </a:r>
            <a:br>
              <a:rPr lang="es-ES" sz="2400" dirty="0" smtClean="0">
                <a:latin typeface="+mj-lt"/>
                <a:ea typeface="+mj-ea"/>
                <a:cs typeface="+mj-cs"/>
              </a:rPr>
            </a:br>
            <a:r>
              <a:rPr lang="es-ES" sz="2400" dirty="0" smtClean="0">
                <a:latin typeface="+mj-lt"/>
                <a:ea typeface="+mj-ea"/>
                <a:cs typeface="+mj-cs"/>
              </a:rPr>
              <a:t>- Instituciones</a:t>
            </a:r>
            <a:br>
              <a:rPr lang="es-ES" sz="2400" dirty="0" smtClean="0">
                <a:latin typeface="+mj-lt"/>
                <a:ea typeface="+mj-ea"/>
                <a:cs typeface="+mj-cs"/>
              </a:rPr>
            </a:br>
            <a:r>
              <a:rPr lang="es-ES" sz="2400" dirty="0" smtClean="0">
                <a:latin typeface="+mj-lt"/>
                <a:ea typeface="+mj-ea"/>
                <a:cs typeface="+mj-cs"/>
              </a:rPr>
              <a:t>- Capital social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6206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Caso Peten:</a:t>
            </a:r>
            <a:endParaRPr lang="es-ES" sz="2800" b="1" dirty="0"/>
          </a:p>
        </p:txBody>
      </p:sp>
      <p:pic>
        <p:nvPicPr>
          <p:cNvPr id="8" name="7 Imagen" descr="LOGO gUATECARBO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9058" y="3714752"/>
            <a:ext cx="1857388" cy="2428892"/>
          </a:xfrm>
        </p:spPr>
        <p:txBody>
          <a:bodyPr>
            <a:normAutofit fontScale="90000"/>
          </a:bodyPr>
          <a:lstStyle/>
          <a:p>
            <a:pPr algn="l"/>
            <a:r>
              <a:rPr lang="es-ES" sz="2400" b="1" dirty="0" smtClean="0">
                <a:latin typeface="+mn-lt"/>
                <a:ea typeface="+mn-ea"/>
                <a:cs typeface="+mn-cs"/>
              </a:rPr>
              <a:t>REDD+:</a:t>
            </a:r>
            <a:br>
              <a:rPr lang="es-ES" sz="2400" b="1" dirty="0" smtClean="0">
                <a:latin typeface="+mn-lt"/>
                <a:ea typeface="+mn-ea"/>
                <a:cs typeface="+mn-cs"/>
              </a:rPr>
            </a:br>
            <a:r>
              <a:rPr lang="es-ES" sz="2400" b="1" dirty="0" smtClean="0">
                <a:latin typeface="+mn-lt"/>
                <a:ea typeface="+mn-ea"/>
                <a:cs typeface="+mn-cs"/>
              </a:rPr>
              <a:t> </a:t>
            </a:r>
            <a:br>
              <a:rPr lang="es-ES" sz="2400" b="1" dirty="0" smtClean="0">
                <a:latin typeface="+mn-lt"/>
                <a:ea typeface="+mn-ea"/>
                <a:cs typeface="+mn-cs"/>
              </a:rPr>
            </a:br>
            <a:r>
              <a:rPr lang="es-ES" sz="2400" b="1" dirty="0" smtClean="0">
                <a:latin typeface="+mn-lt"/>
                <a:ea typeface="+mn-ea"/>
                <a:cs typeface="+mn-cs"/>
              </a:rPr>
              <a:t>- </a:t>
            </a:r>
            <a:r>
              <a:rPr lang="es-ES" sz="2400" dirty="0" smtClean="0">
                <a:latin typeface="+mn-lt"/>
                <a:ea typeface="+mn-ea"/>
                <a:cs typeface="+mn-cs"/>
              </a:rPr>
              <a:t>Oportunidad de darle contenido económico a los GIT</a:t>
            </a:r>
            <a:br>
              <a:rPr lang="es-ES" sz="2400" dirty="0" smtClean="0">
                <a:latin typeface="+mn-lt"/>
                <a:ea typeface="+mn-ea"/>
                <a:cs typeface="+mn-cs"/>
              </a:rPr>
            </a:br>
            <a:r>
              <a:rPr lang="es-ES" sz="2400" dirty="0" smtClean="0">
                <a:latin typeface="+mn-lt"/>
                <a:ea typeface="+mn-ea"/>
                <a:cs typeface="+mn-cs"/>
              </a:rPr>
              <a:t>- MFC con potencial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7562"/>
            <a:ext cx="304323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/>
              <a:t>P. Partida</a:t>
            </a:r>
          </a:p>
          <a:p>
            <a:pPr>
              <a:buNone/>
            </a:pPr>
            <a:r>
              <a:rPr lang="es-ES" sz="2400" dirty="0" smtClean="0"/>
              <a:t>Restitución D.</a:t>
            </a:r>
          </a:p>
          <a:p>
            <a:r>
              <a:rPr lang="es-ES" sz="2400" dirty="0" smtClean="0"/>
              <a:t>23 territorios 22 mil km2. </a:t>
            </a:r>
          </a:p>
          <a:p>
            <a:r>
              <a:rPr lang="es-ES" sz="2400" dirty="0" smtClean="0"/>
              <a:t>4ª Parte T. </a:t>
            </a:r>
            <a:r>
              <a:rPr lang="es-ES" sz="2400" dirty="0" err="1" smtClean="0"/>
              <a:t>Nac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70% bosques N.</a:t>
            </a:r>
          </a:p>
          <a:p>
            <a:r>
              <a:rPr lang="es-ES" sz="2400" dirty="0" smtClean="0"/>
              <a:t>GIT sujetos Derecho</a:t>
            </a:r>
          </a:p>
          <a:p>
            <a:pPr>
              <a:buNone/>
            </a:pPr>
            <a:endParaRPr lang="es-ES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929322" y="3357562"/>
            <a:ext cx="3143240" cy="3143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ES" sz="2400" b="1" dirty="0" smtClean="0"/>
              <a:t>Agenda:</a:t>
            </a:r>
          </a:p>
          <a:p>
            <a:pPr marL="342900" indent="-342900">
              <a:spcBef>
                <a:spcPct val="20000"/>
              </a:spcBef>
            </a:pPr>
            <a:endParaRPr lang="es-ES" sz="2400" b="1" dirty="0" smtClean="0"/>
          </a:p>
          <a:p>
            <a:pPr marL="342900" indent="-342900">
              <a:spcBef>
                <a:spcPct val="20000"/>
              </a:spcBef>
            </a:pPr>
            <a:r>
              <a:rPr lang="es-ES" sz="2400" dirty="0" smtClean="0"/>
              <a:t>- Resuelta titularidad tierras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400" dirty="0" smtClean="0"/>
              <a:t>- Gobierno Regional Autónomo.</a:t>
            </a: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611" y="-26073"/>
            <a:ext cx="5470911" cy="338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112474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/>
          </a:p>
          <a:p>
            <a:r>
              <a:rPr lang="es-ES" sz="2800" b="1" dirty="0" smtClean="0"/>
              <a:t>Caso RAAN: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a. Somarriba\AppData\Local\Microsoft\Windows\Temporary Internet Files\Low\Content.IE5\NNEPWS3O\bosques_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285408" cy="5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75935" y="26351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Selva Maya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71510" y="36063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Mosquitía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771800" y="4095432"/>
            <a:ext cx="127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Pino Encino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281724" y="4438853"/>
            <a:ext cx="12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Caducifolio</a:t>
            </a:r>
          </a:p>
          <a:p>
            <a:r>
              <a:rPr lang="es-ES" dirty="0" smtClean="0"/>
              <a:t>Panamá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464920" y="78879"/>
            <a:ext cx="2571576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_tradnl" b="1" dirty="0" smtClean="0"/>
              <a:t>Mega biodiverso:</a:t>
            </a:r>
          </a:p>
          <a:p>
            <a:pPr lvl="0"/>
            <a:r>
              <a:rPr lang="es-ES_tradnl" dirty="0" smtClean="0"/>
              <a:t>50 etnias, 200 ecosistemas , 22 </a:t>
            </a:r>
            <a:r>
              <a:rPr lang="es-ES_tradnl" dirty="0"/>
              <a:t>eco regiones naturales </a:t>
            </a:r>
            <a:endParaRPr lang="es-ES" dirty="0"/>
          </a:p>
          <a:p>
            <a:pPr lvl="0"/>
            <a:r>
              <a:rPr lang="es-ES_tradnl" dirty="0" smtClean="0"/>
              <a:t>10% biodiversidad,  8,000 </a:t>
            </a:r>
            <a:r>
              <a:rPr lang="es-ES_tradnl" dirty="0"/>
              <a:t>km </a:t>
            </a:r>
            <a:r>
              <a:rPr lang="es-ES_tradnl" dirty="0" smtClean="0"/>
              <a:t>costas, 8% </a:t>
            </a:r>
            <a:r>
              <a:rPr lang="es-ES_tradnl" dirty="0"/>
              <a:t>manglares remanentes del </a:t>
            </a:r>
            <a:r>
              <a:rPr lang="es-ES_tradnl" dirty="0" smtClean="0"/>
              <a:t>mundo. SAM: 1,000 km 2da barrera </a:t>
            </a:r>
            <a:r>
              <a:rPr lang="es-ES_tradnl" dirty="0"/>
              <a:t>coralina </a:t>
            </a:r>
            <a:r>
              <a:rPr lang="es-ES_tradnl" dirty="0" smtClean="0"/>
              <a:t>mundial. CBM.</a:t>
            </a:r>
          </a:p>
          <a:p>
            <a:pPr lvl="0"/>
            <a:endParaRPr lang="es-ES" dirty="0"/>
          </a:p>
          <a:p>
            <a:r>
              <a:rPr lang="es-ES" dirty="0" smtClean="0"/>
              <a:t>1. Yucatán + Petén </a:t>
            </a:r>
            <a:r>
              <a:rPr lang="es-ES" dirty="0"/>
              <a:t>y Belice: Selva </a:t>
            </a:r>
            <a:r>
              <a:rPr lang="es-ES" dirty="0" smtClean="0"/>
              <a:t>Maya 190 mil k2 (mitad Bosque Caducifolio – Provincia de Caoba).</a:t>
            </a:r>
          </a:p>
          <a:p>
            <a:endParaRPr lang="es-ES" dirty="0"/>
          </a:p>
          <a:p>
            <a:r>
              <a:rPr lang="es-ES" dirty="0" smtClean="0"/>
              <a:t>2. </a:t>
            </a:r>
            <a:r>
              <a:rPr lang="es-ES" dirty="0" err="1" smtClean="0"/>
              <a:t>Mosquitía</a:t>
            </a:r>
            <a:r>
              <a:rPr lang="es-ES" dirty="0" smtClean="0"/>
              <a:t>:  </a:t>
            </a:r>
            <a:r>
              <a:rPr lang="es-ES" dirty="0" err="1" smtClean="0"/>
              <a:t>Miskitu</a:t>
            </a:r>
            <a:r>
              <a:rPr lang="es-ES" dirty="0" smtClean="0"/>
              <a:t>, Garífuna, </a:t>
            </a:r>
            <a:r>
              <a:rPr lang="es-ES" dirty="0" err="1" smtClean="0"/>
              <a:t>Tawanka</a:t>
            </a:r>
            <a:r>
              <a:rPr lang="es-ES" dirty="0"/>
              <a:t>, </a:t>
            </a:r>
            <a:r>
              <a:rPr lang="es-ES" dirty="0" smtClean="0"/>
              <a:t>Pech </a:t>
            </a:r>
            <a:r>
              <a:rPr lang="es-ES" dirty="0"/>
              <a:t>y </a:t>
            </a:r>
            <a:r>
              <a:rPr lang="es-ES" dirty="0" err="1" smtClean="0"/>
              <a:t>Tulupanes</a:t>
            </a:r>
            <a:r>
              <a:rPr lang="es-ES" dirty="0" smtClean="0"/>
              <a:t> (Res. Biósfera). 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3528" y="5916706"/>
            <a:ext cx="87129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3. </a:t>
            </a:r>
            <a:r>
              <a:rPr lang="es-ES" dirty="0"/>
              <a:t>Bosques </a:t>
            </a:r>
            <a:r>
              <a:rPr lang="es-ES" dirty="0" smtClean="0"/>
              <a:t>pino-encino (Guatemala - </a:t>
            </a:r>
            <a:r>
              <a:rPr lang="es-ES" dirty="0"/>
              <a:t>Nicaragua</a:t>
            </a:r>
            <a:r>
              <a:rPr lang="es-ES" dirty="0" smtClean="0"/>
              <a:t>)  </a:t>
            </a:r>
            <a:r>
              <a:rPr lang="es-ES" dirty="0"/>
              <a:t>75% </a:t>
            </a:r>
            <a:r>
              <a:rPr lang="es-ES" dirty="0" smtClean="0"/>
              <a:t>en </a:t>
            </a:r>
            <a:r>
              <a:rPr lang="es-ES" dirty="0"/>
              <a:t>Honduras. </a:t>
            </a:r>
          </a:p>
          <a:p>
            <a:r>
              <a:rPr lang="es-ES" dirty="0" smtClean="0"/>
              <a:t>4. Mitad bosque </a:t>
            </a:r>
            <a:r>
              <a:rPr lang="es-ES" dirty="0"/>
              <a:t>caducifolio </a:t>
            </a:r>
            <a:r>
              <a:rPr lang="es-ES" dirty="0" smtClean="0"/>
              <a:t>Panamá </a:t>
            </a:r>
            <a:r>
              <a:rPr lang="es-ES" dirty="0"/>
              <a:t>(52,7</a:t>
            </a:r>
            <a:r>
              <a:rPr lang="es-ES" dirty="0" smtClean="0"/>
              <a:t>%).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23728" y="17913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Escenario REDD en Mesoamérica</a:t>
            </a:r>
            <a:endParaRPr lang="es-ES" sz="20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27607" y="4485019"/>
            <a:ext cx="3222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 </a:t>
            </a:r>
            <a:r>
              <a:rPr lang="es-ES" sz="2400" b="1" dirty="0" smtClean="0"/>
              <a:t>eco </a:t>
            </a:r>
            <a:r>
              <a:rPr lang="es-ES" sz="2400" b="1" dirty="0"/>
              <a:t>regiones  de bosque</a:t>
            </a:r>
          </a:p>
          <a:p>
            <a:endParaRPr lang="es-ES" sz="2400" dirty="0"/>
          </a:p>
        </p:txBody>
      </p:sp>
      <p:sp>
        <p:nvSpPr>
          <p:cNvPr id="12" name="11 Forma libre"/>
          <p:cNvSpPr/>
          <p:nvPr/>
        </p:nvSpPr>
        <p:spPr>
          <a:xfrm>
            <a:off x="3976914" y="2510971"/>
            <a:ext cx="928915" cy="986972"/>
          </a:xfrm>
          <a:custGeom>
            <a:avLst/>
            <a:gdLst>
              <a:gd name="connsiteX0" fmla="*/ 261257 w 928915"/>
              <a:gd name="connsiteY0" fmla="*/ 174172 h 986972"/>
              <a:gd name="connsiteX1" fmla="*/ 377372 w 928915"/>
              <a:gd name="connsiteY1" fmla="*/ 101600 h 986972"/>
              <a:gd name="connsiteX2" fmla="*/ 420915 w 928915"/>
              <a:gd name="connsiteY2" fmla="*/ 58058 h 986972"/>
              <a:gd name="connsiteX3" fmla="*/ 551543 w 928915"/>
              <a:gd name="connsiteY3" fmla="*/ 14515 h 986972"/>
              <a:gd name="connsiteX4" fmla="*/ 595086 w 928915"/>
              <a:gd name="connsiteY4" fmla="*/ 0 h 986972"/>
              <a:gd name="connsiteX5" fmla="*/ 711200 w 928915"/>
              <a:gd name="connsiteY5" fmla="*/ 29029 h 986972"/>
              <a:gd name="connsiteX6" fmla="*/ 754743 w 928915"/>
              <a:gd name="connsiteY6" fmla="*/ 58058 h 986972"/>
              <a:gd name="connsiteX7" fmla="*/ 841829 w 928915"/>
              <a:gd name="connsiteY7" fmla="*/ 87086 h 986972"/>
              <a:gd name="connsiteX8" fmla="*/ 885372 w 928915"/>
              <a:gd name="connsiteY8" fmla="*/ 101600 h 986972"/>
              <a:gd name="connsiteX9" fmla="*/ 928915 w 928915"/>
              <a:gd name="connsiteY9" fmla="*/ 188686 h 986972"/>
              <a:gd name="connsiteX10" fmla="*/ 899886 w 928915"/>
              <a:gd name="connsiteY10" fmla="*/ 348343 h 986972"/>
              <a:gd name="connsiteX11" fmla="*/ 870857 w 928915"/>
              <a:gd name="connsiteY11" fmla="*/ 435429 h 986972"/>
              <a:gd name="connsiteX12" fmla="*/ 841829 w 928915"/>
              <a:gd name="connsiteY12" fmla="*/ 478972 h 986972"/>
              <a:gd name="connsiteX13" fmla="*/ 812800 w 928915"/>
              <a:gd name="connsiteY13" fmla="*/ 566058 h 986972"/>
              <a:gd name="connsiteX14" fmla="*/ 754743 w 928915"/>
              <a:gd name="connsiteY14" fmla="*/ 653143 h 986972"/>
              <a:gd name="connsiteX15" fmla="*/ 725715 w 928915"/>
              <a:gd name="connsiteY15" fmla="*/ 740229 h 986972"/>
              <a:gd name="connsiteX16" fmla="*/ 653143 w 928915"/>
              <a:gd name="connsiteY16" fmla="*/ 827315 h 986972"/>
              <a:gd name="connsiteX17" fmla="*/ 609600 w 928915"/>
              <a:gd name="connsiteY17" fmla="*/ 914400 h 986972"/>
              <a:gd name="connsiteX18" fmla="*/ 566057 w 928915"/>
              <a:gd name="connsiteY18" fmla="*/ 943429 h 986972"/>
              <a:gd name="connsiteX19" fmla="*/ 319315 w 928915"/>
              <a:gd name="connsiteY19" fmla="*/ 972458 h 986972"/>
              <a:gd name="connsiteX20" fmla="*/ 174172 w 928915"/>
              <a:gd name="connsiteY20" fmla="*/ 986972 h 986972"/>
              <a:gd name="connsiteX21" fmla="*/ 43543 w 928915"/>
              <a:gd name="connsiteY21" fmla="*/ 928915 h 986972"/>
              <a:gd name="connsiteX22" fmla="*/ 0 w 928915"/>
              <a:gd name="connsiteY22" fmla="*/ 827315 h 986972"/>
              <a:gd name="connsiteX23" fmla="*/ 14515 w 928915"/>
              <a:gd name="connsiteY23" fmla="*/ 624115 h 986972"/>
              <a:gd name="connsiteX24" fmla="*/ 58057 w 928915"/>
              <a:gd name="connsiteY24" fmla="*/ 537029 h 986972"/>
              <a:gd name="connsiteX25" fmla="*/ 101600 w 928915"/>
              <a:gd name="connsiteY25" fmla="*/ 449943 h 986972"/>
              <a:gd name="connsiteX26" fmla="*/ 145143 w 928915"/>
              <a:gd name="connsiteY26" fmla="*/ 406400 h 986972"/>
              <a:gd name="connsiteX27" fmla="*/ 174172 w 928915"/>
              <a:gd name="connsiteY27" fmla="*/ 362858 h 986972"/>
              <a:gd name="connsiteX28" fmla="*/ 217715 w 928915"/>
              <a:gd name="connsiteY28" fmla="*/ 319315 h 986972"/>
              <a:gd name="connsiteX29" fmla="*/ 275772 w 928915"/>
              <a:gd name="connsiteY29" fmla="*/ 232229 h 986972"/>
              <a:gd name="connsiteX30" fmla="*/ 333829 w 928915"/>
              <a:gd name="connsiteY30" fmla="*/ 188686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8915" h="986972">
                <a:moveTo>
                  <a:pt x="261257" y="174172"/>
                </a:moveTo>
                <a:cubicBezTo>
                  <a:pt x="271379" y="168099"/>
                  <a:pt x="358221" y="117559"/>
                  <a:pt x="377372" y="101600"/>
                </a:cubicBezTo>
                <a:cubicBezTo>
                  <a:pt x="393141" y="88460"/>
                  <a:pt x="402972" y="68026"/>
                  <a:pt x="420915" y="58058"/>
                </a:cubicBezTo>
                <a:cubicBezTo>
                  <a:pt x="420924" y="58053"/>
                  <a:pt x="529767" y="21774"/>
                  <a:pt x="551543" y="14515"/>
                </a:cubicBezTo>
                <a:lnTo>
                  <a:pt x="595086" y="0"/>
                </a:lnTo>
                <a:cubicBezTo>
                  <a:pt x="622683" y="5520"/>
                  <a:pt x="681449" y="14154"/>
                  <a:pt x="711200" y="29029"/>
                </a:cubicBezTo>
                <a:cubicBezTo>
                  <a:pt x="726802" y="36830"/>
                  <a:pt x="738802" y="50973"/>
                  <a:pt x="754743" y="58058"/>
                </a:cubicBezTo>
                <a:cubicBezTo>
                  <a:pt x="782705" y="70485"/>
                  <a:pt x="812800" y="77410"/>
                  <a:pt x="841829" y="87086"/>
                </a:cubicBezTo>
                <a:lnTo>
                  <a:pt x="885372" y="101600"/>
                </a:lnTo>
                <a:cubicBezTo>
                  <a:pt x="900047" y="123614"/>
                  <a:pt x="928915" y="158642"/>
                  <a:pt x="928915" y="188686"/>
                </a:cubicBezTo>
                <a:cubicBezTo>
                  <a:pt x="928915" y="226163"/>
                  <a:pt x="912589" y="306001"/>
                  <a:pt x="899886" y="348343"/>
                </a:cubicBezTo>
                <a:cubicBezTo>
                  <a:pt x="891093" y="377651"/>
                  <a:pt x="887830" y="409969"/>
                  <a:pt x="870857" y="435429"/>
                </a:cubicBezTo>
                <a:cubicBezTo>
                  <a:pt x="861181" y="449943"/>
                  <a:pt x="848914" y="463032"/>
                  <a:pt x="841829" y="478972"/>
                </a:cubicBezTo>
                <a:cubicBezTo>
                  <a:pt x="829402" y="506934"/>
                  <a:pt x="829773" y="540598"/>
                  <a:pt x="812800" y="566058"/>
                </a:cubicBezTo>
                <a:lnTo>
                  <a:pt x="754743" y="653143"/>
                </a:lnTo>
                <a:cubicBezTo>
                  <a:pt x="745067" y="682172"/>
                  <a:pt x="747352" y="718592"/>
                  <a:pt x="725715" y="740229"/>
                </a:cubicBezTo>
                <a:cubicBezTo>
                  <a:pt x="669837" y="796107"/>
                  <a:pt x="693558" y="766693"/>
                  <a:pt x="653143" y="827315"/>
                </a:cubicBezTo>
                <a:cubicBezTo>
                  <a:pt x="641338" y="862731"/>
                  <a:pt x="637738" y="886262"/>
                  <a:pt x="609600" y="914400"/>
                </a:cubicBezTo>
                <a:cubicBezTo>
                  <a:pt x="597265" y="926735"/>
                  <a:pt x="581659" y="935628"/>
                  <a:pt x="566057" y="943429"/>
                </a:cubicBezTo>
                <a:cubicBezTo>
                  <a:pt x="499874" y="976521"/>
                  <a:pt x="352331" y="969707"/>
                  <a:pt x="319315" y="972458"/>
                </a:cubicBezTo>
                <a:cubicBezTo>
                  <a:pt x="270861" y="976496"/>
                  <a:pt x="222553" y="982134"/>
                  <a:pt x="174172" y="986972"/>
                </a:cubicBezTo>
                <a:cubicBezTo>
                  <a:pt x="70537" y="952427"/>
                  <a:pt x="112546" y="974916"/>
                  <a:pt x="43543" y="928915"/>
                </a:cubicBezTo>
                <a:cubicBezTo>
                  <a:pt x="19843" y="893364"/>
                  <a:pt x="0" y="874175"/>
                  <a:pt x="0" y="827315"/>
                </a:cubicBezTo>
                <a:cubicBezTo>
                  <a:pt x="0" y="759409"/>
                  <a:pt x="6581" y="691556"/>
                  <a:pt x="14515" y="624115"/>
                </a:cubicBezTo>
                <a:cubicBezTo>
                  <a:pt x="20128" y="576408"/>
                  <a:pt x="36981" y="579181"/>
                  <a:pt x="58057" y="537029"/>
                </a:cubicBezTo>
                <a:cubicBezTo>
                  <a:pt x="90785" y="471573"/>
                  <a:pt x="49609" y="512332"/>
                  <a:pt x="101600" y="449943"/>
                </a:cubicBezTo>
                <a:cubicBezTo>
                  <a:pt x="114741" y="434174"/>
                  <a:pt x="132002" y="422169"/>
                  <a:pt x="145143" y="406400"/>
                </a:cubicBezTo>
                <a:cubicBezTo>
                  <a:pt x="156310" y="392999"/>
                  <a:pt x="163005" y="376259"/>
                  <a:pt x="174172" y="362858"/>
                </a:cubicBezTo>
                <a:cubicBezTo>
                  <a:pt x="187313" y="347089"/>
                  <a:pt x="205113" y="335518"/>
                  <a:pt x="217715" y="319315"/>
                </a:cubicBezTo>
                <a:cubicBezTo>
                  <a:pt x="239134" y="291776"/>
                  <a:pt x="246743" y="251582"/>
                  <a:pt x="275772" y="232229"/>
                </a:cubicBezTo>
                <a:cubicBezTo>
                  <a:pt x="325008" y="199405"/>
                  <a:pt x="306980" y="215535"/>
                  <a:pt x="333829" y="18868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orma libre"/>
          <p:cNvSpPr/>
          <p:nvPr/>
        </p:nvSpPr>
        <p:spPr>
          <a:xfrm>
            <a:off x="5921383" y="5077576"/>
            <a:ext cx="322704" cy="437853"/>
          </a:xfrm>
          <a:custGeom>
            <a:avLst/>
            <a:gdLst>
              <a:gd name="connsiteX0" fmla="*/ 14960 w 322704"/>
              <a:gd name="connsiteY0" fmla="*/ 45967 h 437853"/>
              <a:gd name="connsiteX1" fmla="*/ 87531 w 322704"/>
              <a:gd name="connsiteY1" fmla="*/ 16938 h 437853"/>
              <a:gd name="connsiteX2" fmla="*/ 131074 w 322704"/>
              <a:gd name="connsiteY2" fmla="*/ 2424 h 437853"/>
              <a:gd name="connsiteX3" fmla="*/ 189131 w 322704"/>
              <a:gd name="connsiteY3" fmla="*/ 89510 h 437853"/>
              <a:gd name="connsiteX4" fmla="*/ 232674 w 322704"/>
              <a:gd name="connsiteY4" fmla="*/ 133053 h 437853"/>
              <a:gd name="connsiteX5" fmla="*/ 247188 w 322704"/>
              <a:gd name="connsiteY5" fmla="*/ 176595 h 437853"/>
              <a:gd name="connsiteX6" fmla="*/ 305246 w 322704"/>
              <a:gd name="connsiteY6" fmla="*/ 263681 h 437853"/>
              <a:gd name="connsiteX7" fmla="*/ 305246 w 322704"/>
              <a:gd name="connsiteY7" fmla="*/ 379795 h 437853"/>
              <a:gd name="connsiteX8" fmla="*/ 261703 w 322704"/>
              <a:gd name="connsiteY8" fmla="*/ 394310 h 437853"/>
              <a:gd name="connsiteX9" fmla="*/ 174617 w 322704"/>
              <a:gd name="connsiteY9" fmla="*/ 437853 h 437853"/>
              <a:gd name="connsiteX10" fmla="*/ 29474 w 322704"/>
              <a:gd name="connsiteY10" fmla="*/ 423338 h 437853"/>
              <a:gd name="connsiteX11" fmla="*/ 29474 w 322704"/>
              <a:gd name="connsiteY11" fmla="*/ 321738 h 437853"/>
              <a:gd name="connsiteX12" fmla="*/ 73017 w 322704"/>
              <a:gd name="connsiteY12" fmla="*/ 307224 h 437853"/>
              <a:gd name="connsiteX13" fmla="*/ 116560 w 322704"/>
              <a:gd name="connsiteY13" fmla="*/ 278195 h 437853"/>
              <a:gd name="connsiteX14" fmla="*/ 58503 w 322704"/>
              <a:gd name="connsiteY14" fmla="*/ 191110 h 437853"/>
              <a:gd name="connsiteX15" fmla="*/ 14960 w 322704"/>
              <a:gd name="connsiteY15" fmla="*/ 147567 h 437853"/>
              <a:gd name="connsiteX16" fmla="*/ 446 w 322704"/>
              <a:gd name="connsiteY16" fmla="*/ 104024 h 437853"/>
              <a:gd name="connsiteX17" fmla="*/ 73017 w 322704"/>
              <a:gd name="connsiteY17" fmla="*/ 45967 h 437853"/>
              <a:gd name="connsiteX18" fmla="*/ 87531 w 322704"/>
              <a:gd name="connsiteY18" fmla="*/ 45967 h 4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2704" h="437853">
                <a:moveTo>
                  <a:pt x="14960" y="45967"/>
                </a:moveTo>
                <a:cubicBezTo>
                  <a:pt x="39150" y="36291"/>
                  <a:pt x="63136" y="26086"/>
                  <a:pt x="87531" y="16938"/>
                </a:cubicBezTo>
                <a:cubicBezTo>
                  <a:pt x="101856" y="11566"/>
                  <a:pt x="118624" y="-6469"/>
                  <a:pt x="131074" y="2424"/>
                </a:cubicBezTo>
                <a:cubicBezTo>
                  <a:pt x="159464" y="22702"/>
                  <a:pt x="164461" y="64840"/>
                  <a:pt x="189131" y="89510"/>
                </a:cubicBezTo>
                <a:lnTo>
                  <a:pt x="232674" y="133053"/>
                </a:lnTo>
                <a:cubicBezTo>
                  <a:pt x="237512" y="147567"/>
                  <a:pt x="239758" y="163221"/>
                  <a:pt x="247188" y="176595"/>
                </a:cubicBezTo>
                <a:cubicBezTo>
                  <a:pt x="264131" y="207093"/>
                  <a:pt x="305246" y="263681"/>
                  <a:pt x="305246" y="263681"/>
                </a:cubicBezTo>
                <a:cubicBezTo>
                  <a:pt x="319113" y="305282"/>
                  <a:pt x="336383" y="333090"/>
                  <a:pt x="305246" y="379795"/>
                </a:cubicBezTo>
                <a:cubicBezTo>
                  <a:pt x="296759" y="392525"/>
                  <a:pt x="275387" y="387468"/>
                  <a:pt x="261703" y="394310"/>
                </a:cubicBezTo>
                <a:cubicBezTo>
                  <a:pt x="149157" y="450583"/>
                  <a:pt x="284064" y="401369"/>
                  <a:pt x="174617" y="437853"/>
                </a:cubicBezTo>
                <a:cubicBezTo>
                  <a:pt x="126236" y="433015"/>
                  <a:pt x="75169" y="439955"/>
                  <a:pt x="29474" y="423338"/>
                </a:cubicBezTo>
                <a:cubicBezTo>
                  <a:pt x="-1546" y="412058"/>
                  <a:pt x="24546" y="327898"/>
                  <a:pt x="29474" y="321738"/>
                </a:cubicBezTo>
                <a:cubicBezTo>
                  <a:pt x="39031" y="309791"/>
                  <a:pt x="58503" y="312062"/>
                  <a:pt x="73017" y="307224"/>
                </a:cubicBezTo>
                <a:cubicBezTo>
                  <a:pt x="87531" y="297548"/>
                  <a:pt x="111768" y="294968"/>
                  <a:pt x="116560" y="278195"/>
                </a:cubicBezTo>
                <a:cubicBezTo>
                  <a:pt x="137883" y="203567"/>
                  <a:pt x="101364" y="205397"/>
                  <a:pt x="58503" y="191110"/>
                </a:cubicBezTo>
                <a:cubicBezTo>
                  <a:pt x="43989" y="176596"/>
                  <a:pt x="26346" y="164646"/>
                  <a:pt x="14960" y="147567"/>
                </a:cubicBezTo>
                <a:cubicBezTo>
                  <a:pt x="6473" y="134837"/>
                  <a:pt x="-2069" y="119115"/>
                  <a:pt x="446" y="104024"/>
                </a:cubicBezTo>
                <a:cubicBezTo>
                  <a:pt x="7608" y="61048"/>
                  <a:pt x="39546" y="54335"/>
                  <a:pt x="73017" y="45967"/>
                </a:cubicBezTo>
                <a:cubicBezTo>
                  <a:pt x="77711" y="44794"/>
                  <a:pt x="82693" y="45967"/>
                  <a:pt x="87531" y="4596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orma libre"/>
          <p:cNvSpPr/>
          <p:nvPr/>
        </p:nvSpPr>
        <p:spPr>
          <a:xfrm>
            <a:off x="4180114" y="3541486"/>
            <a:ext cx="770074" cy="798285"/>
          </a:xfrm>
          <a:custGeom>
            <a:avLst/>
            <a:gdLst>
              <a:gd name="connsiteX0" fmla="*/ 101600 w 770074"/>
              <a:gd name="connsiteY0" fmla="*/ 87085 h 798285"/>
              <a:gd name="connsiteX1" fmla="*/ 174172 w 770074"/>
              <a:gd name="connsiteY1" fmla="*/ 72571 h 798285"/>
              <a:gd name="connsiteX2" fmla="*/ 261257 w 770074"/>
              <a:gd name="connsiteY2" fmla="*/ 130628 h 798285"/>
              <a:gd name="connsiteX3" fmla="*/ 319315 w 770074"/>
              <a:gd name="connsiteY3" fmla="*/ 217714 h 798285"/>
              <a:gd name="connsiteX4" fmla="*/ 348343 w 770074"/>
              <a:gd name="connsiteY4" fmla="*/ 261257 h 798285"/>
              <a:gd name="connsiteX5" fmla="*/ 391886 w 770074"/>
              <a:gd name="connsiteY5" fmla="*/ 275771 h 798285"/>
              <a:gd name="connsiteX6" fmla="*/ 508000 w 770074"/>
              <a:gd name="connsiteY6" fmla="*/ 290285 h 798285"/>
              <a:gd name="connsiteX7" fmla="*/ 566057 w 770074"/>
              <a:gd name="connsiteY7" fmla="*/ 304800 h 798285"/>
              <a:gd name="connsiteX8" fmla="*/ 682172 w 770074"/>
              <a:gd name="connsiteY8" fmla="*/ 319314 h 798285"/>
              <a:gd name="connsiteX9" fmla="*/ 711200 w 770074"/>
              <a:gd name="connsiteY9" fmla="*/ 362857 h 798285"/>
              <a:gd name="connsiteX10" fmla="*/ 711200 w 770074"/>
              <a:gd name="connsiteY10" fmla="*/ 595085 h 798285"/>
              <a:gd name="connsiteX11" fmla="*/ 725715 w 770074"/>
              <a:gd name="connsiteY11" fmla="*/ 653143 h 798285"/>
              <a:gd name="connsiteX12" fmla="*/ 754743 w 770074"/>
              <a:gd name="connsiteY12" fmla="*/ 696685 h 798285"/>
              <a:gd name="connsiteX13" fmla="*/ 754743 w 770074"/>
              <a:gd name="connsiteY13" fmla="*/ 783771 h 798285"/>
              <a:gd name="connsiteX14" fmla="*/ 711200 w 770074"/>
              <a:gd name="connsiteY14" fmla="*/ 798285 h 798285"/>
              <a:gd name="connsiteX15" fmla="*/ 595086 w 770074"/>
              <a:gd name="connsiteY15" fmla="*/ 783771 h 798285"/>
              <a:gd name="connsiteX16" fmla="*/ 566057 w 770074"/>
              <a:gd name="connsiteY16" fmla="*/ 638628 h 798285"/>
              <a:gd name="connsiteX17" fmla="*/ 508000 w 770074"/>
              <a:gd name="connsiteY17" fmla="*/ 609600 h 798285"/>
              <a:gd name="connsiteX18" fmla="*/ 377372 w 770074"/>
              <a:gd name="connsiteY18" fmla="*/ 580571 h 798285"/>
              <a:gd name="connsiteX19" fmla="*/ 333829 w 770074"/>
              <a:gd name="connsiteY19" fmla="*/ 537028 h 798285"/>
              <a:gd name="connsiteX20" fmla="*/ 290286 w 770074"/>
              <a:gd name="connsiteY20" fmla="*/ 522514 h 798285"/>
              <a:gd name="connsiteX21" fmla="*/ 188686 w 770074"/>
              <a:gd name="connsiteY21" fmla="*/ 478971 h 798285"/>
              <a:gd name="connsiteX22" fmla="*/ 58057 w 770074"/>
              <a:gd name="connsiteY22" fmla="*/ 406400 h 798285"/>
              <a:gd name="connsiteX23" fmla="*/ 29029 w 770074"/>
              <a:gd name="connsiteY23" fmla="*/ 362857 h 798285"/>
              <a:gd name="connsiteX24" fmla="*/ 0 w 770074"/>
              <a:gd name="connsiteY24" fmla="*/ 275771 h 798285"/>
              <a:gd name="connsiteX25" fmla="*/ 14515 w 770074"/>
              <a:gd name="connsiteY25" fmla="*/ 188685 h 798285"/>
              <a:gd name="connsiteX26" fmla="*/ 29029 w 770074"/>
              <a:gd name="connsiteY26" fmla="*/ 145143 h 798285"/>
              <a:gd name="connsiteX27" fmla="*/ 116115 w 770074"/>
              <a:gd name="connsiteY27" fmla="*/ 87085 h 798285"/>
              <a:gd name="connsiteX28" fmla="*/ 203200 w 770074"/>
              <a:gd name="connsiteY28" fmla="*/ 29028 h 798285"/>
              <a:gd name="connsiteX29" fmla="*/ 246743 w 770074"/>
              <a:gd name="connsiteY29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70074" h="798285">
                <a:moveTo>
                  <a:pt x="101600" y="87085"/>
                </a:moveTo>
                <a:cubicBezTo>
                  <a:pt x="125791" y="82247"/>
                  <a:pt x="150372" y="66080"/>
                  <a:pt x="174172" y="72571"/>
                </a:cubicBezTo>
                <a:cubicBezTo>
                  <a:pt x="207830" y="81751"/>
                  <a:pt x="261257" y="130628"/>
                  <a:pt x="261257" y="130628"/>
                </a:cubicBezTo>
                <a:cubicBezTo>
                  <a:pt x="286766" y="207151"/>
                  <a:pt x="258913" y="145230"/>
                  <a:pt x="319315" y="217714"/>
                </a:cubicBezTo>
                <a:cubicBezTo>
                  <a:pt x="330482" y="231115"/>
                  <a:pt x="334722" y="250360"/>
                  <a:pt x="348343" y="261257"/>
                </a:cubicBezTo>
                <a:cubicBezTo>
                  <a:pt x="360290" y="270814"/>
                  <a:pt x="376833" y="273034"/>
                  <a:pt x="391886" y="275771"/>
                </a:cubicBezTo>
                <a:cubicBezTo>
                  <a:pt x="430263" y="282748"/>
                  <a:pt x="469295" y="285447"/>
                  <a:pt x="508000" y="290285"/>
                </a:cubicBezTo>
                <a:cubicBezTo>
                  <a:pt x="527352" y="295123"/>
                  <a:pt x="546380" y="301521"/>
                  <a:pt x="566057" y="304800"/>
                </a:cubicBezTo>
                <a:cubicBezTo>
                  <a:pt x="604532" y="311213"/>
                  <a:pt x="645956" y="304828"/>
                  <a:pt x="682172" y="319314"/>
                </a:cubicBezTo>
                <a:cubicBezTo>
                  <a:pt x="698368" y="325792"/>
                  <a:pt x="701524" y="348343"/>
                  <a:pt x="711200" y="362857"/>
                </a:cubicBezTo>
                <a:cubicBezTo>
                  <a:pt x="691129" y="483284"/>
                  <a:pt x="689732" y="444813"/>
                  <a:pt x="711200" y="595085"/>
                </a:cubicBezTo>
                <a:cubicBezTo>
                  <a:pt x="714021" y="614833"/>
                  <a:pt x="717857" y="634808"/>
                  <a:pt x="725715" y="653143"/>
                </a:cubicBezTo>
                <a:cubicBezTo>
                  <a:pt x="732586" y="669176"/>
                  <a:pt x="745067" y="682171"/>
                  <a:pt x="754743" y="696685"/>
                </a:cubicBezTo>
                <a:cubicBezTo>
                  <a:pt x="764419" y="725713"/>
                  <a:pt x="783771" y="754743"/>
                  <a:pt x="754743" y="783771"/>
                </a:cubicBezTo>
                <a:cubicBezTo>
                  <a:pt x="743925" y="794589"/>
                  <a:pt x="725714" y="793447"/>
                  <a:pt x="711200" y="798285"/>
                </a:cubicBezTo>
                <a:cubicBezTo>
                  <a:pt x="672495" y="793447"/>
                  <a:pt x="625875" y="807718"/>
                  <a:pt x="595086" y="783771"/>
                </a:cubicBezTo>
                <a:cubicBezTo>
                  <a:pt x="585547" y="776352"/>
                  <a:pt x="582115" y="657897"/>
                  <a:pt x="566057" y="638628"/>
                </a:cubicBezTo>
                <a:cubicBezTo>
                  <a:pt x="552206" y="622006"/>
                  <a:pt x="527887" y="618123"/>
                  <a:pt x="508000" y="609600"/>
                </a:cubicBezTo>
                <a:cubicBezTo>
                  <a:pt x="462520" y="590109"/>
                  <a:pt x="429572" y="589271"/>
                  <a:pt x="377372" y="580571"/>
                </a:cubicBezTo>
                <a:cubicBezTo>
                  <a:pt x="362858" y="566057"/>
                  <a:pt x="350908" y="548414"/>
                  <a:pt x="333829" y="537028"/>
                </a:cubicBezTo>
                <a:cubicBezTo>
                  <a:pt x="321099" y="528541"/>
                  <a:pt x="303970" y="529356"/>
                  <a:pt x="290286" y="522514"/>
                </a:cubicBezTo>
                <a:cubicBezTo>
                  <a:pt x="190051" y="472396"/>
                  <a:pt x="309516" y="509178"/>
                  <a:pt x="188686" y="478971"/>
                </a:cubicBezTo>
                <a:cubicBezTo>
                  <a:pt x="88870" y="412427"/>
                  <a:pt x="134698" y="431946"/>
                  <a:pt x="58057" y="406400"/>
                </a:cubicBezTo>
                <a:cubicBezTo>
                  <a:pt x="48381" y="391886"/>
                  <a:pt x="36114" y="378797"/>
                  <a:pt x="29029" y="362857"/>
                </a:cubicBezTo>
                <a:cubicBezTo>
                  <a:pt x="16602" y="334895"/>
                  <a:pt x="0" y="275771"/>
                  <a:pt x="0" y="275771"/>
                </a:cubicBezTo>
                <a:cubicBezTo>
                  <a:pt x="4838" y="246742"/>
                  <a:pt x="8131" y="217413"/>
                  <a:pt x="14515" y="188685"/>
                </a:cubicBezTo>
                <a:cubicBezTo>
                  <a:pt x="17834" y="173750"/>
                  <a:pt x="18211" y="155961"/>
                  <a:pt x="29029" y="145143"/>
                </a:cubicBezTo>
                <a:cubicBezTo>
                  <a:pt x="53699" y="120473"/>
                  <a:pt x="87086" y="106438"/>
                  <a:pt x="116115" y="87085"/>
                </a:cubicBezTo>
                <a:lnTo>
                  <a:pt x="203200" y="29028"/>
                </a:lnTo>
                <a:lnTo>
                  <a:pt x="246743" y="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orma libre"/>
          <p:cNvSpPr/>
          <p:nvPr/>
        </p:nvSpPr>
        <p:spPr>
          <a:xfrm>
            <a:off x="4950188" y="3606328"/>
            <a:ext cx="434797" cy="664277"/>
          </a:xfrm>
          <a:custGeom>
            <a:avLst/>
            <a:gdLst>
              <a:gd name="connsiteX0" fmla="*/ 43543 w 450128"/>
              <a:gd name="connsiteY0" fmla="*/ 87365 h 497170"/>
              <a:gd name="connsiteX1" fmla="*/ 116114 w 450128"/>
              <a:gd name="connsiteY1" fmla="*/ 43822 h 497170"/>
              <a:gd name="connsiteX2" fmla="*/ 159657 w 450128"/>
              <a:gd name="connsiteY2" fmla="*/ 14794 h 497170"/>
              <a:gd name="connsiteX3" fmla="*/ 203200 w 450128"/>
              <a:gd name="connsiteY3" fmla="*/ 279 h 497170"/>
              <a:gd name="connsiteX4" fmla="*/ 319314 w 450128"/>
              <a:gd name="connsiteY4" fmla="*/ 14794 h 497170"/>
              <a:gd name="connsiteX5" fmla="*/ 377372 w 450128"/>
              <a:gd name="connsiteY5" fmla="*/ 87365 h 497170"/>
              <a:gd name="connsiteX6" fmla="*/ 420914 w 450128"/>
              <a:gd name="connsiteY6" fmla="*/ 174451 h 497170"/>
              <a:gd name="connsiteX7" fmla="*/ 435429 w 450128"/>
              <a:gd name="connsiteY7" fmla="*/ 276051 h 497170"/>
              <a:gd name="connsiteX8" fmla="*/ 449943 w 450128"/>
              <a:gd name="connsiteY8" fmla="*/ 348622 h 497170"/>
              <a:gd name="connsiteX9" fmla="*/ 435429 w 450128"/>
              <a:gd name="connsiteY9" fmla="*/ 421194 h 497170"/>
              <a:gd name="connsiteX10" fmla="*/ 348343 w 450128"/>
              <a:gd name="connsiteY10" fmla="*/ 450222 h 497170"/>
              <a:gd name="connsiteX11" fmla="*/ 304800 w 450128"/>
              <a:gd name="connsiteY11" fmla="*/ 479251 h 497170"/>
              <a:gd name="connsiteX12" fmla="*/ 116114 w 450128"/>
              <a:gd name="connsiteY12" fmla="*/ 479251 h 497170"/>
              <a:gd name="connsiteX13" fmla="*/ 72572 w 450128"/>
              <a:gd name="connsiteY13" fmla="*/ 450222 h 497170"/>
              <a:gd name="connsiteX14" fmla="*/ 29029 w 450128"/>
              <a:gd name="connsiteY14" fmla="*/ 319594 h 497170"/>
              <a:gd name="connsiteX15" fmla="*/ 0 w 450128"/>
              <a:gd name="connsiteY15" fmla="*/ 203479 h 497170"/>
              <a:gd name="connsiteX16" fmla="*/ 14514 w 450128"/>
              <a:gd name="connsiteY16" fmla="*/ 43822 h 497170"/>
              <a:gd name="connsiteX17" fmla="*/ 58057 w 450128"/>
              <a:gd name="connsiteY17" fmla="*/ 279 h 497170"/>
              <a:gd name="connsiteX18" fmla="*/ 174172 w 450128"/>
              <a:gd name="connsiteY18" fmla="*/ 29308 h 497170"/>
              <a:gd name="connsiteX19" fmla="*/ 319314 w 450128"/>
              <a:gd name="connsiteY19" fmla="*/ 29308 h 49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0128" h="497170">
                <a:moveTo>
                  <a:pt x="43543" y="87365"/>
                </a:moveTo>
                <a:cubicBezTo>
                  <a:pt x="67733" y="72851"/>
                  <a:pt x="92191" y="58774"/>
                  <a:pt x="116114" y="43822"/>
                </a:cubicBezTo>
                <a:cubicBezTo>
                  <a:pt x="130906" y="34577"/>
                  <a:pt x="144055" y="22595"/>
                  <a:pt x="159657" y="14794"/>
                </a:cubicBezTo>
                <a:cubicBezTo>
                  <a:pt x="173341" y="7952"/>
                  <a:pt x="188686" y="5117"/>
                  <a:pt x="203200" y="279"/>
                </a:cubicBezTo>
                <a:cubicBezTo>
                  <a:pt x="241905" y="5117"/>
                  <a:pt x="281683" y="4531"/>
                  <a:pt x="319314" y="14794"/>
                </a:cubicBezTo>
                <a:cubicBezTo>
                  <a:pt x="375974" y="30247"/>
                  <a:pt x="357001" y="46623"/>
                  <a:pt x="377372" y="87365"/>
                </a:cubicBezTo>
                <a:cubicBezTo>
                  <a:pt x="433641" y="199903"/>
                  <a:pt x="384435" y="65011"/>
                  <a:pt x="420914" y="174451"/>
                </a:cubicBezTo>
                <a:cubicBezTo>
                  <a:pt x="425752" y="208318"/>
                  <a:pt x="429805" y="242306"/>
                  <a:pt x="435429" y="276051"/>
                </a:cubicBezTo>
                <a:cubicBezTo>
                  <a:pt x="439485" y="300385"/>
                  <a:pt x="449943" y="323953"/>
                  <a:pt x="449943" y="348622"/>
                </a:cubicBezTo>
                <a:cubicBezTo>
                  <a:pt x="449943" y="373292"/>
                  <a:pt x="452873" y="403750"/>
                  <a:pt x="435429" y="421194"/>
                </a:cubicBezTo>
                <a:cubicBezTo>
                  <a:pt x="413792" y="442831"/>
                  <a:pt x="348343" y="450222"/>
                  <a:pt x="348343" y="450222"/>
                </a:cubicBezTo>
                <a:cubicBezTo>
                  <a:pt x="333829" y="459898"/>
                  <a:pt x="321723" y="475020"/>
                  <a:pt x="304800" y="479251"/>
                </a:cubicBezTo>
                <a:cubicBezTo>
                  <a:pt x="196140" y="506416"/>
                  <a:pt x="197644" y="499633"/>
                  <a:pt x="116114" y="479251"/>
                </a:cubicBezTo>
                <a:cubicBezTo>
                  <a:pt x="101600" y="469575"/>
                  <a:pt x="84907" y="462557"/>
                  <a:pt x="72572" y="450222"/>
                </a:cubicBezTo>
                <a:cubicBezTo>
                  <a:pt x="29656" y="407305"/>
                  <a:pt x="42299" y="381520"/>
                  <a:pt x="29029" y="319594"/>
                </a:cubicBezTo>
                <a:cubicBezTo>
                  <a:pt x="20670" y="280583"/>
                  <a:pt x="0" y="203479"/>
                  <a:pt x="0" y="203479"/>
                </a:cubicBezTo>
                <a:cubicBezTo>
                  <a:pt x="4838" y="150260"/>
                  <a:pt x="-167" y="95204"/>
                  <a:pt x="14514" y="43822"/>
                </a:cubicBezTo>
                <a:cubicBezTo>
                  <a:pt x="20153" y="24085"/>
                  <a:pt x="37615" y="2137"/>
                  <a:pt x="58057" y="279"/>
                </a:cubicBezTo>
                <a:cubicBezTo>
                  <a:pt x="97789" y="-3333"/>
                  <a:pt x="134276" y="29308"/>
                  <a:pt x="174172" y="29308"/>
                </a:cubicBezTo>
                <a:lnTo>
                  <a:pt x="319314" y="29308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angular"/>
          <p:cNvCxnSpPr>
            <a:endCxn id="12" idx="15"/>
          </p:cNvCxnSpPr>
          <p:nvPr/>
        </p:nvCxnSpPr>
        <p:spPr>
          <a:xfrm rot="10800000" flipV="1">
            <a:off x="4702629" y="2958352"/>
            <a:ext cx="682356" cy="29284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6" idx="0"/>
          </p:cNvCxnSpPr>
          <p:nvPr/>
        </p:nvCxnSpPr>
        <p:spPr>
          <a:xfrm rot="5400000" flipH="1" flipV="1">
            <a:off x="3718027" y="3633345"/>
            <a:ext cx="154804" cy="76937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8" name="1027 Conector angular"/>
          <p:cNvCxnSpPr>
            <a:endCxn id="23" idx="8"/>
          </p:cNvCxnSpPr>
          <p:nvPr/>
        </p:nvCxnSpPr>
        <p:spPr>
          <a:xfrm rot="10800000" flipV="1">
            <a:off x="5384806" y="4022018"/>
            <a:ext cx="514168" cy="5011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30" name="1029 Conector angular"/>
          <p:cNvCxnSpPr>
            <a:endCxn id="21" idx="5"/>
          </p:cNvCxnSpPr>
          <p:nvPr/>
        </p:nvCxnSpPr>
        <p:spPr>
          <a:xfrm rot="5400000">
            <a:off x="5960253" y="4970336"/>
            <a:ext cx="492153" cy="7551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86116" y="3571876"/>
            <a:ext cx="2857520" cy="2928958"/>
          </a:xfrm>
        </p:spPr>
        <p:txBody>
          <a:bodyPr>
            <a:normAutofit fontScale="90000"/>
          </a:bodyPr>
          <a:lstStyle/>
          <a:p>
            <a:pPr algn="l"/>
            <a:r>
              <a:rPr lang="es-ES" sz="2700" b="1" dirty="0" smtClean="0"/>
              <a:t>REDD+: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- Un Territorio</a:t>
            </a:r>
            <a:br>
              <a:rPr lang="es-ES" sz="2700" dirty="0" smtClean="0"/>
            </a:br>
            <a:r>
              <a:rPr lang="es-ES" sz="2700" dirty="0" smtClean="0"/>
              <a:t>- Unas normas y   reglas que funcionan</a:t>
            </a:r>
            <a:br>
              <a:rPr lang="es-ES" sz="2700" dirty="0" smtClean="0"/>
            </a:br>
            <a:r>
              <a:rPr lang="es-ES" sz="2700" dirty="0" smtClean="0"/>
              <a:t>- Capital social y político (rechazo R-PLAN)</a:t>
            </a:r>
            <a:br>
              <a:rPr lang="es-ES" sz="2700" dirty="0" smtClean="0"/>
            </a:br>
            <a:r>
              <a:rPr lang="es-ES" sz="2700" dirty="0" smtClean="0"/>
              <a:t>-  Naciones con Gobiernos T.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14686"/>
            <a:ext cx="2400288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/>
              <a:t>P. Partida:</a:t>
            </a:r>
          </a:p>
          <a:p>
            <a:r>
              <a:rPr lang="es-ES" sz="2400" dirty="0" smtClean="0"/>
              <a:t>11 territorios</a:t>
            </a:r>
          </a:p>
          <a:p>
            <a:r>
              <a:rPr lang="es-ES" sz="2400" dirty="0" smtClean="0"/>
              <a:t>7 Comarcas</a:t>
            </a:r>
          </a:p>
          <a:p>
            <a:r>
              <a:rPr lang="es-ES" sz="2400" dirty="0" smtClean="0"/>
              <a:t>30% T. </a:t>
            </a:r>
            <a:r>
              <a:rPr lang="es-ES" sz="2400" dirty="0" err="1" smtClean="0"/>
              <a:t>Nac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15 % C. Forestal</a:t>
            </a:r>
          </a:p>
          <a:p>
            <a:endParaRPr lang="es-ES" dirty="0"/>
          </a:p>
        </p:txBody>
      </p:sp>
      <p:pic>
        <p:nvPicPr>
          <p:cNvPr id="4" name="Picture 2" descr="C:\Documents and Settings\M Mercedes Somarriba\Mis documentos\Mis imágenes\territorio ku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297245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464343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357950" y="3357562"/>
            <a:ext cx="2400288" cy="29114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Resuelta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titularidad tierras.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MFI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Embera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(80 mil ha.)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dirty="0" smtClean="0"/>
              <a:t>Área protegida propia.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4" y="17728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Caso </a:t>
            </a:r>
            <a:r>
              <a:rPr lang="es-ES" sz="2400" b="1" dirty="0" err="1" smtClean="0"/>
              <a:t>Guna</a:t>
            </a:r>
            <a:r>
              <a:rPr lang="es-ES" sz="2400" b="1" dirty="0" smtClean="0"/>
              <a:t> + </a:t>
            </a:r>
            <a:r>
              <a:rPr lang="es-ES" sz="2400" b="1" dirty="0" err="1" smtClean="0"/>
              <a:t>Embera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Pre inversión en Carbono Justo</a:t>
            </a: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68" y="2058555"/>
            <a:ext cx="3886200" cy="8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660" y="3903642"/>
            <a:ext cx="28083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1970761" cy="73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51" y="2934915"/>
            <a:ext cx="3654223" cy="96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082" y="3384465"/>
            <a:ext cx="998126" cy="107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717032"/>
            <a:ext cx="1257300" cy="61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4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064896" cy="56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404664"/>
            <a:ext cx="590465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Forest Governance Markets and Governance (FGMC) 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0807"/>
            <a:ext cx="11699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5487"/>
            <a:ext cx="1656184" cy="93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96" y="194063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6.2 millones de $ para Gobernanza y Mercados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7889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Pasos </a:t>
            </a:r>
            <a:r>
              <a:rPr lang="es-ES" b="1" dirty="0"/>
              <a:t>siguientes: </a:t>
            </a:r>
            <a:endParaRPr lang="es-ES" b="1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Paso 0. Identificación actividad y su elegibilidad bajo el VCS.</a:t>
            </a:r>
          </a:p>
          <a:p>
            <a:r>
              <a:rPr lang="es-ES" dirty="0" smtClean="0"/>
              <a:t>Paso 1. Definición límites del proyecto.</a:t>
            </a:r>
          </a:p>
          <a:p>
            <a:r>
              <a:rPr lang="es-ES" dirty="0" smtClean="0"/>
              <a:t>Paso 2. Demostración </a:t>
            </a:r>
            <a:r>
              <a:rPr lang="es-ES" dirty="0" err="1" smtClean="0"/>
              <a:t>adicionalidad</a:t>
            </a:r>
            <a:r>
              <a:rPr lang="es-ES" dirty="0" smtClean="0"/>
              <a:t>. </a:t>
            </a:r>
          </a:p>
          <a:p>
            <a:r>
              <a:rPr lang="es-ES" dirty="0" smtClean="0"/>
              <a:t>Paso 3. Estimación stocks de carbono y flujos en la línea de base de emisiones. </a:t>
            </a:r>
          </a:p>
          <a:p>
            <a:r>
              <a:rPr lang="es-ES" dirty="0" smtClean="0"/>
              <a:t>Paso 4. Estimación ex-ante reducción de emisiones (reducciones netas proyecto menos línea de base menos fugas).</a:t>
            </a:r>
          </a:p>
          <a:p>
            <a:r>
              <a:rPr lang="es-ES" dirty="0" smtClean="0"/>
              <a:t>Paso 5. Plan Monitoreo.</a:t>
            </a:r>
          </a:p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467544" y="188640"/>
            <a:ext cx="820891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4000" b="1" dirty="0">
                <a:solidFill>
                  <a:srgbClr val="FF0000"/>
                </a:solidFill>
              </a:rPr>
              <a:t>Diseñar 5 proyectos piloto de Carbono Justo</a:t>
            </a:r>
          </a:p>
        </p:txBody>
      </p:sp>
    </p:spTree>
    <p:extLst>
      <p:ext uri="{BB962C8B-B14F-4D97-AF65-F5344CB8AC3E}">
        <p14:creationId xmlns:p14="http://schemas.microsoft.com/office/powerpoint/2010/main" val="10296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s-ES" sz="2200" b="1" dirty="0"/>
              <a:t>Pasos siguientes: </a:t>
            </a:r>
          </a:p>
          <a:p>
            <a:pPr>
              <a:lnSpc>
                <a:spcPct val="80000"/>
              </a:lnSpc>
            </a:pPr>
            <a:endParaRPr lang="es-ES" sz="2200" dirty="0"/>
          </a:p>
          <a:p>
            <a:pPr>
              <a:lnSpc>
                <a:spcPct val="80000"/>
              </a:lnSpc>
            </a:pPr>
            <a:r>
              <a:rPr lang="es-ES" sz="2200" dirty="0" smtClean="0"/>
              <a:t>Paso 06. Preparar </a:t>
            </a:r>
            <a:r>
              <a:rPr lang="es-ES" sz="2200" dirty="0" err="1"/>
              <a:t>TDR´s</a:t>
            </a:r>
            <a:r>
              <a:rPr lang="es-ES" sz="2200" dirty="0"/>
              <a:t> Línea </a:t>
            </a:r>
            <a:r>
              <a:rPr lang="es-ES" sz="2200" dirty="0" smtClean="0"/>
              <a:t>Base.</a:t>
            </a:r>
            <a:endParaRPr lang="es-ES" sz="2200" dirty="0"/>
          </a:p>
          <a:p>
            <a:pPr>
              <a:lnSpc>
                <a:spcPct val="80000"/>
              </a:lnSpc>
            </a:pPr>
            <a:r>
              <a:rPr lang="es-ES" sz="2200" dirty="0" smtClean="0"/>
              <a:t>Paso 07. Capacitación </a:t>
            </a:r>
            <a:r>
              <a:rPr lang="es-ES" sz="2200" dirty="0"/>
              <a:t>personal </a:t>
            </a:r>
            <a:r>
              <a:rPr lang="es-ES" sz="2200" dirty="0" smtClean="0"/>
              <a:t>técnico.</a:t>
            </a:r>
            <a:endParaRPr lang="es-ES" sz="2200" dirty="0"/>
          </a:p>
          <a:p>
            <a:pPr>
              <a:lnSpc>
                <a:spcPct val="80000"/>
              </a:lnSpc>
            </a:pPr>
            <a:r>
              <a:rPr lang="es-ES" sz="2200" dirty="0" smtClean="0"/>
              <a:t>Paso 08. Socialización </a:t>
            </a:r>
            <a:r>
              <a:rPr lang="es-ES" sz="2200" dirty="0"/>
              <a:t>y consulta </a:t>
            </a:r>
            <a:r>
              <a:rPr lang="es-ES" sz="2200" dirty="0" smtClean="0"/>
              <a:t>CPLI.</a:t>
            </a:r>
            <a:endParaRPr lang="es-ES" sz="2200" dirty="0"/>
          </a:p>
          <a:p>
            <a:pPr>
              <a:lnSpc>
                <a:spcPct val="80000"/>
              </a:lnSpc>
            </a:pPr>
            <a:r>
              <a:rPr lang="es-ES" sz="2200" dirty="0" smtClean="0"/>
              <a:t>Paso 09. Propuesta </a:t>
            </a:r>
            <a:r>
              <a:rPr lang="es-ES" sz="2200" dirty="0"/>
              <a:t>final </a:t>
            </a:r>
            <a:r>
              <a:rPr lang="es-ES" sz="2200" dirty="0" smtClean="0"/>
              <a:t>proyecto piloto.</a:t>
            </a:r>
          </a:p>
          <a:p>
            <a:pPr>
              <a:lnSpc>
                <a:spcPct val="80000"/>
              </a:lnSpc>
            </a:pPr>
            <a:r>
              <a:rPr lang="es-ES" sz="2200" dirty="0" smtClean="0"/>
              <a:t>Paso 10. Mercadeo y negociación propuestas.</a:t>
            </a:r>
          </a:p>
          <a:p>
            <a:pPr marL="0" indent="0">
              <a:lnSpc>
                <a:spcPct val="80000"/>
              </a:lnSpc>
              <a:buNone/>
            </a:pPr>
            <a:endParaRPr lang="es-ES" sz="2200" dirty="0"/>
          </a:p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467544" y="188640"/>
            <a:ext cx="820891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4000" b="1" dirty="0">
                <a:solidFill>
                  <a:srgbClr val="FF0000"/>
                </a:solidFill>
              </a:rPr>
              <a:t>Diseñar 5 proyectos piloto de Carbono Justo</a:t>
            </a:r>
          </a:p>
        </p:txBody>
      </p:sp>
    </p:spTree>
    <p:extLst>
      <p:ext uri="{BB962C8B-B14F-4D97-AF65-F5344CB8AC3E}">
        <p14:creationId xmlns:p14="http://schemas.microsoft.com/office/powerpoint/2010/main" val="6030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91" y="1054923"/>
            <a:ext cx="8331218" cy="3814237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3 Rectángulo"/>
          <p:cNvSpPr/>
          <p:nvPr/>
        </p:nvSpPr>
        <p:spPr>
          <a:xfrm>
            <a:off x="406391" y="171663"/>
            <a:ext cx="8331218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SV" sz="2400" b="1" dirty="0" smtClean="0"/>
              <a:t>Centroamérica: Principales </a:t>
            </a:r>
            <a:r>
              <a:rPr lang="es-SV" sz="2800" b="1" dirty="0" smtClean="0"/>
              <a:t>escenarios</a:t>
            </a:r>
            <a:r>
              <a:rPr lang="es-SV" sz="2400" b="1" dirty="0" smtClean="0"/>
              <a:t> deforestación</a:t>
            </a:r>
          </a:p>
          <a:p>
            <a:pPr algn="ctr"/>
            <a:r>
              <a:rPr lang="es-SV" sz="2400" b="1" dirty="0" smtClean="0"/>
              <a:t> (</a:t>
            </a:r>
            <a:r>
              <a:rPr lang="es-SV" sz="2400" b="1" dirty="0" err="1" smtClean="0"/>
              <a:t>hot</a:t>
            </a:r>
            <a:r>
              <a:rPr lang="es-SV" sz="2400" b="1" dirty="0" smtClean="0"/>
              <a:t> spots) </a:t>
            </a:r>
            <a:endParaRPr lang="es-ES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06391" y="4869160"/>
            <a:ext cx="8331218" cy="1600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400" b="1" dirty="0" smtClean="0"/>
              <a:t>Deforestación:</a:t>
            </a:r>
          </a:p>
          <a:p>
            <a:pPr>
              <a:buNone/>
            </a:pPr>
            <a:endParaRPr lang="es-ES" sz="1400" b="1" dirty="0"/>
          </a:p>
          <a:p>
            <a:r>
              <a:rPr lang="es-ES" sz="1400" dirty="0" smtClean="0"/>
              <a:t>Centroamérica </a:t>
            </a:r>
            <a:r>
              <a:rPr lang="es-ES" sz="1400" dirty="0"/>
              <a:t>(exceptuando Belice y El Salvador), usando el modelo CLUE, </a:t>
            </a:r>
            <a:r>
              <a:rPr lang="es-ES" sz="1400" dirty="0" err="1"/>
              <a:t>Wassenaar</a:t>
            </a:r>
            <a:r>
              <a:rPr lang="es-ES" sz="1400" dirty="0"/>
              <a:t> et. al (2007), proyectaron una pérdida de 2,445,000 hectáreas para el período 2000-2010. Centroamérica tiene las tasas de deforestación mas altas de la región.</a:t>
            </a:r>
          </a:p>
          <a:p>
            <a:endParaRPr lang="es-ES" sz="1400" dirty="0"/>
          </a:p>
          <a:p>
            <a:r>
              <a:rPr lang="es-ES" sz="1400" dirty="0" smtClean="0"/>
              <a:t>+ de </a:t>
            </a:r>
            <a:r>
              <a:rPr lang="es-ES" sz="1400" dirty="0"/>
              <a:t>la mitad </a:t>
            </a:r>
            <a:r>
              <a:rPr lang="es-ES" sz="1400" dirty="0" smtClean="0"/>
              <a:t>por </a:t>
            </a:r>
            <a:r>
              <a:rPr lang="es-ES" sz="1400" dirty="0"/>
              <a:t>pastos expandiéndose </a:t>
            </a:r>
            <a:r>
              <a:rPr lang="es-ES" sz="1400" dirty="0" smtClean="0"/>
              <a:t> </a:t>
            </a:r>
            <a:r>
              <a:rPr lang="es-ES" sz="1400" dirty="0"/>
              <a:t>(70%) y </a:t>
            </a:r>
            <a:r>
              <a:rPr lang="es-ES" sz="1400" dirty="0" smtClean="0"/>
              <a:t>expansión cultivos </a:t>
            </a:r>
            <a:r>
              <a:rPr lang="es-ES" sz="1400" dirty="0"/>
              <a:t>(30</a:t>
            </a:r>
            <a:r>
              <a:rPr lang="es-ES" sz="1400" dirty="0" smtClean="0"/>
              <a:t>%).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35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Mesoamérica: Áreas de bosque por país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5061"/>
            <a:ext cx="8229600" cy="42162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3 Flecha abajo"/>
          <p:cNvSpPr/>
          <p:nvPr/>
        </p:nvSpPr>
        <p:spPr>
          <a:xfrm rot="3462141">
            <a:off x="5113729" y="3659833"/>
            <a:ext cx="252028" cy="44105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rot="3462141">
            <a:off x="5113729" y="4260932"/>
            <a:ext cx="252028" cy="44105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3462141">
            <a:off x="5048502" y="2496719"/>
            <a:ext cx="252028" cy="44105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4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" y="0"/>
            <a:ext cx="6208683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94911" y="46967"/>
            <a:ext cx="2821751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Actores REDD:</a:t>
            </a:r>
          </a:p>
          <a:p>
            <a:endParaRPr lang="es-ES" dirty="0"/>
          </a:p>
          <a:p>
            <a:r>
              <a:rPr lang="es-ES" dirty="0" smtClean="0"/>
              <a:t>Manejado </a:t>
            </a:r>
            <a:r>
              <a:rPr lang="es-ES" dirty="0"/>
              <a:t>régimen social.</a:t>
            </a:r>
          </a:p>
          <a:p>
            <a:r>
              <a:rPr lang="es-ES" dirty="0"/>
              <a:t>59.4 millones de </a:t>
            </a:r>
            <a:r>
              <a:rPr lang="es-ES" dirty="0" smtClean="0"/>
              <a:t>hectáreas son </a:t>
            </a:r>
            <a:r>
              <a:rPr lang="es-ES" dirty="0"/>
              <a:t>ejidales 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  <a:p>
            <a:r>
              <a:rPr lang="es-ES" dirty="0"/>
              <a:t>De estos 15.2 millones </a:t>
            </a:r>
            <a:r>
              <a:rPr lang="es-ES" dirty="0" smtClean="0"/>
              <a:t>hectáreas  comunidades </a:t>
            </a:r>
            <a:r>
              <a:rPr lang="es-ES" dirty="0"/>
              <a:t>certificadas.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Últimos 10 años 2,300 ejidos y comunidades </a:t>
            </a:r>
            <a:r>
              <a:rPr lang="es-ES" dirty="0" smtClean="0"/>
              <a:t>gestionaron propios </a:t>
            </a:r>
            <a:r>
              <a:rPr lang="es-ES" dirty="0"/>
              <a:t>permisos </a:t>
            </a:r>
            <a:r>
              <a:rPr lang="es-ES" dirty="0" smtClean="0"/>
              <a:t>aprovechamiento </a:t>
            </a:r>
            <a:r>
              <a:rPr lang="es-ES" dirty="0"/>
              <a:t>forestal </a:t>
            </a:r>
            <a:r>
              <a:rPr lang="es-ES" dirty="0" smtClean="0"/>
              <a:t>– convirtiéndose titulares de </a:t>
            </a:r>
            <a:r>
              <a:rPr lang="es-ES" dirty="0"/>
              <a:t>manejo de sus bosques. 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23708" y="5517232"/>
            <a:ext cx="899295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El 80% selvas trópico húmedo de México: </a:t>
            </a:r>
            <a:r>
              <a:rPr lang="es-ES" dirty="0" smtClean="0"/>
              <a:t>Veracruz</a:t>
            </a:r>
            <a:r>
              <a:rPr lang="es-ES" dirty="0"/>
              <a:t>, Oaxaca, Chiapas, Campeche y Quintana </a:t>
            </a:r>
            <a:r>
              <a:rPr lang="es-ES" dirty="0" smtClean="0"/>
              <a:t>Roo (3 últimos auto declarados Estados REDD).  Concentración pobreza.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342583" y="3422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Carbono Justo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84" y="116631"/>
            <a:ext cx="5923384" cy="396811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228184" y="44624"/>
            <a:ext cx="2812820" cy="677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SV" sz="2000" b="1" dirty="0" smtClean="0"/>
              <a:t>Actores REDD:</a:t>
            </a:r>
          </a:p>
          <a:p>
            <a:endParaRPr lang="es-SV" dirty="0"/>
          </a:p>
          <a:p>
            <a:r>
              <a:rPr lang="es-SV" dirty="0" smtClean="0"/>
              <a:t>Guatemala: MFC  </a:t>
            </a:r>
            <a:r>
              <a:rPr lang="es-SV" dirty="0"/>
              <a:t>700 mil </a:t>
            </a:r>
            <a:r>
              <a:rPr lang="es-SV" dirty="0" smtClean="0"/>
              <a:t>ha. 50</a:t>
            </a:r>
            <a:r>
              <a:rPr lang="es-SV" dirty="0"/>
              <a:t>% del total de 1,577,129 </a:t>
            </a:r>
            <a:r>
              <a:rPr lang="es-SV" dirty="0" smtClean="0"/>
              <a:t>ha. tierras </a:t>
            </a:r>
            <a:r>
              <a:rPr lang="es-SV" dirty="0"/>
              <a:t>comunales</a:t>
            </a:r>
            <a:r>
              <a:rPr lang="es-SV" dirty="0" smtClean="0"/>
              <a:t>.</a:t>
            </a:r>
          </a:p>
          <a:p>
            <a:endParaRPr lang="es-SV" dirty="0" smtClean="0"/>
          </a:p>
          <a:p>
            <a:r>
              <a:rPr lang="es-SV" dirty="0" smtClean="0"/>
              <a:t>Honduras:</a:t>
            </a:r>
            <a:r>
              <a:rPr lang="es-SV" dirty="0"/>
              <a:t>280 grupos agroforestales. </a:t>
            </a:r>
            <a:r>
              <a:rPr lang="es-SV" dirty="0" smtClean="0"/>
              <a:t>25</a:t>
            </a:r>
            <a:r>
              <a:rPr lang="es-SV" dirty="0"/>
              <a:t>% </a:t>
            </a:r>
            <a:r>
              <a:rPr lang="es-SV" dirty="0" smtClean="0"/>
              <a:t>CAP. </a:t>
            </a:r>
          </a:p>
          <a:p>
            <a:r>
              <a:rPr lang="es-SV" dirty="0" smtClean="0"/>
              <a:t>35 </a:t>
            </a:r>
            <a:r>
              <a:rPr lang="es-SV" dirty="0"/>
              <a:t>% </a:t>
            </a:r>
            <a:r>
              <a:rPr lang="es-SV" dirty="0" smtClean="0"/>
              <a:t> producción </a:t>
            </a:r>
            <a:r>
              <a:rPr lang="es-SV" dirty="0"/>
              <a:t>nacional </a:t>
            </a:r>
            <a:r>
              <a:rPr lang="es-SV" dirty="0" smtClean="0"/>
              <a:t>Olancho</a:t>
            </a:r>
            <a:r>
              <a:rPr lang="es-SV" dirty="0"/>
              <a:t>.</a:t>
            </a:r>
            <a:endParaRPr lang="es-NI" dirty="0"/>
          </a:p>
          <a:p>
            <a:pPr lvl="0"/>
            <a:endParaRPr lang="es-SV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s-SV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Mosquitia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Hondureña: 30,000 km2.</a:t>
            </a:r>
          </a:p>
          <a:p>
            <a:pPr lvl="0"/>
            <a:endParaRPr lang="es-SV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RAAN 32,819.68 Km². 23,430.56 km2 bosques naturales 41.69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Nicaragua.</a:t>
            </a:r>
          </a:p>
          <a:p>
            <a:pPr lvl="0"/>
            <a:endParaRPr lang="es-SV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BOSAWAS: 19,926 km2. 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15.25%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Nación </a:t>
            </a:r>
            <a:r>
              <a:rPr lang="es-SV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Mayangna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es-SV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s-SV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GTI: Ley 445 (22 mil Km2)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0784" y="4221088"/>
            <a:ext cx="5923384" cy="24776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Territorio </a:t>
            </a:r>
            <a:r>
              <a:rPr lang="es-SV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Bribri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s-SV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Cabecar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200 mil ha. De bosque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 (PSA relevante).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ES" sz="1100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Kuna </a:t>
            </a:r>
            <a:r>
              <a:rPr lang="es-SV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Yala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3.206 Km2. 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365 islas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coralinas + 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franja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costera 373k. Caribe. 86% bosque. </a:t>
            </a:r>
            <a:endParaRPr lang="es-SV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s-SV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s-SV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Emberá-Wuonan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16 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territorios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títulos 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colectivos de tierras, 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dos distritos (</a:t>
            </a:r>
            <a:r>
              <a:rPr lang="es-SV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Cémaco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</a:t>
            </a:r>
            <a:r>
              <a:rPr lang="es-SV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Sambú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430.000 </a:t>
            </a:r>
            <a:r>
              <a:rPr lang="es-SV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hectáreas</a:t>
            </a:r>
            <a:r>
              <a:rPr lang="es-SV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100 mil ha. Bajo manejo forestal.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122476" y="476672"/>
            <a:ext cx="260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Carbono Justo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Bosques, áreas protegidas y territorios indígenas en Centroamérica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01210"/>
            <a:ext cx="7577593" cy="45259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3 Flecha derecha"/>
          <p:cNvSpPr/>
          <p:nvPr/>
        </p:nvSpPr>
        <p:spPr>
          <a:xfrm rot="13651273">
            <a:off x="5438204" y="5906478"/>
            <a:ext cx="556829" cy="6413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7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964488" cy="635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9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29" y="188640"/>
            <a:ext cx="5898431" cy="402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08312" cy="19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29" y="4210685"/>
            <a:ext cx="5754415" cy="264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7" y="2114740"/>
            <a:ext cx="2808312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301782"/>
            <a:ext cx="2808312" cy="25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78968" y="188640"/>
            <a:ext cx="258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Actores </a:t>
            </a:r>
            <a:r>
              <a:rPr lang="es-ES" sz="3600" b="1" dirty="0" smtClean="0">
                <a:solidFill>
                  <a:srgbClr val="FF0000"/>
                </a:solidFill>
              </a:rPr>
              <a:t>REDD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2280</TotalTime>
  <Words>854</Words>
  <Application>Microsoft Office PowerPoint</Application>
  <PresentationFormat>Presentación en pantalla (4:3)</PresentationFormat>
  <Paragraphs>152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1_Tema de Office</vt:lpstr>
      <vt:lpstr>Oportunidades de Negocios Carbono Comunitario en Mesoamérica</vt:lpstr>
      <vt:lpstr>Presentación de PowerPoint</vt:lpstr>
      <vt:lpstr>Presentación de PowerPoint</vt:lpstr>
      <vt:lpstr>Mesoamérica: Áreas de bosque por país</vt:lpstr>
      <vt:lpstr>Presentación de PowerPoint</vt:lpstr>
      <vt:lpstr>Presentación de PowerPoint</vt:lpstr>
      <vt:lpstr>Bosques, áreas protegidas y territorios indígenas en Centroamérica</vt:lpstr>
      <vt:lpstr>Presentación de PowerPoint</vt:lpstr>
      <vt:lpstr>Presentación de PowerPoint</vt:lpstr>
      <vt:lpstr>Presentación de PowerPoint</vt:lpstr>
      <vt:lpstr>Presentación de PowerPoint</vt:lpstr>
      <vt:lpstr>Control de la extracción Ilegal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P. Partida  (706 mil ha.) -  RBM    </vt:lpstr>
      <vt:lpstr>REDD+:   - Oportunidad de darle contenido económico a los GIT - MFC con potencial</vt:lpstr>
      <vt:lpstr>REDD+: - Un Territorio - Unas normas y   reglas que funcionan - Capital social y político (rechazo R-PLAN) -  Naciones con Gobiernos T. </vt:lpstr>
      <vt:lpstr>Pre inversión en Carbono Justo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de Experiencias de Resistencia de Pueblos Indígenas en Áreas Protegidas:  “La experiencia de la Defensa del Territorio Kuna”   PONENCIA DEL CONSEJAL REGIONAL WINDEL CHOW DEL CONSEJO REGIONAL AUTONOMO DE LA REGION AUTONOMA DEL ATLANTICONORTE, RAAN.  Del 1 al 4 de setiembre del 2010</dc:title>
  <dc:creator>Valued Acer Customer</dc:creator>
  <cp:lastModifiedBy>LGonzalez</cp:lastModifiedBy>
  <cp:revision>256</cp:revision>
  <dcterms:created xsi:type="dcterms:W3CDTF">2010-09-02T00:25:43Z</dcterms:created>
  <dcterms:modified xsi:type="dcterms:W3CDTF">2018-03-27T03:06:18Z</dcterms:modified>
</cp:coreProperties>
</file>