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zelaya\Documents\01%20Trabajo\Capitales2%20con%20calculo%20de%20ar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capitales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26404432991062182"/>
          <c:y val="0.1758958893178591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Sheet1!$A$1:$A$8</c:f>
              <c:strCache>
                <c:ptCount val="1"/>
                <c:pt idx="0">
                  <c:v>1. Humano 2. Social 3. Natural 4. Financiero 5. Infraestructura 6. Político/institucional 7. Cultural 8. Tecnológico </c:v>
                </c:pt>
              </c:strCache>
            </c:strRef>
          </c:tx>
          <c:cat>
            <c:strRef>
              <c:f>Sheet1!$A$1:$A$8</c:f>
              <c:strCache>
                <c:ptCount val="8"/>
                <c:pt idx="0">
                  <c:v>1. Humano</c:v>
                </c:pt>
                <c:pt idx="1">
                  <c:v>2. Social</c:v>
                </c:pt>
                <c:pt idx="2">
                  <c:v>3. Natural</c:v>
                </c:pt>
                <c:pt idx="3">
                  <c:v>4. Financiero</c:v>
                </c:pt>
                <c:pt idx="4">
                  <c:v>5. Infraestructura</c:v>
                </c:pt>
                <c:pt idx="5">
                  <c:v>6. Político/institucional</c:v>
                </c:pt>
                <c:pt idx="6">
                  <c:v>7. Cultural</c:v>
                </c:pt>
                <c:pt idx="7">
                  <c:v>8. Tecnológico </c:v>
                </c:pt>
              </c:strCache>
            </c:strRef>
          </c:cat>
          <c:val>
            <c:numRef>
              <c:f>Sheet1!$B$1:$B$8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0.6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0.35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13632"/>
        <c:axId val="41047168"/>
      </c:radarChart>
      <c:catAx>
        <c:axId val="37813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047168"/>
        <c:crosses val="autoZero"/>
        <c:auto val="1"/>
        <c:lblAlgn val="ctr"/>
        <c:lblOffset val="100"/>
        <c:noMultiLvlLbl val="0"/>
      </c:catAx>
      <c:valAx>
        <c:axId val="41047168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37813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0FDD-E38E-48D7-AAB9-1FEC58E83D8E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7043-A600-4FD9-9C3A-CB103D5B91C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59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7043-A600-4FD9-9C3A-CB103D5B91C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7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1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6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924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17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0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0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49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9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31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991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E345-CBE7-4C3C-9CE7-329032E42EA8}" type="datetimeFigureOut">
              <a:rPr lang="es-ES" smtClean="0"/>
              <a:t>17/02/2014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679E-7810-47B7-AC26-051D0305DBE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2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800" cy="1447800"/>
          </a:xfrm>
        </p:spPr>
        <p:txBody>
          <a:bodyPr>
            <a:noAutofit/>
          </a:bodyPr>
          <a:lstStyle/>
          <a:p>
            <a:r>
              <a:rPr lang="es-SV" sz="3600" dirty="0" smtClean="0"/>
              <a:t>¿Cómo lograr los escalamientos e institucionalidad necesarios para la restauración de paisajes? </a:t>
            </a:r>
            <a:endParaRPr lang="es-E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06680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s-ES" sz="4100" b="1" dirty="0" smtClean="0"/>
              <a:t>Foro Internacional Restauración de paisajes, gobernanza y cambio </a:t>
            </a:r>
            <a:r>
              <a:rPr lang="es-ES" sz="4100" b="1" dirty="0" smtClean="0"/>
              <a:t>climático</a:t>
            </a:r>
            <a:endParaRPr lang="es-ES" sz="41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19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19200" y="5486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/>
              <a:t>Carlos Andrés Zelaya (Economista Agrícola)</a:t>
            </a:r>
          </a:p>
          <a:p>
            <a:r>
              <a:rPr lang="es-ES" sz="2800" dirty="0" smtClean="0"/>
              <a:t>San Salvador, El Salvador </a:t>
            </a:r>
          </a:p>
          <a:p>
            <a:r>
              <a:rPr lang="es-ES" sz="2800" dirty="0" smtClean="0"/>
              <a:t>17 y 18 de febrero de 2014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46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escalamiento se genera desde una masa crítica humana, social e institucional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35353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b="1" dirty="0" smtClean="0"/>
              <a:t>Las transferencias condicionadas (bonos agrícolas, etc.) deben servir para crear esas masas críticas</a:t>
            </a:r>
          </a:p>
          <a:p>
            <a:r>
              <a:rPr lang="es-ES" dirty="0" smtClean="0"/>
              <a:t>Incentivar sistemas de producción apropiados </a:t>
            </a:r>
          </a:p>
          <a:p>
            <a:pPr lvl="1"/>
            <a:r>
              <a:rPr lang="es-ES" dirty="0" smtClean="0"/>
              <a:t>Productividad en la finca humana</a:t>
            </a:r>
          </a:p>
          <a:p>
            <a:pPr lvl="1"/>
            <a:r>
              <a:rPr lang="es-ES" dirty="0" smtClean="0"/>
              <a:t>Capitalización local (humana, social, natural, financiera)</a:t>
            </a:r>
            <a:endParaRPr lang="es-ES" dirty="0"/>
          </a:p>
          <a:p>
            <a:r>
              <a:rPr lang="es-ES" dirty="0" smtClean="0"/>
              <a:t>Monitoreo y 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val="8888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760" y="1600200"/>
            <a:ext cx="6166479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/>
              <a:t>"Si la mente de un campesino es un desierto, su finca va a lucir como un desierto“</a:t>
            </a:r>
            <a:r>
              <a:rPr lang="es-ES" sz="900" dirty="0" smtClean="0"/>
              <a:t/>
            </a:r>
            <a:br>
              <a:rPr lang="es-ES" sz="900" dirty="0" smtClean="0"/>
            </a:br>
            <a:r>
              <a:rPr lang="es-ES" sz="900" dirty="0" smtClean="0"/>
              <a:t/>
            </a:r>
            <a:br>
              <a:rPr lang="es-ES" sz="900" dirty="0" smtClean="0"/>
            </a:br>
            <a:r>
              <a:rPr lang="es-ES" sz="2700" dirty="0" smtClean="0"/>
              <a:t>Concepto de la finca humana </a:t>
            </a:r>
            <a:br>
              <a:rPr lang="es-ES" sz="2700" dirty="0" smtClean="0"/>
            </a:br>
            <a:r>
              <a:rPr lang="es-ES" sz="2700" dirty="0" smtClean="0"/>
              <a:t>José </a:t>
            </a:r>
            <a:r>
              <a:rPr lang="es-ES" sz="2700" dirty="0"/>
              <a:t>Elías </a:t>
            </a:r>
            <a:r>
              <a:rPr lang="es-ES" sz="2700" dirty="0" smtClean="0"/>
              <a:t>Sánchez (QDEP), </a:t>
            </a:r>
            <a:r>
              <a:rPr lang="es-ES" sz="2700" dirty="0"/>
              <a:t>Educador </a:t>
            </a:r>
            <a:r>
              <a:rPr lang="es-ES" sz="2700" dirty="0" smtClean="0"/>
              <a:t>hondureño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467600" cy="1295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E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Corolario: Si las fincas </a:t>
            </a: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es-E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desiertos, el paisaje será un desierto</a:t>
            </a: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3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finca humana se construye con la gente y su ambiente</a:t>
            </a:r>
            <a:endParaRPr lang="es-E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60" y="1524002"/>
            <a:ext cx="1857791" cy="1752598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2435261"/>
            <a:ext cx="2057400" cy="1682677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>
            <a:normAutofit fontScale="77500" lnSpcReduction="20000"/>
          </a:bodyPr>
          <a:lstStyle/>
          <a:p>
            <a:pPr marL="339725" indent="-339725">
              <a:buFont typeface="+mj-lt"/>
              <a:buAutoNum type="arabicPeriod"/>
            </a:pPr>
            <a:r>
              <a:rPr lang="es-ES" dirty="0" smtClean="0"/>
              <a:t>Cambio poco a poco</a:t>
            </a:r>
          </a:p>
          <a:p>
            <a:pPr marL="339725" indent="-339725">
              <a:buFont typeface="+mj-lt"/>
              <a:buAutoNum type="arabicPeriod"/>
            </a:pPr>
            <a:r>
              <a:rPr lang="es-ES" dirty="0" smtClean="0"/>
              <a:t>Capacitar haciendo y basar el trabajo en la ciencia </a:t>
            </a:r>
          </a:p>
          <a:p>
            <a:pPr marL="339725" indent="-339725">
              <a:buFont typeface="+mj-lt"/>
              <a:buAutoNum type="arabicPeriod"/>
            </a:pPr>
            <a:r>
              <a:rPr lang="es-ES" dirty="0" smtClean="0"/>
              <a:t>Respetar la dignidad humana </a:t>
            </a:r>
          </a:p>
          <a:p>
            <a:pPr marL="339725" indent="-339725">
              <a:buFont typeface="+mj-lt"/>
              <a:buAutoNum type="arabicPeriod"/>
            </a:pPr>
            <a:r>
              <a:rPr lang="es-ES" dirty="0" smtClean="0"/>
              <a:t>Innovación a costos mínimos con recursos locales </a:t>
            </a:r>
          </a:p>
          <a:p>
            <a:pPr marL="339725" indent="-339725">
              <a:buFont typeface="+mj-lt"/>
              <a:buAutoNum type="arabicPeriod"/>
            </a:pPr>
            <a:r>
              <a:rPr lang="es-ES" b="1" dirty="0" smtClean="0"/>
              <a:t>Compartir lo aprendido</a:t>
            </a:r>
          </a:p>
          <a:p>
            <a:pPr marL="339725" indent="-339725">
              <a:buFont typeface="+mj-lt"/>
              <a:buAutoNum type="arabicPeriod"/>
            </a:pPr>
            <a:r>
              <a:rPr lang="es-ES" dirty="0" smtClean="0"/>
              <a:t>Crear satisfacción, personal y comunitaria</a:t>
            </a:r>
          </a:p>
          <a:p>
            <a:pPr marL="339725" indent="-339725">
              <a:buFont typeface="+mj-lt"/>
              <a:buAutoNum type="arabicPeriod"/>
            </a:pPr>
            <a:r>
              <a:rPr lang="es-ES" dirty="0" smtClean="0"/>
              <a:t>Innovar basado en la sabiduría espiritual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04800" y="5989637"/>
            <a:ext cx="6096000" cy="48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http://fao.org.hn/l/images/doc/Estudio_maiz_capulin_web.pdf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5" y="3733800"/>
            <a:ext cx="2321196" cy="21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desarrollo debe ser ordenado y equilibrado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517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Capital humano</a:t>
            </a:r>
          </a:p>
          <a:p>
            <a:r>
              <a:rPr lang="es-ES" dirty="0" smtClean="0"/>
              <a:t>Capital social</a:t>
            </a:r>
          </a:p>
          <a:p>
            <a:r>
              <a:rPr lang="es-ES" dirty="0" smtClean="0"/>
              <a:t>Capital natural</a:t>
            </a:r>
          </a:p>
          <a:p>
            <a:r>
              <a:rPr lang="es-ES" dirty="0" smtClean="0"/>
              <a:t>Capital físico</a:t>
            </a:r>
          </a:p>
          <a:p>
            <a:r>
              <a:rPr lang="es-ES" dirty="0" smtClean="0"/>
              <a:t>Capital financiero</a:t>
            </a:r>
          </a:p>
          <a:p>
            <a:r>
              <a:rPr lang="es-ES" dirty="0" smtClean="0"/>
              <a:t>Capital político e institucional</a:t>
            </a: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953000"/>
            <a:ext cx="1905000" cy="1428750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4959350"/>
            <a:ext cx="2133600" cy="1422400"/>
          </a:xfrm>
          <a:prstGeom prst="rect">
            <a:avLst/>
          </a:prstGeom>
        </p:spPr>
      </p:pic>
      <p:graphicFrame>
        <p:nvGraphicFramePr>
          <p:cNvPr id="22" name="Content Placeholder 2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1386957"/>
              </p:ext>
            </p:extLst>
          </p:nvPr>
        </p:nvGraphicFramePr>
        <p:xfrm>
          <a:off x="0" y="990600"/>
          <a:ext cx="436258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" name="Content Placeholder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204" y="4883430"/>
            <a:ext cx="3437468" cy="1498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381750"/>
            <a:ext cx="560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http://fao.org.hn/l/images/doc/Estudio_cajas_rurales.pdf</a:t>
            </a:r>
          </a:p>
        </p:txBody>
      </p:sp>
    </p:spTree>
    <p:extLst>
      <p:ext uri="{BB962C8B-B14F-4D97-AF65-F5344CB8AC3E}">
        <p14:creationId xmlns:p14="http://schemas.microsoft.com/office/powerpoint/2010/main" val="1972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ambiente positivo incide en el escalamiento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2724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u="sng" dirty="0" smtClean="0"/>
              <a:t>Factores internos al territorio</a:t>
            </a:r>
          </a:p>
          <a:p>
            <a:r>
              <a:rPr lang="es-ES" b="1" dirty="0" smtClean="0"/>
              <a:t>Masa crítica de líderes innovadores</a:t>
            </a:r>
          </a:p>
          <a:p>
            <a:r>
              <a:rPr lang="es-ES" dirty="0" smtClean="0"/>
              <a:t>Organización</a:t>
            </a:r>
          </a:p>
          <a:p>
            <a:r>
              <a:rPr lang="es-ES" dirty="0" smtClean="0"/>
              <a:t>Acceso a la tierra</a:t>
            </a:r>
          </a:p>
          <a:p>
            <a:r>
              <a:rPr lang="es-ES" dirty="0" smtClean="0"/>
              <a:t>Política municipal</a:t>
            </a:r>
          </a:p>
          <a:p>
            <a:r>
              <a:rPr lang="es-ES" dirty="0" smtClean="0"/>
              <a:t>Hay resultados inmediatos que responden a necesidades sentidas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327" y="1676400"/>
            <a:ext cx="4267200" cy="3962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u="sng" dirty="0" smtClean="0"/>
              <a:t>Factores externos</a:t>
            </a:r>
          </a:p>
          <a:p>
            <a:r>
              <a:rPr lang="es-ES" dirty="0" smtClean="0"/>
              <a:t>Flexibilidad programática</a:t>
            </a:r>
          </a:p>
          <a:p>
            <a:r>
              <a:rPr lang="es-ES" dirty="0" smtClean="0"/>
              <a:t>Apoyo político financiero</a:t>
            </a:r>
          </a:p>
          <a:p>
            <a:r>
              <a:rPr lang="es-ES" dirty="0" smtClean="0"/>
              <a:t>Marco legal favorable</a:t>
            </a:r>
          </a:p>
          <a:p>
            <a:r>
              <a:rPr lang="es-ES" dirty="0" smtClean="0"/>
              <a:t>Espacios de reflexión permanente</a:t>
            </a:r>
          </a:p>
          <a:p>
            <a:r>
              <a:rPr lang="es-ES" b="1" dirty="0" smtClean="0"/>
              <a:t>Metodología de trabajo adaptada a las condiciones</a:t>
            </a:r>
          </a:p>
          <a:p>
            <a:r>
              <a:rPr lang="es-ES" b="1" dirty="0" smtClean="0"/>
              <a:t>Oferta técnica diferenciada basada en las necesidades</a:t>
            </a:r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51" y="4827107"/>
            <a:ext cx="2895600" cy="2030893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943" y="4872619"/>
            <a:ext cx="1413162" cy="1985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699" y="5383160"/>
            <a:ext cx="2089355" cy="1474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43" y="5353664"/>
            <a:ext cx="1986117" cy="14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 debe hacer gestión de riesgos para evitar distorsiones en los procesos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449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u="sng" dirty="0" smtClean="0"/>
              <a:t>Riesgos internos</a:t>
            </a:r>
          </a:p>
          <a:p>
            <a:r>
              <a:rPr lang="es-ES" dirty="0" smtClean="0"/>
              <a:t>Antagonismo de propósitos entre grupos de interés</a:t>
            </a:r>
          </a:p>
          <a:p>
            <a:pPr lvl="1"/>
            <a:r>
              <a:rPr lang="es-ES" dirty="0" smtClean="0"/>
              <a:t>Manejo de conflictos</a:t>
            </a:r>
          </a:p>
          <a:p>
            <a:r>
              <a:rPr lang="es-ES" dirty="0" smtClean="0"/>
              <a:t>Organización no consolidada</a:t>
            </a:r>
          </a:p>
          <a:p>
            <a:pPr lvl="1"/>
            <a:r>
              <a:rPr lang="es-ES" dirty="0" smtClean="0"/>
              <a:t>Formación en la finca humana: líderes comparten avances</a:t>
            </a:r>
          </a:p>
          <a:p>
            <a:pPr lvl="1"/>
            <a:r>
              <a:rPr lang="es-ES" dirty="0" smtClean="0"/>
              <a:t>Formación en democracia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191000" cy="4678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u="sng" dirty="0" smtClean="0"/>
              <a:t>Riesgos externos</a:t>
            </a:r>
          </a:p>
          <a:p>
            <a:r>
              <a:rPr lang="es-ES" dirty="0" smtClean="0"/>
              <a:t>Diferentes políticas entre diferentes agentes </a:t>
            </a:r>
          </a:p>
          <a:p>
            <a:pPr lvl="1"/>
            <a:r>
              <a:rPr lang="es-ES" dirty="0" smtClean="0"/>
              <a:t>Pretender arrancar con todo a la vez </a:t>
            </a:r>
          </a:p>
          <a:p>
            <a:pPr lvl="2"/>
            <a:r>
              <a:rPr lang="es-ES" sz="2200" dirty="0" smtClean="0"/>
              <a:t> filosofía de “paquetes”</a:t>
            </a:r>
          </a:p>
          <a:p>
            <a:pPr lvl="1"/>
            <a:r>
              <a:rPr lang="es-ES" dirty="0" smtClean="0"/>
              <a:t>Tecnología “llave en mano”</a:t>
            </a:r>
          </a:p>
          <a:p>
            <a:pPr lvl="1"/>
            <a:r>
              <a:rPr lang="es-ES" dirty="0" smtClean="0"/>
              <a:t>Regalos clientelistas</a:t>
            </a:r>
          </a:p>
          <a:p>
            <a:r>
              <a:rPr lang="es-ES" dirty="0" smtClean="0"/>
              <a:t>Falta de apoyo de autoridades territoriales</a:t>
            </a:r>
          </a:p>
          <a:p>
            <a:pPr lvl="1"/>
            <a:r>
              <a:rPr lang="es-ES" dirty="0" smtClean="0"/>
              <a:t>Política  sectaria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6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institucionalidad crece de la base a la cúspide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Subsidiariedad y pertinencia:</a:t>
            </a:r>
          </a:p>
          <a:p>
            <a:pPr lvl="1"/>
            <a:r>
              <a:rPr lang="es-ES" dirty="0" smtClean="0"/>
              <a:t>Familia/finca</a:t>
            </a:r>
          </a:p>
          <a:p>
            <a:pPr lvl="1"/>
            <a:r>
              <a:rPr lang="es-ES" dirty="0" smtClean="0"/>
              <a:t>Comunidad/ grupos de interés/ microcuenca</a:t>
            </a:r>
          </a:p>
          <a:p>
            <a:pPr lvl="1"/>
            <a:r>
              <a:rPr lang="es-ES" dirty="0" smtClean="0"/>
              <a:t>Municipio</a:t>
            </a:r>
          </a:p>
          <a:p>
            <a:pPr lvl="1"/>
            <a:r>
              <a:rPr lang="es-ES" dirty="0" smtClean="0"/>
              <a:t>Microrregión/ mancomunidad</a:t>
            </a:r>
          </a:p>
          <a:p>
            <a:pPr lvl="1"/>
            <a:r>
              <a:rPr lang="es-ES" dirty="0" smtClean="0"/>
              <a:t>Gobierno provincial</a:t>
            </a:r>
          </a:p>
          <a:p>
            <a:pPr lvl="1"/>
            <a:r>
              <a:rPr lang="es-ES" dirty="0" smtClean="0"/>
              <a:t>Gobierno central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Adaptación </a:t>
            </a:r>
            <a:r>
              <a:rPr lang="es-ES" dirty="0"/>
              <a:t>de acuerdo </a:t>
            </a:r>
            <a:r>
              <a:rPr lang="es-ES" dirty="0" smtClean="0"/>
              <a:t>al nivel</a:t>
            </a:r>
          </a:p>
          <a:p>
            <a:pPr lvl="1"/>
            <a:r>
              <a:rPr lang="es-ES" dirty="0" smtClean="0"/>
              <a:t>Objetivos</a:t>
            </a:r>
            <a:r>
              <a:rPr lang="es-ES" dirty="0"/>
              <a:t>, </a:t>
            </a:r>
            <a:endParaRPr lang="es-ES" dirty="0" smtClean="0"/>
          </a:p>
          <a:p>
            <a:pPr lvl="1"/>
            <a:r>
              <a:rPr lang="es-ES" dirty="0" smtClean="0"/>
              <a:t>incentivos, </a:t>
            </a:r>
          </a:p>
          <a:p>
            <a:pPr lvl="1"/>
            <a:r>
              <a:rPr lang="es-ES" dirty="0" smtClean="0"/>
              <a:t>plazos, </a:t>
            </a:r>
          </a:p>
          <a:p>
            <a:pPr lvl="1"/>
            <a:r>
              <a:rPr lang="es-ES" dirty="0" smtClean="0"/>
              <a:t>instrumentos</a:t>
            </a:r>
            <a:r>
              <a:rPr lang="es-ES" dirty="0"/>
              <a:t>, </a:t>
            </a:r>
            <a:endParaRPr lang="es-ES" dirty="0" smtClean="0"/>
          </a:p>
          <a:p>
            <a:pPr lvl="1"/>
            <a:r>
              <a:rPr lang="es-ES" dirty="0" smtClean="0"/>
              <a:t>inversión, </a:t>
            </a:r>
          </a:p>
          <a:p>
            <a:pPr lvl="1"/>
            <a:r>
              <a:rPr lang="es-ES" dirty="0" smtClean="0"/>
              <a:t>financiación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04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658150"/>
              </p:ext>
            </p:extLst>
          </p:nvPr>
        </p:nvGraphicFramePr>
        <p:xfrm>
          <a:off x="46704" y="228600"/>
          <a:ext cx="9067800" cy="577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77"/>
                <a:gridCol w="1427339"/>
                <a:gridCol w="1525980"/>
                <a:gridCol w="1496620"/>
                <a:gridCol w="1679223"/>
                <a:gridCol w="159526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Grupos comunitarios de interés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comunitarios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municipales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territoriales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de manejo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Comunidad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Subcuenca/ 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Incentivo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SAN, calidad de vida, capitalización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Acceso a agua, tierra, energía, biodiversidad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Desarrollo local, calidad de vida, servicios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Acceso a servicios, inversión social, atracción de recursos, desarrollo del municipio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 ambientales, infraestructura, inversión social, desarrollo de la microrregión</a:t>
                      </a:r>
                    </a:p>
                  </a:txBody>
                  <a:tcPr marL="68580" marR="68580" marT="0" marB="0"/>
                </a:tc>
              </a:tr>
              <a:tr h="1630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Instrumento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planificación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de finca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de microcuenca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de desarrollo comunal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Planes de desarrollo y de inversión municipal, plan de arbitrios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Planes de mancomunidad y proyectos</a:t>
                      </a: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Plazo de respuesta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Mediano/ largo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Mediano/ largo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Mediano/ largo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http://biology.duke.edu/aridnet/wkshop_huasteca/pdfs/2004-Historia%20Lempira%20Sur.pdf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http://www.fao.org.hn/publicaciones/Sistema_Quesungual.pdf</a:t>
            </a:r>
          </a:p>
        </p:txBody>
      </p:sp>
    </p:spTree>
    <p:extLst>
      <p:ext uri="{BB962C8B-B14F-4D97-AF65-F5344CB8AC3E}">
        <p14:creationId xmlns:p14="http://schemas.microsoft.com/office/powerpoint/2010/main" val="8354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39981"/>
              </p:ext>
            </p:extLst>
          </p:nvPr>
        </p:nvGraphicFramePr>
        <p:xfrm>
          <a:off x="29496" y="34413"/>
          <a:ext cx="9067800" cy="672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  <a:gridCol w="15113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Grupos comunitarios de interés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comunitarios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municipales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territoriales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de manejo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Comunidad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Subcuenca/ 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Inversión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Tecnología, salud, SAN, educación, capacidades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Fuentes de agua, no quema, sistemas de producción, organización, capacidades, manejo de conflictos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 públicos y sociales, manejo de recursos naturales, organización, capacitación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 humano, infraestructura, manejo de recursos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Organización, agua, manejo de la cuenca, infraestructura, medios de vida no agrícolas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Financiamiento de la inversión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Asistencia técnica, intercambios, participación y excedentes, sistemas financieros locales, inversión privada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 y capitalización local, trabajo comunal, inversión privada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Aportes institucionales (comunales, municipales, gubernamentales, cooperantes, ONG)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Transferencias, tributos, aportes institucionales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Negociación de servicios ambientales, proyectos de cuenca, transferencias, inversión privada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5621</TotalTime>
  <Words>662</Words>
  <Application>Microsoft Office PowerPoint</Application>
  <PresentationFormat>On-screen Show (4:3)</PresentationFormat>
  <Paragraphs>133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¿Cómo lograr los escalamientos e institucionalidad necesarios para la restauración de paisajes? </vt:lpstr>
      <vt:lpstr>"Si la mente de un campesino es un desierto, su finca va a lucir como un desierto“  Concepto de la finca humana  José Elías Sánchez (QDEP), Educador hondureño</vt:lpstr>
      <vt:lpstr>La finca humana se construye con la gente y su ambiente</vt:lpstr>
      <vt:lpstr>El desarrollo debe ser ordenado y equilibrado</vt:lpstr>
      <vt:lpstr>El ambiente positivo incide en el escalamiento</vt:lpstr>
      <vt:lpstr>Se debe hacer gestión de riesgos para evitar distorsiones en los procesos</vt:lpstr>
      <vt:lpstr>La institucionalidad crece de la base a la cúspide</vt:lpstr>
      <vt:lpstr>PowerPoint Presentation</vt:lpstr>
      <vt:lpstr>PowerPoint Presentation</vt:lpstr>
      <vt:lpstr>El escalamiento se genera desde una masa crítica humana, social e institucional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lograr los escalamientos e institucionalidad necesaria para la restauración de paisajes?</dc:title>
  <dc:creator>czelaya</dc:creator>
  <cp:lastModifiedBy>czelaya</cp:lastModifiedBy>
  <cp:revision>29</cp:revision>
  <dcterms:created xsi:type="dcterms:W3CDTF">2014-02-13T01:11:50Z</dcterms:created>
  <dcterms:modified xsi:type="dcterms:W3CDTF">2014-02-17T12:00:38Z</dcterms:modified>
</cp:coreProperties>
</file>