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6" r:id="rId2"/>
    <p:sldId id="270" r:id="rId3"/>
    <p:sldId id="258" r:id="rId4"/>
    <p:sldId id="259" r:id="rId5"/>
    <p:sldId id="260" r:id="rId6"/>
    <p:sldId id="256" r:id="rId7"/>
    <p:sldId id="261" r:id="rId8"/>
    <p:sldId id="262" r:id="rId9"/>
    <p:sldId id="263" r:id="rId10"/>
    <p:sldId id="271" r:id="rId11"/>
    <p:sldId id="264" r:id="rId12"/>
    <p:sldId id="269" r:id="rId13"/>
    <p:sldId id="279" r:id="rId14"/>
    <p:sldId id="267" r:id="rId15"/>
    <p:sldId id="276" r:id="rId16"/>
    <p:sldId id="278" r:id="rId17"/>
    <p:sldId id="280" r:id="rId18"/>
    <p:sldId id="275" r:id="rId19"/>
    <p:sldId id="265" r:id="rId20"/>
    <p:sldId id="268" r:id="rId21"/>
    <p:sldId id="257"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DDBF"/>
    <a:srgbClr val="FFD966"/>
    <a:srgbClr val="EADF4C"/>
    <a:srgbClr val="000A1E"/>
    <a:srgbClr val="FFFF00"/>
    <a:srgbClr val="EFCDC4"/>
    <a:srgbClr val="A6C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68772" autoAdjust="0"/>
  </p:normalViewPr>
  <p:slideViewPr>
    <p:cSldViewPr snapToGrid="0">
      <p:cViewPr>
        <p:scale>
          <a:sx n="40" d="100"/>
          <a:sy n="40" d="100"/>
        </p:scale>
        <p:origin x="-2964" y="-888"/>
      </p:cViewPr>
      <p:guideLst>
        <p:guide orient="horz" pos="2160"/>
        <p:guide pos="2880"/>
      </p:guideLst>
    </p:cSldViewPr>
  </p:slideViewPr>
  <p:notesTextViewPr>
    <p:cViewPr>
      <p:scale>
        <a:sx n="1" d="1"/>
        <a:sy n="1" d="1"/>
      </p:scale>
      <p:origin x="0" y="0"/>
    </p:cViewPr>
  </p:notesTextViewPr>
  <p:notesViewPr>
    <p:cSldViewPr snapToGrid="0">
      <p:cViewPr>
        <p:scale>
          <a:sx n="150" d="100"/>
          <a:sy n="150" d="100"/>
        </p:scale>
        <p:origin x="175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E4736-EE1F-4C21-8CD8-FAB0DFBDEF6A}"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n-US"/>
        </a:p>
      </dgm:t>
    </dgm:pt>
    <dgm:pt modelId="{FE468584-69AC-43E6-B2B1-7166363FBB44}">
      <dgm:prSet phldrT="[Text]" custT="1"/>
      <dgm:spPr/>
      <dgm:t>
        <a:bodyPr/>
        <a:lstStyle/>
        <a:p>
          <a:r>
            <a:rPr lang="en-US" sz="1800" b="1" dirty="0" smtClean="0"/>
            <a:t>Recognizable</a:t>
          </a:r>
          <a:r>
            <a:rPr lang="en-US" sz="1800" dirty="0" smtClean="0"/>
            <a:t> </a:t>
          </a:r>
          <a:r>
            <a:rPr lang="en-US" sz="1600" dirty="0" smtClean="0"/>
            <a:t>(Higher Success/Sustainable)</a:t>
          </a:r>
          <a:endParaRPr lang="en-US" sz="1600" dirty="0"/>
        </a:p>
      </dgm:t>
    </dgm:pt>
    <dgm:pt modelId="{4DF4147C-C8E8-4D0F-9968-B7E67BD226FF}" type="parTrans" cxnId="{1088B1EE-ECFF-46EC-AFCF-C9E6093AAC26}">
      <dgm:prSet/>
      <dgm:spPr/>
      <dgm:t>
        <a:bodyPr/>
        <a:lstStyle/>
        <a:p>
          <a:endParaRPr lang="en-US"/>
        </a:p>
      </dgm:t>
    </dgm:pt>
    <dgm:pt modelId="{EC9C2A7A-2339-4311-88AD-6573C44B442C}" type="sibTrans" cxnId="{1088B1EE-ECFF-46EC-AFCF-C9E6093AAC26}">
      <dgm:prSet/>
      <dgm:spPr/>
      <dgm:t>
        <a:bodyPr/>
        <a:lstStyle/>
        <a:p>
          <a:endParaRPr lang="en-US"/>
        </a:p>
      </dgm:t>
    </dgm:pt>
    <dgm:pt modelId="{5C0192B1-F06B-40D4-8723-0AEAA0418C52}">
      <dgm:prSet phldrT="[Text]" custT="1"/>
      <dgm:spPr/>
      <dgm:t>
        <a:bodyPr/>
        <a:lstStyle/>
        <a:p>
          <a:r>
            <a:rPr lang="en-US" sz="1800" b="1" dirty="0" smtClean="0"/>
            <a:t>Inclusive</a:t>
          </a:r>
          <a:endParaRPr lang="en-US" sz="1800" b="1" dirty="0"/>
        </a:p>
      </dgm:t>
    </dgm:pt>
    <dgm:pt modelId="{0EEEA3C6-92E8-4FBD-B761-903699704B2F}" type="parTrans" cxnId="{30814281-5D76-4AA0-B482-384D78C849AD}">
      <dgm:prSet/>
      <dgm:spPr/>
      <dgm:t>
        <a:bodyPr/>
        <a:lstStyle/>
        <a:p>
          <a:endParaRPr lang="en-US"/>
        </a:p>
      </dgm:t>
    </dgm:pt>
    <dgm:pt modelId="{634ADDA2-463C-462C-9CEE-8509F2DF408E}" type="sibTrans" cxnId="{30814281-5D76-4AA0-B482-384D78C849AD}">
      <dgm:prSet/>
      <dgm:spPr/>
      <dgm:t>
        <a:bodyPr/>
        <a:lstStyle/>
        <a:p>
          <a:endParaRPr lang="en-US"/>
        </a:p>
      </dgm:t>
    </dgm:pt>
    <dgm:pt modelId="{33ABB988-5BBF-4158-8B14-85719E4B5DCF}">
      <dgm:prSet phldrT="[Text]" custT="1"/>
      <dgm:spPr/>
      <dgm:t>
        <a:bodyPr/>
        <a:lstStyle/>
        <a:p>
          <a:r>
            <a:rPr lang="en-US" sz="1800" b="1" dirty="0" smtClean="0"/>
            <a:t>Flexible</a:t>
          </a:r>
          <a:r>
            <a:rPr lang="en-US" sz="1600" dirty="0" smtClean="0"/>
            <a:t> Budget</a:t>
          </a:r>
        </a:p>
        <a:p>
          <a:r>
            <a:rPr lang="en-US" sz="1600" dirty="0" smtClean="0"/>
            <a:t>Timeline</a:t>
          </a:r>
        </a:p>
        <a:p>
          <a:r>
            <a:rPr lang="en-US" sz="1500" dirty="0" smtClean="0"/>
            <a:t>Implementation</a:t>
          </a:r>
          <a:endParaRPr lang="en-US" sz="1500" dirty="0"/>
        </a:p>
      </dgm:t>
    </dgm:pt>
    <dgm:pt modelId="{7045B7B5-954F-41E9-BFA2-350233B3E7A8}" type="parTrans" cxnId="{6CD6F092-997E-4010-9FF2-A081CFDFAD26}">
      <dgm:prSet/>
      <dgm:spPr/>
      <dgm:t>
        <a:bodyPr/>
        <a:lstStyle/>
        <a:p>
          <a:endParaRPr lang="en-US"/>
        </a:p>
      </dgm:t>
    </dgm:pt>
    <dgm:pt modelId="{B5FDFF39-37FB-4559-B25C-EEC549455C5B}" type="sibTrans" cxnId="{6CD6F092-997E-4010-9FF2-A081CFDFAD26}">
      <dgm:prSet/>
      <dgm:spPr/>
      <dgm:t>
        <a:bodyPr/>
        <a:lstStyle/>
        <a:p>
          <a:endParaRPr lang="en-US"/>
        </a:p>
      </dgm:t>
    </dgm:pt>
    <dgm:pt modelId="{17004E12-DC9D-45A4-A7EE-FF8668B1E600}">
      <dgm:prSet phldrT="[Text]" custT="1"/>
      <dgm:spPr/>
      <dgm:t>
        <a:bodyPr/>
        <a:lstStyle/>
        <a:p>
          <a:r>
            <a:rPr lang="en-US" sz="1600" dirty="0" smtClean="0"/>
            <a:t>Built/Informed </a:t>
          </a:r>
          <a:r>
            <a:rPr lang="en-US" sz="1800" b="1" dirty="0" smtClean="0"/>
            <a:t>Community Assets</a:t>
          </a:r>
          <a:endParaRPr lang="en-US" sz="1800" b="1" dirty="0"/>
        </a:p>
      </dgm:t>
    </dgm:pt>
    <dgm:pt modelId="{F55BEFA9-942A-457C-B8B7-67A245A46469}" type="parTrans" cxnId="{5AED2AD0-FADB-4C8F-B5D7-8E64C58F26DC}">
      <dgm:prSet/>
      <dgm:spPr/>
      <dgm:t>
        <a:bodyPr/>
        <a:lstStyle/>
        <a:p>
          <a:endParaRPr lang="en-US"/>
        </a:p>
      </dgm:t>
    </dgm:pt>
    <dgm:pt modelId="{4BD36CF9-EA8B-448C-9C78-E68D98C7F89C}" type="sibTrans" cxnId="{5AED2AD0-FADB-4C8F-B5D7-8E64C58F26DC}">
      <dgm:prSet/>
      <dgm:spPr/>
      <dgm:t>
        <a:bodyPr/>
        <a:lstStyle/>
        <a:p>
          <a:endParaRPr lang="en-US"/>
        </a:p>
      </dgm:t>
    </dgm:pt>
    <dgm:pt modelId="{534D513E-EFBB-4DE1-AB4A-22F6502C34DA}">
      <dgm:prSet phldrT="[Text]"/>
      <dgm:spPr/>
      <dgm:t>
        <a:bodyPr/>
        <a:lstStyle/>
        <a:p>
          <a:r>
            <a:rPr lang="en-US" b="1" dirty="0" smtClean="0"/>
            <a:t>Increased Relationships</a:t>
          </a:r>
          <a:endParaRPr lang="en-US" b="1" dirty="0"/>
        </a:p>
      </dgm:t>
    </dgm:pt>
    <dgm:pt modelId="{5A752836-E13B-490A-9FB5-253CC544E2ED}" type="parTrans" cxnId="{32DED339-AD25-4C9C-B641-A86CB7F996F5}">
      <dgm:prSet/>
      <dgm:spPr/>
      <dgm:t>
        <a:bodyPr/>
        <a:lstStyle/>
        <a:p>
          <a:endParaRPr lang="en-US"/>
        </a:p>
      </dgm:t>
    </dgm:pt>
    <dgm:pt modelId="{C4AD9AC3-F8CF-4682-B2DF-C0D6C87DE666}" type="sibTrans" cxnId="{32DED339-AD25-4C9C-B641-A86CB7F996F5}">
      <dgm:prSet/>
      <dgm:spPr/>
      <dgm:t>
        <a:bodyPr/>
        <a:lstStyle/>
        <a:p>
          <a:endParaRPr lang="en-US"/>
        </a:p>
      </dgm:t>
    </dgm:pt>
    <dgm:pt modelId="{B977E802-DCD7-4B89-AEFD-8F040AE93366}" type="pres">
      <dgm:prSet presAssocID="{B64E4736-EE1F-4C21-8CD8-FAB0DFBDEF6A}" presName="cycle" presStyleCnt="0">
        <dgm:presLayoutVars>
          <dgm:dir/>
          <dgm:resizeHandles val="exact"/>
        </dgm:presLayoutVars>
      </dgm:prSet>
      <dgm:spPr/>
      <dgm:t>
        <a:bodyPr/>
        <a:lstStyle/>
        <a:p>
          <a:endParaRPr lang="en-US"/>
        </a:p>
      </dgm:t>
    </dgm:pt>
    <dgm:pt modelId="{E7C73538-1520-488A-B119-3887BE998C53}" type="pres">
      <dgm:prSet presAssocID="{FE468584-69AC-43E6-B2B1-7166363FBB44}" presName="node" presStyleLbl="node1" presStyleIdx="0" presStyleCnt="5">
        <dgm:presLayoutVars>
          <dgm:bulletEnabled val="1"/>
        </dgm:presLayoutVars>
      </dgm:prSet>
      <dgm:spPr/>
      <dgm:t>
        <a:bodyPr/>
        <a:lstStyle/>
        <a:p>
          <a:endParaRPr lang="en-US"/>
        </a:p>
      </dgm:t>
    </dgm:pt>
    <dgm:pt modelId="{8F3AB404-B23B-40EF-9D49-592A2166F31F}" type="pres">
      <dgm:prSet presAssocID="{EC9C2A7A-2339-4311-88AD-6573C44B442C}" presName="sibTrans" presStyleLbl="sibTrans2D1" presStyleIdx="0" presStyleCnt="5"/>
      <dgm:spPr/>
      <dgm:t>
        <a:bodyPr/>
        <a:lstStyle/>
        <a:p>
          <a:endParaRPr lang="en-US"/>
        </a:p>
      </dgm:t>
    </dgm:pt>
    <dgm:pt modelId="{B69BC342-A39F-47E1-ABAB-F1BA855B26A1}" type="pres">
      <dgm:prSet presAssocID="{EC9C2A7A-2339-4311-88AD-6573C44B442C}" presName="connectorText" presStyleLbl="sibTrans2D1" presStyleIdx="0" presStyleCnt="5"/>
      <dgm:spPr/>
      <dgm:t>
        <a:bodyPr/>
        <a:lstStyle/>
        <a:p>
          <a:endParaRPr lang="en-US"/>
        </a:p>
      </dgm:t>
    </dgm:pt>
    <dgm:pt modelId="{8133A6D4-757B-4CD2-BD67-E2CAF27D0B19}" type="pres">
      <dgm:prSet presAssocID="{5C0192B1-F06B-40D4-8723-0AEAA0418C52}" presName="node" presStyleLbl="node1" presStyleIdx="1" presStyleCnt="5">
        <dgm:presLayoutVars>
          <dgm:bulletEnabled val="1"/>
        </dgm:presLayoutVars>
      </dgm:prSet>
      <dgm:spPr/>
      <dgm:t>
        <a:bodyPr/>
        <a:lstStyle/>
        <a:p>
          <a:endParaRPr lang="en-US"/>
        </a:p>
      </dgm:t>
    </dgm:pt>
    <dgm:pt modelId="{6162E334-A297-4BB4-9A57-49B166BAE1F2}" type="pres">
      <dgm:prSet presAssocID="{634ADDA2-463C-462C-9CEE-8509F2DF408E}" presName="sibTrans" presStyleLbl="sibTrans2D1" presStyleIdx="1" presStyleCnt="5"/>
      <dgm:spPr/>
      <dgm:t>
        <a:bodyPr/>
        <a:lstStyle/>
        <a:p>
          <a:endParaRPr lang="en-US"/>
        </a:p>
      </dgm:t>
    </dgm:pt>
    <dgm:pt modelId="{5B35AB73-A198-4303-8051-EAF13E62256A}" type="pres">
      <dgm:prSet presAssocID="{634ADDA2-463C-462C-9CEE-8509F2DF408E}" presName="connectorText" presStyleLbl="sibTrans2D1" presStyleIdx="1" presStyleCnt="5"/>
      <dgm:spPr/>
      <dgm:t>
        <a:bodyPr/>
        <a:lstStyle/>
        <a:p>
          <a:endParaRPr lang="en-US"/>
        </a:p>
      </dgm:t>
    </dgm:pt>
    <dgm:pt modelId="{06DF42D0-F9F9-4C32-80F6-4A32F8A1C30C}" type="pres">
      <dgm:prSet presAssocID="{33ABB988-5BBF-4158-8B14-85719E4B5DCF}" presName="node" presStyleLbl="node1" presStyleIdx="2" presStyleCnt="5">
        <dgm:presLayoutVars>
          <dgm:bulletEnabled val="1"/>
        </dgm:presLayoutVars>
      </dgm:prSet>
      <dgm:spPr/>
      <dgm:t>
        <a:bodyPr/>
        <a:lstStyle/>
        <a:p>
          <a:endParaRPr lang="en-US"/>
        </a:p>
      </dgm:t>
    </dgm:pt>
    <dgm:pt modelId="{3167ED25-33E1-42AF-BA98-1A5F3BDC3AD4}" type="pres">
      <dgm:prSet presAssocID="{B5FDFF39-37FB-4559-B25C-EEC549455C5B}" presName="sibTrans" presStyleLbl="sibTrans2D1" presStyleIdx="2" presStyleCnt="5"/>
      <dgm:spPr/>
      <dgm:t>
        <a:bodyPr/>
        <a:lstStyle/>
        <a:p>
          <a:endParaRPr lang="en-US"/>
        </a:p>
      </dgm:t>
    </dgm:pt>
    <dgm:pt modelId="{1484BAA5-0448-4DAB-B710-4B7D81136BEC}" type="pres">
      <dgm:prSet presAssocID="{B5FDFF39-37FB-4559-B25C-EEC549455C5B}" presName="connectorText" presStyleLbl="sibTrans2D1" presStyleIdx="2" presStyleCnt="5"/>
      <dgm:spPr/>
      <dgm:t>
        <a:bodyPr/>
        <a:lstStyle/>
        <a:p>
          <a:endParaRPr lang="en-US"/>
        </a:p>
      </dgm:t>
    </dgm:pt>
    <dgm:pt modelId="{7DC270FC-29FE-455F-8EB0-3206FF5BF299}" type="pres">
      <dgm:prSet presAssocID="{534D513E-EFBB-4DE1-AB4A-22F6502C34DA}" presName="node" presStyleLbl="node1" presStyleIdx="3" presStyleCnt="5">
        <dgm:presLayoutVars>
          <dgm:bulletEnabled val="1"/>
        </dgm:presLayoutVars>
      </dgm:prSet>
      <dgm:spPr/>
      <dgm:t>
        <a:bodyPr/>
        <a:lstStyle/>
        <a:p>
          <a:endParaRPr lang="en-US"/>
        </a:p>
      </dgm:t>
    </dgm:pt>
    <dgm:pt modelId="{E0D10606-5E2D-4047-90B2-EBDF19D62F23}" type="pres">
      <dgm:prSet presAssocID="{C4AD9AC3-F8CF-4682-B2DF-C0D6C87DE666}" presName="sibTrans" presStyleLbl="sibTrans2D1" presStyleIdx="3" presStyleCnt="5"/>
      <dgm:spPr/>
      <dgm:t>
        <a:bodyPr/>
        <a:lstStyle/>
        <a:p>
          <a:endParaRPr lang="en-US"/>
        </a:p>
      </dgm:t>
    </dgm:pt>
    <dgm:pt modelId="{C80A0AC8-5E81-4CA1-BF4A-D223492313F2}" type="pres">
      <dgm:prSet presAssocID="{C4AD9AC3-F8CF-4682-B2DF-C0D6C87DE666}" presName="connectorText" presStyleLbl="sibTrans2D1" presStyleIdx="3" presStyleCnt="5"/>
      <dgm:spPr/>
      <dgm:t>
        <a:bodyPr/>
        <a:lstStyle/>
        <a:p>
          <a:endParaRPr lang="en-US"/>
        </a:p>
      </dgm:t>
    </dgm:pt>
    <dgm:pt modelId="{167FF376-A8B1-4BBA-971A-8F164E5CF470}" type="pres">
      <dgm:prSet presAssocID="{17004E12-DC9D-45A4-A7EE-FF8668B1E600}" presName="node" presStyleLbl="node1" presStyleIdx="4" presStyleCnt="5">
        <dgm:presLayoutVars>
          <dgm:bulletEnabled val="1"/>
        </dgm:presLayoutVars>
      </dgm:prSet>
      <dgm:spPr/>
      <dgm:t>
        <a:bodyPr/>
        <a:lstStyle/>
        <a:p>
          <a:endParaRPr lang="en-US"/>
        </a:p>
      </dgm:t>
    </dgm:pt>
    <dgm:pt modelId="{BE992477-14DA-47BC-B5FF-1AA78ABDAD5A}" type="pres">
      <dgm:prSet presAssocID="{4BD36CF9-EA8B-448C-9C78-E68D98C7F89C}" presName="sibTrans" presStyleLbl="sibTrans2D1" presStyleIdx="4" presStyleCnt="5"/>
      <dgm:spPr/>
      <dgm:t>
        <a:bodyPr/>
        <a:lstStyle/>
        <a:p>
          <a:endParaRPr lang="en-US"/>
        </a:p>
      </dgm:t>
    </dgm:pt>
    <dgm:pt modelId="{1E4C00EB-5081-44A2-871A-A6CFFA9C7E67}" type="pres">
      <dgm:prSet presAssocID="{4BD36CF9-EA8B-448C-9C78-E68D98C7F89C}" presName="connectorText" presStyleLbl="sibTrans2D1" presStyleIdx="4" presStyleCnt="5"/>
      <dgm:spPr/>
      <dgm:t>
        <a:bodyPr/>
        <a:lstStyle/>
        <a:p>
          <a:endParaRPr lang="en-US"/>
        </a:p>
      </dgm:t>
    </dgm:pt>
  </dgm:ptLst>
  <dgm:cxnLst>
    <dgm:cxn modelId="{30814281-5D76-4AA0-B482-384D78C849AD}" srcId="{B64E4736-EE1F-4C21-8CD8-FAB0DFBDEF6A}" destId="{5C0192B1-F06B-40D4-8723-0AEAA0418C52}" srcOrd="1" destOrd="0" parTransId="{0EEEA3C6-92E8-4FBD-B761-903699704B2F}" sibTransId="{634ADDA2-463C-462C-9CEE-8509F2DF408E}"/>
    <dgm:cxn modelId="{3D52ED4B-350B-48B3-93CB-70722FB40209}" type="presOf" srcId="{B64E4736-EE1F-4C21-8CD8-FAB0DFBDEF6A}" destId="{B977E802-DCD7-4B89-AEFD-8F040AE93366}" srcOrd="0" destOrd="0" presId="urn:microsoft.com/office/officeart/2005/8/layout/cycle2"/>
    <dgm:cxn modelId="{6CD6F092-997E-4010-9FF2-A081CFDFAD26}" srcId="{B64E4736-EE1F-4C21-8CD8-FAB0DFBDEF6A}" destId="{33ABB988-5BBF-4158-8B14-85719E4B5DCF}" srcOrd="2" destOrd="0" parTransId="{7045B7B5-954F-41E9-BFA2-350233B3E7A8}" sibTransId="{B5FDFF39-37FB-4559-B25C-EEC549455C5B}"/>
    <dgm:cxn modelId="{623021BF-24C6-4400-A48C-E619B8701938}" type="presOf" srcId="{EC9C2A7A-2339-4311-88AD-6573C44B442C}" destId="{B69BC342-A39F-47E1-ABAB-F1BA855B26A1}" srcOrd="1" destOrd="0" presId="urn:microsoft.com/office/officeart/2005/8/layout/cycle2"/>
    <dgm:cxn modelId="{3308ECA7-0E2B-4FFF-8CB4-497BF7E9AE84}" type="presOf" srcId="{634ADDA2-463C-462C-9CEE-8509F2DF408E}" destId="{6162E334-A297-4BB4-9A57-49B166BAE1F2}" srcOrd="0" destOrd="0" presId="urn:microsoft.com/office/officeart/2005/8/layout/cycle2"/>
    <dgm:cxn modelId="{DA7F0FC7-495F-428A-9CB0-2752D1BCDB87}" type="presOf" srcId="{EC9C2A7A-2339-4311-88AD-6573C44B442C}" destId="{8F3AB404-B23B-40EF-9D49-592A2166F31F}" srcOrd="0" destOrd="0" presId="urn:microsoft.com/office/officeart/2005/8/layout/cycle2"/>
    <dgm:cxn modelId="{5AED2AD0-FADB-4C8F-B5D7-8E64C58F26DC}" srcId="{B64E4736-EE1F-4C21-8CD8-FAB0DFBDEF6A}" destId="{17004E12-DC9D-45A4-A7EE-FF8668B1E600}" srcOrd="4" destOrd="0" parTransId="{F55BEFA9-942A-457C-B8B7-67A245A46469}" sibTransId="{4BD36CF9-EA8B-448C-9C78-E68D98C7F89C}"/>
    <dgm:cxn modelId="{62CFD3D7-0A64-4F6C-84D0-E41C951B374F}" type="presOf" srcId="{4BD36CF9-EA8B-448C-9C78-E68D98C7F89C}" destId="{1E4C00EB-5081-44A2-871A-A6CFFA9C7E67}" srcOrd="1" destOrd="0" presId="urn:microsoft.com/office/officeart/2005/8/layout/cycle2"/>
    <dgm:cxn modelId="{D0B996F5-AC06-4A6D-91A3-B80AB664AC5F}" type="presOf" srcId="{C4AD9AC3-F8CF-4682-B2DF-C0D6C87DE666}" destId="{C80A0AC8-5E81-4CA1-BF4A-D223492313F2}" srcOrd="1" destOrd="0" presId="urn:microsoft.com/office/officeart/2005/8/layout/cycle2"/>
    <dgm:cxn modelId="{0E7C8D7D-2BDA-4158-BCA4-B91F7BF37F60}" type="presOf" srcId="{B5FDFF39-37FB-4559-B25C-EEC549455C5B}" destId="{1484BAA5-0448-4DAB-B710-4B7D81136BEC}" srcOrd="1" destOrd="0" presId="urn:microsoft.com/office/officeart/2005/8/layout/cycle2"/>
    <dgm:cxn modelId="{D7A0F831-51AB-45DC-AB3E-1721A2F95D0A}" type="presOf" srcId="{534D513E-EFBB-4DE1-AB4A-22F6502C34DA}" destId="{7DC270FC-29FE-455F-8EB0-3206FF5BF299}" srcOrd="0" destOrd="0" presId="urn:microsoft.com/office/officeart/2005/8/layout/cycle2"/>
    <dgm:cxn modelId="{FDC4DFA0-6416-4B33-A24D-E39D60592A75}" type="presOf" srcId="{B5FDFF39-37FB-4559-B25C-EEC549455C5B}" destId="{3167ED25-33E1-42AF-BA98-1A5F3BDC3AD4}" srcOrd="0" destOrd="0" presId="urn:microsoft.com/office/officeart/2005/8/layout/cycle2"/>
    <dgm:cxn modelId="{816F8467-BB49-421A-BF7C-D1D8A82A9748}" type="presOf" srcId="{4BD36CF9-EA8B-448C-9C78-E68D98C7F89C}" destId="{BE992477-14DA-47BC-B5FF-1AA78ABDAD5A}" srcOrd="0" destOrd="0" presId="urn:microsoft.com/office/officeart/2005/8/layout/cycle2"/>
    <dgm:cxn modelId="{AF6AE454-16D0-47D2-9E04-94238B41467A}" type="presOf" srcId="{634ADDA2-463C-462C-9CEE-8509F2DF408E}" destId="{5B35AB73-A198-4303-8051-EAF13E62256A}" srcOrd="1" destOrd="0" presId="urn:microsoft.com/office/officeart/2005/8/layout/cycle2"/>
    <dgm:cxn modelId="{68A8BFE3-8FD5-445E-943A-B3238A181CCD}" type="presOf" srcId="{5C0192B1-F06B-40D4-8723-0AEAA0418C52}" destId="{8133A6D4-757B-4CD2-BD67-E2CAF27D0B19}" srcOrd="0" destOrd="0" presId="urn:microsoft.com/office/officeart/2005/8/layout/cycle2"/>
    <dgm:cxn modelId="{7863C95C-80C8-41D5-9E39-CA6B79831DC7}" type="presOf" srcId="{33ABB988-5BBF-4158-8B14-85719E4B5DCF}" destId="{06DF42D0-F9F9-4C32-80F6-4A32F8A1C30C}" srcOrd="0" destOrd="0" presId="urn:microsoft.com/office/officeart/2005/8/layout/cycle2"/>
    <dgm:cxn modelId="{C7B83CEA-06D0-4383-AC81-9AB49AE17A46}" type="presOf" srcId="{FE468584-69AC-43E6-B2B1-7166363FBB44}" destId="{E7C73538-1520-488A-B119-3887BE998C53}" srcOrd="0" destOrd="0" presId="urn:microsoft.com/office/officeart/2005/8/layout/cycle2"/>
    <dgm:cxn modelId="{DD89473D-C7A9-4B56-920C-48A540830BFF}" type="presOf" srcId="{17004E12-DC9D-45A4-A7EE-FF8668B1E600}" destId="{167FF376-A8B1-4BBA-971A-8F164E5CF470}" srcOrd="0" destOrd="0" presId="urn:microsoft.com/office/officeart/2005/8/layout/cycle2"/>
    <dgm:cxn modelId="{3F24BF03-11B0-4212-A3B5-AEE31B62CDE4}" type="presOf" srcId="{C4AD9AC3-F8CF-4682-B2DF-C0D6C87DE666}" destId="{E0D10606-5E2D-4047-90B2-EBDF19D62F23}" srcOrd="0" destOrd="0" presId="urn:microsoft.com/office/officeart/2005/8/layout/cycle2"/>
    <dgm:cxn modelId="{32DED339-AD25-4C9C-B641-A86CB7F996F5}" srcId="{B64E4736-EE1F-4C21-8CD8-FAB0DFBDEF6A}" destId="{534D513E-EFBB-4DE1-AB4A-22F6502C34DA}" srcOrd="3" destOrd="0" parTransId="{5A752836-E13B-490A-9FB5-253CC544E2ED}" sibTransId="{C4AD9AC3-F8CF-4682-B2DF-C0D6C87DE666}"/>
    <dgm:cxn modelId="{1088B1EE-ECFF-46EC-AFCF-C9E6093AAC26}" srcId="{B64E4736-EE1F-4C21-8CD8-FAB0DFBDEF6A}" destId="{FE468584-69AC-43E6-B2B1-7166363FBB44}" srcOrd="0" destOrd="0" parTransId="{4DF4147C-C8E8-4D0F-9968-B7E67BD226FF}" sibTransId="{EC9C2A7A-2339-4311-88AD-6573C44B442C}"/>
    <dgm:cxn modelId="{EC118E75-C137-41F6-A64D-2DBDB2B61F41}" type="presParOf" srcId="{B977E802-DCD7-4B89-AEFD-8F040AE93366}" destId="{E7C73538-1520-488A-B119-3887BE998C53}" srcOrd="0" destOrd="0" presId="urn:microsoft.com/office/officeart/2005/8/layout/cycle2"/>
    <dgm:cxn modelId="{2D9B4D60-2BA6-470A-8F92-574654542D97}" type="presParOf" srcId="{B977E802-DCD7-4B89-AEFD-8F040AE93366}" destId="{8F3AB404-B23B-40EF-9D49-592A2166F31F}" srcOrd="1" destOrd="0" presId="urn:microsoft.com/office/officeart/2005/8/layout/cycle2"/>
    <dgm:cxn modelId="{306A0631-0A0C-4233-87AD-369F80D15A00}" type="presParOf" srcId="{8F3AB404-B23B-40EF-9D49-592A2166F31F}" destId="{B69BC342-A39F-47E1-ABAB-F1BA855B26A1}" srcOrd="0" destOrd="0" presId="urn:microsoft.com/office/officeart/2005/8/layout/cycle2"/>
    <dgm:cxn modelId="{52FF70B4-72E0-477A-9489-2005B599FABC}" type="presParOf" srcId="{B977E802-DCD7-4B89-AEFD-8F040AE93366}" destId="{8133A6D4-757B-4CD2-BD67-E2CAF27D0B19}" srcOrd="2" destOrd="0" presId="urn:microsoft.com/office/officeart/2005/8/layout/cycle2"/>
    <dgm:cxn modelId="{891150F8-C4D2-48E5-892A-ABCFA34152C0}" type="presParOf" srcId="{B977E802-DCD7-4B89-AEFD-8F040AE93366}" destId="{6162E334-A297-4BB4-9A57-49B166BAE1F2}" srcOrd="3" destOrd="0" presId="urn:microsoft.com/office/officeart/2005/8/layout/cycle2"/>
    <dgm:cxn modelId="{2AF4A059-DF82-42DF-8B9C-C2399BC6A3BA}" type="presParOf" srcId="{6162E334-A297-4BB4-9A57-49B166BAE1F2}" destId="{5B35AB73-A198-4303-8051-EAF13E62256A}" srcOrd="0" destOrd="0" presId="urn:microsoft.com/office/officeart/2005/8/layout/cycle2"/>
    <dgm:cxn modelId="{7524269F-EC5C-457E-A609-DAD25F381698}" type="presParOf" srcId="{B977E802-DCD7-4B89-AEFD-8F040AE93366}" destId="{06DF42D0-F9F9-4C32-80F6-4A32F8A1C30C}" srcOrd="4" destOrd="0" presId="urn:microsoft.com/office/officeart/2005/8/layout/cycle2"/>
    <dgm:cxn modelId="{2936C7BC-6995-4414-BEEB-D89DBF693B95}" type="presParOf" srcId="{B977E802-DCD7-4B89-AEFD-8F040AE93366}" destId="{3167ED25-33E1-42AF-BA98-1A5F3BDC3AD4}" srcOrd="5" destOrd="0" presId="urn:microsoft.com/office/officeart/2005/8/layout/cycle2"/>
    <dgm:cxn modelId="{90F2AA1D-618F-4113-B5DA-F33E444E80B8}" type="presParOf" srcId="{3167ED25-33E1-42AF-BA98-1A5F3BDC3AD4}" destId="{1484BAA5-0448-4DAB-B710-4B7D81136BEC}" srcOrd="0" destOrd="0" presId="urn:microsoft.com/office/officeart/2005/8/layout/cycle2"/>
    <dgm:cxn modelId="{65C112D3-1DC6-4FF5-9E53-E029A8D5FE95}" type="presParOf" srcId="{B977E802-DCD7-4B89-AEFD-8F040AE93366}" destId="{7DC270FC-29FE-455F-8EB0-3206FF5BF299}" srcOrd="6" destOrd="0" presId="urn:microsoft.com/office/officeart/2005/8/layout/cycle2"/>
    <dgm:cxn modelId="{D30A3389-9F0D-4769-9319-5F371E41220C}" type="presParOf" srcId="{B977E802-DCD7-4B89-AEFD-8F040AE93366}" destId="{E0D10606-5E2D-4047-90B2-EBDF19D62F23}" srcOrd="7" destOrd="0" presId="urn:microsoft.com/office/officeart/2005/8/layout/cycle2"/>
    <dgm:cxn modelId="{EEBA40AB-7473-4797-86CA-98FF1E12F08B}" type="presParOf" srcId="{E0D10606-5E2D-4047-90B2-EBDF19D62F23}" destId="{C80A0AC8-5E81-4CA1-BF4A-D223492313F2}" srcOrd="0" destOrd="0" presId="urn:microsoft.com/office/officeart/2005/8/layout/cycle2"/>
    <dgm:cxn modelId="{9076488F-335A-4FCC-972D-5EF1A2BB44BD}" type="presParOf" srcId="{B977E802-DCD7-4B89-AEFD-8F040AE93366}" destId="{167FF376-A8B1-4BBA-971A-8F164E5CF470}" srcOrd="8" destOrd="0" presId="urn:microsoft.com/office/officeart/2005/8/layout/cycle2"/>
    <dgm:cxn modelId="{6845882A-C8CF-4EB9-AA6E-B56C31C32122}" type="presParOf" srcId="{B977E802-DCD7-4B89-AEFD-8F040AE93366}" destId="{BE992477-14DA-47BC-B5FF-1AA78ABDAD5A}" srcOrd="9" destOrd="0" presId="urn:microsoft.com/office/officeart/2005/8/layout/cycle2"/>
    <dgm:cxn modelId="{51B0B1D4-3019-44E9-8FBE-2C1EED071CAC}" type="presParOf" srcId="{BE992477-14DA-47BC-B5FF-1AA78ABDAD5A}" destId="{1E4C00EB-5081-44A2-871A-A6CFFA9C7E67}"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4E4736-EE1F-4C21-8CD8-FAB0DFBDEF6A}"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n-US"/>
        </a:p>
      </dgm:t>
    </dgm:pt>
    <dgm:pt modelId="{FE468584-69AC-43E6-B2B1-7166363FBB44}">
      <dgm:prSet phldrT="[Text]" custT="1"/>
      <dgm:spPr/>
      <dgm:t>
        <a:bodyPr/>
        <a:lstStyle/>
        <a:p>
          <a:r>
            <a:rPr lang="en-US" sz="1800" b="1" dirty="0" smtClean="0"/>
            <a:t>Recognizable</a:t>
          </a:r>
          <a:r>
            <a:rPr lang="en-US" sz="1800" dirty="0" smtClean="0"/>
            <a:t> </a:t>
          </a:r>
          <a:r>
            <a:rPr lang="en-US" sz="1600" dirty="0" smtClean="0"/>
            <a:t>(Higher Success/Sustainable)</a:t>
          </a:r>
          <a:endParaRPr lang="en-US" sz="1600" dirty="0"/>
        </a:p>
      </dgm:t>
    </dgm:pt>
    <dgm:pt modelId="{4DF4147C-C8E8-4D0F-9968-B7E67BD226FF}" type="parTrans" cxnId="{1088B1EE-ECFF-46EC-AFCF-C9E6093AAC26}">
      <dgm:prSet/>
      <dgm:spPr/>
      <dgm:t>
        <a:bodyPr/>
        <a:lstStyle/>
        <a:p>
          <a:endParaRPr lang="en-US"/>
        </a:p>
      </dgm:t>
    </dgm:pt>
    <dgm:pt modelId="{EC9C2A7A-2339-4311-88AD-6573C44B442C}" type="sibTrans" cxnId="{1088B1EE-ECFF-46EC-AFCF-C9E6093AAC26}">
      <dgm:prSet/>
      <dgm:spPr/>
      <dgm:t>
        <a:bodyPr/>
        <a:lstStyle/>
        <a:p>
          <a:endParaRPr lang="en-US"/>
        </a:p>
      </dgm:t>
    </dgm:pt>
    <dgm:pt modelId="{5C0192B1-F06B-40D4-8723-0AEAA0418C52}">
      <dgm:prSet phldrT="[Text]" custT="1"/>
      <dgm:spPr/>
      <dgm:t>
        <a:bodyPr/>
        <a:lstStyle/>
        <a:p>
          <a:r>
            <a:rPr lang="en-US" sz="1800" b="1" dirty="0" smtClean="0"/>
            <a:t>Inclusive</a:t>
          </a:r>
          <a:endParaRPr lang="en-US" sz="1800" b="1" dirty="0"/>
        </a:p>
      </dgm:t>
    </dgm:pt>
    <dgm:pt modelId="{0EEEA3C6-92E8-4FBD-B761-903699704B2F}" type="parTrans" cxnId="{30814281-5D76-4AA0-B482-384D78C849AD}">
      <dgm:prSet/>
      <dgm:spPr/>
      <dgm:t>
        <a:bodyPr/>
        <a:lstStyle/>
        <a:p>
          <a:endParaRPr lang="en-US"/>
        </a:p>
      </dgm:t>
    </dgm:pt>
    <dgm:pt modelId="{634ADDA2-463C-462C-9CEE-8509F2DF408E}" type="sibTrans" cxnId="{30814281-5D76-4AA0-B482-384D78C849AD}">
      <dgm:prSet/>
      <dgm:spPr/>
      <dgm:t>
        <a:bodyPr/>
        <a:lstStyle/>
        <a:p>
          <a:endParaRPr lang="en-US"/>
        </a:p>
      </dgm:t>
    </dgm:pt>
    <dgm:pt modelId="{33ABB988-5BBF-4158-8B14-85719E4B5DCF}">
      <dgm:prSet phldrT="[Text]" custT="1"/>
      <dgm:spPr/>
      <dgm:t>
        <a:bodyPr/>
        <a:lstStyle/>
        <a:p>
          <a:r>
            <a:rPr lang="en-US" sz="1800" b="1" dirty="0" smtClean="0"/>
            <a:t>Flexible</a:t>
          </a:r>
          <a:r>
            <a:rPr lang="en-US" sz="1600" dirty="0" smtClean="0"/>
            <a:t> Budget</a:t>
          </a:r>
        </a:p>
        <a:p>
          <a:r>
            <a:rPr lang="en-US" sz="1600" dirty="0" smtClean="0"/>
            <a:t>Timeline</a:t>
          </a:r>
        </a:p>
        <a:p>
          <a:r>
            <a:rPr lang="en-US" sz="1500" dirty="0" smtClean="0"/>
            <a:t>Implementation</a:t>
          </a:r>
          <a:endParaRPr lang="en-US" sz="1500" dirty="0"/>
        </a:p>
      </dgm:t>
    </dgm:pt>
    <dgm:pt modelId="{7045B7B5-954F-41E9-BFA2-350233B3E7A8}" type="parTrans" cxnId="{6CD6F092-997E-4010-9FF2-A081CFDFAD26}">
      <dgm:prSet/>
      <dgm:spPr/>
      <dgm:t>
        <a:bodyPr/>
        <a:lstStyle/>
        <a:p>
          <a:endParaRPr lang="en-US"/>
        </a:p>
      </dgm:t>
    </dgm:pt>
    <dgm:pt modelId="{B5FDFF39-37FB-4559-B25C-EEC549455C5B}" type="sibTrans" cxnId="{6CD6F092-997E-4010-9FF2-A081CFDFAD26}">
      <dgm:prSet/>
      <dgm:spPr/>
      <dgm:t>
        <a:bodyPr/>
        <a:lstStyle/>
        <a:p>
          <a:endParaRPr lang="en-US"/>
        </a:p>
      </dgm:t>
    </dgm:pt>
    <dgm:pt modelId="{17004E12-DC9D-45A4-A7EE-FF8668B1E600}">
      <dgm:prSet phldrT="[Text]" custT="1"/>
      <dgm:spPr/>
      <dgm:t>
        <a:bodyPr/>
        <a:lstStyle/>
        <a:p>
          <a:r>
            <a:rPr lang="en-US" sz="1600" dirty="0" smtClean="0"/>
            <a:t>Built/Informed </a:t>
          </a:r>
          <a:r>
            <a:rPr lang="en-US" sz="1800" b="1" dirty="0" smtClean="0"/>
            <a:t>Community Assets</a:t>
          </a:r>
          <a:endParaRPr lang="en-US" sz="1800" b="1" dirty="0"/>
        </a:p>
      </dgm:t>
    </dgm:pt>
    <dgm:pt modelId="{F55BEFA9-942A-457C-B8B7-67A245A46469}" type="parTrans" cxnId="{5AED2AD0-FADB-4C8F-B5D7-8E64C58F26DC}">
      <dgm:prSet/>
      <dgm:spPr/>
      <dgm:t>
        <a:bodyPr/>
        <a:lstStyle/>
        <a:p>
          <a:endParaRPr lang="en-US"/>
        </a:p>
      </dgm:t>
    </dgm:pt>
    <dgm:pt modelId="{4BD36CF9-EA8B-448C-9C78-E68D98C7F89C}" type="sibTrans" cxnId="{5AED2AD0-FADB-4C8F-B5D7-8E64C58F26DC}">
      <dgm:prSet/>
      <dgm:spPr/>
      <dgm:t>
        <a:bodyPr/>
        <a:lstStyle/>
        <a:p>
          <a:endParaRPr lang="en-US"/>
        </a:p>
      </dgm:t>
    </dgm:pt>
    <dgm:pt modelId="{534D513E-EFBB-4DE1-AB4A-22F6502C34DA}">
      <dgm:prSet phldrT="[Text]"/>
      <dgm:spPr/>
      <dgm:t>
        <a:bodyPr/>
        <a:lstStyle/>
        <a:p>
          <a:r>
            <a:rPr lang="en-US" b="1" dirty="0" smtClean="0"/>
            <a:t>Increased Relationships</a:t>
          </a:r>
          <a:endParaRPr lang="en-US" b="1" dirty="0"/>
        </a:p>
      </dgm:t>
    </dgm:pt>
    <dgm:pt modelId="{5A752836-E13B-490A-9FB5-253CC544E2ED}" type="parTrans" cxnId="{32DED339-AD25-4C9C-B641-A86CB7F996F5}">
      <dgm:prSet/>
      <dgm:spPr/>
      <dgm:t>
        <a:bodyPr/>
        <a:lstStyle/>
        <a:p>
          <a:endParaRPr lang="en-US"/>
        </a:p>
      </dgm:t>
    </dgm:pt>
    <dgm:pt modelId="{C4AD9AC3-F8CF-4682-B2DF-C0D6C87DE666}" type="sibTrans" cxnId="{32DED339-AD25-4C9C-B641-A86CB7F996F5}">
      <dgm:prSet/>
      <dgm:spPr/>
      <dgm:t>
        <a:bodyPr/>
        <a:lstStyle/>
        <a:p>
          <a:endParaRPr lang="en-US"/>
        </a:p>
      </dgm:t>
    </dgm:pt>
    <dgm:pt modelId="{B977E802-DCD7-4B89-AEFD-8F040AE93366}" type="pres">
      <dgm:prSet presAssocID="{B64E4736-EE1F-4C21-8CD8-FAB0DFBDEF6A}" presName="cycle" presStyleCnt="0">
        <dgm:presLayoutVars>
          <dgm:dir/>
          <dgm:resizeHandles val="exact"/>
        </dgm:presLayoutVars>
      </dgm:prSet>
      <dgm:spPr/>
      <dgm:t>
        <a:bodyPr/>
        <a:lstStyle/>
        <a:p>
          <a:endParaRPr lang="en-US"/>
        </a:p>
      </dgm:t>
    </dgm:pt>
    <dgm:pt modelId="{E7C73538-1520-488A-B119-3887BE998C53}" type="pres">
      <dgm:prSet presAssocID="{FE468584-69AC-43E6-B2B1-7166363FBB44}" presName="node" presStyleLbl="node1" presStyleIdx="0" presStyleCnt="5">
        <dgm:presLayoutVars>
          <dgm:bulletEnabled val="1"/>
        </dgm:presLayoutVars>
      </dgm:prSet>
      <dgm:spPr/>
      <dgm:t>
        <a:bodyPr/>
        <a:lstStyle/>
        <a:p>
          <a:endParaRPr lang="en-US"/>
        </a:p>
      </dgm:t>
    </dgm:pt>
    <dgm:pt modelId="{8F3AB404-B23B-40EF-9D49-592A2166F31F}" type="pres">
      <dgm:prSet presAssocID="{EC9C2A7A-2339-4311-88AD-6573C44B442C}" presName="sibTrans" presStyleLbl="sibTrans2D1" presStyleIdx="0" presStyleCnt="5"/>
      <dgm:spPr/>
      <dgm:t>
        <a:bodyPr/>
        <a:lstStyle/>
        <a:p>
          <a:endParaRPr lang="en-US"/>
        </a:p>
      </dgm:t>
    </dgm:pt>
    <dgm:pt modelId="{B69BC342-A39F-47E1-ABAB-F1BA855B26A1}" type="pres">
      <dgm:prSet presAssocID="{EC9C2A7A-2339-4311-88AD-6573C44B442C}" presName="connectorText" presStyleLbl="sibTrans2D1" presStyleIdx="0" presStyleCnt="5"/>
      <dgm:spPr/>
      <dgm:t>
        <a:bodyPr/>
        <a:lstStyle/>
        <a:p>
          <a:endParaRPr lang="en-US"/>
        </a:p>
      </dgm:t>
    </dgm:pt>
    <dgm:pt modelId="{8133A6D4-757B-4CD2-BD67-E2CAF27D0B19}" type="pres">
      <dgm:prSet presAssocID="{5C0192B1-F06B-40D4-8723-0AEAA0418C52}" presName="node" presStyleLbl="node1" presStyleIdx="1" presStyleCnt="5">
        <dgm:presLayoutVars>
          <dgm:bulletEnabled val="1"/>
        </dgm:presLayoutVars>
      </dgm:prSet>
      <dgm:spPr/>
      <dgm:t>
        <a:bodyPr/>
        <a:lstStyle/>
        <a:p>
          <a:endParaRPr lang="en-US"/>
        </a:p>
      </dgm:t>
    </dgm:pt>
    <dgm:pt modelId="{6162E334-A297-4BB4-9A57-49B166BAE1F2}" type="pres">
      <dgm:prSet presAssocID="{634ADDA2-463C-462C-9CEE-8509F2DF408E}" presName="sibTrans" presStyleLbl="sibTrans2D1" presStyleIdx="1" presStyleCnt="5"/>
      <dgm:spPr/>
      <dgm:t>
        <a:bodyPr/>
        <a:lstStyle/>
        <a:p>
          <a:endParaRPr lang="en-US"/>
        </a:p>
      </dgm:t>
    </dgm:pt>
    <dgm:pt modelId="{5B35AB73-A198-4303-8051-EAF13E62256A}" type="pres">
      <dgm:prSet presAssocID="{634ADDA2-463C-462C-9CEE-8509F2DF408E}" presName="connectorText" presStyleLbl="sibTrans2D1" presStyleIdx="1" presStyleCnt="5"/>
      <dgm:spPr/>
      <dgm:t>
        <a:bodyPr/>
        <a:lstStyle/>
        <a:p>
          <a:endParaRPr lang="en-US"/>
        </a:p>
      </dgm:t>
    </dgm:pt>
    <dgm:pt modelId="{06DF42D0-F9F9-4C32-80F6-4A32F8A1C30C}" type="pres">
      <dgm:prSet presAssocID="{33ABB988-5BBF-4158-8B14-85719E4B5DCF}" presName="node" presStyleLbl="node1" presStyleIdx="2" presStyleCnt="5">
        <dgm:presLayoutVars>
          <dgm:bulletEnabled val="1"/>
        </dgm:presLayoutVars>
      </dgm:prSet>
      <dgm:spPr/>
      <dgm:t>
        <a:bodyPr/>
        <a:lstStyle/>
        <a:p>
          <a:endParaRPr lang="en-US"/>
        </a:p>
      </dgm:t>
    </dgm:pt>
    <dgm:pt modelId="{3167ED25-33E1-42AF-BA98-1A5F3BDC3AD4}" type="pres">
      <dgm:prSet presAssocID="{B5FDFF39-37FB-4559-B25C-EEC549455C5B}" presName="sibTrans" presStyleLbl="sibTrans2D1" presStyleIdx="2" presStyleCnt="5"/>
      <dgm:spPr/>
      <dgm:t>
        <a:bodyPr/>
        <a:lstStyle/>
        <a:p>
          <a:endParaRPr lang="en-US"/>
        </a:p>
      </dgm:t>
    </dgm:pt>
    <dgm:pt modelId="{1484BAA5-0448-4DAB-B710-4B7D81136BEC}" type="pres">
      <dgm:prSet presAssocID="{B5FDFF39-37FB-4559-B25C-EEC549455C5B}" presName="connectorText" presStyleLbl="sibTrans2D1" presStyleIdx="2" presStyleCnt="5"/>
      <dgm:spPr/>
      <dgm:t>
        <a:bodyPr/>
        <a:lstStyle/>
        <a:p>
          <a:endParaRPr lang="en-US"/>
        </a:p>
      </dgm:t>
    </dgm:pt>
    <dgm:pt modelId="{7DC270FC-29FE-455F-8EB0-3206FF5BF299}" type="pres">
      <dgm:prSet presAssocID="{534D513E-EFBB-4DE1-AB4A-22F6502C34DA}" presName="node" presStyleLbl="node1" presStyleIdx="3" presStyleCnt="5">
        <dgm:presLayoutVars>
          <dgm:bulletEnabled val="1"/>
        </dgm:presLayoutVars>
      </dgm:prSet>
      <dgm:spPr/>
      <dgm:t>
        <a:bodyPr/>
        <a:lstStyle/>
        <a:p>
          <a:endParaRPr lang="en-US"/>
        </a:p>
      </dgm:t>
    </dgm:pt>
    <dgm:pt modelId="{E0D10606-5E2D-4047-90B2-EBDF19D62F23}" type="pres">
      <dgm:prSet presAssocID="{C4AD9AC3-F8CF-4682-B2DF-C0D6C87DE666}" presName="sibTrans" presStyleLbl="sibTrans2D1" presStyleIdx="3" presStyleCnt="5"/>
      <dgm:spPr/>
      <dgm:t>
        <a:bodyPr/>
        <a:lstStyle/>
        <a:p>
          <a:endParaRPr lang="en-US"/>
        </a:p>
      </dgm:t>
    </dgm:pt>
    <dgm:pt modelId="{C80A0AC8-5E81-4CA1-BF4A-D223492313F2}" type="pres">
      <dgm:prSet presAssocID="{C4AD9AC3-F8CF-4682-B2DF-C0D6C87DE666}" presName="connectorText" presStyleLbl="sibTrans2D1" presStyleIdx="3" presStyleCnt="5"/>
      <dgm:spPr/>
      <dgm:t>
        <a:bodyPr/>
        <a:lstStyle/>
        <a:p>
          <a:endParaRPr lang="en-US"/>
        </a:p>
      </dgm:t>
    </dgm:pt>
    <dgm:pt modelId="{167FF376-A8B1-4BBA-971A-8F164E5CF470}" type="pres">
      <dgm:prSet presAssocID="{17004E12-DC9D-45A4-A7EE-FF8668B1E600}" presName="node" presStyleLbl="node1" presStyleIdx="4" presStyleCnt="5">
        <dgm:presLayoutVars>
          <dgm:bulletEnabled val="1"/>
        </dgm:presLayoutVars>
      </dgm:prSet>
      <dgm:spPr/>
      <dgm:t>
        <a:bodyPr/>
        <a:lstStyle/>
        <a:p>
          <a:endParaRPr lang="en-US"/>
        </a:p>
      </dgm:t>
    </dgm:pt>
    <dgm:pt modelId="{BE992477-14DA-47BC-B5FF-1AA78ABDAD5A}" type="pres">
      <dgm:prSet presAssocID="{4BD36CF9-EA8B-448C-9C78-E68D98C7F89C}" presName="sibTrans" presStyleLbl="sibTrans2D1" presStyleIdx="4" presStyleCnt="5"/>
      <dgm:spPr/>
      <dgm:t>
        <a:bodyPr/>
        <a:lstStyle/>
        <a:p>
          <a:endParaRPr lang="en-US"/>
        </a:p>
      </dgm:t>
    </dgm:pt>
    <dgm:pt modelId="{1E4C00EB-5081-44A2-871A-A6CFFA9C7E67}" type="pres">
      <dgm:prSet presAssocID="{4BD36CF9-EA8B-448C-9C78-E68D98C7F89C}" presName="connectorText" presStyleLbl="sibTrans2D1" presStyleIdx="4" presStyleCnt="5"/>
      <dgm:spPr/>
      <dgm:t>
        <a:bodyPr/>
        <a:lstStyle/>
        <a:p>
          <a:endParaRPr lang="en-US"/>
        </a:p>
      </dgm:t>
    </dgm:pt>
  </dgm:ptLst>
  <dgm:cxnLst>
    <dgm:cxn modelId="{30814281-5D76-4AA0-B482-384D78C849AD}" srcId="{B64E4736-EE1F-4C21-8CD8-FAB0DFBDEF6A}" destId="{5C0192B1-F06B-40D4-8723-0AEAA0418C52}" srcOrd="1" destOrd="0" parTransId="{0EEEA3C6-92E8-4FBD-B761-903699704B2F}" sibTransId="{634ADDA2-463C-462C-9CEE-8509F2DF408E}"/>
    <dgm:cxn modelId="{FC4A21C3-CD26-45D4-B38A-1EA05668D873}" type="presOf" srcId="{33ABB988-5BBF-4158-8B14-85719E4B5DCF}" destId="{06DF42D0-F9F9-4C32-80F6-4A32F8A1C30C}" srcOrd="0" destOrd="0" presId="urn:microsoft.com/office/officeart/2005/8/layout/cycle2"/>
    <dgm:cxn modelId="{6CD6F092-997E-4010-9FF2-A081CFDFAD26}" srcId="{B64E4736-EE1F-4C21-8CD8-FAB0DFBDEF6A}" destId="{33ABB988-5BBF-4158-8B14-85719E4B5DCF}" srcOrd="2" destOrd="0" parTransId="{7045B7B5-954F-41E9-BFA2-350233B3E7A8}" sibTransId="{B5FDFF39-37FB-4559-B25C-EEC549455C5B}"/>
    <dgm:cxn modelId="{474D01B4-8ABA-44B2-9000-875402666A88}" type="presOf" srcId="{17004E12-DC9D-45A4-A7EE-FF8668B1E600}" destId="{167FF376-A8B1-4BBA-971A-8F164E5CF470}" srcOrd="0" destOrd="0" presId="urn:microsoft.com/office/officeart/2005/8/layout/cycle2"/>
    <dgm:cxn modelId="{5AED2AD0-FADB-4C8F-B5D7-8E64C58F26DC}" srcId="{B64E4736-EE1F-4C21-8CD8-FAB0DFBDEF6A}" destId="{17004E12-DC9D-45A4-A7EE-FF8668B1E600}" srcOrd="4" destOrd="0" parTransId="{F55BEFA9-942A-457C-B8B7-67A245A46469}" sibTransId="{4BD36CF9-EA8B-448C-9C78-E68D98C7F89C}"/>
    <dgm:cxn modelId="{A2DAC791-8ED6-4D58-A228-D839CF78A7F3}" type="presOf" srcId="{634ADDA2-463C-462C-9CEE-8509F2DF408E}" destId="{6162E334-A297-4BB4-9A57-49B166BAE1F2}" srcOrd="0" destOrd="0" presId="urn:microsoft.com/office/officeart/2005/8/layout/cycle2"/>
    <dgm:cxn modelId="{E1B18174-F60F-4C39-9ACA-24C62F5D3617}" type="presOf" srcId="{4BD36CF9-EA8B-448C-9C78-E68D98C7F89C}" destId="{BE992477-14DA-47BC-B5FF-1AA78ABDAD5A}" srcOrd="0" destOrd="0" presId="urn:microsoft.com/office/officeart/2005/8/layout/cycle2"/>
    <dgm:cxn modelId="{C2FE9246-FE54-431F-8DCE-AFB67ADC850C}" type="presOf" srcId="{4BD36CF9-EA8B-448C-9C78-E68D98C7F89C}" destId="{1E4C00EB-5081-44A2-871A-A6CFFA9C7E67}" srcOrd="1" destOrd="0" presId="urn:microsoft.com/office/officeart/2005/8/layout/cycle2"/>
    <dgm:cxn modelId="{0992D9C8-12D5-4578-82A6-FDCF1347E03A}" type="presOf" srcId="{C4AD9AC3-F8CF-4682-B2DF-C0D6C87DE666}" destId="{E0D10606-5E2D-4047-90B2-EBDF19D62F23}" srcOrd="0" destOrd="0" presId="urn:microsoft.com/office/officeart/2005/8/layout/cycle2"/>
    <dgm:cxn modelId="{7FA99895-FF44-4E6D-BF44-1E9518AB25E2}" type="presOf" srcId="{EC9C2A7A-2339-4311-88AD-6573C44B442C}" destId="{B69BC342-A39F-47E1-ABAB-F1BA855B26A1}" srcOrd="1" destOrd="0" presId="urn:microsoft.com/office/officeart/2005/8/layout/cycle2"/>
    <dgm:cxn modelId="{16F5223F-D649-4102-B4CB-1D370E388CC2}" type="presOf" srcId="{B5FDFF39-37FB-4559-B25C-EEC549455C5B}" destId="{3167ED25-33E1-42AF-BA98-1A5F3BDC3AD4}" srcOrd="0" destOrd="0" presId="urn:microsoft.com/office/officeart/2005/8/layout/cycle2"/>
    <dgm:cxn modelId="{3493E766-2FB6-404B-A612-57F44E0D437F}" type="presOf" srcId="{B64E4736-EE1F-4C21-8CD8-FAB0DFBDEF6A}" destId="{B977E802-DCD7-4B89-AEFD-8F040AE93366}" srcOrd="0" destOrd="0" presId="urn:microsoft.com/office/officeart/2005/8/layout/cycle2"/>
    <dgm:cxn modelId="{738EF206-709D-44EC-8074-D18BD0F9B04A}" type="presOf" srcId="{EC9C2A7A-2339-4311-88AD-6573C44B442C}" destId="{8F3AB404-B23B-40EF-9D49-592A2166F31F}" srcOrd="0" destOrd="0" presId="urn:microsoft.com/office/officeart/2005/8/layout/cycle2"/>
    <dgm:cxn modelId="{B3536658-EFEF-462F-BBA2-2747F72F09FC}" type="presOf" srcId="{FE468584-69AC-43E6-B2B1-7166363FBB44}" destId="{E7C73538-1520-488A-B119-3887BE998C53}" srcOrd="0" destOrd="0" presId="urn:microsoft.com/office/officeart/2005/8/layout/cycle2"/>
    <dgm:cxn modelId="{39AA064D-EAC8-47E8-9729-0483515A0F86}" type="presOf" srcId="{B5FDFF39-37FB-4559-B25C-EEC549455C5B}" destId="{1484BAA5-0448-4DAB-B710-4B7D81136BEC}" srcOrd="1" destOrd="0" presId="urn:microsoft.com/office/officeart/2005/8/layout/cycle2"/>
    <dgm:cxn modelId="{823E5B92-951D-4B11-A881-BC21DAC8AD65}" type="presOf" srcId="{534D513E-EFBB-4DE1-AB4A-22F6502C34DA}" destId="{7DC270FC-29FE-455F-8EB0-3206FF5BF299}" srcOrd="0" destOrd="0" presId="urn:microsoft.com/office/officeart/2005/8/layout/cycle2"/>
    <dgm:cxn modelId="{C995C369-835C-42F3-9B9C-121810BBFF58}" type="presOf" srcId="{C4AD9AC3-F8CF-4682-B2DF-C0D6C87DE666}" destId="{C80A0AC8-5E81-4CA1-BF4A-D223492313F2}" srcOrd="1" destOrd="0" presId="urn:microsoft.com/office/officeart/2005/8/layout/cycle2"/>
    <dgm:cxn modelId="{DA8BCC2A-ADA8-4BF6-A9A2-F1340799FF23}" type="presOf" srcId="{634ADDA2-463C-462C-9CEE-8509F2DF408E}" destId="{5B35AB73-A198-4303-8051-EAF13E62256A}" srcOrd="1" destOrd="0" presId="urn:microsoft.com/office/officeart/2005/8/layout/cycle2"/>
    <dgm:cxn modelId="{32DED339-AD25-4C9C-B641-A86CB7F996F5}" srcId="{B64E4736-EE1F-4C21-8CD8-FAB0DFBDEF6A}" destId="{534D513E-EFBB-4DE1-AB4A-22F6502C34DA}" srcOrd="3" destOrd="0" parTransId="{5A752836-E13B-490A-9FB5-253CC544E2ED}" sibTransId="{C4AD9AC3-F8CF-4682-B2DF-C0D6C87DE666}"/>
    <dgm:cxn modelId="{C4A9D89F-258D-4AC8-96C8-9A49522EFA05}" type="presOf" srcId="{5C0192B1-F06B-40D4-8723-0AEAA0418C52}" destId="{8133A6D4-757B-4CD2-BD67-E2CAF27D0B19}" srcOrd="0" destOrd="0" presId="urn:microsoft.com/office/officeart/2005/8/layout/cycle2"/>
    <dgm:cxn modelId="{1088B1EE-ECFF-46EC-AFCF-C9E6093AAC26}" srcId="{B64E4736-EE1F-4C21-8CD8-FAB0DFBDEF6A}" destId="{FE468584-69AC-43E6-B2B1-7166363FBB44}" srcOrd="0" destOrd="0" parTransId="{4DF4147C-C8E8-4D0F-9968-B7E67BD226FF}" sibTransId="{EC9C2A7A-2339-4311-88AD-6573C44B442C}"/>
    <dgm:cxn modelId="{761F3E74-3270-46A5-900B-6B21F9D126FE}" type="presParOf" srcId="{B977E802-DCD7-4B89-AEFD-8F040AE93366}" destId="{E7C73538-1520-488A-B119-3887BE998C53}" srcOrd="0" destOrd="0" presId="urn:microsoft.com/office/officeart/2005/8/layout/cycle2"/>
    <dgm:cxn modelId="{C24BDECC-A5A5-4244-B284-C0FDE2E845A6}" type="presParOf" srcId="{B977E802-DCD7-4B89-AEFD-8F040AE93366}" destId="{8F3AB404-B23B-40EF-9D49-592A2166F31F}" srcOrd="1" destOrd="0" presId="urn:microsoft.com/office/officeart/2005/8/layout/cycle2"/>
    <dgm:cxn modelId="{0E41C61C-F024-4C03-8AFD-0064B5D5C996}" type="presParOf" srcId="{8F3AB404-B23B-40EF-9D49-592A2166F31F}" destId="{B69BC342-A39F-47E1-ABAB-F1BA855B26A1}" srcOrd="0" destOrd="0" presId="urn:microsoft.com/office/officeart/2005/8/layout/cycle2"/>
    <dgm:cxn modelId="{10247504-0E85-417A-B0C6-AD870434C22A}" type="presParOf" srcId="{B977E802-DCD7-4B89-AEFD-8F040AE93366}" destId="{8133A6D4-757B-4CD2-BD67-E2CAF27D0B19}" srcOrd="2" destOrd="0" presId="urn:microsoft.com/office/officeart/2005/8/layout/cycle2"/>
    <dgm:cxn modelId="{F015D1B9-4A05-405C-A9BD-F02EC0A8ABE2}" type="presParOf" srcId="{B977E802-DCD7-4B89-AEFD-8F040AE93366}" destId="{6162E334-A297-4BB4-9A57-49B166BAE1F2}" srcOrd="3" destOrd="0" presId="urn:microsoft.com/office/officeart/2005/8/layout/cycle2"/>
    <dgm:cxn modelId="{C3388B18-E665-4D9D-803E-082B651A4C3A}" type="presParOf" srcId="{6162E334-A297-4BB4-9A57-49B166BAE1F2}" destId="{5B35AB73-A198-4303-8051-EAF13E62256A}" srcOrd="0" destOrd="0" presId="urn:microsoft.com/office/officeart/2005/8/layout/cycle2"/>
    <dgm:cxn modelId="{F3624559-6D91-4C34-B4EC-2FF6C22CFBEF}" type="presParOf" srcId="{B977E802-DCD7-4B89-AEFD-8F040AE93366}" destId="{06DF42D0-F9F9-4C32-80F6-4A32F8A1C30C}" srcOrd="4" destOrd="0" presId="urn:microsoft.com/office/officeart/2005/8/layout/cycle2"/>
    <dgm:cxn modelId="{90BCBEAA-601C-427F-9028-D10F1889CF73}" type="presParOf" srcId="{B977E802-DCD7-4B89-AEFD-8F040AE93366}" destId="{3167ED25-33E1-42AF-BA98-1A5F3BDC3AD4}" srcOrd="5" destOrd="0" presId="urn:microsoft.com/office/officeart/2005/8/layout/cycle2"/>
    <dgm:cxn modelId="{7C3C4B77-13DE-48AB-9A8E-A006820068AD}" type="presParOf" srcId="{3167ED25-33E1-42AF-BA98-1A5F3BDC3AD4}" destId="{1484BAA5-0448-4DAB-B710-4B7D81136BEC}" srcOrd="0" destOrd="0" presId="urn:microsoft.com/office/officeart/2005/8/layout/cycle2"/>
    <dgm:cxn modelId="{1482B007-53D3-4311-B579-17F2376F20E6}" type="presParOf" srcId="{B977E802-DCD7-4B89-AEFD-8F040AE93366}" destId="{7DC270FC-29FE-455F-8EB0-3206FF5BF299}" srcOrd="6" destOrd="0" presId="urn:microsoft.com/office/officeart/2005/8/layout/cycle2"/>
    <dgm:cxn modelId="{72832573-2092-4363-88CB-906008C66CD7}" type="presParOf" srcId="{B977E802-DCD7-4B89-AEFD-8F040AE93366}" destId="{E0D10606-5E2D-4047-90B2-EBDF19D62F23}" srcOrd="7" destOrd="0" presId="urn:microsoft.com/office/officeart/2005/8/layout/cycle2"/>
    <dgm:cxn modelId="{43F85381-1542-42DF-B232-DD492CF1DB3C}" type="presParOf" srcId="{E0D10606-5E2D-4047-90B2-EBDF19D62F23}" destId="{C80A0AC8-5E81-4CA1-BF4A-D223492313F2}" srcOrd="0" destOrd="0" presId="urn:microsoft.com/office/officeart/2005/8/layout/cycle2"/>
    <dgm:cxn modelId="{404F4579-A0C4-4A80-90AF-FC3E0007F721}" type="presParOf" srcId="{B977E802-DCD7-4B89-AEFD-8F040AE93366}" destId="{167FF376-A8B1-4BBA-971A-8F164E5CF470}" srcOrd="8" destOrd="0" presId="urn:microsoft.com/office/officeart/2005/8/layout/cycle2"/>
    <dgm:cxn modelId="{72CDD2B4-5377-4E1A-8EFA-C0CD923255CF}" type="presParOf" srcId="{B977E802-DCD7-4B89-AEFD-8F040AE93366}" destId="{BE992477-14DA-47BC-B5FF-1AA78ABDAD5A}" srcOrd="9" destOrd="0" presId="urn:microsoft.com/office/officeart/2005/8/layout/cycle2"/>
    <dgm:cxn modelId="{CEC0CA16-3732-4954-819E-A0B5F1C51BD5}" type="presParOf" srcId="{BE992477-14DA-47BC-B5FF-1AA78ABDAD5A}" destId="{1E4C00EB-5081-44A2-871A-A6CFFA9C7E6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73538-1520-488A-B119-3887BE998C53}">
      <dsp:nvSpPr>
        <dsp:cNvPr id="0" name=""/>
        <dsp:cNvSpPr/>
      </dsp:nvSpPr>
      <dsp:spPr>
        <a:xfrm>
          <a:off x="2885287" y="809"/>
          <a:ext cx="1953698" cy="195369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Recognizable</a:t>
          </a:r>
          <a:r>
            <a:rPr lang="en-US" sz="1800" kern="1200" dirty="0" smtClean="0"/>
            <a:t> </a:t>
          </a:r>
          <a:r>
            <a:rPr lang="en-US" sz="1600" kern="1200" dirty="0" smtClean="0"/>
            <a:t>(Higher Success/Sustainable)</a:t>
          </a:r>
          <a:endParaRPr lang="en-US" sz="1600" kern="1200" dirty="0"/>
        </a:p>
      </dsp:txBody>
      <dsp:txXfrm>
        <a:off x="3171399" y="286921"/>
        <a:ext cx="1381474" cy="1381474"/>
      </dsp:txXfrm>
    </dsp:sp>
    <dsp:sp modelId="{8F3AB404-B23B-40EF-9D49-592A2166F31F}">
      <dsp:nvSpPr>
        <dsp:cNvPr id="0" name=""/>
        <dsp:cNvSpPr/>
      </dsp:nvSpPr>
      <dsp:spPr>
        <a:xfrm rot="2160000">
          <a:off x="4777513" y="1502112"/>
          <a:ext cx="520494" cy="65937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792424" y="1588096"/>
        <a:ext cx="364346" cy="395623"/>
      </dsp:txXfrm>
    </dsp:sp>
    <dsp:sp modelId="{8133A6D4-757B-4CD2-BD67-E2CAF27D0B19}">
      <dsp:nvSpPr>
        <dsp:cNvPr id="0" name=""/>
        <dsp:cNvSpPr/>
      </dsp:nvSpPr>
      <dsp:spPr>
        <a:xfrm>
          <a:off x="5260369" y="1726407"/>
          <a:ext cx="1953698" cy="1953698"/>
        </a:xfrm>
        <a:prstGeom prst="ellipse">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Inclusive</a:t>
          </a:r>
          <a:endParaRPr lang="en-US" sz="1800" b="1" kern="1200" dirty="0"/>
        </a:p>
      </dsp:txBody>
      <dsp:txXfrm>
        <a:off x="5546481" y="2012519"/>
        <a:ext cx="1381474" cy="1381474"/>
      </dsp:txXfrm>
    </dsp:sp>
    <dsp:sp modelId="{6162E334-A297-4BB4-9A57-49B166BAE1F2}">
      <dsp:nvSpPr>
        <dsp:cNvPr id="0" name=""/>
        <dsp:cNvSpPr/>
      </dsp:nvSpPr>
      <dsp:spPr>
        <a:xfrm rot="6480000">
          <a:off x="5527923" y="3755597"/>
          <a:ext cx="520494" cy="659373"/>
        </a:xfrm>
        <a:prstGeom prst="rightArrow">
          <a:avLst>
            <a:gd name="adj1" fmla="val 60000"/>
            <a:gd name="adj2" fmla="val 50000"/>
          </a:avLst>
        </a:prstGeom>
        <a:solidFill>
          <a:schemeClr val="accent2">
            <a:hueOff val="-363841"/>
            <a:satOff val="-20982"/>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630123" y="3813219"/>
        <a:ext cx="364346" cy="395623"/>
      </dsp:txXfrm>
    </dsp:sp>
    <dsp:sp modelId="{06DF42D0-F9F9-4C32-80F6-4A32F8A1C30C}">
      <dsp:nvSpPr>
        <dsp:cNvPr id="0" name=""/>
        <dsp:cNvSpPr/>
      </dsp:nvSpPr>
      <dsp:spPr>
        <a:xfrm>
          <a:off x="4353169" y="4518483"/>
          <a:ext cx="1953698" cy="1953698"/>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Flexible</a:t>
          </a:r>
          <a:r>
            <a:rPr lang="en-US" sz="1600" kern="1200" dirty="0" smtClean="0"/>
            <a:t> Budget</a:t>
          </a:r>
        </a:p>
        <a:p>
          <a:pPr lvl="0" algn="ctr" defTabSz="800100">
            <a:lnSpc>
              <a:spcPct val="90000"/>
            </a:lnSpc>
            <a:spcBef>
              <a:spcPct val="0"/>
            </a:spcBef>
            <a:spcAft>
              <a:spcPct val="35000"/>
            </a:spcAft>
          </a:pPr>
          <a:r>
            <a:rPr lang="en-US" sz="1600" kern="1200" dirty="0" smtClean="0"/>
            <a:t>Timeline</a:t>
          </a:r>
        </a:p>
        <a:p>
          <a:pPr lvl="0" algn="ctr" defTabSz="800100">
            <a:lnSpc>
              <a:spcPct val="90000"/>
            </a:lnSpc>
            <a:spcBef>
              <a:spcPct val="0"/>
            </a:spcBef>
            <a:spcAft>
              <a:spcPct val="35000"/>
            </a:spcAft>
          </a:pPr>
          <a:r>
            <a:rPr lang="en-US" sz="1500" kern="1200" dirty="0" smtClean="0"/>
            <a:t>Implementation</a:t>
          </a:r>
          <a:endParaRPr lang="en-US" sz="1500" kern="1200" dirty="0"/>
        </a:p>
      </dsp:txBody>
      <dsp:txXfrm>
        <a:off x="4639281" y="4804595"/>
        <a:ext cx="1381474" cy="1381474"/>
      </dsp:txXfrm>
    </dsp:sp>
    <dsp:sp modelId="{3167ED25-33E1-42AF-BA98-1A5F3BDC3AD4}">
      <dsp:nvSpPr>
        <dsp:cNvPr id="0" name=""/>
        <dsp:cNvSpPr/>
      </dsp:nvSpPr>
      <dsp:spPr>
        <a:xfrm rot="10800000">
          <a:off x="3616620" y="5165646"/>
          <a:ext cx="520494" cy="659373"/>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772768" y="5297521"/>
        <a:ext cx="364346" cy="395623"/>
      </dsp:txXfrm>
    </dsp:sp>
    <dsp:sp modelId="{7DC270FC-29FE-455F-8EB0-3206FF5BF299}">
      <dsp:nvSpPr>
        <dsp:cNvPr id="0" name=""/>
        <dsp:cNvSpPr/>
      </dsp:nvSpPr>
      <dsp:spPr>
        <a:xfrm>
          <a:off x="1417406" y="4518483"/>
          <a:ext cx="1953698" cy="1953698"/>
        </a:xfrm>
        <a:prstGeom prst="ellipse">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Increased Relationships</a:t>
          </a:r>
          <a:endParaRPr lang="en-US" sz="1800" b="1" kern="1200" dirty="0"/>
        </a:p>
      </dsp:txBody>
      <dsp:txXfrm>
        <a:off x="1703518" y="4804595"/>
        <a:ext cx="1381474" cy="1381474"/>
      </dsp:txXfrm>
    </dsp:sp>
    <dsp:sp modelId="{E0D10606-5E2D-4047-90B2-EBDF19D62F23}">
      <dsp:nvSpPr>
        <dsp:cNvPr id="0" name=""/>
        <dsp:cNvSpPr/>
      </dsp:nvSpPr>
      <dsp:spPr>
        <a:xfrm rot="15120000">
          <a:off x="1684960" y="3783617"/>
          <a:ext cx="520494" cy="659373"/>
        </a:xfrm>
        <a:prstGeom prst="rightArrow">
          <a:avLst>
            <a:gd name="adj1" fmla="val 60000"/>
            <a:gd name="adj2" fmla="val 50000"/>
          </a:avLst>
        </a:prstGeom>
        <a:solidFill>
          <a:schemeClr val="accent2">
            <a:hueOff val="-1091522"/>
            <a:satOff val="-62946"/>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1787160" y="3989745"/>
        <a:ext cx="364346" cy="395623"/>
      </dsp:txXfrm>
    </dsp:sp>
    <dsp:sp modelId="{167FF376-A8B1-4BBA-971A-8F164E5CF470}">
      <dsp:nvSpPr>
        <dsp:cNvPr id="0" name=""/>
        <dsp:cNvSpPr/>
      </dsp:nvSpPr>
      <dsp:spPr>
        <a:xfrm>
          <a:off x="510205" y="1726407"/>
          <a:ext cx="1953698" cy="1953698"/>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Built/Informed </a:t>
          </a:r>
          <a:r>
            <a:rPr lang="en-US" sz="1800" b="1" kern="1200" dirty="0" smtClean="0"/>
            <a:t>Community Assets</a:t>
          </a:r>
          <a:endParaRPr lang="en-US" sz="1800" b="1" kern="1200" dirty="0"/>
        </a:p>
      </dsp:txBody>
      <dsp:txXfrm>
        <a:off x="796317" y="2012519"/>
        <a:ext cx="1381474" cy="1381474"/>
      </dsp:txXfrm>
    </dsp:sp>
    <dsp:sp modelId="{BE992477-14DA-47BC-B5FF-1AA78ABDAD5A}">
      <dsp:nvSpPr>
        <dsp:cNvPr id="0" name=""/>
        <dsp:cNvSpPr/>
      </dsp:nvSpPr>
      <dsp:spPr>
        <a:xfrm rot="19440000">
          <a:off x="2402431" y="1519429"/>
          <a:ext cx="520494" cy="659373"/>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417342" y="1697195"/>
        <a:ext cx="364346" cy="395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73538-1520-488A-B119-3887BE998C53}">
      <dsp:nvSpPr>
        <dsp:cNvPr id="0" name=""/>
        <dsp:cNvSpPr/>
      </dsp:nvSpPr>
      <dsp:spPr>
        <a:xfrm>
          <a:off x="2866178" y="2264"/>
          <a:ext cx="1925742" cy="192574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Recognizable</a:t>
          </a:r>
          <a:r>
            <a:rPr lang="en-US" sz="1800" kern="1200" dirty="0" smtClean="0"/>
            <a:t> </a:t>
          </a:r>
          <a:r>
            <a:rPr lang="en-US" sz="1600" kern="1200" dirty="0" smtClean="0"/>
            <a:t>(Higher Success/Sustainable)</a:t>
          </a:r>
          <a:endParaRPr lang="en-US" sz="1600" kern="1200" dirty="0"/>
        </a:p>
      </dsp:txBody>
      <dsp:txXfrm>
        <a:off x="3148196" y="284282"/>
        <a:ext cx="1361706" cy="1361706"/>
      </dsp:txXfrm>
    </dsp:sp>
    <dsp:sp modelId="{8F3AB404-B23B-40EF-9D49-592A2166F31F}">
      <dsp:nvSpPr>
        <dsp:cNvPr id="0" name=""/>
        <dsp:cNvSpPr/>
      </dsp:nvSpPr>
      <dsp:spPr>
        <a:xfrm rot="2160000">
          <a:off x="4731199" y="1481797"/>
          <a:ext cx="512511" cy="64993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745881" y="1566598"/>
        <a:ext cx="358758" cy="389962"/>
      </dsp:txXfrm>
    </dsp:sp>
    <dsp:sp modelId="{8133A6D4-757B-4CD2-BD67-E2CAF27D0B19}">
      <dsp:nvSpPr>
        <dsp:cNvPr id="0" name=""/>
        <dsp:cNvSpPr/>
      </dsp:nvSpPr>
      <dsp:spPr>
        <a:xfrm>
          <a:off x="5206459" y="1702577"/>
          <a:ext cx="1925742" cy="1925742"/>
        </a:xfrm>
        <a:prstGeom prst="ellipse">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Inclusive</a:t>
          </a:r>
          <a:endParaRPr lang="en-US" sz="1800" b="1" kern="1200" dirty="0"/>
        </a:p>
      </dsp:txBody>
      <dsp:txXfrm>
        <a:off x="5488477" y="1984595"/>
        <a:ext cx="1361706" cy="1361706"/>
      </dsp:txXfrm>
    </dsp:sp>
    <dsp:sp modelId="{6162E334-A297-4BB4-9A57-49B166BAE1F2}">
      <dsp:nvSpPr>
        <dsp:cNvPr id="0" name=""/>
        <dsp:cNvSpPr/>
      </dsp:nvSpPr>
      <dsp:spPr>
        <a:xfrm rot="6480000">
          <a:off x="5470603" y="3702267"/>
          <a:ext cx="512511" cy="649938"/>
        </a:xfrm>
        <a:prstGeom prst="rightArrow">
          <a:avLst>
            <a:gd name="adj1" fmla="val 60000"/>
            <a:gd name="adj2" fmla="val 50000"/>
          </a:avLst>
        </a:prstGeom>
        <a:solidFill>
          <a:schemeClr val="accent2">
            <a:hueOff val="-363841"/>
            <a:satOff val="-20982"/>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571236" y="3759141"/>
        <a:ext cx="358758" cy="389962"/>
      </dsp:txXfrm>
    </dsp:sp>
    <dsp:sp modelId="{06DF42D0-F9F9-4C32-80F6-4A32F8A1C30C}">
      <dsp:nvSpPr>
        <dsp:cNvPr id="0" name=""/>
        <dsp:cNvSpPr/>
      </dsp:nvSpPr>
      <dsp:spPr>
        <a:xfrm>
          <a:off x="4312551" y="4453742"/>
          <a:ext cx="1925742" cy="1925742"/>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Flexible</a:t>
          </a:r>
          <a:r>
            <a:rPr lang="en-US" sz="1600" kern="1200" dirty="0" smtClean="0"/>
            <a:t> Budget</a:t>
          </a:r>
        </a:p>
        <a:p>
          <a:pPr lvl="0" algn="ctr" defTabSz="800100">
            <a:lnSpc>
              <a:spcPct val="90000"/>
            </a:lnSpc>
            <a:spcBef>
              <a:spcPct val="0"/>
            </a:spcBef>
            <a:spcAft>
              <a:spcPct val="35000"/>
            </a:spcAft>
          </a:pPr>
          <a:r>
            <a:rPr lang="en-US" sz="1600" kern="1200" dirty="0" smtClean="0"/>
            <a:t>Timeline</a:t>
          </a:r>
        </a:p>
        <a:p>
          <a:pPr lvl="0" algn="ctr" defTabSz="800100">
            <a:lnSpc>
              <a:spcPct val="90000"/>
            </a:lnSpc>
            <a:spcBef>
              <a:spcPct val="0"/>
            </a:spcBef>
            <a:spcAft>
              <a:spcPct val="35000"/>
            </a:spcAft>
          </a:pPr>
          <a:r>
            <a:rPr lang="en-US" sz="1500" kern="1200" dirty="0" smtClean="0"/>
            <a:t>Implementation</a:t>
          </a:r>
          <a:endParaRPr lang="en-US" sz="1500" kern="1200" dirty="0"/>
        </a:p>
      </dsp:txBody>
      <dsp:txXfrm>
        <a:off x="4594569" y="4735760"/>
        <a:ext cx="1361706" cy="1361706"/>
      </dsp:txXfrm>
    </dsp:sp>
    <dsp:sp modelId="{3167ED25-33E1-42AF-BA98-1A5F3BDC3AD4}">
      <dsp:nvSpPr>
        <dsp:cNvPr id="0" name=""/>
        <dsp:cNvSpPr/>
      </dsp:nvSpPr>
      <dsp:spPr>
        <a:xfrm rot="10800000">
          <a:off x="3587299" y="5091645"/>
          <a:ext cx="512511" cy="649938"/>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741052" y="5221633"/>
        <a:ext cx="358758" cy="389962"/>
      </dsp:txXfrm>
    </dsp:sp>
    <dsp:sp modelId="{7DC270FC-29FE-455F-8EB0-3206FF5BF299}">
      <dsp:nvSpPr>
        <dsp:cNvPr id="0" name=""/>
        <dsp:cNvSpPr/>
      </dsp:nvSpPr>
      <dsp:spPr>
        <a:xfrm>
          <a:off x="1419805" y="4453742"/>
          <a:ext cx="1925742" cy="1925742"/>
        </a:xfrm>
        <a:prstGeom prst="ellipse">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Increased Relationships</a:t>
          </a:r>
          <a:endParaRPr lang="en-US" sz="1800" b="1" kern="1200" dirty="0"/>
        </a:p>
      </dsp:txBody>
      <dsp:txXfrm>
        <a:off x="1701823" y="4735760"/>
        <a:ext cx="1361706" cy="1361706"/>
      </dsp:txXfrm>
    </dsp:sp>
    <dsp:sp modelId="{E0D10606-5E2D-4047-90B2-EBDF19D62F23}">
      <dsp:nvSpPr>
        <dsp:cNvPr id="0" name=""/>
        <dsp:cNvSpPr/>
      </dsp:nvSpPr>
      <dsp:spPr>
        <a:xfrm rot="15120000">
          <a:off x="1683949" y="3729857"/>
          <a:ext cx="512511" cy="649938"/>
        </a:xfrm>
        <a:prstGeom prst="rightArrow">
          <a:avLst>
            <a:gd name="adj1" fmla="val 60000"/>
            <a:gd name="adj2" fmla="val 50000"/>
          </a:avLst>
        </a:prstGeom>
        <a:solidFill>
          <a:schemeClr val="accent2">
            <a:hueOff val="-1091522"/>
            <a:satOff val="-62946"/>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1784582" y="3932959"/>
        <a:ext cx="358758" cy="389962"/>
      </dsp:txXfrm>
    </dsp:sp>
    <dsp:sp modelId="{167FF376-A8B1-4BBA-971A-8F164E5CF470}">
      <dsp:nvSpPr>
        <dsp:cNvPr id="0" name=""/>
        <dsp:cNvSpPr/>
      </dsp:nvSpPr>
      <dsp:spPr>
        <a:xfrm>
          <a:off x="525897" y="1702577"/>
          <a:ext cx="1925742" cy="1925742"/>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Built/Informed </a:t>
          </a:r>
          <a:r>
            <a:rPr lang="en-US" sz="1800" b="1" kern="1200" dirty="0" smtClean="0"/>
            <a:t>Community Assets</a:t>
          </a:r>
          <a:endParaRPr lang="en-US" sz="1800" b="1" kern="1200" dirty="0"/>
        </a:p>
      </dsp:txBody>
      <dsp:txXfrm>
        <a:off x="807915" y="1984595"/>
        <a:ext cx="1361706" cy="1361706"/>
      </dsp:txXfrm>
    </dsp:sp>
    <dsp:sp modelId="{BE992477-14DA-47BC-B5FF-1AA78ABDAD5A}">
      <dsp:nvSpPr>
        <dsp:cNvPr id="0" name=""/>
        <dsp:cNvSpPr/>
      </dsp:nvSpPr>
      <dsp:spPr>
        <a:xfrm rot="19440000">
          <a:off x="2390918" y="1498849"/>
          <a:ext cx="512511" cy="649938"/>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405600" y="1674024"/>
        <a:ext cx="358758" cy="38996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20808-F9D9-44EE-9360-2310BCC6C2C0}" type="datetimeFigureOut">
              <a:rPr lang="en-US" smtClean="0"/>
              <a:t>10/28/2015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4E133-1AD6-4BAE-ABC5-E93CE9BB6D1B}" type="slidenum">
              <a:rPr lang="en-US" smtClean="0"/>
              <a:t>‹Nº›</a:t>
            </a:fld>
            <a:endParaRPr lang="en-US"/>
          </a:p>
        </p:txBody>
      </p:sp>
    </p:spTree>
    <p:extLst>
      <p:ext uri="{BB962C8B-B14F-4D97-AF65-F5344CB8AC3E}">
        <p14:creationId xmlns:p14="http://schemas.microsoft.com/office/powerpoint/2010/main" val="2380756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Green_Climate_Fund#cite_note-11"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en.wikipedia.org/wiki/Green_Climate_Fund#cite_note-12"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Green_Climate_Fund#cite_note-11"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en.wikipedia.org/wiki/Green_Climate_Fund#cite_note-12"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ebgate.ec.europa.eu/europeaid/online-services/index.cfm?do=publi.welcom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ec.europa.eu/europeaid/work/procedures/implementation/index_en.htm" TargetMode="External"/><Relationship Id="rId4" Type="http://schemas.openxmlformats.org/officeDocument/2006/relationships/hyperlink" Target="https://webgate.ec.europa.eu/europeaid/online-services/index.cfm?ADSSChck=1372782353294&amp;do=publi.detPUB&amp;searchtype=AS&amp;Pgm=7573843&amp;zgeo=38220&amp;debpub=&amp;orderby=upd&amp;orderbyad=Desc&amp;nbPubliList=15&amp;page=1&amp;aoref=134379"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289513-40D1-4FA6-B896-6DC86E48E62A}" type="slidenum">
              <a:rPr lang="en-US" smtClean="0"/>
              <a:t>1</a:t>
            </a:fld>
            <a:endParaRPr lang="en-US"/>
          </a:p>
        </p:txBody>
      </p:sp>
    </p:spTree>
    <p:extLst>
      <p:ext uri="{BB962C8B-B14F-4D97-AF65-F5344CB8AC3E}">
        <p14:creationId xmlns:p14="http://schemas.microsoft.com/office/powerpoint/2010/main" val="1049465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4E133-1AD6-4BAE-ABC5-E93CE9BB6D1B}" type="slidenum">
              <a:rPr lang="en-US" smtClean="0"/>
              <a:t>15</a:t>
            </a:fld>
            <a:endParaRPr lang="en-US"/>
          </a:p>
        </p:txBody>
      </p:sp>
    </p:spTree>
    <p:extLst>
      <p:ext uri="{BB962C8B-B14F-4D97-AF65-F5344CB8AC3E}">
        <p14:creationId xmlns:p14="http://schemas.microsoft.com/office/powerpoint/2010/main" val="385129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4E133-1AD6-4BAE-ABC5-E93CE9BB6D1B}" type="slidenum">
              <a:rPr lang="en-US" smtClean="0"/>
              <a:t>16</a:t>
            </a:fld>
            <a:endParaRPr lang="en-US"/>
          </a:p>
        </p:txBody>
      </p:sp>
    </p:spTree>
    <p:extLst>
      <p:ext uri="{BB962C8B-B14F-4D97-AF65-F5344CB8AC3E}">
        <p14:creationId xmlns:p14="http://schemas.microsoft.com/office/powerpoint/2010/main" val="3920557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4E133-1AD6-4BAE-ABC5-E93CE9BB6D1B}" type="slidenum">
              <a:rPr lang="en-US" smtClean="0"/>
              <a:t>17</a:t>
            </a:fld>
            <a:endParaRPr lang="en-US"/>
          </a:p>
        </p:txBody>
      </p:sp>
    </p:spTree>
    <p:extLst>
      <p:ext uri="{BB962C8B-B14F-4D97-AF65-F5344CB8AC3E}">
        <p14:creationId xmlns:p14="http://schemas.microsoft.com/office/powerpoint/2010/main" val="162371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4E133-1AD6-4BAE-ABC5-E93CE9BB6D1B}" type="slidenum">
              <a:rPr lang="en-US" smtClean="0"/>
              <a:t>18</a:t>
            </a:fld>
            <a:endParaRPr lang="en-US"/>
          </a:p>
        </p:txBody>
      </p:sp>
    </p:spTree>
    <p:extLst>
      <p:ext uri="{BB962C8B-B14F-4D97-AF65-F5344CB8AC3E}">
        <p14:creationId xmlns:p14="http://schemas.microsoft.com/office/powerpoint/2010/main" val="2348440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err="1"/>
              <a:t>Aishihik</a:t>
            </a:r>
            <a:r>
              <a:rPr lang="en-US" b="1" dirty="0"/>
              <a:t> First </a:t>
            </a:r>
            <a:r>
              <a:rPr lang="en-US" b="1" dirty="0" smtClean="0"/>
              <a:t>Nations</a:t>
            </a:r>
          </a:p>
          <a:p>
            <a:r>
              <a:rPr lang="en-US" dirty="0"/>
              <a:t>A </a:t>
            </a:r>
            <a:r>
              <a:rPr lang="en-US" b="1" dirty="0"/>
              <a:t>potlatch</a:t>
            </a:r>
            <a:r>
              <a:rPr lang="en-US" dirty="0"/>
              <a:t> is a gift-giving feast practiced by indigenous peoples of the Pacific Northwest Coast of Canada and the United States, among whom it is traditionally the primary economic system. This includes the </a:t>
            </a:r>
            <a:r>
              <a:rPr lang="en-US" dirty="0" err="1"/>
              <a:t>Heiltsuk</a:t>
            </a:r>
            <a:r>
              <a:rPr lang="en-US" dirty="0"/>
              <a:t>, </a:t>
            </a:r>
            <a:r>
              <a:rPr lang="en-US" dirty="0" err="1"/>
              <a:t>Haida</a:t>
            </a:r>
            <a:r>
              <a:rPr lang="en-US" dirty="0"/>
              <a:t>, </a:t>
            </a:r>
            <a:r>
              <a:rPr lang="en-US" dirty="0" err="1"/>
              <a:t>Nuxalk</a:t>
            </a:r>
            <a:r>
              <a:rPr lang="en-US" dirty="0"/>
              <a:t>, Tlingit, Makah, Tsimshian, Nuu-chah-nulth, </a:t>
            </a:r>
            <a:r>
              <a:rPr lang="en-US" dirty="0" err="1"/>
              <a:t>Kwakwaka'wakw</a:t>
            </a:r>
            <a:r>
              <a:rPr lang="en-US" dirty="0"/>
              <a:t>, and Coast Salish cultures.</a:t>
            </a:r>
          </a:p>
          <a:p>
            <a:endParaRPr lang="en-US" dirty="0"/>
          </a:p>
        </p:txBody>
      </p:sp>
      <p:sp>
        <p:nvSpPr>
          <p:cNvPr id="4" name="Slide Number Placeholder 3"/>
          <p:cNvSpPr>
            <a:spLocks noGrp="1"/>
          </p:cNvSpPr>
          <p:nvPr>
            <p:ph type="sldNum" sz="quarter" idx="10"/>
          </p:nvPr>
        </p:nvSpPr>
        <p:spPr/>
        <p:txBody>
          <a:bodyPr/>
          <a:lstStyle/>
          <a:p>
            <a:fld id="{17289513-40D1-4FA6-B896-6DC86E48E62A}" type="slidenum">
              <a:rPr lang="en-US" smtClean="0"/>
              <a:t>19</a:t>
            </a:fld>
            <a:endParaRPr lang="en-US"/>
          </a:p>
        </p:txBody>
      </p:sp>
    </p:spTree>
    <p:extLst>
      <p:ext uri="{BB962C8B-B14F-4D97-AF65-F5344CB8AC3E}">
        <p14:creationId xmlns:p14="http://schemas.microsoft.com/office/powerpoint/2010/main" val="2559613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lack of pledged funds and potential reliance on the private sector is controversial and has been criticized by developing countries.</a:t>
            </a:r>
            <a:r>
              <a:rPr lang="en-US" baseline="30000" dirty="0">
                <a:hlinkClick r:id="rId3"/>
              </a:rPr>
              <a:t>[11]</a:t>
            </a:r>
            <a:endParaRPr lang="en-US" dirty="0"/>
          </a:p>
          <a:p>
            <a:r>
              <a:rPr lang="en-US" dirty="0"/>
              <a:t>Pledges to the fund reached $10.2 billion on May 28, 2015.</a:t>
            </a:r>
            <a:r>
              <a:rPr lang="en-US" baseline="30000" dirty="0">
                <a:hlinkClick r:id="rId4"/>
              </a:rPr>
              <a:t>[12]</a:t>
            </a:r>
            <a:endParaRPr lang="en-US" dirty="0"/>
          </a:p>
          <a:p>
            <a:r>
              <a:rPr lang="en-US" dirty="0" smtClean="0"/>
              <a:t>Using the money in the right way in order to enforce actual change on the ground is one of the biggest challenges ahead. Many academics argue that, in order to do this in an efficient way, all stakeholders should be involved in the process, instead of using a top-down approach. They point to that fact that, without their input, it is harder to achieve targets set. Moreover, projects often even miss out on their actual purpose.[18][23][24][25][26] A group of researchers associated with the Australian National University,[27] call for the foundation of so-called ‘National Implementing Entities’ (NIE) in each country, that would become responsible for ‘the implementation of sub-national projects’.[27] This would avoid national governments getting too involved, because in the past, they ‘often hindered the flow of international support to subnational scale reform for sustainable development’.[27] Overall, this view on the need for more stakeholder involvement can be framed within the movement in environmental governance calling for a shift from traditional ways of government to governance.[28] The Climate &amp; Development Knowledge Network is funding a research project that aims to help the GCF Board, by </a:t>
            </a:r>
            <a:r>
              <a:rPr lang="en-US" dirty="0" err="1" smtClean="0"/>
              <a:t>analysing</a:t>
            </a:r>
            <a:r>
              <a:rPr lang="en-US" dirty="0" smtClean="0"/>
              <a:t> how best to allocate resources among countries. The project will research and present four case studies of how federal or central government money is presently distributed to sub-national entities. Chosen for the diversity in their underlying political systems, these are: China, India, Switzerland and the USA.[29]</a:t>
            </a:r>
            <a:endParaRPr lang="en-US" dirty="0"/>
          </a:p>
        </p:txBody>
      </p:sp>
      <p:sp>
        <p:nvSpPr>
          <p:cNvPr id="4" name="Slide Number Placeholder 3"/>
          <p:cNvSpPr>
            <a:spLocks noGrp="1"/>
          </p:cNvSpPr>
          <p:nvPr>
            <p:ph type="sldNum" sz="quarter" idx="10"/>
          </p:nvPr>
        </p:nvSpPr>
        <p:spPr/>
        <p:txBody>
          <a:bodyPr/>
          <a:lstStyle/>
          <a:p>
            <a:fld id="{E414E133-1AD6-4BAE-ABC5-E93CE9BB6D1B}" type="slidenum">
              <a:rPr lang="en-US" smtClean="0"/>
              <a:t>20</a:t>
            </a:fld>
            <a:endParaRPr lang="en-US"/>
          </a:p>
        </p:txBody>
      </p:sp>
    </p:spTree>
    <p:extLst>
      <p:ext uri="{BB962C8B-B14F-4D97-AF65-F5344CB8AC3E}">
        <p14:creationId xmlns:p14="http://schemas.microsoft.com/office/powerpoint/2010/main" val="387481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lack of pledged funds and potential reliance on the private sector is controversial and has been criticized by developing countries.</a:t>
            </a:r>
            <a:r>
              <a:rPr lang="en-US" baseline="30000" dirty="0">
                <a:hlinkClick r:id="rId3"/>
              </a:rPr>
              <a:t>[11]</a:t>
            </a:r>
            <a:endParaRPr lang="en-US" dirty="0"/>
          </a:p>
          <a:p>
            <a:r>
              <a:rPr lang="en-US" dirty="0"/>
              <a:t>Pledges to the fund reached $10.2 billion on May 28, 2015.</a:t>
            </a:r>
            <a:r>
              <a:rPr lang="en-US" baseline="30000" dirty="0">
                <a:hlinkClick r:id="rId4"/>
              </a:rPr>
              <a:t>[12]</a:t>
            </a:r>
            <a:endParaRPr lang="en-US" dirty="0"/>
          </a:p>
          <a:p>
            <a:r>
              <a:rPr lang="en-US" dirty="0" smtClean="0"/>
              <a:t>Using the money in the right way in order to enforce actual change on the ground is one of the biggest challenges ahead. Many academics argue that, in order to do this in an efficient way, all stakeholders should be involved in the process, instead of using a top-down approach. They point to that fact that, without their input, it is harder to achieve targets set. Moreover, projects often even miss out on their actual purpose.[18][23][24][25][26] A group of researchers associated with the Australian National University,[27] call for the foundation of so-called ‘National Implementing Entities’ (NIE) in each country, that would become responsible for ‘the implementation of sub-national projects’.[27] This would avoid national governments getting too involved, because in the past, they ‘often hindered the flow of international support to subnational scale reform for sustainable development’.[27] Overall, this view on the need for more stakeholder involvement can be framed within the movement in environmental governance calling for a shift from traditional ways of government to governance.[28] The Climate &amp; Development Knowledge Network is funding a research project that aims to help the GCF Board, by </a:t>
            </a:r>
            <a:r>
              <a:rPr lang="en-US" dirty="0" err="1" smtClean="0"/>
              <a:t>analysing</a:t>
            </a:r>
            <a:r>
              <a:rPr lang="en-US" dirty="0" smtClean="0"/>
              <a:t> how best to allocate resources among countries. The project will research and present four case studies of how federal or central government money is presently distributed to sub-national entities. Chosen for the diversity in their underlying political systems, these are: China, India, Switzerland and the USA.[29]</a:t>
            </a:r>
            <a:endParaRPr lang="en-US" dirty="0"/>
          </a:p>
        </p:txBody>
      </p:sp>
      <p:sp>
        <p:nvSpPr>
          <p:cNvPr id="4" name="Slide Number Placeholder 3"/>
          <p:cNvSpPr>
            <a:spLocks noGrp="1"/>
          </p:cNvSpPr>
          <p:nvPr>
            <p:ph type="sldNum" sz="quarter" idx="10"/>
          </p:nvPr>
        </p:nvSpPr>
        <p:spPr/>
        <p:txBody>
          <a:bodyPr/>
          <a:lstStyle/>
          <a:p>
            <a:fld id="{E414E133-1AD6-4BAE-ABC5-E93CE9BB6D1B}" type="slidenum">
              <a:rPr lang="en-US" smtClean="0"/>
              <a:t>21</a:t>
            </a:fld>
            <a:endParaRPr lang="en-US"/>
          </a:p>
        </p:txBody>
      </p:sp>
    </p:spTree>
    <p:extLst>
      <p:ext uri="{BB962C8B-B14F-4D97-AF65-F5344CB8AC3E}">
        <p14:creationId xmlns:p14="http://schemas.microsoft.com/office/powerpoint/2010/main" val="1551374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4E133-1AD6-4BAE-ABC5-E93CE9BB6D1B}" type="slidenum">
              <a:rPr lang="en-US" smtClean="0"/>
              <a:t>22</a:t>
            </a:fld>
            <a:endParaRPr lang="en-US"/>
          </a:p>
        </p:txBody>
      </p:sp>
    </p:spTree>
    <p:extLst>
      <p:ext uri="{BB962C8B-B14F-4D97-AF65-F5344CB8AC3E}">
        <p14:creationId xmlns:p14="http://schemas.microsoft.com/office/powerpoint/2010/main" val="138361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effectLst/>
              </a:rPr>
              <a:t/>
            </a:r>
            <a:br>
              <a:rPr lang="en-US" dirty="0" smtClean="0">
                <a:effectLst/>
              </a:rPr>
            </a:br>
            <a:r>
              <a:rPr lang="en-US" dirty="0" smtClean="0">
                <a:effectLst/>
              </a:rPr>
              <a:t>In 2014 governments, business and the financial sector committed significant sums to help address climate change, </a:t>
            </a:r>
            <a:r>
              <a:rPr lang="en-US" dirty="0" err="1" smtClean="0">
                <a:effectLst/>
              </a:rPr>
              <a:t>galvanised</a:t>
            </a:r>
            <a:r>
              <a:rPr lang="en-US" dirty="0" smtClean="0">
                <a:effectLst/>
              </a:rPr>
              <a:t> in part by the </a:t>
            </a:r>
            <a:r>
              <a:rPr lang="en-US" b="1" dirty="0" smtClean="0">
                <a:effectLst/>
              </a:rPr>
              <a:t>UN Secretary General’s climate summit in New York this September</a:t>
            </a:r>
            <a:r>
              <a:rPr lang="en-US" dirty="0" smtClean="0">
                <a:effectLst/>
              </a:rPr>
              <a:t>. The summit refocused leaders’ attention on climate change and set the stage for major new commitments of more than $200 billion. </a:t>
            </a:r>
            <a:r>
              <a:rPr lang="en-US" b="1" dirty="0" smtClean="0">
                <a:effectLst/>
              </a:rPr>
              <a:t>Global efforts to divest from fossil fuels also gained momentum</a:t>
            </a:r>
            <a:r>
              <a:rPr lang="en-US" dirty="0" smtClean="0">
                <a:effectLst/>
              </a:rPr>
              <a:t>: the $850 million Rockefeller Brothers Fund announced that it too would divest from fossil fuels, joining a global movement that includes local governments, philanthropic foundations, universities, faith-based </a:t>
            </a:r>
            <a:r>
              <a:rPr lang="en-US" dirty="0" err="1" smtClean="0">
                <a:effectLst/>
              </a:rPr>
              <a:t>organisations</a:t>
            </a:r>
            <a:r>
              <a:rPr lang="en-US" dirty="0" smtClean="0">
                <a:effectLst/>
              </a:rPr>
              <a:t>, non-governmental </a:t>
            </a:r>
            <a:r>
              <a:rPr lang="en-US" dirty="0" err="1" smtClean="0">
                <a:effectLst/>
              </a:rPr>
              <a:t>organisations</a:t>
            </a:r>
            <a:r>
              <a:rPr lang="en-US" dirty="0" smtClean="0">
                <a:effectLst/>
              </a:rPr>
              <a:t> (NGOs) and individuals.</a:t>
            </a:r>
          </a:p>
          <a:p>
            <a:endParaRPr lang="en-US" dirty="0"/>
          </a:p>
        </p:txBody>
      </p:sp>
      <p:sp>
        <p:nvSpPr>
          <p:cNvPr id="4" name="Slide Number Placeholder 3"/>
          <p:cNvSpPr>
            <a:spLocks noGrp="1"/>
          </p:cNvSpPr>
          <p:nvPr>
            <p:ph type="sldNum" sz="quarter" idx="10"/>
          </p:nvPr>
        </p:nvSpPr>
        <p:spPr/>
        <p:txBody>
          <a:bodyPr/>
          <a:lstStyle/>
          <a:p>
            <a:fld id="{E414E133-1AD6-4BAE-ABC5-E93CE9BB6D1B}" type="slidenum">
              <a:rPr lang="en-US" smtClean="0"/>
              <a:t>3</a:t>
            </a:fld>
            <a:endParaRPr lang="en-US"/>
          </a:p>
        </p:txBody>
      </p:sp>
    </p:spTree>
    <p:extLst>
      <p:ext uri="{BB962C8B-B14F-4D97-AF65-F5344CB8AC3E}">
        <p14:creationId xmlns:p14="http://schemas.microsoft.com/office/powerpoint/2010/main" val="38392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The Green Climate Fund</a:t>
            </a:r>
            <a:r>
              <a:rPr lang="en-US" sz="1200" b="0" i="0" kern="1200" dirty="0" smtClean="0">
                <a:solidFill>
                  <a:schemeClr val="tx1"/>
                </a:solidFill>
                <a:effectLst/>
                <a:latin typeface="+mn-lt"/>
                <a:ea typeface="+mn-ea"/>
                <a:cs typeface="+mn-cs"/>
              </a:rPr>
              <a:t> is now the </a:t>
            </a:r>
            <a:r>
              <a:rPr lang="en-US" sz="1200" b="1" i="0" kern="1200" dirty="0" smtClean="0">
                <a:solidFill>
                  <a:schemeClr val="tx1"/>
                </a:solidFill>
                <a:effectLst/>
                <a:latin typeface="+mn-lt"/>
                <a:ea typeface="+mn-ea"/>
                <a:cs typeface="+mn-cs"/>
              </a:rPr>
              <a:t>largest and fastest-growing climate fund, with $9.7 billion pledged </a:t>
            </a:r>
            <a:r>
              <a:rPr lang="en-US" sz="1200" b="0" i="0" kern="1200" dirty="0" smtClean="0">
                <a:solidFill>
                  <a:schemeClr val="tx1"/>
                </a:solidFill>
                <a:effectLst/>
                <a:latin typeface="+mn-lt"/>
                <a:ea typeface="+mn-ea"/>
                <a:cs typeface="+mn-cs"/>
              </a:rPr>
              <a:t>ahead of the Lima climate conference in December 2014. Of this the United States pledged $3 billion, Japan $1.5 billion, the UK $1.2 billion, France $1 billion, and Germany $1 billion. Developing countries also pledged support, including South Korea ($100 million) and Mexico ($10 million). As a financial mechanism of the UN climate negotiations, the speedy fulfilment of pledges </a:t>
            </a:r>
            <a:r>
              <a:rPr lang="en-US" sz="1200" b="1" i="0" kern="1200" dirty="0" smtClean="0">
                <a:solidFill>
                  <a:schemeClr val="tx1"/>
                </a:solidFill>
                <a:effectLst/>
                <a:latin typeface="+mn-lt"/>
                <a:ea typeface="+mn-ea"/>
                <a:cs typeface="+mn-cs"/>
              </a:rPr>
              <a:t>will help foster trust in long-term negotiations to secure ambitious climate action</a:t>
            </a:r>
            <a:r>
              <a:rPr lang="en-US" sz="1200" b="0" i="0" kern="1200" dirty="0" smtClean="0">
                <a:solidFill>
                  <a:schemeClr val="tx1"/>
                </a:solidFill>
                <a:effectLst/>
                <a:latin typeface="+mn-lt"/>
                <a:ea typeface="+mn-ea"/>
                <a:cs typeface="+mn-cs"/>
              </a:rPr>
              <a:t>. As the Green Climate Fund prepares to fund its first projects, </a:t>
            </a:r>
            <a:r>
              <a:rPr lang="en-US" sz="1200" b="1" i="0" kern="1200" dirty="0" smtClean="0">
                <a:solidFill>
                  <a:schemeClr val="tx1"/>
                </a:solidFill>
                <a:effectLst/>
                <a:latin typeface="+mn-lt"/>
                <a:ea typeface="+mn-ea"/>
                <a:cs typeface="+mn-cs"/>
              </a:rPr>
              <a:t>it must build and improve on the achievements and experiences of existing </a:t>
            </a:r>
            <a:r>
              <a:rPr lang="en-US" sz="1200" b="1" i="0" kern="1200" dirty="0" err="1" smtClean="0">
                <a:solidFill>
                  <a:schemeClr val="tx1"/>
                </a:solidFill>
                <a:effectLst/>
                <a:latin typeface="+mn-lt"/>
                <a:ea typeface="+mn-ea"/>
                <a:cs typeface="+mn-cs"/>
              </a:rPr>
              <a:t>funds</a:t>
            </a:r>
            <a:r>
              <a:rPr lang="en-US" sz="1200" b="0" i="0" kern="1200" dirty="0" err="1" smtClean="0">
                <a:solidFill>
                  <a:schemeClr val="tx1"/>
                </a:solidFill>
                <a:effectLst/>
                <a:latin typeface="+mn-lt"/>
                <a:ea typeface="+mn-ea"/>
                <a:cs typeface="+mn-cs"/>
              </a:rPr>
              <a:t>and</a:t>
            </a:r>
            <a:r>
              <a:rPr lang="en-US" sz="1200" b="0" i="0" kern="1200" dirty="0" smtClean="0">
                <a:solidFill>
                  <a:schemeClr val="tx1"/>
                </a:solidFill>
                <a:effectLst/>
                <a:latin typeface="+mn-lt"/>
                <a:ea typeface="+mn-ea"/>
                <a:cs typeface="+mn-cs"/>
              </a:rPr>
              <a:t> set a high bar for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implementation. To do this, it will need to find better ways to support </a:t>
            </a:r>
            <a:r>
              <a:rPr lang="en-US" sz="1200" b="1" i="0" kern="1200" dirty="0" smtClean="0">
                <a:solidFill>
                  <a:schemeClr val="tx1"/>
                </a:solidFill>
                <a:effectLst/>
                <a:latin typeface="+mn-lt"/>
                <a:ea typeface="+mn-ea"/>
                <a:cs typeface="+mn-cs"/>
              </a:rPr>
              <a:t>national stakeholders and priorities</a:t>
            </a:r>
            <a:r>
              <a:rPr lang="en-US" sz="1200" b="0" i="0" kern="1200" dirty="0" smtClean="0">
                <a:solidFill>
                  <a:schemeClr val="tx1"/>
                </a:solidFill>
                <a:effectLst/>
                <a:latin typeface="+mn-lt"/>
                <a:ea typeface="+mn-ea"/>
                <a:cs typeface="+mn-cs"/>
              </a:rPr>
              <a:t>; take a </a:t>
            </a:r>
            <a:r>
              <a:rPr lang="en-US" sz="1200" b="1" i="0" kern="1200" dirty="0" smtClean="0">
                <a:solidFill>
                  <a:schemeClr val="tx1"/>
                </a:solidFill>
                <a:effectLst/>
                <a:latin typeface="+mn-lt"/>
                <a:ea typeface="+mn-ea"/>
                <a:cs typeface="+mn-cs"/>
              </a:rPr>
              <a:t>gender</a:t>
            </a:r>
            <a:r>
              <a:rPr lang="en-US" sz="1200" b="0" i="0" kern="1200" dirty="0" smtClean="0">
                <a:solidFill>
                  <a:schemeClr val="tx1"/>
                </a:solidFill>
                <a:effectLst/>
                <a:latin typeface="+mn-lt"/>
                <a:ea typeface="+mn-ea"/>
                <a:cs typeface="+mn-cs"/>
              </a:rPr>
              <a:t> sensitive approach; and improve engagement with the </a:t>
            </a:r>
            <a:r>
              <a:rPr lang="en-US" sz="1200" b="1" i="0" kern="1200" dirty="0" smtClean="0">
                <a:solidFill>
                  <a:schemeClr val="tx1"/>
                </a:solidFill>
                <a:effectLst/>
                <a:latin typeface="+mn-lt"/>
                <a:ea typeface="+mn-ea"/>
                <a:cs typeface="+mn-cs"/>
              </a:rPr>
              <a:t>private sector</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Under the oversight of </a:t>
            </a:r>
            <a:r>
              <a:rPr lang="en-US" sz="1200" b="1" i="0" kern="1200" dirty="0" smtClean="0">
                <a:solidFill>
                  <a:schemeClr val="tx1"/>
                </a:solidFill>
                <a:effectLst/>
                <a:latin typeface="+mn-lt"/>
                <a:ea typeface="+mn-ea"/>
                <a:cs typeface="+mn-cs"/>
              </a:rPr>
              <a:t>the Standing Committee on Finance of the UNFCCC, the first Biennial Assessment of international climate finance identified $40-175 billion </a:t>
            </a:r>
            <a:r>
              <a:rPr lang="en-US" sz="1200" b="0" i="0" kern="1200" dirty="0" smtClean="0">
                <a:solidFill>
                  <a:schemeClr val="tx1"/>
                </a:solidFill>
                <a:effectLst/>
                <a:latin typeface="+mn-lt"/>
                <a:ea typeface="+mn-ea"/>
                <a:cs typeface="+mn-cs"/>
              </a:rPr>
              <a:t>flowing from developed countries to developing countries annually between 2010 and 2012. While total climate finance flows may be falling, </a:t>
            </a:r>
            <a:r>
              <a:rPr lang="en-US" sz="1200" b="1" i="0" kern="1200" dirty="0" smtClean="0">
                <a:solidFill>
                  <a:schemeClr val="tx1"/>
                </a:solidFill>
                <a:effectLst/>
                <a:latin typeface="+mn-lt"/>
                <a:ea typeface="+mn-ea"/>
                <a:cs typeface="+mn-cs"/>
              </a:rPr>
              <a:t>in 2014 multilateral climate finance increased to $2.9 billion</a:t>
            </a:r>
            <a:r>
              <a:rPr lang="en-US" sz="1200" b="0" i="0" kern="1200" dirty="0" smtClean="0">
                <a:solidFill>
                  <a:schemeClr val="tx1"/>
                </a:solidFill>
                <a:effectLst/>
                <a:latin typeface="+mn-lt"/>
                <a:ea typeface="+mn-ea"/>
                <a:cs typeface="+mn-cs"/>
              </a:rPr>
              <a:t>, almost doubling the estimated average approvals of $1.5 billion a year between 2010 and 2012. Despite growing efforts to monitor climate related spending by major data providers, (the </a:t>
            </a:r>
            <a:r>
              <a:rPr lang="en-US" sz="1200" b="0" i="0" kern="1200" dirty="0" err="1" smtClean="0">
                <a:solidFill>
                  <a:schemeClr val="tx1"/>
                </a:solidFill>
                <a:effectLst/>
                <a:latin typeface="+mn-lt"/>
                <a:ea typeface="+mn-ea"/>
                <a:cs typeface="+mn-cs"/>
              </a:rPr>
              <a:t>Organisation</a:t>
            </a:r>
            <a:r>
              <a:rPr lang="en-US" sz="1200" b="0" i="0" kern="1200" dirty="0" smtClean="0">
                <a:solidFill>
                  <a:schemeClr val="tx1"/>
                </a:solidFill>
                <a:effectLst/>
                <a:latin typeface="+mn-lt"/>
                <a:ea typeface="+mn-ea"/>
                <a:cs typeface="+mn-cs"/>
              </a:rPr>
              <a:t> for Economic Cooperation and Development, multilateral development banks, the Climate Policy Initiative, and Climate Funds Update), </a:t>
            </a:r>
            <a:r>
              <a:rPr lang="en-US" sz="1200" b="1" i="0" kern="1200" dirty="0" smtClean="0">
                <a:solidFill>
                  <a:schemeClr val="tx1"/>
                </a:solidFill>
                <a:effectLst/>
                <a:latin typeface="+mn-lt"/>
                <a:ea typeface="+mn-ea"/>
                <a:cs typeface="+mn-cs"/>
              </a:rPr>
              <a:t>huge uncertainties remain around climate-related spending</a:t>
            </a:r>
            <a:r>
              <a:rPr lang="en-US" sz="1200" b="0" i="0" kern="1200" dirty="0" smtClean="0">
                <a:solidFill>
                  <a:schemeClr val="tx1"/>
                </a:solidFill>
                <a:effectLst/>
                <a:latin typeface="+mn-lt"/>
                <a:ea typeface="+mn-ea"/>
                <a:cs typeface="+mn-cs"/>
              </a:rPr>
              <a:t>. Reporting of underlying data needs to become more complete, and more precise definitions for adaptation and mitigation finance are needed.</a:t>
            </a:r>
            <a:endParaRPr lang="en-US" dirty="0"/>
          </a:p>
        </p:txBody>
      </p:sp>
      <p:sp>
        <p:nvSpPr>
          <p:cNvPr id="4" name="Slide Number Placeholder 3"/>
          <p:cNvSpPr>
            <a:spLocks noGrp="1"/>
          </p:cNvSpPr>
          <p:nvPr>
            <p:ph type="sldNum" sz="quarter" idx="10"/>
          </p:nvPr>
        </p:nvSpPr>
        <p:spPr/>
        <p:txBody>
          <a:bodyPr/>
          <a:lstStyle/>
          <a:p>
            <a:fld id="{E414E133-1AD6-4BAE-ABC5-E93CE9BB6D1B}" type="slidenum">
              <a:rPr lang="en-US" smtClean="0"/>
              <a:t>4</a:t>
            </a:fld>
            <a:endParaRPr lang="en-US"/>
          </a:p>
        </p:txBody>
      </p:sp>
    </p:spTree>
    <p:extLst>
      <p:ext uri="{BB962C8B-B14F-4D97-AF65-F5344CB8AC3E}">
        <p14:creationId xmlns:p14="http://schemas.microsoft.com/office/powerpoint/2010/main" val="386672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There are </a:t>
            </a:r>
            <a:r>
              <a:rPr lang="en-US" sz="1200" b="1" i="0" kern="1200" dirty="0" smtClean="0">
                <a:solidFill>
                  <a:schemeClr val="tx1"/>
                </a:solidFill>
                <a:effectLst/>
                <a:latin typeface="+mn-lt"/>
                <a:ea typeface="+mn-ea"/>
                <a:cs typeface="+mn-cs"/>
              </a:rPr>
              <a:t>more than 10 multilateral funds supporting climate action today</a:t>
            </a:r>
            <a:r>
              <a:rPr lang="en-US" sz="1200" b="0" i="0" kern="1200" dirty="0" smtClean="0">
                <a:solidFill>
                  <a:schemeClr val="tx1"/>
                </a:solidFill>
                <a:effectLst/>
                <a:latin typeface="+mn-lt"/>
                <a:ea typeface="+mn-ea"/>
                <a:cs typeface="+mn-cs"/>
              </a:rPr>
              <a:t>. Smaller funds were instrumental in </a:t>
            </a:r>
            <a:r>
              <a:rPr lang="en-US" sz="1200" b="0" i="0" kern="1200" dirty="0" err="1" smtClean="0">
                <a:solidFill>
                  <a:schemeClr val="tx1"/>
                </a:solidFill>
                <a:effectLst/>
                <a:latin typeface="+mn-lt"/>
                <a:ea typeface="+mn-ea"/>
                <a:cs typeface="+mn-cs"/>
              </a:rPr>
              <a:t>catalysing</a:t>
            </a:r>
            <a:r>
              <a:rPr lang="en-US" sz="1200" b="0" i="0" kern="1200" dirty="0" smtClean="0">
                <a:solidFill>
                  <a:schemeClr val="tx1"/>
                </a:solidFill>
                <a:effectLst/>
                <a:latin typeface="+mn-lt"/>
                <a:ea typeface="+mn-ea"/>
                <a:cs typeface="+mn-cs"/>
              </a:rPr>
              <a:t> wider action on climate change, but there is now </a:t>
            </a:r>
            <a:r>
              <a:rPr lang="en-US" sz="1200" b="1" i="0" kern="1200" dirty="0" smtClean="0">
                <a:solidFill>
                  <a:schemeClr val="tx1"/>
                </a:solidFill>
                <a:effectLst/>
                <a:latin typeface="+mn-lt"/>
                <a:ea typeface="+mn-ea"/>
                <a:cs typeface="+mn-cs"/>
              </a:rPr>
              <a:t>substantial overlap</a:t>
            </a:r>
            <a:r>
              <a:rPr lang="en-US" sz="1200" b="0" i="0" kern="1200" dirty="0" smtClean="0">
                <a:solidFill>
                  <a:schemeClr val="tx1"/>
                </a:solidFill>
                <a:effectLst/>
                <a:latin typeface="+mn-lt"/>
                <a:ea typeface="+mn-ea"/>
                <a:cs typeface="+mn-cs"/>
              </a:rPr>
              <a:t>. Successful </a:t>
            </a:r>
            <a:r>
              <a:rPr lang="en-US" sz="1200" b="0" i="0" kern="1200" dirty="0" err="1" smtClean="0">
                <a:solidFill>
                  <a:schemeClr val="tx1"/>
                </a:solidFill>
                <a:effectLst/>
                <a:latin typeface="+mn-lt"/>
                <a:ea typeface="+mn-ea"/>
                <a:cs typeface="+mn-cs"/>
              </a:rPr>
              <a:t>operationalisation</a:t>
            </a:r>
            <a:r>
              <a:rPr lang="en-US" sz="1200" b="0" i="0" kern="1200" dirty="0" smtClean="0">
                <a:solidFill>
                  <a:schemeClr val="tx1"/>
                </a:solidFill>
                <a:effectLst/>
                <a:latin typeface="+mn-lt"/>
                <a:ea typeface="+mn-ea"/>
                <a:cs typeface="+mn-cs"/>
              </a:rPr>
              <a:t> of the </a:t>
            </a:r>
            <a:r>
              <a:rPr lang="en-US" sz="1200" b="1" i="0" kern="1200" dirty="0" smtClean="0">
                <a:solidFill>
                  <a:schemeClr val="tx1"/>
                </a:solidFill>
                <a:effectLst/>
                <a:latin typeface="+mn-lt"/>
                <a:ea typeface="+mn-ea"/>
                <a:cs typeface="+mn-cs"/>
              </a:rPr>
              <a:t>Green Climate Fund (GCF)</a:t>
            </a:r>
            <a:r>
              <a:rPr lang="en-US" sz="1200" b="0" i="0" kern="1200" dirty="0" smtClean="0">
                <a:solidFill>
                  <a:schemeClr val="tx1"/>
                </a:solidFill>
                <a:effectLst/>
                <a:latin typeface="+mn-lt"/>
                <a:ea typeface="+mn-ea"/>
                <a:cs typeface="+mn-cs"/>
              </a:rPr>
              <a:t>could present an </a:t>
            </a:r>
            <a:r>
              <a:rPr lang="en-US" sz="1200" b="1" i="0" kern="1200" dirty="0" smtClean="0">
                <a:solidFill>
                  <a:schemeClr val="tx1"/>
                </a:solidFill>
                <a:effectLst/>
                <a:latin typeface="+mn-lt"/>
                <a:ea typeface="+mn-ea"/>
                <a:cs typeface="+mn-cs"/>
              </a:rPr>
              <a:t>opportunity to simplify, consolidate and increase efficiency, as finance scales up</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414E133-1AD6-4BAE-ABC5-E93CE9BB6D1B}" type="slidenum">
              <a:rPr lang="en-US" smtClean="0"/>
              <a:t>5</a:t>
            </a:fld>
            <a:endParaRPr lang="en-US"/>
          </a:p>
        </p:txBody>
      </p:sp>
    </p:spTree>
    <p:extLst>
      <p:ext uri="{BB962C8B-B14F-4D97-AF65-F5344CB8AC3E}">
        <p14:creationId xmlns:p14="http://schemas.microsoft.com/office/powerpoint/2010/main" val="2533549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Latin America is both a source of, and a sink for, carbon emissions. </a:t>
            </a:r>
            <a:r>
              <a:rPr lang="en-US" sz="1200" b="0" i="0" kern="1200" dirty="0" smtClean="0">
                <a:solidFill>
                  <a:schemeClr val="tx1"/>
                </a:solidFill>
                <a:effectLst/>
                <a:latin typeface="+mn-lt"/>
                <a:ea typeface="+mn-ea"/>
                <a:cs typeface="+mn-cs"/>
              </a:rPr>
              <a:t>Growing energy demand makes many Latin American countries increasingly significant contributors to global emissions. The high level of oil production and drive to develop new petroleum resources contrasts with many governments stated intentions to pursue low carbon development. Nevertheless, there is enormous potential to implement both mitigation and adaptation activities that are compatible with sustainable development objectives. </a:t>
            </a:r>
            <a:r>
              <a:rPr lang="en-US" dirty="0" smtClean="0"/>
              <a:t/>
            </a:r>
            <a:br>
              <a:rPr lang="en-US" dirty="0" smtClean="0"/>
            </a:br>
            <a:r>
              <a:rPr lang="en-US" dirty="0" smtClean="0"/>
              <a:t/>
            </a:r>
            <a:br>
              <a:rPr lang="en-US" dirty="0" smtClean="0"/>
            </a:br>
            <a:r>
              <a:rPr lang="en-US" sz="1200" b="1" i="0" kern="1200" dirty="0" smtClean="0">
                <a:solidFill>
                  <a:schemeClr val="tx1"/>
                </a:solidFill>
                <a:effectLst/>
                <a:latin typeface="+mn-lt"/>
                <a:ea typeface="+mn-ea"/>
                <a:cs typeface="+mn-cs"/>
              </a:rPr>
              <a:t>Overall, the number of climate change related initiatives across Latin America is increasing.</a:t>
            </a:r>
            <a:r>
              <a:rPr lang="en-US" sz="1200" b="0" i="0" kern="1200" dirty="0" smtClean="0">
                <a:solidFill>
                  <a:schemeClr val="tx1"/>
                </a:solidFill>
                <a:effectLst/>
                <a:latin typeface="+mn-lt"/>
                <a:ea typeface="+mn-ea"/>
                <a:cs typeface="+mn-cs"/>
              </a:rPr>
              <a:t> Many countries in the region are playing a pioneering role in piloting new approaches to climate finance delivery: for example, Brazil has established an Amazon Fund to help it reduce deforestation.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Finance is concentrated in a small number of countries, and in general financing for adaptation remains limited.  </a:t>
            </a:r>
            <a:r>
              <a:rPr lang="en-US" dirty="0" smtClean="0"/>
              <a:t/>
            </a:r>
            <a:br>
              <a:rPr lang="en-US" dirty="0" smtClean="0"/>
            </a:br>
            <a:r>
              <a:rPr lang="en-US" sz="1200" b="0" i="1" kern="1200" dirty="0" smtClean="0">
                <a:solidFill>
                  <a:schemeClr val="tx1"/>
                </a:solidFill>
                <a:effectLst/>
                <a:latin typeface="+mn-lt"/>
                <a:ea typeface="+mn-ea"/>
                <a:cs typeface="+mn-cs"/>
              </a:rPr>
              <a:t>The content on this page is taken from the Climate Finance Fundamentals publication series. Download the 'Regional Briefing - Latin America':</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14E133-1AD6-4BAE-ABC5-E93CE9BB6D1B}" type="slidenum">
              <a:rPr lang="en-US" smtClean="0"/>
              <a:t>8</a:t>
            </a:fld>
            <a:endParaRPr lang="en-US"/>
          </a:p>
        </p:txBody>
      </p:sp>
    </p:spTree>
    <p:extLst>
      <p:ext uri="{BB962C8B-B14F-4D97-AF65-F5344CB8AC3E}">
        <p14:creationId xmlns:p14="http://schemas.microsoft.com/office/powerpoint/2010/main" val="3555596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enormous potential to implement both mitigation and adaptation activities that are compatible with sustainable development objectives.</a:t>
            </a:r>
            <a:endParaRPr lang="en-US" dirty="0"/>
          </a:p>
        </p:txBody>
      </p:sp>
      <p:sp>
        <p:nvSpPr>
          <p:cNvPr id="4" name="Slide Number Placeholder 3"/>
          <p:cNvSpPr>
            <a:spLocks noGrp="1"/>
          </p:cNvSpPr>
          <p:nvPr>
            <p:ph type="sldNum" sz="quarter" idx="10"/>
          </p:nvPr>
        </p:nvSpPr>
        <p:spPr/>
        <p:txBody>
          <a:bodyPr/>
          <a:lstStyle/>
          <a:p>
            <a:fld id="{E414E133-1AD6-4BAE-ABC5-E93CE9BB6D1B}" type="slidenum">
              <a:rPr lang="en-US" smtClean="0"/>
              <a:t>10</a:t>
            </a:fld>
            <a:endParaRPr lang="en-US"/>
          </a:p>
        </p:txBody>
      </p:sp>
    </p:spTree>
    <p:extLst>
      <p:ext uri="{BB962C8B-B14F-4D97-AF65-F5344CB8AC3E}">
        <p14:creationId xmlns:p14="http://schemas.microsoft.com/office/powerpoint/2010/main" val="881211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Dear All,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wanted to alert you all to a very exciting and significant funding opportunity from the European Commission (from the European Instrument for Democracy and Human Rights) on </a:t>
            </a:r>
            <a:r>
              <a:rPr lang="en-US" sz="1200" b="1" kern="1200" dirty="0" smtClean="0">
                <a:solidFill>
                  <a:schemeClr val="tx1"/>
                </a:solidFill>
                <a:effectLst/>
                <a:latin typeface="+mn-lt"/>
                <a:ea typeface="+mn-ea"/>
                <a:cs typeface="+mn-cs"/>
              </a:rPr>
              <a:t>Combating Discrimination against Indigenous Peoples. </a:t>
            </a:r>
            <a:r>
              <a:rPr lang="en-US" sz="1200" kern="1200" dirty="0" smtClean="0">
                <a:solidFill>
                  <a:schemeClr val="tx1"/>
                </a:solidFill>
                <a:effectLst/>
                <a:latin typeface="+mn-lt"/>
                <a:ea typeface="+mn-ea"/>
                <a:cs typeface="+mn-cs"/>
              </a:rPr>
              <a:t>As far as we know this is the first time such a fund has existed.  We cannot imagine there are many organizations beyond yourselves who will be in a position to apply.  It would be a great shame if the money was not well allocated, or even not allocated at all.</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 total of EUR 5 million is available to support this theme; minimum grant amount will be EUR 300,000; maximum grant amount will EUR 1,000,000.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turn-around time is sadly very quick. The deadline for the call for concept notes (and, a 48 page application) is </a:t>
            </a:r>
            <a:r>
              <a:rPr lang="en-US" sz="1200" b="1" kern="1200" dirty="0" smtClean="0">
                <a:solidFill>
                  <a:schemeClr val="tx1"/>
                </a:solidFill>
                <a:effectLst/>
                <a:latin typeface="+mn-lt"/>
                <a:ea typeface="+mn-ea"/>
                <a:cs typeface="+mn-cs"/>
              </a:rPr>
              <a:t>8 August 2013</a:t>
            </a:r>
            <a:r>
              <a:rPr lang="en-US" sz="1200" kern="1200" dirty="0" smtClean="0">
                <a:solidFill>
                  <a:schemeClr val="tx1"/>
                </a:solidFill>
                <a:effectLst/>
                <a:latin typeface="+mn-lt"/>
                <a:ea typeface="+mn-ea"/>
                <a:cs typeface="+mn-cs"/>
              </a:rPr>
              <a:t>. Yes, this just a concept note. A timetable for notification if you are invited to submit a full proposal has not yet been established but updates will be posted here: </a:t>
            </a:r>
            <a:r>
              <a:rPr lang="en-US" sz="1200" u="sng" kern="1200" dirty="0" smtClean="0">
                <a:solidFill>
                  <a:schemeClr val="tx1"/>
                </a:solidFill>
                <a:effectLst/>
                <a:latin typeface="+mn-lt"/>
                <a:ea typeface="+mn-ea"/>
                <a:cs typeface="+mn-cs"/>
                <a:hlinkClick r:id="rId3"/>
              </a:rPr>
              <a:t>https://webgate.ec.europa.eu/europeaid/online-services/index.cfm?do=publi.welcome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0" i="1" kern="1200" dirty="0" smtClean="0">
                <a:solidFill>
                  <a:schemeClr val="tx1"/>
                </a:solidFill>
                <a:effectLst/>
                <a:latin typeface="+mn-lt"/>
                <a:ea typeface="+mn-ea"/>
                <a:cs typeface="+mn-cs"/>
              </a:rPr>
              <a:t>Other items to consider: Jean</a:t>
            </a:r>
            <a:r>
              <a:rPr lang="en-US" sz="1200" kern="12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Louis Ville</a:t>
            </a:r>
            <a:r>
              <a:rPr lang="en-US" sz="1200" kern="1200" dirty="0" smtClean="0">
                <a:solidFill>
                  <a:schemeClr val="tx1"/>
                </a:solidFill>
                <a:effectLst/>
                <a:latin typeface="+mn-lt"/>
                <a:ea typeface="+mn-ea"/>
                <a:cs typeface="+mn-cs"/>
              </a:rPr>
              <a:t>, Head of Unit, Governance, Democracy, Gender and Human Rights for the European Commission was at the Alta Preparatory Meeting in an effort to learn and prepare more for this process.  </a:t>
            </a:r>
            <a:r>
              <a:rPr lang="en-US" sz="1200" kern="1200" dirty="0" err="1" smtClean="0">
                <a:solidFill>
                  <a:schemeClr val="tx1"/>
                </a:solidFill>
                <a:effectLst/>
                <a:latin typeface="+mn-lt"/>
                <a:ea typeface="+mn-ea"/>
                <a:cs typeface="+mn-cs"/>
              </a:rPr>
              <a:t>DoCip</a:t>
            </a:r>
            <a:r>
              <a:rPr lang="en-US" sz="1200" kern="1200" dirty="0" smtClean="0">
                <a:solidFill>
                  <a:schemeClr val="tx1"/>
                </a:solidFill>
                <a:effectLst/>
                <a:latin typeface="+mn-lt"/>
                <a:ea typeface="+mn-ea"/>
                <a:cs typeface="+mn-cs"/>
              </a:rPr>
              <a:t> connected us with him there.  Ken Wilson, our Executive Director, had a long conversation with him and was very encouraged. They talked about the value of co-funding so those of you who have grants from us or similar foundations can please refer to our support as co-funding and we can write to Jean-Louis in support of your application.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think it’s fair to say that the Unit is learning about how indigenous peoples and their organizations work but seems very open.  Some of you may have experience with the challenges as well as pleasures of EU funding of this type.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application is very dense. I tried to pull out very basic information to help you begin to navigate the application. Full application guidelines can be found here (</a:t>
            </a:r>
            <a:r>
              <a:rPr lang="en-US" sz="1200" u="sng" kern="1200" dirty="0" smtClean="0">
                <a:solidFill>
                  <a:schemeClr val="tx1"/>
                </a:solidFill>
                <a:effectLst/>
                <a:latin typeface="+mn-lt"/>
                <a:ea typeface="+mn-ea"/>
                <a:cs typeface="+mn-cs"/>
                <a:hlinkClick r:id="rId4"/>
              </a:rPr>
              <a:t>https://webgate.ec.europa.eu/europeaid/online-services/index.cfm?ADSSChck=1372782353294&amp;do=publi.detPUB&amp;searchtype=AS&amp;Pgm=7573843&amp;zgeo=38220&amp;debpub=&amp;orderby=upd&amp;orderbyad=Desc&amp;nbPubliList=15&amp;page=1&amp;aoref=134379</a:t>
            </a:r>
            <a:r>
              <a:rPr lang="en-US" sz="1200" kern="1200" dirty="0" smtClean="0">
                <a:solidFill>
                  <a:schemeClr val="tx1"/>
                </a:solidFill>
                <a:effectLst/>
                <a:latin typeface="+mn-lt"/>
                <a:ea typeface="+mn-ea"/>
                <a:cs typeface="+mn-cs"/>
              </a:rPr>
              <a:t>). Please distribute as appropriate. </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Best of luck!</a:t>
            </a:r>
          </a:p>
          <a:p>
            <a:r>
              <a:rPr lang="en-US" sz="1200" kern="1200" dirty="0" smtClean="0">
                <a:solidFill>
                  <a:schemeClr val="tx1"/>
                </a:solidFill>
                <a:effectLst/>
                <a:latin typeface="+mn-lt"/>
                <a:ea typeface="+mn-ea"/>
                <a:cs typeface="+mn-cs"/>
              </a:rPr>
              <a:t>China</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DESCRIPTION</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LOT 1 - Discrimination against Indigenous Peoples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principles of the EU engagement towards indigenous peoples are applied in the context of the Council Resolution on Indigenous Peoples of 30 November 1982 and the Council Conclusions on Indigenous Peoples of 18 November 2002. Both documents respond to the ILO Convention No.169 of 1989 on Indigenous and Tribal Peoples, and more recently, to the UN Declaration on the Rights of Indigenous Peoples of 2007 (UNDRIP), which advance the rights and ensure the continued development of indigenous peoples around the world. In recent years, Indigenous Peoples from different parts of the world have been victims of persecution, illegal detentions, threat and even extra-judicial killings either by private security groups or by members of the local police or military forces. Indigenous Peoples’ efforts to defend their territories and the environment from aggressive </a:t>
            </a:r>
            <a:r>
              <a:rPr lang="en-US" sz="1200" kern="1200" dirty="0" err="1" smtClean="0">
                <a:solidFill>
                  <a:schemeClr val="tx1"/>
                </a:solidFill>
                <a:effectLst/>
                <a:latin typeface="+mn-lt"/>
                <a:ea typeface="+mn-ea"/>
                <a:cs typeface="+mn-cs"/>
              </a:rPr>
              <a:t>industrialisation</a:t>
            </a:r>
            <a:r>
              <a:rPr lang="en-US" sz="1200" kern="1200" dirty="0" smtClean="0">
                <a:solidFill>
                  <a:schemeClr val="tx1"/>
                </a:solidFill>
                <a:effectLst/>
                <a:latin typeface="+mn-lt"/>
                <a:ea typeface="+mn-ea"/>
                <a:cs typeface="+mn-cs"/>
              </a:rPr>
              <a:t> have resulted in strong repression. At the same time, various violations of human rights are being perpetrated against them, especially violations of the right to free, prior and informed consent to lands, territories and their resources (together with the right of freedom of expression) and to self-determination. In many countries, indigenous peoples have no access to political and civic participation because of twisted and restrictive laws. In other places, indigenous peoples simply don’t have access to education, not only because they live in remote areas, but mainly because their ethnic origin, cultural values and customs, are different from the mainstream society they live in, provoking a loss of cultural identity and risking the extension of poverty and exclusion.</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specific objective of this Lot is to combat all forms of discrimination against indigenous peoples, through Actions such as: </a:t>
            </a:r>
            <a:r>
              <a:rPr lang="en-US" sz="1200" i="1" kern="1200" dirty="0" smtClean="0">
                <a:solidFill>
                  <a:schemeClr val="tx1"/>
                </a:solidFill>
                <a:effectLst/>
                <a:latin typeface="+mn-lt"/>
                <a:ea typeface="+mn-ea"/>
                <a:cs typeface="+mn-cs"/>
              </a:rPr>
              <a:t>to improve their social, economic and political participation; to support free, prior and informed consent in decision making processes; to promote dialogue with authorities on access to land and their natural resources; to protect them from violence and criminalization; to ensure access to justice, etc. (Non-exhaustive list).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AMOUNT AVAILABLE</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EUR 5 million available</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Minimum grant amount: EUR 300,000</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Maximum grant amount: EUR 1,000,000</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EU contribution could cover up to 95 % of the total eligible costs of the action (see also Section 2.1.4). The balance (i.e. the difference between the total cost of the action and the amount requested from the Contracting Authority) must be financed from sources other than the European Union Budget or the European Development Fund.</a:t>
            </a:r>
          </a:p>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DEADLINE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8 August 2013 (Brussels' date and time)</a:t>
            </a:r>
          </a:p>
          <a:p>
            <a:r>
              <a:rPr lang="en-US" sz="1200" kern="1200" dirty="0" smtClean="0">
                <a:solidFill>
                  <a:schemeClr val="tx1"/>
                </a:solidFill>
                <a:effectLst/>
                <a:latin typeface="+mn-lt"/>
                <a:ea typeface="+mn-ea"/>
                <a:cs typeface="+mn-cs"/>
              </a:rPr>
              <a:t>The deadline for the submission of applications will be indicated in the letter sent to the applicants whose application has been pre-selected. Any Full Application Form sent after the deadline will be rejected. However, for reasons of administrative efficiency, the Contracting Authority may reject any application sent in due time but received after the date of approval of evaluation report for full applications (see Section 2.5.2).</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Applicants are strongly advised </a:t>
            </a:r>
            <a:r>
              <a:rPr lang="en-US" sz="1200" b="1" kern="1200" dirty="0" smtClean="0">
                <a:solidFill>
                  <a:schemeClr val="tx1"/>
                </a:solidFill>
                <a:effectLst/>
                <a:latin typeface="+mn-lt"/>
                <a:ea typeface="+mn-ea"/>
                <a:cs typeface="+mn-cs"/>
              </a:rPr>
              <a:t>not to wait until the last day </a:t>
            </a:r>
            <a:r>
              <a:rPr lang="en-US" sz="1200" kern="1200" dirty="0" smtClean="0">
                <a:solidFill>
                  <a:schemeClr val="tx1"/>
                </a:solidFill>
                <a:effectLst/>
                <a:latin typeface="+mn-lt"/>
                <a:ea typeface="+mn-ea"/>
                <a:cs typeface="+mn-cs"/>
              </a:rPr>
              <a:t>to submit their Full Applications, since heavy Internet traffic or a fault with the Internet connection (including electricity failure, etc.) could lead to difficulties in submission. The EC cannot be held responsible for delay due to such afore-mentioned difficulties.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ELIGIBILITY CRITERIA</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Eligibility of applicants (i.e. applicant and co-applicant(s))—i.e. collaborating partners or community-based organizations/community groups in the country of grant operation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Applicant</a:t>
            </a:r>
          </a:p>
          <a:p>
            <a:r>
              <a:rPr lang="en-US" sz="1200" kern="1200" dirty="0" smtClean="0">
                <a:solidFill>
                  <a:schemeClr val="tx1"/>
                </a:solidFill>
                <a:effectLst/>
                <a:latin typeface="+mn-lt"/>
                <a:ea typeface="+mn-ea"/>
                <a:cs typeface="+mn-cs"/>
              </a:rPr>
              <a:t>(1) In order to be eligible for a grant, the applicant must</a:t>
            </a:r>
          </a:p>
          <a:p>
            <a:r>
              <a:rPr lang="en-US" sz="1200" kern="1200" dirty="0" smtClean="0">
                <a:solidFill>
                  <a:schemeClr val="tx1"/>
                </a:solidFill>
                <a:effectLst/>
                <a:latin typeface="+mn-lt"/>
                <a:ea typeface="+mn-ea"/>
                <a:cs typeface="+mn-cs"/>
              </a:rPr>
              <a:t>• be a natural person or an entity without legal personality5 </a:t>
            </a:r>
            <a:r>
              <a:rPr lang="en-US" sz="1200" b="1" kern="1200" dirty="0" smtClean="0">
                <a:solidFill>
                  <a:schemeClr val="tx1"/>
                </a:solidFill>
                <a:effectLst/>
                <a:latin typeface="+mn-lt"/>
                <a:ea typeface="+mn-ea"/>
                <a:cs typeface="+mn-cs"/>
              </a:rPr>
              <a:t>or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be a legal person and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be non-profit-making </a:t>
            </a:r>
            <a:r>
              <a:rPr lang="en-US" sz="1200" b="1" kern="1200" dirty="0" smtClean="0">
                <a:solidFill>
                  <a:schemeClr val="tx1"/>
                </a:solidFill>
                <a:effectLst/>
                <a:latin typeface="+mn-lt"/>
                <a:ea typeface="+mn-ea"/>
                <a:cs typeface="+mn-cs"/>
              </a:rPr>
              <a:t>and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be specific types of organizations6 such as civil society organizations, including non-governmental</a:t>
            </a:r>
          </a:p>
          <a:p>
            <a:r>
              <a:rPr lang="en-US" sz="1200" kern="1200" dirty="0" smtClean="0">
                <a:solidFill>
                  <a:schemeClr val="tx1"/>
                </a:solidFill>
                <a:effectLst/>
                <a:latin typeface="+mn-lt"/>
                <a:ea typeface="+mn-ea"/>
                <a:cs typeface="+mn-cs"/>
              </a:rPr>
              <a:t>organizations and independent political foundations, community based organizations, and private sector</a:t>
            </a:r>
          </a:p>
          <a:p>
            <a:r>
              <a:rPr lang="en-US" sz="1200" kern="1200" dirty="0" smtClean="0">
                <a:solidFill>
                  <a:schemeClr val="tx1"/>
                </a:solidFill>
                <a:effectLst/>
                <a:latin typeface="+mn-lt"/>
                <a:ea typeface="+mn-ea"/>
                <a:cs typeface="+mn-cs"/>
              </a:rPr>
              <a:t>agencies/institutions/organizations, and their networks7. </a:t>
            </a:r>
            <a:r>
              <a:rPr lang="en-US" sz="1200" b="1" kern="1200" dirty="0" smtClean="0">
                <a:solidFill>
                  <a:schemeClr val="tx1"/>
                </a:solidFill>
                <a:effectLst/>
                <a:latin typeface="+mn-lt"/>
                <a:ea typeface="+mn-ea"/>
                <a:cs typeface="+mn-cs"/>
              </a:rPr>
              <a:t>and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be directly responsible for the preparation and management of the action with the co-applicants and, if</a:t>
            </a:r>
          </a:p>
          <a:p>
            <a:r>
              <a:rPr lang="en-US" sz="1200" kern="1200" dirty="0" smtClean="0">
                <a:solidFill>
                  <a:schemeClr val="tx1"/>
                </a:solidFill>
                <a:effectLst/>
                <a:latin typeface="+mn-lt"/>
                <a:ea typeface="+mn-ea"/>
                <a:cs typeface="+mn-cs"/>
              </a:rPr>
              <a:t>any, affiliated entity(</a:t>
            </a:r>
            <a:r>
              <a:rPr lang="en-US" sz="1200" kern="1200" dirty="0" err="1" smtClean="0">
                <a:solidFill>
                  <a:schemeClr val="tx1"/>
                </a:solidFill>
                <a:effectLst/>
                <a:latin typeface="+mn-lt"/>
                <a:ea typeface="+mn-ea"/>
                <a:cs typeface="+mn-cs"/>
              </a:rPr>
              <a:t>ies</a:t>
            </a:r>
            <a:r>
              <a:rPr lang="en-US" sz="1200" kern="1200" dirty="0" smtClean="0">
                <a:solidFill>
                  <a:schemeClr val="tx1"/>
                </a:solidFill>
                <a:effectLst/>
                <a:latin typeface="+mn-lt"/>
                <a:ea typeface="+mn-ea"/>
                <a:cs typeface="+mn-cs"/>
              </a:rPr>
              <a:t>), not acting as an intermediary.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 nationality restriction applies to applicants, co-applicants and, if any, affiliated entities, even if </a:t>
            </a:r>
            <a:r>
              <a:rPr lang="en-US" sz="1200" b="1" kern="1200" dirty="0" smtClean="0">
                <a:solidFill>
                  <a:schemeClr val="tx1"/>
                </a:solidFill>
                <a:effectLst/>
                <a:latin typeface="+mn-lt"/>
                <a:ea typeface="+mn-ea"/>
                <a:cs typeface="+mn-cs"/>
              </a:rPr>
              <a:t>priority </a:t>
            </a:r>
            <a:r>
              <a:rPr lang="en-US" sz="1200" kern="1200" dirty="0" smtClean="0">
                <a:solidFill>
                  <a:schemeClr val="tx1"/>
                </a:solidFill>
                <a:effectLst/>
                <a:latin typeface="+mn-lt"/>
                <a:ea typeface="+mn-ea"/>
                <a:cs typeface="+mn-cs"/>
              </a:rPr>
              <a:t>will be given to projects submitted by applicants from Countries listed in </a:t>
            </a:r>
            <a:r>
              <a:rPr lang="en-US" sz="1200" u="sng" kern="1200" dirty="0" smtClean="0">
                <a:solidFill>
                  <a:schemeClr val="tx1"/>
                </a:solidFill>
                <a:effectLst/>
                <a:latin typeface="+mn-lt"/>
                <a:ea typeface="+mn-ea"/>
                <a:cs typeface="+mn-cs"/>
                <a:hlinkClick r:id="rId4"/>
              </a:rPr>
              <a:t>Annex I</a:t>
            </a:r>
            <a:r>
              <a:rPr lang="en-US" sz="1200" kern="1200" dirty="0" smtClean="0">
                <a:solidFill>
                  <a:schemeClr val="tx1"/>
                </a:solidFill>
                <a:effectLst/>
                <a:latin typeface="+mn-lt"/>
                <a:ea typeface="+mn-ea"/>
                <a:cs typeface="+mn-cs"/>
              </a:rPr>
              <a:t> so as to promote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ownership and strong local leadership. </a:t>
            </a:r>
            <a:r>
              <a:rPr lang="en-US" sz="1200" b="1" kern="1200" dirty="0" smtClean="0">
                <a:solidFill>
                  <a:schemeClr val="tx1"/>
                </a:solidFill>
                <a:effectLst/>
                <a:latin typeface="+mn-lt"/>
                <a:ea typeface="+mn-ea"/>
                <a:cs typeface="+mn-cs"/>
              </a:rPr>
              <a:t>Regardless of the applicant’s nationality, applicant must act with at least two co-applicants per involved country. </a:t>
            </a:r>
            <a:r>
              <a:rPr lang="en-US" sz="1200" kern="1200" dirty="0" smtClean="0">
                <a:solidFill>
                  <a:schemeClr val="tx1"/>
                </a:solidFill>
                <a:effectLst/>
                <a:latin typeface="+mn-lt"/>
                <a:ea typeface="+mn-ea"/>
                <a:cs typeface="+mn-cs"/>
              </a:rPr>
              <a:t>Exceptionally, where an applicant considers that an action carried out with any local co-applicants is not feasible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appropriate due to the specific constraints, duly justified reasons must be provided. These reasons will be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examined in the context of the evaluation.</a:t>
            </a:r>
          </a:p>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RULES FOR THIS CALL FOR PROPOSALS: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guidelines set out the rules for the submission, selection and implementation of the actions financed under this Call, in conformity with the Practical Guide to contract procedures for EU external actions, which is applicable to the present call (available on the Internet at this address: </a:t>
            </a:r>
            <a:r>
              <a:rPr lang="en-US" sz="1200" u="sng" kern="1200" dirty="0" smtClean="0">
                <a:solidFill>
                  <a:schemeClr val="tx1"/>
                </a:solidFill>
                <a:effectLst/>
                <a:latin typeface="+mn-lt"/>
                <a:ea typeface="+mn-ea"/>
                <a:cs typeface="+mn-cs"/>
                <a:hlinkClick r:id="rId5"/>
              </a:rPr>
              <a:t>http://ec.europa.eu/europeaid/work/procedures/implementation/index_en.htm</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414E133-1AD6-4BAE-ABC5-E93CE9BB6D1B}" type="slidenum">
              <a:rPr lang="en-US" smtClean="0"/>
              <a:t>11</a:t>
            </a:fld>
            <a:endParaRPr lang="en-US"/>
          </a:p>
        </p:txBody>
      </p:sp>
    </p:spTree>
    <p:extLst>
      <p:ext uri="{BB962C8B-B14F-4D97-AF65-F5344CB8AC3E}">
        <p14:creationId xmlns:p14="http://schemas.microsoft.com/office/powerpoint/2010/main" val="3824249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4E133-1AD6-4BAE-ABC5-E93CE9BB6D1B}" type="slidenum">
              <a:rPr lang="en-US" smtClean="0"/>
              <a:t>12</a:t>
            </a:fld>
            <a:endParaRPr lang="en-US"/>
          </a:p>
        </p:txBody>
      </p:sp>
    </p:spTree>
    <p:extLst>
      <p:ext uri="{BB962C8B-B14F-4D97-AF65-F5344CB8AC3E}">
        <p14:creationId xmlns:p14="http://schemas.microsoft.com/office/powerpoint/2010/main" val="2456618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4E133-1AD6-4BAE-ABC5-E93CE9BB6D1B}" type="slidenum">
              <a:rPr lang="en-US" smtClean="0"/>
              <a:t>13</a:t>
            </a:fld>
            <a:endParaRPr lang="en-US"/>
          </a:p>
        </p:txBody>
      </p:sp>
    </p:spTree>
    <p:extLst>
      <p:ext uri="{BB962C8B-B14F-4D97-AF65-F5344CB8AC3E}">
        <p14:creationId xmlns:p14="http://schemas.microsoft.com/office/powerpoint/2010/main" val="3834997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319FB4-B292-4CD4-84C8-AC89BFA43EEB}"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4448-6544-4F10-837E-A90428FC1ADD}" type="slidenum">
              <a:rPr lang="en-US" smtClean="0"/>
              <a:t>‹Nº›</a:t>
            </a:fld>
            <a:endParaRPr lang="en-US"/>
          </a:p>
        </p:txBody>
      </p:sp>
    </p:spTree>
    <p:extLst>
      <p:ext uri="{BB962C8B-B14F-4D97-AF65-F5344CB8AC3E}">
        <p14:creationId xmlns:p14="http://schemas.microsoft.com/office/powerpoint/2010/main" val="1424832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319FB4-B292-4CD4-84C8-AC89BFA43EEB}"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4448-6544-4F10-837E-A90428FC1ADD}" type="slidenum">
              <a:rPr lang="en-US" smtClean="0"/>
              <a:t>‹Nº›</a:t>
            </a:fld>
            <a:endParaRPr lang="en-US"/>
          </a:p>
        </p:txBody>
      </p:sp>
    </p:spTree>
    <p:extLst>
      <p:ext uri="{BB962C8B-B14F-4D97-AF65-F5344CB8AC3E}">
        <p14:creationId xmlns:p14="http://schemas.microsoft.com/office/powerpoint/2010/main" val="32790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319FB4-B292-4CD4-84C8-AC89BFA43EEB}"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4448-6544-4F10-837E-A90428FC1ADD}" type="slidenum">
              <a:rPr lang="en-US" smtClean="0"/>
              <a:t>‹Nº›</a:t>
            </a:fld>
            <a:endParaRPr lang="en-US"/>
          </a:p>
        </p:txBody>
      </p:sp>
    </p:spTree>
    <p:extLst>
      <p:ext uri="{BB962C8B-B14F-4D97-AF65-F5344CB8AC3E}">
        <p14:creationId xmlns:p14="http://schemas.microsoft.com/office/powerpoint/2010/main" val="3409874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319FB4-B292-4CD4-84C8-AC89BFA43EEB}"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4448-6544-4F10-837E-A90428FC1ADD}" type="slidenum">
              <a:rPr lang="en-US" smtClean="0"/>
              <a:t>‹Nº›</a:t>
            </a:fld>
            <a:endParaRPr lang="en-US"/>
          </a:p>
        </p:txBody>
      </p:sp>
    </p:spTree>
    <p:extLst>
      <p:ext uri="{BB962C8B-B14F-4D97-AF65-F5344CB8AC3E}">
        <p14:creationId xmlns:p14="http://schemas.microsoft.com/office/powerpoint/2010/main" val="161103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319FB4-B292-4CD4-84C8-AC89BFA43EEB}"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4448-6544-4F10-837E-A90428FC1ADD}" type="slidenum">
              <a:rPr lang="en-US" smtClean="0"/>
              <a:t>‹Nº›</a:t>
            </a:fld>
            <a:endParaRPr lang="en-US"/>
          </a:p>
        </p:txBody>
      </p:sp>
    </p:spTree>
    <p:extLst>
      <p:ext uri="{BB962C8B-B14F-4D97-AF65-F5344CB8AC3E}">
        <p14:creationId xmlns:p14="http://schemas.microsoft.com/office/powerpoint/2010/main" val="2363743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319FB4-B292-4CD4-84C8-AC89BFA43EEB}"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D4448-6544-4F10-837E-A90428FC1ADD}" type="slidenum">
              <a:rPr lang="en-US" smtClean="0"/>
              <a:t>‹Nº›</a:t>
            </a:fld>
            <a:endParaRPr lang="en-US"/>
          </a:p>
        </p:txBody>
      </p:sp>
    </p:spTree>
    <p:extLst>
      <p:ext uri="{BB962C8B-B14F-4D97-AF65-F5344CB8AC3E}">
        <p14:creationId xmlns:p14="http://schemas.microsoft.com/office/powerpoint/2010/main" val="161018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319FB4-B292-4CD4-84C8-AC89BFA43EEB}" type="datetimeFigureOut">
              <a:rPr lang="en-US" smtClean="0"/>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D4448-6544-4F10-837E-A90428FC1ADD}" type="slidenum">
              <a:rPr lang="en-US" smtClean="0"/>
              <a:t>‹Nº›</a:t>
            </a:fld>
            <a:endParaRPr lang="en-US"/>
          </a:p>
        </p:txBody>
      </p:sp>
    </p:spTree>
    <p:extLst>
      <p:ext uri="{BB962C8B-B14F-4D97-AF65-F5344CB8AC3E}">
        <p14:creationId xmlns:p14="http://schemas.microsoft.com/office/powerpoint/2010/main" val="1043613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319FB4-B292-4CD4-84C8-AC89BFA43EEB}" type="datetimeFigureOut">
              <a:rPr lang="en-US" smtClean="0"/>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D4448-6544-4F10-837E-A90428FC1ADD}" type="slidenum">
              <a:rPr lang="en-US" smtClean="0"/>
              <a:t>‹Nº›</a:t>
            </a:fld>
            <a:endParaRPr lang="en-US"/>
          </a:p>
        </p:txBody>
      </p:sp>
    </p:spTree>
    <p:extLst>
      <p:ext uri="{BB962C8B-B14F-4D97-AF65-F5344CB8AC3E}">
        <p14:creationId xmlns:p14="http://schemas.microsoft.com/office/powerpoint/2010/main" val="229444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19FB4-B292-4CD4-84C8-AC89BFA43EEB}" type="datetimeFigureOut">
              <a:rPr lang="en-US" smtClean="0"/>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D4448-6544-4F10-837E-A90428FC1ADD}" type="slidenum">
              <a:rPr lang="en-US" smtClean="0"/>
              <a:t>‹Nº›</a:t>
            </a:fld>
            <a:endParaRPr lang="en-US"/>
          </a:p>
        </p:txBody>
      </p:sp>
    </p:spTree>
    <p:extLst>
      <p:ext uri="{BB962C8B-B14F-4D97-AF65-F5344CB8AC3E}">
        <p14:creationId xmlns:p14="http://schemas.microsoft.com/office/powerpoint/2010/main" val="3577360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319FB4-B292-4CD4-84C8-AC89BFA43EEB}"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D4448-6544-4F10-837E-A90428FC1ADD}" type="slidenum">
              <a:rPr lang="en-US" smtClean="0"/>
              <a:t>‹Nº›</a:t>
            </a:fld>
            <a:endParaRPr lang="en-US"/>
          </a:p>
        </p:txBody>
      </p:sp>
    </p:spTree>
    <p:extLst>
      <p:ext uri="{BB962C8B-B14F-4D97-AF65-F5344CB8AC3E}">
        <p14:creationId xmlns:p14="http://schemas.microsoft.com/office/powerpoint/2010/main" val="265841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319FB4-B292-4CD4-84C8-AC89BFA43EEB}"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D4448-6544-4F10-837E-A90428FC1ADD}" type="slidenum">
              <a:rPr lang="en-US" smtClean="0"/>
              <a:t>‹Nº›</a:t>
            </a:fld>
            <a:endParaRPr lang="en-US"/>
          </a:p>
        </p:txBody>
      </p:sp>
    </p:spTree>
    <p:extLst>
      <p:ext uri="{BB962C8B-B14F-4D97-AF65-F5344CB8AC3E}">
        <p14:creationId xmlns:p14="http://schemas.microsoft.com/office/powerpoint/2010/main" val="288920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19FB4-B292-4CD4-84C8-AC89BFA43EEB}" type="datetimeFigureOut">
              <a:rPr lang="en-US" smtClean="0"/>
              <a:t>10/28/2015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D4448-6544-4F10-837E-A90428FC1ADD}" type="slidenum">
              <a:rPr lang="en-US" smtClean="0"/>
              <a:t>‹Nº›</a:t>
            </a:fld>
            <a:endParaRPr lang="en-US"/>
          </a:p>
        </p:txBody>
      </p:sp>
    </p:spTree>
    <p:extLst>
      <p:ext uri="{BB962C8B-B14F-4D97-AF65-F5344CB8AC3E}">
        <p14:creationId xmlns:p14="http://schemas.microsoft.com/office/powerpoint/2010/main" val="2135077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Incheon" TargetMode="External"/><Relationship Id="rId3" Type="http://schemas.openxmlformats.org/officeDocument/2006/relationships/hyperlink" Target="https://en.wikipedia.org/wiki/UNFCCC" TargetMode="External"/><Relationship Id="rId7" Type="http://schemas.openxmlformats.org/officeDocument/2006/relationships/hyperlink" Target="https://en.wikipedia.org/wiki/Songdo_International_Business_Distric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en.wikipedia.org/wiki/Climate_change" TargetMode="External"/><Relationship Id="rId11" Type="http://schemas.openxmlformats.org/officeDocument/2006/relationships/hyperlink" Target="http://www.climatefundsupdate.org/the-funds" TargetMode="External"/><Relationship Id="rId5" Type="http://schemas.openxmlformats.org/officeDocument/2006/relationships/hyperlink" Target="https://en.wikipedia.org/wiki/Climate_change_mitigation" TargetMode="External"/><Relationship Id="rId10" Type="http://schemas.openxmlformats.org/officeDocument/2006/relationships/hyperlink" Target="https://en.wikipedia.org/wiki/Climate_Finance" TargetMode="External"/><Relationship Id="rId4" Type="http://schemas.openxmlformats.org/officeDocument/2006/relationships/hyperlink" Target="https://en.wikipedia.org/wiki/Adaptation_to_global_warming" TargetMode="External"/><Relationship Id="rId9" Type="http://schemas.openxmlformats.org/officeDocument/2006/relationships/hyperlink" Target="https://en.wikipedia.org/wiki/South_Korea"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climatefundsupdate.org/the-fund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climatefundsupdate.org/the-fund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www.climatefundsupdate.org/the-funds"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www.climatefundsupdate.org/the-funds"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limatefundsupdate.org/the-funds"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4" name="Picture 6" descr="http://www.thesustainableleader.org/wp-content/uploads/2014/10/Kahana.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1015" y="-5160"/>
            <a:ext cx="10326029" cy="68631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27029" y="2887812"/>
            <a:ext cx="5089941" cy="1538883"/>
          </a:xfrm>
          <a:prstGeom prst="rect">
            <a:avLst/>
          </a:prstGeom>
        </p:spPr>
        <p:txBody>
          <a:bodyPr wrap="square">
            <a:spAutoFit/>
          </a:bodyPr>
          <a:lstStyle/>
          <a:p>
            <a:pPr algn="ctr"/>
            <a:r>
              <a:rPr lang="en-US" sz="3200" dirty="0" err="1">
                <a:solidFill>
                  <a:schemeClr val="accent4">
                    <a:lumMod val="20000"/>
                    <a:lumOff val="80000"/>
                  </a:schemeClr>
                </a:solidFill>
                <a:latin typeface="Centaur" panose="02030504050205020304" pitchFamily="18" charset="0"/>
              </a:rPr>
              <a:t>Ko</a:t>
            </a:r>
            <a:r>
              <a:rPr lang="en-US" sz="3200" dirty="0">
                <a:solidFill>
                  <a:schemeClr val="accent4">
                    <a:lumMod val="20000"/>
                    <a:lumOff val="80000"/>
                  </a:schemeClr>
                </a:solidFill>
                <a:latin typeface="Centaur" panose="02030504050205020304" pitchFamily="18" charset="0"/>
              </a:rPr>
              <a:t> </a:t>
            </a:r>
            <a:r>
              <a:rPr lang="en-US" sz="3200" dirty="0" err="1">
                <a:solidFill>
                  <a:schemeClr val="accent4">
                    <a:lumMod val="20000"/>
                    <a:lumOff val="80000"/>
                  </a:schemeClr>
                </a:solidFill>
                <a:latin typeface="Centaur" panose="02030504050205020304" pitchFamily="18" charset="0"/>
              </a:rPr>
              <a:t>ko</a:t>
            </a:r>
            <a:r>
              <a:rPr lang="en-US" sz="3200" dirty="0">
                <a:solidFill>
                  <a:schemeClr val="accent4">
                    <a:lumMod val="20000"/>
                    <a:lumOff val="80000"/>
                  </a:schemeClr>
                </a:solidFill>
                <a:latin typeface="Centaur" panose="02030504050205020304" pitchFamily="18" charset="0"/>
              </a:rPr>
              <a:t> a </a:t>
            </a:r>
            <a:r>
              <a:rPr lang="en-US" sz="3200" dirty="0" err="1">
                <a:solidFill>
                  <a:schemeClr val="accent4">
                    <a:lumMod val="20000"/>
                    <a:lumOff val="80000"/>
                  </a:schemeClr>
                </a:solidFill>
                <a:latin typeface="Centaur" panose="02030504050205020304" pitchFamily="18" charset="0"/>
              </a:rPr>
              <a:t>uka</a:t>
            </a:r>
            <a:r>
              <a:rPr lang="en-US" sz="3200" dirty="0">
                <a:solidFill>
                  <a:schemeClr val="accent4">
                    <a:lumMod val="20000"/>
                    <a:lumOff val="80000"/>
                  </a:schemeClr>
                </a:solidFill>
                <a:latin typeface="Centaur" panose="02030504050205020304" pitchFamily="18" charset="0"/>
              </a:rPr>
              <a:t>, </a:t>
            </a:r>
            <a:r>
              <a:rPr lang="en-US" sz="3200" dirty="0" err="1">
                <a:solidFill>
                  <a:schemeClr val="accent4">
                    <a:lumMod val="20000"/>
                    <a:lumOff val="80000"/>
                  </a:schemeClr>
                </a:solidFill>
                <a:latin typeface="Centaur" panose="02030504050205020304" pitchFamily="18" charset="0"/>
              </a:rPr>
              <a:t>ko</a:t>
            </a:r>
            <a:r>
              <a:rPr lang="en-US" sz="3200" dirty="0">
                <a:solidFill>
                  <a:schemeClr val="accent4">
                    <a:lumMod val="20000"/>
                    <a:lumOff val="80000"/>
                  </a:schemeClr>
                </a:solidFill>
                <a:latin typeface="Centaur" panose="02030504050205020304" pitchFamily="18" charset="0"/>
              </a:rPr>
              <a:t> </a:t>
            </a:r>
            <a:r>
              <a:rPr lang="en-US" sz="3200" dirty="0" err="1">
                <a:solidFill>
                  <a:schemeClr val="accent4">
                    <a:lumMod val="20000"/>
                    <a:lumOff val="80000"/>
                  </a:schemeClr>
                </a:solidFill>
                <a:latin typeface="Centaur" panose="02030504050205020304" pitchFamily="18" charset="0"/>
              </a:rPr>
              <a:t>ko</a:t>
            </a:r>
            <a:r>
              <a:rPr lang="en-US" sz="3200" dirty="0">
                <a:solidFill>
                  <a:schemeClr val="accent4">
                    <a:lumMod val="20000"/>
                    <a:lumOff val="80000"/>
                  </a:schemeClr>
                </a:solidFill>
                <a:latin typeface="Centaur" panose="02030504050205020304" pitchFamily="18" charset="0"/>
              </a:rPr>
              <a:t> a kai</a:t>
            </a:r>
          </a:p>
          <a:p>
            <a:pPr algn="ctr"/>
            <a:r>
              <a:rPr lang="en-US" sz="2400" i="1" dirty="0">
                <a:solidFill>
                  <a:schemeClr val="accent4">
                    <a:lumMod val="20000"/>
                    <a:lumOff val="80000"/>
                  </a:schemeClr>
                </a:solidFill>
                <a:latin typeface="Centaur" panose="02030504050205020304" pitchFamily="18" charset="0"/>
              </a:rPr>
              <a:t>Those of the upland, those of the shore.</a:t>
            </a:r>
          </a:p>
          <a:p>
            <a:pPr algn="r"/>
            <a:endParaRPr lang="en-US" sz="2000" dirty="0">
              <a:solidFill>
                <a:schemeClr val="accent4">
                  <a:lumMod val="20000"/>
                  <a:lumOff val="80000"/>
                </a:schemeClr>
              </a:solidFill>
              <a:latin typeface="Centaur" panose="02030504050205020304" pitchFamily="18" charset="0"/>
            </a:endParaRPr>
          </a:p>
          <a:p>
            <a:pPr algn="r"/>
            <a:r>
              <a:rPr lang="en-US" dirty="0">
                <a:solidFill>
                  <a:schemeClr val="accent4">
                    <a:lumMod val="20000"/>
                    <a:lumOff val="80000"/>
                  </a:schemeClr>
                </a:solidFill>
                <a:latin typeface="Centaur" panose="02030504050205020304" pitchFamily="18" charset="0"/>
              </a:rPr>
              <a:t>-'</a:t>
            </a:r>
            <a:r>
              <a:rPr lang="en-US" dirty="0" err="1">
                <a:solidFill>
                  <a:schemeClr val="accent4">
                    <a:lumMod val="20000"/>
                    <a:lumOff val="80000"/>
                  </a:schemeClr>
                </a:solidFill>
                <a:latin typeface="Centaur" panose="02030504050205020304" pitchFamily="18" charset="0"/>
              </a:rPr>
              <a:t>ōlelo</a:t>
            </a:r>
            <a:r>
              <a:rPr lang="en-US" dirty="0">
                <a:solidFill>
                  <a:schemeClr val="accent4">
                    <a:lumMod val="20000"/>
                    <a:lumOff val="80000"/>
                  </a:schemeClr>
                </a:solidFill>
                <a:latin typeface="Centaur" panose="02030504050205020304" pitchFamily="18" charset="0"/>
              </a:rPr>
              <a:t> </a:t>
            </a:r>
            <a:r>
              <a:rPr lang="en-US" dirty="0" err="1">
                <a:solidFill>
                  <a:schemeClr val="accent4">
                    <a:lumMod val="20000"/>
                    <a:lumOff val="80000"/>
                  </a:schemeClr>
                </a:solidFill>
                <a:latin typeface="Centaur" panose="02030504050205020304" pitchFamily="18" charset="0"/>
              </a:rPr>
              <a:t>No'eau</a:t>
            </a:r>
            <a:r>
              <a:rPr lang="en-US" dirty="0">
                <a:solidFill>
                  <a:schemeClr val="accent4">
                    <a:lumMod val="20000"/>
                    <a:lumOff val="80000"/>
                  </a:schemeClr>
                </a:solidFill>
                <a:latin typeface="Centaur" panose="02030504050205020304" pitchFamily="18" charset="0"/>
              </a:rPr>
              <a:t> </a:t>
            </a:r>
          </a:p>
        </p:txBody>
      </p:sp>
    </p:spTree>
    <p:extLst>
      <p:ext uri="{BB962C8B-B14F-4D97-AF65-F5344CB8AC3E}">
        <p14:creationId xmlns:p14="http://schemas.microsoft.com/office/powerpoint/2010/main" val="87129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227"/>
            <a:ext cx="7886700" cy="1101724"/>
          </a:xfrm>
        </p:spPr>
        <p:txBody>
          <a:bodyPr/>
          <a:lstStyle/>
          <a:p>
            <a:r>
              <a:rPr lang="en-US" b="1" dirty="0" smtClean="0"/>
              <a:t>Potential Trends for Latin America</a:t>
            </a:r>
            <a:endParaRPr lang="en-US" b="1" dirty="0"/>
          </a:p>
        </p:txBody>
      </p:sp>
      <p:sp>
        <p:nvSpPr>
          <p:cNvPr id="3" name="Content Placeholder 2"/>
          <p:cNvSpPr>
            <a:spLocks noGrp="1"/>
          </p:cNvSpPr>
          <p:nvPr>
            <p:ph idx="1"/>
          </p:nvPr>
        </p:nvSpPr>
        <p:spPr>
          <a:xfrm>
            <a:off x="628650" y="1123951"/>
            <a:ext cx="7886700" cy="5581649"/>
          </a:xfrm>
        </p:spPr>
        <p:txBody>
          <a:bodyPr>
            <a:normAutofit fontScale="85000" lnSpcReduction="20000"/>
          </a:bodyPr>
          <a:lstStyle/>
          <a:p>
            <a:r>
              <a:rPr lang="en-US" sz="3100" dirty="0" smtClean="0"/>
              <a:t>Overall</a:t>
            </a:r>
            <a:r>
              <a:rPr lang="en-US" sz="3100" dirty="0"/>
              <a:t>, the number of climate change related initiatives across Latin America is </a:t>
            </a:r>
            <a:r>
              <a:rPr lang="en-US" sz="3100" b="1" dirty="0" smtClean="0"/>
              <a:t>increasing</a:t>
            </a:r>
            <a:endParaRPr lang="en-US" sz="3100" b="1" dirty="0"/>
          </a:p>
          <a:p>
            <a:r>
              <a:rPr lang="en-US" sz="3100" dirty="0"/>
              <a:t>So far, finance is concentrated in </a:t>
            </a:r>
            <a:r>
              <a:rPr lang="en-US" sz="3100" b="1" dirty="0"/>
              <a:t>a small number of countries</a:t>
            </a:r>
            <a:r>
              <a:rPr lang="en-US" sz="3100" dirty="0"/>
              <a:t>, and in general </a:t>
            </a:r>
            <a:r>
              <a:rPr lang="en-US" sz="3100" i="1" dirty="0"/>
              <a:t>financing for adaptation remains </a:t>
            </a:r>
            <a:r>
              <a:rPr lang="en-US" sz="3100" i="1" dirty="0" smtClean="0"/>
              <a:t>limited </a:t>
            </a:r>
            <a:r>
              <a:rPr lang="en-US" sz="3100" dirty="0" smtClean="0"/>
              <a:t>(although “disaster” funding increasing)</a:t>
            </a:r>
          </a:p>
          <a:p>
            <a:r>
              <a:rPr lang="en-US" sz="3100" dirty="0" smtClean="0"/>
              <a:t>Many </a:t>
            </a:r>
            <a:r>
              <a:rPr lang="en-US" sz="3100" dirty="0"/>
              <a:t>countries </a:t>
            </a:r>
            <a:r>
              <a:rPr lang="en-US" sz="3100" dirty="0" smtClean="0"/>
              <a:t>are </a:t>
            </a:r>
            <a:r>
              <a:rPr lang="en-US" sz="3100" dirty="0"/>
              <a:t>piloting </a:t>
            </a:r>
            <a:r>
              <a:rPr lang="en-US" sz="3100" b="1" dirty="0"/>
              <a:t>new approaches to climate finance </a:t>
            </a:r>
            <a:r>
              <a:rPr lang="en-US" sz="3100" b="1" dirty="0" smtClean="0"/>
              <a:t>delivery </a:t>
            </a:r>
            <a:r>
              <a:rPr lang="en-US" sz="3100" dirty="0" smtClean="0"/>
              <a:t>(ex: Amazon Fund). This means opportunity for innovation but also, potentially, confusion</a:t>
            </a:r>
          </a:p>
          <a:p>
            <a:r>
              <a:rPr lang="en-US" sz="3100" dirty="0"/>
              <a:t>F</a:t>
            </a:r>
            <a:r>
              <a:rPr lang="en-US" sz="3100" dirty="0" smtClean="0"/>
              <a:t>unds will likely need to </a:t>
            </a:r>
            <a:r>
              <a:rPr lang="en-US" sz="3100" b="1" dirty="0" smtClean="0"/>
              <a:t>move quickly</a:t>
            </a:r>
            <a:r>
              <a:rPr lang="en-US" sz="3100" dirty="0" smtClean="0"/>
              <a:t>—from proposals to implementation; will need to move large amounts of $</a:t>
            </a:r>
          </a:p>
          <a:p>
            <a:r>
              <a:rPr lang="en-US" sz="3100" dirty="0" smtClean="0"/>
              <a:t>Likely </a:t>
            </a:r>
            <a:r>
              <a:rPr lang="en-US" sz="3100" dirty="0"/>
              <a:t>to prioritize </a:t>
            </a:r>
            <a:r>
              <a:rPr lang="en-US" sz="3100" b="1" dirty="0"/>
              <a:t>layered </a:t>
            </a:r>
            <a:r>
              <a:rPr lang="en-US" sz="3100" b="1" dirty="0" smtClean="0"/>
              <a:t>partnerships </a:t>
            </a:r>
            <a:r>
              <a:rPr lang="en-US" sz="3100" dirty="0"/>
              <a:t>(</a:t>
            </a:r>
            <a:r>
              <a:rPr lang="en-US" sz="3100" dirty="0" smtClean="0"/>
              <a:t>national/public/private/community); efforts to advance </a:t>
            </a:r>
            <a:r>
              <a:rPr lang="en-US" sz="3100" b="1" dirty="0" smtClean="0"/>
              <a:t>national agendas</a:t>
            </a:r>
            <a:endParaRPr lang="en-US" sz="3100" dirty="0" smtClean="0"/>
          </a:p>
          <a:p>
            <a:r>
              <a:rPr lang="en-US" sz="3100" dirty="0"/>
              <a:t>P</a:t>
            </a:r>
            <a:r>
              <a:rPr lang="en-US" sz="3100" dirty="0" smtClean="0"/>
              <a:t>rivate sector likely to have a larger influence</a:t>
            </a:r>
            <a:endParaRPr lang="en-US" sz="3100" dirty="0"/>
          </a:p>
          <a:p>
            <a:pPr marL="0" indent="0">
              <a:buNone/>
            </a:pPr>
            <a:endParaRPr lang="en-US" dirty="0" smtClean="0"/>
          </a:p>
          <a:p>
            <a:endParaRPr lang="en-US" baseline="30000" dirty="0" smtClean="0"/>
          </a:p>
        </p:txBody>
      </p:sp>
    </p:spTree>
    <p:extLst>
      <p:ext uri="{BB962C8B-B14F-4D97-AF65-F5344CB8AC3E}">
        <p14:creationId xmlns:p14="http://schemas.microsoft.com/office/powerpoint/2010/main" val="7018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ljazeera.com/mritems/Images/2012/1/23/201212383431454734_2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5537" y="0"/>
            <a:ext cx="10362364" cy="68574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5537" y="1828798"/>
            <a:ext cx="10362364" cy="3323987"/>
          </a:xfrm>
          <a:prstGeom prst="rect">
            <a:avLst/>
          </a:prstGeom>
          <a:solidFill>
            <a:schemeClr val="tx2">
              <a:lumMod val="50000"/>
              <a:alpha val="88000"/>
            </a:schemeClr>
          </a:solidFill>
        </p:spPr>
        <p:txBody>
          <a:bodyPr wrap="square" rtlCol="0">
            <a:spAutoFit/>
          </a:bodyPr>
          <a:lstStyle/>
          <a:p>
            <a:pPr marL="1943100" lvl="3" indent="-571500">
              <a:spcAft>
                <a:spcPts val="1200"/>
              </a:spcAft>
              <a:buFont typeface="Arial" panose="020B0604020202020204" pitchFamily="34" charset="0"/>
              <a:buChar char="•"/>
            </a:pPr>
            <a:r>
              <a:rPr lang="en-US" sz="3600" b="1" dirty="0" smtClean="0">
                <a:solidFill>
                  <a:schemeClr val="bg1"/>
                </a:solidFill>
              </a:rPr>
              <a:t>Dense bureaucracy</a:t>
            </a:r>
          </a:p>
          <a:p>
            <a:pPr marL="1943100" lvl="3" indent="-571500">
              <a:spcAft>
                <a:spcPts val="1200"/>
              </a:spcAft>
              <a:buFont typeface="Arial" panose="020B0604020202020204" pitchFamily="34" charset="0"/>
              <a:buChar char="•"/>
            </a:pPr>
            <a:r>
              <a:rPr lang="en-US" sz="3600" b="1" dirty="0" smtClean="0">
                <a:solidFill>
                  <a:schemeClr val="bg1"/>
                </a:solidFill>
              </a:rPr>
              <a:t>Project Implementers</a:t>
            </a:r>
          </a:p>
          <a:p>
            <a:pPr marL="1943100" lvl="3" indent="-571500">
              <a:spcAft>
                <a:spcPts val="1200"/>
              </a:spcAft>
              <a:buFont typeface="Arial" panose="020B0604020202020204" pitchFamily="34" charset="0"/>
              <a:buChar char="•"/>
            </a:pPr>
            <a:r>
              <a:rPr lang="en-US" sz="3600" b="1" dirty="0" smtClean="0">
                <a:solidFill>
                  <a:schemeClr val="bg1"/>
                </a:solidFill>
              </a:rPr>
              <a:t>Vast reporting (to an outside standard)</a:t>
            </a:r>
          </a:p>
          <a:p>
            <a:pPr marL="1943100" lvl="3" indent="-571500">
              <a:spcAft>
                <a:spcPts val="1200"/>
              </a:spcAft>
              <a:buFont typeface="Arial" panose="020B0604020202020204" pitchFamily="34" charset="0"/>
              <a:buChar char="•"/>
            </a:pPr>
            <a:r>
              <a:rPr lang="en-US" sz="3600" b="1" dirty="0" smtClean="0">
                <a:solidFill>
                  <a:schemeClr val="bg1"/>
                </a:solidFill>
              </a:rPr>
              <a:t>Limited understanding of Traditional Governance Systems</a:t>
            </a:r>
          </a:p>
        </p:txBody>
      </p:sp>
    </p:spTree>
    <p:extLst>
      <p:ext uri="{BB962C8B-B14F-4D97-AF65-F5344CB8AC3E}">
        <p14:creationId xmlns:p14="http://schemas.microsoft.com/office/powerpoint/2010/main" val="323351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5" name="Rectangle 4"/>
          <p:cNvSpPr/>
          <p:nvPr/>
        </p:nvSpPr>
        <p:spPr>
          <a:xfrm>
            <a:off x="0" y="1"/>
            <a:ext cx="9144000" cy="6857999"/>
          </a:xfrm>
          <a:prstGeom prst="rect">
            <a:avLst/>
          </a:prstGeom>
          <a:solidFill>
            <a:schemeClr val="tx2">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p:cNvSpPr>
            <a:spLocks noGrp="1"/>
          </p:cNvSpPr>
          <p:nvPr>
            <p:ph idx="1"/>
          </p:nvPr>
        </p:nvSpPr>
        <p:spPr>
          <a:xfrm>
            <a:off x="209830" y="329296"/>
            <a:ext cx="8759517" cy="6528703"/>
          </a:xfrm>
        </p:spPr>
        <p:txBody>
          <a:bodyPr>
            <a:normAutofit fontScale="85000" lnSpcReduction="20000"/>
          </a:bodyPr>
          <a:lstStyle/>
          <a:p>
            <a:pPr marL="0" indent="0">
              <a:buNone/>
            </a:pPr>
            <a:r>
              <a:rPr lang="en-US" sz="4700" b="1" dirty="0">
                <a:solidFill>
                  <a:schemeClr val="accent4">
                    <a:lumMod val="40000"/>
                    <a:lumOff val="60000"/>
                  </a:schemeClr>
                </a:solidFill>
              </a:rPr>
              <a:t>Take a minute to think about the </a:t>
            </a:r>
            <a:r>
              <a:rPr lang="en-US" sz="4700" b="1" i="1" dirty="0" smtClean="0">
                <a:solidFill>
                  <a:schemeClr val="accent4">
                    <a:lumMod val="40000"/>
                    <a:lumOff val="60000"/>
                  </a:schemeClr>
                </a:solidFill>
              </a:rPr>
              <a:t>best</a:t>
            </a:r>
            <a:r>
              <a:rPr lang="en-US" sz="4700" b="1" dirty="0" smtClean="0">
                <a:solidFill>
                  <a:schemeClr val="accent4">
                    <a:lumMod val="40000"/>
                    <a:lumOff val="60000"/>
                  </a:schemeClr>
                </a:solidFill>
              </a:rPr>
              <a:t> </a:t>
            </a:r>
            <a:r>
              <a:rPr lang="en-US" sz="4700" b="1" dirty="0">
                <a:solidFill>
                  <a:schemeClr val="accent4">
                    <a:lumMod val="40000"/>
                    <a:lumOff val="60000"/>
                  </a:schemeClr>
                </a:solidFill>
              </a:rPr>
              <a:t>grant you/your community has ever received?</a:t>
            </a:r>
          </a:p>
          <a:p>
            <a:r>
              <a:rPr lang="en-US" dirty="0" smtClean="0">
                <a:solidFill>
                  <a:schemeClr val="accent4">
                    <a:lumMod val="40000"/>
                    <a:lumOff val="60000"/>
                  </a:schemeClr>
                </a:solidFill>
              </a:rPr>
              <a:t>What made it memorable?</a:t>
            </a:r>
          </a:p>
          <a:p>
            <a:r>
              <a:rPr lang="en-US" dirty="0" smtClean="0">
                <a:solidFill>
                  <a:schemeClr val="accent4">
                    <a:lumMod val="40000"/>
                    <a:lumOff val="60000"/>
                  </a:schemeClr>
                </a:solidFill>
              </a:rPr>
              <a:t>What made effective?</a:t>
            </a:r>
          </a:p>
          <a:p>
            <a:r>
              <a:rPr lang="en-US" dirty="0" smtClean="0">
                <a:solidFill>
                  <a:schemeClr val="accent4">
                    <a:lumMod val="40000"/>
                    <a:lumOff val="60000"/>
                  </a:schemeClr>
                </a:solidFill>
              </a:rPr>
              <a:t>What made this grant stand out?</a:t>
            </a:r>
          </a:p>
          <a:p>
            <a:pPr marL="0" indent="0">
              <a:buNone/>
            </a:pPr>
            <a:endParaRPr lang="en-US" dirty="0" smtClean="0">
              <a:solidFill>
                <a:schemeClr val="accent4">
                  <a:lumMod val="40000"/>
                  <a:lumOff val="60000"/>
                </a:schemeClr>
              </a:solidFill>
            </a:endParaRPr>
          </a:p>
          <a:p>
            <a:pPr marL="0" indent="0">
              <a:buNone/>
            </a:pPr>
            <a:r>
              <a:rPr lang="en-US" sz="4700" b="1" dirty="0">
                <a:solidFill>
                  <a:schemeClr val="accent4">
                    <a:lumMod val="40000"/>
                    <a:lumOff val="60000"/>
                  </a:schemeClr>
                </a:solidFill>
              </a:rPr>
              <a:t>Now, think about the grant </a:t>
            </a:r>
            <a:r>
              <a:rPr lang="en-US" sz="4700" b="1" dirty="0" smtClean="0">
                <a:solidFill>
                  <a:schemeClr val="accent4">
                    <a:lumMod val="40000"/>
                    <a:lumOff val="60000"/>
                  </a:schemeClr>
                </a:solidFill>
              </a:rPr>
              <a:t>thru </a:t>
            </a:r>
            <a:r>
              <a:rPr lang="en-US" sz="4700" b="1" dirty="0">
                <a:solidFill>
                  <a:schemeClr val="accent4">
                    <a:lumMod val="40000"/>
                    <a:lumOff val="60000"/>
                  </a:schemeClr>
                </a:solidFill>
              </a:rPr>
              <a:t>the </a:t>
            </a:r>
            <a:r>
              <a:rPr lang="en-US" sz="4700" b="1" i="1" dirty="0">
                <a:solidFill>
                  <a:schemeClr val="accent4">
                    <a:lumMod val="40000"/>
                    <a:lumOff val="60000"/>
                  </a:schemeClr>
                </a:solidFill>
              </a:rPr>
              <a:t>entire </a:t>
            </a:r>
            <a:r>
              <a:rPr lang="en-US" sz="4700" b="1" i="1" dirty="0" err="1">
                <a:solidFill>
                  <a:schemeClr val="accent4">
                    <a:lumMod val="40000"/>
                    <a:lumOff val="60000"/>
                  </a:schemeClr>
                </a:solidFill>
              </a:rPr>
              <a:t>grantmaking</a:t>
            </a:r>
            <a:r>
              <a:rPr lang="en-US" sz="4700" b="1" i="1" dirty="0">
                <a:solidFill>
                  <a:schemeClr val="accent4">
                    <a:lumMod val="40000"/>
                    <a:lumOff val="60000"/>
                  </a:schemeClr>
                </a:solidFill>
              </a:rPr>
              <a:t> process</a:t>
            </a:r>
            <a:r>
              <a:rPr lang="en-US" sz="4700" b="1" dirty="0">
                <a:solidFill>
                  <a:schemeClr val="accent4">
                    <a:lumMod val="40000"/>
                    <a:lumOff val="60000"/>
                  </a:schemeClr>
                </a:solidFill>
              </a:rPr>
              <a:t>:</a:t>
            </a:r>
          </a:p>
          <a:p>
            <a:r>
              <a:rPr lang="en-US" dirty="0" smtClean="0">
                <a:solidFill>
                  <a:schemeClr val="accent4">
                    <a:lumMod val="40000"/>
                    <a:lumOff val="60000"/>
                  </a:schemeClr>
                </a:solidFill>
              </a:rPr>
              <a:t>How did you find out about the funds?</a:t>
            </a:r>
          </a:p>
          <a:p>
            <a:r>
              <a:rPr lang="en-US" dirty="0" smtClean="0">
                <a:solidFill>
                  <a:schemeClr val="accent4">
                    <a:lumMod val="40000"/>
                    <a:lumOff val="60000"/>
                  </a:schemeClr>
                </a:solidFill>
              </a:rPr>
              <a:t>Applying</a:t>
            </a:r>
          </a:p>
          <a:p>
            <a:r>
              <a:rPr lang="en-US" dirty="0" smtClean="0">
                <a:solidFill>
                  <a:schemeClr val="accent4">
                    <a:lumMod val="40000"/>
                    <a:lumOff val="60000"/>
                  </a:schemeClr>
                </a:solidFill>
              </a:rPr>
              <a:t>Receiving Funds</a:t>
            </a:r>
          </a:p>
          <a:p>
            <a:r>
              <a:rPr lang="en-US" dirty="0" smtClean="0">
                <a:solidFill>
                  <a:schemeClr val="accent4">
                    <a:lumMod val="40000"/>
                    <a:lumOff val="60000"/>
                  </a:schemeClr>
                </a:solidFill>
              </a:rPr>
              <a:t>Implementing a vision</a:t>
            </a:r>
          </a:p>
          <a:p>
            <a:r>
              <a:rPr lang="en-US" dirty="0" smtClean="0">
                <a:solidFill>
                  <a:schemeClr val="accent4">
                    <a:lumMod val="40000"/>
                    <a:lumOff val="60000"/>
                  </a:schemeClr>
                </a:solidFill>
              </a:rPr>
              <a:t>Reporting</a:t>
            </a:r>
          </a:p>
          <a:p>
            <a:r>
              <a:rPr lang="en-US" dirty="0" smtClean="0">
                <a:solidFill>
                  <a:schemeClr val="accent4">
                    <a:lumMod val="40000"/>
                    <a:lumOff val="60000"/>
                  </a:schemeClr>
                </a:solidFill>
              </a:rPr>
              <a:t>Long-term Impact/Community Relationships</a:t>
            </a:r>
          </a:p>
        </p:txBody>
      </p:sp>
    </p:spTree>
    <p:extLst>
      <p:ext uri="{BB962C8B-B14F-4D97-AF65-F5344CB8AC3E}">
        <p14:creationId xmlns:p14="http://schemas.microsoft.com/office/powerpoint/2010/main" val="309893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5" name="Rectangle 4"/>
          <p:cNvSpPr/>
          <p:nvPr/>
        </p:nvSpPr>
        <p:spPr>
          <a:xfrm>
            <a:off x="0" y="1"/>
            <a:ext cx="9144000" cy="6857999"/>
          </a:xfrm>
          <a:prstGeom prst="rect">
            <a:avLst/>
          </a:prstGeom>
          <a:solidFill>
            <a:schemeClr val="tx2">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6" name="Diagram 5"/>
          <p:cNvGraphicFramePr/>
          <p:nvPr>
            <p:extLst>
              <p:ext uri="{D42A27DB-BD31-4B8C-83A1-F6EECF244321}">
                <p14:modId xmlns:p14="http://schemas.microsoft.com/office/powerpoint/2010/main" val="3901522199"/>
              </p:ext>
            </p:extLst>
          </p:nvPr>
        </p:nvGraphicFramePr>
        <p:xfrm>
          <a:off x="745958" y="168441"/>
          <a:ext cx="7724274" cy="64729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435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7C73538-1520-488A-B119-3887BE998C5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8F3AB404-B23B-40EF-9D49-592A2166F31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8133A6D4-757B-4CD2-BD67-E2CAF27D0B1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6162E334-A297-4BB4-9A57-49B166BAE1F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6DF42D0-F9F9-4C32-80F6-4A32F8A1C30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3167ED25-33E1-42AF-BA98-1A5F3BDC3AD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7DC270FC-29FE-455F-8EB0-3206FF5BF29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E0D10606-5E2D-4047-90B2-EBDF19D62F23}"/>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167FF376-A8B1-4BBA-971A-8F164E5CF470}"/>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BE992477-14DA-47BC-B5FF-1AA78ABDAD5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donsmaps.com/images28/potlatchimg_138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9943" y="-72189"/>
            <a:ext cx="9750511" cy="732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887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donsmaps.com/images28/potlatchimg_138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315" y="1793719"/>
            <a:ext cx="4726182" cy="30684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5867" y="1793718"/>
            <a:ext cx="4636703" cy="3068406"/>
          </a:xfrm>
          <a:prstGeom prst="rect">
            <a:avLst/>
          </a:prstGeom>
        </p:spPr>
      </p:pic>
      <p:sp>
        <p:nvSpPr>
          <p:cNvPr id="5" name="Title 1"/>
          <p:cNvSpPr txBox="1">
            <a:spLocks/>
          </p:cNvSpPr>
          <p:nvPr/>
        </p:nvSpPr>
        <p:spPr>
          <a:xfrm>
            <a:off x="0" y="1793717"/>
            <a:ext cx="9144000" cy="3068407"/>
          </a:xfrm>
          <a:prstGeom prst="rect">
            <a:avLst/>
          </a:prstGeom>
          <a:solidFill>
            <a:schemeClr val="tx2">
              <a:lumMod val="50000"/>
              <a:alpha val="77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smtClean="0">
              <a:solidFill>
                <a:schemeClr val="bg1"/>
              </a:solidFill>
              <a:effectLst>
                <a:outerShdw blurRad="38100" dist="38100" dir="2700000" algn="tl">
                  <a:srgbClr val="000000">
                    <a:alpha val="43137"/>
                  </a:srgbClr>
                </a:outerShdw>
              </a:effectLst>
            </a:endParaRPr>
          </a:p>
          <a:p>
            <a:pPr algn="ctr"/>
            <a:r>
              <a:rPr lang="en-US" b="1" dirty="0" smtClean="0">
                <a:solidFill>
                  <a:schemeClr val="bg1"/>
                </a:solidFill>
                <a:effectLst>
                  <a:outerShdw blurRad="38100" dist="38100" dir="2700000" algn="tl">
                    <a:srgbClr val="000000">
                      <a:alpha val="43137"/>
                    </a:srgbClr>
                  </a:outerShdw>
                </a:effectLst>
              </a:rPr>
              <a:t>How are these processes developing </a:t>
            </a:r>
            <a:r>
              <a:rPr lang="en-US" b="1" u="sng" dirty="0" smtClean="0">
                <a:solidFill>
                  <a:schemeClr val="bg1"/>
                </a:solidFill>
                <a:effectLst>
                  <a:outerShdw blurRad="38100" dist="38100" dir="2700000" algn="tl">
                    <a:srgbClr val="000000">
                      <a:alpha val="43137"/>
                    </a:srgbClr>
                  </a:outerShdw>
                </a:effectLst>
              </a:rPr>
              <a:t>simultaneously</a:t>
            </a:r>
            <a:r>
              <a:rPr lang="en-US" b="1" dirty="0" smtClean="0">
                <a:solidFill>
                  <a:schemeClr val="bg1"/>
                </a:solidFill>
                <a:effectLst>
                  <a:outerShdw blurRad="38100" dist="38100" dir="2700000" algn="tl">
                    <a:srgbClr val="000000">
                      <a:alpha val="43137"/>
                    </a:srgbClr>
                  </a:outerShdw>
                </a:effectLst>
              </a:rPr>
              <a:t> and in mutually beneficial ways?</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492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558412" y="-24064"/>
            <a:ext cx="10260824" cy="7026442"/>
          </a:xfrm>
          <a:prstGeom prst="rect">
            <a:avLst/>
          </a:prstGeom>
          <a:solidFill>
            <a:schemeClr val="accent6">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216568" y="268875"/>
            <a:ext cx="8833142" cy="1250276"/>
          </a:xfrm>
        </p:spPr>
        <p:txBody>
          <a:bodyPr>
            <a:noAutofit/>
          </a:bodyPr>
          <a:lstStyle/>
          <a:p>
            <a:r>
              <a:rPr lang="en-US" sz="3600" b="1" dirty="0" smtClean="0">
                <a:solidFill>
                  <a:srgbClr val="C3DDBF"/>
                </a:solidFill>
                <a:effectLst>
                  <a:outerShdw blurRad="38100" dist="38100" dir="2700000" algn="tl">
                    <a:srgbClr val="000000">
                      <a:alpha val="43137"/>
                    </a:srgbClr>
                  </a:outerShdw>
                </a:effectLst>
              </a:rPr>
              <a:t>How are resources developing </a:t>
            </a:r>
            <a:r>
              <a:rPr lang="en-US" sz="3600" b="1" i="1" dirty="0" smtClean="0">
                <a:solidFill>
                  <a:srgbClr val="C3DDBF"/>
                </a:solidFill>
                <a:effectLst>
                  <a:outerShdw blurRad="38100" dist="38100" dir="2700000" algn="tl">
                    <a:srgbClr val="000000">
                      <a:alpha val="43137"/>
                    </a:srgbClr>
                  </a:outerShdw>
                </a:effectLst>
              </a:rPr>
              <a:t>simultaneously</a:t>
            </a:r>
            <a:r>
              <a:rPr lang="en-US" sz="3600" b="1" dirty="0" smtClean="0">
                <a:solidFill>
                  <a:srgbClr val="C3DDBF"/>
                </a:solidFill>
                <a:effectLst>
                  <a:outerShdw blurRad="38100" dist="38100" dir="2700000" algn="tl">
                    <a:srgbClr val="000000">
                      <a:alpha val="43137"/>
                    </a:srgbClr>
                  </a:outerShdw>
                </a:effectLst>
              </a:rPr>
              <a:t> and in </a:t>
            </a:r>
            <a:r>
              <a:rPr lang="en-US" sz="3600" b="1" i="1" dirty="0" smtClean="0">
                <a:solidFill>
                  <a:srgbClr val="C3DDBF"/>
                </a:solidFill>
                <a:effectLst>
                  <a:outerShdw blurRad="38100" dist="38100" dir="2700000" algn="tl">
                    <a:srgbClr val="000000">
                      <a:alpha val="43137"/>
                    </a:srgbClr>
                  </a:outerShdw>
                </a:effectLst>
              </a:rPr>
              <a:t>mutually beneficial </a:t>
            </a:r>
            <a:r>
              <a:rPr lang="en-US" sz="3600" b="1" dirty="0" smtClean="0">
                <a:solidFill>
                  <a:srgbClr val="C3DDBF"/>
                </a:solidFill>
                <a:effectLst>
                  <a:outerShdw blurRad="38100" dist="38100" dir="2700000" algn="tl">
                    <a:srgbClr val="000000">
                      <a:alpha val="43137"/>
                    </a:srgbClr>
                  </a:outerShdw>
                </a:effectLst>
              </a:rPr>
              <a:t>ways?</a:t>
            </a:r>
            <a:endParaRPr lang="en-US" sz="3600" b="1" dirty="0">
              <a:solidFill>
                <a:srgbClr val="C3DDBF"/>
              </a:solidFill>
              <a:effectLst>
                <a:outerShdw blurRad="38100" dist="38100" dir="2700000" algn="tl">
                  <a:srgbClr val="000000">
                    <a:alpha val="43137"/>
                  </a:srgbClr>
                </a:outerShdw>
              </a:effectLst>
            </a:endParaRPr>
          </a:p>
        </p:txBody>
      </p:sp>
      <p:sp>
        <p:nvSpPr>
          <p:cNvPr id="9" name="Content Placeholder 2"/>
          <p:cNvSpPr>
            <a:spLocks noGrp="1"/>
          </p:cNvSpPr>
          <p:nvPr>
            <p:ph idx="1"/>
          </p:nvPr>
        </p:nvSpPr>
        <p:spPr>
          <a:xfrm>
            <a:off x="288757" y="1637843"/>
            <a:ext cx="8855242" cy="4474199"/>
          </a:xfrm>
        </p:spPr>
        <p:txBody>
          <a:bodyPr>
            <a:noAutofit/>
          </a:bodyPr>
          <a:lstStyle/>
          <a:p>
            <a:pPr>
              <a:spcAft>
                <a:spcPts val="1200"/>
              </a:spcAft>
            </a:pPr>
            <a:r>
              <a:rPr lang="en-US" sz="3200" dirty="0" smtClean="0">
                <a:solidFill>
                  <a:schemeClr val="accent4">
                    <a:lumMod val="20000"/>
                    <a:lumOff val="80000"/>
                  </a:schemeClr>
                </a:solidFill>
              </a:rPr>
              <a:t>How are creating the </a:t>
            </a:r>
            <a:r>
              <a:rPr lang="en-US" sz="3200" b="1" dirty="0" smtClean="0">
                <a:solidFill>
                  <a:schemeClr val="accent4">
                    <a:lumMod val="60000"/>
                    <a:lumOff val="40000"/>
                  </a:schemeClr>
                </a:solidFill>
              </a:rPr>
              <a:t>narrative around resources</a:t>
            </a:r>
            <a:r>
              <a:rPr lang="en-US" sz="3200" dirty="0" smtClean="0">
                <a:solidFill>
                  <a:schemeClr val="accent4">
                    <a:lumMod val="20000"/>
                    <a:lumOff val="80000"/>
                  </a:schemeClr>
                </a:solidFill>
              </a:rPr>
              <a:t>?</a:t>
            </a:r>
          </a:p>
          <a:p>
            <a:pPr>
              <a:spcAft>
                <a:spcPts val="1200"/>
              </a:spcAft>
            </a:pPr>
            <a:r>
              <a:rPr lang="en-US" sz="3200" dirty="0" smtClean="0">
                <a:solidFill>
                  <a:schemeClr val="accent4">
                    <a:lumMod val="20000"/>
                    <a:lumOff val="80000"/>
                  </a:schemeClr>
                </a:solidFill>
              </a:rPr>
              <a:t>How are you building/promoting your vision of long-term resilience? How are you </a:t>
            </a:r>
            <a:r>
              <a:rPr lang="en-US" sz="3200" b="1" dirty="0" smtClean="0">
                <a:solidFill>
                  <a:schemeClr val="accent4">
                    <a:lumMod val="60000"/>
                    <a:lumOff val="40000"/>
                  </a:schemeClr>
                </a:solidFill>
              </a:rPr>
              <a:t>communicating</a:t>
            </a:r>
            <a:r>
              <a:rPr lang="en-US" sz="3200" b="1" dirty="0" smtClean="0">
                <a:solidFill>
                  <a:schemeClr val="accent4">
                    <a:lumMod val="40000"/>
                    <a:lumOff val="60000"/>
                  </a:schemeClr>
                </a:solidFill>
              </a:rPr>
              <a:t> </a:t>
            </a:r>
            <a:r>
              <a:rPr lang="en-US" sz="3200" dirty="0" smtClean="0">
                <a:solidFill>
                  <a:schemeClr val="accent4">
                    <a:lumMod val="20000"/>
                    <a:lumOff val="80000"/>
                  </a:schemeClr>
                </a:solidFill>
              </a:rPr>
              <a:t>this to outsiders? To potential partners?</a:t>
            </a:r>
          </a:p>
          <a:p>
            <a:pPr>
              <a:spcAft>
                <a:spcPts val="1200"/>
              </a:spcAft>
            </a:pPr>
            <a:r>
              <a:rPr lang="en-US" sz="3200" dirty="0" smtClean="0">
                <a:solidFill>
                  <a:schemeClr val="accent4">
                    <a:lumMod val="20000"/>
                    <a:lumOff val="80000"/>
                  </a:schemeClr>
                </a:solidFill>
              </a:rPr>
              <a:t>How are you building </a:t>
            </a:r>
            <a:r>
              <a:rPr lang="en-US" sz="3200" b="1" dirty="0" smtClean="0">
                <a:solidFill>
                  <a:schemeClr val="accent4">
                    <a:lumMod val="60000"/>
                    <a:lumOff val="40000"/>
                  </a:schemeClr>
                </a:solidFill>
              </a:rPr>
              <a:t>relationships</a:t>
            </a:r>
            <a:r>
              <a:rPr lang="en-US" sz="3200" dirty="0" smtClean="0">
                <a:solidFill>
                  <a:schemeClr val="accent4">
                    <a:lumMod val="20000"/>
                    <a:lumOff val="80000"/>
                  </a:schemeClr>
                </a:solidFill>
              </a:rPr>
              <a:t>?</a:t>
            </a:r>
          </a:p>
          <a:p>
            <a:pPr>
              <a:spcAft>
                <a:spcPts val="1200"/>
              </a:spcAft>
            </a:pPr>
            <a:r>
              <a:rPr lang="en-US" sz="3200" dirty="0" smtClean="0">
                <a:solidFill>
                  <a:schemeClr val="accent4">
                    <a:lumMod val="20000"/>
                    <a:lumOff val="80000"/>
                  </a:schemeClr>
                </a:solidFill>
              </a:rPr>
              <a:t>How are you utilizing more flexible funds in ways which </a:t>
            </a:r>
            <a:r>
              <a:rPr lang="en-US" sz="3200" b="1" dirty="0" smtClean="0">
                <a:solidFill>
                  <a:srgbClr val="FFD966"/>
                </a:solidFill>
              </a:rPr>
              <a:t>augment</a:t>
            </a:r>
            <a:r>
              <a:rPr lang="en-US" sz="3200" dirty="0" smtClean="0">
                <a:solidFill>
                  <a:schemeClr val="accent4">
                    <a:lumMod val="20000"/>
                    <a:lumOff val="80000"/>
                  </a:schemeClr>
                </a:solidFill>
              </a:rPr>
              <a:t> more restrictive funds?</a:t>
            </a:r>
          </a:p>
          <a:p>
            <a:pPr>
              <a:spcAft>
                <a:spcPts val="1200"/>
              </a:spcAft>
            </a:pPr>
            <a:r>
              <a:rPr lang="en-US" sz="3200" dirty="0" smtClean="0">
                <a:solidFill>
                  <a:schemeClr val="accent4">
                    <a:lumMod val="20000"/>
                    <a:lumOff val="80000"/>
                  </a:schemeClr>
                </a:solidFill>
              </a:rPr>
              <a:t>How are you preparing for a time when </a:t>
            </a:r>
            <a:r>
              <a:rPr lang="en-US" sz="3200" b="1" dirty="0" smtClean="0">
                <a:solidFill>
                  <a:schemeClr val="accent4">
                    <a:lumMod val="60000"/>
                    <a:lumOff val="40000"/>
                  </a:schemeClr>
                </a:solidFill>
              </a:rPr>
              <a:t>big climate funds wane/shift?</a:t>
            </a:r>
          </a:p>
          <a:p>
            <a:pPr marL="0" indent="0">
              <a:spcAft>
                <a:spcPts val="1200"/>
              </a:spcAft>
              <a:buNone/>
            </a:pPr>
            <a:endParaRPr lang="en-US" dirty="0" smtClean="0">
              <a:solidFill>
                <a:schemeClr val="accent4">
                  <a:lumMod val="20000"/>
                  <a:lumOff val="80000"/>
                </a:schemeClr>
              </a:solidFill>
            </a:endParaRPr>
          </a:p>
          <a:p>
            <a:pPr>
              <a:spcAft>
                <a:spcPts val="1200"/>
              </a:spcAft>
            </a:pPr>
            <a:endParaRPr lang="en-US" dirty="0">
              <a:solidFill>
                <a:schemeClr val="accent4">
                  <a:lumMod val="20000"/>
                  <a:lumOff val="80000"/>
                </a:schemeClr>
              </a:solidFill>
            </a:endParaRPr>
          </a:p>
        </p:txBody>
      </p:sp>
    </p:spTree>
    <p:extLst>
      <p:ext uri="{BB962C8B-B14F-4D97-AF65-F5344CB8AC3E}">
        <p14:creationId xmlns:p14="http://schemas.microsoft.com/office/powerpoint/2010/main" val="387449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558412" y="-24064"/>
            <a:ext cx="10260824" cy="7026442"/>
          </a:xfrm>
          <a:prstGeom prst="rect">
            <a:avLst/>
          </a:prstGeom>
          <a:solidFill>
            <a:schemeClr val="accent6">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1465" y="5057439"/>
            <a:ext cx="7886700" cy="1325563"/>
          </a:xfrm>
        </p:spPr>
        <p:txBody>
          <a:bodyPr>
            <a:noAutofit/>
          </a:bodyPr>
          <a:lstStyle/>
          <a:p>
            <a:pPr algn="r"/>
            <a:r>
              <a:rPr lang="en-US" sz="6600" b="1" i="1" dirty="0" smtClean="0">
                <a:solidFill>
                  <a:srgbClr val="EADF4C"/>
                </a:solidFill>
                <a:latin typeface="Book Antiqua" panose="02040602050305030304" pitchFamily="18" charset="0"/>
              </a:rPr>
              <a:t>Mahalo </a:t>
            </a:r>
            <a:r>
              <a:rPr lang="en-US" sz="6600" b="1" i="1" dirty="0" err="1" smtClean="0">
                <a:solidFill>
                  <a:srgbClr val="EADF4C"/>
                </a:solidFill>
                <a:latin typeface="Book Antiqua" panose="02040602050305030304" pitchFamily="18" charset="0"/>
              </a:rPr>
              <a:t>nui</a:t>
            </a:r>
            <a:r>
              <a:rPr lang="en-US" sz="6600" b="1" i="1" dirty="0" smtClean="0">
                <a:solidFill>
                  <a:srgbClr val="EADF4C"/>
                </a:solidFill>
                <a:latin typeface="Book Antiqua" panose="02040602050305030304" pitchFamily="18" charset="0"/>
              </a:rPr>
              <a:t> </a:t>
            </a:r>
            <a:r>
              <a:rPr lang="en-US" sz="6600" b="1" i="1" dirty="0" err="1" smtClean="0">
                <a:solidFill>
                  <a:srgbClr val="EADF4C"/>
                </a:solidFill>
                <a:latin typeface="Book Antiqua" panose="02040602050305030304" pitchFamily="18" charset="0"/>
              </a:rPr>
              <a:t>loa</a:t>
            </a:r>
            <a:endParaRPr lang="en-US" sz="6600" b="1" i="1" dirty="0">
              <a:solidFill>
                <a:srgbClr val="EADF4C"/>
              </a:solidFill>
              <a:latin typeface="Book Antiqua" panose="02040602050305030304" pitchFamily="18" charset="0"/>
            </a:endParaRPr>
          </a:p>
        </p:txBody>
      </p:sp>
    </p:spTree>
    <p:extLst>
      <p:ext uri="{BB962C8B-B14F-4D97-AF65-F5344CB8AC3E}">
        <p14:creationId xmlns:p14="http://schemas.microsoft.com/office/powerpoint/2010/main" val="3296054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accent6">
                <a:lumMod val="0"/>
                <a:lumOff val="100000"/>
              </a:schemeClr>
            </a:gs>
            <a:gs pos="35000">
              <a:schemeClr val="accent6">
                <a:lumMod val="0"/>
                <a:lumOff val="100000"/>
              </a:schemeClr>
            </a:gs>
            <a:gs pos="100000">
              <a:srgbClr val="000A1E"/>
            </a:gs>
          </a:gsLst>
          <a:lin ang="2700000" scaled="1"/>
          <a:tileRect/>
        </a:gradFill>
        <a:effectLst/>
      </p:bgPr>
    </p:bg>
    <p:spTree>
      <p:nvGrpSpPr>
        <p:cNvPr id="1" name=""/>
        <p:cNvGrpSpPr/>
        <p:nvPr/>
      </p:nvGrpSpPr>
      <p:grpSpPr>
        <a:xfrm>
          <a:off x="0" y="0"/>
          <a:ext cx="0" cy="0"/>
          <a:chOff x="0" y="0"/>
          <a:chExt cx="0" cy="0"/>
        </a:xfrm>
      </p:grpSpPr>
      <p:pic>
        <p:nvPicPr>
          <p:cNvPr id="2" name="Picture 2" descr="http://donsmaps.com/images28/potlatchimg_138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315" y="1793719"/>
            <a:ext cx="4726182" cy="30684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5867" y="1793718"/>
            <a:ext cx="4636703" cy="3068406"/>
          </a:xfrm>
          <a:prstGeom prst="rect">
            <a:avLst/>
          </a:prstGeom>
        </p:spPr>
      </p:pic>
    </p:spTree>
    <p:extLst>
      <p:ext uri="{BB962C8B-B14F-4D97-AF65-F5344CB8AC3E}">
        <p14:creationId xmlns:p14="http://schemas.microsoft.com/office/powerpoint/2010/main" val="4063493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Joseph_Family_Potlatch_20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1902" y="1926266"/>
            <a:ext cx="4731284" cy="3131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926266"/>
            <a:ext cx="4441902" cy="3135460"/>
          </a:xfrm>
          <a:prstGeom prst="rect">
            <a:avLst/>
          </a:prstGeom>
        </p:spPr>
      </p:pic>
    </p:spTree>
    <p:extLst>
      <p:ext uri="{BB962C8B-B14F-4D97-AF65-F5344CB8AC3E}">
        <p14:creationId xmlns:p14="http://schemas.microsoft.com/office/powerpoint/2010/main" val="857022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39500" y="4682331"/>
            <a:ext cx="10515600" cy="4351338"/>
          </a:xfrm>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3844" y="0"/>
            <a:ext cx="10260824" cy="6858000"/>
          </a:xfrm>
          <a:prstGeom prst="rect">
            <a:avLst/>
          </a:prstGeom>
        </p:spPr>
      </p:pic>
    </p:spTree>
    <p:extLst>
      <p:ext uri="{BB962C8B-B14F-4D97-AF65-F5344CB8AC3E}">
        <p14:creationId xmlns:p14="http://schemas.microsoft.com/office/powerpoint/2010/main" val="1553730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Green Climate Fund</a:t>
            </a:r>
            <a:r>
              <a:rPr lang="en-US" dirty="0"/>
              <a:t> (</a:t>
            </a:r>
            <a:r>
              <a:rPr lang="en-US" b="1" dirty="0"/>
              <a:t>GCF</a:t>
            </a:r>
            <a:r>
              <a:rPr lang="en-US" dirty="0"/>
              <a:t>)</a:t>
            </a:r>
          </a:p>
        </p:txBody>
      </p:sp>
      <p:sp>
        <p:nvSpPr>
          <p:cNvPr id="3" name="Content Placeholder 2"/>
          <p:cNvSpPr>
            <a:spLocks noGrp="1"/>
          </p:cNvSpPr>
          <p:nvPr>
            <p:ph idx="1"/>
          </p:nvPr>
        </p:nvSpPr>
        <p:spPr/>
        <p:txBody>
          <a:bodyPr>
            <a:normAutofit/>
          </a:bodyPr>
          <a:lstStyle/>
          <a:p>
            <a:r>
              <a:rPr lang="en-US" dirty="0" smtClean="0"/>
              <a:t>How as a community, are you thinking pro-actively about engaging in these </a:t>
            </a:r>
            <a:r>
              <a:rPr lang="en-US" smtClean="0"/>
              <a:t>Global Funds?</a:t>
            </a:r>
          </a:p>
          <a:p>
            <a:endParaRPr lang="en-US" dirty="0" smtClean="0"/>
          </a:p>
          <a:p>
            <a:endParaRPr lang="en-US" dirty="0"/>
          </a:p>
        </p:txBody>
      </p:sp>
    </p:spTree>
    <p:extLst>
      <p:ext uri="{BB962C8B-B14F-4D97-AF65-F5344CB8AC3E}">
        <p14:creationId xmlns:p14="http://schemas.microsoft.com/office/powerpoint/2010/main" val="1396806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Green Climate Fund</a:t>
            </a:r>
            <a:r>
              <a:rPr lang="en-US" dirty="0"/>
              <a:t> (</a:t>
            </a:r>
            <a:r>
              <a:rPr lang="en-US" b="1" dirty="0"/>
              <a:t>GCF</a:t>
            </a:r>
            <a:r>
              <a:rPr lang="en-US" dirty="0"/>
              <a:t>)</a:t>
            </a:r>
          </a:p>
        </p:txBody>
      </p:sp>
      <p:sp>
        <p:nvSpPr>
          <p:cNvPr id="3" name="Content Placeholder 2"/>
          <p:cNvSpPr>
            <a:spLocks noGrp="1"/>
          </p:cNvSpPr>
          <p:nvPr>
            <p:ph idx="1"/>
          </p:nvPr>
        </p:nvSpPr>
        <p:spPr/>
        <p:txBody>
          <a:bodyPr>
            <a:normAutofit fontScale="77500" lnSpcReduction="20000"/>
          </a:bodyPr>
          <a:lstStyle/>
          <a:p>
            <a:r>
              <a:rPr lang="en-US" dirty="0"/>
              <a:t> a fund within the framework of the </a:t>
            </a:r>
            <a:r>
              <a:rPr lang="en-US" dirty="0">
                <a:hlinkClick r:id="rId3" tooltip="UNFCCC"/>
              </a:rPr>
              <a:t>UNFCCC</a:t>
            </a:r>
            <a:r>
              <a:rPr lang="en-US" dirty="0"/>
              <a:t> founded as a mechanism to assist developing countries in </a:t>
            </a:r>
            <a:r>
              <a:rPr lang="en-US" dirty="0">
                <a:hlinkClick r:id="rId4" tooltip="Adaptation to global warming"/>
              </a:rPr>
              <a:t>adaptation</a:t>
            </a:r>
            <a:r>
              <a:rPr lang="en-US" dirty="0"/>
              <a:t> and </a:t>
            </a:r>
            <a:r>
              <a:rPr lang="en-US" dirty="0">
                <a:hlinkClick r:id="rId5" tooltip="Climate change mitigation"/>
              </a:rPr>
              <a:t>mitigation</a:t>
            </a:r>
            <a:r>
              <a:rPr lang="en-US" dirty="0"/>
              <a:t> practices to counter </a:t>
            </a:r>
            <a:r>
              <a:rPr lang="en-US" dirty="0">
                <a:hlinkClick r:id="rId6" tooltip="Climate change"/>
              </a:rPr>
              <a:t>climate change</a:t>
            </a:r>
            <a:r>
              <a:rPr lang="en-US" dirty="0"/>
              <a:t>. The GCF is based in the new </a:t>
            </a:r>
            <a:r>
              <a:rPr lang="en-US" dirty="0">
                <a:hlinkClick r:id="rId7" tooltip="Songdo International Business District"/>
              </a:rPr>
              <a:t>Songdo</a:t>
            </a:r>
            <a:r>
              <a:rPr lang="en-US" dirty="0"/>
              <a:t> district of </a:t>
            </a:r>
            <a:r>
              <a:rPr lang="en-US" dirty="0">
                <a:hlinkClick r:id="rId8" tooltip="Incheon"/>
              </a:rPr>
              <a:t>Incheon</a:t>
            </a:r>
            <a:r>
              <a:rPr lang="en-US" dirty="0"/>
              <a:t>, </a:t>
            </a:r>
            <a:r>
              <a:rPr lang="en-US" dirty="0">
                <a:hlinkClick r:id="rId9" tooltip="South Korea"/>
              </a:rPr>
              <a:t>South Korea</a:t>
            </a:r>
            <a:r>
              <a:rPr lang="en-US" dirty="0"/>
              <a:t>. It is governed by a Board of 24 members and initially supported by a Secretariat</a:t>
            </a:r>
            <a:r>
              <a:rPr lang="en-US" dirty="0" smtClean="0"/>
              <a:t>.</a:t>
            </a:r>
          </a:p>
          <a:p>
            <a:endParaRPr lang="en-US" dirty="0"/>
          </a:p>
          <a:p>
            <a:r>
              <a:rPr lang="en-US" dirty="0"/>
              <a:t>It is intended to be the </a:t>
            </a:r>
            <a:r>
              <a:rPr lang="en-US" dirty="0" err="1"/>
              <a:t>centrepiece</a:t>
            </a:r>
            <a:r>
              <a:rPr lang="en-US" dirty="0"/>
              <a:t> of efforts to raise </a:t>
            </a:r>
            <a:r>
              <a:rPr lang="en-US" dirty="0">
                <a:hlinkClick r:id="rId10" tooltip="Climate Finance"/>
              </a:rPr>
              <a:t>Climate Finance</a:t>
            </a:r>
            <a:r>
              <a:rPr lang="en-US" dirty="0"/>
              <a:t> of $100 billion a year by </a:t>
            </a:r>
            <a:r>
              <a:rPr lang="en-US" dirty="0" smtClean="0"/>
              <a:t>2020</a:t>
            </a:r>
          </a:p>
          <a:p>
            <a:r>
              <a:rPr lang="en-US" dirty="0"/>
              <a:t>They identified the need to assess various options for how nations could access the fund, approaches for involving the private sector, plus ways to measure results and ensure requests for monies are </a:t>
            </a:r>
            <a:r>
              <a:rPr lang="en-US" dirty="0" smtClean="0"/>
              <a:t>country-driven</a:t>
            </a:r>
          </a:p>
          <a:p>
            <a:endParaRPr lang="en-US" dirty="0"/>
          </a:p>
          <a:p>
            <a:r>
              <a:rPr lang="en-US" dirty="0" smtClean="0">
                <a:hlinkClick r:id="rId11"/>
              </a:rPr>
              <a:t>http://www.climatefundsupdate.org/the-funds</a:t>
            </a:r>
            <a:endParaRPr lang="en-US" dirty="0" smtClean="0"/>
          </a:p>
          <a:p>
            <a:endParaRPr lang="en-US" dirty="0"/>
          </a:p>
        </p:txBody>
      </p:sp>
    </p:spTree>
    <p:extLst>
      <p:ext uri="{BB962C8B-B14F-4D97-AF65-F5344CB8AC3E}">
        <p14:creationId xmlns:p14="http://schemas.microsoft.com/office/powerpoint/2010/main" val="3550908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83242713"/>
              </p:ext>
            </p:extLst>
          </p:nvPr>
        </p:nvGraphicFramePr>
        <p:xfrm>
          <a:off x="762000" y="247650"/>
          <a:ext cx="7658100" cy="6381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1360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8884" y="12030"/>
            <a:ext cx="6930190" cy="6930190"/>
          </a:xfrm>
          <a:prstGeom prst="rect">
            <a:avLst/>
          </a:prstGeom>
        </p:spPr>
      </p:pic>
      <p:pic>
        <p:nvPicPr>
          <p:cNvPr id="6" name="Picture 2" descr="Climate Funds Update">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8388" y="6324600"/>
            <a:ext cx="836196" cy="4211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98885" y="1"/>
            <a:ext cx="830179" cy="998621"/>
          </a:xfrm>
          <a:prstGeom prst="rect">
            <a:avLst/>
          </a:prstGeom>
          <a:solidFill>
            <a:srgbClr val="C3D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266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7bf9bf9-a-262e5305-s-sites.googlegroups.com/a/climatefundsupdate.org/climate-funds-update/about-climate-fund/10-things-to-know-about-climate-finance-in-2013/file-page18.png?attachauth=ANoY7cr6XsTtl9tHUA-Acq4CsbMOdM2Jtf1dzdroDlrzxPYUYTclJFLPOwIztHBY7hTqQNzVbQaUxCv36Chl7JASF5cY2i-aHQWTQ-TMaxUtboQmnac50t0QNECSmDWqIVfAYKNMsEoCCj2Yydd_OFpIJ7PxgAMr8lEV6Uvawc7Wu1q2Ab_GV7L4g-xWSEz84dP-k-Wa3DZYEz2WyWXlbqE193FmtOBexN7yzRI5XI1EZDxv0CrYMauszhdeHXBcLQgQ754bVhMKgs-rH4CwnWxw3sK7DbGGKkbwdE5EKiv5RPu0EAVQbU46JzMRqZ6DoxcQthW01NcN_i1Dn69y8-5oGQ3BVcleXA%3D%3D&amp;attredirects=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0757" y="0"/>
            <a:ext cx="6857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mate Funds Update">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4514" y="6381750"/>
            <a:ext cx="870042" cy="4381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50756" y="1"/>
            <a:ext cx="866276" cy="998621"/>
          </a:xfrm>
          <a:prstGeom prst="rect">
            <a:avLst/>
          </a:prstGeom>
          <a:solidFill>
            <a:srgbClr val="EF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258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http://www.climatefundsupdate.org/_/rsrc/1417803395660/about-climate-fund/10-things-to-know-about-climate-finance-in-2013/file-page20.png?height=400&amp;width=4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2586" y="-1"/>
            <a:ext cx="6870867" cy="68708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87643" y="0"/>
            <a:ext cx="709863" cy="1022684"/>
          </a:xfrm>
          <a:prstGeom prst="rect">
            <a:avLst/>
          </a:prstGeom>
          <a:solidFill>
            <a:srgbClr val="C3D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limate Funds Updat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6138448"/>
            <a:ext cx="946484" cy="47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59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857250" y="19051"/>
            <a:ext cx="7640704" cy="6858001"/>
          </a:xfrm>
          <a:prstGeom prst="rect">
            <a:avLst/>
          </a:prstGeom>
        </p:spPr>
      </p:pic>
      <p:sp>
        <p:nvSpPr>
          <p:cNvPr id="5" name="TextBox 4"/>
          <p:cNvSpPr txBox="1"/>
          <p:nvPr/>
        </p:nvSpPr>
        <p:spPr>
          <a:xfrm>
            <a:off x="41108" y="104274"/>
            <a:ext cx="1978192" cy="1785104"/>
          </a:xfrm>
          <a:prstGeom prst="rect">
            <a:avLst/>
          </a:prstGeom>
          <a:noFill/>
        </p:spPr>
        <p:txBody>
          <a:bodyPr wrap="square" rtlCol="0">
            <a:spAutoFit/>
          </a:bodyPr>
          <a:lstStyle/>
          <a:p>
            <a:r>
              <a:rPr lang="en-US" sz="2200" b="1" dirty="0"/>
              <a:t>Approved Project Spending by Country (USD millions)</a:t>
            </a:r>
          </a:p>
        </p:txBody>
      </p:sp>
      <p:pic>
        <p:nvPicPr>
          <p:cNvPr id="6" name="Picture 2" descr="Climate Funds Update">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5967" y="5700297"/>
            <a:ext cx="1987633" cy="100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490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82732" y="0"/>
            <a:ext cx="8844963" cy="6692428"/>
          </a:xfrm>
        </p:spPr>
      </p:pic>
      <p:pic>
        <p:nvPicPr>
          <p:cNvPr id="5" name="Picture 2" descr="Climate Funds Update">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54521" y="6125277"/>
            <a:ext cx="1190185" cy="59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206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2240876" y="1"/>
            <a:ext cx="6591306" cy="6851701"/>
          </a:xfrm>
        </p:spPr>
      </p:pic>
      <p:sp>
        <p:nvSpPr>
          <p:cNvPr id="5" name="TextBox 4"/>
          <p:cNvSpPr txBox="1"/>
          <p:nvPr/>
        </p:nvSpPr>
        <p:spPr>
          <a:xfrm>
            <a:off x="0" y="265696"/>
            <a:ext cx="2419350" cy="1815882"/>
          </a:xfrm>
          <a:prstGeom prst="rect">
            <a:avLst/>
          </a:prstGeom>
          <a:noFill/>
        </p:spPr>
        <p:txBody>
          <a:bodyPr wrap="square" rtlCol="0">
            <a:spAutoFit/>
          </a:bodyPr>
          <a:lstStyle/>
          <a:p>
            <a:pPr algn="ctr"/>
            <a:r>
              <a:rPr lang="en-US" sz="2800" b="1" dirty="0"/>
              <a:t>Funds in Latin American and the Caribbean </a:t>
            </a:r>
            <a:r>
              <a:rPr lang="en-US" sz="2400" b="1" dirty="0"/>
              <a:t>(USD millions)</a:t>
            </a:r>
          </a:p>
        </p:txBody>
      </p:sp>
      <p:pic>
        <p:nvPicPr>
          <p:cNvPr id="6" name="Picture 2" descr="Climate Funds Updat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1618" y="6103490"/>
            <a:ext cx="1485732" cy="748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088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0016" y="-1"/>
            <a:ext cx="5790334" cy="6858001"/>
          </a:xfrm>
          <a:prstGeom prst="rect">
            <a:avLst/>
          </a:prstGeom>
        </p:spPr>
      </p:pic>
      <p:pic>
        <p:nvPicPr>
          <p:cNvPr id="3" name="Picture 2" descr="Climate Funds Updat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366" y="6007238"/>
            <a:ext cx="1485732" cy="748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625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449</TotalTime>
  <Words>1088</Words>
  <Application>Microsoft Office PowerPoint</Application>
  <PresentationFormat>Presentación en pantalla (4:3)</PresentationFormat>
  <Paragraphs>147</Paragraphs>
  <Slides>22</Slides>
  <Notes>17</Notes>
  <HiddenSlides>7</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Potential Trends for Latin America</vt:lpstr>
      <vt:lpstr>Presentación de PowerPoint</vt:lpstr>
      <vt:lpstr>Presentación de PowerPoint</vt:lpstr>
      <vt:lpstr>Presentación de PowerPoint</vt:lpstr>
      <vt:lpstr>Presentación de PowerPoint</vt:lpstr>
      <vt:lpstr>Presentación de PowerPoint</vt:lpstr>
      <vt:lpstr>How are resources developing simultaneously and in mutually beneficial ways?</vt:lpstr>
      <vt:lpstr>Mahalo nui loa</vt:lpstr>
      <vt:lpstr>Presentación de PowerPoint</vt:lpstr>
      <vt:lpstr>Presentación de PowerPoint</vt:lpstr>
      <vt:lpstr>Green Climate Fund (GCF)</vt:lpstr>
      <vt:lpstr>Green Climate Fund (GCF)</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China Ching</dc:creator>
  <cp:lastModifiedBy>Leonor Gonzalez</cp:lastModifiedBy>
  <cp:revision>42</cp:revision>
  <dcterms:created xsi:type="dcterms:W3CDTF">2015-10-19T20:53:39Z</dcterms:created>
  <dcterms:modified xsi:type="dcterms:W3CDTF">2015-10-28T21:16:06Z</dcterms:modified>
</cp:coreProperties>
</file>