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0" r:id="rId2"/>
    <p:sldId id="377" r:id="rId3"/>
    <p:sldId id="364" r:id="rId4"/>
    <p:sldId id="376" r:id="rId5"/>
    <p:sldId id="396" r:id="rId6"/>
    <p:sldId id="379" r:id="rId7"/>
    <p:sldId id="380" r:id="rId8"/>
    <p:sldId id="382" r:id="rId9"/>
    <p:sldId id="398" r:id="rId10"/>
    <p:sldId id="383" r:id="rId11"/>
    <p:sldId id="399" r:id="rId12"/>
    <p:sldId id="400" r:id="rId13"/>
    <p:sldId id="390" r:id="rId14"/>
    <p:sldId id="391" r:id="rId15"/>
    <p:sldId id="395" r:id="rId16"/>
  </p:sldIdLst>
  <p:sldSz cx="9144000" cy="6858000" type="screen4x3"/>
  <p:notesSz cx="6858000" cy="9144000"/>
  <p:defaultTextStyle>
    <a:defPPr>
      <a:defRPr lang="es-S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CC33"/>
    <a:srgbClr val="565C1A"/>
    <a:srgbClr val="464B15"/>
    <a:srgbClr val="663300"/>
    <a:srgbClr val="FFCC66"/>
    <a:srgbClr val="008080"/>
    <a:srgbClr val="656C1E"/>
    <a:srgbClr val="CCCC00"/>
    <a:srgbClr val="D9E3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12" autoAdjust="0"/>
    <p:restoredTop sz="94728" autoAdjust="0"/>
  </p:normalViewPr>
  <p:slideViewPr>
    <p:cSldViewPr>
      <p:cViewPr>
        <p:scale>
          <a:sx n="73" d="100"/>
          <a:sy n="73" d="100"/>
        </p:scale>
        <p:origin x="-3114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F62464-10F7-4135-B2D0-8BD7D1CFC82E}" type="datetimeFigureOut">
              <a:rPr lang="es-SV"/>
              <a:pPr>
                <a:defRPr/>
              </a:pPr>
              <a:t>27/08/2012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68ADD6-E2FF-46CF-B110-66552C40F240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261424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554636-6F95-4A1F-A5EF-E85DBBE8B4D0}" type="datetimeFigureOut">
              <a:rPr lang="es-SV"/>
              <a:pPr>
                <a:defRPr/>
              </a:pPr>
              <a:t>27/08/2012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F9747D-AB45-4BFF-9996-34ABAC7D86B8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47770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9747D-AB45-4BFF-9996-34ABAC7D86B8}" type="slidenum">
              <a:rPr lang="es-SV" smtClean="0"/>
              <a:pPr>
                <a:defRPr/>
              </a:pPr>
              <a:t>1</a:t>
            </a:fld>
            <a:endParaRPr lang="es-SV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9747D-AB45-4BFF-9996-34ABAC7D86B8}" type="slidenum">
              <a:rPr lang="es-SV" smtClean="0"/>
              <a:pPr>
                <a:defRPr/>
              </a:pPr>
              <a:t>10</a:t>
            </a:fld>
            <a:endParaRPr lang="es-SV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9747D-AB45-4BFF-9996-34ABAC7D86B8}" type="slidenum">
              <a:rPr lang="es-SV" smtClean="0"/>
              <a:pPr>
                <a:defRPr/>
              </a:pPr>
              <a:t>11</a:t>
            </a:fld>
            <a:endParaRPr lang="es-SV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9747D-AB45-4BFF-9996-34ABAC7D86B8}" type="slidenum">
              <a:rPr lang="es-SV" smtClean="0"/>
              <a:pPr>
                <a:defRPr/>
              </a:pPr>
              <a:t>12</a:t>
            </a:fld>
            <a:endParaRPr lang="es-SV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9747D-AB45-4BFF-9996-34ABAC7D86B8}" type="slidenum">
              <a:rPr lang="es-SV" smtClean="0"/>
              <a:pPr>
                <a:defRPr/>
              </a:pPr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9566843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9747D-AB45-4BFF-9996-34ABAC7D86B8}" type="slidenum">
              <a:rPr lang="es-SV" smtClean="0"/>
              <a:pPr>
                <a:defRPr/>
              </a:pPr>
              <a:t>14</a:t>
            </a:fld>
            <a:endParaRPr lang="es-SV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9747D-AB45-4BFF-9996-34ABAC7D86B8}" type="slidenum">
              <a:rPr lang="es-SV" smtClean="0"/>
              <a:pPr>
                <a:defRPr/>
              </a:pPr>
              <a:t>15</a:t>
            </a:fld>
            <a:endParaRPr lang="es-SV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9747D-AB45-4BFF-9996-34ABAC7D86B8}" type="slidenum">
              <a:rPr lang="es-SV" smtClean="0"/>
              <a:pPr>
                <a:defRPr/>
              </a:pPr>
              <a:t>2</a:t>
            </a:fld>
            <a:endParaRPr lang="es-SV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9747D-AB45-4BFF-9996-34ABAC7D86B8}" type="slidenum">
              <a:rPr lang="es-SV" smtClean="0"/>
              <a:pPr>
                <a:defRPr/>
              </a:pPr>
              <a:t>3</a:t>
            </a:fld>
            <a:endParaRPr lang="es-SV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9747D-AB45-4BFF-9996-34ABAC7D86B8}" type="slidenum">
              <a:rPr lang="es-SV" smtClean="0"/>
              <a:pPr>
                <a:defRPr/>
              </a:pPr>
              <a:t>4</a:t>
            </a:fld>
            <a:endParaRPr lang="es-SV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9747D-AB45-4BFF-9996-34ABAC7D86B8}" type="slidenum">
              <a:rPr lang="es-SV" smtClean="0"/>
              <a:pPr>
                <a:defRPr/>
              </a:pPr>
              <a:t>5</a:t>
            </a:fld>
            <a:endParaRPr lang="es-SV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9747D-AB45-4BFF-9996-34ABAC7D86B8}" type="slidenum">
              <a:rPr lang="es-SV" smtClean="0"/>
              <a:pPr>
                <a:defRPr/>
              </a:pPr>
              <a:t>6</a:t>
            </a:fld>
            <a:endParaRPr lang="es-SV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9747D-AB45-4BFF-9996-34ABAC7D86B8}" type="slidenum">
              <a:rPr lang="es-SV" smtClean="0"/>
              <a:pPr>
                <a:defRPr/>
              </a:pPr>
              <a:t>7</a:t>
            </a:fld>
            <a:endParaRPr lang="es-SV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9747D-AB45-4BFF-9996-34ABAC7D86B8}" type="slidenum">
              <a:rPr lang="es-SV" smtClean="0"/>
              <a:pPr>
                <a:defRPr/>
              </a:pPr>
              <a:t>8</a:t>
            </a:fld>
            <a:endParaRPr lang="es-SV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9747D-AB45-4BFF-9996-34ABAC7D86B8}" type="slidenum">
              <a:rPr lang="es-SV" smtClean="0"/>
              <a:pPr>
                <a:defRPr/>
              </a:pPr>
              <a:t>9</a:t>
            </a:fld>
            <a:endParaRPr lang="es-S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0" descr="C:\Documents and Settings\jberganza\Mis documentos\Mis imágenes\LOGO MARN V2.jp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00496" y="115888"/>
            <a:ext cx="4643470" cy="145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CC17A9D-275B-4F1A-A12C-3337F01901D2}" type="datetime1">
              <a:rPr lang="es-SV"/>
              <a:pPr>
                <a:defRPr/>
              </a:pPr>
              <a:t>27/08/2012</a:t>
            </a:fld>
            <a:endParaRPr lang="es-SV"/>
          </a:p>
        </p:txBody>
      </p:sp>
      <p:sp>
        <p:nvSpPr>
          <p:cNvPr id="4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8BAB5-6EEC-4546-B5D9-A8DD97782382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  <p:pic>
        <p:nvPicPr>
          <p:cNvPr id="2050" name="Picture 2" descr="C:\Users\hh\Downloads\Escudo El Salvador.bmp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3741" y="142852"/>
            <a:ext cx="1516491" cy="1428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8391B-3B01-4594-9B78-81433A1FFB57}" type="datetime1">
              <a:rPr lang="es-SV"/>
              <a:pPr>
                <a:defRPr/>
              </a:pPr>
              <a:t>27/08/2012</a:t>
            </a:fld>
            <a:endParaRPr lang="es-SV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079EF-853F-4E18-92B0-35B71A3100CA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Conector recto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00B9A-8379-435C-B359-D1F5A932DC1C}" type="datetime1">
              <a:rPr lang="es-SV"/>
              <a:pPr>
                <a:defRPr/>
              </a:pPr>
              <a:t>27/08/2012</a:t>
            </a:fld>
            <a:endParaRPr lang="es-SV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74835-663A-4FC7-A4BD-256C10344B2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30" descr="C:\Documents and Settings\jberganza\Mis documentos\Mis imágenes\LOGO MARN V2.jp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143900" y="6357982"/>
            <a:ext cx="901051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 userDrawn="1"/>
        </p:nvSpPr>
        <p:spPr>
          <a:xfrm>
            <a:off x="428625" y="6429375"/>
            <a:ext cx="357188" cy="357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71414"/>
            <a:ext cx="8643998" cy="477054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txBody>
          <a:bodyPr wrap="square">
            <a:spAutoFit/>
          </a:bodyPr>
          <a:lstStyle>
            <a:lvl1pPr>
              <a:defRPr sz="2500" b="1" u="none">
                <a:ln>
                  <a:noFill/>
                </a:ln>
                <a:solidFill>
                  <a:srgbClr val="464B15"/>
                </a:solidFill>
                <a:effectLst/>
                <a:latin typeface="+mn-lt"/>
              </a:defRPr>
            </a:lvl1pPr>
          </a:lstStyle>
          <a:p>
            <a:r>
              <a:rPr lang="es-ES" dirty="0" smtClean="0"/>
              <a:t>Haga clic para modificar el estilo</a:t>
            </a:r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solidFill>
                  <a:schemeClr val="accent2">
                    <a:lumMod val="50000"/>
                  </a:schemeClr>
                </a:solidFill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714348" y="6534859"/>
            <a:ext cx="73581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 smtClean="0">
                <a:solidFill>
                  <a:srgbClr val="663300"/>
                </a:solidFill>
              </a:rPr>
              <a:t>Ministerio de Medio Ambiente y Recursos Naturales – Gobierno</a:t>
            </a:r>
            <a:r>
              <a:rPr lang="es-ES" sz="1500" b="1" baseline="0" dirty="0" smtClean="0">
                <a:solidFill>
                  <a:srgbClr val="663300"/>
                </a:solidFill>
              </a:rPr>
              <a:t> de El Salvador</a:t>
            </a:r>
            <a:endParaRPr lang="es-MX" sz="1500" b="1" dirty="0">
              <a:solidFill>
                <a:srgbClr val="663300"/>
              </a:solidFill>
            </a:endParaRPr>
          </a:p>
        </p:txBody>
      </p:sp>
      <p:pic>
        <p:nvPicPr>
          <p:cNvPr id="1026" name="Picture 2" descr="C:\Users\hh\Downloads\Escudo El Salvador.bmp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3810" y="6357958"/>
            <a:ext cx="530772" cy="50006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FBBFA-7DF0-48E1-8D58-50AE673C5966}" type="datetime1">
              <a:rPr lang="es-SV"/>
              <a:pPr>
                <a:defRPr/>
              </a:pPr>
              <a:t>27/08/2012</a:t>
            </a:fld>
            <a:endParaRPr lang="es-SV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173E2-DFDD-492A-96A2-684BAC63A75E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2A17D-79E5-4E94-B9D4-E368EE8F089B}" type="datetime1">
              <a:rPr lang="es-SV"/>
              <a:pPr>
                <a:defRPr/>
              </a:pPr>
              <a:t>27/08/2012</a:t>
            </a:fld>
            <a:endParaRPr lang="es-SV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3CF01-0DB1-4F85-98C8-DDDD9E825E3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66D13-39ED-467A-8F0C-EC47C385776D}" type="datetime1">
              <a:rPr lang="es-SV"/>
              <a:pPr>
                <a:defRPr/>
              </a:pPr>
              <a:t>27/08/2012</a:t>
            </a:fld>
            <a:endParaRPr lang="es-SV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89F8C-2F60-4714-B05D-248A763471F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riángulo isósceles"/>
          <p:cNvSpPr>
            <a:spLocks noChangeAspect="1"/>
          </p:cNvSpPr>
          <p:nvPr userDrawn="1"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000372"/>
            <a:ext cx="8229600" cy="914400"/>
          </a:xfrm>
        </p:spPr>
        <p:txBody>
          <a:bodyPr/>
          <a:lstStyle>
            <a:lvl1pPr algn="ctr">
              <a:defRPr b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715125" y="6357938"/>
            <a:ext cx="1981200" cy="365125"/>
          </a:xfrm>
        </p:spPr>
        <p:txBody>
          <a:bodyPr/>
          <a:lstStyle>
            <a:lvl1pPr algn="r">
              <a:defRPr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38EB65F-428F-4999-BB6E-90744D293095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2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7532E-726D-4D0D-B1FF-AECB5189A6F2}" type="datetime1">
              <a:rPr lang="es-SV"/>
              <a:pPr>
                <a:defRPr/>
              </a:pPr>
              <a:t>27/08/2012</a:t>
            </a:fld>
            <a:endParaRPr lang="es-SV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18B99-73A4-4D9D-9A54-0AE5274E7455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Conector recto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6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ADBDC-06EA-447A-B036-AD7F81C82970}" type="datetime1">
              <a:rPr lang="es-SV"/>
              <a:pPr>
                <a:defRPr/>
              </a:pPr>
              <a:t>27/08/2012</a:t>
            </a:fld>
            <a:endParaRPr lang="es-SV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762FB-5EDB-4555-BD00-AE9777A1343C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AFD74-12ED-4AB2-A6CB-9F2A1CB1A645}" type="datetime1">
              <a:rPr lang="es-SV"/>
              <a:pPr>
                <a:defRPr/>
              </a:pPr>
              <a:t>27/08/2012</a:t>
            </a:fld>
            <a:endParaRPr lang="es-SV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E97A0-7A38-4A35-889B-70821083E02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5006C6-DAD4-4F8A-AD6E-61865194D27F}" type="datetime1">
              <a:rPr lang="es-SV"/>
              <a:pPr>
                <a:defRPr/>
              </a:pPr>
              <a:t>27/08/2012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D4F93F-54CD-43CD-BAC9-40FE78E68AA0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37" r:id="rId4"/>
    <p:sldLayoutId id="2147483738" r:id="rId5"/>
    <p:sldLayoutId id="2147483743" r:id="rId6"/>
    <p:sldLayoutId id="2147483744" r:id="rId7"/>
    <p:sldLayoutId id="2147483745" r:id="rId8"/>
    <p:sldLayoutId id="2147483746" r:id="rId9"/>
    <p:sldLayoutId id="2147483739" r:id="rId10"/>
    <p:sldLayoutId id="214748374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tiff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tiff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tiff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tiff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tiff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hyperlink" Target="../PROY%20BIODIVERSIDAD/Erosi&#243;n%20DECAMERON.bmp" TargetMode="External"/><Relationship Id="rId7" Type="http://schemas.openxmlformats.org/officeDocument/2006/relationships/image" Target="../media/image1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11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tiff"/><Relationship Id="rId5" Type="http://schemas.openxmlformats.org/officeDocument/2006/relationships/image" Target="../media/image10.emf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tiff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tiff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tiff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CuadroTexto"/>
          <p:cNvSpPr txBox="1">
            <a:spLocks noChangeArrowheads="1"/>
          </p:cNvSpPr>
          <p:nvPr/>
        </p:nvSpPr>
        <p:spPr bwMode="auto">
          <a:xfrm>
            <a:off x="684213" y="6286520"/>
            <a:ext cx="7934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SV" sz="2000" dirty="0">
                <a:latin typeface="Arial" pitchFamily="34" charset="0"/>
                <a:cs typeface="Arial" pitchFamily="34" charset="0"/>
              </a:rPr>
              <a:t> San </a:t>
            </a:r>
            <a:r>
              <a:rPr lang="es-SV" sz="2000" dirty="0" smtClean="0">
                <a:latin typeface="Arial" pitchFamily="34" charset="0"/>
                <a:cs typeface="Arial" pitchFamily="34" charset="0"/>
              </a:rPr>
              <a:t>Salvador, agosto de 2012</a:t>
            </a:r>
            <a:endParaRPr lang="es-SV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3" name="3 CuadroTexto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2116904"/>
            <a:ext cx="9001123" cy="416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27567" y="3789040"/>
            <a:ext cx="7616851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indent="0">
              <a:buNone/>
            </a:pPr>
            <a:r>
              <a:rPr lang="es-SV" sz="2400" b="1" dirty="0">
                <a:solidFill>
                  <a:srgbClr val="000000"/>
                </a:solidFill>
                <a:latin typeface="Times New Roman"/>
              </a:rPr>
              <a:t>Incorporación de la Gestión de la Biodiversidad en Actividades de las Pesquerías y el Turismo llevadas a cabo en los Ecosistemas </a:t>
            </a:r>
            <a:r>
              <a:rPr lang="es-SV" sz="2400" b="1" dirty="0" smtClean="0">
                <a:solidFill>
                  <a:srgbClr val="000000"/>
                </a:solidFill>
                <a:latin typeface="Times New Roman"/>
              </a:rPr>
              <a:t>Costeros/Marinos</a:t>
            </a:r>
            <a:r>
              <a:rPr lang="es-SV" sz="2000" b="1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0" indent="0">
              <a:buNone/>
            </a:pPr>
            <a:endParaRPr lang="es-SV" sz="2000" b="1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endParaRPr lang="es-SV" sz="2000" b="1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s-SV" sz="2000" b="1" dirty="0" smtClean="0">
                <a:solidFill>
                  <a:srgbClr val="000000"/>
                </a:solidFill>
                <a:latin typeface="Times New Roman"/>
              </a:rPr>
              <a:t>                                              Presenta:         Jorge Eduardo Muñoz</a:t>
            </a:r>
          </a:p>
          <a:p>
            <a:pPr marL="0" indent="0">
              <a:buNone/>
            </a:pPr>
            <a:r>
              <a:rPr lang="es-SV" sz="2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s-SV" sz="2000" b="1" dirty="0" smtClean="0">
                <a:solidFill>
                  <a:srgbClr val="000000"/>
                </a:solidFill>
                <a:latin typeface="Times New Roman"/>
              </a:rPr>
              <a:t>                                                                    Coordinador de Proyecto</a:t>
            </a:r>
            <a:endParaRPr lang="es-SV" sz="2000" b="1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endParaRPr lang="es-SV" sz="2000" b="1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endParaRPr lang="es-SV" sz="2000" b="1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s-SV" sz="2000" b="1" dirty="0" smtClean="0">
                <a:solidFill>
                  <a:srgbClr val="000000"/>
                </a:solidFill>
                <a:latin typeface="Times New Roman"/>
              </a:rPr>
              <a:t>                                                   </a:t>
            </a:r>
            <a:endParaRPr lang="es-SV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71414"/>
            <a:ext cx="6590536" cy="477054"/>
          </a:xfrm>
          <a:solidFill>
            <a:srgbClr val="CCCC33"/>
          </a:solidFill>
        </p:spPr>
        <p:txBody>
          <a:bodyPr/>
          <a:lstStyle/>
          <a:p>
            <a:r>
              <a:rPr lang="es-SV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es-SV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635080" cy="4937760"/>
          </a:xfrm>
        </p:spPr>
        <p:txBody>
          <a:bodyPr/>
          <a:lstStyle/>
          <a:p>
            <a:pPr algn="just"/>
            <a:r>
              <a:rPr lang="es-SV" sz="2000" dirty="0" smtClean="0">
                <a:latin typeface="Arial" pitchFamily="34" charset="0"/>
                <a:cs typeface="Arial" pitchFamily="34" charset="0"/>
              </a:rPr>
              <a:t>Res. </a:t>
            </a:r>
            <a:r>
              <a:rPr lang="es-SV" sz="2000" dirty="0">
                <a:latin typeface="Arial" pitchFamily="34" charset="0"/>
                <a:cs typeface="Arial" pitchFamily="34" charset="0"/>
              </a:rPr>
              <a:t>1: Políticas y reglamentos </a:t>
            </a:r>
            <a:r>
              <a:rPr lang="es-SV" sz="2000" dirty="0" smtClean="0">
                <a:latin typeface="Arial" pitchFamily="34" charset="0"/>
                <a:cs typeface="Arial" pitchFamily="34" charset="0"/>
              </a:rPr>
              <a:t>de sectores </a:t>
            </a:r>
            <a:r>
              <a:rPr lang="es-SV" sz="2000" dirty="0">
                <a:latin typeface="Arial" pitchFamily="34" charset="0"/>
                <a:cs typeface="Arial" pitchFamily="34" charset="0"/>
              </a:rPr>
              <a:t>turismo y pesca apoyan formas de producción compatibles con la sostenibilidad de los recursos y con la conservación de la biodiversidad</a:t>
            </a:r>
            <a:r>
              <a:rPr lang="es-SV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/>
            <a:r>
              <a:rPr lang="es-ES" sz="2000" i="1" dirty="0">
                <a:latin typeface="Arial" pitchFamily="34" charset="0"/>
                <a:cs typeface="Arial" pitchFamily="34" charset="0"/>
              </a:rPr>
              <a:t>Formulación de una política específica que apoye  el  Turismo Rural Sostenible con Base en la </a:t>
            </a: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Comunidad</a:t>
            </a:r>
          </a:p>
          <a:p>
            <a:pPr lvl="1" algn="just"/>
            <a:r>
              <a:rPr lang="es-SV" sz="2000" i="1" dirty="0">
                <a:latin typeface="Arial" pitchFamily="34" charset="0"/>
                <a:cs typeface="Arial" pitchFamily="34" charset="0"/>
              </a:rPr>
              <a:t>Creación de una Red de Turismo </a:t>
            </a:r>
            <a:r>
              <a:rPr lang="es-SV" sz="2000" i="1" dirty="0" smtClean="0">
                <a:latin typeface="Arial" pitchFamily="34" charset="0"/>
                <a:cs typeface="Arial" pitchFamily="34" charset="0"/>
              </a:rPr>
              <a:t>Rural</a:t>
            </a:r>
          </a:p>
          <a:p>
            <a:pPr lvl="1" algn="just"/>
            <a:r>
              <a:rPr lang="es-ES" sz="2000" i="1" dirty="0">
                <a:latin typeface="Arial" pitchFamily="34" charset="0"/>
                <a:cs typeface="Arial" pitchFamily="34" charset="0"/>
              </a:rPr>
              <a:t>Fortalecimiento del marco institucional local para el turismo en municipios con potencial </a:t>
            </a: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turístico</a:t>
            </a:r>
          </a:p>
          <a:p>
            <a:pPr lvl="1"/>
            <a:r>
              <a:rPr lang="es-ES" sz="2000" i="1" dirty="0">
                <a:latin typeface="Arial" pitchFamily="34" charset="0"/>
                <a:cs typeface="Arial" pitchFamily="34" charset="0"/>
              </a:rPr>
              <a:t>Normas, directrices y reglamentos que prevén la incorporación de cuestiones pertinentes </a:t>
            </a: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con </a:t>
            </a:r>
            <a:r>
              <a:rPr lang="es-ES" sz="2000" i="1" dirty="0">
                <a:latin typeface="Arial" pitchFamily="34" charset="0"/>
                <a:cs typeface="Arial" pitchFamily="34" charset="0"/>
              </a:rPr>
              <a:t>la BD en los sectores productivos</a:t>
            </a:r>
            <a:endParaRPr lang="es-ES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SV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E:\Fotos Guadalupe la Zorra\IMG_0207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7383271" y="1844824"/>
            <a:ext cx="1584175" cy="115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3272" y="3212976"/>
            <a:ext cx="1584175" cy="1193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 descr="E:\Fotos Guadalupe la Zorra\IMG_025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383272" y="4588046"/>
            <a:ext cx="1569355" cy="1139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648844" cy="152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6632"/>
            <a:ext cx="806186" cy="864096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xmlns="" val="74836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71414"/>
            <a:ext cx="6590536" cy="477054"/>
          </a:xfrm>
          <a:solidFill>
            <a:srgbClr val="CCCC33"/>
          </a:solidFill>
        </p:spPr>
        <p:txBody>
          <a:bodyPr/>
          <a:lstStyle/>
          <a:p>
            <a:r>
              <a:rPr lang="es-SV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es-SV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635080" cy="4937760"/>
          </a:xfrm>
        </p:spPr>
        <p:txBody>
          <a:bodyPr/>
          <a:lstStyle/>
          <a:p>
            <a:pPr algn="just"/>
            <a:r>
              <a:rPr lang="es-SV" sz="2000" dirty="0" smtClean="0">
                <a:latin typeface="Arial" pitchFamily="34" charset="0"/>
                <a:cs typeface="Arial" pitchFamily="34" charset="0"/>
              </a:rPr>
              <a:t>Res. </a:t>
            </a:r>
            <a:r>
              <a:rPr lang="es-SV" sz="2000" dirty="0">
                <a:latin typeface="Arial" pitchFamily="34" charset="0"/>
                <a:cs typeface="Arial" pitchFamily="34" charset="0"/>
              </a:rPr>
              <a:t>2: Los productores </a:t>
            </a:r>
            <a:r>
              <a:rPr lang="es-SV" sz="2000" dirty="0" smtClean="0">
                <a:latin typeface="Arial" pitchFamily="34" charset="0"/>
                <a:cs typeface="Arial" pitchFamily="34" charset="0"/>
              </a:rPr>
              <a:t>tienen capacidad </a:t>
            </a:r>
            <a:r>
              <a:rPr lang="es-SV" sz="2000" dirty="0">
                <a:latin typeface="Arial" pitchFamily="34" charset="0"/>
                <a:cs typeface="Arial" pitchFamily="34" charset="0"/>
              </a:rPr>
              <a:t>y </a:t>
            </a:r>
            <a:r>
              <a:rPr lang="es-SV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SV" sz="2000" dirty="0">
                <a:latin typeface="Arial" pitchFamily="34" charset="0"/>
                <a:cs typeface="Arial" pitchFamily="34" charset="0"/>
              </a:rPr>
              <a:t>motivación para operar de conformidad con los principios de la sostenibilidad de los recursos y la conservación de la </a:t>
            </a:r>
            <a:r>
              <a:rPr lang="es-SV" sz="2000" dirty="0" smtClean="0">
                <a:latin typeface="Arial" pitchFamily="34" charset="0"/>
                <a:cs typeface="Arial" pitchFamily="34" charset="0"/>
              </a:rPr>
              <a:t>biodiversidad.</a:t>
            </a:r>
          </a:p>
          <a:p>
            <a:pPr lvl="1" algn="just"/>
            <a:r>
              <a:rPr lang="es-ES" sz="2000" i="1" dirty="0">
                <a:latin typeface="Arial" pitchFamily="34" charset="0"/>
                <a:cs typeface="Arial" pitchFamily="34" charset="0"/>
              </a:rPr>
              <a:t>Programa de “marketing” (comercialización) de turismo sostenible </a:t>
            </a:r>
            <a:endParaRPr lang="es-ES" sz="2000" i="1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ES" sz="2000" i="1" dirty="0">
                <a:latin typeface="Arial" pitchFamily="34" charset="0"/>
                <a:cs typeface="Arial" pitchFamily="34" charset="0"/>
              </a:rPr>
              <a:t>Planes de negocio con disposición para el fortalecimiento de la capacidad organizativa, técnica y financiera de grupos de </a:t>
            </a: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productores</a:t>
            </a:r>
          </a:p>
          <a:p>
            <a:pPr lvl="1" algn="just"/>
            <a:r>
              <a:rPr lang="es-ES" sz="2000" i="1" dirty="0" smtClean="0">
                <a:latin typeface="Arial" pitchFamily="34" charset="0"/>
                <a:cs typeface="Arial" pitchFamily="34" charset="0"/>
              </a:rPr>
              <a:t>Desarrollo </a:t>
            </a:r>
            <a:r>
              <a:rPr lang="es-ES" sz="2000" i="1" dirty="0">
                <a:latin typeface="Arial" pitchFamily="34" charset="0"/>
                <a:cs typeface="Arial" pitchFamily="34" charset="0"/>
              </a:rPr>
              <a:t>de capacidades y  sistemas que permitan a los productores </a:t>
            </a: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monitorear </a:t>
            </a:r>
            <a:r>
              <a:rPr lang="es-ES" sz="2000" i="1" dirty="0">
                <a:latin typeface="Arial" pitchFamily="34" charset="0"/>
                <a:cs typeface="Arial" pitchFamily="34" charset="0"/>
              </a:rPr>
              <a:t>los impactos de sus actividades sobre los </a:t>
            </a: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recursos.</a:t>
            </a:r>
          </a:p>
          <a:p>
            <a:pPr lvl="1" algn="just"/>
            <a:r>
              <a:rPr lang="es-ES" sz="2000" i="1" dirty="0">
                <a:latin typeface="Arial" pitchFamily="34" charset="0"/>
                <a:cs typeface="Arial" pitchFamily="34" charset="0"/>
              </a:rPr>
              <a:t>Proyecto piloto de pesca sostenible y prácticas de </a:t>
            </a: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turismo.</a:t>
            </a:r>
            <a:endParaRPr lang="es-SV" sz="20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E:\Fotos Guadalupe la Zorra\IMG_0207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7383271" y="1844824"/>
            <a:ext cx="1584175" cy="115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3272" y="3212976"/>
            <a:ext cx="1584175" cy="1193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 descr="E:\Fotos Guadalupe la Zorra\IMG_025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383272" y="4588046"/>
            <a:ext cx="1569355" cy="1139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648844" cy="152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6632"/>
            <a:ext cx="806186" cy="864096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xmlns="" val="47486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71414"/>
            <a:ext cx="6590536" cy="477054"/>
          </a:xfrm>
          <a:solidFill>
            <a:srgbClr val="CCCC33"/>
          </a:solidFill>
        </p:spPr>
        <p:txBody>
          <a:bodyPr/>
          <a:lstStyle/>
          <a:p>
            <a:r>
              <a:rPr lang="es-SV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es-SV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635080" cy="4937760"/>
          </a:xfrm>
        </p:spPr>
        <p:txBody>
          <a:bodyPr/>
          <a:lstStyle/>
          <a:p>
            <a:pPr algn="just"/>
            <a:r>
              <a:rPr lang="es-SV" sz="2000" dirty="0" smtClean="0">
                <a:latin typeface="Arial" pitchFamily="34" charset="0"/>
                <a:cs typeface="Arial" pitchFamily="34" charset="0"/>
              </a:rPr>
              <a:t>Res. </a:t>
            </a:r>
            <a:r>
              <a:rPr lang="es-SV" sz="2000" dirty="0">
                <a:latin typeface="Arial" pitchFamily="34" charset="0"/>
                <a:cs typeface="Arial" pitchFamily="34" charset="0"/>
              </a:rPr>
              <a:t>3: Las instituciones nacionales y locales tienen capacidad para apoyar eficazmente la incorporación de las consideraciones de la biodiversidad en la gestión de la zona </a:t>
            </a:r>
            <a:r>
              <a:rPr lang="es-SV" sz="2000" dirty="0" smtClean="0">
                <a:latin typeface="Arial" pitchFamily="34" charset="0"/>
                <a:cs typeface="Arial" pitchFamily="34" charset="0"/>
              </a:rPr>
              <a:t>costera/marina.</a:t>
            </a:r>
          </a:p>
          <a:p>
            <a:pPr algn="just"/>
            <a:endParaRPr lang="es-SV" sz="20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ES" sz="1800" i="1" dirty="0">
                <a:latin typeface="Arial" pitchFamily="34" charset="0"/>
                <a:cs typeface="Arial" pitchFamily="34" charset="0"/>
              </a:rPr>
              <a:t>Programa para mejorar las capacidades técnicas de las oficinas locales del Gobierno central y municipal para apoyar la gestión sostenible de los recursos costeros y </a:t>
            </a:r>
            <a:r>
              <a:rPr lang="es-ES" sz="1800" i="1" dirty="0" smtClean="0">
                <a:latin typeface="Arial" pitchFamily="34" charset="0"/>
                <a:cs typeface="Arial" pitchFamily="34" charset="0"/>
              </a:rPr>
              <a:t>marinos</a:t>
            </a:r>
          </a:p>
          <a:p>
            <a:pPr lvl="1" algn="just"/>
            <a:r>
              <a:rPr lang="es-ES" sz="1800" i="1" dirty="0">
                <a:latin typeface="Arial" pitchFamily="34" charset="0"/>
                <a:cs typeface="Arial" pitchFamily="34" charset="0"/>
              </a:rPr>
              <a:t>Sistemas institucionales de monitoreo y evaluación del estado de  la BD y los impactos de las actividades </a:t>
            </a:r>
            <a:r>
              <a:rPr lang="es-ES" sz="1800" i="1" dirty="0" smtClean="0">
                <a:latin typeface="Arial" pitchFamily="34" charset="0"/>
                <a:cs typeface="Arial" pitchFamily="34" charset="0"/>
              </a:rPr>
              <a:t>productivas</a:t>
            </a:r>
          </a:p>
          <a:p>
            <a:pPr lvl="1" algn="just"/>
            <a:r>
              <a:rPr lang="es-ES" sz="1800" i="1" dirty="0">
                <a:latin typeface="Arial" pitchFamily="34" charset="0"/>
                <a:cs typeface="Arial" pitchFamily="34" charset="0"/>
              </a:rPr>
              <a:t>Programas continuos de extensión y de apoyo técnico que incorporan las consideraciones de la conservación de la biodiversidad y la sostenibilidad de los recursos</a:t>
            </a:r>
            <a:endParaRPr lang="es-SV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E:\Fotos Guadalupe la Zorra\IMG_0207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7383271" y="1844824"/>
            <a:ext cx="1584175" cy="115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3272" y="3212976"/>
            <a:ext cx="1584175" cy="1193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 descr="E:\Fotos Guadalupe la Zorra\IMG_025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383272" y="4588046"/>
            <a:ext cx="1569355" cy="1139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648844" cy="152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6632"/>
            <a:ext cx="806186" cy="864096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xmlns="" val="63669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71414"/>
            <a:ext cx="6086480" cy="477054"/>
          </a:xfrm>
          <a:solidFill>
            <a:srgbClr val="CCCC33"/>
          </a:solidFill>
        </p:spPr>
        <p:txBody>
          <a:bodyPr/>
          <a:lstStyle/>
          <a:p>
            <a:r>
              <a:rPr lang="es-SV" dirty="0" smtClean="0">
                <a:latin typeface="Arial" pitchFamily="34" charset="0"/>
                <a:cs typeface="Arial" pitchFamily="34" charset="0"/>
              </a:rPr>
              <a:t>Socios para la implementación </a:t>
            </a:r>
            <a:endParaRPr lang="es-SV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259632" y="1219200"/>
            <a:ext cx="6480720" cy="4442048"/>
          </a:xfrm>
        </p:spPr>
        <p:txBody>
          <a:bodyPr/>
          <a:lstStyle/>
          <a:p>
            <a:pPr marL="0" indent="0">
              <a:buNone/>
            </a:pPr>
            <a:endParaRPr lang="es-SV" b="1" dirty="0" smtClean="0"/>
          </a:p>
          <a:p>
            <a:pPr marL="0" indent="0" algn="ctr">
              <a:buNone/>
            </a:pPr>
            <a:r>
              <a:rPr lang="es-SV" sz="2000" b="1" dirty="0" smtClean="0">
                <a:latin typeface="Arial" pitchFamily="34" charset="0"/>
                <a:cs typeface="Arial" pitchFamily="34" charset="0"/>
              </a:rPr>
              <a:t>Socio </a:t>
            </a:r>
            <a:r>
              <a:rPr lang="es-SV" sz="2000" b="1" dirty="0">
                <a:latin typeface="Arial" pitchFamily="34" charset="0"/>
                <a:cs typeface="Arial" pitchFamily="34" charset="0"/>
              </a:rPr>
              <a:t>Ejecutor : </a:t>
            </a:r>
            <a:r>
              <a:rPr lang="es-SV" sz="2000" dirty="0">
                <a:latin typeface="Arial" pitchFamily="34" charset="0"/>
                <a:cs typeface="Arial" pitchFamily="34" charset="0"/>
              </a:rPr>
              <a:t>Ministerio de Medio Ambiente y Recursos Naturales (MARN)</a:t>
            </a:r>
          </a:p>
          <a:p>
            <a:pPr marL="0" indent="0" algn="ctr">
              <a:buNone/>
            </a:pPr>
            <a:endParaRPr lang="es-SV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SV" sz="2000" b="1" dirty="0" smtClean="0">
                <a:latin typeface="Arial" pitchFamily="34" charset="0"/>
                <a:cs typeface="Arial" pitchFamily="34" charset="0"/>
              </a:rPr>
              <a:t>Agencia Implementadora: </a:t>
            </a:r>
            <a:r>
              <a:rPr lang="es-SV" sz="2000" dirty="0">
                <a:latin typeface="Arial" pitchFamily="34" charset="0"/>
                <a:cs typeface="Arial" pitchFamily="34" charset="0"/>
              </a:rPr>
              <a:t>PNUD/GEF</a:t>
            </a:r>
          </a:p>
          <a:p>
            <a:pPr marL="0" indent="0" algn="ctr">
              <a:buNone/>
            </a:pPr>
            <a:endParaRPr lang="es-SV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SV" sz="2000" b="1" dirty="0" smtClean="0">
                <a:latin typeface="Arial" pitchFamily="34" charset="0"/>
                <a:cs typeface="Arial" pitchFamily="34" charset="0"/>
              </a:rPr>
              <a:t>Instituciones beneficiarias</a:t>
            </a:r>
            <a:r>
              <a:rPr lang="es-SV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SV" sz="2000" dirty="0">
                <a:latin typeface="Arial" pitchFamily="34" charset="0"/>
                <a:cs typeface="Arial" pitchFamily="34" charset="0"/>
              </a:rPr>
              <a:t>MITUR, CENDEPESCA y los gobiernos </a:t>
            </a:r>
            <a:r>
              <a:rPr lang="es-SV" sz="2000" dirty="0" smtClean="0">
                <a:latin typeface="Arial" pitchFamily="34" charset="0"/>
                <a:cs typeface="Arial" pitchFamily="34" charset="0"/>
              </a:rPr>
              <a:t>municipales</a:t>
            </a:r>
          </a:p>
          <a:p>
            <a:pPr marL="0" indent="0" algn="ctr">
              <a:buNone/>
            </a:pPr>
            <a:endParaRPr lang="es-SV" sz="2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SV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648844" cy="152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32021" y="116632"/>
            <a:ext cx="910461" cy="864096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xmlns="" val="91557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71414"/>
            <a:ext cx="6302504" cy="477054"/>
          </a:xfrm>
          <a:solidFill>
            <a:srgbClr val="CCCC33"/>
          </a:solidFill>
        </p:spPr>
        <p:txBody>
          <a:bodyPr/>
          <a:lstStyle/>
          <a:p>
            <a:r>
              <a:rPr lang="es-SV" dirty="0" smtClean="0"/>
              <a:t>Estructura Organizativa del Proyecto</a:t>
            </a:r>
            <a:endParaRPr lang="es-SV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83568" y="1052736"/>
            <a:ext cx="7920880" cy="533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29735"/>
            <a:ext cx="896363" cy="864096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648844" cy="152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0363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71414"/>
            <a:ext cx="5942464" cy="477054"/>
          </a:xfrm>
          <a:solidFill>
            <a:srgbClr val="CCCC33"/>
          </a:solidFill>
        </p:spPr>
        <p:txBody>
          <a:bodyPr/>
          <a:lstStyle/>
          <a:p>
            <a:r>
              <a:rPr lang="es-SV" dirty="0" smtClean="0"/>
              <a:t>Muchas gracias</a:t>
            </a:r>
            <a:endParaRPr lang="es-SV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648844" cy="1524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6632"/>
            <a:ext cx="910461" cy="864096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4" name="3 Rectángulo"/>
          <p:cNvSpPr/>
          <p:nvPr/>
        </p:nvSpPr>
        <p:spPr>
          <a:xfrm>
            <a:off x="1187624" y="2967335"/>
            <a:ext cx="6984776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s-SV" sz="3200" dirty="0" smtClean="0"/>
              <a:t>GRACIAS POR SU ATENCIÓN:</a:t>
            </a:r>
          </a:p>
          <a:p>
            <a:pPr marL="0" indent="0" algn="ctr">
              <a:buNone/>
            </a:pPr>
            <a:endParaRPr lang="es-SV" dirty="0"/>
          </a:p>
          <a:p>
            <a:pPr marL="0" indent="0" algn="ctr">
              <a:buNone/>
            </a:pPr>
            <a:endParaRPr lang="es-SV" dirty="0" smtClean="0"/>
          </a:p>
          <a:p>
            <a:pPr marL="0" indent="0" algn="ctr">
              <a:buNone/>
            </a:pPr>
            <a:r>
              <a:rPr lang="es-SV" dirty="0" smtClean="0"/>
              <a:t>JORGE </a:t>
            </a:r>
            <a:r>
              <a:rPr lang="es-SV" dirty="0"/>
              <a:t>EDUARDO MUÑOZ</a:t>
            </a:r>
          </a:p>
          <a:p>
            <a:pPr marL="0" indent="0" algn="ctr">
              <a:buNone/>
            </a:pPr>
            <a:r>
              <a:rPr lang="es-SV" dirty="0"/>
              <a:t>COORDINADOR DE PROYECTO BPT</a:t>
            </a:r>
          </a:p>
          <a:p>
            <a:pPr marL="0" indent="0" algn="ctr">
              <a:buNone/>
            </a:pPr>
            <a:r>
              <a:rPr lang="es-SV" dirty="0"/>
              <a:t>jmunoz@marn.gob.sv</a:t>
            </a:r>
          </a:p>
        </p:txBody>
      </p:sp>
    </p:spTree>
    <p:extLst>
      <p:ext uri="{BB962C8B-B14F-4D97-AF65-F5344CB8AC3E}">
        <p14:creationId xmlns:p14="http://schemas.microsoft.com/office/powerpoint/2010/main" xmlns="" val="184930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6 Título"/>
          <p:cNvSpPr>
            <a:spLocks noGrp="1"/>
          </p:cNvSpPr>
          <p:nvPr>
            <p:ph type="title"/>
          </p:nvPr>
        </p:nvSpPr>
        <p:spPr>
          <a:xfrm>
            <a:off x="340296" y="548681"/>
            <a:ext cx="6535960" cy="432048"/>
          </a:xfrm>
          <a:solidFill>
            <a:srgbClr val="CCCC33"/>
          </a:solidFill>
        </p:spPr>
        <p:txBody>
          <a:bodyPr/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Estudio de Base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Susana Barrera\Downloads\BPT\pescadores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27584" y="4365104"/>
            <a:ext cx="1944216" cy="175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usana Barrera\Downloads\BPT\Sternula antillarum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308553"/>
            <a:ext cx="2000250" cy="175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usana Barrera\Desktop\Isla de Meanguera\IMG_0940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084168" y="4308553"/>
            <a:ext cx="1800200" cy="175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115616" y="1628800"/>
            <a:ext cx="67687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SV" dirty="0">
                <a:latin typeface="Arial" pitchFamily="34" charset="0"/>
                <a:cs typeface="Arial" pitchFamily="34" charset="0"/>
              </a:rPr>
              <a:t>•Se realizan estudios con apoyo del GEF.</a:t>
            </a:r>
          </a:p>
          <a:p>
            <a:r>
              <a:rPr lang="es-SV" dirty="0">
                <a:latin typeface="Arial" pitchFamily="34" charset="0"/>
                <a:cs typeface="Arial" pitchFamily="34" charset="0"/>
              </a:rPr>
              <a:t>•Durante 8 meses se realizan estudios base para la preparación </a:t>
            </a:r>
            <a:r>
              <a:rPr lang="es-SV" dirty="0" smtClean="0">
                <a:latin typeface="Arial" pitchFamily="34" charset="0"/>
                <a:cs typeface="Arial" pitchFamily="34" charset="0"/>
              </a:rPr>
              <a:t>  del   proyecto</a:t>
            </a:r>
            <a:r>
              <a:rPr lang="es-SV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SV" dirty="0" smtClean="0">
              <a:latin typeface="Arial" pitchFamily="34" charset="0"/>
              <a:cs typeface="Arial" pitchFamily="34" charset="0"/>
            </a:endParaRPr>
          </a:p>
          <a:p>
            <a:r>
              <a:rPr lang="es-SV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es-SV" dirty="0">
                <a:latin typeface="Arial" pitchFamily="34" charset="0"/>
                <a:cs typeface="Arial" pitchFamily="34" charset="0"/>
              </a:rPr>
              <a:t>1 Consultor Internacional, coordinador de estudio.</a:t>
            </a:r>
          </a:p>
          <a:p>
            <a:r>
              <a:rPr lang="es-SV" dirty="0">
                <a:latin typeface="Arial" pitchFamily="34" charset="0"/>
                <a:cs typeface="Arial" pitchFamily="34" charset="0"/>
              </a:rPr>
              <a:t>•3 Consultores nacionales. Esta fase es un requisito   para la preparación de proyectos GEF.</a:t>
            </a:r>
          </a:p>
          <a:p>
            <a:endParaRPr lang="es-SV" dirty="0"/>
          </a:p>
        </p:txBody>
      </p:sp>
      <p:pic>
        <p:nvPicPr>
          <p:cNvPr id="9" name="Picture 3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84268" y="548680"/>
            <a:ext cx="910461" cy="864096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4002" y="33509"/>
            <a:ext cx="648844" cy="1524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CuadroTexto"/>
          <p:cNvSpPr txBox="1"/>
          <p:nvPr/>
        </p:nvSpPr>
        <p:spPr>
          <a:xfrm>
            <a:off x="323528" y="1196752"/>
            <a:ext cx="6650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dirty="0" smtClean="0">
                <a:solidFill>
                  <a:srgbClr val="000000"/>
                </a:solidFill>
                <a:latin typeface="Wingdings"/>
              </a:rPr>
              <a:t></a:t>
            </a:r>
            <a:r>
              <a:rPr lang="es-SV" sz="2400" dirty="0" smtClean="0">
                <a:solidFill>
                  <a:srgbClr val="000000"/>
                </a:solidFill>
              </a:rPr>
              <a:t>Contaminación </a:t>
            </a:r>
            <a:r>
              <a:rPr lang="es-SV" sz="2400" dirty="0">
                <a:solidFill>
                  <a:srgbClr val="000000"/>
                </a:solidFill>
              </a:rPr>
              <a:t>por aguas negras y desechos sólidos de infraestructura turística.</a:t>
            </a:r>
          </a:p>
          <a:p>
            <a:r>
              <a:rPr lang="es-SV" sz="2400" dirty="0" smtClean="0">
                <a:solidFill>
                  <a:srgbClr val="000000"/>
                </a:solidFill>
                <a:latin typeface="Wingdings"/>
              </a:rPr>
              <a:t></a:t>
            </a:r>
            <a:r>
              <a:rPr lang="es-SV" sz="2400" dirty="0" smtClean="0">
                <a:solidFill>
                  <a:srgbClr val="000000"/>
                </a:solidFill>
              </a:rPr>
              <a:t>Sobre explotación </a:t>
            </a:r>
            <a:r>
              <a:rPr lang="es-SV" sz="2400" dirty="0">
                <a:solidFill>
                  <a:srgbClr val="000000"/>
                </a:solidFill>
              </a:rPr>
              <a:t>de recursos de pesca y vida silvestre por pescadores </a:t>
            </a:r>
            <a:r>
              <a:rPr lang="es-SV" sz="2400" dirty="0" smtClean="0">
                <a:solidFill>
                  <a:srgbClr val="000000"/>
                </a:solidFill>
              </a:rPr>
              <a:t> artesanales/industrial.</a:t>
            </a:r>
          </a:p>
          <a:p>
            <a:r>
              <a:rPr lang="es-SV" sz="2400" dirty="0" smtClean="0">
                <a:solidFill>
                  <a:srgbClr val="000000"/>
                </a:solidFill>
                <a:latin typeface="Wingdings"/>
              </a:rPr>
              <a:t></a:t>
            </a:r>
            <a:r>
              <a:rPr lang="es-SV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Saneamiento ambiental deficiente en muchos destinos turísticos.</a:t>
            </a:r>
            <a:endParaRPr lang="es-SV" sz="2400" dirty="0" smtClean="0">
              <a:solidFill>
                <a:srgbClr val="000000"/>
              </a:solidFill>
            </a:endParaRPr>
          </a:p>
          <a:p>
            <a:r>
              <a:rPr lang="es-SV" sz="2400" dirty="0" smtClean="0">
                <a:solidFill>
                  <a:srgbClr val="000000"/>
                </a:solidFill>
                <a:latin typeface="Wingdings"/>
              </a:rPr>
              <a:t></a:t>
            </a:r>
            <a:r>
              <a:rPr lang="es-SV" sz="2400" dirty="0">
                <a:solidFill>
                  <a:srgbClr val="000000"/>
                </a:solidFill>
              </a:rPr>
              <a:t>Uso de prácticas y artes inapropiadas de pesca, y captura </a:t>
            </a:r>
            <a:r>
              <a:rPr lang="es-SV" sz="2400" dirty="0" smtClean="0">
                <a:solidFill>
                  <a:srgbClr val="000000"/>
                </a:solidFill>
              </a:rPr>
              <a:t>ilegal.</a:t>
            </a:r>
          </a:p>
          <a:p>
            <a:r>
              <a:rPr lang="es-SV" sz="2400" dirty="0" smtClean="0">
                <a:solidFill>
                  <a:srgbClr val="000000"/>
                </a:solidFill>
                <a:latin typeface="Wingdings"/>
              </a:rPr>
              <a:t></a:t>
            </a:r>
            <a:r>
              <a:rPr lang="es-SV" sz="2400" dirty="0">
                <a:solidFill>
                  <a:srgbClr val="000000"/>
                </a:solidFill>
              </a:rPr>
              <a:t>Manejo inadecuado de los desechos del procesamiento </a:t>
            </a:r>
            <a:r>
              <a:rPr lang="es-SV" sz="2400" dirty="0" smtClean="0">
                <a:solidFill>
                  <a:srgbClr val="000000"/>
                </a:solidFill>
              </a:rPr>
              <a:t>pesquero.</a:t>
            </a:r>
          </a:p>
          <a:p>
            <a:endParaRPr lang="es-SV" sz="2400" dirty="0" smtClean="0">
              <a:solidFill>
                <a:srgbClr val="000000"/>
              </a:solidFill>
            </a:endParaRPr>
          </a:p>
        </p:txBody>
      </p:sp>
      <p:sp>
        <p:nvSpPr>
          <p:cNvPr id="24" name="66 Título"/>
          <p:cNvSpPr>
            <a:spLocks noGrp="1"/>
          </p:cNvSpPr>
          <p:nvPr>
            <p:ph type="title"/>
          </p:nvPr>
        </p:nvSpPr>
        <p:spPr>
          <a:xfrm>
            <a:off x="301622" y="419472"/>
            <a:ext cx="6192687" cy="432048"/>
          </a:xfrm>
          <a:solidFill>
            <a:srgbClr val="CCCC33"/>
          </a:solidFill>
        </p:spPr>
        <p:txBody>
          <a:bodyPr/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E:\Costa de Sol\IMG_065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772816"/>
            <a:ext cx="1619672" cy="1214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Costa de Sol\IMG_066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5" y="4779597"/>
            <a:ext cx="1728191" cy="1310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Susana Barrera\Downloads\BPT\Haematopus palliatus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31029"/>
            <a:ext cx="161967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4002" y="33509"/>
            <a:ext cx="648844" cy="1524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4512" y="209815"/>
            <a:ext cx="910461" cy="864096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3" name="2 CuadroTexto"/>
          <p:cNvSpPr txBox="1"/>
          <p:nvPr/>
        </p:nvSpPr>
        <p:spPr>
          <a:xfrm>
            <a:off x="2339752" y="404664"/>
            <a:ext cx="2913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 smtClean="0">
                <a:solidFill>
                  <a:srgbClr val="565C1A"/>
                </a:solidFill>
              </a:rPr>
              <a:t>Marco Conceptual</a:t>
            </a:r>
            <a:endParaRPr lang="es-SV" sz="2400" b="1" dirty="0">
              <a:solidFill>
                <a:srgbClr val="565C1A"/>
              </a:solidFill>
            </a:endParaRPr>
          </a:p>
        </p:txBody>
      </p:sp>
    </p:spTree>
  </p:cSld>
  <p:clrMapOvr>
    <a:masterClrMapping/>
  </p:clrMapOvr>
  <p:transition advTm="51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1628800"/>
            <a:ext cx="60486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Reducción en la cobertura de manglares y otros ecosistemas costero </a:t>
            </a:r>
            <a:r>
              <a:rPr lang="es-SV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marinos (perdida de atractivos turísticos, disminución de especies de valor comercial, </a:t>
            </a:r>
            <a:r>
              <a:rPr lang="es-SV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etc</a:t>
            </a:r>
            <a:r>
              <a:rPr lang="es-SV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s-SV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SV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Extracción </a:t>
            </a:r>
            <a:r>
              <a:rPr lang="es-SV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ilegal de corales y otros organismos marinos para satisfacer la demanda de </a:t>
            </a:r>
            <a:r>
              <a:rPr lang="es-SV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turismo.</a:t>
            </a:r>
          </a:p>
          <a:p>
            <a:endParaRPr lang="es-SV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SV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Proliferación </a:t>
            </a:r>
            <a:r>
              <a:rPr lang="es-SV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 viviendas en la playa, consorcios turísticos pequeñas/medianos/grandes y granjas </a:t>
            </a:r>
            <a:r>
              <a:rPr lang="es-SV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camaroneras.</a:t>
            </a:r>
          </a:p>
          <a:p>
            <a:endParaRPr lang="es-SV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s-SV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s-SV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SV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3" action="ppaction://hlinkfile"/>
              </a:rPr>
              <a:t>..\PROY BIODIVERSIDAD\Erosión DECAMERON.bmp</a:t>
            </a:r>
            <a:endParaRPr lang="es-SV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s-SV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s-SV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9400" y="1856343"/>
            <a:ext cx="162242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E:\Fotos Guadalupe la Zorra\IMG_020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3" y="3501008"/>
            <a:ext cx="1622425" cy="1241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:\Fotos Guadalupe la Zorra\IMG_018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2" y="5005080"/>
            <a:ext cx="1622425" cy="129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4002" y="33509"/>
            <a:ext cx="648844" cy="1524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2368" y="116632"/>
            <a:ext cx="910461" cy="864096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10153"/>
            <a:ext cx="5510416" cy="477054"/>
          </a:xfrm>
          <a:solidFill>
            <a:srgbClr val="CCCC33"/>
          </a:solidFill>
        </p:spPr>
        <p:txBody>
          <a:bodyPr/>
          <a:lstStyle/>
          <a:p>
            <a:r>
              <a:rPr lang="es-SV" dirty="0" smtClean="0">
                <a:solidFill>
                  <a:srgbClr val="565C1A"/>
                </a:solidFill>
              </a:rPr>
              <a:t>Marco Conceptual</a:t>
            </a:r>
            <a:endParaRPr lang="es-SV" dirty="0">
              <a:solidFill>
                <a:srgbClr val="565C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310153"/>
            <a:ext cx="6408712" cy="477054"/>
          </a:xfrm>
          <a:solidFill>
            <a:srgbClr val="CCCC33"/>
          </a:solidFill>
        </p:spPr>
        <p:txBody>
          <a:bodyPr/>
          <a:lstStyle/>
          <a:p>
            <a:r>
              <a:rPr lang="es-SV" sz="2400" dirty="0" smtClean="0">
                <a:latin typeface="Arial" pitchFamily="34" charset="0"/>
                <a:cs typeface="Arial" pitchFamily="34" charset="0"/>
              </a:rPr>
              <a:t>Objetivo del Proyecto</a:t>
            </a:r>
            <a:endParaRPr lang="es-SV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9552" y="1268760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/>
          </a:p>
        </p:txBody>
      </p:sp>
      <p:sp>
        <p:nvSpPr>
          <p:cNvPr id="5" name="4 Rectángulo"/>
          <p:cNvSpPr/>
          <p:nvPr/>
        </p:nvSpPr>
        <p:spPr>
          <a:xfrm>
            <a:off x="683568" y="1407259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SV" dirty="0" smtClean="0"/>
          </a:p>
          <a:p>
            <a:pPr algn="just"/>
            <a:r>
              <a:rPr lang="es-SV" dirty="0" smtClean="0"/>
              <a:t>Mejorar las condiciones de la biodiversidad mediante el apoyo al desarrollo </a:t>
            </a:r>
            <a:r>
              <a:rPr lang="es-SV" dirty="0"/>
              <a:t>social y económico de la zona costero marina, impulsando las prácticas </a:t>
            </a:r>
            <a:r>
              <a:rPr lang="es-SV" dirty="0" smtClean="0"/>
              <a:t>amigables con el medio ambiente </a:t>
            </a:r>
            <a:r>
              <a:rPr lang="es-SV" dirty="0"/>
              <a:t>en los sectores de Pesca y Turismo, </a:t>
            </a:r>
            <a:r>
              <a:rPr lang="es-SV" dirty="0" smtClean="0"/>
              <a:t>con </a:t>
            </a:r>
            <a:r>
              <a:rPr lang="es-SV" dirty="0"/>
              <a:t>una plena participación de los actores locales </a:t>
            </a:r>
            <a:r>
              <a:rPr lang="es-SV" dirty="0" smtClean="0"/>
              <a:t>.</a:t>
            </a:r>
            <a:endParaRPr lang="es-SV" dirty="0"/>
          </a:p>
        </p:txBody>
      </p:sp>
      <p:pic>
        <p:nvPicPr>
          <p:cNvPr id="4098" name="Picture 2" descr="C:\Users\Susana Barrera\Desktop\fotos fademype\IMG_2479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623947" y="3573016"/>
            <a:ext cx="4139297" cy="253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4002" y="33509"/>
            <a:ext cx="648844" cy="1524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62165" y="116632"/>
            <a:ext cx="910461" cy="864096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xmlns="" val="26525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529840"/>
            <a:ext cx="5976664" cy="477054"/>
          </a:xfrm>
          <a:solidFill>
            <a:srgbClr val="CCCC33"/>
          </a:solidFill>
        </p:spPr>
        <p:txBody>
          <a:bodyPr/>
          <a:lstStyle/>
          <a:p>
            <a:r>
              <a:rPr lang="es-SV" dirty="0" smtClean="0">
                <a:latin typeface="Arial" pitchFamily="34" charset="0"/>
                <a:cs typeface="Arial" pitchFamily="34" charset="0"/>
              </a:rPr>
              <a:t>Principios de biodiversidad</a:t>
            </a:r>
            <a:endParaRPr lang="es-SV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419056" cy="4874096"/>
          </a:xfrm>
        </p:spPr>
        <p:txBody>
          <a:bodyPr/>
          <a:lstStyle/>
          <a:p>
            <a:pPr marL="0" indent="0">
              <a:buNone/>
            </a:pPr>
            <a:r>
              <a:rPr lang="es-SV" b="1" dirty="0" smtClean="0">
                <a:latin typeface="Arial" pitchFamily="34" charset="0"/>
                <a:cs typeface="Arial" pitchFamily="34" charset="0"/>
              </a:rPr>
              <a:t>Principios </a:t>
            </a:r>
            <a:r>
              <a:rPr lang="es-SV" b="1" dirty="0">
                <a:latin typeface="Arial" pitchFamily="34" charset="0"/>
                <a:cs typeface="Arial" pitchFamily="34" charset="0"/>
              </a:rPr>
              <a:t>centrales:</a:t>
            </a:r>
            <a:endParaRPr lang="es-SV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SV" dirty="0" smtClean="0">
                <a:latin typeface="Arial" pitchFamily="34" charset="0"/>
                <a:cs typeface="Arial" pitchFamily="34" charset="0"/>
              </a:rPr>
              <a:t>Sostenibilidad </a:t>
            </a:r>
            <a:r>
              <a:rPr lang="es-SV" dirty="0">
                <a:latin typeface="Arial" pitchFamily="34" charset="0"/>
                <a:cs typeface="Arial" pitchFamily="34" charset="0"/>
              </a:rPr>
              <a:t>de pesca y </a:t>
            </a:r>
            <a:r>
              <a:rPr lang="es-SV" dirty="0" smtClean="0">
                <a:latin typeface="Arial" pitchFamily="34" charset="0"/>
                <a:cs typeface="Arial" pitchFamily="34" charset="0"/>
              </a:rPr>
              <a:t>turismo.</a:t>
            </a:r>
            <a:endParaRPr lang="es-SV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SV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SV" dirty="0" smtClean="0">
                <a:latin typeface="Arial" pitchFamily="34" charset="0"/>
                <a:cs typeface="Arial" pitchFamily="34" charset="0"/>
              </a:rPr>
              <a:t>Integración </a:t>
            </a:r>
            <a:r>
              <a:rPr lang="es-SV" dirty="0">
                <a:latin typeface="Arial" pitchFamily="34" charset="0"/>
                <a:cs typeface="Arial" pitchFamily="34" charset="0"/>
              </a:rPr>
              <a:t>de conservación con sectores productivos, en vez de exclusión –“ganar-ganar</a:t>
            </a:r>
            <a:r>
              <a:rPr lang="es-SV" dirty="0" smtClean="0">
                <a:latin typeface="Arial" pitchFamily="34" charset="0"/>
                <a:cs typeface="Arial" pitchFamily="34" charset="0"/>
              </a:rPr>
              <a:t>”.</a:t>
            </a:r>
            <a:endParaRPr lang="es-SV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SV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SV" dirty="0" smtClean="0">
                <a:latin typeface="Arial" pitchFamily="34" charset="0"/>
                <a:cs typeface="Arial" pitchFamily="34" charset="0"/>
              </a:rPr>
              <a:t>Búsqueda </a:t>
            </a:r>
            <a:r>
              <a:rPr lang="es-SV" dirty="0">
                <a:latin typeface="Arial" pitchFamily="34" charset="0"/>
                <a:cs typeface="Arial" pitchFamily="34" charset="0"/>
              </a:rPr>
              <a:t>de alternativas </a:t>
            </a:r>
            <a:r>
              <a:rPr lang="es-SV" dirty="0" smtClean="0">
                <a:latin typeface="Arial" pitchFamily="34" charset="0"/>
                <a:cs typeface="Arial" pitchFamily="34" charset="0"/>
              </a:rPr>
              <a:t>viables.</a:t>
            </a:r>
            <a:endParaRPr lang="es-SV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SV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SV" dirty="0" smtClean="0">
                <a:latin typeface="Arial" pitchFamily="34" charset="0"/>
                <a:cs typeface="Arial" pitchFamily="34" charset="0"/>
              </a:rPr>
              <a:t>Enfoque </a:t>
            </a:r>
            <a:r>
              <a:rPr lang="es-SV" dirty="0">
                <a:latin typeface="Arial" pitchFamily="34" charset="0"/>
                <a:cs typeface="Arial" pitchFamily="34" charset="0"/>
              </a:rPr>
              <a:t>intersectorial, estratégico, participativo y </a:t>
            </a:r>
            <a:r>
              <a:rPr lang="es-SV" dirty="0" smtClean="0">
                <a:latin typeface="Arial" pitchFamily="34" charset="0"/>
                <a:cs typeface="Arial" pitchFamily="34" charset="0"/>
              </a:rPr>
              <a:t>descentralizado.</a:t>
            </a:r>
            <a:endParaRPr lang="es-SV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SV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Susana Barrera\Desktop\Isla de Meanguera\IMG_1078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984451" y="1844824"/>
            <a:ext cx="201168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usana Barrera\Desktop\Isla de Meanguera\IMG_1056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6930" t="-11809"/>
          <a:stretch/>
        </p:blipFill>
        <p:spPr bwMode="auto">
          <a:xfrm>
            <a:off x="6372200" y="4005064"/>
            <a:ext cx="259228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691" y="363475"/>
            <a:ext cx="910461" cy="864096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4002" y="33509"/>
            <a:ext cx="648844" cy="152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3257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575682"/>
            <a:ext cx="6302504" cy="477054"/>
          </a:xfrm>
          <a:solidFill>
            <a:srgbClr val="CCCC33"/>
          </a:solidFill>
        </p:spPr>
        <p:txBody>
          <a:bodyPr/>
          <a:lstStyle/>
          <a:p>
            <a:r>
              <a:rPr lang="es-SV" dirty="0" smtClean="0">
                <a:latin typeface="Arial" pitchFamily="34" charset="0"/>
                <a:cs typeface="Arial" pitchFamily="34" charset="0"/>
              </a:rPr>
              <a:t>Zona de Intervención</a:t>
            </a:r>
            <a:endParaRPr lang="es-SV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187624" y="1268760"/>
            <a:ext cx="6840760" cy="4995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17923" y="391641"/>
            <a:ext cx="910461" cy="864096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648844" cy="1524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7561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71414"/>
            <a:ext cx="6662544" cy="477054"/>
          </a:xfrm>
          <a:solidFill>
            <a:srgbClr val="CCCC33"/>
          </a:solidFill>
        </p:spPr>
        <p:txBody>
          <a:bodyPr/>
          <a:lstStyle/>
          <a:p>
            <a:r>
              <a:rPr lang="es-SV" dirty="0" smtClean="0">
                <a:latin typeface="Arial" pitchFamily="34" charset="0"/>
                <a:cs typeface="Arial" pitchFamily="34" charset="0"/>
              </a:rPr>
              <a:t>Municipios Priorizados</a:t>
            </a:r>
            <a:endParaRPr lang="es-SV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 numCol="2"/>
          <a:lstStyle/>
          <a:p>
            <a:r>
              <a:rPr lang="es-SV" sz="2000" dirty="0"/>
              <a:t>1</a:t>
            </a:r>
            <a:r>
              <a:rPr lang="es-SV" sz="2000" dirty="0">
                <a:latin typeface="Arial" pitchFamily="34" charset="0"/>
                <a:cs typeface="Arial" pitchFamily="34" charset="0"/>
              </a:rPr>
              <a:t>.La Libertad</a:t>
            </a:r>
          </a:p>
          <a:p>
            <a:r>
              <a:rPr lang="es-SV" sz="2000" dirty="0">
                <a:latin typeface="Arial" pitchFamily="34" charset="0"/>
                <a:cs typeface="Arial" pitchFamily="34" charset="0"/>
              </a:rPr>
              <a:t>2.Jujutla(Barra de Santiago, Garita Palmera)</a:t>
            </a:r>
          </a:p>
          <a:p>
            <a:r>
              <a:rPr lang="es-SV" sz="2000" dirty="0">
                <a:latin typeface="Arial" pitchFamily="34" charset="0"/>
                <a:cs typeface="Arial" pitchFamily="34" charset="0"/>
              </a:rPr>
              <a:t>3.Acajutla(Los </a:t>
            </a:r>
            <a:r>
              <a:rPr lang="es-SV" sz="2000" dirty="0" err="1">
                <a:latin typeface="Arial" pitchFamily="34" charset="0"/>
                <a:cs typeface="Arial" pitchFamily="34" charset="0"/>
              </a:rPr>
              <a:t>Cóbanos</a:t>
            </a:r>
            <a:r>
              <a:rPr lang="es-SV" sz="2000" dirty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s-SV" sz="2000" dirty="0">
                <a:latin typeface="Arial" pitchFamily="34" charset="0"/>
                <a:cs typeface="Arial" pitchFamily="34" charset="0"/>
              </a:rPr>
              <a:t>4.Puerto El Triunfo</a:t>
            </a:r>
          </a:p>
          <a:p>
            <a:r>
              <a:rPr lang="es-SV" sz="2000" dirty="0">
                <a:latin typeface="Arial" pitchFamily="34" charset="0"/>
                <a:cs typeface="Arial" pitchFamily="34" charset="0"/>
              </a:rPr>
              <a:t>5.Chirilagua(El Cuco)</a:t>
            </a:r>
          </a:p>
          <a:p>
            <a:r>
              <a:rPr lang="es-SV" sz="2000" dirty="0">
                <a:latin typeface="Arial" pitchFamily="34" charset="0"/>
                <a:cs typeface="Arial" pitchFamily="34" charset="0"/>
              </a:rPr>
              <a:t>6.Tamanique(El Tunco)</a:t>
            </a:r>
          </a:p>
          <a:p>
            <a:r>
              <a:rPr lang="es-SV" sz="2000" dirty="0">
                <a:latin typeface="Arial" pitchFamily="34" charset="0"/>
                <a:cs typeface="Arial" pitchFamily="34" charset="0"/>
              </a:rPr>
              <a:t>7.San Francisco Menéndez</a:t>
            </a:r>
          </a:p>
          <a:p>
            <a:r>
              <a:rPr lang="es-SV" sz="2000" dirty="0">
                <a:latin typeface="Arial" pitchFamily="34" charset="0"/>
                <a:cs typeface="Arial" pitchFamily="34" charset="0"/>
              </a:rPr>
              <a:t>8.San Dionisio (Puerto Grande)</a:t>
            </a:r>
          </a:p>
          <a:p>
            <a:r>
              <a:rPr lang="es-SV" sz="2000" dirty="0">
                <a:latin typeface="Arial" pitchFamily="34" charset="0"/>
                <a:cs typeface="Arial" pitchFamily="34" charset="0"/>
              </a:rPr>
              <a:t>9.Conchagua(El Tamarindo)</a:t>
            </a:r>
          </a:p>
          <a:p>
            <a:r>
              <a:rPr lang="es-SV" sz="2000" dirty="0">
                <a:latin typeface="Arial" pitchFamily="34" charset="0"/>
                <a:cs typeface="Arial" pitchFamily="34" charset="0"/>
              </a:rPr>
              <a:t>10.San Alejo</a:t>
            </a:r>
          </a:p>
          <a:p>
            <a:r>
              <a:rPr lang="es-SV" sz="2000" dirty="0">
                <a:latin typeface="Arial" pitchFamily="34" charset="0"/>
                <a:cs typeface="Arial" pitchFamily="34" charset="0"/>
              </a:rPr>
              <a:t>11.Jiquilisco</a:t>
            </a:r>
          </a:p>
          <a:p>
            <a:r>
              <a:rPr lang="es-SV" sz="2000" dirty="0">
                <a:latin typeface="Arial" pitchFamily="34" charset="0"/>
                <a:cs typeface="Arial" pitchFamily="34" charset="0"/>
              </a:rPr>
              <a:t>12.Pasaquina(Barrancones)</a:t>
            </a:r>
          </a:p>
          <a:p>
            <a:r>
              <a:rPr lang="es-SV" sz="2000" dirty="0" smtClean="0">
                <a:latin typeface="Arial" pitchFamily="34" charset="0"/>
                <a:cs typeface="Arial" pitchFamily="34" charset="0"/>
              </a:rPr>
              <a:t>13.Meanguera del Golfo</a:t>
            </a:r>
            <a:endParaRPr lang="es-SV" sz="2000" dirty="0">
              <a:latin typeface="Arial" pitchFamily="34" charset="0"/>
              <a:cs typeface="Arial" pitchFamily="34" charset="0"/>
            </a:endParaRPr>
          </a:p>
          <a:p>
            <a:r>
              <a:rPr lang="es-SV" sz="2000" dirty="0" smtClean="0">
                <a:latin typeface="Arial" pitchFamily="34" charset="0"/>
                <a:cs typeface="Arial" pitchFamily="34" charset="0"/>
              </a:rPr>
              <a:t>14.Usulután (Puerto Parada)</a:t>
            </a:r>
            <a:endParaRPr lang="es-SV" sz="2000" dirty="0">
              <a:latin typeface="Arial" pitchFamily="34" charset="0"/>
              <a:cs typeface="Arial" pitchFamily="34" charset="0"/>
            </a:endParaRPr>
          </a:p>
          <a:p>
            <a:r>
              <a:rPr lang="es-SV" sz="2000" dirty="0">
                <a:latin typeface="Arial" pitchFamily="34" charset="0"/>
                <a:cs typeface="Arial" pitchFamily="34" charset="0"/>
              </a:rPr>
              <a:t>15.San Luis La Herradura</a:t>
            </a:r>
          </a:p>
          <a:p>
            <a:r>
              <a:rPr lang="es-SV" sz="2000" dirty="0">
                <a:latin typeface="Arial" pitchFamily="34" charset="0"/>
                <a:cs typeface="Arial" pitchFamily="34" charset="0"/>
              </a:rPr>
              <a:t>16.Intipucá</a:t>
            </a:r>
          </a:p>
          <a:p>
            <a:r>
              <a:rPr lang="es-SV" sz="2000" dirty="0">
                <a:latin typeface="Arial" pitchFamily="34" charset="0"/>
                <a:cs typeface="Arial" pitchFamily="34" charset="0"/>
              </a:rPr>
              <a:t>17.Tecoluca</a:t>
            </a:r>
          </a:p>
          <a:p>
            <a:r>
              <a:rPr lang="es-SV" sz="2000" dirty="0">
                <a:latin typeface="Arial" pitchFamily="34" charset="0"/>
                <a:cs typeface="Arial" pitchFamily="34" charset="0"/>
              </a:rPr>
              <a:t>18.Zacatecoluca (San José de la Montaña)</a:t>
            </a:r>
          </a:p>
          <a:p>
            <a:pPr marL="0" indent="0">
              <a:buNone/>
            </a:pPr>
            <a:endParaRPr lang="es-SV" dirty="0"/>
          </a:p>
        </p:txBody>
      </p:sp>
      <p:pic>
        <p:nvPicPr>
          <p:cNvPr id="3074" name="Picture 2" descr="C:\Users\Susana Barrera\Desktop\Isla de Meanguera\IMG_098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149080"/>
            <a:ext cx="3084519" cy="173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32346" y="188640"/>
            <a:ext cx="910461" cy="864096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648844" cy="152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5797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71414"/>
            <a:ext cx="6590536" cy="477054"/>
          </a:xfrm>
          <a:solidFill>
            <a:srgbClr val="CCCC33"/>
          </a:solidFill>
        </p:spPr>
        <p:txBody>
          <a:bodyPr/>
          <a:lstStyle/>
          <a:p>
            <a:r>
              <a:rPr lang="es-SV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es-SV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635080" cy="4937760"/>
          </a:xfrm>
        </p:spPr>
        <p:txBody>
          <a:bodyPr/>
          <a:lstStyle/>
          <a:p>
            <a:pPr algn="just"/>
            <a:r>
              <a:rPr lang="es-SV" sz="2000" dirty="0" smtClean="0">
                <a:latin typeface="Arial" pitchFamily="34" charset="0"/>
                <a:cs typeface="Arial" pitchFamily="34" charset="0"/>
              </a:rPr>
              <a:t>Res. </a:t>
            </a:r>
            <a:r>
              <a:rPr lang="es-SV" sz="2000" dirty="0">
                <a:latin typeface="Arial" pitchFamily="34" charset="0"/>
                <a:cs typeface="Arial" pitchFamily="34" charset="0"/>
              </a:rPr>
              <a:t>1: Políticas y reglamentos </a:t>
            </a:r>
            <a:r>
              <a:rPr lang="es-SV" sz="2000" dirty="0" smtClean="0">
                <a:latin typeface="Arial" pitchFamily="34" charset="0"/>
                <a:cs typeface="Arial" pitchFamily="34" charset="0"/>
              </a:rPr>
              <a:t>de sectores </a:t>
            </a:r>
            <a:r>
              <a:rPr lang="es-SV" sz="2000" dirty="0">
                <a:latin typeface="Arial" pitchFamily="34" charset="0"/>
                <a:cs typeface="Arial" pitchFamily="34" charset="0"/>
              </a:rPr>
              <a:t>turismo y pesca apoyan formas de producción compatibles con la sostenibilidad de los recursos y con la conservación de la biodiversidad</a:t>
            </a:r>
            <a:r>
              <a:rPr lang="es-SV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SV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SV" sz="2000" dirty="0" smtClean="0">
                <a:latin typeface="Arial" pitchFamily="34" charset="0"/>
                <a:cs typeface="Arial" pitchFamily="34" charset="0"/>
              </a:rPr>
              <a:t>Res. </a:t>
            </a:r>
            <a:r>
              <a:rPr lang="es-SV" sz="2000" dirty="0">
                <a:latin typeface="Arial" pitchFamily="34" charset="0"/>
                <a:cs typeface="Arial" pitchFamily="34" charset="0"/>
              </a:rPr>
              <a:t>2: Los productores </a:t>
            </a:r>
            <a:r>
              <a:rPr lang="es-SV" sz="2000" dirty="0" smtClean="0">
                <a:latin typeface="Arial" pitchFamily="34" charset="0"/>
                <a:cs typeface="Arial" pitchFamily="34" charset="0"/>
              </a:rPr>
              <a:t>tienen capacidad </a:t>
            </a:r>
            <a:r>
              <a:rPr lang="es-SV" sz="2000" dirty="0">
                <a:latin typeface="Arial" pitchFamily="34" charset="0"/>
                <a:cs typeface="Arial" pitchFamily="34" charset="0"/>
              </a:rPr>
              <a:t>y </a:t>
            </a:r>
            <a:r>
              <a:rPr lang="es-SV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SV" sz="2000" dirty="0">
                <a:latin typeface="Arial" pitchFamily="34" charset="0"/>
                <a:cs typeface="Arial" pitchFamily="34" charset="0"/>
              </a:rPr>
              <a:t>motivación para operar de conformidad con los principios de la sostenibilidad de los recursos y la conservación de la </a:t>
            </a:r>
            <a:r>
              <a:rPr lang="es-SV" sz="2000" dirty="0" smtClean="0">
                <a:latin typeface="Arial" pitchFamily="34" charset="0"/>
                <a:cs typeface="Arial" pitchFamily="34" charset="0"/>
              </a:rPr>
              <a:t>biodiversidad.</a:t>
            </a:r>
          </a:p>
          <a:p>
            <a:pPr algn="just"/>
            <a:endParaRPr lang="es-SV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SV" sz="2000" dirty="0" smtClean="0">
                <a:latin typeface="Arial" pitchFamily="34" charset="0"/>
                <a:cs typeface="Arial" pitchFamily="34" charset="0"/>
              </a:rPr>
              <a:t>Res. </a:t>
            </a:r>
            <a:r>
              <a:rPr lang="es-SV" sz="2000" dirty="0">
                <a:latin typeface="Arial" pitchFamily="34" charset="0"/>
                <a:cs typeface="Arial" pitchFamily="34" charset="0"/>
              </a:rPr>
              <a:t>3: Las instituciones nacionales y locales tienen capacidad para apoyar eficazmente la incorporación de las consideraciones de la biodiversidad en la gestión de la zona </a:t>
            </a:r>
            <a:r>
              <a:rPr lang="es-SV" sz="2000" dirty="0" smtClean="0">
                <a:latin typeface="Arial" pitchFamily="34" charset="0"/>
                <a:cs typeface="Arial" pitchFamily="34" charset="0"/>
              </a:rPr>
              <a:t>costera/marina.</a:t>
            </a:r>
            <a:endParaRPr lang="es-SV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E:\Fotos Guadalupe la Zorra\IMG_0207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7383271" y="1844824"/>
            <a:ext cx="1584175" cy="115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3272" y="3212976"/>
            <a:ext cx="1584175" cy="1193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 descr="E:\Fotos Guadalupe la Zorra\IMG_025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383272" y="4588046"/>
            <a:ext cx="1569355" cy="1139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648844" cy="152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6632"/>
            <a:ext cx="806186" cy="864096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xmlns="" val="198064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e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e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4169</TotalTime>
  <Words>800</Words>
  <Application>Microsoft Office PowerPoint</Application>
  <PresentationFormat>Presentación en pantalla (4:3)</PresentationFormat>
  <Paragraphs>131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Origen</vt:lpstr>
      <vt:lpstr>Diapositiva 1</vt:lpstr>
      <vt:lpstr> Estudio de Base</vt:lpstr>
      <vt:lpstr>   </vt:lpstr>
      <vt:lpstr>Marco Conceptual</vt:lpstr>
      <vt:lpstr>Objetivo del Proyecto</vt:lpstr>
      <vt:lpstr>Principios de biodiversidad</vt:lpstr>
      <vt:lpstr>Zona de Intervención</vt:lpstr>
      <vt:lpstr>Municipios Priorizados</vt:lpstr>
      <vt:lpstr>Resultados</vt:lpstr>
      <vt:lpstr>Resultados</vt:lpstr>
      <vt:lpstr>Resultados</vt:lpstr>
      <vt:lpstr>Resultados</vt:lpstr>
      <vt:lpstr>Socios para la implementación </vt:lpstr>
      <vt:lpstr>Estructura Organizativa del Proyecto</vt:lpstr>
      <vt:lpstr>Muchas gracias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de Política Institucional del MARN</dc:title>
  <dc:subject>Plan Quinquenal de Desarrollo 2009 - 2014</dc:subject>
  <dc:creator>Jenny Berganza</dc:creator>
  <cp:lastModifiedBy>Leonor Gonzalez</cp:lastModifiedBy>
  <cp:revision>339</cp:revision>
  <dcterms:created xsi:type="dcterms:W3CDTF">2009-10-08T14:49:44Z</dcterms:created>
  <dcterms:modified xsi:type="dcterms:W3CDTF">2012-08-27T17:37:30Z</dcterms:modified>
</cp:coreProperties>
</file>