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drawingml.chart+xml" PartName="/ppt/charts/chart6.xml"/>
  <Override ContentType="application/vnd.openxmlformats-officedocument.drawingml.chart+xml" PartName="/ppt/charts/chart7.xml"/>
  <Default ContentType="application/vnd.openxmlformats-officedocument.spreadsheetml.sheet" Extension="xlsx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1" r:id="rId15"/>
    <p:sldId id="270" r:id="rId16"/>
    <p:sldId id="269" r:id="rId17"/>
    <p:sldId id="268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6F"/>
    <a:srgbClr val="BF5A6F"/>
    <a:srgbClr val="8BAA27"/>
    <a:srgbClr val="BF5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SV"/>
  <c:style val="24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Tiene acceso a electricidad </c:v>
                </c:pt>
                <c:pt idx="1">
                  <c:v>No tiene acceso electricidad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92.9</c:v>
                </c:pt>
                <c:pt idx="1">
                  <c:v>7.1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prstClr val="white">
        <a:lumMod val="65000"/>
        <a:alpha val="10000"/>
      </a:prstClr>
    </a:solidFill>
    <a:ln>
      <a:solidFill>
        <a:prstClr val="white">
          <a:lumMod val="65000"/>
        </a:prstClr>
      </a:solidFill>
    </a:ln>
  </c:spPr>
  <c:txPr>
    <a:bodyPr/>
    <a:lstStyle/>
    <a:p>
      <a:pPr>
        <a:defRPr sz="1800"/>
      </a:pPr>
      <a:endParaRPr lang="es-SV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4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Acceso a agua potable</c:v>
                </c:pt>
                <c:pt idx="1">
                  <c:v>No acceso a agua potable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89.3</c:v>
                </c:pt>
                <c:pt idx="1">
                  <c:v>10.7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prstClr val="white">
        <a:lumMod val="65000"/>
        <a:alpha val="10000"/>
      </a:prstClr>
    </a:solidFill>
    <a:ln>
      <a:solidFill>
        <a:prstClr val="white">
          <a:lumMod val="65000"/>
        </a:prstClr>
      </a:solidFill>
    </a:ln>
  </c:spPr>
  <c:txPr>
    <a:bodyPr/>
    <a:lstStyle/>
    <a:p>
      <a:pPr>
        <a:defRPr sz="1800"/>
      </a:pPr>
      <a:endParaRPr lang="es-SV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4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Acceso a señal</c:v>
                </c:pt>
                <c:pt idx="1">
                  <c:v>No acceso a señal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prstClr val="white">
        <a:lumMod val="65000"/>
        <a:alpha val="10000"/>
      </a:prstClr>
    </a:solidFill>
    <a:ln>
      <a:solidFill>
        <a:prstClr val="white">
          <a:lumMod val="65000"/>
        </a:prstClr>
      </a:solidFill>
    </a:ln>
  </c:spPr>
  <c:txPr>
    <a:bodyPr/>
    <a:lstStyle/>
    <a:p>
      <a:pPr>
        <a:defRPr sz="1800"/>
      </a:pPr>
      <a:endParaRPr lang="es-SV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4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Tiene acceso </c:v>
                </c:pt>
                <c:pt idx="1">
                  <c:v>No tiene acceso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35.700000000000003</c:v>
                </c:pt>
                <c:pt idx="1">
                  <c:v>64.3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prstClr val="white">
        <a:lumMod val="65000"/>
        <a:alpha val="10000"/>
      </a:prstClr>
    </a:solidFill>
    <a:ln>
      <a:solidFill>
        <a:prstClr val="white">
          <a:lumMod val="65000"/>
        </a:prstClr>
      </a:solidFill>
    </a:ln>
  </c:spPr>
  <c:txPr>
    <a:bodyPr/>
    <a:lstStyle/>
    <a:p>
      <a:pPr>
        <a:defRPr sz="1800"/>
      </a:pPr>
      <a:endParaRPr lang="es-SV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4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Nacional</c:v>
                </c:pt>
                <c:pt idx="1">
                  <c:v>Extranjero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81.5</c:v>
                </c:pt>
                <c:pt idx="1">
                  <c:v>18.5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prstClr val="white">
        <a:lumMod val="65000"/>
        <a:alpha val="10000"/>
      </a:prstClr>
    </a:solidFill>
    <a:ln>
      <a:solidFill>
        <a:prstClr val="white">
          <a:lumMod val="65000"/>
        </a:prstClr>
      </a:solidFill>
    </a:ln>
  </c:spPr>
  <c:txPr>
    <a:bodyPr/>
    <a:lstStyle/>
    <a:p>
      <a:pPr>
        <a:defRPr sz="1800"/>
      </a:pPr>
      <a:endParaRPr lang="es-SV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4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No ofrece transporte</c:v>
                </c:pt>
                <c:pt idx="1">
                  <c:v>Sí ofrece transporte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89.3</c:v>
                </c:pt>
                <c:pt idx="1">
                  <c:v>10.7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prstClr val="white">
        <a:lumMod val="65000"/>
        <a:alpha val="10000"/>
      </a:prstClr>
    </a:solidFill>
    <a:ln>
      <a:solidFill>
        <a:prstClr val="white">
          <a:lumMod val="65000"/>
        </a:prstClr>
      </a:solidFill>
    </a:ln>
  </c:spPr>
  <c:txPr>
    <a:bodyPr/>
    <a:lstStyle/>
    <a:p>
      <a:pPr>
        <a:defRPr sz="1800"/>
      </a:pPr>
      <a:endParaRPr lang="es-SV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SV"/>
  <c:style val="24"/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Hoja1!$A$2:$A$3</c:f>
              <c:strCache>
                <c:ptCount val="2"/>
                <c:pt idx="0">
                  <c:v>Sí tiene vínculo </c:v>
                </c:pt>
                <c:pt idx="1">
                  <c:v>No tiene vínculo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28.6</c:v>
                </c:pt>
                <c:pt idx="1">
                  <c:v>71.400000000000006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spPr>
    <a:solidFill>
      <a:prstClr val="white">
        <a:lumMod val="65000"/>
        <a:alpha val="10000"/>
      </a:prstClr>
    </a:solidFill>
    <a:ln>
      <a:solidFill>
        <a:prstClr val="white">
          <a:lumMod val="65000"/>
        </a:prstClr>
      </a:solidFill>
    </a:ln>
  </c:spPr>
  <c:txPr>
    <a:bodyPr/>
    <a:lstStyle/>
    <a:p>
      <a:pPr>
        <a:defRPr sz="1800"/>
      </a:pPr>
      <a:endParaRPr lang="es-SV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6 Imagen" descr="Propuesta portad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pic>
        <p:nvPicPr>
          <p:cNvPr id="7" name="6 Imagen" descr="Fondo Gr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6 Imagen" descr="Fondo Gr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7 Imagen" descr="Fondo Gr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" name="9 Imagen" descr="Fondo Gr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6" name="5 Imagen" descr="Fondo Gr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5" name="4 Imagen" descr="Fondo Gr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8" name="7 Imagen" descr="Fondo Gr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034BB-B0E1-49AE-994B-662062A2B380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0EE8-42E9-46DF-9E34-95453A17012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2400" y="542206"/>
            <a:ext cx="4551040" cy="3267794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0" baseline="0" cap="none" dirty="0" i="0" kern="1200" kumimoji="0" lang="es-SV" noProof="0" normalizeH="0" smtClean="0" spc="0" strike="noStrike" sz="4400" u="none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charset="0" pitchFamily="18" typeface="Book Antiqua"/>
                <a:ea typeface="+mj-ea"/>
                <a:cs typeface="+mj-cs"/>
              </a:rPr>
              <a:t>Características del </a:t>
            </a:r>
            <a:r>
              <a:rPr b="1" baseline="0" cap="none" dirty="0" i="0" kern="1200" kumimoji="0" lang="es-SV" noProof="0" normalizeH="0" smtClean="0" spc="0" strike="noStrike" sz="4400" u="none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charset="0" pitchFamily="18" typeface="Book Antiqua"/>
                <a:ea typeface="+mj-ea"/>
                <a:cs typeface="+mj-cs"/>
              </a:rPr>
              <a:t>TRC</a:t>
            </a:r>
            <a:endParaRPr dirty="0" lang="es-SV" sz="4400">
              <a:solidFill>
                <a:srgbClr val="004C6F"/>
              </a:solidFill>
              <a:latin charset="0" pitchFamily="18" typeface="Book Antiqua"/>
              <a:ea typeface="+mj-ea"/>
              <a:cs typeface="+mj-cs"/>
            </a:endParaRPr>
          </a:p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0" baseline="0" cap="none" dirty="0" i="0" kern="1200" kumimoji="0" lang="es-SV" noProof="0" normalizeH="0" smtClean="0" spc="0" strike="noStrike" sz="4400" u="none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charset="0" pitchFamily="18" typeface="Book Antiqua"/>
                <a:ea typeface="+mj-ea"/>
                <a:cs typeface="+mj-cs"/>
              </a:rPr>
              <a:t>en El Salvador </a:t>
            </a:r>
            <a:endParaRPr b="0" baseline="0" cap="none" dirty="0" i="0" kern="1200" kumimoji="0" lang="es-SV" noProof="0" normalizeH="0" spc="0" strike="noStrike" sz="4400" u="none">
              <a:ln>
                <a:noFill/>
              </a:ln>
              <a:solidFill>
                <a:srgbClr val="004C6F"/>
              </a:solidFill>
              <a:effectLst/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pic>
        <p:nvPicPr>
          <p:cNvPr descr="Viajefindeaño2011-CooStaAdelaida_Dic15 297.JPG" id="5" name="4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 rot="541784">
            <a:off x="4949390" y="917105"/>
            <a:ext cx="3840000" cy="288000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descr="C:\Users\xortiz\AppData\Local\Microsoft\Windows\Temporary Internet Files\Content.IE5\SWDP3F7L\MC900359725[1].wmf" id="6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 rot="4623782">
            <a:off x="7138866" y="659181"/>
            <a:ext cx="511550" cy="514617"/>
          </a:xfrm>
          <a:prstGeom prst="rect">
            <a:avLst/>
          </a:prstGeom>
          <a:noFill/>
        </p:spPr>
      </p:pic>
      <p:pic>
        <p:nvPicPr>
          <p:cNvPr descr="20aniversario_prisma_gde.png" id="7" name="2 Imagen"/>
          <p:cNvPicPr/>
          <p:nvPr/>
        </p:nvPicPr>
        <p:blipFill>
          <a:blip cstate="print" r:embed="rId4"/>
          <a:stretch>
            <a:fillRect/>
          </a:stretch>
        </p:blipFill>
        <p:spPr>
          <a:xfrm>
            <a:off x="1219200" y="3505200"/>
            <a:ext cx="2362200" cy="847725"/>
          </a:xfrm>
          <a:prstGeom prst="rect">
            <a:avLst/>
          </a:prstGeom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3995936" y="5172472"/>
            <a:ext cx="4824536" cy="92352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charset="0" pitchFamily="34" typeface="Arial"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24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Ileana Gómez</a:t>
            </a:r>
          </a:p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charset="0" pitchFamily="34" typeface="Arial"/>
              <a:buNone/>
              <a:tabLst/>
              <a:defRPr/>
            </a:pPr>
            <a:r>
              <a:rPr b="0" baseline="0" cap="none" dirty="0" i="0" kern="1200" kumimoji="0" lang="es-SV" noProof="0" normalizeH="0" smtClean="0" spc="0" strike="noStrike" sz="24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Fundación PRISMA</a:t>
            </a:r>
            <a:endParaRPr b="0" baseline="0" cap="none" dirty="0" i="0" kern="1200" kumimoji="0" lang="es-SV" noProof="0" normalizeH="0" spc="0" strike="noStrike" sz="2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-128" pitchFamily="34" typeface="Arial Unicode MS"/>
              <a:ea charset="-128" pitchFamily="34" typeface="Arial Unicode MS"/>
              <a:cs charset="-128" pitchFamily="34" typeface="Arial Unicode MS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83568" y="0"/>
            <a:ext cx="7920880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ju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b="0" baseline="0" cap="none" dirty="0" i="0" kern="1200" kumimoji="0" lang="es-SV" noProof="0" normalizeH="0" spc="0" strike="noStrike" sz="4400" u="none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5892225"/>
            <a:ext cx="8712968" cy="584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es-SV" smtClean="0" sz="320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Aceptable cobertura de señal telefónica</a:t>
            </a:r>
            <a:endParaRPr dirty="0" lang="es-SV" sz="3200">
              <a:solidFill>
                <a:srgbClr val="004C6F"/>
              </a:solidFill>
              <a:latin charset="-128" pitchFamily="34" typeface="Arial Unicode MS"/>
              <a:ea charset="-128" pitchFamily="34" typeface="Arial Unicode MS"/>
              <a:cs charset="-128" pitchFamily="34" typeface="Arial Unicode MS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228600" y="1676400"/>
          <a:ext cx="477348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descr="DSC_0710.JPG" id="6" name="5 Imagen"/>
          <p:cNvPicPr>
            <a:picLocks noChangeAspect="1"/>
          </p:cNvPicPr>
          <p:nvPr/>
        </p:nvPicPr>
        <p:blipFill>
          <a:blip cstate="print" r:embed="rId3"/>
          <a:srcRect b="20" r="60"/>
          <a:stretch>
            <a:fillRect/>
          </a:stretch>
        </p:blipFill>
        <p:spPr>
          <a:xfrm rot="469629">
            <a:off x="5580112" y="2280320"/>
            <a:ext cx="3333120" cy="234000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09600" y="-25896"/>
            <a:ext cx="7920880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dirty="0" lang="es-SV" noProof="0" smtClean="0" sz="3200">
                <a:solidFill>
                  <a:schemeClr val="bg1"/>
                </a:solidFill>
                <a:latin charset="0" pitchFamily="18" typeface="Book Antiqua"/>
                <a:ea typeface="+mj-ea"/>
                <a:cs typeface="+mj-cs"/>
              </a:rPr>
              <a:t>Características: Acceso a servicios básicos</a:t>
            </a:r>
            <a:endParaRPr b="1" baseline="0" cap="none" dirty="0" i="0" kern="1200" kumimoji="0" lang="es-SV" noProof="0" normalizeH="0" spc="0" strike="noStrike" sz="32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pic>
        <p:nvPicPr>
          <p:cNvPr descr="C:\Users\xortiz\AppData\Local\Microsoft\Windows\Temporary Internet Files\Content.IE5\SWDP3F7L\MC900359725[1].wmf" id="10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 rot="4623782">
            <a:off x="7577601" y="2089464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09600" y="-2589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3200" b="1" dirty="0" smtClean="0">
                <a:solidFill>
                  <a:schemeClr val="bg1"/>
                </a:solidFill>
                <a:latin typeface="Book Antiqua" pitchFamily="18" charset="0"/>
                <a:ea typeface="+mj-ea"/>
                <a:cs typeface="+mj-cs"/>
              </a:rPr>
              <a:t>Características: Acceso a servicios</a:t>
            </a:r>
            <a:endParaRPr kumimoji="0" lang="es-SV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600" y="5892225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Suficiente disponibilidad de acceso a internet</a:t>
            </a:r>
            <a:endParaRPr lang="es-SV" sz="32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4191000" y="1676400"/>
          <a:ext cx="4724400" cy="2911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Users\xortiz\Pictures\2012-01-13 seguimiento coop El Espino\seguimiento coop El Espino 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03046">
            <a:off x="331041" y="2121441"/>
            <a:ext cx="336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623782">
            <a:off x="1938801" y="1860863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09600" y="-25896"/>
            <a:ext cx="7920880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0" pitchFamily="18" typeface="Book Antiqua"/>
                <a:ea typeface="+mj-ea"/>
                <a:cs typeface="+mj-cs"/>
              </a:rPr>
              <a:t>Características: demanda </a:t>
            </a:r>
            <a:endParaRPr b="1" baseline="0" cap="none" dirty="0" i="0" kern="1200" kumimoji="0" lang="es-SV" noProof="0" normalizeH="0" spc="0" strike="noStrike" sz="32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600" y="5646003"/>
            <a:ext cx="8712968" cy="83099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es-SV" smtClean="0" sz="240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Los visitantes más frecuentes son, en su mayoría, de origen nacional, con potencialidad para atraer turismo extranjero</a:t>
            </a:r>
            <a:endParaRPr dirty="0" lang="es-SV" sz="2400">
              <a:solidFill>
                <a:srgbClr val="004C6F"/>
              </a:solidFill>
              <a:latin charset="-128" pitchFamily="34" typeface="Arial Unicode MS"/>
              <a:ea charset="-128" pitchFamily="34" typeface="Arial Unicode MS"/>
              <a:cs charset="-128" pitchFamily="34" typeface="Arial Unicode MS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381000" y="1447800"/>
          <a:ext cx="4515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descr="Viajefindeaño2011-CooStaAdelaida_Dic15 309.JPG" id="6" name="5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 rot="559217">
            <a:off x="5655903" y="2009257"/>
            <a:ext cx="3237161" cy="235710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descr="C:\Users\xortiz\AppData\Local\Microsoft\Windows\Temporary Internet Files\Content.IE5\SWDP3F7L\MC900359725[1].wmf" id="9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 rot="4623782">
            <a:off x="7524564" y="1784664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-25896"/>
            <a:ext cx="7920880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0" pitchFamily="18" typeface="Book Antiqua"/>
                <a:ea typeface="+mj-ea"/>
                <a:cs typeface="+mj-cs"/>
              </a:rPr>
              <a:t>Características: articulaciones</a:t>
            </a:r>
            <a:endParaRPr b="1" baseline="0" cap="none" dirty="0" i="0" kern="1200" kumimoji="0" lang="es-SV" noProof="0" normalizeH="0" spc="0" strike="noStrike" sz="32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520" y="5892225"/>
            <a:ext cx="8712968" cy="584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es-SV" smtClean="0" sz="320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 La oferta de  transporte al lugar es limitada</a:t>
            </a:r>
            <a:endParaRPr dirty="0" lang="es-SV" sz="3200">
              <a:solidFill>
                <a:srgbClr val="004C6F"/>
              </a:solidFill>
              <a:latin charset="-128" pitchFamily="34" typeface="Arial Unicode MS"/>
              <a:ea charset="-128" pitchFamily="34" typeface="Arial Unicode MS"/>
              <a:cs charset="-128" pitchFamily="34" typeface="Arial Unicode MS"/>
            </a:endParaRPr>
          </a:p>
        </p:txBody>
      </p:sp>
      <p:graphicFrame>
        <p:nvGraphicFramePr>
          <p:cNvPr id="10" name="9 Gráfico"/>
          <p:cNvGraphicFramePr/>
          <p:nvPr/>
        </p:nvGraphicFramePr>
        <p:xfrm>
          <a:off x="4038600" y="1905000"/>
          <a:ext cx="48768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descr="IMG_0182.JPG" id="11" name="10 Imagen"/>
          <p:cNvPicPr>
            <a:picLocks noChangeAspect="1"/>
          </p:cNvPicPr>
          <p:nvPr/>
        </p:nvPicPr>
        <p:blipFill>
          <a:blip cstate="print" r:embed="rId3"/>
          <a:srcRect b="17"/>
          <a:stretch>
            <a:fillRect/>
          </a:stretch>
        </p:blipFill>
        <p:spPr>
          <a:xfrm rot="21213188">
            <a:off x="359720" y="2080910"/>
            <a:ext cx="3275292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descr="C:\Users\xortiz\AppData\Local\Microsoft\Windows\Temporary Internet Files\Content.IE5\SWDP3F7L\MC900359725[1].wmf" id="14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 rot="4623782">
            <a:off x="1710201" y="1837085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83568" y="-2589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Características: articulaciones  </a:t>
            </a:r>
            <a:endParaRPr kumimoji="0" lang="es-SV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04800" y="5410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Gran parte no tiene vínculos con tour operadores aún</a:t>
            </a:r>
            <a:endParaRPr lang="es-SV" sz="32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304800" y="1447800"/>
          <a:ext cx="4176464" cy="322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5 Imagen" descr="Rural Tours ES- El Tun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74221">
            <a:off x="5398098" y="1952853"/>
            <a:ext cx="3360000" cy="25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623782">
            <a:off x="7366854" y="1708464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33400" y="2438400"/>
            <a:ext cx="8175820" cy="2357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4400" noProof="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</a:t>
            </a:r>
            <a:r>
              <a:rPr lang="es-SV" sz="4400" b="1" noProof="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Turismo de base amplia</a:t>
            </a:r>
            <a:r>
              <a:rPr lang="es-SV" sz="4400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4400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SV" sz="4400" noProof="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las políticas de</a:t>
            </a:r>
            <a:br>
              <a:rPr lang="es-SV" sz="4400" noProof="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SV" sz="4400" b="1" noProof="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desarrollo territorial</a:t>
            </a:r>
            <a:r>
              <a:rPr kumimoji="0" lang="es-SV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kumimoji="0" lang="es-SV" sz="4400" b="1" i="0" u="none" strike="noStrike" kern="1200" cap="none" spc="0" normalizeH="0" baseline="0" noProof="0" dirty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CuadroTexto"/>
          <p:cNvSpPr txBox="1"/>
          <p:nvPr/>
        </p:nvSpPr>
        <p:spPr>
          <a:xfrm>
            <a:off x="0" y="1585079"/>
            <a:ext cx="5867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lvl="1" indent="-176213" algn="just">
              <a:buFont typeface="Arial" pitchFamily="34" charset="0"/>
              <a:buChar char="•"/>
            </a:pP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Acercar las líneas de apoyo al sector.</a:t>
            </a:r>
          </a:p>
          <a:p>
            <a:pPr marL="344488" lvl="1" indent="-176213" algn="just">
              <a:buFont typeface="Arial" pitchFamily="34" charset="0"/>
              <a:buChar char="•"/>
            </a:pPr>
            <a:endParaRPr lang="es-SV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4488" lvl="1" indent="-176213" algn="just">
              <a:buFont typeface="Arial" pitchFamily="34" charset="0"/>
              <a:buChar char="•"/>
            </a:pP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Institucionalizar apoyos incorporándolos como parte de programas y líneas de intervención.</a:t>
            </a:r>
          </a:p>
          <a:p>
            <a:pPr marL="344488" lvl="1" indent="-176213" algn="just"/>
            <a:endParaRPr lang="es-SV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4488" lvl="1" indent="-176213" algn="just">
              <a:buFont typeface="Arial" pitchFamily="34" charset="0"/>
              <a:buChar char="•"/>
            </a:pP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Incluir al sector en los espacios donde se toman las decisiones sobre el rumbo del turismo en el país.</a:t>
            </a:r>
          </a:p>
          <a:p>
            <a:pPr marL="344488" lvl="1" indent="-176213" algn="just">
              <a:buFont typeface="Arial" pitchFamily="34" charset="0"/>
              <a:buChar char="•"/>
            </a:pPr>
            <a:endParaRPr lang="es-SV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4488" lvl="1" indent="-176213" algn="just">
              <a:buFont typeface="Arial" pitchFamily="34" charset="0"/>
              <a:buChar char="•"/>
            </a:pP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Crear incentivos al sector priorizando la asistencia técnica, el acompañamiento y acceso a líneas de créditos.</a:t>
            </a:r>
          </a:p>
        </p:txBody>
      </p:sp>
      <p:pic>
        <p:nvPicPr>
          <p:cNvPr id="4" name="Picture 2" descr="C:\Users\xortiz\Pictures\ReuniónMensual-MesaTRC_Marzo29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9752">
            <a:off x="6084168" y="1856123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108676" y="510540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L" sz="28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Incorporar activamente al sector en las políticas y programas donde el turismo es un motor de dinamización del desarrollo</a:t>
            </a:r>
            <a:endParaRPr lang="es-SV" sz="28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23782">
            <a:off x="7636372" y="1616325"/>
            <a:ext cx="330827" cy="332811"/>
          </a:xfrm>
          <a:prstGeom prst="rect">
            <a:avLst/>
          </a:prstGeom>
          <a:noFill/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683568" y="-2589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Desde el Estado se requiere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432679"/>
            <a:ext cx="54292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30188" algn="just">
              <a:buFont typeface="Arial" pitchFamily="34" charset="0"/>
              <a:buChar char="•"/>
            </a:pP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Fortalecer </a:t>
            </a:r>
            <a:r>
              <a:rPr lang="es-SV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espacios de trabajo </a:t>
            </a: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articulado, </a:t>
            </a:r>
            <a:r>
              <a:rPr lang="es-SV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como el caso de la Mesa de TRC y otros</a:t>
            </a: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indent="-230188" algn="just">
              <a:buFont typeface="Arial" pitchFamily="34" charset="0"/>
              <a:buChar char="•"/>
            </a:pPr>
            <a:endParaRPr lang="es-SV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indent="-230188" algn="just">
              <a:buFont typeface="Arial" pitchFamily="34" charset="0"/>
              <a:buChar char="•"/>
            </a:pPr>
            <a:r>
              <a:rPr lang="es-SV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Considerarlos parte de las estrategias de fortalecimiento a </a:t>
            </a: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seguridad </a:t>
            </a:r>
            <a:r>
              <a:rPr lang="es-SV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alimentaria, gobernanza local y al manejo </a:t>
            </a: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sustentable </a:t>
            </a:r>
            <a:r>
              <a:rPr lang="es-SV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los recursos naturales, históricos y culturales</a:t>
            </a:r>
            <a:r>
              <a:rPr lang="es-SV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1" indent="-230188" algn="just">
              <a:buFont typeface="Arial" pitchFamily="34" charset="0"/>
              <a:buChar char="•"/>
            </a:pPr>
            <a:endParaRPr lang="es-SV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indent="-230188" algn="just">
              <a:buFont typeface="Arial" pitchFamily="34" charset="0"/>
              <a:buChar char="•"/>
            </a:pPr>
            <a:r>
              <a:rPr lang="es-SV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Promover la generación de conocimiento que apoye al sector en alianza con academia y centros de investigación.</a:t>
            </a:r>
          </a:p>
        </p:txBody>
      </p:sp>
      <p:pic>
        <p:nvPicPr>
          <p:cNvPr id="4" name="3 Imagen" descr="Taller en Jardin de Celeste 2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36282">
            <a:off x="6017708" y="1972787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5 CuadroTexto"/>
          <p:cNvSpPr txBox="1"/>
          <p:nvPr/>
        </p:nvSpPr>
        <p:spPr>
          <a:xfrm>
            <a:off x="108676" y="518160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L" sz="28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Invertir en fortalecer al TRC es </a:t>
            </a:r>
            <a:r>
              <a:rPr lang="es-CL" sz="28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combatir la pobreza</a:t>
            </a:r>
            <a:r>
              <a:rPr lang="es-CL" sz="28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CL" sz="28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asegurar la inclusión</a:t>
            </a:r>
            <a:r>
              <a:rPr lang="es-CL" sz="28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la </a:t>
            </a:r>
            <a:r>
              <a:rPr lang="es-CL" sz="28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equidad</a:t>
            </a:r>
            <a:r>
              <a:rPr lang="es-CL" sz="28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</a:t>
            </a:r>
            <a:br>
              <a:rPr lang="es-CL" sz="28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CL" sz="28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</a:t>
            </a:r>
            <a:r>
              <a:rPr lang="es-CL" sz="28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mejora de los ecosistemas</a:t>
            </a:r>
            <a:endParaRPr lang="es-SV" sz="2800" b="1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23782">
            <a:off x="7653801" y="1718038"/>
            <a:ext cx="330827" cy="332811"/>
          </a:xfrm>
          <a:prstGeom prst="rect">
            <a:avLst/>
          </a:prstGeom>
          <a:noFill/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0" y="-25896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3000" b="1" dirty="0" smtClean="0">
                <a:solidFill>
                  <a:schemeClr val="bg1"/>
                </a:solidFill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Desde los programas y proyectos de cooperación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179512" y="1066800"/>
            <a:ext cx="88216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 requiere un mayor esfuerzo de la organización interna para apostarle decididamente al turismo.</a:t>
            </a:r>
          </a:p>
          <a:p>
            <a:pPr marL="168275" indent="-168275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la medida de lo posible, dedicar más recurso humano al tema turístico y capacitarlo.</a:t>
            </a:r>
          </a:p>
          <a:p>
            <a:pPr marL="168275" indent="-168275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Aprovechar el recurso humano joven.</a:t>
            </a:r>
          </a:p>
          <a:p>
            <a:pPr marL="168275" indent="-168275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necesario crear mecanismos eficientes para la toma de decisiones.</a:t>
            </a:r>
          </a:p>
          <a:p>
            <a:pPr marL="168275" indent="-168275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Fortalecer su institucionalidad: Definir roles y atribuciones de las partes (gerente, Junta Directiva, etc.) para no entrampar procesos.</a:t>
            </a:r>
            <a:endParaRPr lang="es-SV" sz="20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" name="3 Imagen" descr="Taller en Jardin de Celeste 3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3834">
            <a:off x="3329954" y="4646722"/>
            <a:ext cx="2579259" cy="1934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5 Imagen" descr="Taller en Jardin de Celeste 3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951">
            <a:off x="360003" y="4570771"/>
            <a:ext cx="2514262" cy="18856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6 Imagen" descr="Taller en Jardin de Celeste 3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021">
            <a:off x="6298560" y="4639811"/>
            <a:ext cx="2550621" cy="1912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1632305" y="4299264"/>
            <a:ext cx="330827" cy="332811"/>
          </a:xfrm>
          <a:prstGeom prst="rect">
            <a:avLst/>
          </a:prstGeom>
          <a:noFill/>
        </p:spPr>
      </p:pic>
      <p:pic>
        <p:nvPicPr>
          <p:cNvPr id="12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7728304" y="4375464"/>
            <a:ext cx="330827" cy="332811"/>
          </a:xfrm>
          <a:prstGeom prst="rect">
            <a:avLst/>
          </a:prstGeom>
          <a:noFill/>
        </p:spPr>
      </p:pic>
      <p:pic>
        <p:nvPicPr>
          <p:cNvPr id="13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4604105" y="4375464"/>
            <a:ext cx="330827" cy="332811"/>
          </a:xfrm>
          <a:prstGeom prst="rect">
            <a:avLst/>
          </a:prstGeom>
          <a:noFill/>
        </p:spPr>
      </p:pic>
      <p:sp>
        <p:nvSpPr>
          <p:cNvPr id="15" name="1 Título"/>
          <p:cNvSpPr txBox="1">
            <a:spLocks/>
          </p:cNvSpPr>
          <p:nvPr/>
        </p:nvSpPr>
        <p:spPr>
          <a:xfrm>
            <a:off x="0" y="-25896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  <a:latin typeface="Book Antiqua" pitchFamily="18" charset="0"/>
              </a:rPr>
              <a:t>Desde  las MIPYMES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CuadroTexto"/>
          <p:cNvSpPr txBox="1"/>
          <p:nvPr/>
        </p:nvSpPr>
        <p:spPr>
          <a:xfrm>
            <a:off x="345232" y="1066800"/>
            <a:ext cx="7884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Buscar la calidad en el servicio y la atención al cliente.</a:t>
            </a:r>
          </a:p>
          <a:p>
            <a:pPr marL="285750" lvl="1" indent="-285750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Aplicar los manuales de buenas prácticas.</a:t>
            </a:r>
          </a:p>
          <a:p>
            <a:pPr marL="285750" lvl="1" indent="-285750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Crear mecanismos para garantizar el desarrollo sostenible del turismo.</a:t>
            </a:r>
          </a:p>
          <a:p>
            <a:pPr marL="285750" lvl="1" indent="-285750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Establecer políticas internas para garantizar la inclusión de mujeres y jóvenes en todo el proceso.</a:t>
            </a:r>
          </a:p>
          <a:p>
            <a:pPr marL="285750" lvl="1" indent="-285750" algn="just">
              <a:buFont typeface="Arial" pitchFamily="34" charset="0"/>
              <a:buChar char="•"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Crear mecanismos para garantizar que los beneficios se distribuyan equitativamente en la comunidad.</a:t>
            </a:r>
            <a:endParaRPr lang="es-SV" sz="2000" dirty="0" smtClean="0">
              <a:solidFill>
                <a:srgbClr val="004C6F"/>
              </a:solidFill>
            </a:endParaRPr>
          </a:p>
        </p:txBody>
      </p:sp>
      <p:pic>
        <p:nvPicPr>
          <p:cNvPr id="4" name="Picture 2" descr="C:\Users\xortiz\Pictures\comasagua ACALI MIZATA\comasagua_24jun2011\IMG_4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4851">
            <a:off x="302315" y="4749478"/>
            <a:ext cx="2160000" cy="16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3" descr="C:\Users\xortiz\Pictures\Santo Domingo\108___11\IMG_9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495800"/>
            <a:ext cx="1215000" cy="16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 descr="\\PRISMASERVER\FotosPRISMA\2011\Viajes\SanLorenzo-Ahuachapan-MapeoTRC_Sept2\SanLorenzo-Ahuachapan-MapeoTRC_Sept2 0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53877">
            <a:off x="6554517" y="4754890"/>
            <a:ext cx="2160000" cy="16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1 Título"/>
          <p:cNvSpPr txBox="1">
            <a:spLocks/>
          </p:cNvSpPr>
          <p:nvPr/>
        </p:nvSpPr>
        <p:spPr>
          <a:xfrm>
            <a:off x="0" y="-25896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  <a:latin typeface="Book Antiqua" pitchFamily="18" charset="0"/>
              </a:rPr>
              <a:t>Desde  las MIPYMES</a:t>
            </a:r>
          </a:p>
        </p:txBody>
      </p:sp>
      <p:pic>
        <p:nvPicPr>
          <p:cNvPr id="12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1253001" y="4451664"/>
            <a:ext cx="330827" cy="332811"/>
          </a:xfrm>
          <a:prstGeom prst="rect">
            <a:avLst/>
          </a:prstGeom>
          <a:noFill/>
        </p:spPr>
      </p:pic>
      <p:pic>
        <p:nvPicPr>
          <p:cNvPr id="13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4529601" y="4223064"/>
            <a:ext cx="330827" cy="332811"/>
          </a:xfrm>
          <a:prstGeom prst="rect">
            <a:avLst/>
          </a:prstGeom>
          <a:noFill/>
        </p:spPr>
      </p:pic>
      <p:pic>
        <p:nvPicPr>
          <p:cNvPr id="14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7806200" y="4451664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755576" y="-2589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3200" b="1" dirty="0" smtClean="0">
                <a:solidFill>
                  <a:schemeClr val="bg1"/>
                </a:solidFill>
                <a:latin typeface="Book Antiqua" pitchFamily="18" charset="0"/>
              </a:rPr>
              <a:t>Identificación del sector </a:t>
            </a:r>
            <a:endParaRPr lang="es-SV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52400" y="984171"/>
            <a:ext cx="88204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8275" indent="-168275" algn="just">
              <a:buFont typeface="Arial" pitchFamily="34" charset="0"/>
              <a:buChar char="•"/>
            </a:pPr>
            <a:r>
              <a:rPr lang="es-SV" sz="20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PRISMA y MAG-PREMODER </a:t>
            </a: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elaboran mapeo en el marco de proyecto de Dinámicas Territoriales. </a:t>
            </a:r>
          </a:p>
          <a:p>
            <a:pPr algn="just"/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Objetivo: conocer al sector e identificar dónde están ubicados. </a:t>
            </a:r>
          </a:p>
          <a:p>
            <a:pPr algn="just"/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Metodología: </a:t>
            </a:r>
          </a:p>
          <a:p>
            <a:pPr marL="628650" lvl="1" indent="-1714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Elaboración de ficha (incluye datos de ubicación, acceso a servicios básicos, recursos, servicios y actividades que se ofrecen en el lugar), </a:t>
            </a:r>
          </a:p>
          <a:p>
            <a:pPr marL="628650" lvl="1" indent="-1714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Utilización de GPS.</a:t>
            </a:r>
          </a:p>
          <a:p>
            <a:pPr marL="628650" lvl="1" indent="-1714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Registro fotográfico de cada lugar. </a:t>
            </a:r>
          </a:p>
          <a:p>
            <a:pPr marL="628650" lvl="1" indent="-1714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Algunos datos procesados en SPSS y </a:t>
            </a:r>
            <a:r>
              <a:rPr lang="es-SV" sz="2000" dirty="0" err="1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Xsight</a:t>
            </a: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628650" lvl="1" indent="-171450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28 casos (TRC y turismo de base amplia); 3 casos son articulación de servicios.</a:t>
            </a:r>
          </a:p>
        </p:txBody>
      </p:sp>
      <p:pic>
        <p:nvPicPr>
          <p:cNvPr id="5" name="4 Imagen" descr="IMG_36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41794">
            <a:off x="477169" y="5006711"/>
            <a:ext cx="2188800" cy="1641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6 Imagen" descr="IMG_40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27828">
            <a:off x="3491880" y="5006157"/>
            <a:ext cx="2160000" cy="16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8 Imagen" descr="Prodetur1 112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704277">
            <a:off x="6466799" y="4945360"/>
            <a:ext cx="2160000" cy="162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1627413" y="4826414"/>
            <a:ext cx="266338" cy="267935"/>
          </a:xfrm>
          <a:prstGeom prst="rect">
            <a:avLst/>
          </a:prstGeom>
          <a:noFill/>
        </p:spPr>
      </p:pic>
      <p:pic>
        <p:nvPicPr>
          <p:cNvPr id="16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4751612" y="4826413"/>
            <a:ext cx="266338" cy="267935"/>
          </a:xfrm>
          <a:prstGeom prst="rect">
            <a:avLst/>
          </a:prstGeom>
          <a:noFill/>
        </p:spPr>
      </p:pic>
      <p:pic>
        <p:nvPicPr>
          <p:cNvPr id="17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23782">
            <a:off x="7799613" y="4750213"/>
            <a:ext cx="266338" cy="267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152400" y="1295400"/>
            <a:ext cx="4876800" cy="4616648"/>
          </a:xfrm>
          <a:prstGeom prst="rect">
            <a:avLst/>
          </a:prstGeom>
          <a:solidFill>
            <a:schemeClr val="bg1">
              <a:lumMod val="65000"/>
              <a:alpha val="1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pPr algn="just" indent="-168275" marL="168275">
              <a:buFont charset="0" pitchFamily="34" typeface="Arial"/>
              <a:buChar char="•"/>
            </a:pPr>
            <a:r>
              <a:rPr dirty="0" lang="es-SV" smtClean="0">
                <a:solidFill>
                  <a:srgbClr val="004C6F"/>
                </a:solidFill>
              </a:rPr>
              <a:t>El mapeo indica que </a:t>
            </a:r>
            <a:r>
              <a:rPr b="1" dirty="0" lang="es-SV" smtClean="0">
                <a:solidFill>
                  <a:srgbClr val="004C6F"/>
                </a:solidFill>
              </a:rPr>
              <a:t>no son pocas las experiencias de TRC</a:t>
            </a:r>
            <a:r>
              <a:rPr dirty="0" lang="es-SV" smtClean="0">
                <a:solidFill>
                  <a:srgbClr val="004C6F"/>
                </a:solidFill>
              </a:rPr>
              <a:t> y base amplia, pese a ello este sector no está visibilizado en los espacios donde se toman las decisiones sobre el desarrollo turístico del país.</a:t>
            </a:r>
          </a:p>
          <a:p>
            <a:pPr algn="just" indent="-168275" marL="168275"/>
            <a:endParaRPr dirty="0" lang="es-SV" smtClean="0" sz="1200">
              <a:solidFill>
                <a:srgbClr val="004C6F"/>
              </a:solidFill>
            </a:endParaRPr>
          </a:p>
          <a:p>
            <a:pPr algn="just" indent="-168275" marL="168275">
              <a:buFont charset="0" pitchFamily="34" typeface="Arial"/>
              <a:buChar char="•"/>
            </a:pPr>
            <a:r>
              <a:rPr dirty="0" lang="es-SV" smtClean="0">
                <a:solidFill>
                  <a:srgbClr val="004C6F"/>
                </a:solidFill>
              </a:rPr>
              <a:t>El sector TRC  tiene dificultades para aprovechar mejor sus recursos y esta situación puede derivar en la explotación de los recursos y/o que estos recursos terminen en manos de inversionistas  que no vean más allá de la rentabilidad. </a:t>
            </a:r>
          </a:p>
          <a:p>
            <a:pPr algn="just" indent="-168275" marL="168275"/>
            <a:endParaRPr dirty="0" lang="es-SV" smtClean="0" sz="1200">
              <a:solidFill>
                <a:srgbClr val="004C6F"/>
              </a:solidFill>
            </a:endParaRPr>
          </a:p>
          <a:p>
            <a:pPr algn="just" indent="-168275" marL="168275">
              <a:buFont charset="0" pitchFamily="34" typeface="Arial"/>
              <a:buChar char="•"/>
            </a:pPr>
            <a:r>
              <a:rPr dirty="0" lang="es-SV" smtClean="0">
                <a:solidFill>
                  <a:srgbClr val="004C6F"/>
                </a:solidFill>
              </a:rPr>
              <a:t>Este escenario plantea el peligro de cambios en el uso de suelo, generación o acentuación de problemas de exclusión social, que a su vez pueden detonar en conflictos.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-25896"/>
            <a:ext cx="8604448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0" pitchFamily="18" typeface="Book Antiqua"/>
                <a:ea typeface="+mj-ea"/>
                <a:cs typeface="+mj-cs"/>
              </a:rPr>
              <a:t>Retos a superar</a:t>
            </a:r>
            <a:endParaRPr b="1" baseline="0" cap="none" dirty="0" i="0" kern="1200" kumimoji="0" lang="es-SV" noProof="0" normalizeH="0" spc="0" strike="noStrike" sz="36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pic>
        <p:nvPicPr>
          <p:cNvPr descr="conflicto x agua en Sardinal.jpg" id="5" name="4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5991944" y="1905000"/>
            <a:ext cx="3048000" cy="39624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descr="C:\Users\xortiz\AppData\Local\Microsoft\Windows\Temporary Internet Files\Content.IE5\SWDP3F7L\MC900359725[1].wmf" id="6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 rot="4623782">
            <a:off x="7903442" y="1423626"/>
            <a:ext cx="536782" cy="540000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5867400" y="2971800"/>
            <a:ext cx="2438400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SV"/>
          </a:p>
        </p:txBody>
      </p:sp>
      <p:sp>
        <p:nvSpPr>
          <p:cNvPr id="8" name="7 Flecha a la derecha con muesca"/>
          <p:cNvSpPr/>
          <p:nvPr/>
        </p:nvSpPr>
        <p:spPr>
          <a:xfrm>
            <a:off x="5086344" y="3886200"/>
            <a:ext cx="857256" cy="65246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SV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152400" y="914400"/>
            <a:ext cx="6324600" cy="3886200"/>
          </a:xfrm>
          <a:prstGeom prst="rect">
            <a:avLst/>
          </a:prstGeom>
          <a:solidFill>
            <a:schemeClr val="bg1">
              <a:lumMod val="65000"/>
              <a:alpha val="10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119050" y="990600"/>
            <a:ext cx="63579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Propuestas como “El Asocio para el Crecimiento” y FOMILENIO II ofrecen oportunidades para nuevos modelos de turismo: contarán con financiamiento, acompañamiento y  voluntad política para ejecutarlos. </a:t>
            </a:r>
          </a:p>
          <a:p>
            <a:pPr marL="168275" indent="-168275" algn="just"/>
            <a:endParaRPr lang="es-SV" sz="20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indent="-168275" algn="just">
              <a:buFont typeface="Arial" pitchFamily="34" charset="0"/>
              <a:buChar char="•"/>
            </a:pPr>
            <a:r>
              <a:rPr lang="es-SV" sz="20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institucionalizar la práctica del desarrollo turístico con estándares de sustentabilidad ambiental e inclusión social puede dar lugar al apoyo de proyectos turísticos que comprometan los recursos presentes y futuros del territorio y la delicada gobernanza que existe en países como El Salvador. </a:t>
            </a:r>
            <a:endParaRPr lang="es-SV" sz="20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-25896"/>
            <a:ext cx="86044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Retos a superar</a:t>
            </a:r>
            <a:endParaRPr kumimoji="0" lang="es-SV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5" name="Picture 2" descr="\\PRISMASERVER\FotosPRISMA\2012\Eventos\MESPABALparaFOMILENIOII-GDR_Marzo7\MESPABALparaFOMILENIOII-GDR_Marzo7  0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618169">
            <a:off x="6372240" y="1853168"/>
            <a:ext cx="2880000" cy="21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6 CuadroTexto"/>
          <p:cNvSpPr txBox="1"/>
          <p:nvPr/>
        </p:nvSpPr>
        <p:spPr>
          <a:xfrm>
            <a:off x="0" y="5045095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3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 reto del Gobierno es dejar un legado donde el desarrollo de los territorios se fundamenta en la mejora de los pequeños y medianos emprendimientos de turismo para la dinamización económica y sostenible del país </a:t>
            </a:r>
            <a:endParaRPr lang="es-SV" sz="2300" b="1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23782">
            <a:off x="8111001" y="1175064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85800" y="-2589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3200" b="1" dirty="0" smtClean="0">
                <a:solidFill>
                  <a:schemeClr val="bg1"/>
                </a:solidFill>
                <a:latin typeface="Book Antiqua" pitchFamily="18" charset="0"/>
              </a:rPr>
              <a:t>¿Qué es el Turismo Rural Comunitario? </a:t>
            </a:r>
            <a:endParaRPr lang="es-SV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57200" y="1371600"/>
            <a:ext cx="411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4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 turismo </a:t>
            </a:r>
            <a:r>
              <a:rPr lang="es-SV" sz="24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desarrollado</a:t>
            </a:r>
            <a:r>
              <a:rPr lang="es-SV" sz="24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en </a:t>
            </a:r>
            <a:r>
              <a:rPr lang="es-SV" sz="24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zonas rurales</a:t>
            </a:r>
            <a:r>
              <a:rPr lang="es-SV" sz="24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en las que la población local (en especial pueblos indígenas y familias campesinas), a través de sus distintas estructuras organizativas de carácter colectivo, ejercen un papel protagónico en el desarrollo, gestión y control; así como en la distribución de sus beneficios.  </a:t>
            </a:r>
            <a:endParaRPr lang="es-SV" sz="24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4 Imagen" descr="seguimiento coop El Espino 0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035">
            <a:off x="5280804" y="2238794"/>
            <a:ext cx="3491824" cy="2618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23782">
            <a:off x="7126802" y="2012088"/>
            <a:ext cx="330828" cy="332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mapa May 2012.jpg" id="3" name="2 Imagen"/>
          <p:cNvPicPr>
            <a:picLocks noChangeAspect="1"/>
          </p:cNvPicPr>
          <p:nvPr/>
        </p:nvPicPr>
        <p:blipFill>
          <a:blip cstate="print" r:embed="rId2"/>
          <a:srcRect b="15"/>
          <a:stretch>
            <a:fillRect/>
          </a:stretch>
        </p:blipFill>
        <p:spPr>
          <a:xfrm>
            <a:off x="0" y="685800"/>
            <a:ext cx="9144000" cy="57912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81000" y="-25896"/>
            <a:ext cx="8610600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32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0" pitchFamily="18" typeface="Book Antiqua"/>
                <a:ea charset="-128" pitchFamily="34" typeface="Arial Unicode MS"/>
                <a:cs charset="-128" pitchFamily="34" typeface="Arial Unicode MS"/>
              </a:rPr>
              <a:t>Mapa de iniciativas de TRC</a:t>
            </a:r>
            <a:endParaRPr b="1" baseline="0" cap="none" dirty="0" i="0" kern="1200" kumimoji="0" lang="es-SV" noProof="0" normalizeH="0" spc="0" strike="noStrike" sz="32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0" pitchFamily="18" typeface="Book Antiqua"/>
              <a:ea charset="-128" pitchFamily="34" typeface="Arial Unicode MS"/>
              <a:cs charset="-128" pitchFamily="34" typeface="Arial Unicode M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2400" y="6477000"/>
            <a:ext cx="4876800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err="1" lang="en-US" smtClean="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Fuente</a:t>
            </a:r>
            <a:r>
              <a:rPr dirty="0" lang="en-US" smtClean="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: PRISMA, MAG-PREMODER</a:t>
            </a:r>
            <a:endParaRPr dirty="0" lang="en-US">
              <a:solidFill>
                <a:srgbClr val="004C6F"/>
              </a:solidFill>
              <a:latin charset="-128" pitchFamily="34" typeface="Arial Unicode MS"/>
              <a:ea charset="-128" pitchFamily="34" typeface="Arial Unicode MS"/>
              <a:cs charset="-128" pitchFamily="34" typeface="Arial Unicode MS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6934200" y="2971800"/>
            <a:ext cx="228600" cy="152400"/>
          </a:xfrm>
          <a:prstGeom prst="ellipse">
            <a:avLst/>
          </a:prstGeom>
          <a:solidFill>
            <a:srgbClr val="FF0000">
              <a:alpha val="9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SV"/>
          </a:p>
        </p:txBody>
      </p:sp>
      <p:sp>
        <p:nvSpPr>
          <p:cNvPr id="8" name="7 Elipse"/>
          <p:cNvSpPr/>
          <p:nvPr/>
        </p:nvSpPr>
        <p:spPr>
          <a:xfrm>
            <a:off x="2971800" y="4495800"/>
            <a:ext cx="152400" cy="152400"/>
          </a:xfrm>
          <a:prstGeom prst="ellipse">
            <a:avLst/>
          </a:prstGeom>
          <a:solidFill>
            <a:srgbClr val="FF0000">
              <a:alpha val="9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SV"/>
          </a:p>
        </p:txBody>
      </p:sp>
      <p:sp>
        <p:nvSpPr>
          <p:cNvPr id="9" name="8 Elipse"/>
          <p:cNvSpPr/>
          <p:nvPr/>
        </p:nvSpPr>
        <p:spPr>
          <a:xfrm>
            <a:off x="1447800" y="3048000"/>
            <a:ext cx="228600" cy="228600"/>
          </a:xfrm>
          <a:prstGeom prst="ellipse">
            <a:avLst/>
          </a:prstGeom>
          <a:solidFill>
            <a:srgbClr val="FF0000">
              <a:alpha val="9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SV"/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"/>
                                        <p:tgtEl>
                                          <p:spTgt spid="9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7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8"/>
                                        <p:tgtEl>
                                          <p:spTgt spid="8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fill="hold" grpId="0" id="9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0"/>
                                        <p:tgtEl>
                                          <p:spTgt spid="7"/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9"/>
    </p:bld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81000" y="-25896"/>
            <a:ext cx="8610600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 fontScale="70000" lnSpcReduction="20000"/>
          </a:bodyPr>
          <a:lstStyle/>
          <a:p>
            <a:pPr algn="just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baseline="0" cap="none" dirty="0" i="0" kern="1200" kumimoji="0" lang="es-SV" noProof="0" normalizeH="0" smtClean="0" spc="0" strike="noStrike" sz="46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0" pitchFamily="18" typeface="Book Antiqua"/>
                <a:ea charset="-128" pitchFamily="34" typeface="Arial Unicode MS"/>
                <a:cs charset="-128" pitchFamily="34" typeface="Arial Unicode MS"/>
              </a:rPr>
              <a:t>Características</a:t>
            </a:r>
            <a:r>
              <a:rPr b="1" baseline="0" cap="none" dirty="0" i="0" kern="1200" kumimoji="0" lang="es-SV" noProof="0" normalizeH="0" smtClean="0" spc="0" strike="noStrike" sz="4400" u="none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charset="0" pitchFamily="18" typeface="Book Antiqua"/>
                <a:ea charset="-128" pitchFamily="34" typeface="Arial Unicode MS"/>
                <a:cs charset="-128" pitchFamily="34" typeface="Arial Unicode MS"/>
              </a:rPr>
              <a:t> del TRC en El Salvador: Perfil </a:t>
            </a:r>
            <a:endParaRPr b="1" baseline="0" cap="none" dirty="0" i="0" kern="1200" kumimoji="0" lang="es-SV" noProof="0" normalizeH="0" spc="0" strike="noStrike" sz="44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0" pitchFamily="18" typeface="Book Antiqua"/>
              <a:ea charset="-128" pitchFamily="34" typeface="Arial Unicode MS"/>
              <a:cs charset="-128" pitchFamily="34" typeface="Arial Unicode MS"/>
            </a:endParaRPr>
          </a:p>
        </p:txBody>
      </p:sp>
      <p:pic>
        <p:nvPicPr>
          <p:cNvPr descr="IMG_9120.JPG" id="4" name="3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108585" y="2057400"/>
            <a:ext cx="1501732" cy="1994070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  <p:pic>
        <p:nvPicPr>
          <p:cNvPr descr="IMG_3906.JPG" id="5" name="4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3842385" y="2590800"/>
            <a:ext cx="1501732" cy="1994070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  <p:pic>
        <p:nvPicPr>
          <p:cNvPr descr="Los Pinos.JPG" id="6" name="5 Imagen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1717711" y="3257241"/>
            <a:ext cx="2048474" cy="1334873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  <p:pic>
        <p:nvPicPr>
          <p:cNvPr descr="PlandeAmayo_Enero28 196.JPG" id="9" name="8 Imagen"/>
          <p:cNvPicPr>
            <a:picLocks noChangeAspect="1"/>
          </p:cNvPicPr>
          <p:nvPr/>
        </p:nvPicPr>
        <p:blipFill>
          <a:blip cstate="print" r:embed="rId5"/>
          <a:stretch>
            <a:fillRect/>
          </a:stretch>
        </p:blipFill>
        <p:spPr>
          <a:xfrm>
            <a:off x="7576185" y="2133600"/>
            <a:ext cx="1415415" cy="2002309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  <p:pic>
        <p:nvPicPr>
          <p:cNvPr descr="Leo en arbol de mango-Felino de El Imposible..jpg" id="10" name="9 Imagen"/>
          <p:cNvPicPr>
            <a:picLocks noChangeAspect="1"/>
          </p:cNvPicPr>
          <p:nvPr/>
        </p:nvPicPr>
        <p:blipFill>
          <a:blip cstate="print" r:embed="rId6"/>
          <a:srcRect b="126" r="19"/>
          <a:stretch>
            <a:fillRect/>
          </a:stretch>
        </p:blipFill>
        <p:spPr>
          <a:xfrm>
            <a:off x="3886200" y="1580085"/>
            <a:ext cx="1401773" cy="934515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  <p:pic>
        <p:nvPicPr>
          <p:cNvPr descr="IMG_8932.JPG" id="12" name="11 Imagen"/>
          <p:cNvPicPr>
            <a:picLocks noChangeAspect="1"/>
          </p:cNvPicPr>
          <p:nvPr/>
        </p:nvPicPr>
        <p:blipFill>
          <a:blip cstate="print" r:embed="rId7"/>
          <a:stretch>
            <a:fillRect/>
          </a:stretch>
        </p:blipFill>
        <p:spPr>
          <a:xfrm>
            <a:off x="1717711" y="1642291"/>
            <a:ext cx="2048474" cy="1502024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  <p:sp>
        <p:nvSpPr>
          <p:cNvPr id="11" name="10 CuadroTexto"/>
          <p:cNvSpPr txBox="1"/>
          <p:nvPr/>
        </p:nvSpPr>
        <p:spPr>
          <a:xfrm>
            <a:off x="278632" y="5171182"/>
            <a:ext cx="8712968" cy="107721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dirty="0" lang="es-SV" smtClean="0" sz="320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Una oferta diversa: recursos naturales (92.9%), culturales</a:t>
            </a:r>
            <a:r>
              <a:rPr dirty="0" lang="es-SV" sz="320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 </a:t>
            </a:r>
            <a:r>
              <a:rPr dirty="0" lang="es-SV" smtClean="0" sz="320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(53.6%) e históricos (53.6%) </a:t>
            </a:r>
            <a:endParaRPr dirty="0" lang="es-SV" sz="3200">
              <a:solidFill>
                <a:srgbClr val="004C6F"/>
              </a:solidFill>
              <a:latin charset="-128" pitchFamily="34" typeface="Arial Unicode MS"/>
              <a:ea charset="-128" pitchFamily="34" typeface="Arial Unicode MS"/>
              <a:cs charset="-128" pitchFamily="34" typeface="Arial Unicode MS"/>
            </a:endParaRPr>
          </a:p>
        </p:txBody>
      </p:sp>
      <p:pic>
        <p:nvPicPr>
          <p:cNvPr descr="Prodetur1 031.JPG" id="7" name="6 Imagen"/>
          <p:cNvPicPr>
            <a:picLocks noChangeAspect="1"/>
          </p:cNvPicPr>
          <p:nvPr/>
        </p:nvPicPr>
        <p:blipFill>
          <a:blip cstate="print" r:embed="rId8"/>
          <a:stretch>
            <a:fillRect/>
          </a:stretch>
        </p:blipFill>
        <p:spPr>
          <a:xfrm>
            <a:off x="5492145" y="3088622"/>
            <a:ext cx="2002532" cy="1483378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  <p:pic>
        <p:nvPicPr>
          <p:cNvPr descr="IMG_8986.JPG" id="8" name="7 Imagen"/>
          <p:cNvPicPr>
            <a:picLocks noChangeAspect="1"/>
          </p:cNvPicPr>
          <p:nvPr/>
        </p:nvPicPr>
        <p:blipFill>
          <a:blip cstate="print" r:embed="rId9"/>
          <a:srcRect b="80" r="93"/>
          <a:stretch>
            <a:fillRect/>
          </a:stretch>
        </p:blipFill>
        <p:spPr>
          <a:xfrm>
            <a:off x="5492145" y="1523561"/>
            <a:ext cx="2002532" cy="1468353"/>
          </a:xfrm>
          <a:prstGeom prst="rect">
            <a:avLst/>
          </a:prstGeom>
          <a:ln w="15875"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13520" y="-2589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Características: origen</a:t>
            </a:r>
            <a:r>
              <a:rPr kumimoji="0" lang="es-SV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</a:t>
            </a: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y condiciones </a:t>
            </a:r>
            <a:endParaRPr kumimoji="0" lang="es-SV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548640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Generar </a:t>
            </a:r>
            <a:r>
              <a:rPr lang="es-SV" sz="32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más capacidad</a:t>
            </a:r>
            <a:r>
              <a:rPr lang="es-SV" sz="32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para </a:t>
            </a:r>
            <a:r>
              <a:rPr lang="es-SV" sz="32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desarrollar</a:t>
            </a:r>
            <a:r>
              <a:rPr lang="es-SV" sz="3200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dirty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SV" sz="32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actividad turística  </a:t>
            </a:r>
            <a:endParaRPr lang="es-SV" sz="32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5 Imagen" descr="IMG_55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71943">
            <a:off x="5631075" y="2212074"/>
            <a:ext cx="3536143" cy="23574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23782">
            <a:off x="7647212" y="2007013"/>
            <a:ext cx="266338" cy="267935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1906" y="990600"/>
            <a:ext cx="5653094" cy="441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68275" marR="0" lvl="0" indent="-1682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TRC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surge</a:t>
            </a:r>
            <a:r>
              <a:rPr kumimoji="0" lang="es-SV" sz="1600" b="0" i="0" u="none" strike="noStrike" kern="1200" cap="none" spc="0" normalizeH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como mecanismo para </a:t>
            </a:r>
            <a:r>
              <a:rPr kumimoji="0" lang="es-SV" sz="1600" b="1" i="0" u="none" strike="noStrike" kern="1200" cap="none" spc="0" normalizeH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diversificar</a:t>
            </a:r>
            <a:r>
              <a:rPr kumimoji="0" lang="es-SV" sz="1600" b="0" i="0" u="none" strike="noStrike" kern="1200" cap="none" spc="0" normalizeH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los medios de vida de comunidades rurales.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SV" sz="1200" b="0" i="0" u="none" strike="noStrike" kern="1200" cap="none" spc="0" normalizeH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marR="0" lvl="0" indent="-1682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 una actividad que requiere </a:t>
            </a:r>
            <a:r>
              <a:rPr lang="es-SV" sz="16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fortalecer el conocimiento</a:t>
            </a: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SV" sz="16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la actividad turística</a:t>
            </a: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por parte de experiencias más vinculadas a la producción agrícola, que a prestar servicios.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SV" sz="12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marR="0" lvl="0" indent="-1682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Los emprendedores requieren mejorar su conocimiento</a:t>
            </a:r>
            <a:b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cómo administrar una empresa turística.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SV" sz="12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marR="0" lvl="0" indent="-1682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Las tareas de producción y turismo aún caen, en varios casos, en las misma personas.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SV" sz="12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marR="0" lvl="0" indent="-1682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Hace falta mejorar algunas condiciones del entorno (saneamiento ambiental).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SV" sz="12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68275" marR="0" lvl="0" indent="-16827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Hay un reto fuerte para pasar hacia el turismo sustentable.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228600" y="-25896"/>
            <a:ext cx="86868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Características: ¿</a:t>
            </a:r>
            <a:r>
              <a:rPr lang="es-SV" sz="3200" b="1" dirty="0" smtClean="0">
                <a:solidFill>
                  <a:schemeClr val="bg1"/>
                </a:solidFill>
                <a:latin typeface="Book Antiqua" pitchFamily="18" charset="0"/>
                <a:ea typeface="+mj-ea"/>
                <a:cs typeface="+mj-cs"/>
              </a:rPr>
              <a:t>cómo se </a:t>
            </a:r>
            <a:r>
              <a:rPr kumimoji="0" lang="es-SV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gestiona</a:t>
            </a:r>
            <a:r>
              <a:rPr kumimoji="0" lang="es-SV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la actividad? </a:t>
            </a:r>
            <a:endParaRPr kumimoji="0" lang="es-SV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28600" y="5537537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9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Producir herramientas</a:t>
            </a:r>
            <a:br>
              <a:rPr lang="es-SV" sz="29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SV" sz="29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para </a:t>
            </a:r>
            <a:r>
              <a:rPr lang="es-SV" sz="2900" b="1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manejar la actividad turística exitosamente</a:t>
            </a:r>
            <a:endParaRPr lang="es-SV" sz="29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438400" y="1066800"/>
            <a:ext cx="6516216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17475" marR="0" lvl="0" indent="-1174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Tendencia a focalizarse en la búsqueda de las entradas a los sitios; usualmente se deja de lado la creación de actividades y servicios (diversificación de oferta).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SV" sz="1100" b="0" i="0" u="none" strike="noStrike" kern="120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7475" marR="0" lvl="0" indent="-1174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 general, hay poco conocimiento de buenas prácticas para desarrollar turismo sostenible ambientalmente.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69913" lvl="1" indent="-112713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Calcular y manejar el tema de la capacidad de carga. </a:t>
            </a:r>
          </a:p>
          <a:p>
            <a:pPr lvl="1" algn="just">
              <a:spcBef>
                <a:spcPct val="0"/>
              </a:spcBef>
              <a:defRPr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69913" lvl="1" indent="-112713" algn="just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s-SV" sz="16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Conocer conceptos y modelos guía de su tipo de actividad:  Ej. turismo sostenible.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SV" sz="110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7475" marR="0" lvl="0" indent="-1174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SV" sz="1600" noProof="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Pocos tienen herramientas básicas para  elaborar costeo de productos, elaboración de paquetes turísticos y estrategias de comercialización y promoción.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SV" sz="1100" noProof="0" dirty="0" smtClean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17475" marR="0" lvl="0" indent="-117475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SV" sz="1600" b="0" i="0" u="none" strike="noStrike" kern="1200" cap="none" spc="0" normalizeH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 existen líneas de apoyo específico para el sector. Hay algunas líneas que pudieran beneficiar al sector, pero son poco conocidas por las organizaciones. </a:t>
            </a:r>
            <a:endParaRPr kumimoji="0" lang="es-SV" sz="1600" b="0" i="0" u="none" strike="noStrike" kern="1200" cap="none" spc="0" normalizeH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5 Imagen" descr="IMG_55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33013">
            <a:off x="232456" y="1814957"/>
            <a:ext cx="1993793" cy="2658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623782">
            <a:off x="948201" y="1543677"/>
            <a:ext cx="330828" cy="332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CuadroTexto"/>
          <p:cNvSpPr txBox="1"/>
          <p:nvPr/>
        </p:nvSpPr>
        <p:spPr>
          <a:xfrm>
            <a:off x="762000" y="5892225"/>
            <a:ext cx="7673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dirty="0" smtClean="0">
                <a:solidFill>
                  <a:srgbClr val="004C6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Buena cobertura de Electricidad</a:t>
            </a:r>
            <a:endParaRPr lang="es-SV" sz="3200" dirty="0">
              <a:solidFill>
                <a:srgbClr val="004C6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304800" y="1676400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683568" y="-2589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SV" sz="3200" b="1" noProof="0" dirty="0" smtClean="0">
                <a:solidFill>
                  <a:schemeClr val="bg1"/>
                </a:solidFill>
                <a:latin typeface="Book Antiqua" pitchFamily="18" charset="0"/>
                <a:ea typeface="+mj-ea"/>
                <a:cs typeface="+mj-cs"/>
              </a:rPr>
              <a:t>Características: Acceso a servicios básicos</a:t>
            </a:r>
            <a:endParaRPr kumimoji="0" lang="es-SV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  <p:pic>
        <p:nvPicPr>
          <p:cNvPr id="6" name="Picture 2" descr="C:\Users\xortiz\Pictures\comasagua ACALI MIZATA\comasagua_24jun2011\IMG_407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0315">
            <a:off x="5680641" y="1991676"/>
            <a:ext cx="3078387" cy="23087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Users\xortiz\AppData\Local\Microsoft\Windows\Temporary Internet Files\Content.IE5\SWDP3F7L\MC90035972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623782">
            <a:off x="7349001" y="1784664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8BA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04800" y="-25896"/>
            <a:ext cx="8610600" cy="864096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b="1" dirty="0" lang="es-SV" noProof="0" smtClean="0" sz="3200">
                <a:solidFill>
                  <a:schemeClr val="bg1"/>
                </a:solidFill>
                <a:latin charset="0" pitchFamily="18" typeface="Book Antiqua"/>
                <a:ea typeface="+mj-ea"/>
                <a:cs typeface="+mj-cs"/>
              </a:rPr>
              <a:t>Características: Acceso a servicios básicos</a:t>
            </a:r>
            <a:endParaRPr b="1" baseline="0" cap="none" dirty="0" i="0" kern="1200" kumimoji="0" lang="es-SV" noProof="0" normalizeH="0" spc="0" strike="noStrike" sz="3200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charset="0" pitchFamily="18" typeface="Book Antiqua"/>
              <a:ea typeface="+mj-ea"/>
              <a:cs typeface="+mj-cs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5892225"/>
            <a:ext cx="8712968" cy="58477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dirty="0" lang="es-SV" smtClean="0" sz="3200">
                <a:solidFill>
                  <a:srgbClr val="004C6F"/>
                </a:solidFill>
                <a:latin charset="-128" pitchFamily="34" typeface="Arial Unicode MS"/>
                <a:ea charset="-128" pitchFamily="34" typeface="Arial Unicode MS"/>
                <a:cs charset="-128" pitchFamily="34" typeface="Arial Unicode MS"/>
              </a:rPr>
              <a:t>Buena cobertura de agua Potable</a:t>
            </a:r>
            <a:endParaRPr dirty="0" lang="es-SV" sz="3200">
              <a:solidFill>
                <a:srgbClr val="004C6F"/>
              </a:solidFill>
              <a:latin charset="-128" pitchFamily="34" typeface="Arial Unicode MS"/>
              <a:ea charset="-128" pitchFamily="34" typeface="Arial Unicode MS"/>
              <a:cs charset="-128" pitchFamily="34" typeface="Arial Unicode MS"/>
            </a:endParaRPr>
          </a:p>
        </p:txBody>
      </p:sp>
      <p:graphicFrame>
        <p:nvGraphicFramePr>
          <p:cNvPr id="5" name="4 Gráfico"/>
          <p:cNvGraphicFramePr/>
          <p:nvPr/>
        </p:nvGraphicFramePr>
        <p:xfrm>
          <a:off x="3995936" y="1676400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descr="DSC_0739.JPG" id="6" name="5 Imagen"/>
          <p:cNvPicPr>
            <a:picLocks noChangeAspect="1"/>
          </p:cNvPicPr>
          <p:nvPr/>
        </p:nvPicPr>
        <p:blipFill>
          <a:blip cstate="print" r:embed="rId3"/>
          <a:srcRect r="10"/>
          <a:stretch>
            <a:fillRect/>
          </a:stretch>
        </p:blipFill>
        <p:spPr>
          <a:xfrm rot="21046160">
            <a:off x="323527" y="1906429"/>
            <a:ext cx="3059832" cy="237598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descr="C:\Users\xortiz\AppData\Local\Microsoft\Windows\Temporary Internet Files\Content.IE5\SWDP3F7L\MC900359725[1].wmf" id="10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 rot="4623782">
            <a:off x="1633999" y="1632264"/>
            <a:ext cx="330827" cy="332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1012</Words>
  <Application>Microsoft Office PowerPoint</Application>
  <PresentationFormat>Presentación en pantalla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FP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Wendy Peña</dc:creator>
  <cp:lastModifiedBy>Xenia Ortiz</cp:lastModifiedBy>
  <cp:revision>20</cp:revision>
  <dcterms:created xsi:type="dcterms:W3CDTF">2012-05-17T15:01:32Z</dcterms:created>
  <dcterms:modified xsi:type="dcterms:W3CDTF">2012-05-17T22:31:44Z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737609</vt:lpwstr>
  </property>
  <property fmtid="{D5CDD505-2E9C-101B-9397-08002B2CF9AE}" name="NXPowerLiteVersion" pid="3">
    <vt:lpwstr>D4.1.0</vt:lpwstr>
  </property>
</Properties>
</file>