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404843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195447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276001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63491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189221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30729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347209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388665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253363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73574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F8D12D-3EF7-49D8-8276-1621603CD671}" type="datetimeFigureOut">
              <a:rPr lang="es-NI" smtClean="0"/>
              <a:t>18/08/2015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CBF8361-8E26-43F9-9BE8-22655EBD00CA}" type="slidenum">
              <a:rPr lang="es-NI" smtClean="0"/>
              <a:t>‹Nº›</a:t>
            </a:fld>
            <a:endParaRPr lang="es-NI"/>
          </a:p>
        </p:txBody>
      </p:sp>
    </p:spTree>
    <p:extLst>
      <p:ext uri="{BB962C8B-B14F-4D97-AF65-F5344CB8AC3E}">
        <p14:creationId xmlns:p14="http://schemas.microsoft.com/office/powerpoint/2010/main" val="109136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8D12D-3EF7-49D8-8276-1621603CD671}" type="datetimeFigureOut">
              <a:rPr lang="es-NI" smtClean="0"/>
              <a:t>18/08/2015</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F8361-8E26-43F9-9BE8-22655EBD00CA}" type="slidenum">
              <a:rPr lang="es-NI" smtClean="0"/>
              <a:t>‹Nº›</a:t>
            </a:fld>
            <a:endParaRPr lang="es-NI"/>
          </a:p>
        </p:txBody>
      </p:sp>
    </p:spTree>
    <p:extLst>
      <p:ext uri="{BB962C8B-B14F-4D97-AF65-F5344CB8AC3E}">
        <p14:creationId xmlns:p14="http://schemas.microsoft.com/office/powerpoint/2010/main" val="26580677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El saneamiento de los territorios indígenas y afrodescendientes de la costa Caribe y el Alto Wanky Bocay, Nicaragua.</a:t>
            </a:r>
            <a:endParaRPr lang="es-NI" b="1" dirty="0">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1"/>
          </p:nvPr>
        </p:nvSpPr>
        <p:spPr/>
        <p:txBody>
          <a:bodyPr/>
          <a:lstStyle/>
          <a:p>
            <a:endParaRPr lang="es-NI" dirty="0" smtClean="0"/>
          </a:p>
          <a:p>
            <a:endParaRPr lang="es-NI" dirty="0"/>
          </a:p>
          <a:p>
            <a:r>
              <a:rPr lang="es-NI" dirty="0" smtClean="0"/>
              <a:t>Wolfgang Alejandro Bonilla Toruño</a:t>
            </a:r>
            <a:endParaRPr lang="es-NI" dirty="0"/>
          </a:p>
        </p:txBody>
      </p:sp>
    </p:spTree>
    <p:extLst>
      <p:ext uri="{BB962C8B-B14F-4D97-AF65-F5344CB8AC3E}">
        <p14:creationId xmlns:p14="http://schemas.microsoft.com/office/powerpoint/2010/main" val="337171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Sectores colonizados, Territorio Indígena Mayangna Sauni Bas</a:t>
            </a:r>
            <a:endParaRPr lang="es-NI" b="1"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1600200"/>
            <a:ext cx="936104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49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Medios: la negociación</a:t>
            </a:r>
            <a:endParaRPr lang="es-NI" dirty="0"/>
          </a:p>
        </p:txBody>
      </p:sp>
      <p:sp>
        <p:nvSpPr>
          <p:cNvPr id="3" name="2 Marcador de contenido"/>
          <p:cNvSpPr>
            <a:spLocks noGrp="1"/>
          </p:cNvSpPr>
          <p:nvPr>
            <p:ph idx="1"/>
          </p:nvPr>
        </p:nvSpPr>
        <p:spPr>
          <a:xfrm>
            <a:off x="457200" y="1600200"/>
            <a:ext cx="8229600" cy="4781128"/>
          </a:xfrm>
        </p:spPr>
        <p:txBody>
          <a:bodyPr>
            <a:normAutofit fontScale="25000" lnSpcReduction="20000"/>
          </a:bodyPr>
          <a:lstStyle/>
          <a:p>
            <a:pPr marL="0" indent="0" algn="just">
              <a:buNone/>
            </a:pPr>
            <a:r>
              <a:rPr lang="es-NI" sz="9600" dirty="0" smtClean="0">
                <a:latin typeface="Times New Roman" panose="02020603050405020304" pitchFamily="18" charset="0"/>
                <a:cs typeface="Times New Roman" panose="02020603050405020304" pitchFamily="18" charset="0"/>
              </a:rPr>
              <a:t>La negociación puede ser eficaz como metodología de saneamiento, dependiendo de la beligerancia de las autoridades indígenas o étnicas, del número de indígenas y afrodescendientes que integran los territorios y del número de los terceros y de los siguientes factores:</a:t>
            </a:r>
          </a:p>
          <a:p>
            <a:pPr marL="0" indent="0" algn="just">
              <a:buNone/>
            </a:pPr>
            <a:endParaRPr lang="es-NI" sz="9600" dirty="0" smtClean="0">
              <a:latin typeface="Times New Roman" panose="02020603050405020304" pitchFamily="18" charset="0"/>
              <a:cs typeface="Times New Roman" panose="02020603050405020304" pitchFamily="18" charset="0"/>
            </a:endParaRPr>
          </a:p>
          <a:p>
            <a:pPr lvl="0" algn="just"/>
            <a:r>
              <a:rPr lang="es-NI" sz="9600" dirty="0" smtClean="0">
                <a:latin typeface="Times New Roman" panose="02020603050405020304" pitchFamily="18" charset="0"/>
                <a:cs typeface="Times New Roman" panose="02020603050405020304" pitchFamily="18" charset="0"/>
              </a:rPr>
              <a:t>Una explicación oportuna y adecuada de los derechos, deberes y obligaciones que la Ley 445 impone a los terceros en tierras indígenas.</a:t>
            </a:r>
          </a:p>
          <a:p>
            <a:pPr lvl="0" algn="just"/>
            <a:r>
              <a:rPr lang="es-NI" sz="9600" dirty="0" smtClean="0">
                <a:latin typeface="Times New Roman" panose="02020603050405020304" pitchFamily="18" charset="0"/>
                <a:cs typeface="Times New Roman" panose="02020603050405020304" pitchFamily="18" charset="0"/>
              </a:rPr>
              <a:t>El acompañamiento institucional para apoyar a las autoridades indígenas y afrodescendientes. </a:t>
            </a:r>
          </a:p>
          <a:p>
            <a:pPr lvl="0" algn="just"/>
            <a:r>
              <a:rPr lang="es-NI" sz="9600" dirty="0" smtClean="0">
                <a:latin typeface="Times New Roman" panose="02020603050405020304" pitchFamily="18" charset="0"/>
                <a:cs typeface="Times New Roman" panose="02020603050405020304" pitchFamily="18" charset="0"/>
              </a:rPr>
              <a:t>La coordinación entre las instituciones y entre ellas y los territorios.</a:t>
            </a:r>
          </a:p>
          <a:p>
            <a:pPr lvl="0" algn="just"/>
            <a:r>
              <a:rPr lang="es-NI" sz="9600" dirty="0" smtClean="0">
                <a:latin typeface="Times New Roman" panose="02020603050405020304" pitchFamily="18" charset="0"/>
                <a:cs typeface="Times New Roman" panose="02020603050405020304" pitchFamily="18" charset="0"/>
              </a:rPr>
              <a:t>La claridad en cuanto a la tipología de terceros asentados en los territorios.</a:t>
            </a:r>
          </a:p>
          <a:p>
            <a:endParaRPr lang="es-NI" dirty="0"/>
          </a:p>
        </p:txBody>
      </p:sp>
    </p:spTree>
    <p:extLst>
      <p:ext uri="{BB962C8B-B14F-4D97-AF65-F5344CB8AC3E}">
        <p14:creationId xmlns:p14="http://schemas.microsoft.com/office/powerpoint/2010/main" val="149458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Medios: la mediación</a:t>
            </a:r>
            <a:endParaRPr lang="es-NI" dirty="0"/>
          </a:p>
        </p:txBody>
      </p:sp>
      <p:sp>
        <p:nvSpPr>
          <p:cNvPr id="3" name="2 Marcador de contenido"/>
          <p:cNvSpPr>
            <a:spLocks noGrp="1"/>
          </p:cNvSpPr>
          <p:nvPr>
            <p:ph idx="1"/>
          </p:nvPr>
        </p:nvSpPr>
        <p:spPr/>
        <p:txBody>
          <a:bodyPr>
            <a:normAutofit fontScale="85000" lnSpcReduction="10000"/>
          </a:bodyPr>
          <a:lstStyle/>
          <a:p>
            <a:pPr algn="just"/>
            <a:r>
              <a:rPr lang="es-NI" dirty="0" smtClean="0">
                <a:latin typeface="Times New Roman" panose="02020603050405020304" pitchFamily="18" charset="0"/>
                <a:cs typeface="Times New Roman" panose="02020603050405020304" pitchFamily="18" charset="0"/>
              </a:rPr>
              <a:t>Las mesas de diálogo y las capacitaciones sobre métodos de mediación y negociación, si bien no resuelven de inmediato los conflictos, permiten que las partes se acerquen y se sensibilicen sobre la necesidad de profundizar las conversaciones. Este puede ser un paso previo a la encuesta sobre los terceros, para mitigar el conflicto entre las etnias.</a:t>
            </a:r>
          </a:p>
          <a:p>
            <a:pPr marL="0" indent="0" algn="just">
              <a:buNone/>
            </a:pPr>
            <a:endParaRPr lang="es-NI" dirty="0" smtClean="0">
              <a:latin typeface="Times New Roman" panose="02020603050405020304" pitchFamily="18" charset="0"/>
              <a:cs typeface="Times New Roman" panose="02020603050405020304" pitchFamily="18" charset="0"/>
            </a:endParaRPr>
          </a:p>
          <a:p>
            <a:pPr algn="just"/>
            <a:r>
              <a:rPr lang="es-NI" dirty="0" smtClean="0">
                <a:latin typeface="Times New Roman" panose="02020603050405020304" pitchFamily="18" charset="0"/>
                <a:cs typeface="Times New Roman" panose="02020603050405020304" pitchFamily="18" charset="0"/>
              </a:rPr>
              <a:t>La descoordinación y falta de compromiso y de consenso de algunas instituciones han entorpecido la aplicación de esta metodología.</a:t>
            </a:r>
          </a:p>
          <a:p>
            <a:endParaRPr lang="es-NI" dirty="0"/>
          </a:p>
        </p:txBody>
      </p:sp>
    </p:spTree>
    <p:extLst>
      <p:ext uri="{BB962C8B-B14F-4D97-AF65-F5344CB8AC3E}">
        <p14:creationId xmlns:p14="http://schemas.microsoft.com/office/powerpoint/2010/main" val="230213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Medios: la judicialización</a:t>
            </a:r>
            <a:endParaRPr lang="es-NI" dirty="0"/>
          </a:p>
        </p:txBody>
      </p:sp>
      <p:sp>
        <p:nvSpPr>
          <p:cNvPr id="3" name="2 Marcador de contenido"/>
          <p:cNvSpPr>
            <a:spLocks noGrp="1"/>
          </p:cNvSpPr>
          <p:nvPr>
            <p:ph idx="1"/>
          </p:nvPr>
        </p:nvSpPr>
        <p:spPr/>
        <p:txBody>
          <a:bodyPr>
            <a:normAutofit fontScale="77500" lnSpcReduction="20000"/>
          </a:bodyPr>
          <a:lstStyle/>
          <a:p>
            <a:pPr marL="0" indent="0" algn="just">
              <a:buNone/>
            </a:pPr>
            <a:r>
              <a:rPr lang="es-NI" dirty="0" smtClean="0">
                <a:latin typeface="Times New Roman" panose="02020603050405020304" pitchFamily="18" charset="0"/>
                <a:cs typeface="Times New Roman" panose="02020603050405020304" pitchFamily="18" charset="0"/>
              </a:rPr>
              <a:t>La judicialización se utiliza como metodología de presión para obligar a los terceros a negociar con las autoridades indígenas.</a:t>
            </a:r>
          </a:p>
          <a:p>
            <a:pPr marL="0" indent="0" algn="just">
              <a:buNone/>
            </a:pPr>
            <a:endParaRPr lang="es-NI" dirty="0" smtClean="0">
              <a:latin typeface="Times New Roman" panose="02020603050405020304" pitchFamily="18" charset="0"/>
              <a:cs typeface="Times New Roman" panose="02020603050405020304" pitchFamily="18" charset="0"/>
            </a:endParaRPr>
          </a:p>
          <a:p>
            <a:pPr marL="0" indent="0" algn="just">
              <a:buNone/>
            </a:pPr>
            <a:r>
              <a:rPr lang="es-NI" dirty="0" smtClean="0">
                <a:latin typeface="Times New Roman" panose="02020603050405020304" pitchFamily="18" charset="0"/>
                <a:cs typeface="Times New Roman" panose="02020603050405020304" pitchFamily="18" charset="0"/>
              </a:rPr>
              <a:t>La aplicación de esta metodología depende de la voluntad y beligerancia de los indígenas dueños de la propiedad comunal; también se requiere voluntad política por parte de las instituciones para actuar en coordinación a fin de no entorpecer los procesos o enviar mensajes contradictorios a los procesados.</a:t>
            </a:r>
          </a:p>
          <a:p>
            <a:pPr marL="0" indent="0" algn="just">
              <a:buNone/>
            </a:pPr>
            <a:endParaRPr lang="es-NI" dirty="0" smtClean="0">
              <a:latin typeface="Times New Roman" panose="02020603050405020304" pitchFamily="18" charset="0"/>
              <a:cs typeface="Times New Roman" panose="02020603050405020304" pitchFamily="18" charset="0"/>
            </a:endParaRPr>
          </a:p>
          <a:p>
            <a:pPr marL="0" indent="0" algn="just">
              <a:buNone/>
            </a:pPr>
            <a:r>
              <a:rPr lang="es-NI" dirty="0" smtClean="0">
                <a:latin typeface="Times New Roman" panose="02020603050405020304" pitchFamily="18" charset="0"/>
                <a:cs typeface="Times New Roman" panose="02020603050405020304" pitchFamily="18" charset="0"/>
              </a:rPr>
              <a:t>Se requiere de asesoría legal permanente.</a:t>
            </a:r>
          </a:p>
          <a:p>
            <a:pPr marL="0" indent="0" algn="just">
              <a:buNone/>
            </a:pPr>
            <a:endParaRPr lang="es-NI" dirty="0" smtClean="0">
              <a:latin typeface="Times New Roman" panose="02020603050405020304" pitchFamily="18" charset="0"/>
              <a:cs typeface="Times New Roman" panose="02020603050405020304" pitchFamily="18" charset="0"/>
            </a:endParaRPr>
          </a:p>
          <a:p>
            <a:pPr marL="0" indent="0" algn="just">
              <a:buNone/>
            </a:pPr>
            <a:r>
              <a:rPr lang="es-NI" dirty="0" smtClean="0">
                <a:latin typeface="Times New Roman" panose="02020603050405020304" pitchFamily="18" charset="0"/>
                <a:cs typeface="Times New Roman" panose="02020603050405020304" pitchFamily="18" charset="0"/>
              </a:rPr>
              <a:t>Altos costos económicos de los procesos.</a:t>
            </a:r>
          </a:p>
          <a:p>
            <a:endParaRPr lang="es-NI" dirty="0"/>
          </a:p>
        </p:txBody>
      </p:sp>
    </p:spTree>
    <p:extLst>
      <p:ext uri="{BB962C8B-B14F-4D97-AF65-F5344CB8AC3E}">
        <p14:creationId xmlns:p14="http://schemas.microsoft.com/office/powerpoint/2010/main" val="4099800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Resultados: desalojo </a:t>
            </a:r>
            <a:endParaRPr lang="es-NI" dirty="0"/>
          </a:p>
        </p:txBody>
      </p:sp>
      <p:sp>
        <p:nvSpPr>
          <p:cNvPr id="3" name="2 Marcador de contenido"/>
          <p:cNvSpPr>
            <a:spLocks noGrp="1"/>
          </p:cNvSpPr>
          <p:nvPr>
            <p:ph idx="1"/>
          </p:nvPr>
        </p:nvSpPr>
        <p:spPr/>
        <p:txBody>
          <a:bodyPr>
            <a:normAutofit/>
          </a:bodyPr>
          <a:lstStyle/>
          <a:p>
            <a:pPr algn="just"/>
            <a:r>
              <a:rPr lang="es-NI" dirty="0" smtClean="0">
                <a:latin typeface="Times New Roman" panose="02020603050405020304" pitchFamily="18" charset="0"/>
                <a:cs typeface="Times New Roman" panose="02020603050405020304" pitchFamily="18" charset="0"/>
              </a:rPr>
              <a:t>Se denomina desalojo o desalojamiento a una acción autorizada legalmente, realizada por medio de la fuerza pública del país (habitualmente la policía), que permite obligar a abandonar los inmuebles, las propiedades, fábricas u otros recintos ocupados ilegalmente, básicamente sin la existencia de contrato o autorización de sus dueños, a las personas que los están habitando. (Caso Sikilta).</a:t>
            </a:r>
          </a:p>
          <a:p>
            <a:endParaRPr lang="es-NI" dirty="0"/>
          </a:p>
        </p:txBody>
      </p:sp>
    </p:spTree>
    <p:extLst>
      <p:ext uri="{BB962C8B-B14F-4D97-AF65-F5344CB8AC3E}">
        <p14:creationId xmlns:p14="http://schemas.microsoft.com/office/powerpoint/2010/main" val="159010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Resultados: reubicación</a:t>
            </a:r>
            <a:endParaRPr lang="es-NI" dirty="0"/>
          </a:p>
        </p:txBody>
      </p:sp>
      <p:sp>
        <p:nvSpPr>
          <p:cNvPr id="3" name="2 Marcador de contenido"/>
          <p:cNvSpPr>
            <a:spLocks noGrp="1"/>
          </p:cNvSpPr>
          <p:nvPr>
            <p:ph idx="1"/>
          </p:nvPr>
        </p:nvSpPr>
        <p:spPr/>
        <p:txBody>
          <a:bodyPr/>
          <a:lstStyle/>
          <a:p>
            <a:pPr algn="just"/>
            <a:r>
              <a:rPr lang="es-NI" dirty="0" smtClean="0">
                <a:latin typeface="Times New Roman" panose="02020603050405020304" pitchFamily="18" charset="0"/>
                <a:cs typeface="Times New Roman" panose="02020603050405020304" pitchFamily="18" charset="0"/>
              </a:rPr>
              <a:t>La reubicación consiste en trasladar a personas o familias del lugar en donde habitaban a otro distinto, ofreciéndoles condiciones más o menos similares a las que tenían en el lugar de donde fueron desalojados. Esto obliga a quien promueva esta metodología, ya sea el Estado o los territorios, a contar con un plan de contingencia y un banco de tierra para reubicar a las personas o familias desalojadas.</a:t>
            </a:r>
          </a:p>
          <a:p>
            <a:endParaRPr lang="es-NI" dirty="0"/>
          </a:p>
        </p:txBody>
      </p:sp>
    </p:spTree>
    <p:extLst>
      <p:ext uri="{BB962C8B-B14F-4D97-AF65-F5344CB8AC3E}">
        <p14:creationId xmlns:p14="http://schemas.microsoft.com/office/powerpoint/2010/main" val="122702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Resultados: reubicación</a:t>
            </a:r>
            <a:endParaRPr lang="es-NI" dirty="0"/>
          </a:p>
        </p:txBody>
      </p:sp>
      <p:sp>
        <p:nvSpPr>
          <p:cNvPr id="3" name="2 Marcador de contenido"/>
          <p:cNvSpPr>
            <a:spLocks noGrp="1"/>
          </p:cNvSpPr>
          <p:nvPr>
            <p:ph idx="1"/>
          </p:nvPr>
        </p:nvSpPr>
        <p:spPr/>
        <p:txBody>
          <a:bodyPr>
            <a:normAutofit lnSpcReduction="10000"/>
          </a:bodyPr>
          <a:lstStyle/>
          <a:p>
            <a:r>
              <a:rPr lang="es-NI" dirty="0" smtClean="0">
                <a:latin typeface="Times New Roman" panose="02020603050405020304" pitchFamily="18" charset="0"/>
                <a:cs typeface="Times New Roman" panose="02020603050405020304" pitchFamily="18" charset="0"/>
              </a:rPr>
              <a:t>Primer factor: Tipología informal de terceros :</a:t>
            </a:r>
          </a:p>
          <a:p>
            <a:r>
              <a:rPr lang="es-NI" dirty="0" smtClean="0">
                <a:latin typeface="Times New Roman" panose="02020603050405020304" pitchFamily="18" charset="0"/>
                <a:cs typeface="Times New Roman" panose="02020603050405020304" pitchFamily="18" charset="0"/>
              </a:rPr>
              <a:t> Mestizos costeños</a:t>
            </a:r>
          </a:p>
          <a:p>
            <a:pPr lvl="0"/>
            <a:r>
              <a:rPr lang="es-NI" dirty="0" smtClean="0">
                <a:latin typeface="Times New Roman" panose="02020603050405020304" pitchFamily="18" charset="0"/>
                <a:cs typeface="Times New Roman" panose="02020603050405020304" pitchFamily="18" charset="0"/>
              </a:rPr>
              <a:t>Viejos vivientes</a:t>
            </a:r>
          </a:p>
          <a:p>
            <a:pPr lvl="0"/>
            <a:r>
              <a:rPr lang="es-NI" dirty="0" smtClean="0">
                <a:latin typeface="Times New Roman" panose="02020603050405020304" pitchFamily="18" charset="0"/>
                <a:cs typeface="Times New Roman" panose="02020603050405020304" pitchFamily="18" charset="0"/>
              </a:rPr>
              <a:t>Terceros compradores de buena fe y mala fe</a:t>
            </a:r>
          </a:p>
          <a:p>
            <a:pPr lvl="0"/>
            <a:r>
              <a:rPr lang="es-NI" dirty="0" smtClean="0">
                <a:latin typeface="Times New Roman" panose="02020603050405020304" pitchFamily="18" charset="0"/>
                <a:cs typeface="Times New Roman" panose="02020603050405020304" pitchFamily="18" charset="0"/>
              </a:rPr>
              <a:t>Nuevos vivientes</a:t>
            </a:r>
          </a:p>
          <a:p>
            <a:pPr lvl="0"/>
            <a:r>
              <a:rPr lang="es-NI" dirty="0" smtClean="0">
                <a:latin typeface="Times New Roman" panose="02020603050405020304" pitchFamily="18" charset="0"/>
                <a:cs typeface="Times New Roman" panose="02020603050405020304" pitchFamily="18" charset="0"/>
              </a:rPr>
              <a:t>Colonos invasores</a:t>
            </a:r>
          </a:p>
          <a:p>
            <a:pPr lvl="0"/>
            <a:r>
              <a:rPr lang="es-NI" dirty="0" smtClean="0">
                <a:latin typeface="Times New Roman" panose="02020603050405020304" pitchFamily="18" charset="0"/>
                <a:cs typeface="Times New Roman" panose="02020603050405020304" pitchFamily="18" charset="0"/>
              </a:rPr>
              <a:t>Traficantes de tierras indígenas y/o afrodescendientes</a:t>
            </a:r>
            <a:r>
              <a:rPr lang="es-NI" sz="1800" dirty="0" smtClean="0">
                <a:latin typeface="Times New Roman" panose="02020603050405020304" pitchFamily="18" charset="0"/>
                <a:cs typeface="Times New Roman" panose="02020603050405020304" pitchFamily="18" charset="0"/>
              </a:rPr>
              <a:t> </a:t>
            </a:r>
            <a:endParaRPr lang="es-NI" sz="1800" dirty="0" smtClean="0"/>
          </a:p>
          <a:p>
            <a:endParaRPr lang="es-NI" dirty="0"/>
          </a:p>
        </p:txBody>
      </p:sp>
    </p:spTree>
    <p:extLst>
      <p:ext uri="{BB962C8B-B14F-4D97-AF65-F5344CB8AC3E}">
        <p14:creationId xmlns:p14="http://schemas.microsoft.com/office/powerpoint/2010/main" val="361313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Resultados: reubicación</a:t>
            </a:r>
            <a:endParaRPr lang="es-NI" dirty="0"/>
          </a:p>
        </p:txBody>
      </p:sp>
      <p:sp>
        <p:nvSpPr>
          <p:cNvPr id="3" name="2 Marcador de contenido"/>
          <p:cNvSpPr>
            <a:spLocks noGrp="1"/>
          </p:cNvSpPr>
          <p:nvPr>
            <p:ph idx="1"/>
          </p:nvPr>
        </p:nvSpPr>
        <p:spPr>
          <a:xfrm>
            <a:off x="457200" y="1600200"/>
            <a:ext cx="8229600" cy="4853136"/>
          </a:xfrm>
        </p:spPr>
        <p:txBody>
          <a:bodyPr>
            <a:normAutofit fontScale="70000" lnSpcReduction="20000"/>
          </a:bodyPr>
          <a:lstStyle/>
          <a:p>
            <a:r>
              <a:rPr lang="es-NI" sz="3400" dirty="0" smtClean="0">
                <a:latin typeface="Times New Roman" panose="02020603050405020304" pitchFamily="18" charset="0"/>
                <a:cs typeface="Times New Roman" panose="02020603050405020304" pitchFamily="18" charset="0"/>
              </a:rPr>
              <a:t>Segundo factor: Zonificación interna de los territorios:</a:t>
            </a:r>
          </a:p>
          <a:p>
            <a:pPr lvl="0"/>
            <a:r>
              <a:rPr lang="es-NI" sz="3400" dirty="0" smtClean="0">
                <a:latin typeface="Times New Roman" panose="02020603050405020304" pitchFamily="18" charset="0"/>
                <a:cs typeface="Times New Roman" panose="02020603050405020304" pitchFamily="18" charset="0"/>
              </a:rPr>
              <a:t>Zona agrícola;</a:t>
            </a:r>
          </a:p>
          <a:p>
            <a:pPr lvl="0"/>
            <a:r>
              <a:rPr lang="es-NI" sz="3400" dirty="0" smtClean="0">
                <a:latin typeface="Times New Roman" panose="02020603050405020304" pitchFamily="18" charset="0"/>
                <a:cs typeface="Times New Roman" panose="02020603050405020304" pitchFamily="18" charset="0"/>
              </a:rPr>
              <a:t>Zonas de recolección y cacería;</a:t>
            </a:r>
          </a:p>
          <a:p>
            <a:pPr lvl="0"/>
            <a:r>
              <a:rPr lang="es-NI" sz="3400" dirty="0" smtClean="0">
                <a:latin typeface="Times New Roman" panose="02020603050405020304" pitchFamily="18" charset="0"/>
                <a:cs typeface="Times New Roman" panose="02020603050405020304" pitchFamily="18" charset="0"/>
              </a:rPr>
              <a:t>Zona de conservación, donde está prohibida cualquier intervención, sea artesanal o industrial;</a:t>
            </a:r>
          </a:p>
          <a:p>
            <a:pPr lvl="0"/>
            <a:r>
              <a:rPr lang="es-NI" sz="3400" dirty="0" smtClean="0">
                <a:latin typeface="Times New Roman" panose="02020603050405020304" pitchFamily="18" charset="0"/>
                <a:cs typeface="Times New Roman" panose="02020603050405020304" pitchFamily="18" charset="0"/>
              </a:rPr>
              <a:t>Zona de ecoturismo;</a:t>
            </a:r>
          </a:p>
          <a:p>
            <a:pPr lvl="0"/>
            <a:r>
              <a:rPr lang="es-NI" sz="3400" dirty="0" smtClean="0">
                <a:latin typeface="Times New Roman" panose="02020603050405020304" pitchFamily="18" charset="0"/>
                <a:cs typeface="Times New Roman" panose="02020603050405020304" pitchFamily="18" charset="0"/>
              </a:rPr>
              <a:t>Zonas históricas;</a:t>
            </a:r>
          </a:p>
          <a:p>
            <a:pPr lvl="0"/>
            <a:r>
              <a:rPr lang="es-NI" sz="3400" dirty="0" smtClean="0">
                <a:latin typeface="Times New Roman" panose="02020603050405020304" pitchFamily="18" charset="0"/>
                <a:cs typeface="Times New Roman" panose="02020603050405020304" pitchFamily="18" charset="0"/>
              </a:rPr>
              <a:t>Zona de güirisería o de explotación mineral [generalmente de oro];</a:t>
            </a:r>
          </a:p>
          <a:p>
            <a:pPr lvl="0"/>
            <a:r>
              <a:rPr lang="es-NI" sz="3400" dirty="0" smtClean="0">
                <a:latin typeface="Times New Roman" panose="02020603050405020304" pitchFamily="18" charset="0"/>
                <a:cs typeface="Times New Roman" panose="02020603050405020304" pitchFamily="18" charset="0"/>
              </a:rPr>
              <a:t>Zona frecuente, que son lugares en donde la gente puede entrar y salir;</a:t>
            </a:r>
          </a:p>
          <a:p>
            <a:pPr lvl="0"/>
            <a:endParaRPr lang="es-NI" sz="3400" dirty="0" smtClean="0">
              <a:latin typeface="Times New Roman" panose="02020603050405020304" pitchFamily="18" charset="0"/>
              <a:cs typeface="Times New Roman" panose="02020603050405020304" pitchFamily="18" charset="0"/>
            </a:endParaRPr>
          </a:p>
          <a:p>
            <a:r>
              <a:rPr lang="es-NI" sz="3400" dirty="0" smtClean="0">
                <a:latin typeface="Times New Roman" panose="02020603050405020304" pitchFamily="18" charset="0"/>
                <a:cs typeface="Times New Roman" panose="02020603050405020304" pitchFamily="18" charset="0"/>
              </a:rPr>
              <a:t>Tercer factor: Tamaño de las parcelas en posesión de terceros.</a:t>
            </a:r>
          </a:p>
          <a:p>
            <a:pPr marL="0" indent="0">
              <a:buNone/>
            </a:pPr>
            <a:endParaRPr lang="es-NI" dirty="0"/>
          </a:p>
        </p:txBody>
      </p:sp>
    </p:spTree>
    <p:extLst>
      <p:ext uri="{BB962C8B-B14F-4D97-AF65-F5344CB8AC3E}">
        <p14:creationId xmlns:p14="http://schemas.microsoft.com/office/powerpoint/2010/main" val="172786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Mapa de zonificación de un territorio indígena</a:t>
            </a:r>
            <a:endParaRPr lang="es-NI"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19" y="1628800"/>
            <a:ext cx="9252520" cy="52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1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Resultados: el arrendamiento</a:t>
            </a:r>
            <a:endParaRPr lang="es-NI" dirty="0"/>
          </a:p>
        </p:txBody>
      </p:sp>
      <p:sp>
        <p:nvSpPr>
          <p:cNvPr id="3" name="2 Marcador de contenido"/>
          <p:cNvSpPr>
            <a:spLocks noGrp="1"/>
          </p:cNvSpPr>
          <p:nvPr>
            <p:ph idx="1"/>
          </p:nvPr>
        </p:nvSpPr>
        <p:spPr/>
        <p:txBody>
          <a:bodyPr>
            <a:normAutofit fontScale="85000" lnSpcReduction="20000"/>
          </a:bodyPr>
          <a:lstStyle/>
          <a:p>
            <a:pPr algn="just"/>
            <a:r>
              <a:rPr lang="es-NI" dirty="0" smtClean="0">
                <a:latin typeface="Times New Roman" panose="02020603050405020304" pitchFamily="18" charset="0"/>
                <a:cs typeface="Times New Roman" panose="02020603050405020304" pitchFamily="18" charset="0"/>
              </a:rPr>
              <a:t>El territorio de Karata ha desarrollado la metodología del arrendamiento como instrumento jurídico de saneamiento. Esta metodología les ha permitido vivir de forma pacífica, obtener recursos económicos y desarrollar a sus comunidades.</a:t>
            </a:r>
          </a:p>
          <a:p>
            <a:pPr marL="0" indent="0" algn="just">
              <a:buNone/>
            </a:pPr>
            <a:endParaRPr lang="es-NI" dirty="0" smtClean="0">
              <a:latin typeface="Times New Roman" panose="02020603050405020304" pitchFamily="18" charset="0"/>
              <a:cs typeface="Times New Roman" panose="02020603050405020304" pitchFamily="18" charset="0"/>
            </a:endParaRPr>
          </a:p>
          <a:p>
            <a:pPr algn="just"/>
            <a:r>
              <a:rPr lang="es-NI" dirty="0" smtClean="0">
                <a:latin typeface="Times New Roman" panose="02020603050405020304" pitchFamily="18" charset="0"/>
                <a:cs typeface="Times New Roman" panose="02020603050405020304" pitchFamily="18" charset="0"/>
              </a:rPr>
              <a:t>Esta metodología puede aplicarse en otros territorios, ajustando las normativas según las particularidades de cada caso. De hecho es uno de los instrumentos previstos en el régimen jurídico para regularizar la presencia de los terceros ubicados dentro de los territorios indígenas y afrodescendientes. </a:t>
            </a:r>
          </a:p>
          <a:p>
            <a:endParaRPr lang="es-NI" dirty="0"/>
          </a:p>
        </p:txBody>
      </p:sp>
    </p:spTree>
    <p:extLst>
      <p:ext uri="{BB962C8B-B14F-4D97-AF65-F5344CB8AC3E}">
        <p14:creationId xmlns:p14="http://schemas.microsoft.com/office/powerpoint/2010/main" val="201975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Etapas del proceso de demarcación y titulación</a:t>
            </a:r>
            <a:endParaRPr lang="es-NI" b="1" dirty="0">
              <a:latin typeface="Times New Roman" panose="02020603050405020304" pitchFamily="18" charset="0"/>
              <a:cs typeface="Times New Roman" panose="02020603050405020304" pitchFamily="18" charset="0"/>
            </a:endParaRPr>
          </a:p>
        </p:txBody>
      </p:sp>
      <p:sp>
        <p:nvSpPr>
          <p:cNvPr id="4" name="3 Marcador de contenido"/>
          <p:cNvSpPr>
            <a:spLocks noGrp="1"/>
          </p:cNvSpPr>
          <p:nvPr>
            <p:ph idx="1"/>
          </p:nvPr>
        </p:nvSpPr>
        <p:spPr/>
        <p:txBody>
          <a:bodyPr>
            <a:normAutofit fontScale="92500" lnSpcReduction="20000"/>
          </a:bodyPr>
          <a:lstStyle/>
          <a:p>
            <a:pPr marL="514350" indent="-514350">
              <a:buFont typeface="+mj-lt"/>
              <a:buAutoNum type="arabicPeriod"/>
            </a:pPr>
            <a:r>
              <a:rPr lang="es-NI" dirty="0" smtClean="0">
                <a:latin typeface="Times New Roman" panose="02020603050405020304" pitchFamily="18" charset="0"/>
                <a:cs typeface="Times New Roman" panose="02020603050405020304" pitchFamily="18" charset="0"/>
              </a:rPr>
              <a:t>Etapa de presentación de solicitud;</a:t>
            </a:r>
          </a:p>
          <a:p>
            <a:pPr marL="514350" lvl="0" indent="-514350">
              <a:buFont typeface="+mj-lt"/>
              <a:buAutoNum type="arabicPeriod"/>
            </a:pPr>
            <a:r>
              <a:rPr lang="es-NI" dirty="0" smtClean="0">
                <a:latin typeface="Times New Roman" panose="02020603050405020304" pitchFamily="18" charset="0"/>
                <a:cs typeface="Times New Roman" panose="02020603050405020304" pitchFamily="18" charset="0"/>
              </a:rPr>
              <a:t>Etapa de solución de conflictos;</a:t>
            </a:r>
          </a:p>
          <a:p>
            <a:pPr marL="514350" lvl="0" indent="-514350">
              <a:buFont typeface="+mj-lt"/>
              <a:buAutoNum type="arabicPeriod"/>
            </a:pPr>
            <a:r>
              <a:rPr lang="es-NI" dirty="0" smtClean="0">
                <a:latin typeface="Times New Roman" panose="02020603050405020304" pitchFamily="18" charset="0"/>
                <a:cs typeface="Times New Roman" panose="02020603050405020304" pitchFamily="18" charset="0"/>
              </a:rPr>
              <a:t>Etapa de medición y amojonamiento;</a:t>
            </a:r>
          </a:p>
          <a:p>
            <a:pPr marL="514350" lvl="0" indent="-514350">
              <a:buFont typeface="+mj-lt"/>
              <a:buAutoNum type="arabicPeriod"/>
            </a:pPr>
            <a:r>
              <a:rPr lang="es-NI" dirty="0" smtClean="0">
                <a:latin typeface="Times New Roman" panose="02020603050405020304" pitchFamily="18" charset="0"/>
                <a:cs typeface="Times New Roman" panose="02020603050405020304" pitchFamily="18" charset="0"/>
              </a:rPr>
              <a:t>Etapa de titulación; </a:t>
            </a:r>
          </a:p>
          <a:p>
            <a:pPr marL="514350" lvl="0" indent="-514350">
              <a:buFont typeface="+mj-lt"/>
              <a:buAutoNum type="arabicPeriod"/>
            </a:pPr>
            <a:r>
              <a:rPr lang="es-NI" dirty="0" smtClean="0">
                <a:latin typeface="Times New Roman" panose="02020603050405020304" pitchFamily="18" charset="0"/>
                <a:cs typeface="Times New Roman" panose="02020603050405020304" pitchFamily="18" charset="0"/>
              </a:rPr>
              <a:t>Etapa de saneamiento.</a:t>
            </a:r>
          </a:p>
          <a:p>
            <a:pPr marL="0" lvl="0" indent="0">
              <a:buNone/>
            </a:pPr>
            <a:endParaRPr lang="es-NI" dirty="0" smtClean="0">
              <a:latin typeface="Times New Roman" panose="02020603050405020304" pitchFamily="18" charset="0"/>
              <a:cs typeface="Times New Roman" panose="02020603050405020304" pitchFamily="18" charset="0"/>
            </a:endParaRPr>
          </a:p>
          <a:p>
            <a:pPr marL="0" lvl="0" indent="0" algn="just">
              <a:buNone/>
            </a:pPr>
            <a:r>
              <a:rPr lang="es-NI" dirty="0" smtClean="0">
                <a:latin typeface="Times New Roman" panose="02020603050405020304" pitchFamily="18" charset="0"/>
                <a:cs typeface="Times New Roman" panose="02020603050405020304" pitchFamily="18" charset="0"/>
              </a:rPr>
              <a:t>Estas cinco etapas forman un solo cuerpo normativo y procedimental, están conectadas entre sí, y sin el cumplimiento o materialización de una de ellas es imposible continuar con la siguiente.</a:t>
            </a:r>
          </a:p>
          <a:p>
            <a:endParaRPr lang="es-NI" dirty="0"/>
          </a:p>
        </p:txBody>
      </p:sp>
    </p:spTree>
    <p:extLst>
      <p:ext uri="{BB962C8B-B14F-4D97-AF65-F5344CB8AC3E}">
        <p14:creationId xmlns:p14="http://schemas.microsoft.com/office/powerpoint/2010/main" val="398575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Resultados: convivencia y coexistencia pacífica</a:t>
            </a:r>
            <a:endParaRPr lang="es-NI" dirty="0"/>
          </a:p>
        </p:txBody>
      </p:sp>
      <p:sp>
        <p:nvSpPr>
          <p:cNvPr id="3" name="2 Marcador de contenido"/>
          <p:cNvSpPr>
            <a:spLocks noGrp="1"/>
          </p:cNvSpPr>
          <p:nvPr>
            <p:ph idx="1"/>
          </p:nvPr>
        </p:nvSpPr>
        <p:spPr/>
        <p:txBody>
          <a:bodyPr>
            <a:normAutofit fontScale="92500" lnSpcReduction="20000"/>
          </a:bodyPr>
          <a:lstStyle/>
          <a:p>
            <a:pPr algn="just"/>
            <a:r>
              <a:rPr lang="es-NI" dirty="0" smtClean="0">
                <a:latin typeface="Times New Roman" panose="02020603050405020304" pitchFamily="18" charset="0"/>
                <a:cs typeface="Times New Roman" panose="02020603050405020304" pitchFamily="18" charset="0"/>
              </a:rPr>
              <a:t>El territorio étnico Rama/Kriol ha implementado la metodología de convivencia; no obstante, puesto que no se realizó trabajo de campo y no pudimos entrevistar a ninguna de sus autoridades, no es posible exponer las dificultades o aciertos que esta metodología pudiera tener.</a:t>
            </a:r>
          </a:p>
          <a:p>
            <a:pPr marL="0" indent="0" algn="just">
              <a:buNone/>
            </a:pPr>
            <a:endParaRPr lang="es-NI" dirty="0" smtClean="0">
              <a:latin typeface="Times New Roman" panose="02020603050405020304" pitchFamily="18" charset="0"/>
              <a:cs typeface="Times New Roman" panose="02020603050405020304" pitchFamily="18" charset="0"/>
            </a:endParaRPr>
          </a:p>
          <a:p>
            <a:pPr marL="0" indent="0" algn="just">
              <a:buNone/>
            </a:pPr>
            <a:r>
              <a:rPr lang="es-NI" dirty="0" smtClean="0">
                <a:latin typeface="Times New Roman" panose="02020603050405020304" pitchFamily="18" charset="0"/>
                <a:cs typeface="Times New Roman" panose="02020603050405020304" pitchFamily="18" charset="0"/>
              </a:rPr>
              <a:t>Sabemos que la densidad de terceros que habitan dentro de los territorios es una de las causas que impulsó a este territorio a utilizar esta metodología como herramienta de saneamiento.</a:t>
            </a:r>
          </a:p>
          <a:p>
            <a:endParaRPr lang="es-NI" dirty="0"/>
          </a:p>
        </p:txBody>
      </p:sp>
    </p:spTree>
    <p:extLst>
      <p:ext uri="{BB962C8B-B14F-4D97-AF65-F5344CB8AC3E}">
        <p14:creationId xmlns:p14="http://schemas.microsoft.com/office/powerpoint/2010/main" val="2258341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Obstáculos del saneamiento</a:t>
            </a:r>
            <a:endParaRPr lang="es-NI" dirty="0"/>
          </a:p>
        </p:txBody>
      </p:sp>
      <p:sp>
        <p:nvSpPr>
          <p:cNvPr id="3" name="2 Marcador de contenido"/>
          <p:cNvSpPr>
            <a:spLocks noGrp="1"/>
          </p:cNvSpPr>
          <p:nvPr>
            <p:ph idx="1"/>
          </p:nvPr>
        </p:nvSpPr>
        <p:spPr/>
        <p:txBody>
          <a:bodyPr>
            <a:normAutofit fontScale="70000" lnSpcReduction="20000"/>
          </a:bodyPr>
          <a:lstStyle/>
          <a:p>
            <a:pPr marL="514350" indent="-514350" algn="just">
              <a:buFont typeface="+mj-lt"/>
              <a:buAutoNum type="arabicPeriod"/>
            </a:pPr>
            <a:r>
              <a:rPr lang="es-NI" sz="3400" dirty="0" smtClean="0">
                <a:latin typeface="Times New Roman" panose="02020603050405020304" pitchFamily="18" charset="0"/>
                <a:cs typeface="Times New Roman" panose="02020603050405020304" pitchFamily="18" charset="0"/>
              </a:rPr>
              <a:t>Ausencia de instrumentos legales, administrativos y operativos que lo regule;</a:t>
            </a:r>
          </a:p>
          <a:p>
            <a:pPr marL="514350" indent="-514350" algn="just">
              <a:buFont typeface="+mj-lt"/>
              <a:buAutoNum type="arabicPeriod"/>
            </a:pPr>
            <a:r>
              <a:rPr lang="es-NI" sz="3400" dirty="0" smtClean="0">
                <a:latin typeface="Times New Roman" panose="02020603050405020304" pitchFamily="18" charset="0"/>
                <a:cs typeface="Times New Roman" panose="02020603050405020304" pitchFamily="18" charset="0"/>
              </a:rPr>
              <a:t>Desconocimiento del régimen legal existente por parte de los actores con competencia y de los destinatarios de las políticas publicas establecidas;</a:t>
            </a:r>
          </a:p>
          <a:p>
            <a:pPr marL="514350" indent="-514350" algn="just">
              <a:buFont typeface="+mj-lt"/>
              <a:buAutoNum type="arabicPeriod"/>
            </a:pPr>
            <a:r>
              <a:rPr lang="es-NI" sz="3400" dirty="0" smtClean="0">
                <a:latin typeface="Times New Roman" panose="02020603050405020304" pitchFamily="18" charset="0"/>
                <a:cs typeface="Times New Roman" panose="02020603050405020304" pitchFamily="18" charset="0"/>
              </a:rPr>
              <a:t>Falta de voluntad política e institucional;</a:t>
            </a:r>
          </a:p>
          <a:p>
            <a:pPr marL="514350" indent="-514350" algn="just">
              <a:buFont typeface="+mj-lt"/>
              <a:buAutoNum type="arabicPeriod"/>
            </a:pPr>
            <a:r>
              <a:rPr lang="es-NI" sz="3400" dirty="0" smtClean="0">
                <a:latin typeface="Times New Roman" panose="02020603050405020304" pitchFamily="18" charset="0"/>
                <a:cs typeface="Times New Roman" panose="02020603050405020304" pitchFamily="18" charset="0"/>
              </a:rPr>
              <a:t>Desprecio y prejuicios en contra de los indígenas y afrodescendientes;</a:t>
            </a:r>
          </a:p>
          <a:p>
            <a:pPr marL="514350" indent="-514350" algn="just">
              <a:buFont typeface="+mj-lt"/>
              <a:buAutoNum type="arabicPeriod"/>
            </a:pPr>
            <a:r>
              <a:rPr lang="es-NI" sz="3400" dirty="0" smtClean="0">
                <a:latin typeface="Times New Roman" panose="02020603050405020304" pitchFamily="18" charset="0"/>
                <a:cs typeface="Times New Roman" panose="02020603050405020304" pitchFamily="18" charset="0"/>
              </a:rPr>
              <a:t>Campañas políticas y polarización de la población;</a:t>
            </a:r>
          </a:p>
          <a:p>
            <a:pPr marL="514350" indent="-514350" algn="just">
              <a:buFont typeface="+mj-lt"/>
              <a:buAutoNum type="arabicPeriod"/>
            </a:pPr>
            <a:r>
              <a:rPr lang="es-NI" sz="3400" dirty="0" smtClean="0">
                <a:latin typeface="Times New Roman" panose="02020603050405020304" pitchFamily="18" charset="0"/>
                <a:cs typeface="Times New Roman" panose="02020603050405020304" pitchFamily="18" charset="0"/>
              </a:rPr>
              <a:t>Ausencia de capacitaciones a todos los actores;</a:t>
            </a:r>
          </a:p>
          <a:p>
            <a:pPr marL="514350" indent="-514350" algn="just">
              <a:buFont typeface="+mj-lt"/>
              <a:buAutoNum type="arabicPeriod"/>
            </a:pPr>
            <a:r>
              <a:rPr lang="es-NI" sz="3400" dirty="0" smtClean="0">
                <a:latin typeface="Times New Roman" panose="02020603050405020304" pitchFamily="18" charset="0"/>
                <a:cs typeface="Times New Roman" panose="02020603050405020304" pitchFamily="18" charset="0"/>
              </a:rPr>
              <a:t> Altos costos económicos para su realización;</a:t>
            </a:r>
          </a:p>
          <a:p>
            <a:pPr marL="514350" indent="-514350" algn="just">
              <a:buFont typeface="+mj-lt"/>
              <a:buAutoNum type="arabicPeriod"/>
            </a:pPr>
            <a:r>
              <a:rPr lang="es-NI" sz="3400" dirty="0" smtClean="0">
                <a:latin typeface="Times New Roman" panose="02020603050405020304" pitchFamily="18" charset="0"/>
                <a:cs typeface="Times New Roman" panose="02020603050405020304" pitchFamily="18" charset="0"/>
              </a:rPr>
              <a:t>Miedo de los terceros por falta de información o manipulación.</a:t>
            </a:r>
          </a:p>
          <a:p>
            <a:endParaRPr lang="es-NI" dirty="0"/>
          </a:p>
        </p:txBody>
      </p:sp>
    </p:spTree>
    <p:extLst>
      <p:ext uri="{BB962C8B-B14F-4D97-AF65-F5344CB8AC3E}">
        <p14:creationId xmlns:p14="http://schemas.microsoft.com/office/powerpoint/2010/main" val="4128605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p:spPr>
        <p:txBody>
          <a:bodyPr>
            <a:normAutofit fontScale="90000"/>
          </a:bodyPr>
          <a:lstStyle/>
          <a:p>
            <a:r>
              <a:rPr lang="es-ES" sz="4000" b="1" dirty="0" smtClean="0">
                <a:latin typeface="Times New Roman" panose="02020603050405020304" pitchFamily="18" charset="0"/>
                <a:cs typeface="Times New Roman" panose="02020603050405020304" pitchFamily="18" charset="0"/>
              </a:rPr>
              <a:t/>
            </a:r>
            <a:br>
              <a:rPr lang="es-ES" sz="4000" b="1" dirty="0" smtClean="0">
                <a:latin typeface="Times New Roman" panose="02020603050405020304" pitchFamily="18" charset="0"/>
                <a:cs typeface="Times New Roman" panose="02020603050405020304" pitchFamily="18" charset="0"/>
              </a:rPr>
            </a:br>
            <a:r>
              <a:rPr lang="es-ES" sz="4000" b="1" dirty="0" smtClean="0">
                <a:latin typeface="Times New Roman" panose="02020603050405020304" pitchFamily="18" charset="0"/>
                <a:cs typeface="Times New Roman" panose="02020603050405020304" pitchFamily="18" charset="0"/>
              </a:rPr>
              <a:t>Conclusiones finales sobre los métodos y resultados de los auto saneamiento</a:t>
            </a:r>
            <a:r>
              <a:rPr lang="es-NI" dirty="0" smtClean="0">
                <a:effectLst/>
                <a:latin typeface="Times New Roman" panose="02020603050405020304" pitchFamily="18" charset="0"/>
                <a:cs typeface="Times New Roman" panose="02020603050405020304" pitchFamily="18" charset="0"/>
              </a:rPr>
              <a:t/>
            </a:r>
            <a:br>
              <a:rPr lang="es-NI" dirty="0" smtClean="0">
                <a:effectLst/>
                <a:latin typeface="Times New Roman" panose="02020603050405020304" pitchFamily="18" charset="0"/>
                <a:cs typeface="Times New Roman" panose="02020603050405020304" pitchFamily="18" charset="0"/>
              </a:rPr>
            </a:br>
            <a:endParaRPr lang="es-NI" dirty="0"/>
          </a:p>
        </p:txBody>
      </p:sp>
      <p:sp>
        <p:nvSpPr>
          <p:cNvPr id="3" name="2 Marcador de contenido"/>
          <p:cNvSpPr>
            <a:spLocks noGrp="1"/>
          </p:cNvSpPr>
          <p:nvPr>
            <p:ph idx="1"/>
          </p:nvPr>
        </p:nvSpPr>
        <p:spPr>
          <a:xfrm>
            <a:off x="457200" y="1600200"/>
            <a:ext cx="8229600" cy="4781128"/>
          </a:xfrm>
        </p:spPr>
        <p:txBody>
          <a:bodyPr>
            <a:normAutofit fontScale="25000" lnSpcReduction="20000"/>
          </a:bodyPr>
          <a:lstStyle/>
          <a:p>
            <a:pPr algn="just"/>
            <a:endParaRPr lang="es-ES" sz="4400" dirty="0" smtClean="0">
              <a:latin typeface="Times New Roman" panose="02020603050405020304" pitchFamily="18" charset="0"/>
              <a:cs typeface="Times New Roman" panose="02020603050405020304" pitchFamily="18" charset="0"/>
            </a:endParaRPr>
          </a:p>
          <a:p>
            <a:pPr marL="914400" indent="-914400" algn="just">
              <a:buFont typeface="+mj-lt"/>
              <a:buAutoNum type="arabicParenR"/>
            </a:pPr>
            <a:r>
              <a:rPr lang="es-ES" sz="9600" dirty="0" smtClean="0">
                <a:latin typeface="Times New Roman" panose="02020603050405020304" pitchFamily="18" charset="0"/>
                <a:cs typeface="Times New Roman" panose="02020603050405020304" pitchFamily="18" charset="0"/>
              </a:rPr>
              <a:t>Las metodologías analizadas son legítimas y factibles como instrumentos de saneamiento, siempre que se respeten las reglas y elaboren planes de contingencia.</a:t>
            </a:r>
          </a:p>
          <a:p>
            <a:pPr marL="914400" indent="-914400" algn="just">
              <a:buFont typeface="+mj-lt"/>
              <a:buAutoNum type="arabicParenR"/>
            </a:pPr>
            <a:endParaRPr lang="es-NI" sz="9600" dirty="0" smtClean="0">
              <a:effectLst/>
              <a:latin typeface="Times New Roman" panose="02020603050405020304" pitchFamily="18" charset="0"/>
              <a:cs typeface="Times New Roman" panose="02020603050405020304" pitchFamily="18" charset="0"/>
            </a:endParaRPr>
          </a:p>
          <a:p>
            <a:pPr marL="914400" indent="-914400" algn="just">
              <a:buFont typeface="+mj-lt"/>
              <a:buAutoNum type="arabicParenR"/>
            </a:pPr>
            <a:r>
              <a:rPr lang="es-ES" sz="9600" dirty="0" smtClean="0">
                <a:latin typeface="Times New Roman" panose="02020603050405020304" pitchFamily="18" charset="0"/>
                <a:cs typeface="Times New Roman" panose="02020603050405020304" pitchFamily="18" charset="0"/>
              </a:rPr>
              <a:t>Es necesario que las metodologías de saneamiento se apliquen de manera combinada, respetando las particularidades de cada territorio y conforme a las tipologías de los terceros.</a:t>
            </a:r>
          </a:p>
          <a:p>
            <a:pPr marL="914400" indent="-914400" algn="just">
              <a:buFont typeface="+mj-lt"/>
              <a:buAutoNum type="arabicParenR"/>
            </a:pPr>
            <a:endParaRPr lang="es-NI" sz="9600" dirty="0" smtClean="0">
              <a:effectLst/>
              <a:latin typeface="Times New Roman" panose="02020603050405020304" pitchFamily="18" charset="0"/>
              <a:cs typeface="Times New Roman" panose="02020603050405020304" pitchFamily="18" charset="0"/>
            </a:endParaRPr>
          </a:p>
          <a:p>
            <a:pPr marL="914400" indent="-914400" algn="just">
              <a:buFont typeface="+mj-lt"/>
              <a:buAutoNum type="arabicParenR"/>
            </a:pPr>
            <a:r>
              <a:rPr lang="es-ES" sz="9600" dirty="0" smtClean="0">
                <a:latin typeface="Times New Roman" panose="02020603050405020304" pitchFamily="18" charset="0"/>
                <a:cs typeface="Times New Roman" panose="02020603050405020304" pitchFamily="18" charset="0"/>
              </a:rPr>
              <a:t>Lo más deseable, más barato y menos conflictivo sería que de forma voluntaria y pacífica todas las partes se pusieran de acuerdo sobre los derechos; de no ser así, el Estado tiene la obligación de defender los derechos de propiedad de las comunidades. </a:t>
            </a:r>
            <a:endParaRPr lang="es-NI" sz="9600" dirty="0" smtClean="0">
              <a:effectLst/>
              <a:latin typeface="Times New Roman" panose="02020603050405020304" pitchFamily="18" charset="0"/>
              <a:cs typeface="Times New Roman" panose="02020603050405020304" pitchFamily="18" charset="0"/>
            </a:endParaRPr>
          </a:p>
          <a:p>
            <a:endParaRPr lang="es-NI" dirty="0"/>
          </a:p>
        </p:txBody>
      </p:sp>
    </p:spTree>
    <p:extLst>
      <p:ext uri="{BB962C8B-B14F-4D97-AF65-F5344CB8AC3E}">
        <p14:creationId xmlns:p14="http://schemas.microsoft.com/office/powerpoint/2010/main" val="3228600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5818658"/>
          </a:xfrm>
        </p:spPr>
        <p:txBody>
          <a:bodyPr>
            <a:normAutofit fontScale="90000"/>
          </a:bodyPr>
          <a:lstStyle/>
          <a:p>
            <a:r>
              <a:rPr lang="es-NI" sz="13200" b="1" dirty="0" smtClean="0">
                <a:latin typeface="Times New Roman" panose="02020603050405020304" pitchFamily="18" charset="0"/>
                <a:cs typeface="Times New Roman" panose="02020603050405020304" pitchFamily="18" charset="0"/>
              </a:rPr>
              <a:t>Muchas Gracias</a:t>
            </a:r>
            <a:r>
              <a:rPr lang="es-NI" sz="13200" dirty="0" smtClean="0">
                <a:latin typeface="Times New Roman" panose="02020603050405020304" pitchFamily="18" charset="0"/>
                <a:cs typeface="Times New Roman" panose="02020603050405020304" pitchFamily="18" charset="0"/>
              </a:rPr>
              <a:t/>
            </a:r>
            <a:br>
              <a:rPr lang="es-NI" sz="13200" dirty="0" smtClean="0">
                <a:latin typeface="Times New Roman" panose="02020603050405020304" pitchFamily="18" charset="0"/>
                <a:cs typeface="Times New Roman" panose="02020603050405020304" pitchFamily="18" charset="0"/>
              </a:rPr>
            </a:br>
            <a:r>
              <a:rPr lang="es-NI" sz="9600" b="1" dirty="0" smtClean="0">
                <a:latin typeface="Times New Roman" panose="02020603050405020304" pitchFamily="18" charset="0"/>
                <a:cs typeface="Times New Roman" panose="02020603050405020304" pitchFamily="18" charset="0"/>
              </a:rPr>
              <a:t/>
            </a:r>
            <a:br>
              <a:rPr lang="es-NI" sz="9600" b="1" dirty="0" smtClean="0">
                <a:latin typeface="Times New Roman" panose="02020603050405020304" pitchFamily="18" charset="0"/>
                <a:cs typeface="Times New Roman" panose="02020603050405020304" pitchFamily="18" charset="0"/>
              </a:rPr>
            </a:br>
            <a:r>
              <a:rPr lang="es-NI" b="1" dirty="0" smtClean="0">
                <a:latin typeface="Times New Roman" panose="02020603050405020304" pitchFamily="18" charset="0"/>
                <a:cs typeface="Times New Roman" panose="02020603050405020304" pitchFamily="18" charset="0"/>
              </a:rPr>
              <a:t>Wolfgang  Alejandro Bonilla Toruño</a:t>
            </a:r>
            <a:endParaRPr lang="es-NI" dirty="0"/>
          </a:p>
        </p:txBody>
      </p:sp>
    </p:spTree>
    <p:extLst>
      <p:ext uri="{BB962C8B-B14F-4D97-AF65-F5344CB8AC3E}">
        <p14:creationId xmlns:p14="http://schemas.microsoft.com/office/powerpoint/2010/main" val="364450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El Saneamiento</a:t>
            </a:r>
            <a:endParaRPr lang="es-NI"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8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1677"/>
            <a:ext cx="8229600" cy="1039091"/>
          </a:xfrm>
        </p:spPr>
        <p:txBody>
          <a:bodyPr>
            <a:noAutofit/>
          </a:bodyPr>
          <a:lstStyle/>
          <a:p>
            <a:r>
              <a:rPr lang="es-NI" sz="3600" b="1" dirty="0" smtClean="0">
                <a:latin typeface="Times New Roman" panose="02020603050405020304" pitchFamily="18" charset="0"/>
                <a:cs typeface="Times New Roman" panose="02020603050405020304" pitchFamily="18" charset="0"/>
              </a:rPr>
              <a:t>Definición de saneamiento de los territorios indígenas y afrodescendientes</a:t>
            </a:r>
            <a:endParaRPr lang="es-NI" sz="3600"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lstStyle/>
          <a:p>
            <a:pPr algn="just"/>
            <a:r>
              <a:rPr lang="es-NI" dirty="0" smtClean="0">
                <a:latin typeface="Times New Roman" panose="02020603050405020304" pitchFamily="18" charset="0"/>
                <a:cs typeface="Times New Roman" panose="02020603050405020304" pitchFamily="18" charset="0"/>
              </a:rPr>
              <a:t>El saneamiento es la obligación que tienen el Estado y las instituciones competentes de resolver jurídica y administrativamente la situación de terceras personas, naturales o jurídicas, distintas de las comunidades, que alegan derechos de propiedad y que están asentadas de forma legal o ilegalmente en un territorio indígena o afrodescendiente.  </a:t>
            </a:r>
            <a:r>
              <a:rPr lang="es-NI" sz="2800" dirty="0" smtClean="0">
                <a:latin typeface="Times New Roman" panose="02020603050405020304" pitchFamily="18" charset="0"/>
                <a:cs typeface="Times New Roman" panose="02020603050405020304" pitchFamily="18" charset="0"/>
              </a:rPr>
              <a:t>(Bonilla 2013).</a:t>
            </a:r>
          </a:p>
          <a:p>
            <a:endParaRPr lang="es-NI" dirty="0"/>
          </a:p>
        </p:txBody>
      </p:sp>
    </p:spTree>
    <p:extLst>
      <p:ext uri="{BB962C8B-B14F-4D97-AF65-F5344CB8AC3E}">
        <p14:creationId xmlns:p14="http://schemas.microsoft.com/office/powerpoint/2010/main" val="241342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El saneamiento, (Régimen legal y administrativo).</a:t>
            </a:r>
            <a:endParaRPr lang="es-NI" dirty="0"/>
          </a:p>
        </p:txBody>
      </p:sp>
      <p:sp>
        <p:nvSpPr>
          <p:cNvPr id="3" name="2 Marcador de contenido"/>
          <p:cNvSpPr>
            <a:spLocks noGrp="1"/>
          </p:cNvSpPr>
          <p:nvPr>
            <p:ph idx="1"/>
          </p:nvPr>
        </p:nvSpPr>
        <p:spPr/>
        <p:txBody>
          <a:bodyPr>
            <a:normAutofit fontScale="70000" lnSpcReduction="20000"/>
          </a:bodyPr>
          <a:lstStyle/>
          <a:p>
            <a:pPr algn="just"/>
            <a:r>
              <a:rPr lang="es-NI" dirty="0" smtClean="0">
                <a:latin typeface="Times New Roman" panose="02020603050405020304" pitchFamily="18" charset="0"/>
                <a:cs typeface="Times New Roman" panose="02020603050405020304" pitchFamily="18" charset="0"/>
              </a:rPr>
              <a:t>Instrumentos Legales: (Ley 445); Ley de régimen de propiedad comunal de los pueblos indígenas y comunidades étnicas de las regiones autónomas de la costa atlántica de Nicaragua y de los ríos Bocay, Coco, Indio y Maíz (2003);</a:t>
            </a:r>
          </a:p>
          <a:p>
            <a:pPr marL="0" indent="0" algn="just">
              <a:buNone/>
            </a:pPr>
            <a:endParaRPr lang="es-NI" dirty="0" smtClean="0">
              <a:latin typeface="Times New Roman" panose="02020603050405020304" pitchFamily="18" charset="0"/>
              <a:cs typeface="Times New Roman" panose="02020603050405020304" pitchFamily="18" charset="0"/>
            </a:endParaRPr>
          </a:p>
          <a:p>
            <a:pPr algn="just"/>
            <a:r>
              <a:rPr lang="es-NI" dirty="0" smtClean="0">
                <a:latin typeface="Times New Roman" panose="02020603050405020304" pitchFamily="18" charset="0"/>
                <a:cs typeface="Times New Roman" panose="02020603050405020304" pitchFamily="18" charset="0"/>
              </a:rPr>
              <a:t>Decreto Creador de la comisión  interinstitucional para la defensa de la madre tierra en territorios indígenas y afrodescendientes del Caribe y Alto Wangki/Bocay (Decreto No. 15-2013, Publicado en La Gaceta No. 44 del 7 de Marzo del 2013;</a:t>
            </a:r>
          </a:p>
          <a:p>
            <a:pPr algn="just"/>
            <a:endParaRPr lang="es-NI" dirty="0" smtClean="0">
              <a:latin typeface="Times New Roman" panose="02020603050405020304" pitchFamily="18" charset="0"/>
              <a:cs typeface="Times New Roman" panose="02020603050405020304" pitchFamily="18" charset="0"/>
            </a:endParaRPr>
          </a:p>
          <a:p>
            <a:pPr algn="just"/>
            <a:r>
              <a:rPr lang="es-NI" dirty="0" smtClean="0">
                <a:latin typeface="Times New Roman" panose="02020603050405020304" pitchFamily="18" charset="0"/>
                <a:cs typeface="Times New Roman" panose="02020603050405020304" pitchFamily="18" charset="0"/>
              </a:rPr>
              <a:t>Instrumentos administrativos: Manual de saneamiento de los territorios indígenas y afrodescendientes (2013);</a:t>
            </a:r>
          </a:p>
          <a:p>
            <a:pPr algn="just"/>
            <a:endParaRPr lang="es-NI" dirty="0" smtClean="0">
              <a:latin typeface="Times New Roman" panose="02020603050405020304" pitchFamily="18" charset="0"/>
              <a:cs typeface="Times New Roman" panose="02020603050405020304" pitchFamily="18" charset="0"/>
            </a:endParaRPr>
          </a:p>
          <a:p>
            <a:pPr algn="just"/>
            <a:r>
              <a:rPr lang="es-NI" dirty="0" smtClean="0">
                <a:latin typeface="Times New Roman" panose="02020603050405020304" pitchFamily="18" charset="0"/>
                <a:cs typeface="Times New Roman" panose="02020603050405020304" pitchFamily="18" charset="0"/>
              </a:rPr>
              <a:t>Plan Operativo que tendría que ser elabora por cada territorio con el apoyo técnico de las instituciones competentes. </a:t>
            </a:r>
          </a:p>
          <a:p>
            <a:endParaRPr lang="es-NI" dirty="0"/>
          </a:p>
        </p:txBody>
      </p:sp>
    </p:spTree>
    <p:extLst>
      <p:ext uri="{BB962C8B-B14F-4D97-AF65-F5344CB8AC3E}">
        <p14:creationId xmlns:p14="http://schemas.microsoft.com/office/powerpoint/2010/main" val="91706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b="1" dirty="0" smtClean="0">
                <a:latin typeface="Times New Roman" panose="02020603050405020304" pitchFamily="18" charset="0"/>
                <a:cs typeface="Times New Roman" panose="02020603050405020304" pitchFamily="18" charset="0"/>
              </a:rPr>
              <a:t>El saneamiento</a:t>
            </a:r>
            <a:endParaRPr lang="es-NI" dirty="0"/>
          </a:p>
        </p:txBody>
      </p:sp>
      <p:sp>
        <p:nvSpPr>
          <p:cNvPr id="3" name="2 Marcador de contenido"/>
          <p:cNvSpPr>
            <a:spLocks noGrp="1"/>
          </p:cNvSpPr>
          <p:nvPr>
            <p:ph idx="1"/>
          </p:nvPr>
        </p:nvSpPr>
        <p:spPr/>
        <p:txBody>
          <a:bodyPr>
            <a:normAutofit lnSpcReduction="10000"/>
          </a:bodyPr>
          <a:lstStyle/>
          <a:p>
            <a:pPr algn="just"/>
            <a:r>
              <a:rPr lang="es-NI" dirty="0" smtClean="0">
                <a:latin typeface="Times New Roman" panose="02020603050405020304" pitchFamily="18" charset="0"/>
                <a:cs typeface="Times New Roman" panose="02020603050405020304" pitchFamily="18" charset="0"/>
              </a:rPr>
              <a:t>A pesar de que el Estado de Nicaragua no ha iniciado de forma oficial la etapa de saneamiento, los territorios indígenas y afrodescendientes han utilizado diferentes enfoques conceptuales y metodologías de saneamiento a través de iniciativas propias y con sus propios recursos y en algunos casos han contado con el apoyo de instituciones del Estado como la Policía , el Ejercito y MARENA.</a:t>
            </a:r>
            <a:endParaRPr lang="es-NI" dirty="0" smtClean="0"/>
          </a:p>
          <a:p>
            <a:endParaRPr lang="es-NI" dirty="0"/>
          </a:p>
        </p:txBody>
      </p:sp>
    </p:spTree>
    <p:extLst>
      <p:ext uri="{BB962C8B-B14F-4D97-AF65-F5344CB8AC3E}">
        <p14:creationId xmlns:p14="http://schemas.microsoft.com/office/powerpoint/2010/main" val="343029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Medios y resultados del Saneamiento</a:t>
            </a:r>
            <a:endParaRPr lang="es-NI" dirty="0"/>
          </a:p>
        </p:txBody>
      </p:sp>
      <p:sp>
        <p:nvSpPr>
          <p:cNvPr id="4" name="3 Marcador de texto"/>
          <p:cNvSpPr>
            <a:spLocks noGrp="1"/>
          </p:cNvSpPr>
          <p:nvPr>
            <p:ph type="body" idx="1"/>
          </p:nvPr>
        </p:nvSpPr>
        <p:spPr/>
        <p:txBody>
          <a:bodyPr>
            <a:normAutofit fontScale="25000" lnSpcReduction="20000"/>
          </a:bodyPr>
          <a:lstStyle/>
          <a:p>
            <a:pPr algn="ctr"/>
            <a:endParaRPr lang="es-NI" dirty="0" smtClean="0">
              <a:latin typeface="Times New Roman" panose="02020603050405020304" pitchFamily="18" charset="0"/>
              <a:cs typeface="Times New Roman" panose="02020603050405020304" pitchFamily="18" charset="0"/>
            </a:endParaRPr>
          </a:p>
          <a:p>
            <a:pPr algn="ctr"/>
            <a:endParaRPr lang="es-NI" dirty="0">
              <a:latin typeface="Times New Roman" panose="02020603050405020304" pitchFamily="18" charset="0"/>
              <a:cs typeface="Times New Roman" panose="02020603050405020304" pitchFamily="18" charset="0"/>
            </a:endParaRPr>
          </a:p>
          <a:p>
            <a:pPr algn="ctr"/>
            <a:r>
              <a:rPr lang="es-NI" sz="12800" dirty="0" smtClean="0">
                <a:latin typeface="Times New Roman" panose="02020603050405020304" pitchFamily="18" charset="0"/>
                <a:cs typeface="Times New Roman" panose="02020603050405020304" pitchFamily="18" charset="0"/>
              </a:rPr>
              <a:t>Medios</a:t>
            </a:r>
            <a:r>
              <a:rPr lang="es-NI" sz="12800" dirty="0" smtClean="0"/>
              <a:t> </a:t>
            </a:r>
          </a:p>
          <a:p>
            <a:pPr algn="ctr"/>
            <a:endParaRPr lang="es-NI" dirty="0"/>
          </a:p>
        </p:txBody>
      </p:sp>
      <p:sp>
        <p:nvSpPr>
          <p:cNvPr id="5" name="4 Marcador de contenido"/>
          <p:cNvSpPr>
            <a:spLocks noGrp="1"/>
          </p:cNvSpPr>
          <p:nvPr>
            <p:ph sz="half" idx="2"/>
          </p:nvPr>
        </p:nvSpPr>
        <p:spPr/>
        <p:txBody>
          <a:bodyPr/>
          <a:lstStyle/>
          <a:p>
            <a:r>
              <a:rPr lang="es-NI" dirty="0" smtClean="0">
                <a:latin typeface="Times New Roman" panose="02020603050405020304" pitchFamily="18" charset="0"/>
                <a:cs typeface="Times New Roman" panose="02020603050405020304" pitchFamily="18" charset="0"/>
              </a:rPr>
              <a:t>Negociación;</a:t>
            </a:r>
          </a:p>
          <a:p>
            <a:r>
              <a:rPr lang="es-NI" dirty="0" smtClean="0">
                <a:latin typeface="Times New Roman" panose="02020603050405020304" pitchFamily="18" charset="0"/>
                <a:cs typeface="Times New Roman" panose="02020603050405020304" pitchFamily="18" charset="0"/>
              </a:rPr>
              <a:t>Mediación;</a:t>
            </a:r>
          </a:p>
          <a:p>
            <a:r>
              <a:rPr lang="es-NI" dirty="0" smtClean="0">
                <a:latin typeface="Times New Roman" panose="02020603050405020304" pitchFamily="18" charset="0"/>
                <a:cs typeface="Times New Roman" panose="02020603050405020304" pitchFamily="18" charset="0"/>
              </a:rPr>
              <a:t>Judicialización.</a:t>
            </a:r>
          </a:p>
          <a:p>
            <a:endParaRPr lang="es-NI" dirty="0"/>
          </a:p>
        </p:txBody>
      </p:sp>
      <p:sp>
        <p:nvSpPr>
          <p:cNvPr id="6" name="5 Marcador de texto"/>
          <p:cNvSpPr>
            <a:spLocks noGrp="1"/>
          </p:cNvSpPr>
          <p:nvPr>
            <p:ph type="body" sz="quarter" idx="3"/>
          </p:nvPr>
        </p:nvSpPr>
        <p:spPr/>
        <p:txBody>
          <a:bodyPr>
            <a:normAutofit fontScale="25000" lnSpcReduction="20000"/>
          </a:bodyPr>
          <a:lstStyle/>
          <a:p>
            <a:pPr algn="ctr"/>
            <a:endParaRPr lang="es-NI" dirty="0" smtClean="0">
              <a:latin typeface="Times New Roman" panose="02020603050405020304" pitchFamily="18" charset="0"/>
              <a:cs typeface="Times New Roman" panose="02020603050405020304" pitchFamily="18" charset="0"/>
            </a:endParaRPr>
          </a:p>
          <a:p>
            <a:pPr algn="ctr"/>
            <a:endParaRPr lang="es-NI" dirty="0">
              <a:latin typeface="Times New Roman" panose="02020603050405020304" pitchFamily="18" charset="0"/>
              <a:cs typeface="Times New Roman" panose="02020603050405020304" pitchFamily="18" charset="0"/>
            </a:endParaRPr>
          </a:p>
          <a:p>
            <a:pPr algn="ctr"/>
            <a:r>
              <a:rPr lang="es-NI" sz="12800" dirty="0" smtClean="0">
                <a:latin typeface="Times New Roman" panose="02020603050405020304" pitchFamily="18" charset="0"/>
                <a:cs typeface="Times New Roman" panose="02020603050405020304" pitchFamily="18" charset="0"/>
              </a:rPr>
              <a:t>Resultados</a:t>
            </a:r>
          </a:p>
          <a:p>
            <a:pPr algn="ctr"/>
            <a:endParaRPr lang="es-NI" dirty="0"/>
          </a:p>
        </p:txBody>
      </p:sp>
      <p:sp>
        <p:nvSpPr>
          <p:cNvPr id="7" name="6 Marcador de contenido"/>
          <p:cNvSpPr>
            <a:spLocks noGrp="1"/>
          </p:cNvSpPr>
          <p:nvPr>
            <p:ph sz="quarter" idx="4"/>
          </p:nvPr>
        </p:nvSpPr>
        <p:spPr/>
        <p:txBody>
          <a:bodyPr/>
          <a:lstStyle/>
          <a:p>
            <a:r>
              <a:rPr lang="es-NI" dirty="0" smtClean="0">
                <a:latin typeface="Times New Roman" panose="02020603050405020304" pitchFamily="18" charset="0"/>
                <a:cs typeface="Times New Roman" panose="02020603050405020304" pitchFamily="18" charset="0"/>
              </a:rPr>
              <a:t>Desalojo;</a:t>
            </a:r>
          </a:p>
          <a:p>
            <a:r>
              <a:rPr lang="es-NI" dirty="0" smtClean="0">
                <a:latin typeface="Times New Roman" panose="02020603050405020304" pitchFamily="18" charset="0"/>
                <a:cs typeface="Times New Roman" panose="02020603050405020304" pitchFamily="18" charset="0"/>
              </a:rPr>
              <a:t>Reubicación;</a:t>
            </a:r>
          </a:p>
          <a:p>
            <a:r>
              <a:rPr lang="es-NI" dirty="0" smtClean="0">
                <a:latin typeface="Times New Roman" panose="02020603050405020304" pitchFamily="18" charset="0"/>
                <a:cs typeface="Times New Roman" panose="02020603050405020304" pitchFamily="18" charset="0"/>
              </a:rPr>
              <a:t>Arrendamiento;</a:t>
            </a:r>
          </a:p>
          <a:p>
            <a:r>
              <a:rPr lang="es-NI" dirty="0" smtClean="0">
                <a:latin typeface="Times New Roman" panose="02020603050405020304" pitchFamily="18" charset="0"/>
                <a:cs typeface="Times New Roman" panose="02020603050405020304" pitchFamily="18" charset="0"/>
              </a:rPr>
              <a:t>Indemnización;</a:t>
            </a:r>
          </a:p>
          <a:p>
            <a:r>
              <a:rPr lang="es-NI" dirty="0" smtClean="0">
                <a:latin typeface="Times New Roman" panose="02020603050405020304" pitchFamily="18" charset="0"/>
                <a:cs typeface="Times New Roman" panose="02020603050405020304" pitchFamily="18" charset="0"/>
              </a:rPr>
              <a:t>Convivencia y coexistencia pacífica.</a:t>
            </a:r>
          </a:p>
          <a:p>
            <a:endParaRPr lang="es-NI" dirty="0"/>
          </a:p>
        </p:txBody>
      </p:sp>
    </p:spTree>
    <p:extLst>
      <p:ext uri="{BB962C8B-B14F-4D97-AF65-F5344CB8AC3E}">
        <p14:creationId xmlns:p14="http://schemas.microsoft.com/office/powerpoint/2010/main" val="38615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Medios y resultados legitimados por la Ley 445</a:t>
            </a:r>
            <a:endParaRPr lang="es-NI" dirty="0"/>
          </a:p>
        </p:txBody>
      </p:sp>
      <p:sp>
        <p:nvSpPr>
          <p:cNvPr id="8" name="7 Marcador de contenido"/>
          <p:cNvSpPr>
            <a:spLocks noGrp="1"/>
          </p:cNvSpPr>
          <p:nvPr>
            <p:ph idx="1"/>
          </p:nvPr>
        </p:nvSpPr>
        <p:spPr/>
        <p:txBody>
          <a:bodyPr>
            <a:normAutofit fontScale="92500" lnSpcReduction="10000"/>
          </a:bodyPr>
          <a:lstStyle/>
          <a:p>
            <a:pPr marL="0" indent="0" algn="just">
              <a:buNone/>
            </a:pPr>
            <a:r>
              <a:rPr lang="es-NI" dirty="0" smtClean="0">
                <a:latin typeface="Times New Roman" panose="02020603050405020304" pitchFamily="18" charset="0"/>
                <a:cs typeface="Times New Roman" panose="02020603050405020304" pitchFamily="18" charset="0"/>
              </a:rPr>
              <a:t>Art. 37.- El tercero que ha recibido título agrario con algún vicio de forma o de fondo en tierras indígenas, será </a:t>
            </a:r>
            <a:r>
              <a:rPr lang="es-NI" b="1" u="sng" dirty="0" smtClean="0">
                <a:latin typeface="Times New Roman" panose="02020603050405020304" pitchFamily="18" charset="0"/>
                <a:cs typeface="Times New Roman" panose="02020603050405020304" pitchFamily="18" charset="0"/>
              </a:rPr>
              <a:t>indemnizado</a:t>
            </a:r>
            <a:r>
              <a:rPr lang="es-NI" dirty="0" smtClean="0">
                <a:latin typeface="Times New Roman" panose="02020603050405020304" pitchFamily="18" charset="0"/>
                <a:cs typeface="Times New Roman" panose="02020603050405020304" pitchFamily="18" charset="0"/>
              </a:rPr>
              <a:t> para que devuelva las tierras a las comunidades indígenas afectadas.</a:t>
            </a:r>
          </a:p>
          <a:p>
            <a:pPr marL="0" indent="0" algn="just">
              <a:buNone/>
            </a:pPr>
            <a:endParaRPr lang="es-NI" dirty="0" smtClean="0">
              <a:latin typeface="Times New Roman" panose="02020603050405020304" pitchFamily="18" charset="0"/>
              <a:cs typeface="Times New Roman" panose="02020603050405020304" pitchFamily="18" charset="0"/>
            </a:endParaRPr>
          </a:p>
          <a:p>
            <a:pPr marL="0" indent="0" algn="just">
              <a:buNone/>
            </a:pPr>
            <a:r>
              <a:rPr lang="es-NI" dirty="0" smtClean="0">
                <a:latin typeface="Times New Roman" panose="02020603050405020304" pitchFamily="18" charset="0"/>
                <a:cs typeface="Times New Roman" panose="02020603050405020304" pitchFamily="18" charset="0"/>
              </a:rPr>
              <a:t>Art. 39.- Los terceros en tierras indígenas sin título alguno deberán </a:t>
            </a:r>
            <a:r>
              <a:rPr lang="es-NI" b="1" u="sng" dirty="0" smtClean="0">
                <a:latin typeface="Times New Roman" panose="02020603050405020304" pitchFamily="18" charset="0"/>
                <a:cs typeface="Times New Roman" panose="02020603050405020304" pitchFamily="18" charset="0"/>
              </a:rPr>
              <a:t>abandonar</a:t>
            </a:r>
            <a:r>
              <a:rPr lang="es-NI" dirty="0" smtClean="0">
                <a:latin typeface="Times New Roman" panose="02020603050405020304" pitchFamily="18" charset="0"/>
                <a:cs typeface="Times New Roman" panose="02020603050405020304" pitchFamily="18" charset="0"/>
              </a:rPr>
              <a:t> las tierras indígenas sin indemnización, pero en caso de que pretendan permanecer en ellas; pagarán un canon de </a:t>
            </a:r>
            <a:r>
              <a:rPr lang="es-NI" b="1" u="sng" dirty="0" smtClean="0">
                <a:latin typeface="Times New Roman" panose="02020603050405020304" pitchFamily="18" charset="0"/>
                <a:cs typeface="Times New Roman" panose="02020603050405020304" pitchFamily="18" charset="0"/>
              </a:rPr>
              <a:t>arriendo</a:t>
            </a:r>
            <a:r>
              <a:rPr lang="es-NI" dirty="0" smtClean="0">
                <a:latin typeface="Times New Roman" panose="02020603050405020304" pitchFamily="18" charset="0"/>
                <a:cs typeface="Times New Roman" panose="02020603050405020304" pitchFamily="18" charset="0"/>
              </a:rPr>
              <a:t> a la comunidad.</a:t>
            </a:r>
          </a:p>
          <a:p>
            <a:endParaRPr lang="es-NI" dirty="0"/>
          </a:p>
        </p:txBody>
      </p:sp>
    </p:spTree>
    <p:extLst>
      <p:ext uri="{BB962C8B-B14F-4D97-AF65-F5344CB8AC3E}">
        <p14:creationId xmlns:p14="http://schemas.microsoft.com/office/powerpoint/2010/main" val="293095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b="1" dirty="0" smtClean="0">
                <a:latin typeface="Times New Roman" panose="02020603050405020304" pitchFamily="18" charset="0"/>
                <a:cs typeface="Times New Roman" panose="02020603050405020304" pitchFamily="18" charset="0"/>
              </a:rPr>
              <a:t>Medios y resultados legitimados por la Ley; Decreto 15/2013</a:t>
            </a:r>
            <a:endParaRPr lang="es-NI" b="1" dirty="0"/>
          </a:p>
        </p:txBody>
      </p:sp>
      <p:sp>
        <p:nvSpPr>
          <p:cNvPr id="3" name="2 Marcador de contenido"/>
          <p:cNvSpPr>
            <a:spLocks noGrp="1"/>
          </p:cNvSpPr>
          <p:nvPr>
            <p:ph idx="1"/>
          </p:nvPr>
        </p:nvSpPr>
        <p:spPr/>
        <p:txBody>
          <a:bodyPr>
            <a:normAutofit fontScale="92500" lnSpcReduction="10000"/>
          </a:bodyPr>
          <a:lstStyle/>
          <a:p>
            <a:pPr algn="just"/>
            <a:r>
              <a:rPr lang="es-NI" dirty="0" smtClean="0">
                <a:latin typeface="Times New Roman" panose="02020603050405020304" pitchFamily="18" charset="0"/>
                <a:cs typeface="Times New Roman" panose="02020603050405020304" pitchFamily="18" charset="0"/>
              </a:rPr>
              <a:t>Artículo 4. La Comisión tendrá las siguientes funciones:</a:t>
            </a:r>
          </a:p>
          <a:p>
            <a:pPr algn="just"/>
            <a:endParaRPr lang="es-NI" dirty="0" smtClean="0">
              <a:latin typeface="Times New Roman" panose="02020603050405020304" pitchFamily="18" charset="0"/>
              <a:cs typeface="Times New Roman" panose="02020603050405020304" pitchFamily="18" charset="0"/>
            </a:endParaRPr>
          </a:p>
          <a:p>
            <a:pPr algn="just"/>
            <a:r>
              <a:rPr lang="es-NI" dirty="0" smtClean="0">
                <a:latin typeface="Times New Roman" panose="02020603050405020304" pitchFamily="18" charset="0"/>
                <a:cs typeface="Times New Roman" panose="02020603050405020304" pitchFamily="18" charset="0"/>
              </a:rPr>
              <a:t>d) Ejercer en lo posible la </a:t>
            </a:r>
            <a:r>
              <a:rPr lang="es-NI" b="1" u="sng" dirty="0" smtClean="0">
                <a:latin typeface="Times New Roman" panose="02020603050405020304" pitchFamily="18" charset="0"/>
                <a:cs typeface="Times New Roman" panose="02020603050405020304" pitchFamily="18" charset="0"/>
              </a:rPr>
              <a:t>Mediación y la Solución alternativa</a:t>
            </a:r>
            <a:r>
              <a:rPr lang="es-NI" dirty="0" smtClean="0">
                <a:latin typeface="Times New Roman" panose="02020603050405020304" pitchFamily="18" charset="0"/>
                <a:cs typeface="Times New Roman" panose="02020603050405020304" pitchFamily="18" charset="0"/>
              </a:rPr>
              <a:t>, en los casos de Conflictos que involucren a terceros pobladores de las Áreas pertenecientes a las Comunidades Indígenas y mantener permanentemente informado a los Gobiernos de los distintos territorios, de todas las resoluciones que emita la Comisión.</a:t>
            </a:r>
          </a:p>
          <a:p>
            <a:endParaRPr lang="es-NI" dirty="0"/>
          </a:p>
        </p:txBody>
      </p:sp>
    </p:spTree>
    <p:extLst>
      <p:ext uri="{BB962C8B-B14F-4D97-AF65-F5344CB8AC3E}">
        <p14:creationId xmlns:p14="http://schemas.microsoft.com/office/powerpoint/2010/main" val="1068825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1431</Words>
  <Application>Microsoft Office PowerPoint</Application>
  <PresentationFormat>Presentación en pantalla (4:3)</PresentationFormat>
  <Paragraphs>117</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El saneamiento de los territorios indígenas y afrodescendientes de la costa Caribe y el Alto Wanky Bocay, Nicaragua.</vt:lpstr>
      <vt:lpstr>Etapas del proceso de demarcación y titulación</vt:lpstr>
      <vt:lpstr>El Saneamiento</vt:lpstr>
      <vt:lpstr>Definición de saneamiento de los territorios indígenas y afrodescendientes</vt:lpstr>
      <vt:lpstr>El saneamiento, (Régimen legal y administrativo).</vt:lpstr>
      <vt:lpstr>El saneamiento</vt:lpstr>
      <vt:lpstr>Medios y resultados del Saneamiento</vt:lpstr>
      <vt:lpstr>Medios y resultados legitimados por la Ley 445</vt:lpstr>
      <vt:lpstr>Medios y resultados legitimados por la Ley; Decreto 15/2013</vt:lpstr>
      <vt:lpstr>Sectores colonizados, Territorio Indígena Mayangna Sauni Bas</vt:lpstr>
      <vt:lpstr>Medios: la negociación</vt:lpstr>
      <vt:lpstr>Medios: la mediación</vt:lpstr>
      <vt:lpstr>Medios: la judicialización</vt:lpstr>
      <vt:lpstr>Resultados: desalojo </vt:lpstr>
      <vt:lpstr>Resultados: reubicación</vt:lpstr>
      <vt:lpstr>Resultados: reubicación</vt:lpstr>
      <vt:lpstr>Resultados: reubicación</vt:lpstr>
      <vt:lpstr>Mapa de zonificación de un territorio indígena</vt:lpstr>
      <vt:lpstr>Resultados: el arrendamiento</vt:lpstr>
      <vt:lpstr>Resultados: convivencia y coexistencia pacífica</vt:lpstr>
      <vt:lpstr>Obstáculos del saneamiento</vt:lpstr>
      <vt:lpstr> Conclusiones finales sobre los métodos y resultados de los auto saneamiento </vt:lpstr>
      <vt:lpstr>Muchas Gracias  Wolfgang  Alejandro Bonilla Toruño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saneamiento de los Territorios indígenas y afrodescendientes de la costa Caribe y el Alto Wanky Bocay Nicaragua.</dc:title>
  <dc:creator>alejandro</dc:creator>
  <cp:lastModifiedBy>alejandro</cp:lastModifiedBy>
  <cp:revision>18</cp:revision>
  <dcterms:created xsi:type="dcterms:W3CDTF">2015-08-15T20:11:56Z</dcterms:created>
  <dcterms:modified xsi:type="dcterms:W3CDTF">2015-08-18T16:49:31Z</dcterms:modified>
</cp:coreProperties>
</file>