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315" r:id="rId3"/>
    <p:sldId id="284" r:id="rId4"/>
    <p:sldId id="286" r:id="rId5"/>
    <p:sldId id="287" r:id="rId6"/>
    <p:sldId id="288" r:id="rId7"/>
    <p:sldId id="289" r:id="rId8"/>
    <p:sldId id="290" r:id="rId9"/>
    <p:sldId id="291" r:id="rId10"/>
    <p:sldId id="306" r:id="rId11"/>
    <p:sldId id="307" r:id="rId12"/>
    <p:sldId id="296" r:id="rId13"/>
    <p:sldId id="297" r:id="rId14"/>
    <p:sldId id="298" r:id="rId15"/>
    <p:sldId id="299" r:id="rId16"/>
    <p:sldId id="300" r:id="rId17"/>
    <p:sldId id="301" r:id="rId18"/>
    <p:sldId id="302" r:id="rId19"/>
    <p:sldId id="303" r:id="rId20"/>
    <p:sldId id="304" r:id="rId21"/>
    <p:sldId id="305" r:id="rId22"/>
    <p:sldId id="259" r:id="rId23"/>
    <p:sldId id="310" r:id="rId24"/>
    <p:sldId id="260" r:id="rId25"/>
    <p:sldId id="309" r:id="rId26"/>
    <p:sldId id="313" r:id="rId27"/>
    <p:sldId id="312" r:id="rId28"/>
    <p:sldId id="311" r:id="rId29"/>
    <p:sldId id="317" r:id="rId30"/>
    <p:sldId id="319" r:id="rId31"/>
    <p:sldId id="262" r:id="rId32"/>
    <p:sldId id="308" r:id="rId33"/>
    <p:sldId id="263" r:id="rId34"/>
    <p:sldId id="264" r:id="rId35"/>
    <p:sldId id="265" r:id="rId36"/>
    <p:sldId id="266" r:id="rId37"/>
    <p:sldId id="267" r:id="rId38"/>
    <p:sldId id="268" r:id="rId39"/>
    <p:sldId id="269" r:id="rId40"/>
    <p:sldId id="270" r:id="rId41"/>
    <p:sldId id="271" r:id="rId42"/>
    <p:sldId id="272" r:id="rId43"/>
    <p:sldId id="273" r:id="rId44"/>
    <p:sldId id="274" r:id="rId45"/>
    <p:sldId id="275" r:id="rId46"/>
    <p:sldId id="276" r:id="rId47"/>
    <p:sldId id="320" r:id="rId48"/>
    <p:sldId id="277" r:id="rId49"/>
    <p:sldId id="278" r:id="rId50"/>
    <p:sldId id="279" r:id="rId51"/>
    <p:sldId id="280" r:id="rId52"/>
    <p:sldId id="281" r:id="rId53"/>
    <p:sldId id="282"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96" autoAdjust="0"/>
  </p:normalViewPr>
  <p:slideViewPr>
    <p:cSldViewPr snapToGrid="0" snapToObjects="1">
      <p:cViewPr varScale="1">
        <p:scale>
          <a:sx n="105" d="100"/>
          <a:sy n="105" d="100"/>
        </p:scale>
        <p:origin x="-1000" y="-112"/>
      </p:cViewPr>
      <p:guideLst>
        <p:guide orient="horz" pos="2160"/>
        <p:guide pos="2880"/>
      </p:guideLst>
    </p:cSldViewPr>
  </p:slideViewPr>
  <p:outlineViewPr>
    <p:cViewPr>
      <p:scale>
        <a:sx n="33" d="100"/>
        <a:sy n="33" d="100"/>
      </p:scale>
      <p:origin x="16" y="462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F8B767-B225-F64E-A103-95AA36B18AD4}" type="doc">
      <dgm:prSet loTypeId="urn:microsoft.com/office/officeart/2005/8/layout/matrix1" loCatId="" qsTypeId="urn:microsoft.com/office/officeart/2005/8/quickstyle/3D3" qsCatId="3D" csTypeId="urn:microsoft.com/office/officeart/2005/8/colors/accent1_2" csCatId="accent1" phldr="1"/>
      <dgm:spPr/>
      <dgm:t>
        <a:bodyPr/>
        <a:lstStyle/>
        <a:p>
          <a:endParaRPr lang="es-ES"/>
        </a:p>
      </dgm:t>
    </dgm:pt>
    <dgm:pt modelId="{8DF9D57A-F4CE-3745-B210-E5E4F0123897}">
      <dgm:prSet phldrT="[Texto]" custT="1"/>
      <dgm:spPr/>
      <dgm:t>
        <a:bodyPr/>
        <a:lstStyle/>
        <a:p>
          <a:endParaRPr lang="es-ES" sz="1800" dirty="0"/>
        </a:p>
      </dgm:t>
    </dgm:pt>
    <dgm:pt modelId="{13A8AFAD-01E9-664D-A7AC-14BFB14CBA9F}" type="parTrans" cxnId="{7FD9E465-8A46-9C4B-856C-C1169EA29F73}">
      <dgm:prSet/>
      <dgm:spPr/>
      <dgm:t>
        <a:bodyPr/>
        <a:lstStyle/>
        <a:p>
          <a:endParaRPr lang="es-ES"/>
        </a:p>
      </dgm:t>
    </dgm:pt>
    <dgm:pt modelId="{787B7531-1F25-A747-AF96-DE3467C7F6A8}" type="sibTrans" cxnId="{7FD9E465-8A46-9C4B-856C-C1169EA29F73}">
      <dgm:prSet/>
      <dgm:spPr/>
      <dgm:t>
        <a:bodyPr/>
        <a:lstStyle/>
        <a:p>
          <a:endParaRPr lang="es-ES"/>
        </a:p>
      </dgm:t>
    </dgm:pt>
    <dgm:pt modelId="{4506B876-194B-8943-968C-EF98E3CBC281}">
      <dgm:prSet phldrT="[Texto]"/>
      <dgm:spPr/>
    </dgm:pt>
    <dgm:pt modelId="{EE6A1B19-36DA-7043-A5F1-605A4BE439F7}" type="parTrans" cxnId="{BBF9E444-D8A7-DF42-81E1-4DDB402D3767}">
      <dgm:prSet/>
      <dgm:spPr/>
      <dgm:t>
        <a:bodyPr/>
        <a:lstStyle/>
        <a:p>
          <a:endParaRPr lang="es-ES"/>
        </a:p>
      </dgm:t>
    </dgm:pt>
    <dgm:pt modelId="{48143658-3A43-1446-9BB2-A2CA9B7E0569}" type="sibTrans" cxnId="{BBF9E444-D8A7-DF42-81E1-4DDB402D3767}">
      <dgm:prSet/>
      <dgm:spPr/>
      <dgm:t>
        <a:bodyPr/>
        <a:lstStyle/>
        <a:p>
          <a:endParaRPr lang="es-ES"/>
        </a:p>
      </dgm:t>
    </dgm:pt>
    <dgm:pt modelId="{49E96651-A827-CE40-B1B4-0093AB0E131F}">
      <dgm:prSet phldrT="[Texto]" phldr="1"/>
      <dgm:spPr/>
      <dgm:t>
        <a:bodyPr/>
        <a:lstStyle/>
        <a:p>
          <a:endParaRPr lang="es-ES" dirty="0"/>
        </a:p>
      </dgm:t>
    </dgm:pt>
    <dgm:pt modelId="{37BA9DBA-DB18-F641-8074-680C9680D020}" type="parTrans" cxnId="{25C81C33-91FA-E040-8D29-E905E5F93C13}">
      <dgm:prSet/>
      <dgm:spPr/>
      <dgm:t>
        <a:bodyPr/>
        <a:lstStyle/>
        <a:p>
          <a:endParaRPr lang="es-ES"/>
        </a:p>
      </dgm:t>
    </dgm:pt>
    <dgm:pt modelId="{11160DA3-B350-DD4E-950E-BCDD977B4F1A}" type="sibTrans" cxnId="{25C81C33-91FA-E040-8D29-E905E5F93C13}">
      <dgm:prSet/>
      <dgm:spPr/>
      <dgm:t>
        <a:bodyPr/>
        <a:lstStyle/>
        <a:p>
          <a:endParaRPr lang="es-ES"/>
        </a:p>
      </dgm:t>
    </dgm:pt>
    <dgm:pt modelId="{8CAF00E1-B8F3-B142-86C6-32476A99172A}">
      <dgm:prSet phldrT="[Texto]" phldr="1"/>
      <dgm:spPr/>
      <dgm:t>
        <a:bodyPr/>
        <a:lstStyle/>
        <a:p>
          <a:endParaRPr lang="es-ES" dirty="0"/>
        </a:p>
      </dgm:t>
    </dgm:pt>
    <dgm:pt modelId="{F3C452E8-3615-4D4D-96B5-885DDA38C70D}" type="parTrans" cxnId="{826045A9-995C-D845-8D02-E571E5FA99B8}">
      <dgm:prSet/>
      <dgm:spPr/>
      <dgm:t>
        <a:bodyPr/>
        <a:lstStyle/>
        <a:p>
          <a:endParaRPr lang="es-ES"/>
        </a:p>
      </dgm:t>
    </dgm:pt>
    <dgm:pt modelId="{551F3672-FF74-9040-AF4A-F92CE8E347A8}" type="sibTrans" cxnId="{826045A9-995C-D845-8D02-E571E5FA99B8}">
      <dgm:prSet/>
      <dgm:spPr/>
      <dgm:t>
        <a:bodyPr/>
        <a:lstStyle/>
        <a:p>
          <a:endParaRPr lang="es-ES"/>
        </a:p>
      </dgm:t>
    </dgm:pt>
    <dgm:pt modelId="{1B4FE439-1289-C446-B486-BD82DB10908E}">
      <dgm:prSet custT="1"/>
      <dgm:spPr/>
      <dgm:t>
        <a:bodyPr/>
        <a:lstStyle/>
        <a:p>
          <a:r>
            <a:rPr lang="es-ES" sz="2400" dirty="0" smtClean="0"/>
            <a:t>AGRICULTURA NATURAL</a:t>
          </a:r>
        </a:p>
        <a:p>
          <a:r>
            <a:rPr lang="es-ES" sz="2400" dirty="0" smtClean="0"/>
            <a:t> </a:t>
          </a:r>
        </a:p>
        <a:p>
          <a:r>
            <a:rPr lang="es-ES" sz="2400" dirty="0" smtClean="0">
              <a:solidFill>
                <a:schemeClr val="accent4"/>
              </a:solidFill>
            </a:rPr>
            <a:t>PERMACULTURA</a:t>
          </a:r>
          <a:endParaRPr lang="es-ES" sz="2400" dirty="0">
            <a:solidFill>
              <a:schemeClr val="accent4"/>
            </a:solidFill>
          </a:endParaRPr>
        </a:p>
      </dgm:t>
    </dgm:pt>
    <dgm:pt modelId="{2250B07C-43F8-4D44-8E5C-3A40919311E5}" type="parTrans" cxnId="{D0F6FB1C-CF6B-6C40-8FB1-BCC613164951}">
      <dgm:prSet/>
      <dgm:spPr/>
      <dgm:t>
        <a:bodyPr/>
        <a:lstStyle/>
        <a:p>
          <a:endParaRPr lang="es-ES"/>
        </a:p>
      </dgm:t>
    </dgm:pt>
    <dgm:pt modelId="{E1506EEA-0FA3-204D-AD14-638F4B13939D}" type="sibTrans" cxnId="{D0F6FB1C-CF6B-6C40-8FB1-BCC613164951}">
      <dgm:prSet/>
      <dgm:spPr/>
      <dgm:t>
        <a:bodyPr/>
        <a:lstStyle/>
        <a:p>
          <a:endParaRPr lang="es-ES"/>
        </a:p>
      </dgm:t>
    </dgm:pt>
    <dgm:pt modelId="{24FE1767-4B4B-B642-AD9C-D778B93EB50A}">
      <dgm:prSet custT="1"/>
      <dgm:spPr/>
      <dgm:t>
        <a:bodyPr/>
        <a:lstStyle/>
        <a:p>
          <a:endParaRPr lang="es-ES" sz="2800" dirty="0" smtClean="0"/>
        </a:p>
        <a:p>
          <a:r>
            <a:rPr lang="es-ES" sz="2400" dirty="0" smtClean="0"/>
            <a:t>AGRICULTURA BIODINAMICA </a:t>
          </a:r>
        </a:p>
      </dgm:t>
    </dgm:pt>
    <dgm:pt modelId="{C0AACBE3-8C33-9F49-85C7-09D44400CE60}" type="parTrans" cxnId="{16A12430-73E4-2746-9150-E7A2AEE82927}">
      <dgm:prSet/>
      <dgm:spPr/>
      <dgm:t>
        <a:bodyPr/>
        <a:lstStyle/>
        <a:p>
          <a:endParaRPr lang="es-ES"/>
        </a:p>
      </dgm:t>
    </dgm:pt>
    <dgm:pt modelId="{31896DE4-80B8-D24B-BB82-239173A6E31B}" type="sibTrans" cxnId="{16A12430-73E4-2746-9150-E7A2AEE82927}">
      <dgm:prSet/>
      <dgm:spPr/>
      <dgm:t>
        <a:bodyPr/>
        <a:lstStyle/>
        <a:p>
          <a:endParaRPr lang="es-ES"/>
        </a:p>
      </dgm:t>
    </dgm:pt>
    <dgm:pt modelId="{AE24636F-0BBB-C645-8737-5C46E538BC5F}">
      <dgm:prSet phldrT="[Texto]"/>
      <dgm:spPr/>
      <dgm:t>
        <a:bodyPr/>
        <a:lstStyle/>
        <a:p>
          <a:endParaRPr lang="es-ES" dirty="0"/>
        </a:p>
      </dgm:t>
    </dgm:pt>
    <dgm:pt modelId="{94202D77-A56F-4B4C-B6BB-F713F723F557}" type="parTrans" cxnId="{D740740E-326B-3340-8659-59078F401AD9}">
      <dgm:prSet/>
      <dgm:spPr/>
      <dgm:t>
        <a:bodyPr/>
        <a:lstStyle/>
        <a:p>
          <a:endParaRPr lang="es-ES"/>
        </a:p>
      </dgm:t>
    </dgm:pt>
    <dgm:pt modelId="{741C28E0-C4E7-F14B-BE11-B7D9A0491E45}" type="sibTrans" cxnId="{D740740E-326B-3340-8659-59078F401AD9}">
      <dgm:prSet/>
      <dgm:spPr/>
      <dgm:t>
        <a:bodyPr/>
        <a:lstStyle/>
        <a:p>
          <a:endParaRPr lang="es-ES"/>
        </a:p>
      </dgm:t>
    </dgm:pt>
    <dgm:pt modelId="{EA983F96-DACA-6348-9D4B-CE492E97C74D}">
      <dgm:prSet/>
      <dgm:spPr/>
    </dgm:pt>
    <dgm:pt modelId="{68013504-B449-DB41-9CF6-C89B3D2364C8}" type="parTrans" cxnId="{95879EBF-09A5-C647-B777-6BC1A395AC64}">
      <dgm:prSet/>
      <dgm:spPr/>
      <dgm:t>
        <a:bodyPr/>
        <a:lstStyle/>
        <a:p>
          <a:endParaRPr lang="es-ES"/>
        </a:p>
      </dgm:t>
    </dgm:pt>
    <dgm:pt modelId="{D326ED28-6C81-A443-9A91-03F90EF6FA64}" type="sibTrans" cxnId="{95879EBF-09A5-C647-B777-6BC1A395AC64}">
      <dgm:prSet/>
      <dgm:spPr/>
      <dgm:t>
        <a:bodyPr/>
        <a:lstStyle/>
        <a:p>
          <a:endParaRPr lang="es-ES"/>
        </a:p>
      </dgm:t>
    </dgm:pt>
    <dgm:pt modelId="{9B466F54-D030-0C42-946C-843DAAA1848D}">
      <dgm:prSet custT="1"/>
      <dgm:spPr/>
      <dgm:t>
        <a:bodyPr/>
        <a:lstStyle/>
        <a:p>
          <a:endParaRPr lang="es-ES" sz="2400" dirty="0" smtClean="0"/>
        </a:p>
      </dgm:t>
    </dgm:pt>
    <dgm:pt modelId="{BF47E850-CC17-DF47-855C-E11864020455}" type="parTrans" cxnId="{70625B15-2525-6F48-B86E-BD4B8CCF86E5}">
      <dgm:prSet/>
      <dgm:spPr/>
      <dgm:t>
        <a:bodyPr/>
        <a:lstStyle/>
        <a:p>
          <a:endParaRPr lang="es-ES"/>
        </a:p>
      </dgm:t>
    </dgm:pt>
    <dgm:pt modelId="{4EEBB26E-3703-E441-B0D6-F3CEDAD7A1B8}" type="sibTrans" cxnId="{70625B15-2525-6F48-B86E-BD4B8CCF86E5}">
      <dgm:prSet/>
      <dgm:spPr/>
      <dgm:t>
        <a:bodyPr/>
        <a:lstStyle/>
        <a:p>
          <a:endParaRPr lang="es-ES"/>
        </a:p>
      </dgm:t>
    </dgm:pt>
    <dgm:pt modelId="{392BBD3E-5662-4A4E-BB0C-06EEC21420C8}">
      <dgm:prSet/>
      <dgm:spPr/>
      <dgm:t>
        <a:bodyPr/>
        <a:lstStyle/>
        <a:p>
          <a:endParaRPr lang="es-ES"/>
        </a:p>
      </dgm:t>
    </dgm:pt>
    <dgm:pt modelId="{43A433BF-5207-5B47-BEE7-FE1417E19C9F}" type="parTrans" cxnId="{42598626-5B71-BB42-A23D-4A3A7EAD7CFE}">
      <dgm:prSet/>
      <dgm:spPr/>
      <dgm:t>
        <a:bodyPr/>
        <a:lstStyle/>
        <a:p>
          <a:endParaRPr lang="es-ES"/>
        </a:p>
      </dgm:t>
    </dgm:pt>
    <dgm:pt modelId="{9F98BA7C-2D9C-ED47-B79F-19954AD3DC09}" type="sibTrans" cxnId="{42598626-5B71-BB42-A23D-4A3A7EAD7CFE}">
      <dgm:prSet/>
      <dgm:spPr/>
      <dgm:t>
        <a:bodyPr/>
        <a:lstStyle/>
        <a:p>
          <a:endParaRPr lang="es-ES"/>
        </a:p>
      </dgm:t>
    </dgm:pt>
    <dgm:pt modelId="{714920D7-C30F-0241-A671-DE32C881AE11}">
      <dgm:prSet custT="1"/>
      <dgm:spPr/>
      <dgm:t>
        <a:bodyPr/>
        <a:lstStyle/>
        <a:p>
          <a:r>
            <a:rPr lang="es-ES" sz="2400" dirty="0" smtClean="0">
              <a:solidFill>
                <a:srgbClr val="824F1C"/>
              </a:solidFill>
            </a:rPr>
            <a:t>AGRICULTURA ORGANICA</a:t>
          </a:r>
          <a:endParaRPr lang="es-ES" sz="2400" dirty="0">
            <a:solidFill>
              <a:srgbClr val="824F1C"/>
            </a:solidFill>
          </a:endParaRPr>
        </a:p>
      </dgm:t>
    </dgm:pt>
    <dgm:pt modelId="{235F32F7-921E-1144-AB35-C1AE2B1367DA}" type="parTrans" cxnId="{840B67F6-ADF7-8549-A77B-A7B9F96D73BD}">
      <dgm:prSet/>
      <dgm:spPr/>
      <dgm:t>
        <a:bodyPr/>
        <a:lstStyle/>
        <a:p>
          <a:endParaRPr lang="es-ES"/>
        </a:p>
      </dgm:t>
    </dgm:pt>
    <dgm:pt modelId="{ABD70ACC-64F0-8440-979C-821AF5CE56BA}" type="sibTrans" cxnId="{840B67F6-ADF7-8549-A77B-A7B9F96D73BD}">
      <dgm:prSet/>
      <dgm:spPr/>
      <dgm:t>
        <a:bodyPr/>
        <a:lstStyle/>
        <a:p>
          <a:endParaRPr lang="es-ES"/>
        </a:p>
      </dgm:t>
    </dgm:pt>
    <dgm:pt modelId="{DBED25DB-7333-A248-8DE8-334B6C053FC0}" type="pres">
      <dgm:prSet presAssocID="{57F8B767-B225-F64E-A103-95AA36B18AD4}" presName="diagram" presStyleCnt="0">
        <dgm:presLayoutVars>
          <dgm:chMax val="1"/>
          <dgm:dir/>
          <dgm:animLvl val="ctr"/>
          <dgm:resizeHandles val="exact"/>
        </dgm:presLayoutVars>
      </dgm:prSet>
      <dgm:spPr/>
      <dgm:t>
        <a:bodyPr/>
        <a:lstStyle/>
        <a:p>
          <a:endParaRPr lang="es-ES"/>
        </a:p>
      </dgm:t>
    </dgm:pt>
    <dgm:pt modelId="{CF693DA8-753E-464B-8B84-048F080B1CAA}" type="pres">
      <dgm:prSet presAssocID="{57F8B767-B225-F64E-A103-95AA36B18AD4}" presName="matrix" presStyleCnt="0"/>
      <dgm:spPr/>
    </dgm:pt>
    <dgm:pt modelId="{6F0A696A-1D0C-A443-A526-ECD66BCBFE75}" type="pres">
      <dgm:prSet presAssocID="{57F8B767-B225-F64E-A103-95AA36B18AD4}" presName="tile1" presStyleLbl="node1" presStyleIdx="0" presStyleCnt="4"/>
      <dgm:spPr/>
      <dgm:t>
        <a:bodyPr/>
        <a:lstStyle/>
        <a:p>
          <a:endParaRPr lang="es-ES"/>
        </a:p>
      </dgm:t>
    </dgm:pt>
    <dgm:pt modelId="{AD48D9DE-974D-2C45-844F-D371283DA277}" type="pres">
      <dgm:prSet presAssocID="{57F8B767-B225-F64E-A103-95AA36B18AD4}" presName="tile1text" presStyleLbl="node1" presStyleIdx="0" presStyleCnt="4">
        <dgm:presLayoutVars>
          <dgm:chMax val="0"/>
          <dgm:chPref val="0"/>
          <dgm:bulletEnabled val="1"/>
        </dgm:presLayoutVars>
      </dgm:prSet>
      <dgm:spPr/>
      <dgm:t>
        <a:bodyPr/>
        <a:lstStyle/>
        <a:p>
          <a:endParaRPr lang="es-ES"/>
        </a:p>
      </dgm:t>
    </dgm:pt>
    <dgm:pt modelId="{226E6633-06B3-284A-A46F-67494B5E9099}" type="pres">
      <dgm:prSet presAssocID="{57F8B767-B225-F64E-A103-95AA36B18AD4}" presName="tile2" presStyleLbl="node1" presStyleIdx="1" presStyleCnt="4"/>
      <dgm:spPr/>
      <dgm:t>
        <a:bodyPr/>
        <a:lstStyle/>
        <a:p>
          <a:endParaRPr lang="es-ES"/>
        </a:p>
      </dgm:t>
    </dgm:pt>
    <dgm:pt modelId="{0D0C9FF1-5147-6843-BFAC-62071D9E06D3}" type="pres">
      <dgm:prSet presAssocID="{57F8B767-B225-F64E-A103-95AA36B18AD4}" presName="tile2text" presStyleLbl="node1" presStyleIdx="1" presStyleCnt="4">
        <dgm:presLayoutVars>
          <dgm:chMax val="0"/>
          <dgm:chPref val="0"/>
          <dgm:bulletEnabled val="1"/>
        </dgm:presLayoutVars>
      </dgm:prSet>
      <dgm:spPr/>
      <dgm:t>
        <a:bodyPr/>
        <a:lstStyle/>
        <a:p>
          <a:endParaRPr lang="es-ES"/>
        </a:p>
      </dgm:t>
    </dgm:pt>
    <dgm:pt modelId="{2E1AA4BF-70DD-A047-8024-78FE11C968BF}" type="pres">
      <dgm:prSet presAssocID="{57F8B767-B225-F64E-A103-95AA36B18AD4}" presName="tile3" presStyleLbl="node1" presStyleIdx="2" presStyleCnt="4"/>
      <dgm:spPr/>
      <dgm:t>
        <a:bodyPr/>
        <a:lstStyle/>
        <a:p>
          <a:endParaRPr lang="es-ES"/>
        </a:p>
      </dgm:t>
    </dgm:pt>
    <dgm:pt modelId="{2356C359-8685-5C4C-A6E6-D38E9BAA1839}" type="pres">
      <dgm:prSet presAssocID="{57F8B767-B225-F64E-A103-95AA36B18AD4}" presName="tile3text" presStyleLbl="node1" presStyleIdx="2" presStyleCnt="4">
        <dgm:presLayoutVars>
          <dgm:chMax val="0"/>
          <dgm:chPref val="0"/>
          <dgm:bulletEnabled val="1"/>
        </dgm:presLayoutVars>
      </dgm:prSet>
      <dgm:spPr/>
      <dgm:t>
        <a:bodyPr/>
        <a:lstStyle/>
        <a:p>
          <a:endParaRPr lang="es-ES"/>
        </a:p>
      </dgm:t>
    </dgm:pt>
    <dgm:pt modelId="{724E5D46-F36C-0C42-9A07-E51F61C13632}" type="pres">
      <dgm:prSet presAssocID="{57F8B767-B225-F64E-A103-95AA36B18AD4}" presName="tile4" presStyleLbl="node1" presStyleIdx="3" presStyleCnt="4"/>
      <dgm:spPr/>
      <dgm:t>
        <a:bodyPr/>
        <a:lstStyle/>
        <a:p>
          <a:endParaRPr lang="es-ES"/>
        </a:p>
      </dgm:t>
    </dgm:pt>
    <dgm:pt modelId="{2C68CCBA-6040-FB4A-BD81-F61F4DE103C6}" type="pres">
      <dgm:prSet presAssocID="{57F8B767-B225-F64E-A103-95AA36B18AD4}" presName="tile4text" presStyleLbl="node1" presStyleIdx="3" presStyleCnt="4">
        <dgm:presLayoutVars>
          <dgm:chMax val="0"/>
          <dgm:chPref val="0"/>
          <dgm:bulletEnabled val="1"/>
        </dgm:presLayoutVars>
      </dgm:prSet>
      <dgm:spPr/>
      <dgm:t>
        <a:bodyPr/>
        <a:lstStyle/>
        <a:p>
          <a:endParaRPr lang="es-ES"/>
        </a:p>
      </dgm:t>
    </dgm:pt>
    <dgm:pt modelId="{21779D71-49CA-9448-92F7-9FB44EC5B64F}" type="pres">
      <dgm:prSet presAssocID="{57F8B767-B225-F64E-A103-95AA36B18AD4}" presName="centerTile" presStyleLbl="fgShp" presStyleIdx="0" presStyleCnt="1" custScaleX="41799" custScaleY="18025">
        <dgm:presLayoutVars>
          <dgm:chMax val="0"/>
          <dgm:chPref val="0"/>
        </dgm:presLayoutVars>
      </dgm:prSet>
      <dgm:spPr/>
      <dgm:t>
        <a:bodyPr/>
        <a:lstStyle/>
        <a:p>
          <a:endParaRPr lang="es-ES"/>
        </a:p>
      </dgm:t>
    </dgm:pt>
  </dgm:ptLst>
  <dgm:cxnLst>
    <dgm:cxn modelId="{96A3BF46-B481-FF45-9465-1354CDBF7BB5}" type="presOf" srcId="{8DF9D57A-F4CE-3745-B210-E5E4F0123897}" destId="{21779D71-49CA-9448-92F7-9FB44EC5B64F}" srcOrd="0" destOrd="0" presId="urn:microsoft.com/office/officeart/2005/8/layout/matrix1"/>
    <dgm:cxn modelId="{791116D8-FB85-8F4E-8011-4C2EDA519FAA}" type="presOf" srcId="{1B4FE439-1289-C446-B486-BD82DB10908E}" destId="{AD48D9DE-974D-2C45-844F-D371283DA277}" srcOrd="1" destOrd="0" presId="urn:microsoft.com/office/officeart/2005/8/layout/matrix1"/>
    <dgm:cxn modelId="{D0F6FB1C-CF6B-6C40-8FB1-BCC613164951}" srcId="{8DF9D57A-F4CE-3745-B210-E5E4F0123897}" destId="{1B4FE439-1289-C446-B486-BD82DB10908E}" srcOrd="0" destOrd="0" parTransId="{2250B07C-43F8-4D44-8E5C-3A40919311E5}" sibTransId="{E1506EEA-0FA3-204D-AD14-638F4B13939D}"/>
    <dgm:cxn modelId="{C6CBFF00-668B-9544-AA43-AFB988F6D98E}" type="presOf" srcId="{24FE1767-4B4B-B642-AD9C-D778B93EB50A}" destId="{0D0C9FF1-5147-6843-BFAC-62071D9E06D3}" srcOrd="1" destOrd="0" presId="urn:microsoft.com/office/officeart/2005/8/layout/matrix1"/>
    <dgm:cxn modelId="{3EF389EF-84C5-EE4F-B403-4E32D753CF5D}" type="presOf" srcId="{714920D7-C30F-0241-A671-DE32C881AE11}" destId="{2C68CCBA-6040-FB4A-BD81-F61F4DE103C6}" srcOrd="1" destOrd="0" presId="urn:microsoft.com/office/officeart/2005/8/layout/matrix1"/>
    <dgm:cxn modelId="{0EF43721-9081-6345-895A-A2EF0D46E996}" type="presOf" srcId="{9B466F54-D030-0C42-946C-843DAAA1848D}" destId="{226E6633-06B3-284A-A46F-67494B5E9099}" srcOrd="0" destOrd="1" presId="urn:microsoft.com/office/officeart/2005/8/layout/matrix1"/>
    <dgm:cxn modelId="{7FD9E465-8A46-9C4B-856C-C1169EA29F73}" srcId="{57F8B767-B225-F64E-A103-95AA36B18AD4}" destId="{8DF9D57A-F4CE-3745-B210-E5E4F0123897}" srcOrd="0" destOrd="0" parTransId="{13A8AFAD-01E9-664D-A7AC-14BFB14CBA9F}" sibTransId="{787B7531-1F25-A747-AF96-DE3467C7F6A8}"/>
    <dgm:cxn modelId="{B868909A-5600-E140-A6FA-29CCDE52A2B4}" type="presOf" srcId="{392BBD3E-5662-4A4E-BB0C-06EEC21420C8}" destId="{2E1AA4BF-70DD-A047-8024-78FE11C968BF}" srcOrd="0" destOrd="0" presId="urn:microsoft.com/office/officeart/2005/8/layout/matrix1"/>
    <dgm:cxn modelId="{16A12430-73E4-2746-9150-E7A2AEE82927}" srcId="{8DF9D57A-F4CE-3745-B210-E5E4F0123897}" destId="{24FE1767-4B4B-B642-AD9C-D778B93EB50A}" srcOrd="1" destOrd="0" parTransId="{C0AACBE3-8C33-9F49-85C7-09D44400CE60}" sibTransId="{31896DE4-80B8-D24B-BB82-239173A6E31B}"/>
    <dgm:cxn modelId="{3CB1C45C-6DA5-D944-9E7D-5EDFA54D2BB9}" type="presOf" srcId="{392BBD3E-5662-4A4E-BB0C-06EEC21420C8}" destId="{2356C359-8685-5C4C-A6E6-D38E9BAA1839}" srcOrd="1" destOrd="0" presId="urn:microsoft.com/office/officeart/2005/8/layout/matrix1"/>
    <dgm:cxn modelId="{BBF9E444-D8A7-DF42-81E1-4DDB402D3767}" srcId="{57F8B767-B225-F64E-A103-95AA36B18AD4}" destId="{4506B876-194B-8943-968C-EF98E3CBC281}" srcOrd="2" destOrd="0" parTransId="{EE6A1B19-36DA-7043-A5F1-605A4BE439F7}" sibTransId="{48143658-3A43-1446-9BB2-A2CA9B7E0569}"/>
    <dgm:cxn modelId="{840B67F6-ADF7-8549-A77B-A7B9F96D73BD}" srcId="{8DF9D57A-F4CE-3745-B210-E5E4F0123897}" destId="{714920D7-C30F-0241-A671-DE32C881AE11}" srcOrd="3" destOrd="0" parTransId="{235F32F7-921E-1144-AB35-C1AE2B1367DA}" sibTransId="{ABD70ACC-64F0-8440-979C-821AF5CE56BA}"/>
    <dgm:cxn modelId="{364BEB92-A209-0E48-8F58-107CED876C68}" type="presOf" srcId="{9B466F54-D030-0C42-946C-843DAAA1848D}" destId="{0D0C9FF1-5147-6843-BFAC-62071D9E06D3}" srcOrd="1" destOrd="1" presId="urn:microsoft.com/office/officeart/2005/8/layout/matrix1"/>
    <dgm:cxn modelId="{826045A9-995C-D845-8D02-E571E5FA99B8}" srcId="{57F8B767-B225-F64E-A103-95AA36B18AD4}" destId="{8CAF00E1-B8F3-B142-86C6-32476A99172A}" srcOrd="4" destOrd="0" parTransId="{F3C452E8-3615-4D4D-96B5-885DDA38C70D}" sibTransId="{551F3672-FF74-9040-AF4A-F92CE8E347A8}"/>
    <dgm:cxn modelId="{70625B15-2525-6F48-B86E-BD4B8CCF86E5}" srcId="{24FE1767-4B4B-B642-AD9C-D778B93EB50A}" destId="{9B466F54-D030-0C42-946C-843DAAA1848D}" srcOrd="0" destOrd="0" parTransId="{BF47E850-CC17-DF47-855C-E11864020455}" sibTransId="{4EEBB26E-3703-E441-B0D6-F3CEDAD7A1B8}"/>
    <dgm:cxn modelId="{2FC73561-2AC8-C848-9830-4AEBB4F3DB4E}" type="presOf" srcId="{57F8B767-B225-F64E-A103-95AA36B18AD4}" destId="{DBED25DB-7333-A248-8DE8-334B6C053FC0}" srcOrd="0" destOrd="0" presId="urn:microsoft.com/office/officeart/2005/8/layout/matrix1"/>
    <dgm:cxn modelId="{A3CB2B56-0AB5-AD40-BF36-CB0D7299A993}" type="presOf" srcId="{1B4FE439-1289-C446-B486-BD82DB10908E}" destId="{6F0A696A-1D0C-A443-A526-ECD66BCBFE75}" srcOrd="0" destOrd="0" presId="urn:microsoft.com/office/officeart/2005/8/layout/matrix1"/>
    <dgm:cxn modelId="{25C81C33-91FA-E040-8D29-E905E5F93C13}" srcId="{57F8B767-B225-F64E-A103-95AA36B18AD4}" destId="{49E96651-A827-CE40-B1B4-0093AB0E131F}" srcOrd="3" destOrd="0" parTransId="{37BA9DBA-DB18-F641-8074-680C9680D020}" sibTransId="{11160DA3-B350-DD4E-950E-BCDD977B4F1A}"/>
    <dgm:cxn modelId="{42598626-5B71-BB42-A23D-4A3A7EAD7CFE}" srcId="{8DF9D57A-F4CE-3745-B210-E5E4F0123897}" destId="{392BBD3E-5662-4A4E-BB0C-06EEC21420C8}" srcOrd="2" destOrd="0" parTransId="{43A433BF-5207-5B47-BEE7-FE1417E19C9F}" sibTransId="{9F98BA7C-2D9C-ED47-B79F-19954AD3DC09}"/>
    <dgm:cxn modelId="{D740740E-326B-3340-8659-59078F401AD9}" srcId="{4506B876-194B-8943-968C-EF98E3CBC281}" destId="{AE24636F-0BBB-C645-8737-5C46E538BC5F}" srcOrd="0" destOrd="0" parTransId="{94202D77-A56F-4B4C-B6BB-F713F723F557}" sibTransId="{741C28E0-C4E7-F14B-BE11-B7D9A0491E45}"/>
    <dgm:cxn modelId="{F63C050E-8E16-FE47-A9FB-96C9E7A15CE4}" type="presOf" srcId="{24FE1767-4B4B-B642-AD9C-D778B93EB50A}" destId="{226E6633-06B3-284A-A46F-67494B5E9099}" srcOrd="0" destOrd="0" presId="urn:microsoft.com/office/officeart/2005/8/layout/matrix1"/>
    <dgm:cxn modelId="{BABCB365-CF82-7440-B6F3-DB8C1C19BF38}" type="presOf" srcId="{714920D7-C30F-0241-A671-DE32C881AE11}" destId="{724E5D46-F36C-0C42-9A07-E51F61C13632}" srcOrd="0" destOrd="0" presId="urn:microsoft.com/office/officeart/2005/8/layout/matrix1"/>
    <dgm:cxn modelId="{95879EBF-09A5-C647-B777-6BC1A395AC64}" srcId="{57F8B767-B225-F64E-A103-95AA36B18AD4}" destId="{EA983F96-DACA-6348-9D4B-CE492E97C74D}" srcOrd="1" destOrd="0" parTransId="{68013504-B449-DB41-9CF6-C89B3D2364C8}" sibTransId="{D326ED28-6C81-A443-9A91-03F90EF6FA64}"/>
    <dgm:cxn modelId="{934E89D9-FE48-ED41-974F-F084F2A919E8}" type="presParOf" srcId="{DBED25DB-7333-A248-8DE8-334B6C053FC0}" destId="{CF693DA8-753E-464B-8B84-048F080B1CAA}" srcOrd="0" destOrd="0" presId="urn:microsoft.com/office/officeart/2005/8/layout/matrix1"/>
    <dgm:cxn modelId="{3EE5180E-D54D-6049-AF05-9A3156164F0B}" type="presParOf" srcId="{CF693DA8-753E-464B-8B84-048F080B1CAA}" destId="{6F0A696A-1D0C-A443-A526-ECD66BCBFE75}" srcOrd="0" destOrd="0" presId="urn:microsoft.com/office/officeart/2005/8/layout/matrix1"/>
    <dgm:cxn modelId="{07E21F42-047F-5B49-8AF2-693BB522F584}" type="presParOf" srcId="{CF693DA8-753E-464B-8B84-048F080B1CAA}" destId="{AD48D9DE-974D-2C45-844F-D371283DA277}" srcOrd="1" destOrd="0" presId="urn:microsoft.com/office/officeart/2005/8/layout/matrix1"/>
    <dgm:cxn modelId="{0AEAFCC5-1B34-2B48-B11C-9ED91B9F618F}" type="presParOf" srcId="{CF693DA8-753E-464B-8B84-048F080B1CAA}" destId="{226E6633-06B3-284A-A46F-67494B5E9099}" srcOrd="2" destOrd="0" presId="urn:microsoft.com/office/officeart/2005/8/layout/matrix1"/>
    <dgm:cxn modelId="{867B2F2A-CC2E-A24F-BE21-B81D6E2DDCA6}" type="presParOf" srcId="{CF693DA8-753E-464B-8B84-048F080B1CAA}" destId="{0D0C9FF1-5147-6843-BFAC-62071D9E06D3}" srcOrd="3" destOrd="0" presId="urn:microsoft.com/office/officeart/2005/8/layout/matrix1"/>
    <dgm:cxn modelId="{D92E8937-CADA-0047-AC0E-DA102A622A8B}" type="presParOf" srcId="{CF693DA8-753E-464B-8B84-048F080B1CAA}" destId="{2E1AA4BF-70DD-A047-8024-78FE11C968BF}" srcOrd="4" destOrd="0" presId="urn:microsoft.com/office/officeart/2005/8/layout/matrix1"/>
    <dgm:cxn modelId="{14E43BB1-2EA8-244F-A29E-4F1737D09F90}" type="presParOf" srcId="{CF693DA8-753E-464B-8B84-048F080B1CAA}" destId="{2356C359-8685-5C4C-A6E6-D38E9BAA1839}" srcOrd="5" destOrd="0" presId="urn:microsoft.com/office/officeart/2005/8/layout/matrix1"/>
    <dgm:cxn modelId="{44BDCEB3-9FC2-7045-A315-CC7ECEE185FB}" type="presParOf" srcId="{CF693DA8-753E-464B-8B84-048F080B1CAA}" destId="{724E5D46-F36C-0C42-9A07-E51F61C13632}" srcOrd="6" destOrd="0" presId="urn:microsoft.com/office/officeart/2005/8/layout/matrix1"/>
    <dgm:cxn modelId="{AD87FF97-387C-8C40-9766-E5106699E729}" type="presParOf" srcId="{CF693DA8-753E-464B-8B84-048F080B1CAA}" destId="{2C68CCBA-6040-FB4A-BD81-F61F4DE103C6}" srcOrd="7" destOrd="0" presId="urn:microsoft.com/office/officeart/2005/8/layout/matrix1"/>
    <dgm:cxn modelId="{D6261A25-142F-1546-B4F0-4536F63289EB}" type="presParOf" srcId="{DBED25DB-7333-A248-8DE8-334B6C053FC0}" destId="{21779D71-49CA-9448-92F7-9FB44EC5B64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65A9F7-466A-C846-81A3-76F5E88C1052}"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s-ES"/>
        </a:p>
      </dgm:t>
    </dgm:pt>
    <dgm:pt modelId="{8001AC09-11FC-AC4A-B6B2-FB4E335D6C0A}">
      <dgm:prSet phldrT="[Texto]" custT="1"/>
      <dgm:spPr/>
      <dgm:t>
        <a:bodyPr/>
        <a:lstStyle/>
        <a:p>
          <a:r>
            <a:rPr lang="es-ES" sz="3200" dirty="0" smtClean="0"/>
            <a:t>Miguel </a:t>
          </a:r>
          <a:r>
            <a:rPr lang="es-ES" sz="3200" dirty="0" err="1" smtClean="0"/>
            <a:t>Altieri</a:t>
          </a:r>
          <a:endParaRPr lang="es-ES" sz="3200" dirty="0"/>
        </a:p>
      </dgm:t>
    </dgm:pt>
    <dgm:pt modelId="{A241BF79-E26E-C445-A98C-B5348C6BFB5A}" type="parTrans" cxnId="{AA3A4649-20F9-D247-AE15-BC031288C729}">
      <dgm:prSet/>
      <dgm:spPr/>
      <dgm:t>
        <a:bodyPr/>
        <a:lstStyle/>
        <a:p>
          <a:endParaRPr lang="es-ES"/>
        </a:p>
      </dgm:t>
    </dgm:pt>
    <dgm:pt modelId="{841EC88F-78F4-3141-A9ED-84B0BA8E2376}" type="sibTrans" cxnId="{AA3A4649-20F9-D247-AE15-BC031288C729}">
      <dgm:prSet/>
      <dgm:spPr/>
      <dgm:t>
        <a:bodyPr/>
        <a:lstStyle/>
        <a:p>
          <a:endParaRPr lang="es-ES"/>
        </a:p>
      </dgm:t>
    </dgm:pt>
    <dgm:pt modelId="{6B00E9C2-96BD-D947-A749-068D461B833D}">
      <dgm:prSet phldrT="[Texto]"/>
      <dgm:spPr/>
      <dgm:t>
        <a:bodyPr/>
        <a:lstStyle/>
        <a:p>
          <a:r>
            <a:rPr lang="es-ES" dirty="0" smtClean="0"/>
            <a:t>(1987)Bases científicas para una agricultura ecológica.</a:t>
          </a:r>
          <a:endParaRPr lang="es-ES" dirty="0"/>
        </a:p>
      </dgm:t>
    </dgm:pt>
    <dgm:pt modelId="{2668D801-4C98-8A4E-8B78-BDA4FBFA7DAA}" type="parTrans" cxnId="{E52928FC-0310-7C42-8AE3-1F934DE9D87C}">
      <dgm:prSet/>
      <dgm:spPr/>
      <dgm:t>
        <a:bodyPr/>
        <a:lstStyle/>
        <a:p>
          <a:endParaRPr lang="es-ES"/>
        </a:p>
      </dgm:t>
    </dgm:pt>
    <dgm:pt modelId="{EB4F5FC1-4AC6-1841-ADB2-62C074DBE2E5}" type="sibTrans" cxnId="{E52928FC-0310-7C42-8AE3-1F934DE9D87C}">
      <dgm:prSet/>
      <dgm:spPr/>
      <dgm:t>
        <a:bodyPr/>
        <a:lstStyle/>
        <a:p>
          <a:endParaRPr lang="es-ES"/>
        </a:p>
      </dgm:t>
    </dgm:pt>
    <dgm:pt modelId="{086DD354-0A5B-ED4F-8564-7FCD155962B0}">
      <dgm:prSet phldrT="[Texto]" phldr="1"/>
      <dgm:spPr/>
      <dgm:t>
        <a:bodyPr/>
        <a:lstStyle/>
        <a:p>
          <a:endParaRPr lang="es-ES"/>
        </a:p>
      </dgm:t>
    </dgm:pt>
    <dgm:pt modelId="{59339EBB-5C91-C348-8E2D-4A6FB42EE604}" type="parTrans" cxnId="{CF89556F-FD59-304F-A9C1-00281FE6A87C}">
      <dgm:prSet/>
      <dgm:spPr/>
      <dgm:t>
        <a:bodyPr/>
        <a:lstStyle/>
        <a:p>
          <a:endParaRPr lang="es-ES"/>
        </a:p>
      </dgm:t>
    </dgm:pt>
    <dgm:pt modelId="{623BDBA5-6573-F241-8C96-AA47D3E29F2A}" type="sibTrans" cxnId="{CF89556F-FD59-304F-A9C1-00281FE6A87C}">
      <dgm:prSet/>
      <dgm:spPr/>
      <dgm:t>
        <a:bodyPr/>
        <a:lstStyle/>
        <a:p>
          <a:endParaRPr lang="es-ES"/>
        </a:p>
      </dgm:t>
    </dgm:pt>
    <dgm:pt modelId="{B0868E86-922E-D24A-AEA5-C120E3DC25B3}">
      <dgm:prSet phldrT="[Texto]" custT="1"/>
      <dgm:spPr/>
      <dgm:t>
        <a:bodyPr/>
        <a:lstStyle/>
        <a:p>
          <a:r>
            <a:rPr lang="es-ES" sz="3200" dirty="0" smtClean="0"/>
            <a:t>Stephen </a:t>
          </a:r>
          <a:r>
            <a:rPr lang="es-ES" sz="3200" dirty="0" err="1" smtClean="0"/>
            <a:t>Grismman</a:t>
          </a:r>
          <a:endParaRPr lang="es-ES" sz="3200" dirty="0"/>
        </a:p>
      </dgm:t>
    </dgm:pt>
    <dgm:pt modelId="{4420DDB5-33B4-A846-A9A8-3392DC23034A}" type="parTrans" cxnId="{4E43CBBD-CB19-6240-BAB2-844759AAC6E5}">
      <dgm:prSet/>
      <dgm:spPr/>
      <dgm:t>
        <a:bodyPr/>
        <a:lstStyle/>
        <a:p>
          <a:endParaRPr lang="es-ES"/>
        </a:p>
      </dgm:t>
    </dgm:pt>
    <dgm:pt modelId="{2397C5ED-ABF8-7E4B-B66D-5309158F05E2}" type="sibTrans" cxnId="{4E43CBBD-CB19-6240-BAB2-844759AAC6E5}">
      <dgm:prSet/>
      <dgm:spPr/>
      <dgm:t>
        <a:bodyPr/>
        <a:lstStyle/>
        <a:p>
          <a:endParaRPr lang="es-ES"/>
        </a:p>
      </dgm:t>
    </dgm:pt>
    <dgm:pt modelId="{56046FD1-FE34-0F43-8B73-AA12F64ECFFC}">
      <dgm:prSet phldrT="[Texto]"/>
      <dgm:spPr/>
      <dgm:t>
        <a:bodyPr/>
        <a:lstStyle/>
        <a:p>
          <a:r>
            <a:rPr lang="es-ES" dirty="0" smtClean="0"/>
            <a:t>Funcionamiento agroecológico de los procesos agronómicos para lograr una agricultura sustentable</a:t>
          </a:r>
          <a:endParaRPr lang="es-ES" dirty="0"/>
        </a:p>
      </dgm:t>
    </dgm:pt>
    <dgm:pt modelId="{1B09269D-7E77-774D-AD8E-1F1E701AEE21}" type="parTrans" cxnId="{82BCE5E0-E9E9-5847-855E-8D5379EB27C5}">
      <dgm:prSet/>
      <dgm:spPr/>
      <dgm:t>
        <a:bodyPr/>
        <a:lstStyle/>
        <a:p>
          <a:endParaRPr lang="es-ES"/>
        </a:p>
      </dgm:t>
    </dgm:pt>
    <dgm:pt modelId="{5C322C52-908C-644F-B959-2B4335E7F18C}" type="sibTrans" cxnId="{82BCE5E0-E9E9-5847-855E-8D5379EB27C5}">
      <dgm:prSet/>
      <dgm:spPr/>
      <dgm:t>
        <a:bodyPr/>
        <a:lstStyle/>
        <a:p>
          <a:endParaRPr lang="es-ES"/>
        </a:p>
      </dgm:t>
    </dgm:pt>
    <dgm:pt modelId="{78777647-ADF3-7448-9DC0-31667BA102CB}">
      <dgm:prSet phldrT="[Texto]"/>
      <dgm:spPr/>
      <dgm:t>
        <a:bodyPr/>
        <a:lstStyle/>
        <a:p>
          <a:r>
            <a:rPr lang="es-ES" dirty="0" smtClean="0"/>
            <a:t>Agroecología: procesos </a:t>
          </a:r>
          <a:r>
            <a:rPr lang="es-ES" dirty="0" err="1" smtClean="0"/>
            <a:t>agroecologicos</a:t>
          </a:r>
          <a:r>
            <a:rPr lang="es-ES" dirty="0" smtClean="0"/>
            <a:t> en agricultura sustentable 1998 y 2002</a:t>
          </a:r>
          <a:endParaRPr lang="es-ES" dirty="0"/>
        </a:p>
      </dgm:t>
    </dgm:pt>
    <dgm:pt modelId="{F77C19FA-D180-124A-86AD-DAC7D1B0F3F4}" type="parTrans" cxnId="{340345CD-B244-684B-ADDF-D2A27D7B14E5}">
      <dgm:prSet/>
      <dgm:spPr/>
      <dgm:t>
        <a:bodyPr/>
        <a:lstStyle/>
        <a:p>
          <a:endParaRPr lang="es-ES"/>
        </a:p>
      </dgm:t>
    </dgm:pt>
    <dgm:pt modelId="{78021E67-1AF4-654B-8064-EC4A371A05DE}" type="sibTrans" cxnId="{340345CD-B244-684B-ADDF-D2A27D7B14E5}">
      <dgm:prSet/>
      <dgm:spPr/>
      <dgm:t>
        <a:bodyPr/>
        <a:lstStyle/>
        <a:p>
          <a:endParaRPr lang="es-ES"/>
        </a:p>
      </dgm:t>
    </dgm:pt>
    <dgm:pt modelId="{A1642F20-E1B6-B44C-BD7C-BA0F4D6E7101}">
      <dgm:prSet phldrT="[Texto]" custT="1"/>
      <dgm:spPr/>
      <dgm:t>
        <a:bodyPr/>
        <a:lstStyle/>
        <a:p>
          <a:pPr algn="just"/>
          <a:r>
            <a:rPr lang="es-ES" sz="2000" dirty="0" smtClean="0"/>
            <a:t>Manuel González de Molina y V. Toledo</a:t>
          </a:r>
        </a:p>
        <a:p>
          <a:pPr algn="just"/>
          <a:endParaRPr lang="es-ES" sz="2000" dirty="0" smtClean="0"/>
        </a:p>
        <a:p>
          <a:pPr algn="just"/>
          <a:r>
            <a:rPr lang="es-ES" sz="2000" dirty="0" smtClean="0"/>
            <a:t>Eduardo Sevilla</a:t>
          </a:r>
          <a:endParaRPr lang="es-ES" sz="2000" dirty="0"/>
        </a:p>
      </dgm:t>
    </dgm:pt>
    <dgm:pt modelId="{5A701026-0305-F347-BB82-0D7DEC767327}" type="parTrans" cxnId="{A7CA7E60-A122-F545-887E-8B6F4781FBFF}">
      <dgm:prSet/>
      <dgm:spPr/>
      <dgm:t>
        <a:bodyPr/>
        <a:lstStyle/>
        <a:p>
          <a:endParaRPr lang="es-ES"/>
        </a:p>
      </dgm:t>
    </dgm:pt>
    <dgm:pt modelId="{493C205F-3E7C-8D48-B77C-00136723227E}" type="sibTrans" cxnId="{A7CA7E60-A122-F545-887E-8B6F4781FBFF}">
      <dgm:prSet/>
      <dgm:spPr/>
      <dgm:t>
        <a:bodyPr/>
        <a:lstStyle/>
        <a:p>
          <a:endParaRPr lang="es-ES"/>
        </a:p>
      </dgm:t>
    </dgm:pt>
    <dgm:pt modelId="{DD0A5571-C98A-404D-A08C-129454072E6E}">
      <dgm:prSet phldrT="[Texto]"/>
      <dgm:spPr/>
      <dgm:t>
        <a:bodyPr/>
        <a:lstStyle/>
        <a:p>
          <a:r>
            <a:rPr lang="es-ES" dirty="0" smtClean="0"/>
            <a:t>La dimensión histórica en que aparecen insertas las prácticas agronómicas y su biodiversidad sociocultural</a:t>
          </a:r>
          <a:endParaRPr lang="es-ES" dirty="0"/>
        </a:p>
      </dgm:t>
    </dgm:pt>
    <dgm:pt modelId="{43EEC287-D89D-4E49-80E5-3E23E68AEA3C}" type="parTrans" cxnId="{D5770446-A8BB-D04A-8150-B1CCFEB7215B}">
      <dgm:prSet/>
      <dgm:spPr/>
      <dgm:t>
        <a:bodyPr/>
        <a:lstStyle/>
        <a:p>
          <a:endParaRPr lang="es-ES"/>
        </a:p>
      </dgm:t>
    </dgm:pt>
    <dgm:pt modelId="{DEFCB7D1-02F2-BF49-AEA9-16B41E767FF3}" type="sibTrans" cxnId="{D5770446-A8BB-D04A-8150-B1CCFEB7215B}">
      <dgm:prSet/>
      <dgm:spPr/>
      <dgm:t>
        <a:bodyPr/>
        <a:lstStyle/>
        <a:p>
          <a:endParaRPr lang="es-ES"/>
        </a:p>
      </dgm:t>
    </dgm:pt>
    <dgm:pt modelId="{D15F8968-A40B-6D4E-BD88-E810BE5EE93B}">
      <dgm:prSet phldrT="[Texto]"/>
      <dgm:spPr/>
      <dgm:t>
        <a:bodyPr/>
        <a:lstStyle/>
        <a:p>
          <a:r>
            <a:rPr lang="es-ES" dirty="0" smtClean="0"/>
            <a:t>El aporte desde la sociología y la política años 90</a:t>
          </a:r>
          <a:endParaRPr lang="es-ES" dirty="0"/>
        </a:p>
      </dgm:t>
    </dgm:pt>
    <dgm:pt modelId="{80F58E03-1B4B-3B4E-A474-9A8344D8C24F}" type="parTrans" cxnId="{95E4402F-7130-4B49-B026-458EEABAC4AF}">
      <dgm:prSet/>
      <dgm:spPr/>
      <dgm:t>
        <a:bodyPr/>
        <a:lstStyle/>
        <a:p>
          <a:endParaRPr lang="es-ES"/>
        </a:p>
      </dgm:t>
    </dgm:pt>
    <dgm:pt modelId="{95B124B3-18B8-204B-8806-14E2FC254F92}" type="sibTrans" cxnId="{95E4402F-7130-4B49-B026-458EEABAC4AF}">
      <dgm:prSet/>
      <dgm:spPr/>
      <dgm:t>
        <a:bodyPr/>
        <a:lstStyle/>
        <a:p>
          <a:endParaRPr lang="es-ES"/>
        </a:p>
      </dgm:t>
    </dgm:pt>
    <dgm:pt modelId="{D6CB66BE-2B00-E944-85F2-3442EFD31526}" type="pres">
      <dgm:prSet presAssocID="{6E65A9F7-466A-C846-81A3-76F5E88C1052}" presName="Name0" presStyleCnt="0">
        <dgm:presLayoutVars>
          <dgm:dir/>
          <dgm:animLvl val="lvl"/>
          <dgm:resizeHandles val="exact"/>
        </dgm:presLayoutVars>
      </dgm:prSet>
      <dgm:spPr/>
      <dgm:t>
        <a:bodyPr/>
        <a:lstStyle/>
        <a:p>
          <a:endParaRPr lang="es-ES"/>
        </a:p>
      </dgm:t>
    </dgm:pt>
    <dgm:pt modelId="{8180BB5B-4BBE-7C41-8B29-6C14E026D603}" type="pres">
      <dgm:prSet presAssocID="{8001AC09-11FC-AC4A-B6B2-FB4E335D6C0A}" presName="linNode" presStyleCnt="0"/>
      <dgm:spPr/>
    </dgm:pt>
    <dgm:pt modelId="{467D4F73-C11D-C74A-A97B-FC7940EB3EC3}" type="pres">
      <dgm:prSet presAssocID="{8001AC09-11FC-AC4A-B6B2-FB4E335D6C0A}" presName="parentText" presStyleLbl="node1" presStyleIdx="0" presStyleCnt="3">
        <dgm:presLayoutVars>
          <dgm:chMax val="1"/>
          <dgm:bulletEnabled val="1"/>
        </dgm:presLayoutVars>
      </dgm:prSet>
      <dgm:spPr/>
      <dgm:t>
        <a:bodyPr/>
        <a:lstStyle/>
        <a:p>
          <a:endParaRPr lang="es-ES"/>
        </a:p>
      </dgm:t>
    </dgm:pt>
    <dgm:pt modelId="{CFBA6C02-F456-9D49-B31F-5F4A6A5EE999}" type="pres">
      <dgm:prSet presAssocID="{8001AC09-11FC-AC4A-B6B2-FB4E335D6C0A}" presName="descendantText" presStyleLbl="alignAccFollowNode1" presStyleIdx="0" presStyleCnt="3">
        <dgm:presLayoutVars>
          <dgm:bulletEnabled val="1"/>
        </dgm:presLayoutVars>
      </dgm:prSet>
      <dgm:spPr/>
      <dgm:t>
        <a:bodyPr/>
        <a:lstStyle/>
        <a:p>
          <a:endParaRPr lang="es-ES"/>
        </a:p>
      </dgm:t>
    </dgm:pt>
    <dgm:pt modelId="{D62D00BB-2AFD-104A-8F74-5D7368047C84}" type="pres">
      <dgm:prSet presAssocID="{841EC88F-78F4-3141-A9ED-84B0BA8E2376}" presName="sp" presStyleCnt="0"/>
      <dgm:spPr/>
    </dgm:pt>
    <dgm:pt modelId="{2E7414D6-AA2D-6A48-8938-01D7220391AB}" type="pres">
      <dgm:prSet presAssocID="{B0868E86-922E-D24A-AEA5-C120E3DC25B3}" presName="linNode" presStyleCnt="0"/>
      <dgm:spPr/>
    </dgm:pt>
    <dgm:pt modelId="{68A8DDC1-861B-184C-BEBD-A0AC43E00F2B}" type="pres">
      <dgm:prSet presAssocID="{B0868E86-922E-D24A-AEA5-C120E3DC25B3}" presName="parentText" presStyleLbl="node1" presStyleIdx="1" presStyleCnt="3">
        <dgm:presLayoutVars>
          <dgm:chMax val="1"/>
          <dgm:bulletEnabled val="1"/>
        </dgm:presLayoutVars>
      </dgm:prSet>
      <dgm:spPr/>
      <dgm:t>
        <a:bodyPr/>
        <a:lstStyle/>
        <a:p>
          <a:endParaRPr lang="es-ES"/>
        </a:p>
      </dgm:t>
    </dgm:pt>
    <dgm:pt modelId="{91C3965A-37EB-DD4A-8D44-97912DEF5A9C}" type="pres">
      <dgm:prSet presAssocID="{B0868E86-922E-D24A-AEA5-C120E3DC25B3}" presName="descendantText" presStyleLbl="alignAccFollowNode1" presStyleIdx="1" presStyleCnt="3">
        <dgm:presLayoutVars>
          <dgm:bulletEnabled val="1"/>
        </dgm:presLayoutVars>
      </dgm:prSet>
      <dgm:spPr/>
      <dgm:t>
        <a:bodyPr/>
        <a:lstStyle/>
        <a:p>
          <a:endParaRPr lang="es-ES"/>
        </a:p>
      </dgm:t>
    </dgm:pt>
    <dgm:pt modelId="{37C64814-2060-6E4C-B8A7-D1F788FF1E27}" type="pres">
      <dgm:prSet presAssocID="{2397C5ED-ABF8-7E4B-B66D-5309158F05E2}" presName="sp" presStyleCnt="0"/>
      <dgm:spPr/>
    </dgm:pt>
    <dgm:pt modelId="{726A0D69-228A-D54B-B886-8869FBEBB2BD}" type="pres">
      <dgm:prSet presAssocID="{A1642F20-E1B6-B44C-BD7C-BA0F4D6E7101}" presName="linNode" presStyleCnt="0"/>
      <dgm:spPr/>
    </dgm:pt>
    <dgm:pt modelId="{409940AF-4368-BE46-B170-4CAD0ACE84B2}" type="pres">
      <dgm:prSet presAssocID="{A1642F20-E1B6-B44C-BD7C-BA0F4D6E7101}" presName="parentText" presStyleLbl="node1" presStyleIdx="2" presStyleCnt="3">
        <dgm:presLayoutVars>
          <dgm:chMax val="1"/>
          <dgm:bulletEnabled val="1"/>
        </dgm:presLayoutVars>
      </dgm:prSet>
      <dgm:spPr/>
      <dgm:t>
        <a:bodyPr/>
        <a:lstStyle/>
        <a:p>
          <a:endParaRPr lang="es-ES"/>
        </a:p>
      </dgm:t>
    </dgm:pt>
    <dgm:pt modelId="{FE656421-35E8-B844-89E0-8974AE9CADCE}" type="pres">
      <dgm:prSet presAssocID="{A1642F20-E1B6-B44C-BD7C-BA0F4D6E7101}" presName="descendantText" presStyleLbl="alignAccFollowNode1" presStyleIdx="2" presStyleCnt="3">
        <dgm:presLayoutVars>
          <dgm:bulletEnabled val="1"/>
        </dgm:presLayoutVars>
      </dgm:prSet>
      <dgm:spPr/>
      <dgm:t>
        <a:bodyPr/>
        <a:lstStyle/>
        <a:p>
          <a:endParaRPr lang="es-ES"/>
        </a:p>
      </dgm:t>
    </dgm:pt>
  </dgm:ptLst>
  <dgm:cxnLst>
    <dgm:cxn modelId="{0C6DE2C8-E452-364C-B588-0CA077D04710}" type="presOf" srcId="{78777647-ADF3-7448-9DC0-31667BA102CB}" destId="{91C3965A-37EB-DD4A-8D44-97912DEF5A9C}" srcOrd="0" destOrd="1" presId="urn:microsoft.com/office/officeart/2005/8/layout/vList5"/>
    <dgm:cxn modelId="{A7CA7E60-A122-F545-887E-8B6F4781FBFF}" srcId="{6E65A9F7-466A-C846-81A3-76F5E88C1052}" destId="{A1642F20-E1B6-B44C-BD7C-BA0F4D6E7101}" srcOrd="2" destOrd="0" parTransId="{5A701026-0305-F347-BB82-0D7DEC767327}" sibTransId="{493C205F-3E7C-8D48-B77C-00136723227E}"/>
    <dgm:cxn modelId="{340345CD-B244-684B-ADDF-D2A27D7B14E5}" srcId="{B0868E86-922E-D24A-AEA5-C120E3DC25B3}" destId="{78777647-ADF3-7448-9DC0-31667BA102CB}" srcOrd="1" destOrd="0" parTransId="{F77C19FA-D180-124A-86AD-DAC7D1B0F3F4}" sibTransId="{78021E67-1AF4-654B-8064-EC4A371A05DE}"/>
    <dgm:cxn modelId="{E52928FC-0310-7C42-8AE3-1F934DE9D87C}" srcId="{8001AC09-11FC-AC4A-B6B2-FB4E335D6C0A}" destId="{6B00E9C2-96BD-D947-A749-068D461B833D}" srcOrd="0" destOrd="0" parTransId="{2668D801-4C98-8A4E-8B78-BDA4FBFA7DAA}" sibTransId="{EB4F5FC1-4AC6-1841-ADB2-62C074DBE2E5}"/>
    <dgm:cxn modelId="{AA3A4649-20F9-D247-AE15-BC031288C729}" srcId="{6E65A9F7-466A-C846-81A3-76F5E88C1052}" destId="{8001AC09-11FC-AC4A-B6B2-FB4E335D6C0A}" srcOrd="0" destOrd="0" parTransId="{A241BF79-E26E-C445-A98C-B5348C6BFB5A}" sibTransId="{841EC88F-78F4-3141-A9ED-84B0BA8E2376}"/>
    <dgm:cxn modelId="{E6DFDDC3-72AC-854A-8AD5-44D40466DD78}" type="presOf" srcId="{D15F8968-A40B-6D4E-BD88-E810BE5EE93B}" destId="{FE656421-35E8-B844-89E0-8974AE9CADCE}" srcOrd="0" destOrd="1" presId="urn:microsoft.com/office/officeart/2005/8/layout/vList5"/>
    <dgm:cxn modelId="{E2EE0A9E-473A-7C41-B733-EBF97575F40B}" type="presOf" srcId="{B0868E86-922E-D24A-AEA5-C120E3DC25B3}" destId="{68A8DDC1-861B-184C-BEBD-A0AC43E00F2B}" srcOrd="0" destOrd="0" presId="urn:microsoft.com/office/officeart/2005/8/layout/vList5"/>
    <dgm:cxn modelId="{983862AB-1995-A146-A1CF-EF66D09EF5CC}" type="presOf" srcId="{6E65A9F7-466A-C846-81A3-76F5E88C1052}" destId="{D6CB66BE-2B00-E944-85F2-3442EFD31526}" srcOrd="0" destOrd="0" presId="urn:microsoft.com/office/officeart/2005/8/layout/vList5"/>
    <dgm:cxn modelId="{34C519D7-C641-784B-9FFA-F853D0317071}" type="presOf" srcId="{A1642F20-E1B6-B44C-BD7C-BA0F4D6E7101}" destId="{409940AF-4368-BE46-B170-4CAD0ACE84B2}" srcOrd="0" destOrd="0" presId="urn:microsoft.com/office/officeart/2005/8/layout/vList5"/>
    <dgm:cxn modelId="{65F5F883-1512-3949-A61E-4E83B039AB9D}" type="presOf" srcId="{DD0A5571-C98A-404D-A08C-129454072E6E}" destId="{FE656421-35E8-B844-89E0-8974AE9CADCE}" srcOrd="0" destOrd="0" presId="urn:microsoft.com/office/officeart/2005/8/layout/vList5"/>
    <dgm:cxn modelId="{A8528B49-1521-D542-9008-A6090EBB13CE}" type="presOf" srcId="{086DD354-0A5B-ED4F-8564-7FCD155962B0}" destId="{CFBA6C02-F456-9D49-B31F-5F4A6A5EE999}" srcOrd="0" destOrd="1" presId="urn:microsoft.com/office/officeart/2005/8/layout/vList5"/>
    <dgm:cxn modelId="{95E4402F-7130-4B49-B026-458EEABAC4AF}" srcId="{A1642F20-E1B6-B44C-BD7C-BA0F4D6E7101}" destId="{D15F8968-A40B-6D4E-BD88-E810BE5EE93B}" srcOrd="1" destOrd="0" parTransId="{80F58E03-1B4B-3B4E-A474-9A8344D8C24F}" sibTransId="{95B124B3-18B8-204B-8806-14E2FC254F92}"/>
    <dgm:cxn modelId="{4E43CBBD-CB19-6240-BAB2-844759AAC6E5}" srcId="{6E65A9F7-466A-C846-81A3-76F5E88C1052}" destId="{B0868E86-922E-D24A-AEA5-C120E3DC25B3}" srcOrd="1" destOrd="0" parTransId="{4420DDB5-33B4-A846-A9A8-3392DC23034A}" sibTransId="{2397C5ED-ABF8-7E4B-B66D-5309158F05E2}"/>
    <dgm:cxn modelId="{55E1F908-04CA-9A40-B7FC-C1F8BEAE460B}" type="presOf" srcId="{8001AC09-11FC-AC4A-B6B2-FB4E335D6C0A}" destId="{467D4F73-C11D-C74A-A97B-FC7940EB3EC3}" srcOrd="0" destOrd="0" presId="urn:microsoft.com/office/officeart/2005/8/layout/vList5"/>
    <dgm:cxn modelId="{9EC05BC3-A9E0-8842-A4C8-597809C26EE3}" type="presOf" srcId="{56046FD1-FE34-0F43-8B73-AA12F64ECFFC}" destId="{91C3965A-37EB-DD4A-8D44-97912DEF5A9C}" srcOrd="0" destOrd="0" presId="urn:microsoft.com/office/officeart/2005/8/layout/vList5"/>
    <dgm:cxn modelId="{D3A674D8-DD41-6645-B287-6DACAF2CF44B}" type="presOf" srcId="{6B00E9C2-96BD-D947-A749-068D461B833D}" destId="{CFBA6C02-F456-9D49-B31F-5F4A6A5EE999}" srcOrd="0" destOrd="0" presId="urn:microsoft.com/office/officeart/2005/8/layout/vList5"/>
    <dgm:cxn modelId="{CF89556F-FD59-304F-A9C1-00281FE6A87C}" srcId="{8001AC09-11FC-AC4A-B6B2-FB4E335D6C0A}" destId="{086DD354-0A5B-ED4F-8564-7FCD155962B0}" srcOrd="1" destOrd="0" parTransId="{59339EBB-5C91-C348-8E2D-4A6FB42EE604}" sibTransId="{623BDBA5-6573-F241-8C96-AA47D3E29F2A}"/>
    <dgm:cxn modelId="{82BCE5E0-E9E9-5847-855E-8D5379EB27C5}" srcId="{B0868E86-922E-D24A-AEA5-C120E3DC25B3}" destId="{56046FD1-FE34-0F43-8B73-AA12F64ECFFC}" srcOrd="0" destOrd="0" parTransId="{1B09269D-7E77-774D-AD8E-1F1E701AEE21}" sibTransId="{5C322C52-908C-644F-B959-2B4335E7F18C}"/>
    <dgm:cxn modelId="{D5770446-A8BB-D04A-8150-B1CCFEB7215B}" srcId="{A1642F20-E1B6-B44C-BD7C-BA0F4D6E7101}" destId="{DD0A5571-C98A-404D-A08C-129454072E6E}" srcOrd="0" destOrd="0" parTransId="{43EEC287-D89D-4E49-80E5-3E23E68AEA3C}" sibTransId="{DEFCB7D1-02F2-BF49-AEA9-16B41E767FF3}"/>
    <dgm:cxn modelId="{6B15073F-AE47-2847-BDE5-6678B74E7F50}" type="presParOf" srcId="{D6CB66BE-2B00-E944-85F2-3442EFD31526}" destId="{8180BB5B-4BBE-7C41-8B29-6C14E026D603}" srcOrd="0" destOrd="0" presId="urn:microsoft.com/office/officeart/2005/8/layout/vList5"/>
    <dgm:cxn modelId="{AE669391-F3FD-A642-88A0-B3B5D873A914}" type="presParOf" srcId="{8180BB5B-4BBE-7C41-8B29-6C14E026D603}" destId="{467D4F73-C11D-C74A-A97B-FC7940EB3EC3}" srcOrd="0" destOrd="0" presId="urn:microsoft.com/office/officeart/2005/8/layout/vList5"/>
    <dgm:cxn modelId="{FEACED7F-DDED-0D42-B2FE-2DAFC873388E}" type="presParOf" srcId="{8180BB5B-4BBE-7C41-8B29-6C14E026D603}" destId="{CFBA6C02-F456-9D49-B31F-5F4A6A5EE999}" srcOrd="1" destOrd="0" presId="urn:microsoft.com/office/officeart/2005/8/layout/vList5"/>
    <dgm:cxn modelId="{0914D668-4D3C-DA4E-85F6-3BA6AF0E1B5E}" type="presParOf" srcId="{D6CB66BE-2B00-E944-85F2-3442EFD31526}" destId="{D62D00BB-2AFD-104A-8F74-5D7368047C84}" srcOrd="1" destOrd="0" presId="urn:microsoft.com/office/officeart/2005/8/layout/vList5"/>
    <dgm:cxn modelId="{5EDC646C-DCD6-6543-93B6-D8ABEF7BA662}" type="presParOf" srcId="{D6CB66BE-2B00-E944-85F2-3442EFD31526}" destId="{2E7414D6-AA2D-6A48-8938-01D7220391AB}" srcOrd="2" destOrd="0" presId="urn:microsoft.com/office/officeart/2005/8/layout/vList5"/>
    <dgm:cxn modelId="{772D3C75-5B6B-FD4C-A24C-667F28AE9FBC}" type="presParOf" srcId="{2E7414D6-AA2D-6A48-8938-01D7220391AB}" destId="{68A8DDC1-861B-184C-BEBD-A0AC43E00F2B}" srcOrd="0" destOrd="0" presId="urn:microsoft.com/office/officeart/2005/8/layout/vList5"/>
    <dgm:cxn modelId="{03D5397B-0C74-1248-81AD-129B20A6C4DD}" type="presParOf" srcId="{2E7414D6-AA2D-6A48-8938-01D7220391AB}" destId="{91C3965A-37EB-DD4A-8D44-97912DEF5A9C}" srcOrd="1" destOrd="0" presId="urn:microsoft.com/office/officeart/2005/8/layout/vList5"/>
    <dgm:cxn modelId="{07F27C93-55F9-A248-B825-1E84F4C0D074}" type="presParOf" srcId="{D6CB66BE-2B00-E944-85F2-3442EFD31526}" destId="{37C64814-2060-6E4C-B8A7-D1F788FF1E27}" srcOrd="3" destOrd="0" presId="urn:microsoft.com/office/officeart/2005/8/layout/vList5"/>
    <dgm:cxn modelId="{AA11843F-D142-5146-8C81-EC9F021EB506}" type="presParOf" srcId="{D6CB66BE-2B00-E944-85F2-3442EFD31526}" destId="{726A0D69-228A-D54B-B886-8869FBEBB2BD}" srcOrd="4" destOrd="0" presId="urn:microsoft.com/office/officeart/2005/8/layout/vList5"/>
    <dgm:cxn modelId="{20345A5A-E7E8-3041-8180-C77D3EEB5EAF}" type="presParOf" srcId="{726A0D69-228A-D54B-B886-8869FBEBB2BD}" destId="{409940AF-4368-BE46-B170-4CAD0ACE84B2}" srcOrd="0" destOrd="0" presId="urn:microsoft.com/office/officeart/2005/8/layout/vList5"/>
    <dgm:cxn modelId="{BAE9E432-E1BC-7F44-909C-A4019C568561}" type="presParOf" srcId="{726A0D69-228A-D54B-B886-8869FBEBB2BD}" destId="{FE656421-35E8-B844-89E0-8974AE9CADC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2FC57A-C5C0-D141-9841-D574F0BEB758}"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s-ES"/>
        </a:p>
      </dgm:t>
    </dgm:pt>
    <dgm:pt modelId="{5EE82C0F-6FEA-C646-9197-120A7225605B}">
      <dgm:prSet phldrT="[Texto]"/>
      <dgm:spPr/>
      <dgm:t>
        <a:bodyPr/>
        <a:lstStyle/>
        <a:p>
          <a:r>
            <a:rPr lang="es-ES" b="1" dirty="0" smtClean="0"/>
            <a:t>Cubierta vegetal</a:t>
          </a:r>
          <a:endParaRPr lang="es-ES" dirty="0"/>
        </a:p>
      </dgm:t>
    </dgm:pt>
    <dgm:pt modelId="{AC63AF9E-0F7F-504A-837B-26BD9FD8F4F3}" type="parTrans" cxnId="{F856E9FB-FD0A-6D40-85A0-19B5E4DCEAD4}">
      <dgm:prSet/>
      <dgm:spPr/>
      <dgm:t>
        <a:bodyPr/>
        <a:lstStyle/>
        <a:p>
          <a:endParaRPr lang="es-ES"/>
        </a:p>
      </dgm:t>
    </dgm:pt>
    <dgm:pt modelId="{4AAE4F16-A42B-AB40-92AE-5D8375E52A0D}" type="sibTrans" cxnId="{F856E9FB-FD0A-6D40-85A0-19B5E4DCEAD4}">
      <dgm:prSet/>
      <dgm:spPr/>
      <dgm:t>
        <a:bodyPr/>
        <a:lstStyle/>
        <a:p>
          <a:endParaRPr lang="es-ES"/>
        </a:p>
      </dgm:t>
    </dgm:pt>
    <dgm:pt modelId="{C086C8CA-1C27-6646-A034-103E6B80787D}">
      <dgm:prSet phldrT="[Texto]"/>
      <dgm:spPr/>
      <dgm:t>
        <a:bodyPr/>
        <a:lstStyle/>
        <a:p>
          <a:r>
            <a:rPr lang="es-ES" dirty="0" smtClean="0"/>
            <a:t>como una medida eficaz de </a:t>
          </a:r>
          <a:r>
            <a:rPr lang="es-ES" dirty="0" err="1" smtClean="0"/>
            <a:t>conservación</a:t>
          </a:r>
          <a:r>
            <a:rPr lang="es-ES" dirty="0" smtClean="0"/>
            <a:t> del suelo y el agua, lograda mediante el uso de </a:t>
          </a:r>
          <a:r>
            <a:rPr lang="es-ES" dirty="0" err="1" smtClean="0"/>
            <a:t>prácticas</a:t>
          </a:r>
          <a:r>
            <a:rPr lang="es-ES" dirty="0" smtClean="0"/>
            <a:t> de no labranza, agricultura basada en el </a:t>
          </a:r>
          <a:r>
            <a:rPr lang="es-ES" dirty="0" err="1" smtClean="0"/>
            <a:t>mulch</a:t>
          </a:r>
          <a:r>
            <a:rPr lang="es-ES" dirty="0" smtClean="0"/>
            <a:t>, uso de cultivos de cobertura,</a:t>
          </a:r>
          <a:endParaRPr lang="es-ES" dirty="0"/>
        </a:p>
      </dgm:t>
    </dgm:pt>
    <dgm:pt modelId="{D2FE0429-B1F2-F547-AFFD-91BA84C30DE7}" type="parTrans" cxnId="{AF0C5B5E-26F3-EC4D-BE67-6CBC9E1C0582}">
      <dgm:prSet/>
      <dgm:spPr/>
      <dgm:t>
        <a:bodyPr/>
        <a:lstStyle/>
        <a:p>
          <a:endParaRPr lang="es-ES"/>
        </a:p>
      </dgm:t>
    </dgm:pt>
    <dgm:pt modelId="{6492F1FD-3102-984C-AFA9-9879F3A0295A}" type="sibTrans" cxnId="{AF0C5B5E-26F3-EC4D-BE67-6CBC9E1C0582}">
      <dgm:prSet/>
      <dgm:spPr/>
      <dgm:t>
        <a:bodyPr/>
        <a:lstStyle/>
        <a:p>
          <a:endParaRPr lang="es-ES"/>
        </a:p>
      </dgm:t>
    </dgm:pt>
    <dgm:pt modelId="{3A6774BA-4BE3-4D41-AE6C-F5F85C04A3AB}">
      <dgm:prSet phldrT="[Texto]"/>
      <dgm:spPr/>
      <dgm:t>
        <a:bodyPr/>
        <a:lstStyle/>
        <a:p>
          <a:r>
            <a:rPr lang="es-ES" b="1" dirty="0" smtClean="0"/>
            <a:t>Suministro regular de materia </a:t>
          </a:r>
          <a:r>
            <a:rPr lang="es-ES" b="1" dirty="0" err="1" smtClean="0"/>
            <a:t>orgánica</a:t>
          </a:r>
          <a:endParaRPr lang="es-ES" dirty="0"/>
        </a:p>
      </dgm:t>
    </dgm:pt>
    <dgm:pt modelId="{D1BF8E59-72C5-C842-BF90-DF6B271BADB7}" type="parTrans" cxnId="{F90D9111-1ED7-F94E-8598-9ADFFB486EA8}">
      <dgm:prSet/>
      <dgm:spPr/>
      <dgm:t>
        <a:bodyPr/>
        <a:lstStyle/>
        <a:p>
          <a:endParaRPr lang="es-ES"/>
        </a:p>
      </dgm:t>
    </dgm:pt>
    <dgm:pt modelId="{8B9736A6-8841-1445-AF4F-75EE38060DF1}" type="sibTrans" cxnId="{F90D9111-1ED7-F94E-8598-9ADFFB486EA8}">
      <dgm:prSet/>
      <dgm:spPr/>
      <dgm:t>
        <a:bodyPr/>
        <a:lstStyle/>
        <a:p>
          <a:endParaRPr lang="es-ES"/>
        </a:p>
      </dgm:t>
    </dgm:pt>
    <dgm:pt modelId="{20DF9638-71E6-094B-B87E-92EFC654E19C}">
      <dgm:prSet phldrT="[Texto]"/>
      <dgm:spPr/>
      <dgm:t>
        <a:bodyPr/>
        <a:lstStyle/>
        <a:p>
          <a:r>
            <a:rPr lang="es-ES" dirty="0" smtClean="0"/>
            <a:t>Mediante la </a:t>
          </a:r>
          <a:r>
            <a:rPr lang="es-ES" dirty="0" err="1" smtClean="0"/>
            <a:t>adición</a:t>
          </a:r>
          <a:r>
            <a:rPr lang="es-ES" dirty="0" smtClean="0"/>
            <a:t> continua de la misma (abono, compost) y el fomento de la actividad </a:t>
          </a:r>
          <a:r>
            <a:rPr lang="es-ES" dirty="0" err="1" smtClean="0"/>
            <a:t>biótica</a:t>
          </a:r>
          <a:r>
            <a:rPr lang="es-ES" dirty="0" smtClean="0"/>
            <a:t> del suelo. </a:t>
          </a:r>
          <a:endParaRPr lang="es-ES" dirty="0"/>
        </a:p>
      </dgm:t>
    </dgm:pt>
    <dgm:pt modelId="{0929B267-73C1-D94C-96B6-5DD224FD4752}" type="parTrans" cxnId="{C5644CE9-E5AD-E040-976D-E9F0BB5717FD}">
      <dgm:prSet/>
      <dgm:spPr/>
      <dgm:t>
        <a:bodyPr/>
        <a:lstStyle/>
        <a:p>
          <a:endParaRPr lang="es-ES"/>
        </a:p>
      </dgm:t>
    </dgm:pt>
    <dgm:pt modelId="{30E35EC4-9D16-2D46-BD2A-2F1F83A98B93}" type="sibTrans" cxnId="{C5644CE9-E5AD-E040-976D-E9F0BB5717FD}">
      <dgm:prSet/>
      <dgm:spPr/>
      <dgm:t>
        <a:bodyPr/>
        <a:lstStyle/>
        <a:p>
          <a:endParaRPr lang="es-ES"/>
        </a:p>
      </dgm:t>
    </dgm:pt>
    <dgm:pt modelId="{2A79179E-651A-1646-A8CE-4BA319272DFB}">
      <dgm:prSet phldrT="[Texto]"/>
      <dgm:spPr/>
      <dgm:t>
        <a:bodyPr/>
        <a:lstStyle/>
        <a:p>
          <a:r>
            <a:rPr lang="es-ES" b="1" dirty="0" smtClean="0"/>
            <a:t>Mecanismos de reciclaje de nutrientes</a:t>
          </a:r>
          <a:endParaRPr lang="es-ES" dirty="0"/>
        </a:p>
      </dgm:t>
    </dgm:pt>
    <dgm:pt modelId="{2689C822-D7FF-3D42-B2AE-D4DC03CCB186}" type="parTrans" cxnId="{DA3D6676-E631-7247-809C-62BAF571B91E}">
      <dgm:prSet/>
      <dgm:spPr/>
      <dgm:t>
        <a:bodyPr/>
        <a:lstStyle/>
        <a:p>
          <a:endParaRPr lang="es-ES"/>
        </a:p>
      </dgm:t>
    </dgm:pt>
    <dgm:pt modelId="{AE7D6A47-070A-FE4E-BE7E-0D5EA2729592}" type="sibTrans" cxnId="{DA3D6676-E631-7247-809C-62BAF571B91E}">
      <dgm:prSet/>
      <dgm:spPr/>
      <dgm:t>
        <a:bodyPr/>
        <a:lstStyle/>
        <a:p>
          <a:endParaRPr lang="es-ES"/>
        </a:p>
      </dgm:t>
    </dgm:pt>
    <dgm:pt modelId="{567B4A60-22B6-0C46-BC7B-59ADB1B0B418}">
      <dgm:prSet phldrT="[Texto]"/>
      <dgm:spPr/>
      <dgm:t>
        <a:bodyPr/>
        <a:lstStyle/>
        <a:p>
          <a:r>
            <a:rPr lang="es-ES" dirty="0" smtClean="0"/>
            <a:t>Mediante el uso de rotaciones de cultivos, sistemas combinados de cultivo/ganado, </a:t>
          </a:r>
          <a:r>
            <a:rPr lang="es-ES" dirty="0" err="1" smtClean="0"/>
            <a:t>agroforestería</a:t>
          </a:r>
          <a:r>
            <a:rPr lang="es-ES" dirty="0" smtClean="0"/>
            <a:t> y sistemas de cultivos intercalados basados en las leguminosas.</a:t>
          </a:r>
          <a:endParaRPr lang="es-ES" dirty="0"/>
        </a:p>
      </dgm:t>
    </dgm:pt>
    <dgm:pt modelId="{786FB8AE-121A-0A40-8B9C-BF4D01696A35}" type="parTrans" cxnId="{6DAA0A08-81B2-E84A-8833-526A1B9756A3}">
      <dgm:prSet/>
      <dgm:spPr/>
      <dgm:t>
        <a:bodyPr/>
        <a:lstStyle/>
        <a:p>
          <a:endParaRPr lang="es-ES"/>
        </a:p>
      </dgm:t>
    </dgm:pt>
    <dgm:pt modelId="{263C3E80-9A12-FF45-B864-5F6969A0F150}" type="sibTrans" cxnId="{6DAA0A08-81B2-E84A-8833-526A1B9756A3}">
      <dgm:prSet/>
      <dgm:spPr/>
      <dgm:t>
        <a:bodyPr/>
        <a:lstStyle/>
        <a:p>
          <a:endParaRPr lang="es-ES"/>
        </a:p>
      </dgm:t>
    </dgm:pt>
    <dgm:pt modelId="{C30CA1C6-B873-CE48-AD3B-78E9EA8885D2}" type="pres">
      <dgm:prSet presAssocID="{C62FC57A-C5C0-D141-9841-D574F0BEB758}" presName="Name0" presStyleCnt="0">
        <dgm:presLayoutVars>
          <dgm:dir/>
          <dgm:animLvl val="lvl"/>
          <dgm:resizeHandles val="exact"/>
        </dgm:presLayoutVars>
      </dgm:prSet>
      <dgm:spPr/>
      <dgm:t>
        <a:bodyPr/>
        <a:lstStyle/>
        <a:p>
          <a:endParaRPr lang="es-ES"/>
        </a:p>
      </dgm:t>
    </dgm:pt>
    <dgm:pt modelId="{434A7F1C-4153-FE44-A436-875B23BC83D1}" type="pres">
      <dgm:prSet presAssocID="{5EE82C0F-6FEA-C646-9197-120A7225605B}" presName="linNode" presStyleCnt="0"/>
      <dgm:spPr/>
    </dgm:pt>
    <dgm:pt modelId="{DF167E69-77A0-174E-BFED-7F127A4BD9CD}" type="pres">
      <dgm:prSet presAssocID="{5EE82C0F-6FEA-C646-9197-120A7225605B}" presName="parentText" presStyleLbl="node1" presStyleIdx="0" presStyleCnt="3">
        <dgm:presLayoutVars>
          <dgm:chMax val="1"/>
          <dgm:bulletEnabled val="1"/>
        </dgm:presLayoutVars>
      </dgm:prSet>
      <dgm:spPr/>
      <dgm:t>
        <a:bodyPr/>
        <a:lstStyle/>
        <a:p>
          <a:endParaRPr lang="es-ES"/>
        </a:p>
      </dgm:t>
    </dgm:pt>
    <dgm:pt modelId="{EA3CBCE9-0023-8D4A-B2BE-EB19A23ED9ED}" type="pres">
      <dgm:prSet presAssocID="{5EE82C0F-6FEA-C646-9197-120A7225605B}" presName="descendantText" presStyleLbl="alignAccFollowNode1" presStyleIdx="0" presStyleCnt="3">
        <dgm:presLayoutVars>
          <dgm:bulletEnabled val="1"/>
        </dgm:presLayoutVars>
      </dgm:prSet>
      <dgm:spPr/>
      <dgm:t>
        <a:bodyPr/>
        <a:lstStyle/>
        <a:p>
          <a:endParaRPr lang="es-ES"/>
        </a:p>
      </dgm:t>
    </dgm:pt>
    <dgm:pt modelId="{AC2CE60B-F1EC-A943-B785-D8C6D2524176}" type="pres">
      <dgm:prSet presAssocID="{4AAE4F16-A42B-AB40-92AE-5D8375E52A0D}" presName="sp" presStyleCnt="0"/>
      <dgm:spPr/>
    </dgm:pt>
    <dgm:pt modelId="{D9513E79-31BE-834A-B50D-04ECA749DEC4}" type="pres">
      <dgm:prSet presAssocID="{3A6774BA-4BE3-4D41-AE6C-F5F85C04A3AB}" presName="linNode" presStyleCnt="0"/>
      <dgm:spPr/>
    </dgm:pt>
    <dgm:pt modelId="{A5638C95-5745-4C43-A598-02C50AC43C56}" type="pres">
      <dgm:prSet presAssocID="{3A6774BA-4BE3-4D41-AE6C-F5F85C04A3AB}" presName="parentText" presStyleLbl="node1" presStyleIdx="1" presStyleCnt="3">
        <dgm:presLayoutVars>
          <dgm:chMax val="1"/>
          <dgm:bulletEnabled val="1"/>
        </dgm:presLayoutVars>
      </dgm:prSet>
      <dgm:spPr/>
      <dgm:t>
        <a:bodyPr/>
        <a:lstStyle/>
        <a:p>
          <a:endParaRPr lang="es-ES"/>
        </a:p>
      </dgm:t>
    </dgm:pt>
    <dgm:pt modelId="{697E105C-4887-C84B-BEAD-AD7394BC71BD}" type="pres">
      <dgm:prSet presAssocID="{3A6774BA-4BE3-4D41-AE6C-F5F85C04A3AB}" presName="descendantText" presStyleLbl="alignAccFollowNode1" presStyleIdx="1" presStyleCnt="3">
        <dgm:presLayoutVars>
          <dgm:bulletEnabled val="1"/>
        </dgm:presLayoutVars>
      </dgm:prSet>
      <dgm:spPr/>
      <dgm:t>
        <a:bodyPr/>
        <a:lstStyle/>
        <a:p>
          <a:endParaRPr lang="es-ES"/>
        </a:p>
      </dgm:t>
    </dgm:pt>
    <dgm:pt modelId="{53EABF54-4670-8142-95B9-BDC4C8FC607C}" type="pres">
      <dgm:prSet presAssocID="{8B9736A6-8841-1445-AF4F-75EE38060DF1}" presName="sp" presStyleCnt="0"/>
      <dgm:spPr/>
    </dgm:pt>
    <dgm:pt modelId="{1A5CC9B9-0857-A449-ADFB-E863352BBB4D}" type="pres">
      <dgm:prSet presAssocID="{2A79179E-651A-1646-A8CE-4BA319272DFB}" presName="linNode" presStyleCnt="0"/>
      <dgm:spPr/>
    </dgm:pt>
    <dgm:pt modelId="{72A95FCD-34CD-6E48-85FF-E81B9DB1FD18}" type="pres">
      <dgm:prSet presAssocID="{2A79179E-651A-1646-A8CE-4BA319272DFB}" presName="parentText" presStyleLbl="node1" presStyleIdx="2" presStyleCnt="3">
        <dgm:presLayoutVars>
          <dgm:chMax val="1"/>
          <dgm:bulletEnabled val="1"/>
        </dgm:presLayoutVars>
      </dgm:prSet>
      <dgm:spPr/>
      <dgm:t>
        <a:bodyPr/>
        <a:lstStyle/>
        <a:p>
          <a:endParaRPr lang="es-ES"/>
        </a:p>
      </dgm:t>
    </dgm:pt>
    <dgm:pt modelId="{10CF6DF6-7294-9B45-B1E1-6A3C72212F3F}" type="pres">
      <dgm:prSet presAssocID="{2A79179E-651A-1646-A8CE-4BA319272DFB}" presName="descendantText" presStyleLbl="alignAccFollowNode1" presStyleIdx="2" presStyleCnt="3">
        <dgm:presLayoutVars>
          <dgm:bulletEnabled val="1"/>
        </dgm:presLayoutVars>
      </dgm:prSet>
      <dgm:spPr/>
      <dgm:t>
        <a:bodyPr/>
        <a:lstStyle/>
        <a:p>
          <a:endParaRPr lang="es-ES"/>
        </a:p>
      </dgm:t>
    </dgm:pt>
  </dgm:ptLst>
  <dgm:cxnLst>
    <dgm:cxn modelId="{6DAA0A08-81B2-E84A-8833-526A1B9756A3}" srcId="{2A79179E-651A-1646-A8CE-4BA319272DFB}" destId="{567B4A60-22B6-0C46-BC7B-59ADB1B0B418}" srcOrd="0" destOrd="0" parTransId="{786FB8AE-121A-0A40-8B9C-BF4D01696A35}" sibTransId="{263C3E80-9A12-FF45-B864-5F6969A0F150}"/>
    <dgm:cxn modelId="{F83D7383-5029-814B-9654-68BC5173D2E6}" type="presOf" srcId="{C62FC57A-C5C0-D141-9841-D574F0BEB758}" destId="{C30CA1C6-B873-CE48-AD3B-78E9EA8885D2}" srcOrd="0" destOrd="0" presId="urn:microsoft.com/office/officeart/2005/8/layout/vList5"/>
    <dgm:cxn modelId="{25FFF42F-6634-0E41-B7D4-5519187DBDE9}" type="presOf" srcId="{C086C8CA-1C27-6646-A034-103E6B80787D}" destId="{EA3CBCE9-0023-8D4A-B2BE-EB19A23ED9ED}" srcOrd="0" destOrd="0" presId="urn:microsoft.com/office/officeart/2005/8/layout/vList5"/>
    <dgm:cxn modelId="{A4D141C4-B223-1740-85B6-2C36C92596DA}" type="presOf" srcId="{5EE82C0F-6FEA-C646-9197-120A7225605B}" destId="{DF167E69-77A0-174E-BFED-7F127A4BD9CD}" srcOrd="0" destOrd="0" presId="urn:microsoft.com/office/officeart/2005/8/layout/vList5"/>
    <dgm:cxn modelId="{69470215-4E3D-7F49-B338-91BEE7983D34}" type="presOf" srcId="{2A79179E-651A-1646-A8CE-4BA319272DFB}" destId="{72A95FCD-34CD-6E48-85FF-E81B9DB1FD18}" srcOrd="0" destOrd="0" presId="urn:microsoft.com/office/officeart/2005/8/layout/vList5"/>
    <dgm:cxn modelId="{F856E9FB-FD0A-6D40-85A0-19B5E4DCEAD4}" srcId="{C62FC57A-C5C0-D141-9841-D574F0BEB758}" destId="{5EE82C0F-6FEA-C646-9197-120A7225605B}" srcOrd="0" destOrd="0" parTransId="{AC63AF9E-0F7F-504A-837B-26BD9FD8F4F3}" sibTransId="{4AAE4F16-A42B-AB40-92AE-5D8375E52A0D}"/>
    <dgm:cxn modelId="{AF0C5B5E-26F3-EC4D-BE67-6CBC9E1C0582}" srcId="{5EE82C0F-6FEA-C646-9197-120A7225605B}" destId="{C086C8CA-1C27-6646-A034-103E6B80787D}" srcOrd="0" destOrd="0" parTransId="{D2FE0429-B1F2-F547-AFFD-91BA84C30DE7}" sibTransId="{6492F1FD-3102-984C-AFA9-9879F3A0295A}"/>
    <dgm:cxn modelId="{DA3D6676-E631-7247-809C-62BAF571B91E}" srcId="{C62FC57A-C5C0-D141-9841-D574F0BEB758}" destId="{2A79179E-651A-1646-A8CE-4BA319272DFB}" srcOrd="2" destOrd="0" parTransId="{2689C822-D7FF-3D42-B2AE-D4DC03CCB186}" sibTransId="{AE7D6A47-070A-FE4E-BE7E-0D5EA2729592}"/>
    <dgm:cxn modelId="{C5644CE9-E5AD-E040-976D-E9F0BB5717FD}" srcId="{3A6774BA-4BE3-4D41-AE6C-F5F85C04A3AB}" destId="{20DF9638-71E6-094B-B87E-92EFC654E19C}" srcOrd="0" destOrd="0" parTransId="{0929B267-73C1-D94C-96B6-5DD224FD4752}" sibTransId="{30E35EC4-9D16-2D46-BD2A-2F1F83A98B93}"/>
    <dgm:cxn modelId="{F90D9111-1ED7-F94E-8598-9ADFFB486EA8}" srcId="{C62FC57A-C5C0-D141-9841-D574F0BEB758}" destId="{3A6774BA-4BE3-4D41-AE6C-F5F85C04A3AB}" srcOrd="1" destOrd="0" parTransId="{D1BF8E59-72C5-C842-BF90-DF6B271BADB7}" sibTransId="{8B9736A6-8841-1445-AF4F-75EE38060DF1}"/>
    <dgm:cxn modelId="{349FEE80-9858-4F40-BDAC-260E1D16867C}" type="presOf" srcId="{3A6774BA-4BE3-4D41-AE6C-F5F85C04A3AB}" destId="{A5638C95-5745-4C43-A598-02C50AC43C56}" srcOrd="0" destOrd="0" presId="urn:microsoft.com/office/officeart/2005/8/layout/vList5"/>
    <dgm:cxn modelId="{76DF9D59-C074-D64F-B0BC-7D9872186340}" type="presOf" srcId="{567B4A60-22B6-0C46-BC7B-59ADB1B0B418}" destId="{10CF6DF6-7294-9B45-B1E1-6A3C72212F3F}" srcOrd="0" destOrd="0" presId="urn:microsoft.com/office/officeart/2005/8/layout/vList5"/>
    <dgm:cxn modelId="{ECEEEF31-AAF3-DB48-922F-FF6C4F16B6F5}" type="presOf" srcId="{20DF9638-71E6-094B-B87E-92EFC654E19C}" destId="{697E105C-4887-C84B-BEAD-AD7394BC71BD}" srcOrd="0" destOrd="0" presId="urn:microsoft.com/office/officeart/2005/8/layout/vList5"/>
    <dgm:cxn modelId="{81A3F223-FAF7-D646-9F49-F97B22E476E5}" type="presParOf" srcId="{C30CA1C6-B873-CE48-AD3B-78E9EA8885D2}" destId="{434A7F1C-4153-FE44-A436-875B23BC83D1}" srcOrd="0" destOrd="0" presId="urn:microsoft.com/office/officeart/2005/8/layout/vList5"/>
    <dgm:cxn modelId="{8745D6E5-CC09-5D44-BBE8-4DB076EAE341}" type="presParOf" srcId="{434A7F1C-4153-FE44-A436-875B23BC83D1}" destId="{DF167E69-77A0-174E-BFED-7F127A4BD9CD}" srcOrd="0" destOrd="0" presId="urn:microsoft.com/office/officeart/2005/8/layout/vList5"/>
    <dgm:cxn modelId="{7ACF5F8F-A927-5147-9038-B47E85E8960C}" type="presParOf" srcId="{434A7F1C-4153-FE44-A436-875B23BC83D1}" destId="{EA3CBCE9-0023-8D4A-B2BE-EB19A23ED9ED}" srcOrd="1" destOrd="0" presId="urn:microsoft.com/office/officeart/2005/8/layout/vList5"/>
    <dgm:cxn modelId="{EF996713-2C83-6347-85D7-08464F4BDE7B}" type="presParOf" srcId="{C30CA1C6-B873-CE48-AD3B-78E9EA8885D2}" destId="{AC2CE60B-F1EC-A943-B785-D8C6D2524176}" srcOrd="1" destOrd="0" presId="urn:microsoft.com/office/officeart/2005/8/layout/vList5"/>
    <dgm:cxn modelId="{87E30FA6-A0FA-4246-9145-80028F77190F}" type="presParOf" srcId="{C30CA1C6-B873-CE48-AD3B-78E9EA8885D2}" destId="{D9513E79-31BE-834A-B50D-04ECA749DEC4}" srcOrd="2" destOrd="0" presId="urn:microsoft.com/office/officeart/2005/8/layout/vList5"/>
    <dgm:cxn modelId="{4724D4B2-5B73-CA47-91AA-C2B6AC50D796}" type="presParOf" srcId="{D9513E79-31BE-834A-B50D-04ECA749DEC4}" destId="{A5638C95-5745-4C43-A598-02C50AC43C56}" srcOrd="0" destOrd="0" presId="urn:microsoft.com/office/officeart/2005/8/layout/vList5"/>
    <dgm:cxn modelId="{D26B9305-ACE9-3B47-BF7E-788ECAE777DB}" type="presParOf" srcId="{D9513E79-31BE-834A-B50D-04ECA749DEC4}" destId="{697E105C-4887-C84B-BEAD-AD7394BC71BD}" srcOrd="1" destOrd="0" presId="urn:microsoft.com/office/officeart/2005/8/layout/vList5"/>
    <dgm:cxn modelId="{E5F6C112-764C-9F4C-94E4-408E0C62C520}" type="presParOf" srcId="{C30CA1C6-B873-CE48-AD3B-78E9EA8885D2}" destId="{53EABF54-4670-8142-95B9-BDC4C8FC607C}" srcOrd="3" destOrd="0" presId="urn:microsoft.com/office/officeart/2005/8/layout/vList5"/>
    <dgm:cxn modelId="{B9CBFED3-82FE-CE4B-827E-3E08DEEA78AF}" type="presParOf" srcId="{C30CA1C6-B873-CE48-AD3B-78E9EA8885D2}" destId="{1A5CC9B9-0857-A449-ADFB-E863352BBB4D}" srcOrd="4" destOrd="0" presId="urn:microsoft.com/office/officeart/2005/8/layout/vList5"/>
    <dgm:cxn modelId="{BD897F03-F5BF-1649-B7B8-BC45541C5B3E}" type="presParOf" srcId="{1A5CC9B9-0857-A449-ADFB-E863352BBB4D}" destId="{72A95FCD-34CD-6E48-85FF-E81B9DB1FD18}" srcOrd="0" destOrd="0" presId="urn:microsoft.com/office/officeart/2005/8/layout/vList5"/>
    <dgm:cxn modelId="{A6642E17-C073-3A4E-8634-03CD84B990C7}" type="presParOf" srcId="{1A5CC9B9-0857-A449-ADFB-E863352BBB4D}" destId="{10CF6DF6-7294-9B45-B1E1-6A3C72212F3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BEC772-BA3C-8F42-A078-DFAF52E6CEC7}"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s-ES"/>
        </a:p>
      </dgm:t>
    </dgm:pt>
    <dgm:pt modelId="{E85C46AD-BD4D-7144-B49D-4FC894D01794}">
      <dgm:prSet phldrT="[Texto]"/>
      <dgm:spPr/>
      <dgm:t>
        <a:bodyPr/>
        <a:lstStyle/>
        <a:p>
          <a:r>
            <a:rPr lang="es-ES" dirty="0" smtClean="0"/>
            <a:t>Regulación de plagas</a:t>
          </a:r>
          <a:endParaRPr lang="es-ES" dirty="0"/>
        </a:p>
      </dgm:t>
    </dgm:pt>
    <dgm:pt modelId="{DB4D8766-17B4-8E42-821D-141746A2E0BC}" type="parTrans" cxnId="{0FB45D45-56B2-E741-B559-5D36B8B05E24}">
      <dgm:prSet/>
      <dgm:spPr/>
      <dgm:t>
        <a:bodyPr/>
        <a:lstStyle/>
        <a:p>
          <a:endParaRPr lang="es-ES"/>
        </a:p>
      </dgm:t>
    </dgm:pt>
    <dgm:pt modelId="{4D593CB6-7691-084F-A599-840B9AFD2158}" type="sibTrans" cxnId="{0FB45D45-56B2-E741-B559-5D36B8B05E24}">
      <dgm:prSet/>
      <dgm:spPr/>
      <dgm:t>
        <a:bodyPr/>
        <a:lstStyle/>
        <a:p>
          <a:endParaRPr lang="es-ES"/>
        </a:p>
      </dgm:t>
    </dgm:pt>
    <dgm:pt modelId="{58576774-6FB8-7C48-AAE3-6559FFFB29EE}">
      <dgm:prSet phldrT="[Texto]"/>
      <dgm:spPr/>
      <dgm:t>
        <a:bodyPr/>
        <a:lstStyle/>
        <a:p>
          <a:r>
            <a:rPr lang="es-ES" dirty="0" smtClean="0"/>
            <a:t>asegurada por el aumento de la actividad de los agentes de control </a:t>
          </a:r>
          <a:r>
            <a:rPr lang="es-ES" dirty="0" err="1" smtClean="0"/>
            <a:t>biológico</a:t>
          </a:r>
          <a:r>
            <a:rPr lang="es-ES" dirty="0" smtClean="0"/>
            <a:t>, obtenidos mediante manipulaciones biodiversas, y la </a:t>
          </a:r>
          <a:r>
            <a:rPr lang="es-ES" dirty="0" err="1" smtClean="0"/>
            <a:t>introducción</a:t>
          </a:r>
          <a:r>
            <a:rPr lang="es-ES" dirty="0" smtClean="0"/>
            <a:t> y/o </a:t>
          </a:r>
          <a:r>
            <a:rPr lang="es-ES" dirty="0" err="1" smtClean="0"/>
            <a:t>conservación</a:t>
          </a:r>
          <a:r>
            <a:rPr lang="es-ES" dirty="0" smtClean="0"/>
            <a:t> de los enemigos naturales.</a:t>
          </a:r>
          <a:endParaRPr lang="es-ES" dirty="0"/>
        </a:p>
      </dgm:t>
    </dgm:pt>
    <dgm:pt modelId="{384D54EE-4234-2746-A55E-C913BDBF2D67}" type="parTrans" cxnId="{EE55109C-DE43-FF45-BC5C-B7CFA425DB97}">
      <dgm:prSet/>
      <dgm:spPr/>
      <dgm:t>
        <a:bodyPr/>
        <a:lstStyle/>
        <a:p>
          <a:endParaRPr lang="es-ES"/>
        </a:p>
      </dgm:t>
    </dgm:pt>
    <dgm:pt modelId="{93ADCCEB-3560-3941-A337-CA41750EFCC9}" type="sibTrans" cxnId="{EE55109C-DE43-FF45-BC5C-B7CFA425DB97}">
      <dgm:prSet/>
      <dgm:spPr/>
      <dgm:t>
        <a:bodyPr/>
        <a:lstStyle/>
        <a:p>
          <a:endParaRPr lang="es-ES"/>
        </a:p>
      </dgm:t>
    </dgm:pt>
    <dgm:pt modelId="{F24778C2-0ECA-FD48-AFFC-3CE82C0C500F}">
      <dgm:prSet phldrT="[Texto]"/>
      <dgm:spPr/>
      <dgm:t>
        <a:bodyPr/>
        <a:lstStyle/>
        <a:p>
          <a:r>
            <a:rPr lang="es-ES" dirty="0" smtClean="0"/>
            <a:t>Uso múltiple del paisaje</a:t>
          </a:r>
          <a:endParaRPr lang="es-ES" dirty="0"/>
        </a:p>
      </dgm:t>
    </dgm:pt>
    <dgm:pt modelId="{72A22284-4266-2A45-A9D1-10AFA22AE548}" type="parTrans" cxnId="{71EC3FB6-645E-6C49-BDE2-1623E656F872}">
      <dgm:prSet/>
      <dgm:spPr/>
      <dgm:t>
        <a:bodyPr/>
        <a:lstStyle/>
        <a:p>
          <a:endParaRPr lang="es-ES"/>
        </a:p>
      </dgm:t>
    </dgm:pt>
    <dgm:pt modelId="{3D187924-D9DC-E640-9771-CAD866291503}" type="sibTrans" cxnId="{71EC3FB6-645E-6C49-BDE2-1623E656F872}">
      <dgm:prSet/>
      <dgm:spPr/>
      <dgm:t>
        <a:bodyPr/>
        <a:lstStyle/>
        <a:p>
          <a:endParaRPr lang="es-ES"/>
        </a:p>
      </dgm:t>
    </dgm:pt>
    <dgm:pt modelId="{0C71FEA9-053A-D449-BA05-81094BF6020D}">
      <dgm:prSet phldrT="[Texto]"/>
      <dgm:spPr/>
      <dgm:t>
        <a:bodyPr/>
        <a:lstStyle/>
        <a:p>
          <a:r>
            <a:rPr lang="es-ES" dirty="0" smtClean="0"/>
            <a:t>Aumento de la capacidad .</a:t>
          </a:r>
          <a:endParaRPr lang="es-ES" dirty="0"/>
        </a:p>
      </dgm:t>
    </dgm:pt>
    <dgm:pt modelId="{1F7CCC04-5C38-214F-A62E-ECFE1FAE53D4}" type="parTrans" cxnId="{3B3AD6E7-B593-A743-B3D4-B5943C5AFD07}">
      <dgm:prSet/>
      <dgm:spPr/>
      <dgm:t>
        <a:bodyPr/>
        <a:lstStyle/>
        <a:p>
          <a:endParaRPr lang="es-ES"/>
        </a:p>
      </dgm:t>
    </dgm:pt>
    <dgm:pt modelId="{0E417CA2-919D-2748-B9BF-7BD440423D6C}" type="sibTrans" cxnId="{3B3AD6E7-B593-A743-B3D4-B5943C5AFD07}">
      <dgm:prSet/>
      <dgm:spPr/>
      <dgm:t>
        <a:bodyPr/>
        <a:lstStyle/>
        <a:p>
          <a:endParaRPr lang="es-ES"/>
        </a:p>
      </dgm:t>
    </dgm:pt>
    <dgm:pt modelId="{7D778081-179C-4744-B469-1A134F5B40DA}">
      <dgm:prSet/>
      <dgm:spPr/>
      <dgm:t>
        <a:bodyPr/>
        <a:lstStyle/>
        <a:p>
          <a:r>
            <a:rPr lang="es-ES" dirty="0" err="1" smtClean="0"/>
            <a:t>Producción</a:t>
          </a:r>
          <a:r>
            <a:rPr lang="es-ES" dirty="0" smtClean="0"/>
            <a:t> sostenida de cultivos</a:t>
          </a:r>
          <a:endParaRPr lang="es-ES" dirty="0"/>
        </a:p>
      </dgm:t>
    </dgm:pt>
    <dgm:pt modelId="{B4BBD397-B256-904F-A20F-E05F26FA2078}" type="parTrans" cxnId="{99B85EBA-520C-3F43-B451-908B1340A22E}">
      <dgm:prSet/>
      <dgm:spPr/>
      <dgm:t>
        <a:bodyPr/>
        <a:lstStyle/>
        <a:p>
          <a:endParaRPr lang="es-ES"/>
        </a:p>
      </dgm:t>
    </dgm:pt>
    <dgm:pt modelId="{9E24FC1D-E9FE-1F44-B6B1-C0ABDDEE244D}" type="sibTrans" cxnId="{99B85EBA-520C-3F43-B451-908B1340A22E}">
      <dgm:prSet/>
      <dgm:spPr/>
      <dgm:t>
        <a:bodyPr/>
        <a:lstStyle/>
        <a:p>
          <a:endParaRPr lang="es-ES"/>
        </a:p>
      </dgm:t>
    </dgm:pt>
    <dgm:pt modelId="{3BCCB0CC-F63F-BD4D-B69A-80AA456DBDE2}">
      <dgm:prSet/>
      <dgm:spPr/>
      <dgm:t>
        <a:bodyPr/>
        <a:lstStyle/>
        <a:p>
          <a:r>
            <a:rPr lang="es-ES" b="1" dirty="0" smtClean="0"/>
            <a:t>sin el uso de insumos </a:t>
          </a:r>
          <a:r>
            <a:rPr lang="es-ES" b="1" dirty="0" err="1" smtClean="0"/>
            <a:t>químicos</a:t>
          </a:r>
          <a:r>
            <a:rPr lang="es-ES" dirty="0" smtClean="0"/>
            <a:t> que degraden el medioambiente</a:t>
          </a:r>
          <a:endParaRPr lang="es-ES" dirty="0"/>
        </a:p>
      </dgm:t>
    </dgm:pt>
    <dgm:pt modelId="{88F2640A-12E4-2741-8508-B1642822BE57}" type="parTrans" cxnId="{7FCDFE22-FCDF-3641-B379-7504666DFEA1}">
      <dgm:prSet/>
      <dgm:spPr/>
      <dgm:t>
        <a:bodyPr/>
        <a:lstStyle/>
        <a:p>
          <a:endParaRPr lang="es-ES"/>
        </a:p>
      </dgm:t>
    </dgm:pt>
    <dgm:pt modelId="{C9F5EFBF-5776-8B47-BAEA-E18A9F927446}" type="sibTrans" cxnId="{7FCDFE22-FCDF-3641-B379-7504666DFEA1}">
      <dgm:prSet/>
      <dgm:spPr/>
      <dgm:t>
        <a:bodyPr/>
        <a:lstStyle/>
        <a:p>
          <a:endParaRPr lang="es-ES"/>
        </a:p>
      </dgm:t>
    </dgm:pt>
    <dgm:pt modelId="{AA7FB209-46BF-2C46-8355-D8FB36DB0C67}">
      <dgm:prSet/>
      <dgm:spPr/>
      <dgm:t>
        <a:bodyPr/>
        <a:lstStyle/>
        <a:p>
          <a:endParaRPr lang="es-ES" dirty="0"/>
        </a:p>
      </dgm:t>
    </dgm:pt>
    <dgm:pt modelId="{6B127BD4-7BF8-C946-A117-AD85696C81FA}" type="parTrans" cxnId="{9CF007C7-144E-2B43-92CC-EF89574E15E9}">
      <dgm:prSet/>
      <dgm:spPr/>
      <dgm:t>
        <a:bodyPr/>
        <a:lstStyle/>
        <a:p>
          <a:endParaRPr lang="es-ES"/>
        </a:p>
      </dgm:t>
    </dgm:pt>
    <dgm:pt modelId="{6AA30FF6-1FF8-904E-939A-B7315B895FBC}" type="sibTrans" cxnId="{9CF007C7-144E-2B43-92CC-EF89574E15E9}">
      <dgm:prSet/>
      <dgm:spPr/>
      <dgm:t>
        <a:bodyPr/>
        <a:lstStyle/>
        <a:p>
          <a:endParaRPr lang="es-ES"/>
        </a:p>
      </dgm:t>
    </dgm:pt>
    <dgm:pt modelId="{7070FE57-8912-8D4E-9307-8E5B6B82372C}">
      <dgm:prSet phldrT="[Texto]"/>
      <dgm:spPr/>
      <dgm:t>
        <a:bodyPr/>
        <a:lstStyle/>
        <a:p>
          <a:r>
            <a:rPr lang="es-ES" dirty="0" smtClean="0"/>
            <a:t>Aumenta el control de plagas</a:t>
          </a:r>
          <a:endParaRPr lang="es-ES" dirty="0"/>
        </a:p>
      </dgm:t>
    </dgm:pt>
    <dgm:pt modelId="{C4757C30-634E-4E4A-904A-BB1FE8F41810}" type="parTrans" cxnId="{730FF81E-2498-4544-B52E-250E78E50337}">
      <dgm:prSet/>
      <dgm:spPr/>
      <dgm:t>
        <a:bodyPr/>
        <a:lstStyle/>
        <a:p>
          <a:endParaRPr lang="es-ES"/>
        </a:p>
      </dgm:t>
    </dgm:pt>
    <dgm:pt modelId="{8863F663-737A-1741-AA46-59084930855A}" type="sibTrans" cxnId="{730FF81E-2498-4544-B52E-250E78E50337}">
      <dgm:prSet/>
      <dgm:spPr/>
      <dgm:t>
        <a:bodyPr/>
        <a:lstStyle/>
        <a:p>
          <a:endParaRPr lang="es-ES"/>
        </a:p>
      </dgm:t>
    </dgm:pt>
    <dgm:pt modelId="{7E4E7EA1-A21E-F944-BF23-48E4A643BDF2}">
      <dgm:prSet phldrT="[Texto]"/>
      <dgm:spPr/>
      <dgm:t>
        <a:bodyPr/>
        <a:lstStyle/>
        <a:p>
          <a:r>
            <a:rPr lang="es-ES" dirty="0" smtClean="0"/>
            <a:t> Por medio de la diversificación</a:t>
          </a:r>
          <a:endParaRPr lang="es-ES" dirty="0"/>
        </a:p>
      </dgm:t>
    </dgm:pt>
    <dgm:pt modelId="{4A520014-A384-1445-A8C0-57BDB1CDB3BA}" type="parTrans" cxnId="{1DCD820C-6CA0-4E44-8982-EBBF7B07DC70}">
      <dgm:prSet/>
      <dgm:spPr/>
      <dgm:t>
        <a:bodyPr/>
        <a:lstStyle/>
        <a:p>
          <a:endParaRPr lang="es-ES"/>
        </a:p>
      </dgm:t>
    </dgm:pt>
    <dgm:pt modelId="{F237F74F-E528-0841-AE64-CB41D3B6AF45}" type="sibTrans" cxnId="{1DCD820C-6CA0-4E44-8982-EBBF7B07DC70}">
      <dgm:prSet/>
      <dgm:spPr/>
      <dgm:t>
        <a:bodyPr/>
        <a:lstStyle/>
        <a:p>
          <a:endParaRPr lang="es-ES"/>
        </a:p>
      </dgm:t>
    </dgm:pt>
    <dgm:pt modelId="{8B5D2696-15CE-A447-A42A-1A631F34CDDF}" type="pres">
      <dgm:prSet presAssocID="{FCBEC772-BA3C-8F42-A078-DFAF52E6CEC7}" presName="Name0" presStyleCnt="0">
        <dgm:presLayoutVars>
          <dgm:dir/>
          <dgm:animLvl val="lvl"/>
          <dgm:resizeHandles val="exact"/>
        </dgm:presLayoutVars>
      </dgm:prSet>
      <dgm:spPr/>
      <dgm:t>
        <a:bodyPr/>
        <a:lstStyle/>
        <a:p>
          <a:endParaRPr lang="es-ES"/>
        </a:p>
      </dgm:t>
    </dgm:pt>
    <dgm:pt modelId="{D53B339B-371D-9543-9941-E84AF75CD00B}" type="pres">
      <dgm:prSet presAssocID="{E85C46AD-BD4D-7144-B49D-4FC894D01794}" presName="linNode" presStyleCnt="0"/>
      <dgm:spPr/>
    </dgm:pt>
    <dgm:pt modelId="{917DEA70-205E-864D-AF35-4A19F3DA5B77}" type="pres">
      <dgm:prSet presAssocID="{E85C46AD-BD4D-7144-B49D-4FC894D01794}" presName="parentText" presStyleLbl="node1" presStyleIdx="0" presStyleCnt="4">
        <dgm:presLayoutVars>
          <dgm:chMax val="1"/>
          <dgm:bulletEnabled val="1"/>
        </dgm:presLayoutVars>
      </dgm:prSet>
      <dgm:spPr/>
      <dgm:t>
        <a:bodyPr/>
        <a:lstStyle/>
        <a:p>
          <a:endParaRPr lang="es-ES"/>
        </a:p>
      </dgm:t>
    </dgm:pt>
    <dgm:pt modelId="{60751190-6FFB-3C41-8DAF-72F51B01835D}" type="pres">
      <dgm:prSet presAssocID="{E85C46AD-BD4D-7144-B49D-4FC894D01794}" presName="descendantText" presStyleLbl="alignAccFollowNode1" presStyleIdx="0" presStyleCnt="4">
        <dgm:presLayoutVars>
          <dgm:bulletEnabled val="1"/>
        </dgm:presLayoutVars>
      </dgm:prSet>
      <dgm:spPr/>
      <dgm:t>
        <a:bodyPr/>
        <a:lstStyle/>
        <a:p>
          <a:endParaRPr lang="es-ES"/>
        </a:p>
      </dgm:t>
    </dgm:pt>
    <dgm:pt modelId="{969079F9-95C4-1046-B822-504E670CC9F6}" type="pres">
      <dgm:prSet presAssocID="{4D593CB6-7691-084F-A599-840B9AFD2158}" presName="sp" presStyleCnt="0"/>
      <dgm:spPr/>
    </dgm:pt>
    <dgm:pt modelId="{AFFC6475-B10D-D848-8F2D-49AC1975174D}" type="pres">
      <dgm:prSet presAssocID="{7070FE57-8912-8D4E-9307-8E5B6B82372C}" presName="linNode" presStyleCnt="0"/>
      <dgm:spPr/>
    </dgm:pt>
    <dgm:pt modelId="{0EC29118-BF86-9B42-9F7C-A54D66F6E266}" type="pres">
      <dgm:prSet presAssocID="{7070FE57-8912-8D4E-9307-8E5B6B82372C}" presName="parentText" presStyleLbl="node1" presStyleIdx="1" presStyleCnt="4">
        <dgm:presLayoutVars>
          <dgm:chMax val="1"/>
          <dgm:bulletEnabled val="1"/>
        </dgm:presLayoutVars>
      </dgm:prSet>
      <dgm:spPr/>
      <dgm:t>
        <a:bodyPr/>
        <a:lstStyle/>
        <a:p>
          <a:endParaRPr lang="es-ES"/>
        </a:p>
      </dgm:t>
    </dgm:pt>
    <dgm:pt modelId="{069F2D7A-D94D-7F4E-9832-FD6AC3822CFB}" type="pres">
      <dgm:prSet presAssocID="{7070FE57-8912-8D4E-9307-8E5B6B82372C}" presName="descendantText" presStyleLbl="alignAccFollowNode1" presStyleIdx="1" presStyleCnt="4">
        <dgm:presLayoutVars>
          <dgm:bulletEnabled val="1"/>
        </dgm:presLayoutVars>
      </dgm:prSet>
      <dgm:spPr/>
      <dgm:t>
        <a:bodyPr/>
        <a:lstStyle/>
        <a:p>
          <a:endParaRPr lang="es-ES"/>
        </a:p>
      </dgm:t>
    </dgm:pt>
    <dgm:pt modelId="{6C339AB4-3D3A-6B4B-A28D-330C529202D0}" type="pres">
      <dgm:prSet presAssocID="{8863F663-737A-1741-AA46-59084930855A}" presName="sp" presStyleCnt="0"/>
      <dgm:spPr/>
    </dgm:pt>
    <dgm:pt modelId="{7AF5665C-C0C2-F34B-8A60-64B14E3F5E2F}" type="pres">
      <dgm:prSet presAssocID="{F24778C2-0ECA-FD48-AFFC-3CE82C0C500F}" presName="linNode" presStyleCnt="0"/>
      <dgm:spPr/>
    </dgm:pt>
    <dgm:pt modelId="{B44B2461-2810-CA40-93B6-3B4EB190C717}" type="pres">
      <dgm:prSet presAssocID="{F24778C2-0ECA-FD48-AFFC-3CE82C0C500F}" presName="parentText" presStyleLbl="node1" presStyleIdx="2" presStyleCnt="4">
        <dgm:presLayoutVars>
          <dgm:chMax val="1"/>
          <dgm:bulletEnabled val="1"/>
        </dgm:presLayoutVars>
      </dgm:prSet>
      <dgm:spPr/>
      <dgm:t>
        <a:bodyPr/>
        <a:lstStyle/>
        <a:p>
          <a:endParaRPr lang="es-ES"/>
        </a:p>
      </dgm:t>
    </dgm:pt>
    <dgm:pt modelId="{6C848F23-D17B-D741-B0C4-4825FC71465E}" type="pres">
      <dgm:prSet presAssocID="{F24778C2-0ECA-FD48-AFFC-3CE82C0C500F}" presName="descendantText" presStyleLbl="alignAccFollowNode1" presStyleIdx="2" presStyleCnt="4">
        <dgm:presLayoutVars>
          <dgm:bulletEnabled val="1"/>
        </dgm:presLayoutVars>
      </dgm:prSet>
      <dgm:spPr/>
      <dgm:t>
        <a:bodyPr/>
        <a:lstStyle/>
        <a:p>
          <a:endParaRPr lang="es-ES"/>
        </a:p>
      </dgm:t>
    </dgm:pt>
    <dgm:pt modelId="{BEE561D1-7DCB-B147-A377-993170B05208}" type="pres">
      <dgm:prSet presAssocID="{3D187924-D9DC-E640-9771-CAD866291503}" presName="sp" presStyleCnt="0"/>
      <dgm:spPr/>
    </dgm:pt>
    <dgm:pt modelId="{D6EE869F-6417-AC43-8740-4A7771A819DC}" type="pres">
      <dgm:prSet presAssocID="{7D778081-179C-4744-B469-1A134F5B40DA}" presName="linNode" presStyleCnt="0"/>
      <dgm:spPr/>
    </dgm:pt>
    <dgm:pt modelId="{FD400B5C-85C7-6944-BE3A-01FCCE030D0F}" type="pres">
      <dgm:prSet presAssocID="{7D778081-179C-4744-B469-1A134F5B40DA}" presName="parentText" presStyleLbl="node1" presStyleIdx="3" presStyleCnt="4">
        <dgm:presLayoutVars>
          <dgm:chMax val="1"/>
          <dgm:bulletEnabled val="1"/>
        </dgm:presLayoutVars>
      </dgm:prSet>
      <dgm:spPr/>
      <dgm:t>
        <a:bodyPr/>
        <a:lstStyle/>
        <a:p>
          <a:endParaRPr lang="es-ES"/>
        </a:p>
      </dgm:t>
    </dgm:pt>
    <dgm:pt modelId="{F408DEDC-0554-BF48-B4AC-9713BA7171E8}" type="pres">
      <dgm:prSet presAssocID="{7D778081-179C-4744-B469-1A134F5B40DA}" presName="descendantText" presStyleLbl="alignAccFollowNode1" presStyleIdx="3" presStyleCnt="4">
        <dgm:presLayoutVars>
          <dgm:bulletEnabled val="1"/>
        </dgm:presLayoutVars>
      </dgm:prSet>
      <dgm:spPr/>
      <dgm:t>
        <a:bodyPr/>
        <a:lstStyle/>
        <a:p>
          <a:endParaRPr lang="es-ES"/>
        </a:p>
      </dgm:t>
    </dgm:pt>
  </dgm:ptLst>
  <dgm:cxnLst>
    <dgm:cxn modelId="{730FF81E-2498-4544-B52E-250E78E50337}" srcId="{FCBEC772-BA3C-8F42-A078-DFAF52E6CEC7}" destId="{7070FE57-8912-8D4E-9307-8E5B6B82372C}" srcOrd="1" destOrd="0" parTransId="{C4757C30-634E-4E4A-904A-BB1FE8F41810}" sibTransId="{8863F663-737A-1741-AA46-59084930855A}"/>
    <dgm:cxn modelId="{71EC3FB6-645E-6C49-BDE2-1623E656F872}" srcId="{FCBEC772-BA3C-8F42-A078-DFAF52E6CEC7}" destId="{F24778C2-0ECA-FD48-AFFC-3CE82C0C500F}" srcOrd="2" destOrd="0" parTransId="{72A22284-4266-2A45-A9D1-10AFA22AE548}" sibTransId="{3D187924-D9DC-E640-9771-CAD866291503}"/>
    <dgm:cxn modelId="{0FB45D45-56B2-E741-B559-5D36B8B05E24}" srcId="{FCBEC772-BA3C-8F42-A078-DFAF52E6CEC7}" destId="{E85C46AD-BD4D-7144-B49D-4FC894D01794}" srcOrd="0" destOrd="0" parTransId="{DB4D8766-17B4-8E42-821D-141746A2E0BC}" sibTransId="{4D593CB6-7691-084F-A599-840B9AFD2158}"/>
    <dgm:cxn modelId="{28371114-D8EC-654F-8AFB-571BE88C037C}" type="presOf" srcId="{0C71FEA9-053A-D449-BA05-81094BF6020D}" destId="{6C848F23-D17B-D741-B0C4-4825FC71465E}" srcOrd="0" destOrd="0" presId="urn:microsoft.com/office/officeart/2005/8/layout/vList5"/>
    <dgm:cxn modelId="{7FCDFE22-FCDF-3641-B379-7504666DFEA1}" srcId="{7D778081-179C-4744-B469-1A134F5B40DA}" destId="{3BCCB0CC-F63F-BD4D-B69A-80AA456DBDE2}" srcOrd="0" destOrd="0" parTransId="{88F2640A-12E4-2741-8508-B1642822BE57}" sibTransId="{C9F5EFBF-5776-8B47-BAEA-E18A9F927446}"/>
    <dgm:cxn modelId="{B481557B-BC8F-9F4D-8633-E3B28C347F33}" type="presOf" srcId="{E85C46AD-BD4D-7144-B49D-4FC894D01794}" destId="{917DEA70-205E-864D-AF35-4A19F3DA5B77}" srcOrd="0" destOrd="0" presId="urn:microsoft.com/office/officeart/2005/8/layout/vList5"/>
    <dgm:cxn modelId="{C1CE64FC-7AD6-054E-9ACB-235B8A0406E0}" type="presOf" srcId="{7E4E7EA1-A21E-F944-BF23-48E4A643BDF2}" destId="{069F2D7A-D94D-7F4E-9832-FD6AC3822CFB}" srcOrd="0" destOrd="0" presId="urn:microsoft.com/office/officeart/2005/8/layout/vList5"/>
    <dgm:cxn modelId="{4B575639-B1F8-2C49-A87C-069E09BC53BC}" type="presOf" srcId="{AA7FB209-46BF-2C46-8355-D8FB36DB0C67}" destId="{6C848F23-D17B-D741-B0C4-4825FC71465E}" srcOrd="0" destOrd="1" presId="urn:microsoft.com/office/officeart/2005/8/layout/vList5"/>
    <dgm:cxn modelId="{54A6770A-4512-3E4F-97DB-4CFB14E37337}" type="presOf" srcId="{58576774-6FB8-7C48-AAE3-6559FFFB29EE}" destId="{60751190-6FFB-3C41-8DAF-72F51B01835D}" srcOrd="0" destOrd="0" presId="urn:microsoft.com/office/officeart/2005/8/layout/vList5"/>
    <dgm:cxn modelId="{EE55109C-DE43-FF45-BC5C-B7CFA425DB97}" srcId="{E85C46AD-BD4D-7144-B49D-4FC894D01794}" destId="{58576774-6FB8-7C48-AAE3-6559FFFB29EE}" srcOrd="0" destOrd="0" parTransId="{384D54EE-4234-2746-A55E-C913BDBF2D67}" sibTransId="{93ADCCEB-3560-3941-A337-CA41750EFCC9}"/>
    <dgm:cxn modelId="{9CF007C7-144E-2B43-92CC-EF89574E15E9}" srcId="{F24778C2-0ECA-FD48-AFFC-3CE82C0C500F}" destId="{AA7FB209-46BF-2C46-8355-D8FB36DB0C67}" srcOrd="1" destOrd="0" parTransId="{6B127BD4-7BF8-C946-A117-AD85696C81FA}" sibTransId="{6AA30FF6-1FF8-904E-939A-B7315B895FBC}"/>
    <dgm:cxn modelId="{99B85EBA-520C-3F43-B451-908B1340A22E}" srcId="{FCBEC772-BA3C-8F42-A078-DFAF52E6CEC7}" destId="{7D778081-179C-4744-B469-1A134F5B40DA}" srcOrd="3" destOrd="0" parTransId="{B4BBD397-B256-904F-A20F-E05F26FA2078}" sibTransId="{9E24FC1D-E9FE-1F44-B6B1-C0ABDDEE244D}"/>
    <dgm:cxn modelId="{AF8E44E3-5B6E-914E-9502-CD0CBFEA3EA5}" type="presOf" srcId="{7070FE57-8912-8D4E-9307-8E5B6B82372C}" destId="{0EC29118-BF86-9B42-9F7C-A54D66F6E266}" srcOrd="0" destOrd="0" presId="urn:microsoft.com/office/officeart/2005/8/layout/vList5"/>
    <dgm:cxn modelId="{56051AEF-7F08-344A-880E-9E5D266C1472}" type="presOf" srcId="{7D778081-179C-4744-B469-1A134F5B40DA}" destId="{FD400B5C-85C7-6944-BE3A-01FCCE030D0F}" srcOrd="0" destOrd="0" presId="urn:microsoft.com/office/officeart/2005/8/layout/vList5"/>
    <dgm:cxn modelId="{9CFB14E9-731D-DF4E-B814-77631C268751}" type="presOf" srcId="{3BCCB0CC-F63F-BD4D-B69A-80AA456DBDE2}" destId="{F408DEDC-0554-BF48-B4AC-9713BA7171E8}" srcOrd="0" destOrd="0" presId="urn:microsoft.com/office/officeart/2005/8/layout/vList5"/>
    <dgm:cxn modelId="{3F5E7638-1008-5A43-A8B6-79130CFE25F6}" type="presOf" srcId="{FCBEC772-BA3C-8F42-A078-DFAF52E6CEC7}" destId="{8B5D2696-15CE-A447-A42A-1A631F34CDDF}" srcOrd="0" destOrd="0" presId="urn:microsoft.com/office/officeart/2005/8/layout/vList5"/>
    <dgm:cxn modelId="{3B3AD6E7-B593-A743-B3D4-B5943C5AFD07}" srcId="{F24778C2-0ECA-FD48-AFFC-3CE82C0C500F}" destId="{0C71FEA9-053A-D449-BA05-81094BF6020D}" srcOrd="0" destOrd="0" parTransId="{1F7CCC04-5C38-214F-A62E-ECFE1FAE53D4}" sibTransId="{0E417CA2-919D-2748-B9BF-7BD440423D6C}"/>
    <dgm:cxn modelId="{1DCD820C-6CA0-4E44-8982-EBBF7B07DC70}" srcId="{7070FE57-8912-8D4E-9307-8E5B6B82372C}" destId="{7E4E7EA1-A21E-F944-BF23-48E4A643BDF2}" srcOrd="0" destOrd="0" parTransId="{4A520014-A384-1445-A8C0-57BDB1CDB3BA}" sibTransId="{F237F74F-E528-0841-AE64-CB41D3B6AF45}"/>
    <dgm:cxn modelId="{C568D9D7-1CA3-8549-93DF-DA0788E1C723}" type="presOf" srcId="{F24778C2-0ECA-FD48-AFFC-3CE82C0C500F}" destId="{B44B2461-2810-CA40-93B6-3B4EB190C717}" srcOrd="0" destOrd="0" presId="urn:microsoft.com/office/officeart/2005/8/layout/vList5"/>
    <dgm:cxn modelId="{B6A9F191-5413-9345-8136-BBEEDEE4DBFE}" type="presParOf" srcId="{8B5D2696-15CE-A447-A42A-1A631F34CDDF}" destId="{D53B339B-371D-9543-9941-E84AF75CD00B}" srcOrd="0" destOrd="0" presId="urn:microsoft.com/office/officeart/2005/8/layout/vList5"/>
    <dgm:cxn modelId="{E9D50F27-5D91-CC47-81F1-794B8B620A9F}" type="presParOf" srcId="{D53B339B-371D-9543-9941-E84AF75CD00B}" destId="{917DEA70-205E-864D-AF35-4A19F3DA5B77}" srcOrd="0" destOrd="0" presId="urn:microsoft.com/office/officeart/2005/8/layout/vList5"/>
    <dgm:cxn modelId="{E923D61A-BA65-394F-87D5-A5784FAA4059}" type="presParOf" srcId="{D53B339B-371D-9543-9941-E84AF75CD00B}" destId="{60751190-6FFB-3C41-8DAF-72F51B01835D}" srcOrd="1" destOrd="0" presId="urn:microsoft.com/office/officeart/2005/8/layout/vList5"/>
    <dgm:cxn modelId="{37BEDAAD-807D-544A-93C8-412DF401CD7F}" type="presParOf" srcId="{8B5D2696-15CE-A447-A42A-1A631F34CDDF}" destId="{969079F9-95C4-1046-B822-504E670CC9F6}" srcOrd="1" destOrd="0" presId="urn:microsoft.com/office/officeart/2005/8/layout/vList5"/>
    <dgm:cxn modelId="{C57E7377-55A6-6D4D-811B-7FB0B8B49F25}" type="presParOf" srcId="{8B5D2696-15CE-A447-A42A-1A631F34CDDF}" destId="{AFFC6475-B10D-D848-8F2D-49AC1975174D}" srcOrd="2" destOrd="0" presId="urn:microsoft.com/office/officeart/2005/8/layout/vList5"/>
    <dgm:cxn modelId="{4B519FAE-EBF0-0F4C-B695-39CAF8F60EE7}" type="presParOf" srcId="{AFFC6475-B10D-D848-8F2D-49AC1975174D}" destId="{0EC29118-BF86-9B42-9F7C-A54D66F6E266}" srcOrd="0" destOrd="0" presId="urn:microsoft.com/office/officeart/2005/8/layout/vList5"/>
    <dgm:cxn modelId="{5FBEE3B5-D964-F24C-9F19-F1A6B9FBBC80}" type="presParOf" srcId="{AFFC6475-B10D-D848-8F2D-49AC1975174D}" destId="{069F2D7A-D94D-7F4E-9832-FD6AC3822CFB}" srcOrd="1" destOrd="0" presId="urn:microsoft.com/office/officeart/2005/8/layout/vList5"/>
    <dgm:cxn modelId="{1839C6A3-81B3-1044-B01A-07CB7F4F730F}" type="presParOf" srcId="{8B5D2696-15CE-A447-A42A-1A631F34CDDF}" destId="{6C339AB4-3D3A-6B4B-A28D-330C529202D0}" srcOrd="3" destOrd="0" presId="urn:microsoft.com/office/officeart/2005/8/layout/vList5"/>
    <dgm:cxn modelId="{DD58E9BE-0B94-B640-BE92-59F902C5A59D}" type="presParOf" srcId="{8B5D2696-15CE-A447-A42A-1A631F34CDDF}" destId="{7AF5665C-C0C2-F34B-8A60-64B14E3F5E2F}" srcOrd="4" destOrd="0" presId="urn:microsoft.com/office/officeart/2005/8/layout/vList5"/>
    <dgm:cxn modelId="{4129A11A-8F3D-AD45-A81C-64C2739A91E3}" type="presParOf" srcId="{7AF5665C-C0C2-F34B-8A60-64B14E3F5E2F}" destId="{B44B2461-2810-CA40-93B6-3B4EB190C717}" srcOrd="0" destOrd="0" presId="urn:microsoft.com/office/officeart/2005/8/layout/vList5"/>
    <dgm:cxn modelId="{43994F28-B178-F845-ACF1-BD2B7A498D56}" type="presParOf" srcId="{7AF5665C-C0C2-F34B-8A60-64B14E3F5E2F}" destId="{6C848F23-D17B-D741-B0C4-4825FC71465E}" srcOrd="1" destOrd="0" presId="urn:microsoft.com/office/officeart/2005/8/layout/vList5"/>
    <dgm:cxn modelId="{6041E190-AE02-A849-9CB9-A0A0833C9FD2}" type="presParOf" srcId="{8B5D2696-15CE-A447-A42A-1A631F34CDDF}" destId="{BEE561D1-7DCB-B147-A377-993170B05208}" srcOrd="5" destOrd="0" presId="urn:microsoft.com/office/officeart/2005/8/layout/vList5"/>
    <dgm:cxn modelId="{F62CF29A-FCDB-A947-BA04-989A73FF3528}" type="presParOf" srcId="{8B5D2696-15CE-A447-A42A-1A631F34CDDF}" destId="{D6EE869F-6417-AC43-8740-4A7771A819DC}" srcOrd="6" destOrd="0" presId="urn:microsoft.com/office/officeart/2005/8/layout/vList5"/>
    <dgm:cxn modelId="{C32719C4-B9BD-2046-AC1D-13BF6CE7221B}" type="presParOf" srcId="{D6EE869F-6417-AC43-8740-4A7771A819DC}" destId="{FD400B5C-85C7-6944-BE3A-01FCCE030D0F}" srcOrd="0" destOrd="0" presId="urn:microsoft.com/office/officeart/2005/8/layout/vList5"/>
    <dgm:cxn modelId="{053171CC-44C8-2B46-8558-3B6244191D70}" type="presParOf" srcId="{D6EE869F-6417-AC43-8740-4A7771A819DC}" destId="{F408DEDC-0554-BF48-B4AC-9713BA7171E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4E24C5-4EEF-414A-8C78-99F203AE8F3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s-ES"/>
        </a:p>
      </dgm:t>
    </dgm:pt>
    <dgm:pt modelId="{AE25F2F8-7C27-6744-86A0-2784BCD90CCB}">
      <dgm:prSet phldrT="[Texto]" custT="1"/>
      <dgm:spPr>
        <a:solidFill>
          <a:srgbClr val="008000"/>
        </a:solidFill>
      </dgm:spPr>
      <dgm:t>
        <a:bodyPr/>
        <a:lstStyle/>
        <a:p>
          <a:r>
            <a:rPr lang="es-ES" sz="2300" dirty="0" smtClean="0"/>
            <a:t>Agroecología</a:t>
          </a:r>
          <a:endParaRPr lang="es-ES" sz="2300" dirty="0"/>
        </a:p>
      </dgm:t>
    </dgm:pt>
    <dgm:pt modelId="{5DED2F8A-F6BE-4544-83B5-8385F131DA5A}" type="parTrans" cxnId="{BFAA2FF7-CA8A-F842-8918-51522B76596B}">
      <dgm:prSet/>
      <dgm:spPr/>
      <dgm:t>
        <a:bodyPr/>
        <a:lstStyle/>
        <a:p>
          <a:endParaRPr lang="es-ES"/>
        </a:p>
      </dgm:t>
    </dgm:pt>
    <dgm:pt modelId="{2004BB60-5E72-F246-A2F4-72ADE0FD69C7}" type="sibTrans" cxnId="{BFAA2FF7-CA8A-F842-8918-51522B76596B}">
      <dgm:prSet/>
      <dgm:spPr/>
      <dgm:t>
        <a:bodyPr/>
        <a:lstStyle/>
        <a:p>
          <a:endParaRPr lang="es-ES"/>
        </a:p>
      </dgm:t>
    </dgm:pt>
    <dgm:pt modelId="{4A2C4800-618F-3B4B-AE59-7A5AFC90C452}">
      <dgm:prSet phldrT="[Texto]" custT="1"/>
      <dgm:spPr/>
      <dgm:t>
        <a:bodyPr/>
        <a:lstStyle/>
        <a:p>
          <a:r>
            <a:rPr lang="es-ES" sz="2400" dirty="0" smtClean="0"/>
            <a:t>Técnico productivo</a:t>
          </a:r>
          <a:endParaRPr lang="es-ES" sz="2400" dirty="0"/>
        </a:p>
      </dgm:t>
    </dgm:pt>
    <dgm:pt modelId="{7D216AE1-62B5-7743-9D55-1E0F4C14F5BA}" type="parTrans" cxnId="{C105A041-F80D-9745-9A83-AC38FFFF3C50}">
      <dgm:prSet/>
      <dgm:spPr/>
      <dgm:t>
        <a:bodyPr/>
        <a:lstStyle/>
        <a:p>
          <a:endParaRPr lang="es-ES"/>
        </a:p>
      </dgm:t>
    </dgm:pt>
    <dgm:pt modelId="{BA56F783-B74B-1748-AB61-61265BB94102}" type="sibTrans" cxnId="{C105A041-F80D-9745-9A83-AC38FFFF3C50}">
      <dgm:prSet/>
      <dgm:spPr/>
      <dgm:t>
        <a:bodyPr/>
        <a:lstStyle/>
        <a:p>
          <a:endParaRPr lang="es-ES"/>
        </a:p>
      </dgm:t>
    </dgm:pt>
    <dgm:pt modelId="{B9BD5378-4404-3746-AC28-EE322591E763}">
      <dgm:prSet phldrT="[Texto]" custT="1"/>
      <dgm:spPr/>
      <dgm:t>
        <a:bodyPr/>
        <a:lstStyle/>
        <a:p>
          <a:r>
            <a:rPr lang="es-ES" sz="2000" dirty="0" smtClean="0"/>
            <a:t>Sociocultural y económico</a:t>
          </a:r>
          <a:endParaRPr lang="es-ES" sz="2000" dirty="0"/>
        </a:p>
      </dgm:t>
    </dgm:pt>
    <dgm:pt modelId="{A1C2E962-FC43-3347-B29F-7845564DEC08}" type="parTrans" cxnId="{F0796447-5367-CC4C-8A81-096E14262993}">
      <dgm:prSet/>
      <dgm:spPr/>
      <dgm:t>
        <a:bodyPr/>
        <a:lstStyle/>
        <a:p>
          <a:endParaRPr lang="es-ES"/>
        </a:p>
      </dgm:t>
    </dgm:pt>
    <dgm:pt modelId="{A05CCB69-4D3C-714D-AF60-5FD3B78FFDA6}" type="sibTrans" cxnId="{F0796447-5367-CC4C-8A81-096E14262993}">
      <dgm:prSet/>
      <dgm:spPr/>
      <dgm:t>
        <a:bodyPr/>
        <a:lstStyle/>
        <a:p>
          <a:endParaRPr lang="es-ES"/>
        </a:p>
      </dgm:t>
    </dgm:pt>
    <dgm:pt modelId="{34F1933D-6E8B-F945-935D-224861201CC3}">
      <dgm:prSet phldrT="[Texto]" custT="1"/>
      <dgm:spPr/>
      <dgm:t>
        <a:bodyPr/>
        <a:lstStyle/>
        <a:p>
          <a:r>
            <a:rPr lang="es-ES" sz="2400" dirty="0" smtClean="0"/>
            <a:t>Político</a:t>
          </a:r>
          <a:endParaRPr lang="es-ES" sz="2400" dirty="0"/>
        </a:p>
      </dgm:t>
    </dgm:pt>
    <dgm:pt modelId="{A71D416E-0C75-9D49-AD8E-064264C159B5}" type="parTrans" cxnId="{62E2E7DA-A076-BC44-A280-C1228446F186}">
      <dgm:prSet/>
      <dgm:spPr/>
      <dgm:t>
        <a:bodyPr/>
        <a:lstStyle/>
        <a:p>
          <a:endParaRPr lang="es-ES"/>
        </a:p>
      </dgm:t>
    </dgm:pt>
    <dgm:pt modelId="{D31A1813-3734-4642-B747-FF58E2553B2C}" type="sibTrans" cxnId="{62E2E7DA-A076-BC44-A280-C1228446F186}">
      <dgm:prSet/>
      <dgm:spPr/>
      <dgm:t>
        <a:bodyPr/>
        <a:lstStyle/>
        <a:p>
          <a:endParaRPr lang="es-ES"/>
        </a:p>
      </dgm:t>
    </dgm:pt>
    <dgm:pt modelId="{9A951E71-BD57-2B44-854B-4100955CAEB0}" type="pres">
      <dgm:prSet presAssocID="{144E24C5-4EEF-414A-8C78-99F203AE8F36}" presName="cycle" presStyleCnt="0">
        <dgm:presLayoutVars>
          <dgm:chMax val="1"/>
          <dgm:dir/>
          <dgm:animLvl val="ctr"/>
          <dgm:resizeHandles val="exact"/>
        </dgm:presLayoutVars>
      </dgm:prSet>
      <dgm:spPr/>
      <dgm:t>
        <a:bodyPr/>
        <a:lstStyle/>
        <a:p>
          <a:endParaRPr lang="es-ES"/>
        </a:p>
      </dgm:t>
    </dgm:pt>
    <dgm:pt modelId="{2C578AEC-DC2C-604E-A2ED-DF654D7BFA1B}" type="pres">
      <dgm:prSet presAssocID="{AE25F2F8-7C27-6744-86A0-2784BCD90CCB}" presName="centerShape" presStyleLbl="node0" presStyleIdx="0" presStyleCnt="1" custScaleX="114312"/>
      <dgm:spPr/>
      <dgm:t>
        <a:bodyPr/>
        <a:lstStyle/>
        <a:p>
          <a:endParaRPr lang="es-ES"/>
        </a:p>
      </dgm:t>
    </dgm:pt>
    <dgm:pt modelId="{0F2670AB-4319-1B45-900E-E1DA948B639B}" type="pres">
      <dgm:prSet presAssocID="{7D216AE1-62B5-7743-9D55-1E0F4C14F5BA}" presName="parTrans" presStyleLbl="bgSibTrans2D1" presStyleIdx="0" presStyleCnt="3"/>
      <dgm:spPr/>
      <dgm:t>
        <a:bodyPr/>
        <a:lstStyle/>
        <a:p>
          <a:endParaRPr lang="es-ES"/>
        </a:p>
      </dgm:t>
    </dgm:pt>
    <dgm:pt modelId="{B5FC6A22-3F79-AE4D-A0F3-FCA728C27314}" type="pres">
      <dgm:prSet presAssocID="{4A2C4800-618F-3B4B-AE59-7A5AFC90C452}" presName="node" presStyleLbl="node1" presStyleIdx="0" presStyleCnt="3">
        <dgm:presLayoutVars>
          <dgm:bulletEnabled val="1"/>
        </dgm:presLayoutVars>
      </dgm:prSet>
      <dgm:spPr/>
      <dgm:t>
        <a:bodyPr/>
        <a:lstStyle/>
        <a:p>
          <a:endParaRPr lang="es-ES"/>
        </a:p>
      </dgm:t>
    </dgm:pt>
    <dgm:pt modelId="{C447D0F8-5E9D-794E-8EB3-6104DEEA367D}" type="pres">
      <dgm:prSet presAssocID="{A1C2E962-FC43-3347-B29F-7845564DEC08}" presName="parTrans" presStyleLbl="bgSibTrans2D1" presStyleIdx="1" presStyleCnt="3"/>
      <dgm:spPr/>
      <dgm:t>
        <a:bodyPr/>
        <a:lstStyle/>
        <a:p>
          <a:endParaRPr lang="es-ES"/>
        </a:p>
      </dgm:t>
    </dgm:pt>
    <dgm:pt modelId="{F46D4AF6-2D16-3146-988A-4741E2C71B7F}" type="pres">
      <dgm:prSet presAssocID="{B9BD5378-4404-3746-AC28-EE322591E763}" presName="node" presStyleLbl="node1" presStyleIdx="1" presStyleCnt="3">
        <dgm:presLayoutVars>
          <dgm:bulletEnabled val="1"/>
        </dgm:presLayoutVars>
      </dgm:prSet>
      <dgm:spPr/>
      <dgm:t>
        <a:bodyPr/>
        <a:lstStyle/>
        <a:p>
          <a:endParaRPr lang="es-ES"/>
        </a:p>
      </dgm:t>
    </dgm:pt>
    <dgm:pt modelId="{EFD54A08-E923-F440-8C22-D89E676DD18F}" type="pres">
      <dgm:prSet presAssocID="{A71D416E-0C75-9D49-AD8E-064264C159B5}" presName="parTrans" presStyleLbl="bgSibTrans2D1" presStyleIdx="2" presStyleCnt="3"/>
      <dgm:spPr/>
      <dgm:t>
        <a:bodyPr/>
        <a:lstStyle/>
        <a:p>
          <a:endParaRPr lang="es-ES"/>
        </a:p>
      </dgm:t>
    </dgm:pt>
    <dgm:pt modelId="{F89A1A1F-5AF3-DA4C-9DCA-C543E3E76BA4}" type="pres">
      <dgm:prSet presAssocID="{34F1933D-6E8B-F945-935D-224861201CC3}" presName="node" presStyleLbl="node1" presStyleIdx="2" presStyleCnt="3">
        <dgm:presLayoutVars>
          <dgm:bulletEnabled val="1"/>
        </dgm:presLayoutVars>
      </dgm:prSet>
      <dgm:spPr/>
      <dgm:t>
        <a:bodyPr/>
        <a:lstStyle/>
        <a:p>
          <a:endParaRPr lang="es-ES"/>
        </a:p>
      </dgm:t>
    </dgm:pt>
  </dgm:ptLst>
  <dgm:cxnLst>
    <dgm:cxn modelId="{62E2E7DA-A076-BC44-A280-C1228446F186}" srcId="{AE25F2F8-7C27-6744-86A0-2784BCD90CCB}" destId="{34F1933D-6E8B-F945-935D-224861201CC3}" srcOrd="2" destOrd="0" parTransId="{A71D416E-0C75-9D49-AD8E-064264C159B5}" sibTransId="{D31A1813-3734-4642-B747-FF58E2553B2C}"/>
    <dgm:cxn modelId="{421BD248-1F89-CF43-92B1-CFAD94839177}" type="presOf" srcId="{34F1933D-6E8B-F945-935D-224861201CC3}" destId="{F89A1A1F-5AF3-DA4C-9DCA-C543E3E76BA4}" srcOrd="0" destOrd="0" presId="urn:microsoft.com/office/officeart/2005/8/layout/radial4"/>
    <dgm:cxn modelId="{4835CE3A-2FDC-B944-934F-EB5A8786ED06}" type="presOf" srcId="{A71D416E-0C75-9D49-AD8E-064264C159B5}" destId="{EFD54A08-E923-F440-8C22-D89E676DD18F}" srcOrd="0" destOrd="0" presId="urn:microsoft.com/office/officeart/2005/8/layout/radial4"/>
    <dgm:cxn modelId="{1BBD8D10-A106-2241-9FAD-BB7A467B582C}" type="presOf" srcId="{B9BD5378-4404-3746-AC28-EE322591E763}" destId="{F46D4AF6-2D16-3146-988A-4741E2C71B7F}" srcOrd="0" destOrd="0" presId="urn:microsoft.com/office/officeart/2005/8/layout/radial4"/>
    <dgm:cxn modelId="{9488B54C-AE4B-6844-A792-EF443B24C519}" type="presOf" srcId="{144E24C5-4EEF-414A-8C78-99F203AE8F36}" destId="{9A951E71-BD57-2B44-854B-4100955CAEB0}" srcOrd="0" destOrd="0" presId="urn:microsoft.com/office/officeart/2005/8/layout/radial4"/>
    <dgm:cxn modelId="{88C8AD8B-943D-F74C-85D8-D376DB61B2D7}" type="presOf" srcId="{4A2C4800-618F-3B4B-AE59-7A5AFC90C452}" destId="{B5FC6A22-3F79-AE4D-A0F3-FCA728C27314}" srcOrd="0" destOrd="0" presId="urn:microsoft.com/office/officeart/2005/8/layout/radial4"/>
    <dgm:cxn modelId="{4BBEA972-F098-B94A-A7F6-6B0340C1BC9F}" type="presOf" srcId="{7D216AE1-62B5-7743-9D55-1E0F4C14F5BA}" destId="{0F2670AB-4319-1B45-900E-E1DA948B639B}" srcOrd="0" destOrd="0" presId="urn:microsoft.com/office/officeart/2005/8/layout/radial4"/>
    <dgm:cxn modelId="{F0796447-5367-CC4C-8A81-096E14262993}" srcId="{AE25F2F8-7C27-6744-86A0-2784BCD90CCB}" destId="{B9BD5378-4404-3746-AC28-EE322591E763}" srcOrd="1" destOrd="0" parTransId="{A1C2E962-FC43-3347-B29F-7845564DEC08}" sibTransId="{A05CCB69-4D3C-714D-AF60-5FD3B78FFDA6}"/>
    <dgm:cxn modelId="{C105A041-F80D-9745-9A83-AC38FFFF3C50}" srcId="{AE25F2F8-7C27-6744-86A0-2784BCD90CCB}" destId="{4A2C4800-618F-3B4B-AE59-7A5AFC90C452}" srcOrd="0" destOrd="0" parTransId="{7D216AE1-62B5-7743-9D55-1E0F4C14F5BA}" sibTransId="{BA56F783-B74B-1748-AB61-61265BB94102}"/>
    <dgm:cxn modelId="{5EACF645-A5A0-134F-8624-39FC0F553472}" type="presOf" srcId="{AE25F2F8-7C27-6744-86A0-2784BCD90CCB}" destId="{2C578AEC-DC2C-604E-A2ED-DF654D7BFA1B}" srcOrd="0" destOrd="0" presId="urn:microsoft.com/office/officeart/2005/8/layout/radial4"/>
    <dgm:cxn modelId="{BFAA2FF7-CA8A-F842-8918-51522B76596B}" srcId="{144E24C5-4EEF-414A-8C78-99F203AE8F36}" destId="{AE25F2F8-7C27-6744-86A0-2784BCD90CCB}" srcOrd="0" destOrd="0" parTransId="{5DED2F8A-F6BE-4544-83B5-8385F131DA5A}" sibTransId="{2004BB60-5E72-F246-A2F4-72ADE0FD69C7}"/>
    <dgm:cxn modelId="{AFADE6B0-E593-A041-809A-E49D8364B7C8}" type="presOf" srcId="{A1C2E962-FC43-3347-B29F-7845564DEC08}" destId="{C447D0F8-5E9D-794E-8EB3-6104DEEA367D}" srcOrd="0" destOrd="0" presId="urn:microsoft.com/office/officeart/2005/8/layout/radial4"/>
    <dgm:cxn modelId="{FD99063D-BAE5-D444-8C15-0DF0825AC986}" type="presParOf" srcId="{9A951E71-BD57-2B44-854B-4100955CAEB0}" destId="{2C578AEC-DC2C-604E-A2ED-DF654D7BFA1B}" srcOrd="0" destOrd="0" presId="urn:microsoft.com/office/officeart/2005/8/layout/radial4"/>
    <dgm:cxn modelId="{4646D597-8C19-C948-9D58-64D95E639739}" type="presParOf" srcId="{9A951E71-BD57-2B44-854B-4100955CAEB0}" destId="{0F2670AB-4319-1B45-900E-E1DA948B639B}" srcOrd="1" destOrd="0" presId="urn:microsoft.com/office/officeart/2005/8/layout/radial4"/>
    <dgm:cxn modelId="{72EF8850-A208-8342-89C9-26698BDE9423}" type="presParOf" srcId="{9A951E71-BD57-2B44-854B-4100955CAEB0}" destId="{B5FC6A22-3F79-AE4D-A0F3-FCA728C27314}" srcOrd="2" destOrd="0" presId="urn:microsoft.com/office/officeart/2005/8/layout/radial4"/>
    <dgm:cxn modelId="{7C43950B-5C1E-B541-9184-1B25E59ADCED}" type="presParOf" srcId="{9A951E71-BD57-2B44-854B-4100955CAEB0}" destId="{C447D0F8-5E9D-794E-8EB3-6104DEEA367D}" srcOrd="3" destOrd="0" presId="urn:microsoft.com/office/officeart/2005/8/layout/radial4"/>
    <dgm:cxn modelId="{4E21096A-7FC6-1047-B394-BB12C004EBAD}" type="presParOf" srcId="{9A951E71-BD57-2B44-854B-4100955CAEB0}" destId="{F46D4AF6-2D16-3146-988A-4741E2C71B7F}" srcOrd="4" destOrd="0" presId="urn:microsoft.com/office/officeart/2005/8/layout/radial4"/>
    <dgm:cxn modelId="{150F0D9B-3448-2546-93DD-0D20BC2D3CE8}" type="presParOf" srcId="{9A951E71-BD57-2B44-854B-4100955CAEB0}" destId="{EFD54A08-E923-F440-8C22-D89E676DD18F}" srcOrd="5" destOrd="0" presId="urn:microsoft.com/office/officeart/2005/8/layout/radial4"/>
    <dgm:cxn modelId="{85EA5AA8-9064-EA49-9977-A5F1A52A5AE9}" type="presParOf" srcId="{9A951E71-BD57-2B44-854B-4100955CAEB0}" destId="{F89A1A1F-5AF3-DA4C-9DCA-C543E3E76BA4}"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A696A-1D0C-A443-A526-ECD66BCBFE75}">
      <dsp:nvSpPr>
        <dsp:cNvPr id="0" name=""/>
        <dsp:cNvSpPr/>
      </dsp:nvSpPr>
      <dsp:spPr>
        <a:xfrm rot="16200000">
          <a:off x="460140" y="-460140"/>
          <a:ext cx="2286000" cy="3206280"/>
        </a:xfrm>
        <a:prstGeom prst="round1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r>
            <a:rPr lang="es-ES" sz="2400" kern="1200" dirty="0" smtClean="0"/>
            <a:t>AGRICULTURA NATURAL</a:t>
          </a:r>
        </a:p>
        <a:p>
          <a:pPr lvl="0" algn="l" defTabSz="1066800">
            <a:lnSpc>
              <a:spcPct val="90000"/>
            </a:lnSpc>
            <a:spcBef>
              <a:spcPct val="0"/>
            </a:spcBef>
            <a:spcAft>
              <a:spcPct val="35000"/>
            </a:spcAft>
          </a:pPr>
          <a:r>
            <a:rPr lang="es-ES" sz="2400" kern="1200" dirty="0" smtClean="0"/>
            <a:t> </a:t>
          </a:r>
        </a:p>
        <a:p>
          <a:pPr lvl="0" algn="l" defTabSz="1066800">
            <a:lnSpc>
              <a:spcPct val="90000"/>
            </a:lnSpc>
            <a:spcBef>
              <a:spcPct val="0"/>
            </a:spcBef>
            <a:spcAft>
              <a:spcPct val="35000"/>
            </a:spcAft>
          </a:pPr>
          <a:r>
            <a:rPr lang="es-ES" sz="2400" kern="1200" dirty="0" smtClean="0">
              <a:solidFill>
                <a:schemeClr val="accent4"/>
              </a:solidFill>
            </a:rPr>
            <a:t>PERMACULTURA</a:t>
          </a:r>
          <a:endParaRPr lang="es-ES" sz="2400" kern="1200" dirty="0">
            <a:solidFill>
              <a:schemeClr val="accent4"/>
            </a:solidFill>
          </a:endParaRPr>
        </a:p>
      </dsp:txBody>
      <dsp:txXfrm rot="5400000">
        <a:off x="-1" y="1"/>
        <a:ext cx="3206280" cy="1714500"/>
      </dsp:txXfrm>
    </dsp:sp>
    <dsp:sp modelId="{226E6633-06B3-284A-A46F-67494B5E9099}">
      <dsp:nvSpPr>
        <dsp:cNvPr id="0" name=""/>
        <dsp:cNvSpPr/>
      </dsp:nvSpPr>
      <dsp:spPr>
        <a:xfrm>
          <a:off x="3206280" y="0"/>
          <a:ext cx="3206280" cy="2286000"/>
        </a:xfrm>
        <a:prstGeom prst="round1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9136" tIns="199136" rIns="199136" bIns="199136" numCol="1" spcCol="1270" anchor="t" anchorCtr="0">
          <a:noAutofit/>
        </a:bodyPr>
        <a:lstStyle/>
        <a:p>
          <a:pPr lvl="0" algn="l" defTabSz="1244600">
            <a:lnSpc>
              <a:spcPct val="90000"/>
            </a:lnSpc>
            <a:spcBef>
              <a:spcPct val="0"/>
            </a:spcBef>
            <a:spcAft>
              <a:spcPct val="35000"/>
            </a:spcAft>
          </a:pPr>
          <a:endParaRPr lang="es-ES" sz="2800" kern="1200" dirty="0" smtClean="0"/>
        </a:p>
        <a:p>
          <a:pPr lvl="0" algn="l" defTabSz="1244600">
            <a:lnSpc>
              <a:spcPct val="90000"/>
            </a:lnSpc>
            <a:spcBef>
              <a:spcPct val="0"/>
            </a:spcBef>
            <a:spcAft>
              <a:spcPct val="35000"/>
            </a:spcAft>
          </a:pPr>
          <a:r>
            <a:rPr lang="es-ES" sz="2400" kern="1200" dirty="0" smtClean="0"/>
            <a:t>AGRICULTURA BIODINAMICA </a:t>
          </a:r>
        </a:p>
        <a:p>
          <a:pPr marL="228600" lvl="1" indent="-228600" algn="l" defTabSz="1066800">
            <a:lnSpc>
              <a:spcPct val="90000"/>
            </a:lnSpc>
            <a:spcBef>
              <a:spcPct val="0"/>
            </a:spcBef>
            <a:spcAft>
              <a:spcPct val="15000"/>
            </a:spcAft>
            <a:buChar char="••"/>
          </a:pPr>
          <a:endParaRPr lang="es-ES" sz="2400" kern="1200" dirty="0" smtClean="0"/>
        </a:p>
      </dsp:txBody>
      <dsp:txXfrm>
        <a:off x="3206280" y="0"/>
        <a:ext cx="3206280" cy="1714500"/>
      </dsp:txXfrm>
    </dsp:sp>
    <dsp:sp modelId="{2E1AA4BF-70DD-A047-8024-78FE11C968BF}">
      <dsp:nvSpPr>
        <dsp:cNvPr id="0" name=""/>
        <dsp:cNvSpPr/>
      </dsp:nvSpPr>
      <dsp:spPr>
        <a:xfrm rot="10800000">
          <a:off x="0" y="2286000"/>
          <a:ext cx="3206280" cy="2286000"/>
        </a:xfrm>
        <a:prstGeom prst="round1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6720" tIns="426720" rIns="426720" bIns="426720" numCol="1" spcCol="1270" anchor="t" anchorCtr="0">
          <a:noAutofit/>
        </a:bodyPr>
        <a:lstStyle/>
        <a:p>
          <a:pPr lvl="0" algn="l" defTabSz="2667000">
            <a:lnSpc>
              <a:spcPct val="90000"/>
            </a:lnSpc>
            <a:spcBef>
              <a:spcPct val="0"/>
            </a:spcBef>
            <a:spcAft>
              <a:spcPct val="35000"/>
            </a:spcAft>
          </a:pPr>
          <a:endParaRPr lang="es-ES" sz="6000" kern="1200"/>
        </a:p>
      </dsp:txBody>
      <dsp:txXfrm rot="10800000">
        <a:off x="0" y="2857500"/>
        <a:ext cx="3206280" cy="1714500"/>
      </dsp:txXfrm>
    </dsp:sp>
    <dsp:sp modelId="{724E5D46-F36C-0C42-9A07-E51F61C13632}">
      <dsp:nvSpPr>
        <dsp:cNvPr id="0" name=""/>
        <dsp:cNvSpPr/>
      </dsp:nvSpPr>
      <dsp:spPr>
        <a:xfrm rot="5400000">
          <a:off x="3666420" y="1825860"/>
          <a:ext cx="2286000" cy="3206280"/>
        </a:xfrm>
        <a:prstGeom prst="round1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r>
            <a:rPr lang="es-ES" sz="2400" kern="1200" dirty="0" smtClean="0">
              <a:solidFill>
                <a:srgbClr val="824F1C"/>
              </a:solidFill>
            </a:rPr>
            <a:t>AGRICULTURA ORGANICA</a:t>
          </a:r>
          <a:endParaRPr lang="es-ES" sz="2400" kern="1200" dirty="0">
            <a:solidFill>
              <a:srgbClr val="824F1C"/>
            </a:solidFill>
          </a:endParaRPr>
        </a:p>
      </dsp:txBody>
      <dsp:txXfrm rot="-5400000">
        <a:off x="3206280" y="2857500"/>
        <a:ext cx="3206280" cy="1714500"/>
      </dsp:txXfrm>
    </dsp:sp>
    <dsp:sp modelId="{21779D71-49CA-9448-92F7-9FB44EC5B64F}">
      <dsp:nvSpPr>
        <dsp:cNvPr id="0" name=""/>
        <dsp:cNvSpPr/>
      </dsp:nvSpPr>
      <dsp:spPr>
        <a:xfrm>
          <a:off x="2804222" y="2182987"/>
          <a:ext cx="804115" cy="206025"/>
        </a:xfrm>
        <a:prstGeom prst="roundRect">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s-ES" sz="1800" kern="1200" dirty="0"/>
        </a:p>
      </dsp:txBody>
      <dsp:txXfrm>
        <a:off x="2814279" y="2193044"/>
        <a:ext cx="784001" cy="1859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A6C02-F456-9D49-B31F-5F4A6A5EE999}">
      <dsp:nvSpPr>
        <dsp:cNvPr id="0" name=""/>
        <dsp:cNvSpPr/>
      </dsp:nvSpPr>
      <dsp:spPr>
        <a:xfrm rot="5400000">
          <a:off x="4914004" y="-1822197"/>
          <a:ext cx="1251979" cy="521411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(1987)Bases científicas para una agricultura ecológica.</a:t>
          </a:r>
          <a:endParaRPr lang="es-ES" sz="1700" kern="1200" dirty="0"/>
        </a:p>
        <a:p>
          <a:pPr marL="171450" lvl="1" indent="-171450" algn="l" defTabSz="755650">
            <a:lnSpc>
              <a:spcPct val="90000"/>
            </a:lnSpc>
            <a:spcBef>
              <a:spcPct val="0"/>
            </a:spcBef>
            <a:spcAft>
              <a:spcPct val="15000"/>
            </a:spcAft>
            <a:buChar char="••"/>
          </a:pPr>
          <a:endParaRPr lang="es-ES" sz="1700" kern="1200"/>
        </a:p>
      </dsp:txBody>
      <dsp:txXfrm rot="-5400000">
        <a:off x="2932938" y="219986"/>
        <a:ext cx="5152995" cy="1129745"/>
      </dsp:txXfrm>
    </dsp:sp>
    <dsp:sp modelId="{467D4F73-C11D-C74A-A97B-FC7940EB3EC3}">
      <dsp:nvSpPr>
        <dsp:cNvPr id="0" name=""/>
        <dsp:cNvSpPr/>
      </dsp:nvSpPr>
      <dsp:spPr>
        <a:xfrm>
          <a:off x="0" y="2371"/>
          <a:ext cx="2932938" cy="1564974"/>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kern="1200" dirty="0" smtClean="0"/>
            <a:t>Miguel </a:t>
          </a:r>
          <a:r>
            <a:rPr lang="es-ES" sz="3200" kern="1200" dirty="0" err="1" smtClean="0"/>
            <a:t>Altieri</a:t>
          </a:r>
          <a:endParaRPr lang="es-ES" sz="3200" kern="1200" dirty="0"/>
        </a:p>
      </dsp:txBody>
      <dsp:txXfrm>
        <a:off x="76396" y="78767"/>
        <a:ext cx="2780146" cy="1412182"/>
      </dsp:txXfrm>
    </dsp:sp>
    <dsp:sp modelId="{91C3965A-37EB-DD4A-8D44-97912DEF5A9C}">
      <dsp:nvSpPr>
        <dsp:cNvPr id="0" name=""/>
        <dsp:cNvSpPr/>
      </dsp:nvSpPr>
      <dsp:spPr>
        <a:xfrm rot="5400000">
          <a:off x="4914004" y="-178974"/>
          <a:ext cx="1251979" cy="521411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Funcionamiento agroecológico de los procesos agronómicos para lograr una agricultura sustentable</a:t>
          </a:r>
          <a:endParaRPr lang="es-ES" sz="1700" kern="1200" dirty="0"/>
        </a:p>
        <a:p>
          <a:pPr marL="171450" lvl="1" indent="-171450" algn="l" defTabSz="755650">
            <a:lnSpc>
              <a:spcPct val="90000"/>
            </a:lnSpc>
            <a:spcBef>
              <a:spcPct val="0"/>
            </a:spcBef>
            <a:spcAft>
              <a:spcPct val="15000"/>
            </a:spcAft>
            <a:buChar char="••"/>
          </a:pPr>
          <a:r>
            <a:rPr lang="es-ES" sz="1700" kern="1200" dirty="0" smtClean="0"/>
            <a:t>Agroecología: procesos </a:t>
          </a:r>
          <a:r>
            <a:rPr lang="es-ES" sz="1700" kern="1200" dirty="0" err="1" smtClean="0"/>
            <a:t>agroecologicos</a:t>
          </a:r>
          <a:r>
            <a:rPr lang="es-ES" sz="1700" kern="1200" dirty="0" smtClean="0"/>
            <a:t> en agricultura sustentable 1998 y 2002</a:t>
          </a:r>
          <a:endParaRPr lang="es-ES" sz="1700" kern="1200" dirty="0"/>
        </a:p>
      </dsp:txBody>
      <dsp:txXfrm rot="-5400000">
        <a:off x="2932938" y="1863209"/>
        <a:ext cx="5152995" cy="1129745"/>
      </dsp:txXfrm>
    </dsp:sp>
    <dsp:sp modelId="{68A8DDC1-861B-184C-BEBD-A0AC43E00F2B}">
      <dsp:nvSpPr>
        <dsp:cNvPr id="0" name=""/>
        <dsp:cNvSpPr/>
      </dsp:nvSpPr>
      <dsp:spPr>
        <a:xfrm>
          <a:off x="0" y="1645594"/>
          <a:ext cx="2932938" cy="1564974"/>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kern="1200" dirty="0" smtClean="0"/>
            <a:t>Stephen </a:t>
          </a:r>
          <a:r>
            <a:rPr lang="es-ES" sz="3200" kern="1200" dirty="0" err="1" smtClean="0"/>
            <a:t>Grismman</a:t>
          </a:r>
          <a:endParaRPr lang="es-ES" sz="3200" kern="1200" dirty="0"/>
        </a:p>
      </dsp:txBody>
      <dsp:txXfrm>
        <a:off x="76396" y="1721990"/>
        <a:ext cx="2780146" cy="1412182"/>
      </dsp:txXfrm>
    </dsp:sp>
    <dsp:sp modelId="{FE656421-35E8-B844-89E0-8974AE9CADCE}">
      <dsp:nvSpPr>
        <dsp:cNvPr id="0" name=""/>
        <dsp:cNvSpPr/>
      </dsp:nvSpPr>
      <dsp:spPr>
        <a:xfrm rot="5400000">
          <a:off x="4914004" y="1464248"/>
          <a:ext cx="1251979" cy="521411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La dimensión histórica en que aparecen insertas las prácticas agronómicas y su biodiversidad sociocultural</a:t>
          </a:r>
          <a:endParaRPr lang="es-ES" sz="1700" kern="1200" dirty="0"/>
        </a:p>
        <a:p>
          <a:pPr marL="171450" lvl="1" indent="-171450" algn="l" defTabSz="755650">
            <a:lnSpc>
              <a:spcPct val="90000"/>
            </a:lnSpc>
            <a:spcBef>
              <a:spcPct val="0"/>
            </a:spcBef>
            <a:spcAft>
              <a:spcPct val="15000"/>
            </a:spcAft>
            <a:buChar char="••"/>
          </a:pPr>
          <a:r>
            <a:rPr lang="es-ES" sz="1700" kern="1200" dirty="0" smtClean="0"/>
            <a:t>El aporte desde la sociología y la política años 90</a:t>
          </a:r>
          <a:endParaRPr lang="es-ES" sz="1700" kern="1200" dirty="0"/>
        </a:p>
      </dsp:txBody>
      <dsp:txXfrm rot="-5400000">
        <a:off x="2932938" y="3506432"/>
        <a:ext cx="5152995" cy="1129745"/>
      </dsp:txXfrm>
    </dsp:sp>
    <dsp:sp modelId="{409940AF-4368-BE46-B170-4CAD0ACE84B2}">
      <dsp:nvSpPr>
        <dsp:cNvPr id="0" name=""/>
        <dsp:cNvSpPr/>
      </dsp:nvSpPr>
      <dsp:spPr>
        <a:xfrm>
          <a:off x="0" y="3288817"/>
          <a:ext cx="2932938" cy="1564974"/>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889000">
            <a:lnSpc>
              <a:spcPct val="90000"/>
            </a:lnSpc>
            <a:spcBef>
              <a:spcPct val="0"/>
            </a:spcBef>
            <a:spcAft>
              <a:spcPct val="35000"/>
            </a:spcAft>
          </a:pPr>
          <a:r>
            <a:rPr lang="es-ES" sz="2000" kern="1200" dirty="0" smtClean="0"/>
            <a:t>Manuel González de Molina y V. Toledo</a:t>
          </a:r>
        </a:p>
        <a:p>
          <a:pPr lvl="0" algn="just" defTabSz="889000">
            <a:lnSpc>
              <a:spcPct val="90000"/>
            </a:lnSpc>
            <a:spcBef>
              <a:spcPct val="0"/>
            </a:spcBef>
            <a:spcAft>
              <a:spcPct val="35000"/>
            </a:spcAft>
          </a:pPr>
          <a:endParaRPr lang="es-ES" sz="2000" kern="1200" dirty="0" smtClean="0"/>
        </a:p>
        <a:p>
          <a:pPr lvl="0" algn="just" defTabSz="889000">
            <a:lnSpc>
              <a:spcPct val="90000"/>
            </a:lnSpc>
            <a:spcBef>
              <a:spcPct val="0"/>
            </a:spcBef>
            <a:spcAft>
              <a:spcPct val="35000"/>
            </a:spcAft>
          </a:pPr>
          <a:r>
            <a:rPr lang="es-ES" sz="2000" kern="1200" dirty="0" smtClean="0"/>
            <a:t>Eduardo Sevilla</a:t>
          </a:r>
          <a:endParaRPr lang="es-ES" sz="2000" kern="1200" dirty="0"/>
        </a:p>
      </dsp:txBody>
      <dsp:txXfrm>
        <a:off x="76396" y="3365213"/>
        <a:ext cx="2780146" cy="1412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BCE9-0023-8D4A-B2BE-EB19A23ED9ED}">
      <dsp:nvSpPr>
        <dsp:cNvPr id="0" name=""/>
        <dsp:cNvSpPr/>
      </dsp:nvSpPr>
      <dsp:spPr>
        <a:xfrm rot="5400000">
          <a:off x="4802195" y="-1772932"/>
          <a:ext cx="1243423" cy="510485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ES" sz="1900" kern="1200" dirty="0" smtClean="0"/>
            <a:t>como una medida eficaz de </a:t>
          </a:r>
          <a:r>
            <a:rPr lang="es-ES" sz="1900" kern="1200" dirty="0" err="1" smtClean="0"/>
            <a:t>conservación</a:t>
          </a:r>
          <a:r>
            <a:rPr lang="es-ES" sz="1900" kern="1200" dirty="0" smtClean="0"/>
            <a:t> del suelo y el agua, lograda mediante el uso de </a:t>
          </a:r>
          <a:r>
            <a:rPr lang="es-ES" sz="1900" kern="1200" dirty="0" err="1" smtClean="0"/>
            <a:t>prácticas</a:t>
          </a:r>
          <a:r>
            <a:rPr lang="es-ES" sz="1900" kern="1200" dirty="0" smtClean="0"/>
            <a:t> de no labranza, agricultura basada en el </a:t>
          </a:r>
          <a:r>
            <a:rPr lang="es-ES" sz="1900" kern="1200" dirty="0" err="1" smtClean="0"/>
            <a:t>mulch</a:t>
          </a:r>
          <a:r>
            <a:rPr lang="es-ES" sz="1900" kern="1200" dirty="0" smtClean="0"/>
            <a:t>, uso de cultivos de cobertura,</a:t>
          </a:r>
          <a:endParaRPr lang="es-ES" sz="1900" kern="1200" dirty="0"/>
        </a:p>
      </dsp:txBody>
      <dsp:txXfrm rot="-5400000">
        <a:off x="2871481" y="218481"/>
        <a:ext cx="5044154" cy="1122025"/>
      </dsp:txXfrm>
    </dsp:sp>
    <dsp:sp modelId="{DF167E69-77A0-174E-BFED-7F127A4BD9CD}">
      <dsp:nvSpPr>
        <dsp:cNvPr id="0" name=""/>
        <dsp:cNvSpPr/>
      </dsp:nvSpPr>
      <dsp:spPr>
        <a:xfrm>
          <a:off x="0" y="2354"/>
          <a:ext cx="2871480" cy="1554279"/>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b="1" kern="1200" dirty="0" smtClean="0"/>
            <a:t>Cubierta vegetal</a:t>
          </a:r>
          <a:endParaRPr lang="es-ES" sz="2600" kern="1200" dirty="0"/>
        </a:p>
      </dsp:txBody>
      <dsp:txXfrm>
        <a:off x="75874" y="78228"/>
        <a:ext cx="2719732" cy="1402531"/>
      </dsp:txXfrm>
    </dsp:sp>
    <dsp:sp modelId="{697E105C-4887-C84B-BEAD-AD7394BC71BD}">
      <dsp:nvSpPr>
        <dsp:cNvPr id="0" name=""/>
        <dsp:cNvSpPr/>
      </dsp:nvSpPr>
      <dsp:spPr>
        <a:xfrm rot="5400000">
          <a:off x="4802195" y="-140938"/>
          <a:ext cx="1243423" cy="510485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ES" sz="1900" kern="1200" dirty="0" smtClean="0"/>
            <a:t>Mediante la </a:t>
          </a:r>
          <a:r>
            <a:rPr lang="es-ES" sz="1900" kern="1200" dirty="0" err="1" smtClean="0"/>
            <a:t>adición</a:t>
          </a:r>
          <a:r>
            <a:rPr lang="es-ES" sz="1900" kern="1200" dirty="0" smtClean="0"/>
            <a:t> continua de la misma (abono, compost) y el fomento de la actividad </a:t>
          </a:r>
          <a:r>
            <a:rPr lang="es-ES" sz="1900" kern="1200" dirty="0" err="1" smtClean="0"/>
            <a:t>biótica</a:t>
          </a:r>
          <a:r>
            <a:rPr lang="es-ES" sz="1900" kern="1200" dirty="0" smtClean="0"/>
            <a:t> del suelo. </a:t>
          </a:r>
          <a:endParaRPr lang="es-ES" sz="1900" kern="1200" dirty="0"/>
        </a:p>
      </dsp:txBody>
      <dsp:txXfrm rot="-5400000">
        <a:off x="2871481" y="1850475"/>
        <a:ext cx="5044154" cy="1122025"/>
      </dsp:txXfrm>
    </dsp:sp>
    <dsp:sp modelId="{A5638C95-5745-4C43-A598-02C50AC43C56}">
      <dsp:nvSpPr>
        <dsp:cNvPr id="0" name=""/>
        <dsp:cNvSpPr/>
      </dsp:nvSpPr>
      <dsp:spPr>
        <a:xfrm>
          <a:off x="0" y="1634348"/>
          <a:ext cx="2871480" cy="1554279"/>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b="1" kern="1200" dirty="0" smtClean="0"/>
            <a:t>Suministro regular de materia </a:t>
          </a:r>
          <a:r>
            <a:rPr lang="es-ES" sz="2600" b="1" kern="1200" dirty="0" err="1" smtClean="0"/>
            <a:t>orgánica</a:t>
          </a:r>
          <a:endParaRPr lang="es-ES" sz="2600" kern="1200" dirty="0"/>
        </a:p>
      </dsp:txBody>
      <dsp:txXfrm>
        <a:off x="75874" y="1710222"/>
        <a:ext cx="2719732" cy="1402531"/>
      </dsp:txXfrm>
    </dsp:sp>
    <dsp:sp modelId="{10CF6DF6-7294-9B45-B1E1-6A3C72212F3F}">
      <dsp:nvSpPr>
        <dsp:cNvPr id="0" name=""/>
        <dsp:cNvSpPr/>
      </dsp:nvSpPr>
      <dsp:spPr>
        <a:xfrm rot="5400000">
          <a:off x="4802195" y="1491055"/>
          <a:ext cx="1243423" cy="510485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ES" sz="1900" kern="1200" dirty="0" smtClean="0"/>
            <a:t>Mediante el uso de rotaciones de cultivos, sistemas combinados de cultivo/ganado, </a:t>
          </a:r>
          <a:r>
            <a:rPr lang="es-ES" sz="1900" kern="1200" dirty="0" err="1" smtClean="0"/>
            <a:t>agroforestería</a:t>
          </a:r>
          <a:r>
            <a:rPr lang="es-ES" sz="1900" kern="1200" dirty="0" smtClean="0"/>
            <a:t> y sistemas de cultivos intercalados basados en las leguminosas.</a:t>
          </a:r>
          <a:endParaRPr lang="es-ES" sz="1900" kern="1200" dirty="0"/>
        </a:p>
      </dsp:txBody>
      <dsp:txXfrm rot="-5400000">
        <a:off x="2871481" y="3482469"/>
        <a:ext cx="5044154" cy="1122025"/>
      </dsp:txXfrm>
    </dsp:sp>
    <dsp:sp modelId="{72A95FCD-34CD-6E48-85FF-E81B9DB1FD18}">
      <dsp:nvSpPr>
        <dsp:cNvPr id="0" name=""/>
        <dsp:cNvSpPr/>
      </dsp:nvSpPr>
      <dsp:spPr>
        <a:xfrm>
          <a:off x="0" y="3266342"/>
          <a:ext cx="2871480" cy="1554279"/>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b="1" kern="1200" dirty="0" smtClean="0"/>
            <a:t>Mecanismos de reciclaje de nutrientes</a:t>
          </a:r>
          <a:endParaRPr lang="es-ES" sz="2600" kern="1200" dirty="0"/>
        </a:p>
      </dsp:txBody>
      <dsp:txXfrm>
        <a:off x="75874" y="3342216"/>
        <a:ext cx="2719732" cy="14025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51190-6FFB-3C41-8DAF-72F51B01835D}">
      <dsp:nvSpPr>
        <dsp:cNvPr id="0" name=""/>
        <dsp:cNvSpPr/>
      </dsp:nvSpPr>
      <dsp:spPr>
        <a:xfrm rot="5400000">
          <a:off x="5150706" y="-2006857"/>
          <a:ext cx="1062961" cy="5347941"/>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asegurada por el aumento de la actividad de los agentes de control </a:t>
          </a:r>
          <a:r>
            <a:rPr lang="es-ES" sz="1600" kern="1200" dirty="0" err="1" smtClean="0"/>
            <a:t>biológico</a:t>
          </a:r>
          <a:r>
            <a:rPr lang="es-ES" sz="1600" kern="1200" dirty="0" smtClean="0"/>
            <a:t>, obtenidos mediante manipulaciones biodiversas, y la </a:t>
          </a:r>
          <a:r>
            <a:rPr lang="es-ES" sz="1600" kern="1200" dirty="0" err="1" smtClean="0"/>
            <a:t>introducción</a:t>
          </a:r>
          <a:r>
            <a:rPr lang="es-ES" sz="1600" kern="1200" dirty="0" smtClean="0"/>
            <a:t> y/o </a:t>
          </a:r>
          <a:r>
            <a:rPr lang="es-ES" sz="1600" kern="1200" dirty="0" err="1" smtClean="0"/>
            <a:t>conservación</a:t>
          </a:r>
          <a:r>
            <a:rPr lang="es-ES" sz="1600" kern="1200" dirty="0" smtClean="0"/>
            <a:t> de los enemigos naturales.</a:t>
          </a:r>
          <a:endParaRPr lang="es-ES" sz="1600" kern="1200" dirty="0"/>
        </a:p>
      </dsp:txBody>
      <dsp:txXfrm rot="-5400000">
        <a:off x="3008217" y="187521"/>
        <a:ext cx="5296052" cy="959183"/>
      </dsp:txXfrm>
    </dsp:sp>
    <dsp:sp modelId="{917DEA70-205E-864D-AF35-4A19F3DA5B77}">
      <dsp:nvSpPr>
        <dsp:cNvPr id="0" name=""/>
        <dsp:cNvSpPr/>
      </dsp:nvSpPr>
      <dsp:spPr>
        <a:xfrm>
          <a:off x="0" y="2762"/>
          <a:ext cx="3008216" cy="1328701"/>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kern="1200" dirty="0" smtClean="0"/>
            <a:t>Regulación de plagas</a:t>
          </a:r>
          <a:endParaRPr lang="es-ES" sz="2600" kern="1200" dirty="0"/>
        </a:p>
      </dsp:txBody>
      <dsp:txXfrm>
        <a:off x="64862" y="67624"/>
        <a:ext cx="2878492" cy="1198977"/>
      </dsp:txXfrm>
    </dsp:sp>
    <dsp:sp modelId="{069F2D7A-D94D-7F4E-9832-FD6AC3822CFB}">
      <dsp:nvSpPr>
        <dsp:cNvPr id="0" name=""/>
        <dsp:cNvSpPr/>
      </dsp:nvSpPr>
      <dsp:spPr>
        <a:xfrm rot="5400000">
          <a:off x="5150706" y="-611720"/>
          <a:ext cx="1062961" cy="5347941"/>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 Por medio de la diversificación</a:t>
          </a:r>
          <a:endParaRPr lang="es-ES" sz="1600" kern="1200" dirty="0"/>
        </a:p>
      </dsp:txBody>
      <dsp:txXfrm rot="-5400000">
        <a:off x="3008217" y="1582658"/>
        <a:ext cx="5296052" cy="959183"/>
      </dsp:txXfrm>
    </dsp:sp>
    <dsp:sp modelId="{0EC29118-BF86-9B42-9F7C-A54D66F6E266}">
      <dsp:nvSpPr>
        <dsp:cNvPr id="0" name=""/>
        <dsp:cNvSpPr/>
      </dsp:nvSpPr>
      <dsp:spPr>
        <a:xfrm>
          <a:off x="0" y="1397899"/>
          <a:ext cx="3008216" cy="1328701"/>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kern="1200" dirty="0" smtClean="0"/>
            <a:t>Aumenta el control de plagas</a:t>
          </a:r>
          <a:endParaRPr lang="es-ES" sz="2600" kern="1200" dirty="0"/>
        </a:p>
      </dsp:txBody>
      <dsp:txXfrm>
        <a:off x="64862" y="1462761"/>
        <a:ext cx="2878492" cy="1198977"/>
      </dsp:txXfrm>
    </dsp:sp>
    <dsp:sp modelId="{6C848F23-D17B-D741-B0C4-4825FC71465E}">
      <dsp:nvSpPr>
        <dsp:cNvPr id="0" name=""/>
        <dsp:cNvSpPr/>
      </dsp:nvSpPr>
      <dsp:spPr>
        <a:xfrm rot="5400000">
          <a:off x="5150706" y="783415"/>
          <a:ext cx="1062961" cy="5347941"/>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Aumento de la capacidad .</a:t>
          </a:r>
          <a:endParaRPr lang="es-ES" sz="1600" kern="1200" dirty="0"/>
        </a:p>
        <a:p>
          <a:pPr marL="171450" lvl="1" indent="-171450" algn="l" defTabSz="711200">
            <a:lnSpc>
              <a:spcPct val="90000"/>
            </a:lnSpc>
            <a:spcBef>
              <a:spcPct val="0"/>
            </a:spcBef>
            <a:spcAft>
              <a:spcPct val="15000"/>
            </a:spcAft>
            <a:buChar char="••"/>
          </a:pPr>
          <a:endParaRPr lang="es-ES" sz="1600" kern="1200" dirty="0"/>
        </a:p>
      </dsp:txBody>
      <dsp:txXfrm rot="-5400000">
        <a:off x="3008217" y="2977794"/>
        <a:ext cx="5296052" cy="959183"/>
      </dsp:txXfrm>
    </dsp:sp>
    <dsp:sp modelId="{B44B2461-2810-CA40-93B6-3B4EB190C717}">
      <dsp:nvSpPr>
        <dsp:cNvPr id="0" name=""/>
        <dsp:cNvSpPr/>
      </dsp:nvSpPr>
      <dsp:spPr>
        <a:xfrm>
          <a:off x="0" y="2793035"/>
          <a:ext cx="3008216" cy="1328701"/>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kern="1200" dirty="0" smtClean="0"/>
            <a:t>Uso múltiple del paisaje</a:t>
          </a:r>
          <a:endParaRPr lang="es-ES" sz="2600" kern="1200" dirty="0"/>
        </a:p>
      </dsp:txBody>
      <dsp:txXfrm>
        <a:off x="64862" y="2857897"/>
        <a:ext cx="2878492" cy="1198977"/>
      </dsp:txXfrm>
    </dsp:sp>
    <dsp:sp modelId="{F408DEDC-0554-BF48-B4AC-9713BA7171E8}">
      <dsp:nvSpPr>
        <dsp:cNvPr id="0" name=""/>
        <dsp:cNvSpPr/>
      </dsp:nvSpPr>
      <dsp:spPr>
        <a:xfrm rot="5400000">
          <a:off x="5150706" y="2178552"/>
          <a:ext cx="1062961" cy="5347941"/>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b="1" kern="1200" dirty="0" smtClean="0"/>
            <a:t>sin el uso de insumos </a:t>
          </a:r>
          <a:r>
            <a:rPr lang="es-ES" sz="1600" b="1" kern="1200" dirty="0" err="1" smtClean="0"/>
            <a:t>químicos</a:t>
          </a:r>
          <a:r>
            <a:rPr lang="es-ES" sz="1600" kern="1200" dirty="0" smtClean="0"/>
            <a:t> que degraden el medioambiente</a:t>
          </a:r>
          <a:endParaRPr lang="es-ES" sz="1600" kern="1200" dirty="0"/>
        </a:p>
      </dsp:txBody>
      <dsp:txXfrm rot="-5400000">
        <a:off x="3008217" y="4372931"/>
        <a:ext cx="5296052" cy="959183"/>
      </dsp:txXfrm>
    </dsp:sp>
    <dsp:sp modelId="{FD400B5C-85C7-6944-BE3A-01FCCE030D0F}">
      <dsp:nvSpPr>
        <dsp:cNvPr id="0" name=""/>
        <dsp:cNvSpPr/>
      </dsp:nvSpPr>
      <dsp:spPr>
        <a:xfrm>
          <a:off x="0" y="4188172"/>
          <a:ext cx="3008216" cy="1328701"/>
        </a:xfrm>
        <a:prstGeom prst="roundRect">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kern="1200" dirty="0" err="1" smtClean="0"/>
            <a:t>Producción</a:t>
          </a:r>
          <a:r>
            <a:rPr lang="es-ES" sz="2600" kern="1200" dirty="0" smtClean="0"/>
            <a:t> sostenida de cultivos</a:t>
          </a:r>
          <a:endParaRPr lang="es-ES" sz="2600" kern="1200" dirty="0"/>
        </a:p>
      </dsp:txBody>
      <dsp:txXfrm>
        <a:off x="64862" y="4253034"/>
        <a:ext cx="2878492" cy="11989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78AEC-DC2C-604E-A2ED-DF654D7BFA1B}">
      <dsp:nvSpPr>
        <dsp:cNvPr id="0" name=""/>
        <dsp:cNvSpPr/>
      </dsp:nvSpPr>
      <dsp:spPr>
        <a:xfrm>
          <a:off x="2844798" y="2736746"/>
          <a:ext cx="2540003" cy="2221992"/>
        </a:xfrm>
        <a:prstGeom prst="ellipse">
          <a:avLst/>
        </a:prstGeom>
        <a:solidFill>
          <a:srgbClr val="008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Agroecología</a:t>
          </a:r>
          <a:endParaRPr lang="es-ES" sz="2300" kern="1200" dirty="0"/>
        </a:p>
      </dsp:txBody>
      <dsp:txXfrm>
        <a:off x="3216773" y="3062149"/>
        <a:ext cx="1796053" cy="1571186"/>
      </dsp:txXfrm>
    </dsp:sp>
    <dsp:sp modelId="{0F2670AB-4319-1B45-900E-E1DA948B639B}">
      <dsp:nvSpPr>
        <dsp:cNvPr id="0" name=""/>
        <dsp:cNvSpPr/>
      </dsp:nvSpPr>
      <dsp:spPr>
        <a:xfrm rot="12900000">
          <a:off x="1503218" y="2294985"/>
          <a:ext cx="1692429" cy="633267"/>
        </a:xfrm>
        <a:prstGeom prst="lef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30000"/>
                <a:alpha val="50000"/>
                <a:satMod val="150000"/>
              </a:schemeClr>
              <a:schemeClr val="accent1">
                <a:tint val="60000"/>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sp>
    <dsp:sp modelId="{B5FC6A22-3F79-AE4D-A0F3-FCA728C27314}">
      <dsp:nvSpPr>
        <dsp:cNvPr id="0" name=""/>
        <dsp:cNvSpPr/>
      </dsp:nvSpPr>
      <dsp:spPr>
        <a:xfrm>
          <a:off x="600808" y="1281893"/>
          <a:ext cx="2110892" cy="168871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s-ES" sz="2400" kern="1200" dirty="0" smtClean="0"/>
            <a:t>Técnico productivo</a:t>
          </a:r>
          <a:endParaRPr lang="es-ES" sz="2400" kern="1200" dirty="0"/>
        </a:p>
      </dsp:txBody>
      <dsp:txXfrm>
        <a:off x="650269" y="1331354"/>
        <a:ext cx="2011970" cy="1589791"/>
      </dsp:txXfrm>
    </dsp:sp>
    <dsp:sp modelId="{C447D0F8-5E9D-794E-8EB3-6104DEEA367D}">
      <dsp:nvSpPr>
        <dsp:cNvPr id="0" name=""/>
        <dsp:cNvSpPr/>
      </dsp:nvSpPr>
      <dsp:spPr>
        <a:xfrm rot="16200000">
          <a:off x="3221617" y="1422961"/>
          <a:ext cx="1786365" cy="633267"/>
        </a:xfrm>
        <a:prstGeom prst="lef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30000"/>
                <a:alpha val="50000"/>
                <a:satMod val="150000"/>
              </a:schemeClr>
              <a:schemeClr val="accent1">
                <a:tint val="60000"/>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sp>
    <dsp:sp modelId="{F46D4AF6-2D16-3146-988A-4741E2C71B7F}">
      <dsp:nvSpPr>
        <dsp:cNvPr id="0" name=""/>
        <dsp:cNvSpPr/>
      </dsp:nvSpPr>
      <dsp:spPr>
        <a:xfrm>
          <a:off x="3059353" y="2055"/>
          <a:ext cx="2110892" cy="168871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s-ES" sz="2000" kern="1200" dirty="0" smtClean="0"/>
            <a:t>Sociocultural y económico</a:t>
          </a:r>
          <a:endParaRPr lang="es-ES" sz="2000" kern="1200" dirty="0"/>
        </a:p>
      </dsp:txBody>
      <dsp:txXfrm>
        <a:off x="3108814" y="51516"/>
        <a:ext cx="2011970" cy="1589791"/>
      </dsp:txXfrm>
    </dsp:sp>
    <dsp:sp modelId="{EFD54A08-E923-F440-8C22-D89E676DD18F}">
      <dsp:nvSpPr>
        <dsp:cNvPr id="0" name=""/>
        <dsp:cNvSpPr/>
      </dsp:nvSpPr>
      <dsp:spPr>
        <a:xfrm rot="19500000">
          <a:off x="5033952" y="2294985"/>
          <a:ext cx="1692429" cy="633267"/>
        </a:xfrm>
        <a:prstGeom prst="lef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shade val="30000"/>
                <a:alpha val="50000"/>
                <a:satMod val="150000"/>
              </a:schemeClr>
              <a:schemeClr val="accent1">
                <a:tint val="60000"/>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sp>
    <dsp:sp modelId="{F89A1A1F-5AF3-DA4C-9DCA-C543E3E76BA4}">
      <dsp:nvSpPr>
        <dsp:cNvPr id="0" name=""/>
        <dsp:cNvSpPr/>
      </dsp:nvSpPr>
      <dsp:spPr>
        <a:xfrm>
          <a:off x="5517899" y="1281893"/>
          <a:ext cx="2110892" cy="168871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alpha val="50000"/>
                <a:satMod val="150000"/>
              </a:schemeClr>
              <a:schemeClr val="accent1">
                <a:hueOff val="0"/>
                <a:satOff val="0"/>
                <a:lumOff val="0"/>
                <a:alphaOff val="0"/>
                <a:tint val="50000"/>
                <a:alpha val="10000"/>
                <a:satMod val="150000"/>
              </a:schemeClr>
            </a:duotone>
          </a:blip>
          <a:stretch/>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s-ES" sz="2400" kern="1200" dirty="0" smtClean="0"/>
            <a:t>Político</a:t>
          </a:r>
          <a:endParaRPr lang="es-ES" sz="2400" kern="1200" dirty="0"/>
        </a:p>
      </dsp:txBody>
      <dsp:txXfrm>
        <a:off x="5567360" y="1331354"/>
        <a:ext cx="2011970" cy="158979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‹Nr.›</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7/6/16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t>7/6/16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s-ES_tradnl" smtClean="0"/>
              <a:t>Clic para editar título</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6BE1EF4-31ED-45C2-AC47-F2718A41336B}"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‹Nr.›</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s-ES_tradnl" smtClean="0"/>
              <a:t>Clic para editar título</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s-ES_tradnl" smtClean="0"/>
              <a:t>Clic para editar título</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t>7/6/16</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t>‹Nr.›</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s-ES_tradnl" smtClean="0"/>
              <a:t>Clic para editar título</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s-ES_tradnl" smtClean="0"/>
              <a:t>Arrastre la imagen al marcador de posición o haga clic en el icono para agregar</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s-ES_tradnl" smtClean="0"/>
              <a:t>Clic para editar título</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t>7/6/16</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t>7/6/16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‹Nr.›</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‹Nr.›</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7/6/16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‹Nr.›</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t>7/6/16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1.xml"/><Relationship Id="rId2"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Marco teórico Agroecología</a:t>
            </a:r>
            <a:endParaRPr lang="es-ES" dirty="0"/>
          </a:p>
        </p:txBody>
      </p:sp>
      <p:sp>
        <p:nvSpPr>
          <p:cNvPr id="3" name="Subtítulo 2"/>
          <p:cNvSpPr>
            <a:spLocks noGrp="1"/>
          </p:cNvSpPr>
          <p:nvPr>
            <p:ph type="subTitle" idx="1"/>
          </p:nvPr>
        </p:nvSpPr>
        <p:spPr/>
        <p:txBody>
          <a:bodyPr>
            <a:normAutofit/>
          </a:bodyPr>
          <a:lstStyle/>
          <a:p>
            <a:endParaRPr lang="es-ES" sz="3200" dirty="0"/>
          </a:p>
        </p:txBody>
      </p:sp>
    </p:spTree>
    <p:extLst>
      <p:ext uri="{BB962C8B-B14F-4D97-AF65-F5344CB8AC3E}">
        <p14:creationId xmlns:p14="http://schemas.microsoft.com/office/powerpoint/2010/main" val="1784939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903064446"/>
              </p:ext>
            </p:extLst>
          </p:nvPr>
        </p:nvGraphicFramePr>
        <p:xfrm>
          <a:off x="617216" y="1396999"/>
          <a:ext cx="7976334" cy="4822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4"/>
          <p:cNvSpPr>
            <a:spLocks noGrp="1"/>
          </p:cNvSpPr>
          <p:nvPr>
            <p:ph type="title"/>
          </p:nvPr>
        </p:nvSpPr>
        <p:spPr/>
        <p:txBody>
          <a:bodyPr/>
          <a:lstStyle/>
          <a:p>
            <a:r>
              <a:rPr lang="es-ES" sz="2800" b="1" dirty="0"/>
              <a:t>Desde el punto de vista del manejo, los componentes básicos de un </a:t>
            </a:r>
            <a:r>
              <a:rPr lang="es-ES" sz="2800" b="1" dirty="0" err="1"/>
              <a:t>agroecosistema</a:t>
            </a:r>
            <a:r>
              <a:rPr lang="es-ES" sz="2800" b="1" dirty="0"/>
              <a:t> sustentable incluyen: </a:t>
            </a:r>
            <a:br>
              <a:rPr lang="es-ES" sz="2800" b="1" dirty="0"/>
            </a:br>
            <a:endParaRPr lang="es-ES" sz="2800" dirty="0"/>
          </a:p>
        </p:txBody>
      </p:sp>
      <p:sp>
        <p:nvSpPr>
          <p:cNvPr id="6" name="Marcador de contenido 5"/>
          <p:cNvSpPr>
            <a:spLocks noGrp="1"/>
          </p:cNvSpPr>
          <p:nvPr>
            <p:ph idx="1"/>
          </p:nvPr>
        </p:nvSpPr>
        <p:spPr/>
        <p:txBody>
          <a:bodyPr/>
          <a:lstStyle/>
          <a:p>
            <a:endParaRPr lang="es-ES"/>
          </a:p>
        </p:txBody>
      </p:sp>
    </p:spTree>
    <p:extLst>
      <p:ext uri="{BB962C8B-B14F-4D97-AF65-F5344CB8AC3E}">
        <p14:creationId xmlns:p14="http://schemas.microsoft.com/office/powerpoint/2010/main" val="19658032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043413172"/>
              </p:ext>
            </p:extLst>
          </p:nvPr>
        </p:nvGraphicFramePr>
        <p:xfrm>
          <a:off x="367957" y="688471"/>
          <a:ext cx="8356158" cy="5519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44281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800" dirty="0" smtClean="0"/>
              <a:t>La agroecología propone</a:t>
            </a:r>
            <a:endParaRPr lang="es-ES" sz="4800" dirty="0"/>
          </a:p>
        </p:txBody>
      </p:sp>
      <p:sp>
        <p:nvSpPr>
          <p:cNvPr id="3" name="Marcador de contenido 2"/>
          <p:cNvSpPr>
            <a:spLocks noGrp="1"/>
          </p:cNvSpPr>
          <p:nvPr>
            <p:ph idx="1"/>
          </p:nvPr>
        </p:nvSpPr>
        <p:spPr/>
        <p:txBody>
          <a:bodyPr>
            <a:normAutofit/>
          </a:bodyPr>
          <a:lstStyle/>
          <a:p>
            <a:pPr marL="0" indent="0" algn="just">
              <a:buNone/>
            </a:pPr>
            <a:r>
              <a:rPr lang="es-ES" sz="2800" dirty="0"/>
              <a:t>E</a:t>
            </a:r>
            <a:r>
              <a:rPr lang="es-ES" sz="2800" dirty="0" smtClean="0"/>
              <a:t>l diseño y manejo sostenible de los </a:t>
            </a:r>
            <a:r>
              <a:rPr lang="es-ES" sz="2800" dirty="0" err="1" smtClean="0"/>
              <a:t>agroecosistemas</a:t>
            </a:r>
            <a:r>
              <a:rPr lang="es-ES" sz="2800" dirty="0" smtClean="0"/>
              <a:t> con criterios ecológicos (</a:t>
            </a:r>
            <a:r>
              <a:rPr lang="es-ES" sz="2800" dirty="0" err="1" smtClean="0"/>
              <a:t>Altieri</a:t>
            </a:r>
            <a:r>
              <a:rPr lang="es-ES" sz="2800" dirty="0" smtClean="0"/>
              <a:t>, 1995, </a:t>
            </a:r>
            <a:r>
              <a:rPr lang="es-ES" sz="2800" dirty="0" err="1" smtClean="0"/>
              <a:t>Gliessman</a:t>
            </a:r>
            <a:r>
              <a:rPr lang="es-ES" sz="2800" dirty="0" smtClean="0"/>
              <a:t>, 2002) a través de formas de acción social colectiva y propuestas de desarrollo participativo que impulsan formas de producción y comercialización de alimentos y demás productos </a:t>
            </a:r>
            <a:r>
              <a:rPr lang="es-ES" sz="2800" dirty="0" err="1" smtClean="0"/>
              <a:t>agroganaderos</a:t>
            </a:r>
            <a:r>
              <a:rPr lang="es-ES" sz="2800" dirty="0" smtClean="0"/>
              <a:t> que contribuyen a dar respuesta a la actual crisis ecológica y social en las zonas rurales y urbanas </a:t>
            </a:r>
            <a:endParaRPr lang="es-SV" sz="2800" dirty="0" smtClean="0"/>
          </a:p>
          <a:p>
            <a:endParaRPr lang="es-ES" dirty="0"/>
          </a:p>
        </p:txBody>
      </p:sp>
    </p:spTree>
    <p:extLst>
      <p:ext uri="{BB962C8B-B14F-4D97-AF65-F5344CB8AC3E}">
        <p14:creationId xmlns:p14="http://schemas.microsoft.com/office/powerpoint/2010/main" val="41762508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Como enfoque teórico y metodológico</a:t>
            </a:r>
            <a:r>
              <a:rPr lang="es-ES" dirty="0" smtClean="0"/>
              <a:t> </a:t>
            </a:r>
            <a:endParaRPr lang="es-ES" dirty="0"/>
          </a:p>
        </p:txBody>
      </p:sp>
      <p:sp>
        <p:nvSpPr>
          <p:cNvPr id="3" name="Marcador de contenido 2"/>
          <p:cNvSpPr>
            <a:spLocks noGrp="1"/>
          </p:cNvSpPr>
          <p:nvPr>
            <p:ph idx="1"/>
          </p:nvPr>
        </p:nvSpPr>
        <p:spPr/>
        <p:txBody>
          <a:bodyPr>
            <a:normAutofit/>
          </a:bodyPr>
          <a:lstStyle/>
          <a:p>
            <a:pPr algn="just"/>
            <a:endParaRPr lang="es-ES" dirty="0" smtClean="0"/>
          </a:p>
          <a:p>
            <a:pPr algn="just"/>
            <a:r>
              <a:rPr lang="es-ES" sz="2800" dirty="0"/>
              <a:t>L</a:t>
            </a:r>
            <a:r>
              <a:rPr lang="es-ES" sz="2800" dirty="0" smtClean="0"/>
              <a:t>a </a:t>
            </a:r>
            <a:r>
              <a:rPr lang="es-ES" sz="2800" dirty="0"/>
              <a:t>agroecología constituye una estrategia pluridisciplinaria y </a:t>
            </a:r>
            <a:r>
              <a:rPr lang="es-ES" sz="2800" dirty="0" err="1"/>
              <a:t>pluriepistemológica</a:t>
            </a:r>
            <a:r>
              <a:rPr lang="es-ES" sz="2800" dirty="0"/>
              <a:t> </a:t>
            </a:r>
            <a:r>
              <a:rPr lang="es-ES" sz="2800" dirty="0" smtClean="0"/>
              <a:t>para </a:t>
            </a:r>
            <a:r>
              <a:rPr lang="es-ES" sz="2800" dirty="0"/>
              <a:t>el análisis y diseño de formas de manejo participativo de los recursos naturales aplicando conceptos y principios ecológicos, vinculadas a propuestas alternativas de desarrollo local (</a:t>
            </a:r>
            <a:r>
              <a:rPr lang="es-ES" sz="2800" dirty="0" err="1"/>
              <a:t>Norgaard</a:t>
            </a:r>
            <a:r>
              <a:rPr lang="es-ES" sz="2800" dirty="0"/>
              <a:t>, 1994, Guzmán et al, 2000). </a:t>
            </a:r>
            <a:endParaRPr lang="es-SV" sz="2800" dirty="0"/>
          </a:p>
          <a:p>
            <a:endParaRPr lang="es-ES" dirty="0"/>
          </a:p>
        </p:txBody>
      </p:sp>
    </p:spTree>
    <p:extLst>
      <p:ext uri="{BB962C8B-B14F-4D97-AF65-F5344CB8AC3E}">
        <p14:creationId xmlns:p14="http://schemas.microsoft.com/office/powerpoint/2010/main" val="39382753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ES" dirty="0" smtClean="0"/>
              <a:t>Por tanto, la agroecología es, simultáneamente, un enfoque científico para el análisis y evaluación de los </a:t>
            </a:r>
            <a:r>
              <a:rPr lang="es-ES" dirty="0" err="1" smtClean="0"/>
              <a:t>agroecosistemas</a:t>
            </a:r>
            <a:r>
              <a:rPr lang="es-ES" dirty="0" smtClean="0"/>
              <a:t> y sistemas alimentarios y una propuesta para la praxis técnico-productiva y sociopolítica en torno al manejo ecológico de los recursos naturales. </a:t>
            </a:r>
            <a:endParaRPr lang="es-ES" dirty="0"/>
          </a:p>
        </p:txBody>
      </p:sp>
    </p:spTree>
    <p:extLst>
      <p:ext uri="{BB962C8B-B14F-4D97-AF65-F5344CB8AC3E}">
        <p14:creationId xmlns:p14="http://schemas.microsoft.com/office/powerpoint/2010/main" val="16632694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852"/>
            <a:ext cx="8229600" cy="939348"/>
          </a:xfrm>
        </p:spPr>
        <p:txBody>
          <a:bodyPr>
            <a:normAutofit/>
          </a:bodyPr>
          <a:lstStyle/>
          <a:p>
            <a:r>
              <a:rPr lang="es-ES" sz="2800" dirty="0" smtClean="0"/>
              <a:t>Las tres dimensiones de la agroecología </a:t>
            </a:r>
            <a:endParaRPr lang="es-ES"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12309387"/>
              </p:ext>
            </p:extLst>
          </p:nvPr>
        </p:nvGraphicFramePr>
        <p:xfrm>
          <a:off x="457200" y="1165370"/>
          <a:ext cx="8229600" cy="4960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0010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Técnico productivo</a:t>
            </a:r>
            <a:endParaRPr lang="es-ES" dirty="0"/>
          </a:p>
        </p:txBody>
      </p:sp>
      <p:sp>
        <p:nvSpPr>
          <p:cNvPr id="3" name="Marcador de contenido 2"/>
          <p:cNvSpPr>
            <a:spLocks noGrp="1"/>
          </p:cNvSpPr>
          <p:nvPr>
            <p:ph idx="1"/>
          </p:nvPr>
        </p:nvSpPr>
        <p:spPr/>
        <p:txBody>
          <a:bodyPr>
            <a:normAutofit/>
          </a:bodyPr>
          <a:lstStyle/>
          <a:p>
            <a:pPr algn="just"/>
            <a:r>
              <a:rPr lang="es-ES" dirty="0" smtClean="0"/>
              <a:t>Está centrada </a:t>
            </a:r>
            <a:r>
              <a:rPr lang="es-ES" dirty="0"/>
              <a:t>en el diseño de los </a:t>
            </a:r>
            <a:r>
              <a:rPr lang="es-ES" dirty="0" err="1" smtClean="0"/>
              <a:t>agroecosistemas</a:t>
            </a:r>
            <a:r>
              <a:rPr lang="es-ES" dirty="0" smtClean="0"/>
              <a:t> sustentables, </a:t>
            </a:r>
            <a:r>
              <a:rPr lang="es-ES" dirty="0"/>
              <a:t>siendo la ecología el marco científico de referencia que en diálogo con el conocimiento tradicional campesino e indígena proponen la redefinición de los fundamentos técnicos de la agronomía, la veterinaria y las ciencias </a:t>
            </a:r>
            <a:r>
              <a:rPr lang="es-ES" dirty="0" smtClean="0"/>
              <a:t>forestales</a:t>
            </a:r>
            <a:r>
              <a:rPr lang="es-ES" dirty="0"/>
              <a:t> </a:t>
            </a:r>
            <a:r>
              <a:rPr lang="es-ES" dirty="0" smtClean="0"/>
              <a:t>desde las experiencias agroecológicas. </a:t>
            </a:r>
          </a:p>
          <a:p>
            <a:pPr algn="just"/>
            <a:r>
              <a:rPr lang="es-ES" dirty="0" err="1" smtClean="0"/>
              <a:t>Agrodiversidad</a:t>
            </a:r>
            <a:r>
              <a:rPr lang="es-ES" dirty="0" smtClean="0"/>
              <a:t>, servicios </a:t>
            </a:r>
            <a:r>
              <a:rPr lang="es-ES" dirty="0" err="1" smtClean="0"/>
              <a:t>ecosistémicos</a:t>
            </a:r>
            <a:r>
              <a:rPr lang="es-ES" dirty="0" smtClean="0"/>
              <a:t>, sanidad vegetal, ecología del suelo, </a:t>
            </a:r>
            <a:r>
              <a:rPr lang="es-ES" dirty="0" err="1" smtClean="0"/>
              <a:t>resilencia</a:t>
            </a:r>
            <a:r>
              <a:rPr lang="es-ES" dirty="0"/>
              <a:t> </a:t>
            </a:r>
            <a:r>
              <a:rPr lang="es-ES" dirty="0" smtClean="0"/>
              <a:t>y la conversión transición</a:t>
            </a:r>
            <a:r>
              <a:rPr lang="es-ES" dirty="0"/>
              <a:t>.</a:t>
            </a:r>
            <a:endParaRPr lang="es-SV" dirty="0"/>
          </a:p>
        </p:txBody>
      </p:sp>
    </p:spTree>
    <p:extLst>
      <p:ext uri="{BB962C8B-B14F-4D97-AF65-F5344CB8AC3E}">
        <p14:creationId xmlns:p14="http://schemas.microsoft.com/office/powerpoint/2010/main" val="5981484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Sociocultural y económica</a:t>
            </a:r>
            <a:endParaRPr lang="es-ES" dirty="0"/>
          </a:p>
        </p:txBody>
      </p:sp>
      <p:sp>
        <p:nvSpPr>
          <p:cNvPr id="3" name="Marcador de contenido 2"/>
          <p:cNvSpPr>
            <a:spLocks noGrp="1"/>
          </p:cNvSpPr>
          <p:nvPr>
            <p:ph idx="1"/>
          </p:nvPr>
        </p:nvSpPr>
        <p:spPr/>
        <p:txBody>
          <a:bodyPr/>
          <a:lstStyle/>
          <a:p>
            <a:pPr algn="just"/>
            <a:r>
              <a:rPr lang="es-ES" dirty="0"/>
              <a:t>S</a:t>
            </a:r>
            <a:r>
              <a:rPr lang="es-ES" dirty="0" smtClean="0"/>
              <a:t>e caracteriza por un fuerte contenido endógeno, prioritariamente a través del análisis sociológico y antropológico de las comunidades campesinas y rurales, las estrategias productivas y los procesos de desarrollo rural prioritarios.</a:t>
            </a:r>
          </a:p>
          <a:p>
            <a:pPr algn="just"/>
            <a:r>
              <a:rPr lang="es-ES" dirty="0" smtClean="0"/>
              <a:t>Mercados locales y regionales (circuitos cortos),  soberanía alimentaria, desarrollo local y territorial, identidad local, rescate de la biodiversidad, rescate del germoplasma regional  o territorial, gastronomía local, saberes tradicionales.</a:t>
            </a:r>
            <a:endParaRPr lang="es-ES" dirty="0"/>
          </a:p>
        </p:txBody>
      </p:sp>
    </p:spTree>
    <p:extLst>
      <p:ext uri="{BB962C8B-B14F-4D97-AF65-F5344CB8AC3E}">
        <p14:creationId xmlns:p14="http://schemas.microsoft.com/office/powerpoint/2010/main" val="37929091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Política</a:t>
            </a:r>
            <a:endParaRPr lang="es-ES" dirty="0"/>
          </a:p>
        </p:txBody>
      </p:sp>
      <p:sp>
        <p:nvSpPr>
          <p:cNvPr id="3" name="Marcador de contenido 2"/>
          <p:cNvSpPr>
            <a:spLocks noGrp="1"/>
          </p:cNvSpPr>
          <p:nvPr>
            <p:ph idx="1"/>
          </p:nvPr>
        </p:nvSpPr>
        <p:spPr/>
        <p:txBody>
          <a:bodyPr>
            <a:normAutofit/>
          </a:bodyPr>
          <a:lstStyle/>
          <a:p>
            <a:pPr algn="just"/>
            <a:r>
              <a:rPr lang="es-ES" dirty="0" smtClean="0"/>
              <a:t>Se traduce en la implicación práctica en la construcción de alternativas a la globalización agroalimentaria mediante el apoyo y acompañamiento de acciones colectivas, tanto productivas, de comercialización como de lucha política. En esta última dimensión la Agroecología se articula con la propuesta científica de los estudios campesinos, por un lado y con la propuesta de la soberanía alimentaria.</a:t>
            </a:r>
          </a:p>
          <a:p>
            <a:pPr algn="just"/>
            <a:r>
              <a:rPr lang="es-ES" dirty="0" smtClean="0"/>
              <a:t>Movimiento social, políticas conducentes, sistema alimentario alternativo y lucha por la tierra, por el agua y la bioseguridad.</a:t>
            </a:r>
            <a:endParaRPr lang="es-ES" dirty="0"/>
          </a:p>
        </p:txBody>
      </p:sp>
    </p:spTree>
    <p:extLst>
      <p:ext uri="{BB962C8B-B14F-4D97-AF65-F5344CB8AC3E}">
        <p14:creationId xmlns:p14="http://schemas.microsoft.com/office/powerpoint/2010/main" val="21829498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279400" y="1054100"/>
            <a:ext cx="8509000" cy="4368800"/>
          </a:xfrm>
          <a:prstGeom prst="rect">
            <a:avLst/>
          </a:prstGeom>
          <a:noFill/>
          <a:ln>
            <a:noFill/>
          </a:ln>
        </p:spPr>
      </p:pic>
    </p:spTree>
    <p:extLst>
      <p:ext uri="{BB962C8B-B14F-4D97-AF65-F5344CB8AC3E}">
        <p14:creationId xmlns:p14="http://schemas.microsoft.com/office/powerpoint/2010/main" val="26308215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098861330"/>
              </p:ext>
            </p:extLst>
          </p:nvPr>
        </p:nvGraphicFramePr>
        <p:xfrm>
          <a:off x="2005953" y="1587500"/>
          <a:ext cx="641256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451042" y="6279328"/>
            <a:ext cx="8284942" cy="646331"/>
          </a:xfrm>
          <a:prstGeom prst="rect">
            <a:avLst/>
          </a:prstGeom>
          <a:noFill/>
        </p:spPr>
        <p:txBody>
          <a:bodyPr wrap="square" rtlCol="0">
            <a:spAutoFit/>
          </a:bodyPr>
          <a:lstStyle/>
          <a:p>
            <a:r>
              <a:rPr lang="es-ES" dirty="0" smtClean="0"/>
              <a:t>                     Autosuficiencia   Locales    </a:t>
            </a:r>
            <a:r>
              <a:rPr lang="es-ES" dirty="0"/>
              <a:t>R</a:t>
            </a:r>
            <a:r>
              <a:rPr lang="es-ES" dirty="0" smtClean="0"/>
              <a:t>egionales    Nacionales    </a:t>
            </a:r>
            <a:r>
              <a:rPr lang="es-ES" dirty="0" err="1" smtClean="0"/>
              <a:t>Exportació</a:t>
            </a:r>
            <a:endParaRPr lang="es-ES" dirty="0" smtClean="0"/>
          </a:p>
          <a:p>
            <a:r>
              <a:rPr lang="es-ES" dirty="0" smtClean="0"/>
              <a:t>n</a:t>
            </a:r>
            <a:endParaRPr lang="es-ES" dirty="0"/>
          </a:p>
        </p:txBody>
      </p:sp>
      <p:sp>
        <p:nvSpPr>
          <p:cNvPr id="6" name="CuadroTexto 5"/>
          <p:cNvSpPr txBox="1"/>
          <p:nvPr/>
        </p:nvSpPr>
        <p:spPr>
          <a:xfrm>
            <a:off x="332347" y="2774953"/>
            <a:ext cx="1531171" cy="646331"/>
          </a:xfrm>
          <a:prstGeom prst="rect">
            <a:avLst/>
          </a:prstGeom>
          <a:noFill/>
        </p:spPr>
        <p:txBody>
          <a:bodyPr wrap="square" rtlCol="0">
            <a:spAutoFit/>
          </a:bodyPr>
          <a:lstStyle/>
          <a:p>
            <a:r>
              <a:rPr lang="es-ES" dirty="0" smtClean="0"/>
              <a:t>Alta </a:t>
            </a:r>
          </a:p>
          <a:p>
            <a:r>
              <a:rPr lang="es-ES" dirty="0" smtClean="0"/>
              <a:t>biodiversidad</a:t>
            </a:r>
            <a:endParaRPr lang="es-ES" dirty="0"/>
          </a:p>
        </p:txBody>
      </p:sp>
      <p:sp>
        <p:nvSpPr>
          <p:cNvPr id="7" name="CuadroTexto 6"/>
          <p:cNvSpPr txBox="1"/>
          <p:nvPr/>
        </p:nvSpPr>
        <p:spPr>
          <a:xfrm>
            <a:off x="332347" y="4617503"/>
            <a:ext cx="1531171" cy="646331"/>
          </a:xfrm>
          <a:prstGeom prst="rect">
            <a:avLst/>
          </a:prstGeom>
          <a:noFill/>
        </p:spPr>
        <p:txBody>
          <a:bodyPr wrap="square" rtlCol="0">
            <a:spAutoFit/>
          </a:bodyPr>
          <a:lstStyle/>
          <a:p>
            <a:r>
              <a:rPr lang="es-ES" dirty="0" smtClean="0"/>
              <a:t>Baja Biodiversidad</a:t>
            </a:r>
            <a:endParaRPr lang="es-ES" dirty="0"/>
          </a:p>
        </p:txBody>
      </p:sp>
    </p:spTree>
    <p:extLst>
      <p:ext uri="{BB962C8B-B14F-4D97-AF65-F5344CB8AC3E}">
        <p14:creationId xmlns:p14="http://schemas.microsoft.com/office/powerpoint/2010/main" val="14275282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35000" y="863600"/>
            <a:ext cx="7861300" cy="5130800"/>
          </a:xfrm>
          <a:prstGeom prst="rect">
            <a:avLst/>
          </a:prstGeom>
        </p:spPr>
      </p:pic>
      <p:sp>
        <p:nvSpPr>
          <p:cNvPr id="3" name="Título 2"/>
          <p:cNvSpPr>
            <a:spLocks noGrp="1"/>
          </p:cNvSpPr>
          <p:nvPr>
            <p:ph type="title"/>
          </p:nvPr>
        </p:nvSpPr>
        <p:spPr>
          <a:xfrm>
            <a:off x="498475" y="94129"/>
            <a:ext cx="8147051" cy="617071"/>
          </a:xfrm>
        </p:spPr>
        <p:txBody>
          <a:bodyPr/>
          <a:lstStyle/>
          <a:p>
            <a:r>
              <a:rPr lang="es-ES" sz="2400" b="1" dirty="0" smtClean="0"/>
              <a:t>Objetivos sociales, económicos y ambientales </a:t>
            </a:r>
            <a:endParaRPr lang="es-ES" sz="2400" dirty="0"/>
          </a:p>
        </p:txBody>
      </p:sp>
      <p:sp>
        <p:nvSpPr>
          <p:cNvPr id="4" name="Marcador de contenido 3"/>
          <p:cNvSpPr>
            <a:spLocks noGrp="1"/>
          </p:cNvSpPr>
          <p:nvPr>
            <p:ph idx="1"/>
          </p:nvPr>
        </p:nvSpPr>
        <p:spPr/>
        <p:txBody>
          <a:bodyPr/>
          <a:lstStyle/>
          <a:p>
            <a:endParaRPr lang="es-ES"/>
          </a:p>
        </p:txBody>
      </p:sp>
    </p:spTree>
    <p:extLst>
      <p:ext uri="{BB962C8B-B14F-4D97-AF65-F5344CB8AC3E}">
        <p14:creationId xmlns:p14="http://schemas.microsoft.com/office/powerpoint/2010/main" val="5969493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09569" y="890264"/>
            <a:ext cx="5724862" cy="3003157"/>
          </a:xfrm>
        </p:spPr>
        <p:txBody>
          <a:bodyPr>
            <a:normAutofit fontScale="90000"/>
          </a:bodyPr>
          <a:lstStyle/>
          <a:p>
            <a:r>
              <a:rPr lang="es-ES" sz="4000" dirty="0" smtClean="0"/>
              <a:t/>
            </a:r>
            <a:br>
              <a:rPr lang="es-ES" sz="4000" dirty="0" smtClean="0"/>
            </a:br>
            <a:r>
              <a:rPr lang="es-ES" sz="4000" dirty="0"/>
              <a:t/>
            </a:r>
            <a:br>
              <a:rPr lang="es-ES" sz="4000" dirty="0"/>
            </a:br>
            <a:r>
              <a:rPr lang="es-ES" sz="4000" dirty="0" smtClean="0"/>
              <a:t/>
            </a:r>
            <a:br>
              <a:rPr lang="es-ES" sz="4000" dirty="0" smtClean="0"/>
            </a:br>
            <a:r>
              <a:rPr lang="es-ES" sz="4000" b="1" dirty="0" smtClean="0">
                <a:latin typeface="Apple Chancery"/>
                <a:cs typeface="Apple Chancery"/>
              </a:rPr>
              <a:t>L</a:t>
            </a:r>
            <a:r>
              <a:rPr lang="es-ES" sz="3600" b="1" dirty="0" smtClean="0">
                <a:latin typeface="Apple Chancery"/>
                <a:cs typeface="Apple Chancery"/>
              </a:rPr>
              <a:t>ineamientos de </a:t>
            </a:r>
            <a:br>
              <a:rPr lang="es-ES" sz="3600" b="1" dirty="0" smtClean="0">
                <a:latin typeface="Apple Chancery"/>
                <a:cs typeface="Apple Chancery"/>
              </a:rPr>
            </a:br>
            <a:r>
              <a:rPr lang="es-ES" sz="3600" b="1" dirty="0" smtClean="0">
                <a:latin typeface="Apple Chancery"/>
                <a:cs typeface="Apple Chancery"/>
              </a:rPr>
              <a:t>Política para el Fomento de la Agroecología en El Salvador  </a:t>
            </a:r>
            <a:endParaRPr lang="es-ES" sz="3600" b="1" dirty="0">
              <a:latin typeface="Apple Chancery"/>
              <a:cs typeface="Apple Chancery"/>
            </a:endParaRPr>
          </a:p>
        </p:txBody>
      </p:sp>
      <p:sp>
        <p:nvSpPr>
          <p:cNvPr id="5" name="Subtítulo 4"/>
          <p:cNvSpPr>
            <a:spLocks noGrp="1"/>
          </p:cNvSpPr>
          <p:nvPr>
            <p:ph type="subTitle" idx="1"/>
          </p:nvPr>
        </p:nvSpPr>
        <p:spPr>
          <a:xfrm>
            <a:off x="1709569" y="3335522"/>
            <a:ext cx="5724862" cy="665890"/>
          </a:xfrm>
        </p:spPr>
        <p:txBody>
          <a:bodyPr>
            <a:normAutofit/>
          </a:bodyPr>
          <a:lstStyle/>
          <a:p>
            <a:endParaRPr lang="es-ES" dirty="0" smtClean="0"/>
          </a:p>
          <a:p>
            <a:endParaRPr lang="es-ES" dirty="0"/>
          </a:p>
        </p:txBody>
      </p:sp>
    </p:spTree>
    <p:extLst>
      <p:ext uri="{BB962C8B-B14F-4D97-AF65-F5344CB8AC3E}">
        <p14:creationId xmlns:p14="http://schemas.microsoft.com/office/powerpoint/2010/main" val="20604345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ctr" rtl="0">
              <a:spcBef>
                <a:spcPct val="0"/>
              </a:spcBef>
            </a:pPr>
            <a:r>
              <a:rPr lang="es-ES_tradnl" sz="3600" b="1" dirty="0" smtClean="0">
                <a:latin typeface="Arial Narrow"/>
                <a:cs typeface="Arial Narrow"/>
              </a:rPr>
              <a:t>1. Producción</a:t>
            </a:r>
            <a:r>
              <a:rPr lang="es-SV" sz="3600" dirty="0">
                <a:latin typeface="Arial Narrow"/>
                <a:cs typeface="Arial Narrow"/>
              </a:rPr>
              <a:t/>
            </a:r>
            <a:br>
              <a:rPr lang="es-SV" sz="3600" dirty="0">
                <a:latin typeface="Arial Narrow"/>
                <a:cs typeface="Arial Narrow"/>
              </a:rPr>
            </a:br>
            <a:endParaRPr lang="es-ES" sz="3600" dirty="0">
              <a:latin typeface="Arial Narrow"/>
              <a:cs typeface="Arial Narrow"/>
            </a:endParaRPr>
          </a:p>
        </p:txBody>
      </p:sp>
      <p:sp>
        <p:nvSpPr>
          <p:cNvPr id="3" name="Marcador de contenido 2"/>
          <p:cNvSpPr>
            <a:spLocks noGrp="1"/>
          </p:cNvSpPr>
          <p:nvPr>
            <p:ph idx="1"/>
          </p:nvPr>
        </p:nvSpPr>
        <p:spPr/>
        <p:txBody>
          <a:bodyPr/>
          <a:lstStyle/>
          <a:p>
            <a:pPr marL="0" indent="0" algn="just">
              <a:buNone/>
            </a:pPr>
            <a:r>
              <a:rPr lang="es-ES_tradnl" sz="2800" dirty="0">
                <a:latin typeface="Arial Narrow"/>
                <a:cs typeface="Arial Narrow"/>
              </a:rPr>
              <a:t>Objetivo: </a:t>
            </a:r>
            <a:r>
              <a:rPr lang="es-ES_tradnl" sz="2800" i="1" dirty="0">
                <a:latin typeface="Arial Narrow"/>
                <a:cs typeface="Arial Narrow"/>
              </a:rPr>
              <a:t>Mejorar la sustentabilidad de los </a:t>
            </a:r>
            <a:r>
              <a:rPr lang="es-ES_tradnl" sz="2800" i="1" dirty="0" err="1">
                <a:latin typeface="Arial Narrow"/>
                <a:cs typeface="Arial Narrow"/>
              </a:rPr>
              <a:t>agroecosistemas</a:t>
            </a:r>
            <a:r>
              <a:rPr lang="es-ES_tradnl" sz="2800" i="1" dirty="0">
                <a:latin typeface="Arial Narrow"/>
                <a:cs typeface="Arial Narrow"/>
              </a:rPr>
              <a:t>, garantizando la viabilidad y equidad económica de la agricultura familiar campesina y la soberanía alimentaria.</a:t>
            </a:r>
            <a:endParaRPr lang="es-SV" sz="2800" dirty="0">
              <a:latin typeface="Arial Narrow"/>
              <a:cs typeface="Arial Narrow"/>
            </a:endParaRPr>
          </a:p>
          <a:p>
            <a:pPr algn="just"/>
            <a:endParaRPr lang="es-SV" sz="2800" dirty="0">
              <a:latin typeface="Arial Narrow"/>
              <a:cs typeface="Arial Narrow"/>
            </a:endParaRPr>
          </a:p>
          <a:p>
            <a:endParaRPr lang="es-ES" dirty="0"/>
          </a:p>
        </p:txBody>
      </p:sp>
    </p:spTree>
    <p:extLst>
      <p:ext uri="{BB962C8B-B14F-4D97-AF65-F5344CB8AC3E}">
        <p14:creationId xmlns:p14="http://schemas.microsoft.com/office/powerpoint/2010/main" val="34556367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_tradnl" i="1" dirty="0" smtClean="0">
              <a:latin typeface="Arial Narrow"/>
              <a:cs typeface="Arial Narrow"/>
            </a:endParaRPr>
          </a:p>
          <a:p>
            <a:pPr marL="0" indent="0">
              <a:buNone/>
            </a:pPr>
            <a:r>
              <a:rPr lang="es-ES_tradnl" sz="3200" i="1" dirty="0" smtClean="0">
                <a:latin typeface="Arial Narrow"/>
                <a:cs typeface="Arial Narrow"/>
              </a:rPr>
              <a:t>Las </a:t>
            </a:r>
            <a:r>
              <a:rPr lang="es-ES_tradnl" sz="3200" i="1" dirty="0">
                <a:latin typeface="Arial Narrow"/>
                <a:cs typeface="Arial Narrow"/>
              </a:rPr>
              <a:t>directrices que ayudaran a generar condiciones para que la agricultura familiar campesina transite de la agricultura convencional a la agroecología </a:t>
            </a:r>
            <a:endParaRPr lang="es-ES" sz="3200" dirty="0"/>
          </a:p>
        </p:txBody>
      </p:sp>
    </p:spTree>
    <p:extLst>
      <p:ext uri="{BB962C8B-B14F-4D97-AF65-F5344CB8AC3E}">
        <p14:creationId xmlns:p14="http://schemas.microsoft.com/office/powerpoint/2010/main" val="2572713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2" algn="ctr" rtl="0">
              <a:spcBef>
                <a:spcPct val="0"/>
              </a:spcBef>
            </a:pPr>
            <a:endParaRPr lang="es-ES" sz="2400" dirty="0"/>
          </a:p>
        </p:txBody>
      </p:sp>
      <p:sp>
        <p:nvSpPr>
          <p:cNvPr id="3" name="Marcador de contenido 2"/>
          <p:cNvSpPr>
            <a:spLocks noGrp="1"/>
          </p:cNvSpPr>
          <p:nvPr>
            <p:ph idx="1"/>
          </p:nvPr>
        </p:nvSpPr>
        <p:spPr>
          <a:xfrm>
            <a:off x="581609" y="747823"/>
            <a:ext cx="8023810" cy="5410930"/>
          </a:xfrm>
        </p:spPr>
        <p:txBody>
          <a:bodyPr>
            <a:normAutofit fontScale="92500" lnSpcReduction="20000"/>
          </a:bodyPr>
          <a:lstStyle/>
          <a:p>
            <a:pPr marL="457200" lvl="2" indent="-457200">
              <a:spcBef>
                <a:spcPts val="2400"/>
              </a:spcBef>
            </a:pPr>
            <a:r>
              <a:rPr lang="es-ES_tradnl" sz="2300" b="1" dirty="0"/>
              <a:t>Desarrollar capacidades y promover proceso de planificación </a:t>
            </a:r>
            <a:r>
              <a:rPr lang="es-ES_tradnl" sz="2300" b="1" dirty="0" smtClean="0"/>
              <a:t>del </a:t>
            </a:r>
            <a:r>
              <a:rPr lang="es-ES_tradnl" sz="2300" b="1" dirty="0"/>
              <a:t>desarrollo de la agroecología </a:t>
            </a:r>
            <a:endParaRPr lang="es-SV" sz="2300" dirty="0" smtClean="0"/>
          </a:p>
          <a:p>
            <a:pPr marL="457200" lvl="2" indent="-457200">
              <a:spcBef>
                <a:spcPts val="2400"/>
              </a:spcBef>
            </a:pPr>
            <a:r>
              <a:rPr lang="es-ES_tradnl" sz="2300" b="1" dirty="0" smtClean="0"/>
              <a:t>Difundir </a:t>
            </a:r>
            <a:r>
              <a:rPr lang="es-ES_tradnl" sz="2300" b="1" dirty="0"/>
              <a:t>el conocimiento y la adopción  de prácticas y tecnologías para la </a:t>
            </a:r>
            <a:r>
              <a:rPr lang="es-ES_tradnl" sz="2300" b="1" dirty="0" smtClean="0"/>
              <a:t>diversificación</a:t>
            </a:r>
          </a:p>
          <a:p>
            <a:pPr lvl="1" algn="just"/>
            <a:r>
              <a:rPr lang="es-ES_tradnl" sz="2300" dirty="0"/>
              <a:t>Difundir el conocimiento sobre prácticas de manejo agroecológico para </a:t>
            </a:r>
            <a:r>
              <a:rPr lang="es-ES_tradnl" sz="2300" dirty="0" smtClean="0"/>
              <a:t>la diversificar:  </a:t>
            </a:r>
            <a:r>
              <a:rPr lang="es-ES_tradnl" sz="2300" dirty="0"/>
              <a:t>policultivos, mezcla de variedades locales, diversidad genética, integración animal a la finca; rotación de cultivos, cultivos intercalados, asociación de </a:t>
            </a:r>
            <a:r>
              <a:rPr lang="es-ES_tradnl" sz="2300" dirty="0" smtClean="0"/>
              <a:t>cultivos</a:t>
            </a:r>
            <a:r>
              <a:rPr lang="es-ES_tradnl" sz="2300" dirty="0"/>
              <a:t> </a:t>
            </a:r>
            <a:r>
              <a:rPr lang="es-ES_tradnl" sz="2300" dirty="0" smtClean="0"/>
              <a:t>y de contorno, </a:t>
            </a:r>
            <a:r>
              <a:rPr lang="es-ES_tradnl" sz="2300" dirty="0" err="1" smtClean="0"/>
              <a:t>etc</a:t>
            </a:r>
            <a:r>
              <a:rPr lang="es-ES_tradnl" sz="2300" dirty="0" smtClean="0"/>
              <a:t>  </a:t>
            </a:r>
            <a:endParaRPr lang="es-SV" sz="2300" dirty="0"/>
          </a:p>
          <a:p>
            <a:pPr lvl="1" algn="just"/>
            <a:r>
              <a:rPr lang="es-ES_tradnl" sz="2300" dirty="0" smtClean="0"/>
              <a:t>Identificar </a:t>
            </a:r>
            <a:r>
              <a:rPr lang="es-ES_tradnl" sz="2300" dirty="0"/>
              <a:t>y elaborar un inventario del germoplasma territorial </a:t>
            </a:r>
            <a:r>
              <a:rPr lang="es-ES_tradnl" sz="2300" dirty="0" smtClean="0"/>
              <a:t>autóctono</a:t>
            </a:r>
            <a:endParaRPr lang="es-SV" sz="2300" dirty="0"/>
          </a:p>
          <a:p>
            <a:pPr lvl="1" algn="just"/>
            <a:r>
              <a:rPr lang="es-ES_tradnl" sz="2300" dirty="0" smtClean="0"/>
              <a:t>Promover </a:t>
            </a:r>
            <a:r>
              <a:rPr lang="es-ES_tradnl" sz="2300" dirty="0"/>
              <a:t>mecanismos que aseguren el rescate, disponibilidad y acceso de semillas criollas, plántulas y forestales a través </a:t>
            </a:r>
            <a:r>
              <a:rPr lang="es-ES_tradnl" sz="2300" dirty="0" smtClean="0"/>
              <a:t>de: </a:t>
            </a:r>
            <a:r>
              <a:rPr lang="es-ES_tradnl" sz="2300" dirty="0" err="1" smtClean="0"/>
              <a:t>fitomejoramiento</a:t>
            </a:r>
            <a:r>
              <a:rPr lang="es-ES_tradnl" sz="2300" dirty="0" smtClean="0"/>
              <a:t> </a:t>
            </a:r>
            <a:r>
              <a:rPr lang="es-ES_tradnl" sz="2300" dirty="0"/>
              <a:t>participativo, validación del germoplasma nativo, desarrollo de bancos de semillas comunales, ferias de semillas, desarrollo de mercados de </a:t>
            </a:r>
            <a:r>
              <a:rPr lang="es-ES_tradnl" sz="2300" dirty="0" smtClean="0"/>
              <a:t>tecnologías. </a:t>
            </a:r>
            <a:endParaRPr lang="es-SV" sz="2300" dirty="0"/>
          </a:p>
          <a:p>
            <a:pPr marL="0" lvl="2" indent="0" algn="just">
              <a:spcBef>
                <a:spcPts val="2400"/>
              </a:spcBef>
              <a:buNone/>
            </a:pPr>
            <a:endParaRPr lang="es-ES_tradnl" b="1" dirty="0" smtClean="0"/>
          </a:p>
          <a:p>
            <a:pPr marL="457200" lvl="2" indent="-457200">
              <a:spcBef>
                <a:spcPts val="2400"/>
              </a:spcBef>
            </a:pPr>
            <a:endParaRPr lang="es-SV" dirty="0"/>
          </a:p>
          <a:p>
            <a:pPr marL="0" lvl="2" indent="0">
              <a:spcBef>
                <a:spcPts val="2400"/>
              </a:spcBef>
              <a:buNone/>
            </a:pPr>
            <a:endParaRPr lang="es-SV" dirty="0"/>
          </a:p>
        </p:txBody>
      </p:sp>
    </p:spTree>
    <p:extLst>
      <p:ext uri="{BB962C8B-B14F-4D97-AF65-F5344CB8AC3E}">
        <p14:creationId xmlns:p14="http://schemas.microsoft.com/office/powerpoint/2010/main" val="401815366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26141" y="314979"/>
            <a:ext cx="7691719" cy="5843773"/>
          </a:xfrm>
        </p:spPr>
        <p:txBody>
          <a:bodyPr>
            <a:normAutofit fontScale="92500" lnSpcReduction="10000"/>
          </a:bodyPr>
          <a:lstStyle/>
          <a:p>
            <a:pPr marL="457200" lvl="2" indent="-457200">
              <a:spcBef>
                <a:spcPts val="2400"/>
              </a:spcBef>
              <a:buFont typeface="Wingdings" charset="2"/>
              <a:buChar char="v"/>
            </a:pPr>
            <a:r>
              <a:rPr lang="es-ES_tradnl" sz="2600" b="1" dirty="0"/>
              <a:t>Difundir prácticas y obras para el manejo y recuperación de suelos </a:t>
            </a:r>
            <a:endParaRPr lang="es-ES_tradnl" sz="2600" b="1" dirty="0" smtClean="0"/>
          </a:p>
          <a:p>
            <a:pPr marL="0" indent="0">
              <a:buNone/>
            </a:pPr>
            <a:r>
              <a:rPr lang="es-ES_tradnl" i="1" dirty="0" smtClean="0"/>
              <a:t>Promover </a:t>
            </a:r>
            <a:r>
              <a:rPr lang="es-ES_tradnl" i="1" dirty="0"/>
              <a:t>practicas contra la erosión </a:t>
            </a:r>
            <a:r>
              <a:rPr lang="es-ES_tradnl" i="1" dirty="0" smtClean="0"/>
              <a:t>hídrica</a:t>
            </a:r>
            <a:endParaRPr lang="es-SV" i="1" dirty="0"/>
          </a:p>
          <a:p>
            <a:pPr marL="0" lvl="0" indent="0" algn="just">
              <a:buNone/>
            </a:pPr>
            <a:r>
              <a:rPr lang="es-ES_tradnl" dirty="0"/>
              <a:t>Prac</a:t>
            </a:r>
            <a:r>
              <a:rPr lang="es-ES_tradnl" b="1" dirty="0"/>
              <a:t>t</a:t>
            </a:r>
            <a:r>
              <a:rPr lang="es-ES_tradnl" dirty="0"/>
              <a:t>icas que modifican la pendiente: a.1) Surcos en contorno, a.2) Zanjas o </a:t>
            </a:r>
            <a:r>
              <a:rPr lang="es-ES_tradnl" dirty="0" err="1"/>
              <a:t>asequias</a:t>
            </a:r>
            <a:r>
              <a:rPr lang="es-ES_tradnl" dirty="0"/>
              <a:t> de infiltración, a.3) terrazas de lenta formación, a.4) terrazas de absorción, a.5) siembra de cultivos en callejones, a.6) siembra de franjas en contorno, a.7) control de cárcavas</a:t>
            </a:r>
            <a:r>
              <a:rPr lang="es-ES_tradnl" dirty="0" smtClean="0"/>
              <a:t>.</a:t>
            </a:r>
            <a:endParaRPr lang="es-SV" dirty="0"/>
          </a:p>
          <a:p>
            <a:pPr marL="0" lvl="0" indent="0" algn="just">
              <a:buNone/>
            </a:pPr>
            <a:r>
              <a:rPr lang="es-ES_tradnl" dirty="0"/>
              <a:t>Prácticas que cubre el terreno. B.1) Cultivos de cobertura, b.2)  Uso de cubiertas inertes (</a:t>
            </a:r>
            <a:r>
              <a:rPr lang="es-ES_tradnl" dirty="0" err="1"/>
              <a:t>mulch</a:t>
            </a:r>
            <a:r>
              <a:rPr lang="es-ES_tradnl" dirty="0"/>
              <a:t>); b.3) rotación de cultivos y policultivos, b.4) cambios en el uso del terreno cuando este no es el adecuado para la actividad </a:t>
            </a:r>
            <a:r>
              <a:rPr lang="es-ES_tradnl" dirty="0" smtClean="0"/>
              <a:t>agropecuaria</a:t>
            </a:r>
          </a:p>
          <a:p>
            <a:pPr marL="0" lvl="0" indent="0">
              <a:buNone/>
            </a:pPr>
            <a:r>
              <a:rPr lang="es-ES_tradnl" i="1" dirty="0" smtClean="0"/>
              <a:t>Promover </a:t>
            </a:r>
            <a:r>
              <a:rPr lang="es-ES_tradnl" i="1" dirty="0"/>
              <a:t>prácticas contra la erosión </a:t>
            </a:r>
            <a:r>
              <a:rPr lang="es-ES_tradnl" i="1" dirty="0" smtClean="0"/>
              <a:t>eólica</a:t>
            </a:r>
            <a:r>
              <a:rPr lang="es-SV" i="1" dirty="0" smtClean="0"/>
              <a:t>;</a:t>
            </a:r>
            <a:r>
              <a:rPr lang="es-SV" dirty="0" smtClean="0"/>
              <a:t> </a:t>
            </a:r>
            <a:r>
              <a:rPr lang="es-ES_tradnl" dirty="0" smtClean="0"/>
              <a:t>Evitar </a:t>
            </a:r>
            <a:r>
              <a:rPr lang="es-ES_tradnl" dirty="0"/>
              <a:t>el exceso de laboreo e incrementar la adición de materia orgánica. </a:t>
            </a:r>
            <a:endParaRPr lang="es-SV" dirty="0"/>
          </a:p>
        </p:txBody>
      </p:sp>
    </p:spTree>
    <p:extLst>
      <p:ext uri="{BB962C8B-B14F-4D97-AF65-F5344CB8AC3E}">
        <p14:creationId xmlns:p14="http://schemas.microsoft.com/office/powerpoint/2010/main" val="308749538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lvl="0" indent="0">
              <a:buNone/>
            </a:pPr>
            <a:r>
              <a:rPr lang="es-ES_tradnl" dirty="0"/>
              <a:t>En cuanto a la degradación física</a:t>
            </a:r>
            <a:r>
              <a:rPr lang="es-SV" dirty="0"/>
              <a:t>: </a:t>
            </a:r>
            <a:endParaRPr lang="es-SV" dirty="0" smtClean="0"/>
          </a:p>
          <a:p>
            <a:pPr marL="0" lvl="0" indent="0" algn="just">
              <a:buNone/>
            </a:pPr>
            <a:r>
              <a:rPr lang="es-ES_tradnl" dirty="0" smtClean="0"/>
              <a:t>Eliminación </a:t>
            </a:r>
            <a:r>
              <a:rPr lang="es-ES_tradnl" dirty="0"/>
              <a:t>del volteo en las labores agrícolas, y el uso de labranza mínima para evitar el deterioro del suelo al exponerlo al aire y a las altas temperaturas; Introducción de materia orgánica al suelo: abonos de origen animal y vegetal; Cobertura vegetal.</a:t>
            </a:r>
            <a:endParaRPr lang="es-SV" dirty="0"/>
          </a:p>
          <a:p>
            <a:endParaRPr lang="es-ES" dirty="0"/>
          </a:p>
        </p:txBody>
      </p:sp>
    </p:spTree>
    <p:extLst>
      <p:ext uri="{BB962C8B-B14F-4D97-AF65-F5344CB8AC3E}">
        <p14:creationId xmlns:p14="http://schemas.microsoft.com/office/powerpoint/2010/main" val="278287907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26141" y="314979"/>
            <a:ext cx="7691719" cy="5843773"/>
          </a:xfrm>
        </p:spPr>
        <p:txBody>
          <a:bodyPr>
            <a:normAutofit/>
          </a:bodyPr>
          <a:lstStyle/>
          <a:p>
            <a:pPr marL="0" indent="0">
              <a:buNone/>
            </a:pPr>
            <a:endParaRPr lang="es-SV" dirty="0"/>
          </a:p>
          <a:p>
            <a:pPr lvl="0"/>
            <a:r>
              <a:rPr lang="es-ES_tradnl" b="1" dirty="0" smtClean="0"/>
              <a:t>Degradación biológica</a:t>
            </a:r>
            <a:endParaRPr lang="es-SV" dirty="0"/>
          </a:p>
          <a:p>
            <a:pPr marL="0" indent="0">
              <a:buNone/>
            </a:pPr>
            <a:r>
              <a:rPr lang="es-ES_tradnl" i="1" dirty="0"/>
              <a:t>Para contrarrestar se requiere de un buen funcionamiento del ciclo de nutrientes, a través de los siguientes procesos</a:t>
            </a:r>
            <a:r>
              <a:rPr lang="es-ES_tradnl" i="1" dirty="0" smtClean="0"/>
              <a:t>.</a:t>
            </a:r>
            <a:endParaRPr lang="es-SV" i="1" dirty="0"/>
          </a:p>
          <a:p>
            <a:pPr marL="0" lvl="0" indent="0" algn="just">
              <a:buNone/>
            </a:pPr>
            <a:r>
              <a:rPr lang="es-ES_tradnl" dirty="0"/>
              <a:t>Liberación lenta de nutrientes, por medio de la introducción de materia orgánica al suelo: cobertura vegetal; integración de animales a los sistemas de cultivo, esto llevaría al uso de biomasa de origen animal abonos y orina; biomasa de origen vegetal como abonos verdes, residuos de </a:t>
            </a:r>
            <a:r>
              <a:rPr lang="es-ES_tradnl" dirty="0" smtClean="0"/>
              <a:t>cultivo; Fijación </a:t>
            </a:r>
            <a:r>
              <a:rPr lang="es-ES_tradnl" dirty="0"/>
              <a:t>de nitrógeno </a:t>
            </a:r>
            <a:r>
              <a:rPr lang="es-ES_tradnl" dirty="0" smtClean="0"/>
              <a:t>libre; y buenas </a:t>
            </a:r>
            <a:r>
              <a:rPr lang="es-ES_tradnl" dirty="0"/>
              <a:t>prácticas de rotación de las ganadería para evitar el deterioro físico de los suelos, logrando la recuperación por ciclos de producción</a:t>
            </a:r>
            <a:r>
              <a:rPr lang="es-ES_tradnl" dirty="0" smtClean="0"/>
              <a:t>.</a:t>
            </a:r>
            <a:endParaRPr lang="es-SV" dirty="0"/>
          </a:p>
        </p:txBody>
      </p:sp>
    </p:spTree>
    <p:extLst>
      <p:ext uri="{BB962C8B-B14F-4D97-AF65-F5344CB8AC3E}">
        <p14:creationId xmlns:p14="http://schemas.microsoft.com/office/powerpoint/2010/main" val="308749538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26141" y="498549"/>
            <a:ext cx="7691719" cy="5660204"/>
          </a:xfrm>
        </p:spPr>
        <p:txBody>
          <a:bodyPr>
            <a:normAutofit/>
          </a:bodyPr>
          <a:lstStyle/>
          <a:p>
            <a:pPr marL="457200" lvl="2" indent="-457200">
              <a:spcBef>
                <a:spcPts val="2400"/>
              </a:spcBef>
            </a:pPr>
            <a:endParaRPr lang="es-ES_tradnl" b="1" dirty="0" smtClean="0"/>
          </a:p>
          <a:p>
            <a:pPr marL="457200" lvl="2" indent="-457200">
              <a:spcBef>
                <a:spcPts val="2400"/>
              </a:spcBef>
            </a:pPr>
            <a:r>
              <a:rPr lang="es-ES_tradnl" b="1" dirty="0" smtClean="0"/>
              <a:t>Manejo </a:t>
            </a:r>
            <a:r>
              <a:rPr lang="es-ES_tradnl" b="1" dirty="0"/>
              <a:t>de plagas y enfermedades </a:t>
            </a:r>
          </a:p>
          <a:p>
            <a:pPr marL="0" lvl="2" indent="0">
              <a:spcBef>
                <a:spcPts val="2400"/>
              </a:spcBef>
              <a:buNone/>
            </a:pPr>
            <a:r>
              <a:rPr lang="es-ES_tradnl" dirty="0" smtClean="0"/>
              <a:t>Manejo </a:t>
            </a:r>
            <a:r>
              <a:rPr lang="es-ES_tradnl" dirty="0"/>
              <a:t>biológico.- A través del uso o liberación de controladores biológicos como predadores, parásitos, parasitoides. Se incluye microorganismos </a:t>
            </a:r>
            <a:r>
              <a:rPr lang="es-ES_tradnl" dirty="0" err="1"/>
              <a:t>entomopatógenos</a:t>
            </a:r>
            <a:r>
              <a:rPr lang="es-ES_tradnl" dirty="0"/>
              <a:t> como las bacterias, hongos y virus. </a:t>
            </a:r>
            <a:r>
              <a:rPr lang="es-ES_tradnl" dirty="0" smtClean="0"/>
              <a:t> </a:t>
            </a:r>
            <a:endParaRPr lang="es-SV" dirty="0"/>
          </a:p>
          <a:p>
            <a:pPr marL="0" lvl="2" indent="0">
              <a:spcBef>
                <a:spcPts val="2400"/>
              </a:spcBef>
              <a:buNone/>
            </a:pPr>
            <a:r>
              <a:rPr lang="es-ES_tradnl" dirty="0" smtClean="0"/>
              <a:t>Manejo </a:t>
            </a:r>
            <a:r>
              <a:rPr lang="es-ES_tradnl" dirty="0"/>
              <a:t>Cultural.- A través de la rotación de cultivos, asociación de cultivos, plantas repelentes, plantas atrayentes o plantas trampa, labores culturales como aporque, poda de árboles, recojo de rastrojos vegetales, uso de extractos de plantas </a:t>
            </a:r>
            <a:r>
              <a:rPr lang="es-ES_tradnl" dirty="0" err="1"/>
              <a:t>biocidas</a:t>
            </a:r>
            <a:r>
              <a:rPr lang="es-ES_tradnl" dirty="0"/>
              <a:t>, se incluye también la limpieza de herramientas como tijeras de podar, cuchillas de injerto, entre otros. </a:t>
            </a:r>
            <a:r>
              <a:rPr lang="es-ES_tradnl" dirty="0" smtClean="0"/>
              <a:t> </a:t>
            </a:r>
            <a:endParaRPr lang="es-ES_tradnl" b="1" dirty="0"/>
          </a:p>
          <a:p>
            <a:endParaRPr lang="es-ES" dirty="0"/>
          </a:p>
        </p:txBody>
      </p:sp>
    </p:spTree>
    <p:extLst>
      <p:ext uri="{BB962C8B-B14F-4D97-AF65-F5344CB8AC3E}">
        <p14:creationId xmlns:p14="http://schemas.microsoft.com/office/powerpoint/2010/main" val="12243795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700303" y="261144"/>
            <a:ext cx="8035681" cy="6244431"/>
          </a:xfrm>
        </p:spPr>
        <p:txBody>
          <a:bodyPr>
            <a:noAutofit/>
          </a:bodyPr>
          <a:lstStyle/>
          <a:p>
            <a:r>
              <a:rPr lang="es-ES" b="1" dirty="0" smtClean="0"/>
              <a:t>Gestión del agua: Obras de conservación del agua, almacenamiento y uso</a:t>
            </a:r>
            <a:r>
              <a:rPr lang="es-ES" dirty="0" smtClean="0"/>
              <a:t>. </a:t>
            </a:r>
          </a:p>
          <a:p>
            <a:pPr marL="0" indent="0" algn="just">
              <a:buNone/>
            </a:pPr>
            <a:r>
              <a:rPr lang="es-ES_tradnl" sz="2000" i="1" dirty="0"/>
              <a:t>O</a:t>
            </a:r>
            <a:r>
              <a:rPr lang="es-ES_tradnl" sz="2000" i="1" dirty="0" smtClean="0"/>
              <a:t>bras </a:t>
            </a:r>
            <a:r>
              <a:rPr lang="es-ES_tradnl" sz="2000" i="1" dirty="0"/>
              <a:t>de infiltración</a:t>
            </a:r>
            <a:r>
              <a:rPr lang="es-ES_tradnl" sz="2000" dirty="0"/>
              <a:t> como zanjas, acequias, curvas a nivel; cultivos de cobertura, barreras vivas, reforestación o regeneración natural de recargas hídricas, </a:t>
            </a:r>
            <a:r>
              <a:rPr lang="es-ES_tradnl" sz="2000" dirty="0" err="1"/>
              <a:t>agroforestería</a:t>
            </a:r>
            <a:r>
              <a:rPr lang="es-ES_tradnl" sz="2000" dirty="0"/>
              <a:t> </a:t>
            </a:r>
            <a:r>
              <a:rPr lang="es-ES_tradnl" sz="2000" dirty="0" smtClean="0"/>
              <a:t>y </a:t>
            </a:r>
            <a:r>
              <a:rPr lang="es-ES_tradnl" sz="2000" dirty="0"/>
              <a:t>cobertura vegetal dentro de la parcela</a:t>
            </a:r>
            <a:r>
              <a:rPr lang="es-ES_tradnl" sz="2000" dirty="0" smtClean="0"/>
              <a:t>.</a:t>
            </a:r>
            <a:r>
              <a:rPr lang="es-ES_tradnl" sz="2000" dirty="0"/>
              <a:t> </a:t>
            </a:r>
            <a:endParaRPr lang="es-SV" sz="2000" dirty="0"/>
          </a:p>
          <a:p>
            <a:pPr marL="0" indent="0" algn="just">
              <a:buNone/>
            </a:pPr>
            <a:r>
              <a:rPr lang="es-ES_tradnl" sz="2000" i="1" dirty="0"/>
              <a:t>Tecnologías de captación y almacenamiento de agua</a:t>
            </a:r>
            <a:r>
              <a:rPr lang="es-ES_tradnl" sz="2000" dirty="0"/>
              <a:t>: Cisternas tipo tinaja; </a:t>
            </a:r>
            <a:r>
              <a:rPr lang="es-ES_tradnl" sz="2000" dirty="0" err="1"/>
              <a:t>lagunetas</a:t>
            </a:r>
            <a:r>
              <a:rPr lang="es-ES_tradnl" sz="2000" dirty="0"/>
              <a:t>, reservorios, o embalses; pequeños pozos de </a:t>
            </a:r>
            <a:r>
              <a:rPr lang="es-ES_tradnl" sz="2000" dirty="0" smtClean="0"/>
              <a:t>captación, </a:t>
            </a:r>
            <a:r>
              <a:rPr lang="es-ES_tradnl" sz="2000" dirty="0"/>
              <a:t>diques de piedra, </a:t>
            </a:r>
            <a:r>
              <a:rPr lang="es-ES_tradnl" sz="2000" dirty="0" err="1"/>
              <a:t>micropresas</a:t>
            </a:r>
            <a:r>
              <a:rPr lang="es-ES_tradnl" sz="2000" dirty="0"/>
              <a:t> desmontables, captación de agua a través del techo de las </a:t>
            </a:r>
            <a:r>
              <a:rPr lang="es-ES_tradnl" sz="2000" dirty="0" smtClean="0"/>
              <a:t>viviendas</a:t>
            </a:r>
            <a:r>
              <a:rPr lang="es-ES_tradnl" sz="2000" dirty="0"/>
              <a:t> </a:t>
            </a:r>
            <a:r>
              <a:rPr lang="es-ES_tradnl" sz="2000" dirty="0" smtClean="0"/>
              <a:t>y </a:t>
            </a:r>
            <a:r>
              <a:rPr lang="es-ES_tradnl" sz="2000" dirty="0"/>
              <a:t>plástico negro en pozas de </a:t>
            </a:r>
            <a:r>
              <a:rPr lang="es-ES_tradnl" sz="2000" dirty="0" smtClean="0"/>
              <a:t>captación.</a:t>
            </a:r>
            <a:endParaRPr lang="es-SV" sz="2000" dirty="0"/>
          </a:p>
          <a:p>
            <a:pPr marL="0" indent="0" algn="just">
              <a:buNone/>
            </a:pPr>
            <a:r>
              <a:rPr lang="es-ES_tradnl" sz="2000" i="1" dirty="0"/>
              <a:t>Tecnologías para la distribución del agua</a:t>
            </a:r>
            <a:r>
              <a:rPr lang="es-ES_tradnl" sz="2000" dirty="0"/>
              <a:t>: Riego por aspersión, riego por aspersión con sistema tipo </a:t>
            </a:r>
            <a:r>
              <a:rPr lang="es-ES_tradnl" sz="2000" dirty="0" err="1"/>
              <a:t>microjet</a:t>
            </a:r>
            <a:r>
              <a:rPr lang="es-ES_tradnl" sz="2000" dirty="0"/>
              <a:t>, </a:t>
            </a:r>
            <a:r>
              <a:rPr lang="es-ES_tradnl" sz="2000" dirty="0" err="1"/>
              <a:t>microriego</a:t>
            </a:r>
            <a:r>
              <a:rPr lang="es-ES_tradnl" sz="2000" dirty="0"/>
              <a:t> por </a:t>
            </a:r>
            <a:r>
              <a:rPr lang="es-ES_tradnl" sz="2000" dirty="0" smtClean="0"/>
              <a:t>goteo y baja </a:t>
            </a:r>
            <a:r>
              <a:rPr lang="es-ES_tradnl" sz="2000" dirty="0"/>
              <a:t>presión</a:t>
            </a:r>
            <a:r>
              <a:rPr lang="es-ES_tradnl" sz="2000" dirty="0" smtClean="0"/>
              <a:t>.</a:t>
            </a:r>
            <a:endParaRPr lang="es-SV" sz="2000" dirty="0"/>
          </a:p>
          <a:p>
            <a:pPr marL="0" indent="0" algn="just">
              <a:buNone/>
            </a:pPr>
            <a:r>
              <a:rPr lang="es-ES_tradnl" sz="2000" i="1" dirty="0"/>
              <a:t>Tecnologías de sistemas de bombeo</a:t>
            </a:r>
            <a:r>
              <a:rPr lang="es-ES_tradnl" sz="2000" dirty="0"/>
              <a:t>: Bomba </a:t>
            </a:r>
            <a:r>
              <a:rPr lang="es-ES_tradnl" sz="2000" dirty="0" err="1"/>
              <a:t>Rochfer</a:t>
            </a:r>
            <a:r>
              <a:rPr lang="es-ES_tradnl" sz="2000" dirty="0"/>
              <a:t>, bomba </a:t>
            </a:r>
            <a:r>
              <a:rPr lang="es-ES_tradnl" sz="2000" dirty="0" err="1"/>
              <a:t>flexi</a:t>
            </a:r>
            <a:r>
              <a:rPr lang="es-ES_tradnl" sz="2000" dirty="0"/>
              <a:t> </a:t>
            </a:r>
            <a:r>
              <a:rPr lang="es-ES_tradnl" sz="2000" dirty="0" err="1"/>
              <a:t>Emas</a:t>
            </a:r>
            <a:r>
              <a:rPr lang="es-ES_tradnl" sz="2000" dirty="0"/>
              <a:t>, bomba con fuente de energía solar a nivel comunitario y  bomba con ariete</a:t>
            </a:r>
            <a:r>
              <a:rPr lang="es-ES_tradnl" sz="2000" dirty="0" smtClean="0"/>
              <a:t>.</a:t>
            </a:r>
          </a:p>
          <a:p>
            <a:pPr marL="0" indent="0" algn="just">
              <a:buNone/>
            </a:pPr>
            <a:r>
              <a:rPr lang="es-ES_tradnl" sz="2000" i="1" dirty="0" smtClean="0"/>
              <a:t>Reutilización del agua</a:t>
            </a:r>
            <a:endParaRPr lang="es-SV" sz="2000" i="1" dirty="0"/>
          </a:p>
          <a:p>
            <a:pPr marL="0" indent="0" algn="just">
              <a:buNone/>
            </a:pPr>
            <a:endParaRPr lang="es-SV" sz="2000" dirty="0"/>
          </a:p>
        </p:txBody>
      </p:sp>
    </p:spTree>
    <p:extLst>
      <p:ext uri="{BB962C8B-B14F-4D97-AF65-F5344CB8AC3E}">
        <p14:creationId xmlns:p14="http://schemas.microsoft.com/office/powerpoint/2010/main" val="18666889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8475" y="94129"/>
            <a:ext cx="8147051" cy="629771"/>
          </a:xfrm>
        </p:spPr>
        <p:txBody>
          <a:bodyPr/>
          <a:lstStyle/>
          <a:p>
            <a:r>
              <a:rPr lang="es-ES" sz="3200" dirty="0" smtClean="0"/>
              <a:t>Antecedentes </a:t>
            </a:r>
            <a:endParaRPr lang="es-ES" sz="3200" dirty="0"/>
          </a:p>
        </p:txBody>
      </p:sp>
      <p:sp>
        <p:nvSpPr>
          <p:cNvPr id="3" name="Marcador de contenido 2"/>
          <p:cNvSpPr>
            <a:spLocks noGrp="1"/>
          </p:cNvSpPr>
          <p:nvPr>
            <p:ph idx="1"/>
          </p:nvPr>
        </p:nvSpPr>
        <p:spPr>
          <a:xfrm>
            <a:off x="498475" y="1016000"/>
            <a:ext cx="8147051" cy="5110163"/>
          </a:xfrm>
        </p:spPr>
        <p:txBody>
          <a:bodyPr>
            <a:normAutofit fontScale="92500" lnSpcReduction="20000"/>
          </a:bodyPr>
          <a:lstStyle/>
          <a:p>
            <a:pPr marL="0" indent="0" algn="just">
              <a:buNone/>
            </a:pPr>
            <a:r>
              <a:rPr lang="es-ES_tradnl" dirty="0"/>
              <a:t>El uso del concepto de agroecología surge en la década de los setenta del siglo pasado, como respuesta a las primeras manifestaciones de la crisis ecológica del campo. </a:t>
            </a:r>
            <a:endParaRPr lang="es-ES_tradnl" dirty="0" smtClean="0"/>
          </a:p>
          <a:p>
            <a:pPr marL="0" indent="0" algn="just">
              <a:buNone/>
            </a:pPr>
            <a:endParaRPr lang="es-ES_tradnl" dirty="0"/>
          </a:p>
          <a:p>
            <a:pPr marL="0" indent="0" algn="just">
              <a:buNone/>
            </a:pPr>
            <a:r>
              <a:rPr lang="es-ES_tradnl" dirty="0" smtClean="0"/>
              <a:t>Pero </a:t>
            </a:r>
            <a:r>
              <a:rPr lang="es-ES_tradnl" dirty="0"/>
              <a:t>para ser justos y responsables, es mejor “</a:t>
            </a:r>
            <a:r>
              <a:rPr lang="es-ES" dirty="0"/>
              <a:t>hablar de redescubrimiento de la Agroecología, por parte de la Ciencia Agronómica, al iniciar un proceso de valoración de los conocimientos que atesoraban las culturas campesinas e indígenas, de transmisión y conservación oral, sobre las interacciones que se producían entre la naturaleza y la sociedad para obtener el acceso a los medios de vida”. </a:t>
            </a:r>
            <a:endParaRPr lang="es-SV" dirty="0" smtClean="0"/>
          </a:p>
          <a:p>
            <a:pPr marL="0" indent="0" algn="just">
              <a:buNone/>
            </a:pPr>
            <a:r>
              <a:rPr lang="es-ES" dirty="0"/>
              <a:t> </a:t>
            </a:r>
            <a:endParaRPr lang="es-SV" dirty="0"/>
          </a:p>
          <a:p>
            <a:pPr marL="0" indent="0">
              <a:buNone/>
            </a:pPr>
            <a:r>
              <a:rPr lang="es-ES_tradnl" dirty="0"/>
              <a:t> </a:t>
            </a:r>
            <a:endParaRPr lang="es-SV" dirty="0"/>
          </a:p>
          <a:p>
            <a:endParaRPr lang="es-ES" dirty="0"/>
          </a:p>
        </p:txBody>
      </p:sp>
    </p:spTree>
    <p:extLst>
      <p:ext uri="{BB962C8B-B14F-4D97-AF65-F5344CB8AC3E}">
        <p14:creationId xmlns:p14="http://schemas.microsoft.com/office/powerpoint/2010/main" val="382561301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26141" y="314979"/>
            <a:ext cx="7691719" cy="5843773"/>
          </a:xfrm>
        </p:spPr>
        <p:txBody>
          <a:bodyPr>
            <a:normAutofit fontScale="62500" lnSpcReduction="20000"/>
          </a:bodyPr>
          <a:lstStyle/>
          <a:p>
            <a:r>
              <a:rPr lang="es-ES" sz="3300" b="1" dirty="0" smtClean="0"/>
              <a:t>Financiamiento</a:t>
            </a:r>
            <a:r>
              <a:rPr lang="es-ES" sz="3300" dirty="0" smtClean="0"/>
              <a:t> </a:t>
            </a:r>
          </a:p>
          <a:p>
            <a:pPr marL="0" lvl="0" indent="0" algn="just">
              <a:buNone/>
            </a:pPr>
            <a:r>
              <a:rPr lang="es-ES_tradnl" sz="3300" dirty="0"/>
              <a:t>Promover sistemas de ahorro comunal a partir de los comités de ahorro y crédito, </a:t>
            </a:r>
            <a:endParaRPr lang="es-ES_tradnl" sz="3300" dirty="0" smtClean="0"/>
          </a:p>
          <a:p>
            <a:pPr marL="0" lvl="0" indent="0" algn="just">
              <a:buNone/>
            </a:pPr>
            <a:r>
              <a:rPr lang="es-ES_tradnl" sz="3300" dirty="0" smtClean="0"/>
              <a:t>Promover </a:t>
            </a:r>
            <a:r>
              <a:rPr lang="es-ES_tradnl" sz="3300" dirty="0"/>
              <a:t>cooperativas de ahorro y crédito, para desarrollar la cultura del ahorro entre los socios y promover el crédito entre los miembros.</a:t>
            </a:r>
            <a:endParaRPr lang="es-SV" sz="3300" dirty="0"/>
          </a:p>
          <a:p>
            <a:pPr marL="0" lvl="0" indent="0" algn="just">
              <a:buNone/>
            </a:pPr>
            <a:r>
              <a:rPr lang="es-ES_tradnl" sz="3300" dirty="0"/>
              <a:t>Crear un fondo para subsidiar el crédito condicionado que promueva la diversificación, conservación de suelos y recursos hídricos, esto a través del </a:t>
            </a:r>
            <a:r>
              <a:rPr lang="es-ES_tradnl" sz="3300" dirty="0" smtClean="0"/>
              <a:t>BFA</a:t>
            </a:r>
          </a:p>
          <a:p>
            <a:pPr marL="0" lvl="0" indent="0" algn="just">
              <a:buNone/>
            </a:pPr>
            <a:r>
              <a:rPr lang="es-ES_tradnl" sz="3300" dirty="0" smtClean="0"/>
              <a:t>Promover </a:t>
            </a:r>
            <a:r>
              <a:rPr lang="es-ES_tradnl" sz="3300" dirty="0"/>
              <a:t>financiamiento solidario entre las </a:t>
            </a:r>
            <a:r>
              <a:rPr lang="es-ES_tradnl" sz="3300" dirty="0" smtClean="0"/>
              <a:t>asociaciones</a:t>
            </a:r>
            <a:endParaRPr lang="es-ES" sz="3300" dirty="0" smtClean="0"/>
          </a:p>
          <a:p>
            <a:pPr algn="just">
              <a:buFont typeface="Wingdings" charset="2"/>
              <a:buChar char="v"/>
            </a:pPr>
            <a:r>
              <a:rPr lang="es-ES" sz="3300" b="1" dirty="0" smtClean="0"/>
              <a:t>Incentivos</a:t>
            </a:r>
            <a:r>
              <a:rPr lang="es-ES" sz="3300" dirty="0" smtClean="0"/>
              <a:t> </a:t>
            </a:r>
            <a:r>
              <a:rPr lang="es-ES" sz="3300" dirty="0"/>
              <a:t>para promover la producción: </a:t>
            </a:r>
            <a:r>
              <a:rPr lang="es-ES" sz="3300" dirty="0" err="1"/>
              <a:t>ecoservicios</a:t>
            </a:r>
            <a:r>
              <a:rPr lang="es-ES" sz="3300" dirty="0"/>
              <a:t> a través de proyectos de fomento a la agroecología</a:t>
            </a:r>
          </a:p>
          <a:p>
            <a:pPr marL="0" lvl="0" indent="0" algn="just">
              <a:buNone/>
            </a:pPr>
            <a:endParaRPr lang="es-SV" sz="3300" dirty="0"/>
          </a:p>
          <a:p>
            <a:pPr marL="0" indent="0">
              <a:buNone/>
            </a:pPr>
            <a:r>
              <a:rPr lang="es-ES_tradnl" sz="3300" dirty="0"/>
              <a:t> </a:t>
            </a:r>
            <a:endParaRPr lang="es-SV" sz="3300" dirty="0"/>
          </a:p>
          <a:p>
            <a:pPr marL="0" indent="0">
              <a:buNone/>
            </a:pPr>
            <a:endParaRPr lang="es-ES" dirty="0"/>
          </a:p>
        </p:txBody>
      </p:sp>
    </p:spTree>
    <p:extLst>
      <p:ext uri="{BB962C8B-B14F-4D97-AF65-F5344CB8AC3E}">
        <p14:creationId xmlns:p14="http://schemas.microsoft.com/office/powerpoint/2010/main" val="186668897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600" b="1" dirty="0" smtClean="0"/>
              <a:t>2. Comercialización y consumo</a:t>
            </a:r>
            <a:endParaRPr lang="es-ES" sz="3600" b="1" dirty="0"/>
          </a:p>
        </p:txBody>
      </p:sp>
      <p:sp>
        <p:nvSpPr>
          <p:cNvPr id="3" name="Marcador de contenido 2"/>
          <p:cNvSpPr>
            <a:spLocks noGrp="1"/>
          </p:cNvSpPr>
          <p:nvPr>
            <p:ph idx="1"/>
          </p:nvPr>
        </p:nvSpPr>
        <p:spPr/>
        <p:txBody>
          <a:bodyPr>
            <a:normAutofit/>
          </a:bodyPr>
          <a:lstStyle/>
          <a:p>
            <a:pPr algn="just"/>
            <a:endParaRPr lang="es-ES_tradnl" sz="2800" i="1" dirty="0" smtClean="0">
              <a:latin typeface="Arial Narrow"/>
              <a:cs typeface="Arial Narrow"/>
            </a:endParaRPr>
          </a:p>
          <a:p>
            <a:pPr algn="just"/>
            <a:r>
              <a:rPr lang="es-ES_tradnl" sz="2800" i="1" dirty="0" smtClean="0">
                <a:latin typeface="Arial Narrow"/>
                <a:cs typeface="Arial Narrow"/>
              </a:rPr>
              <a:t>Objetivo</a:t>
            </a:r>
            <a:r>
              <a:rPr lang="es-ES_tradnl" sz="2800" i="1" dirty="0">
                <a:latin typeface="Arial Narrow"/>
                <a:cs typeface="Arial Narrow"/>
              </a:rPr>
              <a:t>: Que la sociedad salvadoreña disponga y acceda de la manera mas directa, a los alimentos agroecológicos producidos en el país por la agricultura familiar campesina.</a:t>
            </a:r>
            <a:endParaRPr lang="es-SV" sz="2800" dirty="0">
              <a:latin typeface="Arial Narrow"/>
              <a:cs typeface="Arial Narrow"/>
            </a:endParaRPr>
          </a:p>
          <a:p>
            <a:pPr marL="0" indent="0" algn="just">
              <a:buNone/>
            </a:pPr>
            <a:r>
              <a:rPr lang="es-ES_tradnl" sz="2800" i="1" dirty="0">
                <a:latin typeface="Arial Narrow"/>
                <a:cs typeface="Arial Narrow"/>
              </a:rPr>
              <a:t> </a:t>
            </a:r>
            <a:endParaRPr lang="es-SV" sz="2800" dirty="0">
              <a:latin typeface="Arial Narrow"/>
              <a:cs typeface="Arial Narrow"/>
            </a:endParaRPr>
          </a:p>
        </p:txBody>
      </p:sp>
    </p:spTree>
    <p:extLst>
      <p:ext uri="{BB962C8B-B14F-4D97-AF65-F5344CB8AC3E}">
        <p14:creationId xmlns:p14="http://schemas.microsoft.com/office/powerpoint/2010/main" val="14125965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indent="0" algn="just">
              <a:buNone/>
            </a:pPr>
            <a:r>
              <a:rPr lang="es-ES_tradnl" sz="3200" i="1" dirty="0">
                <a:latin typeface="Arial Narrow"/>
                <a:cs typeface="Arial Narrow"/>
              </a:rPr>
              <a:t>Directrices para promover el consumo responsable y el acceso a mercados a la agricultura familiar campesina  </a:t>
            </a:r>
            <a:endParaRPr lang="es-SV" sz="3200" dirty="0">
              <a:latin typeface="Arial Narrow"/>
              <a:cs typeface="Arial Narrow"/>
            </a:endParaRPr>
          </a:p>
          <a:p>
            <a:endParaRPr lang="es-ES" dirty="0"/>
          </a:p>
        </p:txBody>
      </p:sp>
    </p:spTree>
    <p:extLst>
      <p:ext uri="{BB962C8B-B14F-4D97-AF65-F5344CB8AC3E}">
        <p14:creationId xmlns:p14="http://schemas.microsoft.com/office/powerpoint/2010/main" val="193067568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141" y="366934"/>
            <a:ext cx="7691719" cy="1039091"/>
          </a:xfrm>
        </p:spPr>
        <p:txBody>
          <a:bodyPr/>
          <a:lstStyle/>
          <a:p>
            <a:pPr algn="just"/>
            <a:r>
              <a:rPr lang="es-ES" sz="3200" dirty="0" smtClean="0">
                <a:latin typeface="Arial Narrow"/>
                <a:cs typeface="Arial Narrow"/>
              </a:rPr>
              <a:t>Promover el consumo</a:t>
            </a:r>
            <a:endParaRPr lang="es-ES" sz="3200" dirty="0">
              <a:latin typeface="Arial Narrow"/>
              <a:cs typeface="Arial Narrow"/>
            </a:endParaRPr>
          </a:p>
        </p:txBody>
      </p:sp>
      <p:sp>
        <p:nvSpPr>
          <p:cNvPr id="3" name="Marcador de contenido 2"/>
          <p:cNvSpPr>
            <a:spLocks noGrp="1"/>
          </p:cNvSpPr>
          <p:nvPr>
            <p:ph idx="1"/>
          </p:nvPr>
        </p:nvSpPr>
        <p:spPr/>
        <p:txBody>
          <a:bodyPr>
            <a:noAutofit/>
          </a:bodyPr>
          <a:lstStyle/>
          <a:p>
            <a:pPr algn="just"/>
            <a:r>
              <a:rPr lang="es-ES_tradnl" sz="1800" dirty="0" smtClean="0">
                <a:latin typeface="Arial Narrow"/>
                <a:cs typeface="Arial Narrow"/>
              </a:rPr>
              <a:t>Promover </a:t>
            </a:r>
            <a:r>
              <a:rPr lang="es-ES_tradnl" sz="1800" dirty="0">
                <a:latin typeface="Arial Narrow"/>
                <a:cs typeface="Arial Narrow"/>
              </a:rPr>
              <a:t>el consumo </a:t>
            </a:r>
            <a:r>
              <a:rPr lang="es-ES_tradnl" sz="1800" dirty="0" smtClean="0">
                <a:latin typeface="Arial Narrow"/>
                <a:cs typeface="Arial Narrow"/>
              </a:rPr>
              <a:t>responsable</a:t>
            </a:r>
            <a:endParaRPr lang="es-SV" sz="1800" dirty="0">
              <a:latin typeface="Arial Narrow"/>
              <a:cs typeface="Arial Narrow"/>
            </a:endParaRPr>
          </a:p>
          <a:p>
            <a:pPr algn="just"/>
            <a:r>
              <a:rPr lang="es-ES_tradnl" sz="1800" dirty="0" smtClean="0">
                <a:latin typeface="Arial Narrow"/>
                <a:cs typeface="Arial Narrow"/>
              </a:rPr>
              <a:t>Campañas </a:t>
            </a:r>
            <a:r>
              <a:rPr lang="es-ES_tradnl" sz="1800" dirty="0">
                <a:latin typeface="Arial Narrow"/>
                <a:cs typeface="Arial Narrow"/>
              </a:rPr>
              <a:t>mediáticas y educativas para valorar los productos agroecológicos desde los distintos ámbitos: salud, ambiente, socio económico y político.</a:t>
            </a:r>
            <a:endParaRPr lang="es-SV" sz="1800" dirty="0">
              <a:latin typeface="Arial Narrow"/>
              <a:cs typeface="Arial Narrow"/>
            </a:endParaRPr>
          </a:p>
          <a:p>
            <a:pPr algn="just"/>
            <a:r>
              <a:rPr lang="es-ES_tradnl" sz="1800" dirty="0" smtClean="0">
                <a:latin typeface="Arial Narrow"/>
                <a:cs typeface="Arial Narrow"/>
              </a:rPr>
              <a:t>Promover </a:t>
            </a:r>
            <a:r>
              <a:rPr lang="es-ES_tradnl" sz="1800" dirty="0">
                <a:latin typeface="Arial Narrow"/>
                <a:cs typeface="Arial Narrow"/>
              </a:rPr>
              <a:t>el consumo de productos agroalimentarios nativos y/o locales. Las mujeres y los jóvenes deben jugar un rol importante en estos procesos de difusión del conocimiento.</a:t>
            </a:r>
            <a:endParaRPr lang="es-SV" sz="1800" dirty="0">
              <a:latin typeface="Arial Narrow"/>
              <a:cs typeface="Arial Narrow"/>
            </a:endParaRPr>
          </a:p>
          <a:p>
            <a:pPr algn="just"/>
            <a:r>
              <a:rPr lang="es-ES_tradnl" sz="1800" dirty="0" smtClean="0">
                <a:latin typeface="Arial Narrow"/>
                <a:cs typeface="Arial Narrow"/>
              </a:rPr>
              <a:t>Educación </a:t>
            </a:r>
            <a:r>
              <a:rPr lang="es-ES_tradnl" sz="1800" dirty="0">
                <a:latin typeface="Arial Narrow"/>
                <a:cs typeface="Arial Narrow"/>
              </a:rPr>
              <a:t>nutricional a las familias campesinas y funcionarios públicos para mejorar la ingesta con el consumo de productos locales. </a:t>
            </a:r>
            <a:endParaRPr lang="es-SV" sz="1800" dirty="0">
              <a:latin typeface="Arial Narrow"/>
              <a:cs typeface="Arial Narrow"/>
            </a:endParaRPr>
          </a:p>
          <a:p>
            <a:pPr algn="just"/>
            <a:r>
              <a:rPr lang="es-ES_tradnl" sz="1800" dirty="0" smtClean="0">
                <a:latin typeface="Arial Narrow"/>
                <a:cs typeface="Arial Narrow"/>
              </a:rPr>
              <a:t>Promover </a:t>
            </a:r>
            <a:r>
              <a:rPr lang="es-ES_tradnl" sz="1800" dirty="0">
                <a:latin typeface="Arial Narrow"/>
                <a:cs typeface="Arial Narrow"/>
              </a:rPr>
              <a:t>ferias gastronómicas y mercados de productos agroecológicos, acompañadas de actividades para el rescate de la identidad cultural.</a:t>
            </a:r>
            <a:endParaRPr lang="es-SV" sz="1800" dirty="0">
              <a:latin typeface="Arial Narrow"/>
              <a:cs typeface="Arial Narrow"/>
            </a:endParaRPr>
          </a:p>
          <a:p>
            <a:pPr algn="just"/>
            <a:endParaRPr lang="es-ES" sz="1800" dirty="0">
              <a:latin typeface="Arial Narrow"/>
              <a:cs typeface="Arial Narrow"/>
            </a:endParaRPr>
          </a:p>
        </p:txBody>
      </p:sp>
    </p:spTree>
    <p:extLst>
      <p:ext uri="{BB962C8B-B14F-4D97-AF65-F5344CB8AC3E}">
        <p14:creationId xmlns:p14="http://schemas.microsoft.com/office/powerpoint/2010/main" val="26167498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2" algn="just"/>
            <a:r>
              <a:rPr lang="es-ES_tradnl" sz="2800" dirty="0">
                <a:latin typeface="Arial Narrow"/>
                <a:cs typeface="Arial Narrow"/>
              </a:rPr>
              <a:t>Promover y Fortalecer los circuitos cortos de comercialización de productos agroecológicos </a:t>
            </a:r>
            <a:endParaRPr lang="es-SV" sz="2800" dirty="0">
              <a:latin typeface="Arial Narrow"/>
              <a:cs typeface="Arial Narrow"/>
            </a:endParaRPr>
          </a:p>
        </p:txBody>
      </p:sp>
      <p:sp>
        <p:nvSpPr>
          <p:cNvPr id="3" name="Marcador de contenido 2"/>
          <p:cNvSpPr>
            <a:spLocks noGrp="1"/>
          </p:cNvSpPr>
          <p:nvPr>
            <p:ph idx="1"/>
          </p:nvPr>
        </p:nvSpPr>
        <p:spPr/>
        <p:txBody>
          <a:bodyPr>
            <a:normAutofit/>
          </a:bodyPr>
          <a:lstStyle/>
          <a:p>
            <a:pPr algn="just"/>
            <a:r>
              <a:rPr lang="es-ES_tradnl" dirty="0">
                <a:latin typeface="Arial Narrow"/>
                <a:cs typeface="Arial Narrow"/>
              </a:rPr>
              <a:t> </a:t>
            </a:r>
            <a:r>
              <a:rPr lang="es-ES_tradnl" sz="2800" dirty="0" smtClean="0">
                <a:latin typeface="Arial Narrow"/>
                <a:cs typeface="Arial Narrow"/>
              </a:rPr>
              <a:t>Desarrollar modalidades de comercialización directa</a:t>
            </a:r>
            <a:endParaRPr lang="es-SV" sz="2800" dirty="0">
              <a:latin typeface="Arial Narrow"/>
              <a:cs typeface="Arial Narrow"/>
            </a:endParaRPr>
          </a:p>
          <a:p>
            <a:pPr algn="just"/>
            <a:r>
              <a:rPr lang="es-ES_tradnl" sz="2800" dirty="0">
                <a:latin typeface="Arial Narrow"/>
                <a:cs typeface="Arial Narrow"/>
              </a:rPr>
              <a:t>Empoderar a las mujeres y jóvenes rurales en el proceso de comercialización a través de la participación en la gestión de la </a:t>
            </a:r>
            <a:r>
              <a:rPr lang="es-ES_tradnl" sz="2800" dirty="0" smtClean="0">
                <a:latin typeface="Arial Narrow"/>
                <a:cs typeface="Arial Narrow"/>
              </a:rPr>
              <a:t>comercialización</a:t>
            </a:r>
          </a:p>
          <a:p>
            <a:pPr algn="just"/>
            <a:r>
              <a:rPr lang="es-ES" sz="2800" dirty="0" smtClean="0">
                <a:latin typeface="Arial Narrow"/>
                <a:cs typeface="Arial Narrow"/>
              </a:rPr>
              <a:t>Ferias </a:t>
            </a:r>
          </a:p>
          <a:p>
            <a:pPr algn="just"/>
            <a:r>
              <a:rPr lang="es-ES" sz="2800" dirty="0" smtClean="0">
                <a:latin typeface="Arial Narrow"/>
                <a:cs typeface="Arial Narrow"/>
              </a:rPr>
              <a:t>Canasta campesina</a:t>
            </a:r>
          </a:p>
          <a:p>
            <a:pPr algn="just"/>
            <a:r>
              <a:rPr lang="es-ES" sz="2800" dirty="0" smtClean="0">
                <a:latin typeface="Arial Narrow"/>
                <a:cs typeface="Arial Narrow"/>
              </a:rPr>
              <a:t>Sellos de productos agroecológicos</a:t>
            </a:r>
            <a:endParaRPr lang="es-ES" sz="2800" dirty="0">
              <a:latin typeface="Arial Narrow"/>
              <a:cs typeface="Arial Narrow"/>
            </a:endParaRPr>
          </a:p>
        </p:txBody>
      </p:sp>
    </p:spTree>
    <p:extLst>
      <p:ext uri="{BB962C8B-B14F-4D97-AF65-F5344CB8AC3E}">
        <p14:creationId xmlns:p14="http://schemas.microsoft.com/office/powerpoint/2010/main" val="161113487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sz="3200" dirty="0" smtClean="0">
                <a:latin typeface="Arial Narrow"/>
                <a:cs typeface="Arial Narrow"/>
              </a:rPr>
              <a:t>Compras del sector público</a:t>
            </a:r>
            <a:endParaRPr lang="es-ES" sz="3200" dirty="0">
              <a:latin typeface="Arial Narrow"/>
              <a:cs typeface="Arial Narrow"/>
            </a:endParaRPr>
          </a:p>
        </p:txBody>
      </p:sp>
      <p:sp>
        <p:nvSpPr>
          <p:cNvPr id="3" name="Marcador de contenido 2"/>
          <p:cNvSpPr>
            <a:spLocks noGrp="1"/>
          </p:cNvSpPr>
          <p:nvPr>
            <p:ph idx="1"/>
          </p:nvPr>
        </p:nvSpPr>
        <p:spPr/>
        <p:txBody>
          <a:bodyPr>
            <a:noAutofit/>
          </a:bodyPr>
          <a:lstStyle/>
          <a:p>
            <a:pPr algn="just" rtl="0" eaLnBrk="1" latinLnBrk="0" hangingPunct="1"/>
            <a:r>
              <a:rPr lang="es-ES_tradnl" sz="2400" kern="1200" dirty="0" smtClean="0">
                <a:solidFill>
                  <a:schemeClr val="tx1">
                    <a:lumMod val="75000"/>
                    <a:lumOff val="25000"/>
                  </a:schemeClr>
                </a:solidFill>
                <a:effectLst/>
                <a:latin typeface="Arial Narrow"/>
                <a:ea typeface="+mn-ea"/>
                <a:cs typeface="Arial Narrow"/>
              </a:rPr>
              <a:t>Fortalecer los convenios de compras gubernamentales con productos agroecológicos.</a:t>
            </a:r>
            <a:endParaRPr lang="es-ES_tradnl" sz="2800" dirty="0" smtClean="0">
              <a:effectLst/>
              <a:latin typeface="Arial Narrow"/>
              <a:cs typeface="Arial Narrow"/>
            </a:endParaRPr>
          </a:p>
          <a:p>
            <a:pPr algn="just" rtl="0" eaLnBrk="1" latinLnBrk="0" hangingPunct="1"/>
            <a:r>
              <a:rPr lang="es-ES_tradnl" sz="2400" kern="1200" dirty="0" smtClean="0">
                <a:solidFill>
                  <a:schemeClr val="tx1">
                    <a:lumMod val="75000"/>
                    <a:lumOff val="25000"/>
                  </a:schemeClr>
                </a:solidFill>
                <a:effectLst/>
                <a:latin typeface="Arial Narrow"/>
                <a:ea typeface="+mn-ea"/>
                <a:cs typeface="Arial Narrow"/>
              </a:rPr>
              <a:t>Promover un sello verde para distinguir y premiar con el reconocimiento público a las instituciones que compren productos agroecológicos de la economía campesina. Ministerios, empresas publicas autónomas, municipalidades, centros de enseñanza (escuelas, colegios, tecnológicos y universidades). </a:t>
            </a:r>
            <a:endParaRPr lang="es-ES_tradnl" sz="2800" dirty="0" smtClean="0">
              <a:effectLst/>
              <a:latin typeface="Arial Narrow"/>
              <a:cs typeface="Arial Narrow"/>
            </a:endParaRPr>
          </a:p>
          <a:p>
            <a:pPr algn="just" rtl="0" eaLnBrk="1" latinLnBrk="0" hangingPunct="1"/>
            <a:r>
              <a:rPr lang="es-ES_tradnl" sz="2400" kern="1200" dirty="0" smtClean="0">
                <a:solidFill>
                  <a:schemeClr val="tx1">
                    <a:lumMod val="75000"/>
                    <a:lumOff val="25000"/>
                  </a:schemeClr>
                </a:solidFill>
                <a:effectLst/>
                <a:latin typeface="Arial Narrow"/>
                <a:ea typeface="+mn-ea"/>
                <a:cs typeface="Arial Narrow"/>
              </a:rPr>
              <a:t>Fortalecer el programa de compra de insumos orgánicos para el fomento de estos insumos de parte del gobierno.</a:t>
            </a:r>
            <a:endParaRPr lang="es-ES_tradnl" sz="2800" dirty="0" smtClean="0">
              <a:effectLst/>
              <a:latin typeface="Arial Narrow"/>
              <a:cs typeface="Arial Narrow"/>
            </a:endParaRPr>
          </a:p>
          <a:p>
            <a:pPr algn="just">
              <a:buFont typeface="Wingdings" charset="2"/>
              <a:buChar char="v"/>
            </a:pPr>
            <a:endParaRPr lang="es-ES" sz="2800" dirty="0">
              <a:latin typeface="Arial Narrow"/>
              <a:cs typeface="Arial Narrow"/>
            </a:endParaRPr>
          </a:p>
          <a:p>
            <a:pPr algn="just"/>
            <a:endParaRPr lang="es-ES" sz="2800" dirty="0">
              <a:latin typeface="Arial Narrow"/>
              <a:cs typeface="Arial Narrow"/>
            </a:endParaRPr>
          </a:p>
        </p:txBody>
      </p:sp>
    </p:spTree>
    <p:extLst>
      <p:ext uri="{BB962C8B-B14F-4D97-AF65-F5344CB8AC3E}">
        <p14:creationId xmlns:p14="http://schemas.microsoft.com/office/powerpoint/2010/main" val="224450941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sz="2800" dirty="0" smtClean="0">
                <a:latin typeface="Arial Narrow"/>
                <a:cs typeface="Arial Narrow"/>
              </a:rPr>
              <a:t>Fortalecimiento de capacidades</a:t>
            </a:r>
            <a:endParaRPr lang="es-ES" sz="2800" dirty="0">
              <a:latin typeface="Arial Narrow"/>
              <a:cs typeface="Arial Narrow"/>
            </a:endParaRPr>
          </a:p>
        </p:txBody>
      </p:sp>
      <p:sp>
        <p:nvSpPr>
          <p:cNvPr id="3" name="Marcador de contenido 2"/>
          <p:cNvSpPr>
            <a:spLocks noGrp="1"/>
          </p:cNvSpPr>
          <p:nvPr>
            <p:ph idx="1"/>
          </p:nvPr>
        </p:nvSpPr>
        <p:spPr/>
        <p:txBody>
          <a:bodyPr/>
          <a:lstStyle/>
          <a:p>
            <a:pPr marL="457200" lvl="3" indent="-457200" algn="just">
              <a:spcBef>
                <a:spcPts val="2400"/>
              </a:spcBef>
              <a:buClrTx/>
            </a:pPr>
            <a:r>
              <a:rPr lang="es-ES_tradnl" sz="2400" dirty="0" smtClean="0">
                <a:latin typeface="Arial Narrow"/>
                <a:cs typeface="Arial Narrow"/>
              </a:rPr>
              <a:t>Crear grupos o círculos de </a:t>
            </a:r>
            <a:r>
              <a:rPr lang="es-ES_tradnl" sz="2400" dirty="0" err="1" smtClean="0">
                <a:latin typeface="Arial Narrow"/>
                <a:cs typeface="Arial Narrow"/>
              </a:rPr>
              <a:t>emprendedurismo</a:t>
            </a:r>
            <a:r>
              <a:rPr lang="es-ES_tradnl" sz="2400" dirty="0" smtClean="0">
                <a:latin typeface="Arial Narrow"/>
                <a:cs typeface="Arial Narrow"/>
              </a:rPr>
              <a:t> entre las mujeres y jóvenes de la comunidad para incorporar valor agregado a los productos a través de la comercialización. </a:t>
            </a:r>
          </a:p>
          <a:p>
            <a:pPr marL="457200" lvl="3" indent="-457200" algn="just">
              <a:spcBef>
                <a:spcPts val="2400"/>
              </a:spcBef>
              <a:buClrTx/>
            </a:pPr>
            <a:r>
              <a:rPr lang="es-ES_tradnl" sz="2400" dirty="0" smtClean="0">
                <a:latin typeface="Arial Narrow"/>
                <a:cs typeface="Arial Narrow"/>
              </a:rPr>
              <a:t>Capacitar </a:t>
            </a:r>
            <a:r>
              <a:rPr lang="es-ES_tradnl" sz="2400" dirty="0">
                <a:latin typeface="Arial Narrow"/>
                <a:cs typeface="Arial Narrow"/>
              </a:rPr>
              <a:t>a grupos de comercialización a partir de experiencias populares exitosas de comercialización de productos agroecológicos. Acompañar iniciativas de comercialización para desarrollar capacidades de aprendizaje “aprender haciendo”</a:t>
            </a:r>
            <a:r>
              <a:rPr lang="es-ES_tradnl" sz="2400" dirty="0" smtClean="0">
                <a:latin typeface="Arial Narrow"/>
                <a:cs typeface="Arial Narrow"/>
              </a:rPr>
              <a:t>.</a:t>
            </a:r>
            <a:endParaRPr lang="es-SV" sz="2400" dirty="0">
              <a:latin typeface="Arial Narrow"/>
              <a:cs typeface="Arial Narrow"/>
            </a:endParaRPr>
          </a:p>
          <a:p>
            <a:pPr marL="457200" lvl="3" indent="-457200" algn="just">
              <a:spcBef>
                <a:spcPts val="2400"/>
              </a:spcBef>
              <a:buClrTx/>
            </a:pPr>
            <a:r>
              <a:rPr lang="es-ES_tradnl" sz="2400" dirty="0" smtClean="0">
                <a:latin typeface="Arial Narrow"/>
                <a:cs typeface="Arial Narrow"/>
              </a:rPr>
              <a:t>Fortalecer </a:t>
            </a:r>
            <a:r>
              <a:rPr lang="es-ES_tradnl" sz="2400" dirty="0">
                <a:latin typeface="Arial Narrow"/>
                <a:cs typeface="Arial Narrow"/>
              </a:rPr>
              <a:t>la planificación para participar en las cadenas de comercio territorial.</a:t>
            </a:r>
            <a:endParaRPr lang="es-SV" sz="2400" dirty="0">
              <a:latin typeface="Arial Narrow"/>
              <a:cs typeface="Arial Narrow"/>
            </a:endParaRPr>
          </a:p>
          <a:p>
            <a:pPr marL="0" indent="0" algn="just">
              <a:buNone/>
            </a:pPr>
            <a:endParaRPr lang="es-ES" dirty="0">
              <a:latin typeface="Arial Narrow"/>
              <a:cs typeface="Arial Narrow"/>
            </a:endParaRPr>
          </a:p>
        </p:txBody>
      </p:sp>
    </p:spTree>
    <p:extLst>
      <p:ext uri="{BB962C8B-B14F-4D97-AF65-F5344CB8AC3E}">
        <p14:creationId xmlns:p14="http://schemas.microsoft.com/office/powerpoint/2010/main" val="17086922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sz="3200" dirty="0" smtClean="0">
                <a:latin typeface="Arial Narrow"/>
                <a:cs typeface="Arial Narrow"/>
              </a:rPr>
              <a:t>Desarrolla mercados de tecnologías e insumo</a:t>
            </a:r>
            <a:endParaRPr lang="es-ES" sz="3200" dirty="0">
              <a:latin typeface="Arial Narrow"/>
              <a:cs typeface="Arial Narrow"/>
            </a:endParaRPr>
          </a:p>
        </p:txBody>
      </p:sp>
      <p:sp>
        <p:nvSpPr>
          <p:cNvPr id="3" name="Marcador de contenido 2"/>
          <p:cNvSpPr>
            <a:spLocks noGrp="1"/>
          </p:cNvSpPr>
          <p:nvPr>
            <p:ph idx="1"/>
          </p:nvPr>
        </p:nvSpPr>
        <p:spPr/>
        <p:txBody>
          <a:bodyPr/>
          <a:lstStyle/>
          <a:p>
            <a:pPr algn="just"/>
            <a:endParaRPr lang="es-ES" dirty="0" smtClean="0">
              <a:latin typeface="Arial Narrow"/>
              <a:cs typeface="Arial Narrow"/>
            </a:endParaRPr>
          </a:p>
          <a:p>
            <a:pPr algn="just"/>
            <a:r>
              <a:rPr lang="es-ES" dirty="0" smtClean="0">
                <a:latin typeface="Arial Narrow"/>
                <a:cs typeface="Arial Narrow"/>
              </a:rPr>
              <a:t>Promover estos productos en el mercado </a:t>
            </a:r>
          </a:p>
          <a:p>
            <a:pPr algn="just"/>
            <a:endParaRPr lang="es-ES" dirty="0" smtClean="0">
              <a:latin typeface="Arial Narrow"/>
              <a:cs typeface="Arial Narrow"/>
            </a:endParaRPr>
          </a:p>
          <a:p>
            <a:pPr algn="just"/>
            <a:r>
              <a:rPr lang="es-ES" dirty="0" smtClean="0">
                <a:latin typeface="Arial Narrow"/>
                <a:cs typeface="Arial Narrow"/>
              </a:rPr>
              <a:t>Fortalecer capacidades de los que los producen</a:t>
            </a:r>
            <a:endParaRPr lang="es-ES" dirty="0">
              <a:latin typeface="Arial Narrow"/>
              <a:cs typeface="Arial Narrow"/>
            </a:endParaRPr>
          </a:p>
        </p:txBody>
      </p:sp>
    </p:spTree>
    <p:extLst>
      <p:ext uri="{BB962C8B-B14F-4D97-AF65-F5344CB8AC3E}">
        <p14:creationId xmlns:p14="http://schemas.microsoft.com/office/powerpoint/2010/main" val="223533210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sz="4400" dirty="0" smtClean="0">
                <a:latin typeface="Arial Narrow"/>
                <a:cs typeface="Arial Narrow"/>
              </a:rPr>
              <a:t>Financiamiento</a:t>
            </a:r>
            <a:endParaRPr lang="es-ES" sz="4400" dirty="0">
              <a:latin typeface="Arial Narrow"/>
              <a:cs typeface="Arial Narrow"/>
            </a:endParaRPr>
          </a:p>
        </p:txBody>
      </p:sp>
      <p:sp>
        <p:nvSpPr>
          <p:cNvPr id="3" name="Marcador de contenido 2"/>
          <p:cNvSpPr>
            <a:spLocks noGrp="1"/>
          </p:cNvSpPr>
          <p:nvPr>
            <p:ph idx="1"/>
          </p:nvPr>
        </p:nvSpPr>
        <p:spPr/>
        <p:txBody>
          <a:bodyPr>
            <a:normAutofit/>
          </a:bodyPr>
          <a:lstStyle/>
          <a:p>
            <a:pPr algn="just">
              <a:buFont typeface="Wingdings" charset="2"/>
              <a:buChar char="u"/>
            </a:pPr>
            <a:r>
              <a:rPr lang="es-ES_tradnl" dirty="0" smtClean="0">
                <a:latin typeface="Arial Narrow"/>
                <a:cs typeface="Arial Narrow"/>
              </a:rPr>
              <a:t>Priorizar y generar incentivos a tasas preferenciales de crédito para la comercialización de productos agroecológicos. Estas líneas de crédito las debería manejar el Banco de Fomento Agropecuario, servirían para la comercialización de insumos para la agroecología y compra de equipos).</a:t>
            </a:r>
            <a:endParaRPr lang="es-SV" dirty="0">
              <a:latin typeface="Arial Narrow"/>
              <a:cs typeface="Arial Narrow"/>
            </a:endParaRPr>
          </a:p>
          <a:p>
            <a:pPr algn="just">
              <a:buFont typeface="Wingdings" charset="2"/>
              <a:buChar char="u"/>
            </a:pPr>
            <a:r>
              <a:rPr lang="es-ES_tradnl" dirty="0" smtClean="0">
                <a:latin typeface="Arial Narrow"/>
                <a:cs typeface="Arial Narrow"/>
              </a:rPr>
              <a:t>Fortalecer las iniciativas comunales del ahorro y crédito asociativo entre los miembros de la comunidad, asociaciones de productores, etc. Estas iniciativas requieren de asistencia técnica e intercambios para conocer las experiencias de otras asociaciones de productores agroecológicos. </a:t>
            </a:r>
            <a:endParaRPr lang="es-SV" dirty="0">
              <a:latin typeface="Arial Narrow"/>
              <a:cs typeface="Arial Narrow"/>
            </a:endParaRPr>
          </a:p>
        </p:txBody>
      </p:sp>
    </p:spTree>
    <p:extLst>
      <p:ext uri="{BB962C8B-B14F-4D97-AF65-F5344CB8AC3E}">
        <p14:creationId xmlns:p14="http://schemas.microsoft.com/office/powerpoint/2010/main" val="404348802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141" y="366934"/>
            <a:ext cx="7691719" cy="1039091"/>
          </a:xfrm>
        </p:spPr>
        <p:txBody>
          <a:bodyPr/>
          <a:lstStyle/>
          <a:p>
            <a:pPr lvl="1" algn="ctr"/>
            <a:r>
              <a:rPr lang="es-ES_tradnl" sz="3200" b="1" dirty="0" smtClean="0">
                <a:latin typeface="Arial Narrow"/>
                <a:cs typeface="Arial Narrow"/>
              </a:rPr>
              <a:t/>
            </a:r>
            <a:br>
              <a:rPr lang="es-ES_tradnl" sz="3200" b="1" dirty="0" smtClean="0">
                <a:latin typeface="Arial Narrow"/>
                <a:cs typeface="Arial Narrow"/>
              </a:rPr>
            </a:br>
            <a:r>
              <a:rPr lang="es-ES_tradnl" sz="3200" b="1" dirty="0" smtClean="0">
                <a:latin typeface="Arial Narrow"/>
                <a:cs typeface="Arial Narrow"/>
              </a:rPr>
              <a:t>3. Investigación y gestión del conocimiento</a:t>
            </a:r>
            <a:r>
              <a:rPr lang="es-SV" sz="3200" dirty="0" smtClean="0">
                <a:latin typeface="Arial Narrow"/>
                <a:cs typeface="Arial Narrow"/>
              </a:rPr>
              <a:t/>
            </a:r>
            <a:br>
              <a:rPr lang="es-SV" sz="3200" dirty="0" smtClean="0">
                <a:latin typeface="Arial Narrow"/>
                <a:cs typeface="Arial Narrow"/>
              </a:rPr>
            </a:br>
            <a:r>
              <a:rPr lang="es-ES_tradnl" dirty="0" smtClean="0">
                <a:latin typeface="Arial Narrow"/>
                <a:cs typeface="Arial Narrow"/>
              </a:rPr>
              <a:t> </a:t>
            </a:r>
            <a:r>
              <a:rPr lang="es-SV" dirty="0" smtClean="0">
                <a:latin typeface="Arial Narrow"/>
                <a:cs typeface="Arial Narrow"/>
              </a:rPr>
              <a:t/>
            </a:r>
            <a:br>
              <a:rPr lang="es-SV" dirty="0" smtClean="0">
                <a:latin typeface="Arial Narrow"/>
                <a:cs typeface="Arial Narrow"/>
              </a:rPr>
            </a:br>
            <a:endParaRPr lang="es-ES" sz="3600" dirty="0">
              <a:latin typeface="Arial Narrow"/>
              <a:cs typeface="Arial Narrow"/>
            </a:endParaRPr>
          </a:p>
        </p:txBody>
      </p:sp>
      <p:sp>
        <p:nvSpPr>
          <p:cNvPr id="3" name="Marcador de contenido 2"/>
          <p:cNvSpPr>
            <a:spLocks noGrp="1"/>
          </p:cNvSpPr>
          <p:nvPr>
            <p:ph idx="1"/>
          </p:nvPr>
        </p:nvSpPr>
        <p:spPr/>
        <p:txBody>
          <a:bodyPr>
            <a:normAutofit/>
          </a:bodyPr>
          <a:lstStyle/>
          <a:p>
            <a:pPr algn="just"/>
            <a:r>
              <a:rPr lang="es-ES_tradnl" i="1" dirty="0" smtClean="0">
                <a:latin typeface="Arial Narrow"/>
                <a:cs typeface="Arial Narrow"/>
              </a:rPr>
              <a:t>Objetivo</a:t>
            </a:r>
            <a:r>
              <a:rPr lang="es-ES_tradnl" i="1" dirty="0">
                <a:latin typeface="Arial Narrow"/>
                <a:cs typeface="Arial Narrow"/>
              </a:rPr>
              <a:t>: Disponer de capacidades para la generación y socialización del conocimiento de los </a:t>
            </a:r>
            <a:r>
              <a:rPr lang="es-ES_tradnl" i="1" dirty="0" err="1">
                <a:latin typeface="Arial Narrow"/>
                <a:cs typeface="Arial Narrow"/>
              </a:rPr>
              <a:t>agroecosistemas</a:t>
            </a:r>
            <a:r>
              <a:rPr lang="es-ES_tradnl" i="1" dirty="0">
                <a:latin typeface="Arial Narrow"/>
                <a:cs typeface="Arial Narrow"/>
              </a:rPr>
              <a:t> de base agroecológica en los centros de investigación, formación, extensión y en las redes de campesinos agroecológicos.</a:t>
            </a:r>
            <a:endParaRPr lang="es-SV" dirty="0">
              <a:latin typeface="Arial Narrow"/>
              <a:cs typeface="Arial Narrow"/>
            </a:endParaRPr>
          </a:p>
          <a:p>
            <a:pPr marL="0" indent="0" algn="just">
              <a:buNone/>
            </a:pPr>
            <a:endParaRPr lang="es-ES_tradnl" i="1" dirty="0" smtClean="0">
              <a:latin typeface="Arial Narrow"/>
              <a:cs typeface="Arial Narrow"/>
            </a:endParaRPr>
          </a:p>
          <a:p>
            <a:pPr algn="just"/>
            <a:r>
              <a:rPr lang="es-ES_tradnl" i="1" dirty="0" smtClean="0">
                <a:latin typeface="Arial Narrow"/>
                <a:cs typeface="Arial Narrow"/>
              </a:rPr>
              <a:t>Directrices </a:t>
            </a:r>
            <a:r>
              <a:rPr lang="es-ES_tradnl" i="1" dirty="0">
                <a:latin typeface="Arial Narrow"/>
                <a:cs typeface="Arial Narrow"/>
              </a:rPr>
              <a:t>para fortalecer la investigación y los proceso de gestión del conocimiento en agroecología.</a:t>
            </a:r>
            <a:endParaRPr lang="es-SV" dirty="0">
              <a:latin typeface="Arial Narrow"/>
              <a:cs typeface="Arial Narrow"/>
            </a:endParaRPr>
          </a:p>
          <a:p>
            <a:pPr marL="0" indent="0" algn="just">
              <a:buNone/>
            </a:pPr>
            <a:r>
              <a:rPr lang="es-ES_tradnl" dirty="0">
                <a:latin typeface="Arial Narrow"/>
                <a:cs typeface="Arial Narrow"/>
              </a:rPr>
              <a:t> </a:t>
            </a:r>
            <a:endParaRPr lang="es-ES" dirty="0">
              <a:latin typeface="Arial Narrow"/>
              <a:cs typeface="Arial Narrow"/>
            </a:endParaRPr>
          </a:p>
        </p:txBody>
      </p:sp>
    </p:spTree>
    <p:extLst>
      <p:ext uri="{BB962C8B-B14F-4D97-AF65-F5344CB8AC3E}">
        <p14:creationId xmlns:p14="http://schemas.microsoft.com/office/powerpoint/2010/main" val="998314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8475" y="94129"/>
            <a:ext cx="8147051" cy="998071"/>
          </a:xfrm>
        </p:spPr>
        <p:txBody>
          <a:bodyPr/>
          <a:lstStyle/>
          <a:p>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55532941"/>
              </p:ext>
            </p:extLst>
          </p:nvPr>
        </p:nvGraphicFramePr>
        <p:xfrm>
          <a:off x="498475" y="1270000"/>
          <a:ext cx="8147050" cy="485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94245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2" algn="just" rtl="0">
              <a:spcBef>
                <a:spcPct val="0"/>
              </a:spcBef>
            </a:pPr>
            <a:r>
              <a:rPr lang="es-ES_tradnl" sz="2400" b="1" dirty="0">
                <a:latin typeface="Arial Narrow"/>
                <a:cs typeface="Arial Narrow"/>
              </a:rPr>
              <a:t>Fortalecer el Sistema Nacional para la Innovación Tecnológica en Agroecología.</a:t>
            </a:r>
            <a:r>
              <a:rPr lang="es-SV" sz="2400" dirty="0">
                <a:latin typeface="Arial Narrow"/>
                <a:cs typeface="Arial Narrow"/>
              </a:rPr>
              <a:t/>
            </a:r>
            <a:br>
              <a:rPr lang="es-SV" sz="2400" dirty="0">
                <a:latin typeface="Arial Narrow"/>
                <a:cs typeface="Arial Narrow"/>
              </a:rPr>
            </a:br>
            <a:endParaRPr lang="es-ES" sz="2400" dirty="0">
              <a:latin typeface="Arial Narrow"/>
              <a:cs typeface="Arial Narrow"/>
            </a:endParaRPr>
          </a:p>
        </p:txBody>
      </p:sp>
      <p:sp>
        <p:nvSpPr>
          <p:cNvPr id="3" name="Marcador de contenido 2"/>
          <p:cNvSpPr>
            <a:spLocks noGrp="1"/>
          </p:cNvSpPr>
          <p:nvPr>
            <p:ph idx="1"/>
          </p:nvPr>
        </p:nvSpPr>
        <p:spPr/>
        <p:txBody>
          <a:bodyPr>
            <a:normAutofit/>
          </a:bodyPr>
          <a:lstStyle/>
          <a:p>
            <a:pPr algn="just"/>
            <a:r>
              <a:rPr lang="es-ES_tradnl" dirty="0">
                <a:latin typeface="Arial Narrow"/>
                <a:cs typeface="Arial Narrow"/>
              </a:rPr>
              <a:t>Promover la Investigación participativa en el marco de la articulación </a:t>
            </a:r>
            <a:r>
              <a:rPr lang="es-ES_tradnl" dirty="0" smtClean="0">
                <a:latin typeface="Arial Narrow"/>
                <a:cs typeface="Arial Narrow"/>
              </a:rPr>
              <a:t>interinstitucional:</a:t>
            </a:r>
            <a:endParaRPr lang="es-SV" dirty="0">
              <a:latin typeface="Arial Narrow"/>
              <a:cs typeface="Arial Narrow"/>
            </a:endParaRPr>
          </a:p>
          <a:p>
            <a:pPr algn="just"/>
            <a:r>
              <a:rPr lang="es-ES_tradnl" dirty="0" smtClean="0">
                <a:latin typeface="Arial Narrow"/>
                <a:cs typeface="Arial Narrow"/>
              </a:rPr>
              <a:t>Desarrollar </a:t>
            </a:r>
            <a:r>
              <a:rPr lang="es-ES_tradnl" dirty="0">
                <a:latin typeface="Arial Narrow"/>
                <a:cs typeface="Arial Narrow"/>
              </a:rPr>
              <a:t>una agenda e impulsar la investigación en el marco del Sistema Nacional de Innovaciones Agroecológicas, a partir de las necesidades y problemas que enfrentan las familias que se dedican a la agroecología y las potencialidades que presenta el territorio nacional y mesoamericano</a:t>
            </a:r>
            <a:r>
              <a:rPr lang="es-ES_tradnl" dirty="0" smtClean="0">
                <a:latin typeface="Arial Narrow"/>
                <a:cs typeface="Arial Narrow"/>
              </a:rPr>
              <a:t>.</a:t>
            </a:r>
            <a:r>
              <a:rPr lang="es-ES_tradnl" dirty="0">
                <a:latin typeface="Arial Narrow"/>
                <a:cs typeface="Arial Narrow"/>
              </a:rPr>
              <a:t> </a:t>
            </a:r>
            <a:endParaRPr lang="es-SV" dirty="0">
              <a:latin typeface="Arial Narrow"/>
              <a:cs typeface="Arial Narrow"/>
            </a:endParaRPr>
          </a:p>
          <a:p>
            <a:pPr algn="just"/>
            <a:r>
              <a:rPr lang="es-ES_tradnl" dirty="0">
                <a:latin typeface="Arial Narrow"/>
                <a:cs typeface="Arial Narrow"/>
              </a:rPr>
              <a:t>Validación de tecnologías y prácticas agroecológicas</a:t>
            </a:r>
            <a:r>
              <a:rPr lang="es-SV" dirty="0">
                <a:latin typeface="Arial Narrow"/>
                <a:cs typeface="Arial Narrow"/>
              </a:rPr>
              <a:t> </a:t>
            </a:r>
            <a:endParaRPr lang="es-ES" dirty="0">
              <a:latin typeface="Arial Narrow"/>
              <a:cs typeface="Arial Narrow"/>
            </a:endParaRPr>
          </a:p>
        </p:txBody>
      </p:sp>
    </p:spTree>
    <p:extLst>
      <p:ext uri="{BB962C8B-B14F-4D97-AF65-F5344CB8AC3E}">
        <p14:creationId xmlns:p14="http://schemas.microsoft.com/office/powerpoint/2010/main" val="92041949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2" algn="just" rtl="0">
              <a:spcBef>
                <a:spcPct val="0"/>
              </a:spcBef>
            </a:pPr>
            <a:r>
              <a:rPr lang="es-ES_tradnl" sz="2800" b="1" dirty="0">
                <a:latin typeface="Arial Narrow"/>
                <a:cs typeface="Arial Narrow"/>
              </a:rPr>
              <a:t>Captura y sistematización del conocimiento </a:t>
            </a:r>
            <a:r>
              <a:rPr lang="es-SV" sz="2800" dirty="0">
                <a:latin typeface="Arial Narrow"/>
                <a:cs typeface="Arial Narrow"/>
              </a:rPr>
              <a:t/>
            </a:r>
            <a:br>
              <a:rPr lang="es-SV" sz="2800" dirty="0">
                <a:latin typeface="Arial Narrow"/>
                <a:cs typeface="Arial Narrow"/>
              </a:rPr>
            </a:br>
            <a:endParaRPr lang="es-ES" sz="2800" dirty="0">
              <a:latin typeface="Arial Narrow"/>
              <a:cs typeface="Arial Narrow"/>
            </a:endParaRPr>
          </a:p>
        </p:txBody>
      </p:sp>
      <p:sp>
        <p:nvSpPr>
          <p:cNvPr id="3" name="Marcador de contenido 2"/>
          <p:cNvSpPr>
            <a:spLocks noGrp="1"/>
          </p:cNvSpPr>
          <p:nvPr>
            <p:ph idx="1"/>
          </p:nvPr>
        </p:nvSpPr>
        <p:spPr/>
        <p:txBody>
          <a:bodyPr/>
          <a:lstStyle/>
          <a:p>
            <a:pPr algn="just"/>
            <a:r>
              <a:rPr lang="es-ES_tradnl" dirty="0">
                <a:latin typeface="Arial Narrow"/>
                <a:cs typeface="Arial Narrow"/>
              </a:rPr>
              <a:t>Investigar experiencias exitosas de agroecología en la zonas y hacer un inventario de éstas. </a:t>
            </a:r>
            <a:endParaRPr lang="es-SV" dirty="0">
              <a:latin typeface="Arial Narrow"/>
              <a:cs typeface="Arial Narrow"/>
            </a:endParaRPr>
          </a:p>
          <a:p>
            <a:pPr algn="just"/>
            <a:r>
              <a:rPr lang="es-ES_tradnl" dirty="0" smtClean="0">
                <a:latin typeface="Arial Narrow"/>
                <a:cs typeface="Arial Narrow"/>
              </a:rPr>
              <a:t>Crear </a:t>
            </a:r>
            <a:r>
              <a:rPr lang="es-ES_tradnl" dirty="0">
                <a:latin typeface="Arial Narrow"/>
                <a:cs typeface="Arial Narrow"/>
              </a:rPr>
              <a:t>un inventario de tecnologías y practicas agroecológicas de Mesoamérica, para crear un banco (inventario) nacional de tecnologías y practicas a disposición de la sociedad. El acceso a este inventario debe ser amigable con las personas que lo usen.</a:t>
            </a:r>
            <a:endParaRPr lang="es-SV" dirty="0">
              <a:latin typeface="Arial Narrow"/>
              <a:cs typeface="Arial Narrow"/>
            </a:endParaRPr>
          </a:p>
          <a:p>
            <a:pPr marL="0" indent="0" algn="just">
              <a:buNone/>
            </a:pPr>
            <a:endParaRPr lang="es-ES" dirty="0">
              <a:latin typeface="Arial Narrow"/>
              <a:cs typeface="Arial Narrow"/>
            </a:endParaRPr>
          </a:p>
        </p:txBody>
      </p:sp>
    </p:spTree>
    <p:extLst>
      <p:ext uri="{BB962C8B-B14F-4D97-AF65-F5344CB8AC3E}">
        <p14:creationId xmlns:p14="http://schemas.microsoft.com/office/powerpoint/2010/main" val="31026697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sz="3200" b="1" dirty="0" smtClean="0">
                <a:latin typeface="Arial Narrow"/>
                <a:cs typeface="Arial Narrow"/>
              </a:rPr>
              <a:t>Difusión del conocimiento</a:t>
            </a:r>
            <a:endParaRPr lang="es-ES" sz="3200" b="1" dirty="0">
              <a:latin typeface="Arial Narrow"/>
              <a:cs typeface="Arial Narrow"/>
            </a:endParaRPr>
          </a:p>
        </p:txBody>
      </p:sp>
      <p:sp>
        <p:nvSpPr>
          <p:cNvPr id="3" name="Marcador de contenido 2"/>
          <p:cNvSpPr>
            <a:spLocks noGrp="1"/>
          </p:cNvSpPr>
          <p:nvPr>
            <p:ph idx="1"/>
          </p:nvPr>
        </p:nvSpPr>
        <p:spPr/>
        <p:txBody>
          <a:bodyPr>
            <a:normAutofit fontScale="85000" lnSpcReduction="20000"/>
          </a:bodyPr>
          <a:lstStyle/>
          <a:p>
            <a:pPr algn="just"/>
            <a:r>
              <a:rPr lang="es-ES_tradnl" dirty="0">
                <a:latin typeface="Arial Narrow"/>
                <a:cs typeface="Arial Narrow"/>
              </a:rPr>
              <a:t>Elaborar y distribuir material educativo sobre tecnologías y practicas agroecológicas. </a:t>
            </a:r>
            <a:endParaRPr lang="es-SV" dirty="0">
              <a:latin typeface="Arial Narrow"/>
              <a:cs typeface="Arial Narrow"/>
            </a:endParaRPr>
          </a:p>
          <a:p>
            <a:pPr algn="just"/>
            <a:r>
              <a:rPr lang="es-ES_tradnl" dirty="0">
                <a:latin typeface="Arial Narrow"/>
                <a:cs typeface="Arial Narrow"/>
              </a:rPr>
              <a:t> </a:t>
            </a:r>
            <a:r>
              <a:rPr lang="es-ES_tradnl" dirty="0" smtClean="0">
                <a:latin typeface="Arial Narrow"/>
                <a:cs typeface="Arial Narrow"/>
              </a:rPr>
              <a:t>Promover </a:t>
            </a:r>
            <a:r>
              <a:rPr lang="es-ES_tradnl" dirty="0">
                <a:latin typeface="Arial Narrow"/>
                <a:cs typeface="Arial Narrow"/>
              </a:rPr>
              <a:t>el intercambio de conocimiento (campesino a campesino) entre campesinos en el ámbito regional, nacional, territorial y local. El diálogo de saberes debe ser una práctica a difundir en el trabajo de aprendizaje de la agroecología. En este proceso se debe generar espacios de participación de las mujeres y jóvenes rurales. </a:t>
            </a:r>
            <a:endParaRPr lang="es-SV" dirty="0">
              <a:latin typeface="Arial Narrow"/>
              <a:cs typeface="Arial Narrow"/>
            </a:endParaRPr>
          </a:p>
          <a:p>
            <a:pPr algn="just"/>
            <a:r>
              <a:rPr lang="es-ES_tradnl" dirty="0">
                <a:latin typeface="Arial Narrow"/>
                <a:cs typeface="Arial Narrow"/>
              </a:rPr>
              <a:t> </a:t>
            </a:r>
            <a:r>
              <a:rPr lang="es-ES_tradnl" dirty="0" smtClean="0">
                <a:latin typeface="Arial Narrow"/>
                <a:cs typeface="Arial Narrow"/>
              </a:rPr>
              <a:t>Fortalecer </a:t>
            </a:r>
            <a:r>
              <a:rPr lang="es-ES_tradnl" dirty="0">
                <a:latin typeface="Arial Narrow"/>
                <a:cs typeface="Arial Narrow"/>
              </a:rPr>
              <a:t>la organización de los pueblos originarios y sus participación en los procesos de diálogo de saberes.</a:t>
            </a:r>
            <a:endParaRPr lang="es-SV" dirty="0">
              <a:latin typeface="Arial Narrow"/>
              <a:cs typeface="Arial Narrow"/>
            </a:endParaRPr>
          </a:p>
          <a:p>
            <a:pPr algn="just"/>
            <a:r>
              <a:rPr lang="es-ES_tradnl" dirty="0">
                <a:latin typeface="Arial Narrow"/>
                <a:cs typeface="Arial Narrow"/>
              </a:rPr>
              <a:t> </a:t>
            </a:r>
            <a:r>
              <a:rPr lang="es-ES_tradnl" dirty="0" smtClean="0">
                <a:latin typeface="Arial Narrow"/>
                <a:cs typeface="Arial Narrow"/>
              </a:rPr>
              <a:t>Transformar </a:t>
            </a:r>
            <a:r>
              <a:rPr lang="es-ES_tradnl" dirty="0">
                <a:latin typeface="Arial Narrow"/>
                <a:cs typeface="Arial Narrow"/>
              </a:rPr>
              <a:t>el trabajo de extensión del CENTA. Esto  implica descentralizarlo en términos de planificación e intervención; articular su trabajo a los actores e instituciones del territorio; trabajar en función del plan territorial y promover el intercambio de conocimiento entre los campesinos.</a:t>
            </a:r>
            <a:endParaRPr lang="es-SV" dirty="0">
              <a:latin typeface="Arial Narrow"/>
              <a:cs typeface="Arial Narrow"/>
            </a:endParaRPr>
          </a:p>
          <a:p>
            <a:pPr marL="0" indent="0" algn="just">
              <a:buNone/>
            </a:pPr>
            <a:endParaRPr lang="es-ES" dirty="0">
              <a:latin typeface="Arial Narrow"/>
              <a:cs typeface="Arial Narrow"/>
            </a:endParaRPr>
          </a:p>
        </p:txBody>
      </p:sp>
    </p:spTree>
    <p:extLst>
      <p:ext uri="{BB962C8B-B14F-4D97-AF65-F5344CB8AC3E}">
        <p14:creationId xmlns:p14="http://schemas.microsoft.com/office/powerpoint/2010/main" val="4210278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2" algn="just" rtl="0">
              <a:spcBef>
                <a:spcPct val="0"/>
              </a:spcBef>
            </a:pPr>
            <a:r>
              <a:rPr lang="es-ES_tradnl" sz="3200" b="1" dirty="0">
                <a:latin typeface="Arial Narrow"/>
                <a:cs typeface="Arial Narrow"/>
              </a:rPr>
              <a:t>Formación y reforma curricular </a:t>
            </a:r>
            <a:r>
              <a:rPr lang="es-SV" sz="3200" dirty="0">
                <a:latin typeface="Arial Narrow"/>
                <a:cs typeface="Arial Narrow"/>
              </a:rPr>
              <a:t/>
            </a:r>
            <a:br>
              <a:rPr lang="es-SV" sz="3200" dirty="0">
                <a:latin typeface="Arial Narrow"/>
                <a:cs typeface="Arial Narrow"/>
              </a:rPr>
            </a:br>
            <a:endParaRPr lang="es-ES" sz="3200" dirty="0">
              <a:latin typeface="Arial Narrow"/>
              <a:cs typeface="Arial Narrow"/>
            </a:endParaRPr>
          </a:p>
        </p:txBody>
      </p:sp>
      <p:sp>
        <p:nvSpPr>
          <p:cNvPr id="3" name="Marcador de contenido 2"/>
          <p:cNvSpPr>
            <a:spLocks noGrp="1"/>
          </p:cNvSpPr>
          <p:nvPr>
            <p:ph idx="1"/>
          </p:nvPr>
        </p:nvSpPr>
        <p:spPr/>
        <p:txBody>
          <a:bodyPr/>
          <a:lstStyle/>
          <a:p>
            <a:pPr algn="just"/>
            <a:r>
              <a:rPr lang="es-ES_tradnl" dirty="0">
                <a:latin typeface="Arial Narrow"/>
                <a:cs typeface="Arial Narrow"/>
              </a:rPr>
              <a:t>Formación en agroecología y métodos de extensión al CENTA</a:t>
            </a:r>
          </a:p>
          <a:p>
            <a:pPr algn="just"/>
            <a:r>
              <a:rPr lang="es-ES_tradnl" dirty="0">
                <a:latin typeface="Arial Narrow"/>
                <a:cs typeface="Arial Narrow"/>
              </a:rPr>
              <a:t>Reforma curricular </a:t>
            </a:r>
          </a:p>
          <a:p>
            <a:pPr algn="just"/>
            <a:r>
              <a:rPr lang="es-ES_tradnl" dirty="0" smtClean="0">
                <a:latin typeface="Arial Narrow"/>
                <a:cs typeface="Arial Narrow"/>
              </a:rPr>
              <a:t>Recalificación </a:t>
            </a:r>
            <a:r>
              <a:rPr lang="es-ES_tradnl" dirty="0">
                <a:latin typeface="Arial Narrow"/>
                <a:cs typeface="Arial Narrow"/>
              </a:rPr>
              <a:t>de profesionales </a:t>
            </a:r>
            <a:endParaRPr lang="es-ES_tradnl" dirty="0" smtClean="0">
              <a:latin typeface="Arial Narrow"/>
              <a:cs typeface="Arial Narrow"/>
            </a:endParaRPr>
          </a:p>
          <a:p>
            <a:pPr algn="just"/>
            <a:r>
              <a:rPr lang="es-ES" dirty="0" smtClean="0">
                <a:latin typeface="Arial Narrow"/>
                <a:cs typeface="Arial Narrow"/>
              </a:rPr>
              <a:t>Campaña mediática educativa</a:t>
            </a:r>
            <a:endParaRPr lang="es-ES" dirty="0">
              <a:latin typeface="Arial Narrow"/>
              <a:cs typeface="Arial Narrow"/>
            </a:endParaRPr>
          </a:p>
        </p:txBody>
      </p:sp>
    </p:spTree>
    <p:extLst>
      <p:ext uri="{BB962C8B-B14F-4D97-AF65-F5344CB8AC3E}">
        <p14:creationId xmlns:p14="http://schemas.microsoft.com/office/powerpoint/2010/main" val="31073195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lstStyle/>
          <a:p>
            <a:pPr lvl="1" algn="ctr"/>
            <a:r>
              <a:rPr lang="es-ES_tradnl" sz="3200" b="1" dirty="0" smtClean="0">
                <a:latin typeface="Arial Narrow"/>
                <a:cs typeface="Arial Narrow"/>
              </a:rPr>
              <a:t>4. Gestión de ecosistemas y paisajes </a:t>
            </a:r>
            <a:r>
              <a:rPr lang="es-SV" sz="3200" dirty="0" smtClean="0">
                <a:latin typeface="Arial Narrow"/>
                <a:cs typeface="Arial Narrow"/>
              </a:rPr>
              <a:t/>
            </a:r>
            <a:br>
              <a:rPr lang="es-SV" sz="3200" dirty="0" smtClean="0">
                <a:latin typeface="Arial Narrow"/>
                <a:cs typeface="Arial Narrow"/>
              </a:rPr>
            </a:br>
            <a:r>
              <a:rPr lang="es-ES_tradnl" b="1" dirty="0" smtClean="0">
                <a:latin typeface="Arial Narrow"/>
                <a:cs typeface="Arial Narrow"/>
              </a:rPr>
              <a:t> </a:t>
            </a:r>
            <a:r>
              <a:rPr lang="es-SV" dirty="0" smtClean="0">
                <a:latin typeface="Arial Narrow"/>
                <a:cs typeface="Arial Narrow"/>
              </a:rPr>
              <a:t/>
            </a:r>
            <a:br>
              <a:rPr lang="es-SV" dirty="0" smtClean="0">
                <a:latin typeface="Arial Narrow"/>
                <a:cs typeface="Arial Narrow"/>
              </a:rPr>
            </a:br>
            <a:endParaRPr lang="es-ES" sz="2000" dirty="0">
              <a:latin typeface="Arial Narrow"/>
              <a:cs typeface="Arial Narrow"/>
            </a:endParaRPr>
          </a:p>
        </p:txBody>
      </p:sp>
      <p:sp>
        <p:nvSpPr>
          <p:cNvPr id="3" name="Marcador de contenido 2"/>
          <p:cNvSpPr>
            <a:spLocks noGrp="1"/>
          </p:cNvSpPr>
          <p:nvPr>
            <p:ph idx="1"/>
          </p:nvPr>
        </p:nvSpPr>
        <p:spPr/>
        <p:txBody>
          <a:bodyPr>
            <a:normAutofit/>
          </a:bodyPr>
          <a:lstStyle/>
          <a:p>
            <a:pPr algn="just"/>
            <a:r>
              <a:rPr lang="es-ES_tradnl" i="1" dirty="0" smtClean="0">
                <a:latin typeface="Arial Narrow"/>
                <a:cs typeface="Arial Narrow"/>
              </a:rPr>
              <a:t>Objetivo</a:t>
            </a:r>
            <a:r>
              <a:rPr lang="es-ES_tradnl" i="1" dirty="0">
                <a:latin typeface="Arial Narrow"/>
                <a:cs typeface="Arial Narrow"/>
              </a:rPr>
              <a:t>: Generar dinámicas socio institucionales para la recuperación y manejo sostenible de  paisajes  y ecosistemas </a:t>
            </a:r>
            <a:endParaRPr lang="es-SV" dirty="0">
              <a:latin typeface="Arial Narrow"/>
              <a:cs typeface="Arial Narrow"/>
            </a:endParaRPr>
          </a:p>
          <a:p>
            <a:pPr algn="just"/>
            <a:r>
              <a:rPr lang="es-ES_tradnl" i="1" dirty="0" smtClean="0">
                <a:latin typeface="Arial Narrow"/>
                <a:cs typeface="Arial Narrow"/>
              </a:rPr>
              <a:t>Directrices</a:t>
            </a:r>
            <a:r>
              <a:rPr lang="es-ES_tradnl" i="1" dirty="0">
                <a:latin typeface="Arial Narrow"/>
                <a:cs typeface="Arial Narrow"/>
              </a:rPr>
              <a:t>: Fortalecer procesos de uso sostenible, manejo, recuperación y conservación de los ecosistemas y paisajes </a:t>
            </a:r>
            <a:r>
              <a:rPr lang="es-ES_tradnl" i="1" dirty="0" smtClean="0">
                <a:latin typeface="Arial Narrow"/>
                <a:cs typeface="Arial Narrow"/>
              </a:rPr>
              <a:t>rurales</a:t>
            </a:r>
            <a:r>
              <a:rPr lang="es-ES_tradnl" i="1" dirty="0">
                <a:latin typeface="Arial Narrow"/>
                <a:cs typeface="Arial Narrow"/>
              </a:rPr>
              <a:t>.</a:t>
            </a:r>
            <a:endParaRPr lang="es-SV" dirty="0">
              <a:latin typeface="Arial Narrow"/>
              <a:cs typeface="Arial Narrow"/>
            </a:endParaRPr>
          </a:p>
        </p:txBody>
      </p:sp>
    </p:spTree>
    <p:extLst>
      <p:ext uri="{BB962C8B-B14F-4D97-AF65-F5344CB8AC3E}">
        <p14:creationId xmlns:p14="http://schemas.microsoft.com/office/powerpoint/2010/main" val="1144090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914400" lvl="2" indent="0" algn="l"/>
            <a:r>
              <a:rPr lang="es-ES_tradnl" sz="1600" dirty="0" smtClean="0">
                <a:latin typeface="Arial Narrow"/>
                <a:cs typeface="Arial Narrow"/>
              </a:rPr>
              <a:t/>
            </a:r>
            <a:br>
              <a:rPr lang="es-ES_tradnl" sz="1600" dirty="0" smtClean="0">
                <a:latin typeface="Arial Narrow"/>
                <a:cs typeface="Arial Narrow"/>
              </a:rPr>
            </a:br>
            <a:r>
              <a:rPr lang="es-ES_tradnl" sz="1600" dirty="0">
                <a:latin typeface="Arial Narrow"/>
                <a:cs typeface="Arial Narrow"/>
              </a:rPr>
              <a:t/>
            </a:r>
            <a:br>
              <a:rPr lang="es-ES_tradnl" sz="1600" dirty="0">
                <a:latin typeface="Arial Narrow"/>
                <a:cs typeface="Arial Narrow"/>
              </a:rPr>
            </a:br>
            <a:r>
              <a:rPr lang="es-ES_tradnl" sz="2800" b="1" dirty="0" smtClean="0">
                <a:latin typeface="Arial Narrow"/>
                <a:cs typeface="Arial Narrow"/>
              </a:rPr>
              <a:t>Priorizar y planificar los ecosistemas y paisajes de intervención para la recuperación.</a:t>
            </a:r>
            <a:r>
              <a:rPr lang="es-SV" sz="2800" dirty="0" smtClean="0">
                <a:latin typeface="Arial Narrow"/>
                <a:cs typeface="Arial Narrow"/>
              </a:rPr>
              <a:t/>
            </a:r>
            <a:br>
              <a:rPr lang="es-SV" sz="2800" dirty="0" smtClean="0">
                <a:latin typeface="Arial Narrow"/>
                <a:cs typeface="Arial Narrow"/>
              </a:rPr>
            </a:br>
            <a:r>
              <a:rPr lang="es-ES_tradnl" sz="2400" dirty="0" smtClean="0">
                <a:latin typeface="Arial Narrow"/>
                <a:cs typeface="Arial Narrow"/>
              </a:rPr>
              <a:t> </a:t>
            </a:r>
            <a:r>
              <a:rPr lang="es-SV" sz="2800" dirty="0" smtClean="0">
                <a:latin typeface="Arial Narrow"/>
                <a:cs typeface="Arial Narrow"/>
              </a:rPr>
              <a:t/>
            </a:r>
            <a:br>
              <a:rPr lang="es-SV" sz="2800" dirty="0" smtClean="0">
                <a:latin typeface="Arial Narrow"/>
                <a:cs typeface="Arial Narrow"/>
              </a:rPr>
            </a:br>
            <a:endParaRPr lang="es-SV" sz="2800" dirty="0">
              <a:latin typeface="Arial Narrow"/>
              <a:cs typeface="Arial Narrow"/>
            </a:endParaRPr>
          </a:p>
        </p:txBody>
      </p:sp>
      <p:sp>
        <p:nvSpPr>
          <p:cNvPr id="3" name="Marcador de contenido 2"/>
          <p:cNvSpPr>
            <a:spLocks noGrp="1"/>
          </p:cNvSpPr>
          <p:nvPr>
            <p:ph idx="1"/>
          </p:nvPr>
        </p:nvSpPr>
        <p:spPr/>
        <p:txBody>
          <a:bodyPr>
            <a:noAutofit/>
          </a:bodyPr>
          <a:lstStyle/>
          <a:p>
            <a:pPr algn="just"/>
            <a:r>
              <a:rPr lang="es-ES_tradnl" sz="3400" dirty="0" smtClean="0">
                <a:latin typeface="Arial Narrow"/>
                <a:cs typeface="Arial Narrow"/>
              </a:rPr>
              <a:t>Elaborar </a:t>
            </a:r>
            <a:r>
              <a:rPr lang="es-ES_tradnl" sz="3400" dirty="0">
                <a:latin typeface="Arial Narrow"/>
                <a:cs typeface="Arial Narrow"/>
              </a:rPr>
              <a:t>metodología para seleccionar los ecosistemas y paisajes </a:t>
            </a:r>
            <a:endParaRPr lang="es-SV" sz="3400" dirty="0">
              <a:latin typeface="Arial Narrow"/>
              <a:cs typeface="Arial Narrow"/>
            </a:endParaRPr>
          </a:p>
          <a:p>
            <a:pPr marL="0" indent="0" algn="just">
              <a:buNone/>
            </a:pPr>
            <a:r>
              <a:rPr lang="es-ES_tradnl" sz="2800" dirty="0" smtClean="0">
                <a:latin typeface="Arial Narrow"/>
                <a:cs typeface="Arial Narrow"/>
              </a:rPr>
              <a:t>Elaborar </a:t>
            </a:r>
            <a:r>
              <a:rPr lang="es-ES_tradnl" sz="2800" dirty="0">
                <a:latin typeface="Arial Narrow"/>
                <a:cs typeface="Arial Narrow"/>
              </a:rPr>
              <a:t>diagnóstico y planes de gestión para la recuperación de ecosistemas y paisajes.</a:t>
            </a:r>
            <a:endParaRPr lang="es-SV" sz="2800" dirty="0">
              <a:latin typeface="Arial Narrow"/>
              <a:cs typeface="Arial Narrow"/>
            </a:endParaRPr>
          </a:p>
          <a:p>
            <a:pPr marL="0" indent="0" algn="just">
              <a:buNone/>
            </a:pPr>
            <a:endParaRPr lang="es-SV" sz="2800" dirty="0">
              <a:latin typeface="Arial Narrow"/>
              <a:cs typeface="Arial Narrow"/>
            </a:endParaRPr>
          </a:p>
          <a:p>
            <a:pPr marL="0" indent="0" algn="just">
              <a:buNone/>
            </a:pPr>
            <a:endParaRPr lang="es-ES" sz="2800" dirty="0">
              <a:latin typeface="Arial Narrow"/>
              <a:cs typeface="Arial Narrow"/>
            </a:endParaRPr>
          </a:p>
        </p:txBody>
      </p:sp>
    </p:spTree>
    <p:extLst>
      <p:ext uri="{BB962C8B-B14F-4D97-AF65-F5344CB8AC3E}">
        <p14:creationId xmlns:p14="http://schemas.microsoft.com/office/powerpoint/2010/main" val="2600999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_tradnl" sz="2400" b="1" dirty="0">
                <a:latin typeface="Arial Narrow"/>
                <a:cs typeface="Arial Narrow"/>
              </a:rPr>
              <a:t>Impulsar programas y proyectos de apoyo en los ecosistemas en recuperación </a:t>
            </a:r>
            <a:r>
              <a:rPr lang="es-SV" sz="2400" dirty="0">
                <a:latin typeface="Arial Narrow"/>
                <a:cs typeface="Arial Narrow"/>
              </a:rPr>
              <a:t/>
            </a:r>
            <a:br>
              <a:rPr lang="es-SV" sz="2400" dirty="0">
                <a:latin typeface="Arial Narrow"/>
                <a:cs typeface="Arial Narrow"/>
              </a:rPr>
            </a:br>
            <a:r>
              <a:rPr lang="es-ES_tradnl" sz="2400" b="1" dirty="0">
                <a:latin typeface="Arial Narrow"/>
                <a:cs typeface="Arial Narrow"/>
              </a:rPr>
              <a:t> </a:t>
            </a:r>
            <a:r>
              <a:rPr lang="es-SV" sz="2400" dirty="0">
                <a:latin typeface="Arial Narrow"/>
                <a:cs typeface="Arial Narrow"/>
              </a:rPr>
              <a:t/>
            </a:r>
            <a:br>
              <a:rPr lang="es-SV" sz="2400" dirty="0">
                <a:latin typeface="Arial Narrow"/>
                <a:cs typeface="Arial Narrow"/>
              </a:rPr>
            </a:br>
            <a:endParaRPr lang="es-ES" sz="2400" dirty="0">
              <a:latin typeface="Arial Narrow"/>
              <a:cs typeface="Arial Narrow"/>
            </a:endParaRPr>
          </a:p>
        </p:txBody>
      </p:sp>
      <p:sp>
        <p:nvSpPr>
          <p:cNvPr id="3" name="Marcador de contenido 2"/>
          <p:cNvSpPr>
            <a:spLocks noGrp="1"/>
          </p:cNvSpPr>
          <p:nvPr>
            <p:ph idx="1"/>
          </p:nvPr>
        </p:nvSpPr>
        <p:spPr>
          <a:xfrm>
            <a:off x="726141" y="1270001"/>
            <a:ext cx="7691719" cy="4888752"/>
          </a:xfrm>
        </p:spPr>
        <p:txBody>
          <a:bodyPr>
            <a:noAutofit/>
          </a:bodyPr>
          <a:lstStyle/>
          <a:p>
            <a:r>
              <a:rPr lang="es-ES_tradnl" dirty="0">
                <a:latin typeface="Arial Narrow"/>
                <a:cs typeface="Arial Narrow"/>
              </a:rPr>
              <a:t>Identificar, validar y promover el uso de material de variedades vegetales aptos para dichos ecosistemas y paisajes</a:t>
            </a:r>
            <a:r>
              <a:rPr lang="es-ES_tradnl" dirty="0" smtClean="0">
                <a:latin typeface="Arial Narrow"/>
                <a:cs typeface="Arial Narrow"/>
              </a:rPr>
              <a:t>.</a:t>
            </a:r>
            <a:endParaRPr lang="es-SV" dirty="0">
              <a:latin typeface="Arial Narrow"/>
              <a:cs typeface="Arial Narrow"/>
            </a:endParaRPr>
          </a:p>
          <a:p>
            <a:pPr algn="just"/>
            <a:r>
              <a:rPr lang="es-ES_tradnl" dirty="0">
                <a:latin typeface="Arial Narrow"/>
                <a:cs typeface="Arial Narrow"/>
              </a:rPr>
              <a:t>Desarrollar bancos comunales de viveros forestales en los territorios </a:t>
            </a:r>
            <a:endParaRPr lang="es-SV" dirty="0">
              <a:latin typeface="Arial Narrow"/>
              <a:cs typeface="Arial Narrow"/>
            </a:endParaRPr>
          </a:p>
          <a:p>
            <a:pPr algn="just"/>
            <a:r>
              <a:rPr lang="es-ES_tradnl" dirty="0" smtClean="0">
                <a:latin typeface="Arial Narrow"/>
                <a:cs typeface="Arial Narrow"/>
              </a:rPr>
              <a:t>Programas </a:t>
            </a:r>
            <a:r>
              <a:rPr lang="es-ES_tradnl" dirty="0">
                <a:latin typeface="Arial Narrow"/>
                <a:cs typeface="Arial Narrow"/>
              </a:rPr>
              <a:t>de </a:t>
            </a:r>
            <a:r>
              <a:rPr lang="es-ES_tradnl" dirty="0" err="1">
                <a:latin typeface="Arial Narrow"/>
                <a:cs typeface="Arial Narrow"/>
              </a:rPr>
              <a:t>Agroforestería</a:t>
            </a:r>
            <a:r>
              <a:rPr lang="es-ES_tradnl" dirty="0">
                <a:latin typeface="Arial Narrow"/>
                <a:cs typeface="Arial Narrow"/>
              </a:rPr>
              <a:t>: promover y proteger los cafetales de sombra, sistemas de cacao y </a:t>
            </a:r>
            <a:r>
              <a:rPr lang="es-ES_tradnl" dirty="0" err="1">
                <a:latin typeface="Arial Narrow"/>
                <a:cs typeface="Arial Narrow"/>
              </a:rPr>
              <a:t>quesangual</a:t>
            </a:r>
            <a:r>
              <a:rPr lang="es-ES_tradnl" dirty="0">
                <a:latin typeface="Arial Narrow"/>
                <a:cs typeface="Arial Narrow"/>
              </a:rPr>
              <a:t>, en la cuenca de los paisajes que se buscan recuperar.</a:t>
            </a:r>
            <a:endParaRPr lang="es-SV" dirty="0">
              <a:latin typeface="Arial Narrow"/>
              <a:cs typeface="Arial Narrow"/>
            </a:endParaRPr>
          </a:p>
          <a:p>
            <a:pPr marL="457200" lvl="3" indent="-457200" algn="just">
              <a:spcBef>
                <a:spcPts val="2400"/>
              </a:spcBef>
              <a:buClrTx/>
            </a:pPr>
            <a:r>
              <a:rPr lang="es-ES_tradnl" sz="2400" dirty="0" smtClean="0">
                <a:latin typeface="Arial Narrow"/>
                <a:cs typeface="Arial Narrow"/>
              </a:rPr>
              <a:t>Programa </a:t>
            </a:r>
            <a:r>
              <a:rPr lang="es-ES_tradnl" sz="2400" dirty="0">
                <a:latin typeface="Arial Narrow"/>
                <a:cs typeface="Arial Narrow"/>
              </a:rPr>
              <a:t>para recuperar zonas </a:t>
            </a:r>
            <a:r>
              <a:rPr lang="es-ES_tradnl" sz="2400" dirty="0" smtClean="0">
                <a:latin typeface="Arial Narrow"/>
                <a:cs typeface="Arial Narrow"/>
              </a:rPr>
              <a:t>con </a:t>
            </a:r>
            <a:r>
              <a:rPr lang="es-ES_tradnl" sz="2400" dirty="0">
                <a:latin typeface="Arial Narrow"/>
                <a:cs typeface="Arial Narrow"/>
              </a:rPr>
              <a:t>bosques de galería y corredores biológicos, a través de proyectos de apoyo a las iniciativas </a:t>
            </a:r>
            <a:r>
              <a:rPr lang="es-ES_tradnl" sz="2400" dirty="0" smtClean="0">
                <a:latin typeface="Arial Narrow"/>
                <a:cs typeface="Arial Narrow"/>
              </a:rPr>
              <a:t>locales para el desarrollo de la agroecología</a:t>
            </a:r>
            <a:endParaRPr lang="es-SV" sz="2400" dirty="0">
              <a:latin typeface="Arial Narrow"/>
              <a:cs typeface="Arial Narrow"/>
            </a:endParaRPr>
          </a:p>
          <a:p>
            <a:pPr marL="0" indent="0" algn="just">
              <a:buNone/>
            </a:pPr>
            <a:r>
              <a:rPr lang="es-ES_tradnl" dirty="0" smtClean="0">
                <a:latin typeface="Arial Narrow"/>
                <a:cs typeface="Arial Narrow"/>
              </a:rPr>
              <a:t> </a:t>
            </a:r>
            <a:endParaRPr lang="es-ES" dirty="0">
              <a:latin typeface="Arial Narrow"/>
              <a:cs typeface="Arial Narrow"/>
            </a:endParaRPr>
          </a:p>
        </p:txBody>
      </p:sp>
    </p:spTree>
    <p:extLst>
      <p:ext uri="{BB962C8B-B14F-4D97-AF65-F5344CB8AC3E}">
        <p14:creationId xmlns:p14="http://schemas.microsoft.com/office/powerpoint/2010/main" val="15204526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92500" lnSpcReduction="20000"/>
          </a:bodyPr>
          <a:lstStyle/>
          <a:p>
            <a:r>
              <a:rPr lang="es-ES_tradnl" b="1" dirty="0"/>
              <a:t>Desarrollar y fortalecer el capital socio institucional</a:t>
            </a:r>
            <a:endParaRPr lang="es-SV" dirty="0"/>
          </a:p>
          <a:p>
            <a:pPr marL="0" indent="0">
              <a:buNone/>
            </a:pPr>
            <a:r>
              <a:rPr lang="es-ES_tradnl" dirty="0"/>
              <a:t> </a:t>
            </a:r>
            <a:endParaRPr lang="es-SV" dirty="0"/>
          </a:p>
          <a:p>
            <a:pPr marL="0" indent="0" algn="just">
              <a:buNone/>
            </a:pPr>
            <a:r>
              <a:rPr lang="es-ES_tradnl" dirty="0"/>
              <a:t>Fomentar el desarrollo de redes interinstitucionales que trabajen por la recuperación y gestión de los ecosistemas y paisajes.  </a:t>
            </a:r>
            <a:endParaRPr lang="es-SV" dirty="0"/>
          </a:p>
          <a:p>
            <a:pPr marL="0" indent="0" algn="just">
              <a:buNone/>
            </a:pPr>
            <a:r>
              <a:rPr lang="es-ES_tradnl" dirty="0" smtClean="0"/>
              <a:t>Fortalecer </a:t>
            </a:r>
            <a:r>
              <a:rPr lang="es-ES_tradnl" dirty="0"/>
              <a:t>las redes de jóvenes </a:t>
            </a:r>
            <a:r>
              <a:rPr lang="es-ES_tradnl" dirty="0" err="1"/>
              <a:t>reforestadores</a:t>
            </a:r>
            <a:r>
              <a:rPr lang="es-ES_tradnl" dirty="0"/>
              <a:t> para que trabajen en los ecosistemas en </a:t>
            </a:r>
            <a:r>
              <a:rPr lang="es-ES_tradnl" dirty="0" smtClean="0"/>
              <a:t>recuperación</a:t>
            </a:r>
            <a:endParaRPr lang="es-SV" dirty="0"/>
          </a:p>
          <a:p>
            <a:pPr marL="0" indent="0" algn="just">
              <a:buNone/>
            </a:pPr>
            <a:r>
              <a:rPr lang="es-ES_tradnl" dirty="0" smtClean="0"/>
              <a:t>Capacitar </a:t>
            </a:r>
            <a:r>
              <a:rPr lang="es-ES_tradnl" dirty="0"/>
              <a:t>a los actores públicos y privados sobre la gestión de ecosistemas y paisajes.</a:t>
            </a:r>
            <a:endParaRPr lang="es-SV" dirty="0"/>
          </a:p>
          <a:p>
            <a:pPr marL="0" indent="0" algn="just">
              <a:buNone/>
            </a:pPr>
            <a:r>
              <a:rPr lang="es-ES_tradnl" dirty="0"/>
              <a:t> </a:t>
            </a:r>
            <a:endParaRPr lang="es-SV" dirty="0"/>
          </a:p>
          <a:p>
            <a:endParaRPr lang="es-ES" dirty="0"/>
          </a:p>
        </p:txBody>
      </p:sp>
    </p:spTree>
    <p:extLst>
      <p:ext uri="{BB962C8B-B14F-4D97-AF65-F5344CB8AC3E}">
        <p14:creationId xmlns:p14="http://schemas.microsoft.com/office/powerpoint/2010/main" val="7176605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ctr"/>
            <a:r>
              <a:rPr lang="es-ES_tradnl" sz="2800" b="1" dirty="0" smtClean="0">
                <a:latin typeface="Arial Narrow"/>
                <a:cs typeface="Arial Narrow"/>
              </a:rPr>
              <a:t>5. Gestión institucional </a:t>
            </a:r>
            <a:r>
              <a:rPr lang="es-SV" sz="2800" dirty="0" smtClean="0">
                <a:latin typeface="Arial Narrow"/>
                <a:cs typeface="Arial Narrow"/>
              </a:rPr>
              <a:t/>
            </a:r>
            <a:br>
              <a:rPr lang="es-SV" sz="2800" dirty="0" smtClean="0">
                <a:latin typeface="Arial Narrow"/>
                <a:cs typeface="Arial Narrow"/>
              </a:rPr>
            </a:br>
            <a:r>
              <a:rPr lang="es-ES_tradnl" sz="2800" dirty="0" smtClean="0">
                <a:latin typeface="Arial Narrow"/>
                <a:cs typeface="Arial Narrow"/>
              </a:rPr>
              <a:t> </a:t>
            </a:r>
            <a:r>
              <a:rPr lang="es-SV" sz="2800" dirty="0" smtClean="0">
                <a:latin typeface="Arial Narrow"/>
                <a:cs typeface="Arial Narrow"/>
              </a:rPr>
              <a:t/>
            </a:r>
            <a:br>
              <a:rPr lang="es-SV" sz="2800" dirty="0" smtClean="0">
                <a:latin typeface="Arial Narrow"/>
                <a:cs typeface="Arial Narrow"/>
              </a:rPr>
            </a:br>
            <a:endParaRPr lang="es-ES" sz="2800" dirty="0">
              <a:latin typeface="Arial Narrow"/>
              <a:cs typeface="Arial Narrow"/>
            </a:endParaRPr>
          </a:p>
        </p:txBody>
      </p:sp>
      <p:sp>
        <p:nvSpPr>
          <p:cNvPr id="3" name="Marcador de contenido 2"/>
          <p:cNvSpPr>
            <a:spLocks noGrp="1"/>
          </p:cNvSpPr>
          <p:nvPr>
            <p:ph idx="1"/>
          </p:nvPr>
        </p:nvSpPr>
        <p:spPr/>
        <p:txBody>
          <a:bodyPr>
            <a:normAutofit/>
          </a:bodyPr>
          <a:lstStyle/>
          <a:p>
            <a:pPr algn="just"/>
            <a:r>
              <a:rPr lang="es-ES_tradnl" i="1" dirty="0" smtClean="0">
                <a:latin typeface="Arial Narrow"/>
                <a:cs typeface="Arial Narrow"/>
              </a:rPr>
              <a:t>Objetivo</a:t>
            </a:r>
            <a:r>
              <a:rPr lang="es-ES_tradnl" i="1" dirty="0">
                <a:latin typeface="Arial Narrow"/>
                <a:cs typeface="Arial Narrow"/>
              </a:rPr>
              <a:t>: Disponer de instituciones eficientes y comprometidas en el desarrollo de la agroecología</a:t>
            </a:r>
            <a:endParaRPr lang="es-SV" dirty="0">
              <a:latin typeface="Arial Narrow"/>
              <a:cs typeface="Arial Narrow"/>
            </a:endParaRPr>
          </a:p>
          <a:p>
            <a:pPr algn="just"/>
            <a:endParaRPr lang="es-SV" dirty="0">
              <a:latin typeface="Arial Narrow"/>
              <a:cs typeface="Arial Narrow"/>
            </a:endParaRPr>
          </a:p>
          <a:p>
            <a:pPr algn="just"/>
            <a:r>
              <a:rPr lang="es-ES_tradnl" i="1" dirty="0">
                <a:latin typeface="Arial Narrow"/>
                <a:cs typeface="Arial Narrow"/>
              </a:rPr>
              <a:t>Directrices para el fortalecimiento del socio institucional en el ámbito nacional y territorial para impulsar, el desarrollo de la agricultura familiar campesina, teniendo como base el nuevo paradigma de la agroecología y soberanía alimentaria.</a:t>
            </a:r>
            <a:endParaRPr lang="es-SV" dirty="0">
              <a:latin typeface="Arial Narrow"/>
              <a:cs typeface="Arial Narrow"/>
            </a:endParaRPr>
          </a:p>
          <a:p>
            <a:pPr marL="0" indent="0" algn="just">
              <a:buNone/>
            </a:pPr>
            <a:endParaRPr lang="es-SV" dirty="0">
              <a:latin typeface="Arial Narrow"/>
              <a:cs typeface="Arial Narrow"/>
            </a:endParaRPr>
          </a:p>
          <a:p>
            <a:pPr marL="0" indent="0" algn="just">
              <a:buNone/>
            </a:pPr>
            <a:endParaRPr lang="es-ES" dirty="0">
              <a:latin typeface="Arial Narrow"/>
              <a:cs typeface="Arial Narrow"/>
            </a:endParaRPr>
          </a:p>
        </p:txBody>
      </p:sp>
    </p:spTree>
    <p:extLst>
      <p:ext uri="{BB962C8B-B14F-4D97-AF65-F5344CB8AC3E}">
        <p14:creationId xmlns:p14="http://schemas.microsoft.com/office/powerpoint/2010/main" val="225129151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285750" lvl="2" indent="-285750" algn="just" rtl="0">
              <a:spcBef>
                <a:spcPct val="0"/>
              </a:spcBef>
              <a:buFont typeface="Wingdings" charset="2"/>
              <a:buChar char="v"/>
            </a:pPr>
            <a:r>
              <a:rPr lang="es-ES_tradnl" sz="2400" b="1" dirty="0">
                <a:latin typeface="Arial Narrow"/>
                <a:cs typeface="Arial Narrow"/>
              </a:rPr>
              <a:t>Crear instancias adscritas al MAG para impulsar fomentar la agroecología en El Salvador </a:t>
            </a:r>
            <a:r>
              <a:rPr lang="es-SV" sz="2400" dirty="0">
                <a:latin typeface="Arial Narrow"/>
                <a:cs typeface="Arial Narrow"/>
              </a:rPr>
              <a:t/>
            </a:r>
            <a:br>
              <a:rPr lang="es-SV" sz="2400" dirty="0">
                <a:latin typeface="Arial Narrow"/>
                <a:cs typeface="Arial Narrow"/>
              </a:rPr>
            </a:br>
            <a:endParaRPr lang="es-ES" sz="2400" dirty="0">
              <a:latin typeface="Arial Narrow"/>
              <a:cs typeface="Arial Narrow"/>
            </a:endParaRPr>
          </a:p>
        </p:txBody>
      </p:sp>
      <p:sp>
        <p:nvSpPr>
          <p:cNvPr id="3" name="Marcador de contenido 2"/>
          <p:cNvSpPr>
            <a:spLocks noGrp="1"/>
          </p:cNvSpPr>
          <p:nvPr>
            <p:ph idx="1"/>
          </p:nvPr>
        </p:nvSpPr>
        <p:spPr>
          <a:xfrm>
            <a:off x="532190" y="1209524"/>
            <a:ext cx="8345715" cy="5140475"/>
          </a:xfrm>
        </p:spPr>
        <p:txBody>
          <a:bodyPr>
            <a:noAutofit/>
          </a:bodyPr>
          <a:lstStyle/>
          <a:p>
            <a:pPr marL="0" indent="0" algn="just">
              <a:lnSpc>
                <a:spcPct val="80000"/>
              </a:lnSpc>
              <a:buNone/>
            </a:pPr>
            <a:r>
              <a:rPr lang="es-ES" sz="1800" i="1" dirty="0" smtClean="0">
                <a:latin typeface="Arial Narrow"/>
                <a:cs typeface="Arial Narrow"/>
              </a:rPr>
              <a:t>Crear Consejo Nacional para el Fomento de la agroecología</a:t>
            </a:r>
          </a:p>
          <a:p>
            <a:pPr marL="457200" lvl="1" indent="0" algn="just">
              <a:lnSpc>
                <a:spcPct val="80000"/>
              </a:lnSpc>
              <a:buNone/>
            </a:pPr>
            <a:r>
              <a:rPr lang="es-ES" sz="1800" dirty="0" smtClean="0">
                <a:latin typeface="Arial Narrow"/>
                <a:cs typeface="Arial Narrow"/>
              </a:rPr>
              <a:t> </a:t>
            </a:r>
            <a:r>
              <a:rPr lang="es-ES_tradnl" sz="1800" dirty="0">
                <a:latin typeface="Arial Narrow"/>
                <a:cs typeface="Arial Narrow"/>
              </a:rPr>
              <a:t>a) Promover la participación de la sociedad civil y del sector </a:t>
            </a:r>
            <a:r>
              <a:rPr lang="es-ES_tradnl" sz="1800" dirty="0" smtClean="0">
                <a:latin typeface="Arial Narrow"/>
                <a:cs typeface="Arial Narrow"/>
              </a:rPr>
              <a:t>público</a:t>
            </a:r>
          </a:p>
          <a:p>
            <a:pPr marL="457200" lvl="1" indent="0" algn="just">
              <a:lnSpc>
                <a:spcPct val="80000"/>
              </a:lnSpc>
              <a:buNone/>
            </a:pPr>
            <a:r>
              <a:rPr lang="es-ES_tradnl" sz="1800" dirty="0" smtClean="0">
                <a:latin typeface="Arial Narrow"/>
                <a:cs typeface="Arial Narrow"/>
              </a:rPr>
              <a:t> </a:t>
            </a:r>
            <a:r>
              <a:rPr lang="es-ES_tradnl" sz="1800" dirty="0">
                <a:latin typeface="Arial Narrow"/>
                <a:cs typeface="Arial Narrow"/>
              </a:rPr>
              <a:t>b) Crear comisiones </a:t>
            </a:r>
            <a:r>
              <a:rPr lang="es-ES_tradnl" sz="1800" dirty="0" smtClean="0">
                <a:latin typeface="Arial Narrow"/>
                <a:cs typeface="Arial Narrow"/>
              </a:rPr>
              <a:t>para disponer de propuestas para la implementación de la política</a:t>
            </a:r>
          </a:p>
          <a:p>
            <a:pPr marL="457200" lvl="1" indent="0" algn="just">
              <a:lnSpc>
                <a:spcPct val="80000"/>
              </a:lnSpc>
              <a:buNone/>
            </a:pPr>
            <a:r>
              <a:rPr lang="es-ES_tradnl" sz="1800" dirty="0" smtClean="0">
                <a:latin typeface="Arial Narrow"/>
                <a:cs typeface="Arial Narrow"/>
              </a:rPr>
              <a:t>c</a:t>
            </a:r>
            <a:r>
              <a:rPr lang="es-ES_tradnl" sz="1800" dirty="0">
                <a:latin typeface="Arial Narrow"/>
                <a:cs typeface="Arial Narrow"/>
              </a:rPr>
              <a:t>) Aprobar el Plan estratégico del INDA;  </a:t>
            </a:r>
            <a:endParaRPr lang="es-ES_tradnl" sz="1800" dirty="0" smtClean="0">
              <a:latin typeface="Arial Narrow"/>
              <a:cs typeface="Arial Narrow"/>
            </a:endParaRPr>
          </a:p>
          <a:p>
            <a:pPr marL="457200" lvl="1" indent="0" algn="just">
              <a:lnSpc>
                <a:spcPct val="80000"/>
              </a:lnSpc>
              <a:buNone/>
            </a:pPr>
            <a:r>
              <a:rPr lang="es-ES_tradnl" sz="1800" dirty="0" smtClean="0">
                <a:latin typeface="Arial Narrow"/>
                <a:cs typeface="Arial Narrow"/>
              </a:rPr>
              <a:t>d</a:t>
            </a:r>
            <a:r>
              <a:rPr lang="es-ES_tradnl" sz="1800" dirty="0">
                <a:latin typeface="Arial Narrow"/>
                <a:cs typeface="Arial Narrow"/>
              </a:rPr>
              <a:t>) Nombrar Director del INDA; </a:t>
            </a:r>
            <a:endParaRPr lang="es-ES_tradnl" sz="1800" dirty="0" smtClean="0">
              <a:latin typeface="Arial Narrow"/>
              <a:cs typeface="Arial Narrow"/>
            </a:endParaRPr>
          </a:p>
          <a:p>
            <a:pPr marL="457200" lvl="1" indent="0" algn="just">
              <a:lnSpc>
                <a:spcPct val="80000"/>
              </a:lnSpc>
              <a:buNone/>
            </a:pPr>
            <a:r>
              <a:rPr lang="es-ES_tradnl" sz="1800" dirty="0" smtClean="0">
                <a:latin typeface="Arial Narrow"/>
                <a:cs typeface="Arial Narrow"/>
              </a:rPr>
              <a:t> </a:t>
            </a:r>
            <a:r>
              <a:rPr lang="es-ES_tradnl" sz="1800" dirty="0">
                <a:latin typeface="Arial Narrow"/>
                <a:cs typeface="Arial Narrow"/>
              </a:rPr>
              <a:t>e) Promover la participación y el empoderamiento de las mujeres, los jóvenes rurales e indígenas</a:t>
            </a:r>
            <a:r>
              <a:rPr lang="es-SV" sz="1800" dirty="0">
                <a:latin typeface="Arial Narrow"/>
                <a:cs typeface="Arial Narrow"/>
              </a:rPr>
              <a:t> </a:t>
            </a:r>
            <a:endParaRPr lang="es-ES" sz="1800" dirty="0" smtClean="0">
              <a:latin typeface="Arial Narrow"/>
              <a:cs typeface="Arial Narrow"/>
            </a:endParaRPr>
          </a:p>
          <a:p>
            <a:pPr marL="0" indent="0" algn="just">
              <a:lnSpc>
                <a:spcPct val="80000"/>
              </a:lnSpc>
              <a:buNone/>
            </a:pPr>
            <a:r>
              <a:rPr lang="es-ES" sz="1800" i="1" dirty="0" smtClean="0">
                <a:latin typeface="Arial Narrow"/>
                <a:cs typeface="Arial Narrow"/>
              </a:rPr>
              <a:t>Instituto Nacional para el Desarrollo de la Agroecología</a:t>
            </a:r>
          </a:p>
          <a:p>
            <a:pPr marL="346075" lvl="4" indent="0" algn="just">
              <a:lnSpc>
                <a:spcPct val="80000"/>
              </a:lnSpc>
              <a:spcBef>
                <a:spcPts val="2400"/>
              </a:spcBef>
              <a:buNone/>
            </a:pPr>
            <a:r>
              <a:rPr lang="es-ES_tradnl" dirty="0" smtClean="0">
                <a:latin typeface="Arial Narrow"/>
                <a:cs typeface="Arial Narrow"/>
              </a:rPr>
              <a:t>a) Planificación</a:t>
            </a:r>
            <a:r>
              <a:rPr lang="es-ES_tradnl" dirty="0">
                <a:latin typeface="Arial Narrow"/>
                <a:cs typeface="Arial Narrow"/>
              </a:rPr>
              <a:t>, ejecución, monitoreo y evaluación de las acciones de la políticas, programas y proyectos, en el ámbito nacional y territorial; </a:t>
            </a:r>
            <a:endParaRPr lang="es-ES_tradnl" dirty="0" smtClean="0">
              <a:latin typeface="Arial Narrow"/>
              <a:cs typeface="Arial Narrow"/>
            </a:endParaRPr>
          </a:p>
          <a:p>
            <a:pPr marL="346075" lvl="4" indent="0" algn="just">
              <a:lnSpc>
                <a:spcPct val="80000"/>
              </a:lnSpc>
              <a:spcBef>
                <a:spcPts val="2400"/>
              </a:spcBef>
              <a:buNone/>
            </a:pPr>
            <a:r>
              <a:rPr lang="es-ES_tradnl" dirty="0" smtClean="0">
                <a:latin typeface="Arial Narrow"/>
                <a:cs typeface="Arial Narrow"/>
              </a:rPr>
              <a:t>b</a:t>
            </a:r>
            <a:r>
              <a:rPr lang="es-ES_tradnl" dirty="0">
                <a:latin typeface="Arial Narrow"/>
                <a:cs typeface="Arial Narrow"/>
              </a:rPr>
              <a:t>) Coordinación del Sistema Nacional de Innovaciones Agroecológicas; </a:t>
            </a:r>
            <a:endParaRPr lang="es-ES_tradnl" dirty="0" smtClean="0">
              <a:latin typeface="Arial Narrow"/>
              <a:cs typeface="Arial Narrow"/>
            </a:endParaRPr>
          </a:p>
          <a:p>
            <a:pPr marL="346075" lvl="4" indent="0" algn="just">
              <a:lnSpc>
                <a:spcPct val="80000"/>
              </a:lnSpc>
              <a:spcBef>
                <a:spcPts val="2400"/>
              </a:spcBef>
              <a:buNone/>
            </a:pPr>
            <a:r>
              <a:rPr lang="es-ES_tradnl" dirty="0" smtClean="0">
                <a:latin typeface="Arial Narrow"/>
                <a:cs typeface="Arial Narrow"/>
              </a:rPr>
              <a:t>c</a:t>
            </a:r>
            <a:r>
              <a:rPr lang="es-ES_tradnl" dirty="0">
                <a:latin typeface="Arial Narrow"/>
                <a:cs typeface="Arial Narrow"/>
              </a:rPr>
              <a:t>) Gestión de recursos para la impulsar la política.</a:t>
            </a:r>
            <a:endParaRPr lang="es-SV" dirty="0">
              <a:latin typeface="Arial Narrow"/>
              <a:cs typeface="Arial Narrow"/>
            </a:endParaRPr>
          </a:p>
          <a:p>
            <a:pPr marL="0" indent="0" algn="just">
              <a:lnSpc>
                <a:spcPct val="80000"/>
              </a:lnSpc>
              <a:buNone/>
            </a:pPr>
            <a:endParaRPr lang="es-ES" sz="1400" dirty="0">
              <a:latin typeface="Arial Narrow"/>
              <a:cs typeface="Arial Narrow"/>
            </a:endParaRPr>
          </a:p>
        </p:txBody>
      </p:sp>
    </p:spTree>
    <p:extLst>
      <p:ext uri="{BB962C8B-B14F-4D97-AF65-F5344CB8AC3E}">
        <p14:creationId xmlns:p14="http://schemas.microsoft.com/office/powerpoint/2010/main" val="29388531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Ecosistemas</a:t>
            </a:r>
            <a:endParaRPr lang="es-ES" dirty="0"/>
          </a:p>
        </p:txBody>
      </p:sp>
      <p:sp>
        <p:nvSpPr>
          <p:cNvPr id="3" name="Marcador de contenido 2"/>
          <p:cNvSpPr>
            <a:spLocks noGrp="1"/>
          </p:cNvSpPr>
          <p:nvPr>
            <p:ph idx="1"/>
          </p:nvPr>
        </p:nvSpPr>
        <p:spPr/>
        <p:txBody>
          <a:bodyPr>
            <a:normAutofit/>
          </a:bodyPr>
          <a:lstStyle/>
          <a:p>
            <a:pPr marL="0" indent="0">
              <a:buNone/>
            </a:pPr>
            <a:endParaRPr lang="es-ES" dirty="0" smtClean="0"/>
          </a:p>
          <a:p>
            <a:pPr marL="0" indent="0" algn="just">
              <a:buNone/>
            </a:pPr>
            <a:r>
              <a:rPr lang="es-ES" dirty="0" smtClean="0"/>
              <a:t>Un sistema funcional de relaciones complementarias entre los organismos vivos y su ambiente, delimitado por criterios  arbitrarios, los cuales en espacio y tiempo parecen mantener un equilibrio dinámico. Así, un ecosistema tiene partes físicas con relaciones particulares que en su conjunto forman parte de procesos dinámicos de la función del ecosistema</a:t>
            </a:r>
            <a:endParaRPr lang="es-ES" dirty="0"/>
          </a:p>
        </p:txBody>
      </p:sp>
    </p:spTree>
    <p:extLst>
      <p:ext uri="{BB962C8B-B14F-4D97-AF65-F5344CB8AC3E}">
        <p14:creationId xmlns:p14="http://schemas.microsoft.com/office/powerpoint/2010/main" val="418085564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sz="2800" dirty="0" smtClean="0">
                <a:latin typeface="Arial Narrow"/>
                <a:cs typeface="Arial Narrow"/>
              </a:rPr>
              <a:t>Fortalecimiento y trasformación institucional </a:t>
            </a:r>
            <a:endParaRPr lang="es-ES" sz="2800" dirty="0">
              <a:latin typeface="Arial Narrow"/>
              <a:cs typeface="Arial Narrow"/>
            </a:endParaRPr>
          </a:p>
        </p:txBody>
      </p:sp>
      <p:sp>
        <p:nvSpPr>
          <p:cNvPr id="3" name="Marcador de contenido 2"/>
          <p:cNvSpPr>
            <a:spLocks noGrp="1"/>
          </p:cNvSpPr>
          <p:nvPr>
            <p:ph idx="1"/>
          </p:nvPr>
        </p:nvSpPr>
        <p:spPr/>
        <p:txBody>
          <a:bodyPr>
            <a:normAutofit fontScale="92500" lnSpcReduction="20000"/>
          </a:bodyPr>
          <a:lstStyle/>
          <a:p>
            <a:pPr algn="just"/>
            <a:r>
              <a:rPr lang="es-ES_tradnl" dirty="0" smtClean="0">
                <a:latin typeface="Arial Narrow"/>
                <a:cs typeface="Arial Narrow"/>
              </a:rPr>
              <a:t>Apoyar </a:t>
            </a:r>
            <a:r>
              <a:rPr lang="es-ES_tradnl" dirty="0">
                <a:latin typeface="Arial Narrow"/>
                <a:cs typeface="Arial Narrow"/>
              </a:rPr>
              <a:t>mecanismos y procesos de transformación institucional, con el fin de conseguir la implementación de una nueva forma de relación entre el campesino(a) y las instituciones acompañantes. (Ministerio de Agricultura y Ganadería, INDA, CENTA, ENA, CONAMYPE, Banco de Fomento Agropecuario, Ministerio de Medio Ambiente y Recursos Naturales, Ministerio de Educación, Ministerio de Gobernación y Desarrollo Territorial, Ministerio de Salud, Alcaldías, ONG, Cooperación Internacional). </a:t>
            </a:r>
            <a:endParaRPr lang="es-SV" dirty="0">
              <a:latin typeface="Arial Narrow"/>
              <a:cs typeface="Arial Narrow"/>
            </a:endParaRPr>
          </a:p>
          <a:p>
            <a:pPr algn="just"/>
            <a:r>
              <a:rPr lang="es-ES_tradnl" dirty="0" smtClean="0">
                <a:latin typeface="Arial Narrow"/>
                <a:cs typeface="Arial Narrow"/>
              </a:rPr>
              <a:t>Promover </a:t>
            </a:r>
            <a:r>
              <a:rPr lang="es-ES_tradnl" dirty="0">
                <a:latin typeface="Arial Narrow"/>
                <a:cs typeface="Arial Narrow"/>
              </a:rPr>
              <a:t>la articulación interinstitucional en los territorios para trabajar en el desarrollo de la agroecología. Los esfuerzos de planificación, fomento e implementación de acciones deben concentrarse en los territorios para lograr las transformaciones institucionales y productivas para dinamizar la agroecología con identidad cultural</a:t>
            </a:r>
            <a:r>
              <a:rPr lang="es-ES_tradnl" dirty="0" smtClean="0">
                <a:latin typeface="Arial Narrow"/>
                <a:cs typeface="Arial Narrow"/>
              </a:rPr>
              <a:t>.</a:t>
            </a:r>
            <a:r>
              <a:rPr lang="es-ES_tradnl" dirty="0">
                <a:latin typeface="Arial Narrow"/>
                <a:cs typeface="Arial Narrow"/>
              </a:rPr>
              <a:t> </a:t>
            </a:r>
            <a:endParaRPr lang="es-SV" dirty="0">
              <a:latin typeface="Arial Narrow"/>
              <a:cs typeface="Arial Narrow"/>
            </a:endParaRPr>
          </a:p>
        </p:txBody>
      </p:sp>
    </p:spTree>
    <p:extLst>
      <p:ext uri="{BB962C8B-B14F-4D97-AF65-F5344CB8AC3E}">
        <p14:creationId xmlns:p14="http://schemas.microsoft.com/office/powerpoint/2010/main" val="185997716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sz="3200" dirty="0" smtClean="0">
                <a:latin typeface="Arial Narrow"/>
                <a:cs typeface="Arial Narrow"/>
              </a:rPr>
              <a:t>Fortalecer le MAG</a:t>
            </a:r>
            <a:endParaRPr lang="es-ES" sz="3200" dirty="0">
              <a:latin typeface="Arial Narrow"/>
              <a:cs typeface="Arial Narrow"/>
            </a:endParaRPr>
          </a:p>
        </p:txBody>
      </p:sp>
      <p:sp>
        <p:nvSpPr>
          <p:cNvPr id="3" name="Marcador de contenido 2"/>
          <p:cNvSpPr>
            <a:spLocks noGrp="1"/>
          </p:cNvSpPr>
          <p:nvPr>
            <p:ph idx="1"/>
          </p:nvPr>
        </p:nvSpPr>
        <p:spPr/>
        <p:txBody>
          <a:bodyPr>
            <a:normAutofit fontScale="92500" lnSpcReduction="20000"/>
          </a:bodyPr>
          <a:lstStyle/>
          <a:p>
            <a:pPr algn="just"/>
            <a:r>
              <a:rPr lang="es-ES_tradnl" dirty="0" smtClean="0">
                <a:latin typeface="Arial Narrow"/>
                <a:cs typeface="Arial Narrow"/>
              </a:rPr>
              <a:t>Desarrollar </a:t>
            </a:r>
            <a:r>
              <a:rPr lang="es-ES_tradnl" dirty="0">
                <a:latin typeface="Arial Narrow"/>
                <a:cs typeface="Arial Narrow"/>
              </a:rPr>
              <a:t>nuevos servicios de apoyo como el fomento de la </a:t>
            </a:r>
            <a:r>
              <a:rPr lang="es-ES_tradnl" dirty="0" err="1">
                <a:latin typeface="Arial Narrow"/>
                <a:cs typeface="Arial Narrow"/>
              </a:rPr>
              <a:t>asociatividad</a:t>
            </a:r>
            <a:r>
              <a:rPr lang="es-ES_tradnl" dirty="0">
                <a:latin typeface="Arial Narrow"/>
                <a:cs typeface="Arial Narrow"/>
              </a:rPr>
              <a:t>, certificación, asistencia técnica de campesino a campesino, desarrollar la gestión del conocimiento, género y desarrollo; trabajo en cuencas y </a:t>
            </a:r>
            <a:r>
              <a:rPr lang="es-ES_tradnl" dirty="0" err="1">
                <a:latin typeface="Arial Narrow"/>
                <a:cs typeface="Arial Narrow"/>
              </a:rPr>
              <a:t>agroforestería</a:t>
            </a:r>
            <a:r>
              <a:rPr lang="es-ES_tradnl" dirty="0">
                <a:latin typeface="Arial Narrow"/>
                <a:cs typeface="Arial Narrow"/>
              </a:rPr>
              <a:t>, estadísticas, análisis situacional de la agroecología, comercialización e investigación participativa. </a:t>
            </a:r>
            <a:endParaRPr lang="es-ES_tradnl" dirty="0" smtClean="0">
              <a:latin typeface="Arial Narrow"/>
              <a:cs typeface="Arial Narrow"/>
            </a:endParaRPr>
          </a:p>
          <a:p>
            <a:pPr algn="just"/>
            <a:r>
              <a:rPr lang="es-ES_tradnl" dirty="0">
                <a:latin typeface="Arial Narrow"/>
                <a:cs typeface="Arial Narrow"/>
              </a:rPr>
              <a:t>F</a:t>
            </a:r>
            <a:r>
              <a:rPr lang="es-ES_tradnl" dirty="0" smtClean="0">
                <a:latin typeface="Arial Narrow"/>
                <a:cs typeface="Arial Narrow"/>
              </a:rPr>
              <a:t>omentar </a:t>
            </a:r>
            <a:r>
              <a:rPr lang="es-ES_tradnl" dirty="0">
                <a:latin typeface="Arial Narrow"/>
                <a:cs typeface="Arial Narrow"/>
              </a:rPr>
              <a:t>la cooperación sur sur, para consolidar el presente esfuerzo (México, Nicaragua, Brasil, Cuba, Bolivia, Perú y Costa Rica) y canalizar el apoyo de países amigos para la ejecución de proyectos agroecológicos. </a:t>
            </a:r>
            <a:endParaRPr lang="es-SV" dirty="0" smtClean="0">
              <a:latin typeface="Arial Narrow"/>
              <a:cs typeface="Arial Narrow"/>
            </a:endParaRPr>
          </a:p>
          <a:p>
            <a:pPr algn="just"/>
            <a:r>
              <a:rPr lang="es-ES_tradnl" dirty="0" smtClean="0">
                <a:latin typeface="Arial Narrow"/>
                <a:cs typeface="Arial Narrow"/>
              </a:rPr>
              <a:t>Fortalecer </a:t>
            </a:r>
            <a:r>
              <a:rPr lang="es-ES_tradnl" dirty="0">
                <a:latin typeface="Arial Narrow"/>
                <a:cs typeface="Arial Narrow"/>
              </a:rPr>
              <a:t>al Banco de Fomento Agropecuario en las capacidades para prestar servicios de financiamiento para el desarrollo de la agroecología</a:t>
            </a:r>
            <a:endParaRPr lang="es-SV" dirty="0">
              <a:latin typeface="Arial Narrow"/>
              <a:cs typeface="Arial Narrow"/>
            </a:endParaRPr>
          </a:p>
          <a:p>
            <a:pPr algn="just"/>
            <a:endParaRPr lang="es-SV" dirty="0">
              <a:latin typeface="Arial Narrow"/>
              <a:cs typeface="Arial Narrow"/>
            </a:endParaRPr>
          </a:p>
          <a:p>
            <a:pPr marL="0" indent="0" algn="just">
              <a:buNone/>
            </a:pPr>
            <a:endParaRPr lang="es-ES" dirty="0">
              <a:latin typeface="Arial Narrow"/>
              <a:cs typeface="Arial Narrow"/>
            </a:endParaRPr>
          </a:p>
        </p:txBody>
      </p:sp>
    </p:spTree>
    <p:extLst>
      <p:ext uri="{BB962C8B-B14F-4D97-AF65-F5344CB8AC3E}">
        <p14:creationId xmlns:p14="http://schemas.microsoft.com/office/powerpoint/2010/main" val="4039791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endParaRPr lang="es-ES" dirty="0">
              <a:latin typeface="Arial Narrow"/>
              <a:cs typeface="Arial Narrow"/>
            </a:endParaRPr>
          </a:p>
        </p:txBody>
      </p:sp>
      <p:sp>
        <p:nvSpPr>
          <p:cNvPr id="3" name="Marcador de contenido 2"/>
          <p:cNvSpPr>
            <a:spLocks noGrp="1"/>
          </p:cNvSpPr>
          <p:nvPr>
            <p:ph idx="1"/>
          </p:nvPr>
        </p:nvSpPr>
        <p:spPr>
          <a:xfrm>
            <a:off x="726141" y="522289"/>
            <a:ext cx="7691719" cy="5636464"/>
          </a:xfrm>
        </p:spPr>
        <p:txBody>
          <a:bodyPr>
            <a:normAutofit fontScale="40000" lnSpcReduction="20000"/>
          </a:bodyPr>
          <a:lstStyle/>
          <a:p>
            <a:pPr algn="just"/>
            <a:r>
              <a:rPr lang="es-ES_tradnl" sz="6300" b="1" dirty="0">
                <a:latin typeface="Arial Narrow"/>
                <a:cs typeface="Arial Narrow"/>
              </a:rPr>
              <a:t>Fortalecer a la sociedad civil  para fomentar el desarrollo de la agroecología </a:t>
            </a:r>
            <a:endParaRPr lang="es-SV" sz="6300" dirty="0">
              <a:latin typeface="Arial Narrow"/>
              <a:cs typeface="Arial Narrow"/>
            </a:endParaRPr>
          </a:p>
          <a:p>
            <a:pPr marL="0" indent="0" algn="just">
              <a:buNone/>
            </a:pPr>
            <a:r>
              <a:rPr lang="es-ES_tradnl" sz="5900" dirty="0" smtClean="0">
                <a:latin typeface="Arial Narrow"/>
                <a:cs typeface="Arial Narrow"/>
              </a:rPr>
              <a:t>Fortalecer </a:t>
            </a:r>
            <a:r>
              <a:rPr lang="es-ES_tradnl" sz="5900" dirty="0">
                <a:latin typeface="Arial Narrow"/>
                <a:cs typeface="Arial Narrow"/>
              </a:rPr>
              <a:t>y desarrollar la organización de las familias campesinas en redes territoriales para el desarrollo de la agroecología, empoderando a mujeres y jóvenes rurales, y potenciando la participación de las organizaciones de pueblos originarios.</a:t>
            </a:r>
            <a:endParaRPr lang="es-SV" sz="5900" dirty="0">
              <a:latin typeface="Arial Narrow"/>
              <a:cs typeface="Arial Narrow"/>
            </a:endParaRPr>
          </a:p>
          <a:p>
            <a:pPr algn="just"/>
            <a:r>
              <a:rPr lang="es-ES_tradnl" sz="5900" b="1" dirty="0" smtClean="0">
                <a:latin typeface="Arial Narrow"/>
                <a:cs typeface="Arial Narrow"/>
              </a:rPr>
              <a:t>Marco </a:t>
            </a:r>
            <a:r>
              <a:rPr lang="es-ES_tradnl" sz="5900" b="1" dirty="0">
                <a:latin typeface="Arial Narrow"/>
                <a:cs typeface="Arial Narrow"/>
              </a:rPr>
              <a:t>jurídico </a:t>
            </a:r>
            <a:endParaRPr lang="es-SV" sz="5900" dirty="0">
              <a:latin typeface="Arial Narrow"/>
              <a:cs typeface="Arial Narrow"/>
            </a:endParaRPr>
          </a:p>
          <a:p>
            <a:pPr marL="0" indent="0" algn="just">
              <a:buNone/>
            </a:pPr>
            <a:r>
              <a:rPr lang="es-ES_tradnl" sz="5900" dirty="0" smtClean="0">
                <a:latin typeface="Arial Narrow"/>
                <a:cs typeface="Arial Narrow"/>
              </a:rPr>
              <a:t>Fortalecer </a:t>
            </a:r>
            <a:r>
              <a:rPr lang="es-ES_tradnl" sz="5900" dirty="0">
                <a:latin typeface="Arial Narrow"/>
                <a:cs typeface="Arial Narrow"/>
              </a:rPr>
              <a:t>el marco jurídico para el desarrollo de la agroecología: Formular y aprobar una Ley para el fomento de la agroecología y la agricultura familiar, Ley de agua, Ley de semillas que incluya las semillas criollas y acriolladas y aprobación de Ley de soberanía alimentaria.</a:t>
            </a:r>
            <a:endParaRPr lang="es-SV" sz="5900" dirty="0">
              <a:latin typeface="Arial Narrow"/>
              <a:cs typeface="Arial Narrow"/>
            </a:endParaRPr>
          </a:p>
          <a:p>
            <a:pPr marL="0" indent="0" algn="just">
              <a:buNone/>
            </a:pPr>
            <a:r>
              <a:rPr lang="es-ES_tradnl" sz="5900" dirty="0">
                <a:latin typeface="Arial Narrow"/>
                <a:cs typeface="Arial Narrow"/>
              </a:rPr>
              <a:t> </a:t>
            </a:r>
            <a:endParaRPr lang="es-SV" sz="5900" dirty="0">
              <a:latin typeface="Arial Narrow"/>
              <a:cs typeface="Arial Narrow"/>
            </a:endParaRPr>
          </a:p>
          <a:p>
            <a:pPr marL="0" indent="0" algn="just">
              <a:buNone/>
            </a:pPr>
            <a:endParaRPr lang="es-ES" sz="5900" dirty="0">
              <a:latin typeface="Arial Narrow"/>
              <a:cs typeface="Arial Narrow"/>
            </a:endParaRPr>
          </a:p>
          <a:p>
            <a:pPr algn="just"/>
            <a:endParaRPr lang="es-ES" dirty="0">
              <a:latin typeface="Arial Narrow"/>
              <a:cs typeface="Arial Narrow"/>
            </a:endParaRPr>
          </a:p>
        </p:txBody>
      </p:sp>
    </p:spTree>
    <p:extLst>
      <p:ext uri="{BB962C8B-B14F-4D97-AF65-F5344CB8AC3E}">
        <p14:creationId xmlns:p14="http://schemas.microsoft.com/office/powerpoint/2010/main" val="3708441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endParaRPr lang="es-ES" dirty="0">
              <a:latin typeface="Arial Narrow"/>
              <a:cs typeface="Arial Narrow"/>
            </a:endParaRPr>
          </a:p>
        </p:txBody>
      </p:sp>
      <p:sp>
        <p:nvSpPr>
          <p:cNvPr id="3" name="Marcador de contenido 2"/>
          <p:cNvSpPr>
            <a:spLocks noGrp="1"/>
          </p:cNvSpPr>
          <p:nvPr>
            <p:ph idx="1"/>
          </p:nvPr>
        </p:nvSpPr>
        <p:spPr/>
        <p:txBody>
          <a:bodyPr>
            <a:normAutofit/>
          </a:bodyPr>
          <a:lstStyle/>
          <a:p>
            <a:pPr marL="0" indent="0">
              <a:buNone/>
            </a:pPr>
            <a:endParaRPr lang="es-ES" sz="3600" dirty="0" smtClean="0">
              <a:latin typeface="Apple Chancery"/>
              <a:cs typeface="Apple Chancery"/>
            </a:endParaRPr>
          </a:p>
          <a:p>
            <a:pPr marL="0" indent="0" algn="ctr">
              <a:buNone/>
            </a:pPr>
            <a:r>
              <a:rPr lang="es-ES" sz="4000" b="1" dirty="0" smtClean="0">
                <a:latin typeface="Apple Chancery"/>
                <a:cs typeface="Apple Chancery"/>
              </a:rPr>
              <a:t>Muchas gracias </a:t>
            </a:r>
            <a:endParaRPr lang="es-ES" sz="4000" b="1" dirty="0">
              <a:latin typeface="Apple Chancery"/>
              <a:cs typeface="Apple Chancery"/>
            </a:endParaRPr>
          </a:p>
        </p:txBody>
      </p:sp>
    </p:spTree>
    <p:extLst>
      <p:ext uri="{BB962C8B-B14F-4D97-AF65-F5344CB8AC3E}">
        <p14:creationId xmlns:p14="http://schemas.microsoft.com/office/powerpoint/2010/main" val="42967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Funciones del ecosistema </a:t>
            </a:r>
            <a:endParaRPr lang="es-ES" dirty="0"/>
          </a:p>
        </p:txBody>
      </p:sp>
      <p:sp>
        <p:nvSpPr>
          <p:cNvPr id="3" name="Marcador de contenido 2"/>
          <p:cNvSpPr>
            <a:spLocks noGrp="1"/>
          </p:cNvSpPr>
          <p:nvPr>
            <p:ph idx="1"/>
          </p:nvPr>
        </p:nvSpPr>
        <p:spPr/>
        <p:txBody>
          <a:bodyPr/>
          <a:lstStyle/>
          <a:p>
            <a:endParaRPr lang="es-ES" dirty="0" smtClean="0"/>
          </a:p>
          <a:p>
            <a:r>
              <a:rPr lang="es-ES" dirty="0" smtClean="0"/>
              <a:t>Flujo de energía</a:t>
            </a:r>
          </a:p>
          <a:p>
            <a:endParaRPr lang="es-ES" dirty="0" smtClean="0"/>
          </a:p>
          <a:p>
            <a:r>
              <a:rPr lang="es-ES" dirty="0" smtClean="0"/>
              <a:t>Ciclo de nutrientes</a:t>
            </a:r>
            <a:endParaRPr lang="es-ES" dirty="0"/>
          </a:p>
        </p:txBody>
      </p:sp>
    </p:spTree>
    <p:extLst>
      <p:ext uri="{BB962C8B-B14F-4D97-AF65-F5344CB8AC3E}">
        <p14:creationId xmlns:p14="http://schemas.microsoft.com/office/powerpoint/2010/main" val="42868063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Agroecosistemas</a:t>
            </a:r>
            <a:r>
              <a:rPr lang="es-ES" dirty="0" smtClean="0"/>
              <a:t> </a:t>
            </a:r>
            <a:endParaRPr lang="es-ES" dirty="0"/>
          </a:p>
        </p:txBody>
      </p:sp>
      <p:sp>
        <p:nvSpPr>
          <p:cNvPr id="3" name="Marcador de contenido 2"/>
          <p:cNvSpPr>
            <a:spLocks noGrp="1"/>
          </p:cNvSpPr>
          <p:nvPr>
            <p:ph idx="1"/>
          </p:nvPr>
        </p:nvSpPr>
        <p:spPr/>
        <p:txBody>
          <a:bodyPr/>
          <a:lstStyle/>
          <a:p>
            <a:pPr algn="just"/>
            <a:r>
              <a:rPr lang="es-ES" dirty="0" smtClean="0"/>
              <a:t>La manipulación y la alteración que el ser humano hace de los ecosistemas con el propósito de producir alimentos, hace que los </a:t>
            </a:r>
            <a:r>
              <a:rPr lang="es-ES" dirty="0" err="1" smtClean="0"/>
              <a:t>agroecosistemas</a:t>
            </a:r>
            <a:r>
              <a:rPr lang="es-ES" dirty="0" smtClean="0"/>
              <a:t> son muy diferentes que los ecosistemas naturales. Sin embargo, podemos observar las funciones, estructuras y las características de un ecosistema natural</a:t>
            </a:r>
            <a:endParaRPr lang="es-ES" dirty="0"/>
          </a:p>
        </p:txBody>
      </p:sp>
    </p:spTree>
    <p:extLst>
      <p:ext uri="{BB962C8B-B14F-4D97-AF65-F5344CB8AC3E}">
        <p14:creationId xmlns:p14="http://schemas.microsoft.com/office/powerpoint/2010/main" val="14323705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5343" y="274638"/>
            <a:ext cx="8229600" cy="1143000"/>
          </a:xfrm>
        </p:spPr>
        <p:txBody>
          <a:bodyPr>
            <a:normAutofit fontScale="90000"/>
          </a:bodyPr>
          <a:lstStyle/>
          <a:p>
            <a:r>
              <a:rPr lang="es-ES" sz="2400" dirty="0" smtClean="0"/>
              <a:t>Diferencias importantes entre </a:t>
            </a:r>
            <a:br>
              <a:rPr lang="es-ES" sz="2400" dirty="0" smtClean="0"/>
            </a:br>
            <a:r>
              <a:rPr lang="es-ES" sz="2400" dirty="0" smtClean="0"/>
              <a:t>la estructura y funcionamiento de un ecosistema y </a:t>
            </a:r>
            <a:r>
              <a:rPr lang="es-ES" sz="2400" dirty="0" err="1" smtClean="0"/>
              <a:t>agroecosistema</a:t>
            </a:r>
            <a:endParaRPr lang="es-ES" sz="2400" dirty="0"/>
          </a:p>
        </p:txBody>
      </p:sp>
      <p:graphicFrame>
        <p:nvGraphicFramePr>
          <p:cNvPr id="14" name="Marcador de contenido 13"/>
          <p:cNvGraphicFramePr>
            <a:graphicFrameLocks noGrp="1"/>
          </p:cNvGraphicFramePr>
          <p:nvPr>
            <p:ph idx="1"/>
            <p:extLst>
              <p:ext uri="{D42A27DB-BD31-4B8C-83A1-F6EECF244321}">
                <p14:modId xmlns:p14="http://schemas.microsoft.com/office/powerpoint/2010/main" val="3492966723"/>
              </p:ext>
            </p:extLst>
          </p:nvPr>
        </p:nvGraphicFramePr>
        <p:xfrm>
          <a:off x="498475" y="1762125"/>
          <a:ext cx="8147052" cy="4767939"/>
        </p:xfrm>
        <a:graphic>
          <a:graphicData uri="http://schemas.openxmlformats.org/drawingml/2006/table">
            <a:tbl>
              <a:tblPr firstRow="1" bandRow="1">
                <a:tableStyleId>{5C22544A-7EE6-4342-B048-85BDC9FD1C3A}</a:tableStyleId>
              </a:tblPr>
              <a:tblGrid>
                <a:gridCol w="2715684"/>
                <a:gridCol w="2715684"/>
                <a:gridCol w="2715684"/>
              </a:tblGrid>
              <a:tr h="458651">
                <a:tc>
                  <a:txBody>
                    <a:bodyPr/>
                    <a:lstStyle/>
                    <a:p>
                      <a:endParaRPr lang="es-ES" dirty="0"/>
                    </a:p>
                  </a:txBody>
                  <a:tcPr marL="90523" marR="90523"/>
                </a:tc>
                <a:tc>
                  <a:txBody>
                    <a:bodyPr/>
                    <a:lstStyle/>
                    <a:p>
                      <a:r>
                        <a:rPr lang="es-ES" dirty="0" smtClean="0"/>
                        <a:t>Ecosistema</a:t>
                      </a:r>
                      <a:endParaRPr lang="es-ES" dirty="0"/>
                    </a:p>
                  </a:txBody>
                  <a:tcPr marL="90523" marR="90523"/>
                </a:tc>
                <a:tc>
                  <a:txBody>
                    <a:bodyPr/>
                    <a:lstStyle/>
                    <a:p>
                      <a:r>
                        <a:rPr lang="es-ES" dirty="0" err="1" smtClean="0"/>
                        <a:t>Agroecosistema</a:t>
                      </a:r>
                      <a:endParaRPr lang="es-ES" dirty="0"/>
                    </a:p>
                  </a:txBody>
                  <a:tcPr marL="90523" marR="90523"/>
                </a:tc>
              </a:tr>
              <a:tr h="458651">
                <a:tc>
                  <a:txBody>
                    <a:bodyPr/>
                    <a:lstStyle/>
                    <a:p>
                      <a:r>
                        <a:rPr lang="es-ES" dirty="0" smtClean="0"/>
                        <a:t>Producción</a:t>
                      </a:r>
                      <a:endParaRPr lang="es-ES" dirty="0"/>
                    </a:p>
                  </a:txBody>
                  <a:tcPr marL="90523" marR="90523"/>
                </a:tc>
                <a:tc>
                  <a:txBody>
                    <a:bodyPr/>
                    <a:lstStyle/>
                    <a:p>
                      <a:r>
                        <a:rPr lang="es-ES" dirty="0" smtClean="0"/>
                        <a:t>Media</a:t>
                      </a:r>
                      <a:endParaRPr lang="es-ES" dirty="0"/>
                    </a:p>
                  </a:txBody>
                  <a:tcPr marL="90523" marR="90523"/>
                </a:tc>
                <a:tc>
                  <a:txBody>
                    <a:bodyPr/>
                    <a:lstStyle/>
                    <a:p>
                      <a:r>
                        <a:rPr lang="es-ES" dirty="0" smtClean="0"/>
                        <a:t>Alta</a:t>
                      </a:r>
                      <a:endParaRPr lang="es-ES" dirty="0"/>
                    </a:p>
                  </a:txBody>
                  <a:tcPr marL="90523" marR="90523"/>
                </a:tc>
              </a:tr>
              <a:tr h="458651">
                <a:tc>
                  <a:txBody>
                    <a:bodyPr/>
                    <a:lstStyle/>
                    <a:p>
                      <a:r>
                        <a:rPr lang="es-ES" dirty="0" smtClean="0"/>
                        <a:t>Interacción trófica</a:t>
                      </a:r>
                      <a:endParaRPr lang="es-ES" dirty="0"/>
                    </a:p>
                  </a:txBody>
                  <a:tcPr marL="90523" marR="90523"/>
                </a:tc>
                <a:tc>
                  <a:txBody>
                    <a:bodyPr/>
                    <a:lstStyle/>
                    <a:p>
                      <a:r>
                        <a:rPr lang="es-ES" dirty="0" smtClean="0"/>
                        <a:t>Compleja</a:t>
                      </a:r>
                      <a:endParaRPr lang="es-ES" dirty="0"/>
                    </a:p>
                  </a:txBody>
                  <a:tcPr marL="90523" marR="90523"/>
                </a:tc>
                <a:tc>
                  <a:txBody>
                    <a:bodyPr/>
                    <a:lstStyle/>
                    <a:p>
                      <a:r>
                        <a:rPr lang="es-ES" dirty="0" smtClean="0"/>
                        <a:t>Simple</a:t>
                      </a:r>
                      <a:endParaRPr lang="es-ES" dirty="0"/>
                    </a:p>
                  </a:txBody>
                  <a:tcPr marL="90523" marR="90523"/>
                </a:tc>
              </a:tr>
              <a:tr h="458651">
                <a:tc>
                  <a:txBody>
                    <a:bodyPr/>
                    <a:lstStyle/>
                    <a:p>
                      <a:r>
                        <a:rPr lang="es-ES" dirty="0" smtClean="0"/>
                        <a:t>Diversidad de especies</a:t>
                      </a:r>
                      <a:endParaRPr lang="es-ES" dirty="0"/>
                    </a:p>
                  </a:txBody>
                  <a:tcPr marL="90523" marR="90523"/>
                </a:tc>
                <a:tc>
                  <a:txBody>
                    <a:bodyPr/>
                    <a:lstStyle/>
                    <a:p>
                      <a:r>
                        <a:rPr lang="es-ES" dirty="0" smtClean="0"/>
                        <a:t>Alta</a:t>
                      </a:r>
                      <a:endParaRPr lang="es-ES" dirty="0"/>
                    </a:p>
                  </a:txBody>
                  <a:tcPr marL="90523" marR="90523"/>
                </a:tc>
                <a:tc>
                  <a:txBody>
                    <a:bodyPr/>
                    <a:lstStyle/>
                    <a:p>
                      <a:r>
                        <a:rPr lang="es-ES" dirty="0" smtClean="0"/>
                        <a:t>Baja</a:t>
                      </a:r>
                      <a:endParaRPr lang="es-ES" dirty="0"/>
                    </a:p>
                  </a:txBody>
                  <a:tcPr marL="90523" marR="90523"/>
                </a:tc>
              </a:tr>
              <a:tr h="458651">
                <a:tc>
                  <a:txBody>
                    <a:bodyPr/>
                    <a:lstStyle/>
                    <a:p>
                      <a:r>
                        <a:rPr lang="es-ES" dirty="0" smtClean="0"/>
                        <a:t>Diversidad genética</a:t>
                      </a:r>
                      <a:endParaRPr lang="es-ES" dirty="0"/>
                    </a:p>
                  </a:txBody>
                  <a:tcPr marL="90523" marR="90523"/>
                </a:tc>
                <a:tc>
                  <a:txBody>
                    <a:bodyPr/>
                    <a:lstStyle/>
                    <a:p>
                      <a:r>
                        <a:rPr lang="es-ES" dirty="0" smtClean="0"/>
                        <a:t>Alta</a:t>
                      </a:r>
                      <a:endParaRPr lang="es-ES" dirty="0"/>
                    </a:p>
                  </a:txBody>
                  <a:tcPr marL="90523" marR="90523"/>
                </a:tc>
                <a:tc>
                  <a:txBody>
                    <a:bodyPr/>
                    <a:lstStyle/>
                    <a:p>
                      <a:r>
                        <a:rPr lang="es-ES" dirty="0" smtClean="0"/>
                        <a:t>Baja</a:t>
                      </a:r>
                      <a:endParaRPr lang="es-ES" dirty="0"/>
                    </a:p>
                  </a:txBody>
                  <a:tcPr marL="90523" marR="90523"/>
                </a:tc>
              </a:tr>
              <a:tr h="458651">
                <a:tc>
                  <a:txBody>
                    <a:bodyPr/>
                    <a:lstStyle/>
                    <a:p>
                      <a:r>
                        <a:rPr lang="es-ES" dirty="0" smtClean="0"/>
                        <a:t>Ciclo de nutrientes</a:t>
                      </a:r>
                      <a:endParaRPr lang="es-ES" dirty="0"/>
                    </a:p>
                  </a:txBody>
                  <a:tcPr marL="90523" marR="90523"/>
                </a:tc>
                <a:tc>
                  <a:txBody>
                    <a:bodyPr/>
                    <a:lstStyle/>
                    <a:p>
                      <a:r>
                        <a:rPr lang="es-ES" dirty="0" smtClean="0"/>
                        <a:t>Cerrado</a:t>
                      </a:r>
                      <a:r>
                        <a:rPr lang="es-ES" baseline="0" dirty="0" smtClean="0"/>
                        <a:t> </a:t>
                      </a:r>
                      <a:endParaRPr lang="es-ES" dirty="0"/>
                    </a:p>
                  </a:txBody>
                  <a:tcPr marL="90523" marR="90523"/>
                </a:tc>
                <a:tc>
                  <a:txBody>
                    <a:bodyPr/>
                    <a:lstStyle/>
                    <a:p>
                      <a:r>
                        <a:rPr lang="es-ES" dirty="0" smtClean="0"/>
                        <a:t>Abierto</a:t>
                      </a:r>
                      <a:endParaRPr lang="es-ES" dirty="0"/>
                    </a:p>
                  </a:txBody>
                  <a:tcPr marL="90523" marR="90523"/>
                </a:tc>
              </a:tr>
              <a:tr h="458651">
                <a:tc>
                  <a:txBody>
                    <a:bodyPr/>
                    <a:lstStyle/>
                    <a:p>
                      <a:r>
                        <a:rPr lang="es-ES" dirty="0" smtClean="0"/>
                        <a:t>Estabilidad (</a:t>
                      </a:r>
                      <a:r>
                        <a:rPr lang="es-ES" dirty="0" err="1" smtClean="0"/>
                        <a:t>Resilencia</a:t>
                      </a:r>
                      <a:r>
                        <a:rPr lang="es-ES" dirty="0" smtClean="0"/>
                        <a:t>)</a:t>
                      </a:r>
                      <a:endParaRPr lang="es-ES" dirty="0"/>
                    </a:p>
                  </a:txBody>
                  <a:tcPr marL="90523" marR="90523"/>
                </a:tc>
                <a:tc>
                  <a:txBody>
                    <a:bodyPr/>
                    <a:lstStyle/>
                    <a:p>
                      <a:r>
                        <a:rPr lang="es-ES" dirty="0" smtClean="0"/>
                        <a:t>Alto</a:t>
                      </a:r>
                      <a:endParaRPr lang="es-ES" dirty="0"/>
                    </a:p>
                  </a:txBody>
                  <a:tcPr marL="90523" marR="90523"/>
                </a:tc>
                <a:tc>
                  <a:txBody>
                    <a:bodyPr/>
                    <a:lstStyle/>
                    <a:p>
                      <a:r>
                        <a:rPr lang="es-ES" dirty="0" smtClean="0"/>
                        <a:t>Bajo</a:t>
                      </a:r>
                      <a:endParaRPr lang="es-ES" dirty="0"/>
                    </a:p>
                  </a:txBody>
                  <a:tcPr marL="90523" marR="90523"/>
                </a:tc>
              </a:tr>
              <a:tr h="458651">
                <a:tc>
                  <a:txBody>
                    <a:bodyPr/>
                    <a:lstStyle/>
                    <a:p>
                      <a:r>
                        <a:rPr lang="es-ES" dirty="0" smtClean="0"/>
                        <a:t>Control humano</a:t>
                      </a:r>
                      <a:endParaRPr lang="es-ES" dirty="0"/>
                    </a:p>
                  </a:txBody>
                  <a:tcPr marL="90523" marR="90523"/>
                </a:tc>
                <a:tc>
                  <a:txBody>
                    <a:bodyPr/>
                    <a:lstStyle/>
                    <a:p>
                      <a:r>
                        <a:rPr lang="es-ES" dirty="0" smtClean="0"/>
                        <a:t>Independiente</a:t>
                      </a:r>
                      <a:endParaRPr lang="es-ES" dirty="0"/>
                    </a:p>
                  </a:txBody>
                  <a:tcPr marL="90523" marR="90523"/>
                </a:tc>
                <a:tc>
                  <a:txBody>
                    <a:bodyPr/>
                    <a:lstStyle/>
                    <a:p>
                      <a:r>
                        <a:rPr lang="es-ES" dirty="0" smtClean="0"/>
                        <a:t>Dependiente</a:t>
                      </a:r>
                      <a:endParaRPr lang="es-ES" dirty="0"/>
                    </a:p>
                  </a:txBody>
                  <a:tcPr marL="90523" marR="90523"/>
                </a:tc>
              </a:tr>
              <a:tr h="458651">
                <a:tc>
                  <a:txBody>
                    <a:bodyPr/>
                    <a:lstStyle/>
                    <a:p>
                      <a:r>
                        <a:rPr lang="es-ES" dirty="0" smtClean="0"/>
                        <a:t>Permanencia temporal</a:t>
                      </a:r>
                      <a:endParaRPr lang="es-ES" dirty="0"/>
                    </a:p>
                  </a:txBody>
                  <a:tcPr marL="90523" marR="90523"/>
                </a:tc>
                <a:tc>
                  <a:txBody>
                    <a:bodyPr/>
                    <a:lstStyle/>
                    <a:p>
                      <a:r>
                        <a:rPr lang="es-ES" dirty="0" smtClean="0"/>
                        <a:t>Larga</a:t>
                      </a:r>
                      <a:endParaRPr lang="es-ES" dirty="0"/>
                    </a:p>
                  </a:txBody>
                  <a:tcPr marL="90523" marR="90523"/>
                </a:tc>
                <a:tc>
                  <a:txBody>
                    <a:bodyPr/>
                    <a:lstStyle/>
                    <a:p>
                      <a:r>
                        <a:rPr lang="es-ES" dirty="0" smtClean="0"/>
                        <a:t>Corto</a:t>
                      </a:r>
                      <a:endParaRPr lang="es-ES" dirty="0"/>
                    </a:p>
                  </a:txBody>
                  <a:tcPr marL="90523" marR="90523"/>
                </a:tc>
              </a:tr>
              <a:tr h="458651">
                <a:tc>
                  <a:txBody>
                    <a:bodyPr/>
                    <a:lstStyle/>
                    <a:p>
                      <a:r>
                        <a:rPr lang="es-ES" dirty="0" smtClean="0"/>
                        <a:t>Heterogeneidad de hábitat</a:t>
                      </a:r>
                      <a:endParaRPr lang="es-ES" dirty="0"/>
                    </a:p>
                  </a:txBody>
                  <a:tcPr marL="90523" marR="90523"/>
                </a:tc>
                <a:tc>
                  <a:txBody>
                    <a:bodyPr/>
                    <a:lstStyle/>
                    <a:p>
                      <a:r>
                        <a:rPr lang="es-ES" dirty="0" smtClean="0"/>
                        <a:t>Complejo</a:t>
                      </a:r>
                      <a:endParaRPr lang="es-ES" dirty="0"/>
                    </a:p>
                  </a:txBody>
                  <a:tcPr marL="90523" marR="90523"/>
                </a:tc>
                <a:tc>
                  <a:txBody>
                    <a:bodyPr/>
                    <a:lstStyle/>
                    <a:p>
                      <a:r>
                        <a:rPr lang="es-ES" dirty="0" smtClean="0"/>
                        <a:t>Simple</a:t>
                      </a:r>
                      <a:endParaRPr lang="es-ES" dirty="0"/>
                    </a:p>
                  </a:txBody>
                  <a:tcPr marL="90523" marR="90523"/>
                </a:tc>
              </a:tr>
            </a:tbl>
          </a:graphicData>
        </a:graphic>
      </p:graphicFrame>
    </p:spTree>
    <p:extLst>
      <p:ext uri="{BB962C8B-B14F-4D97-AF65-F5344CB8AC3E}">
        <p14:creationId xmlns:p14="http://schemas.microsoft.com/office/powerpoint/2010/main" val="38428616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Principal reto</a:t>
            </a:r>
            <a:endParaRPr lang="es-ES" dirty="0"/>
          </a:p>
        </p:txBody>
      </p:sp>
      <p:sp>
        <p:nvSpPr>
          <p:cNvPr id="3" name="Marcador de contenido 2"/>
          <p:cNvSpPr>
            <a:spLocks noGrp="1"/>
          </p:cNvSpPr>
          <p:nvPr>
            <p:ph idx="1"/>
          </p:nvPr>
        </p:nvSpPr>
        <p:spPr/>
        <p:txBody>
          <a:bodyPr/>
          <a:lstStyle/>
          <a:p>
            <a:pPr algn="just"/>
            <a:r>
              <a:rPr lang="es-ES" dirty="0" smtClean="0"/>
              <a:t>En el diseño de un </a:t>
            </a:r>
            <a:r>
              <a:rPr lang="es-ES" dirty="0" err="1" smtClean="0"/>
              <a:t>agroecosistema</a:t>
            </a:r>
            <a:r>
              <a:rPr lang="es-ES" dirty="0" smtClean="0"/>
              <a:t> sostenible es obtener las características de un ecosistema natural y al mismo tiempo mantener la cosecha deseable</a:t>
            </a:r>
          </a:p>
          <a:p>
            <a:pPr algn="just"/>
            <a:r>
              <a:rPr lang="es-ES" dirty="0" smtClean="0"/>
              <a:t>Lo que buscamos en un la agricultura sustentable es la estabilidad del sistema.</a:t>
            </a:r>
            <a:endParaRPr lang="es-ES" dirty="0"/>
          </a:p>
        </p:txBody>
      </p:sp>
    </p:spTree>
    <p:extLst>
      <p:ext uri="{BB962C8B-B14F-4D97-AF65-F5344CB8AC3E}">
        <p14:creationId xmlns:p14="http://schemas.microsoft.com/office/powerpoint/2010/main" val="261037033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ventura">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Aventura.thmx</Template>
  <TotalTime>486</TotalTime>
  <Words>2963</Words>
  <Application>Microsoft Macintosh PowerPoint</Application>
  <PresentationFormat>Presentación en pantalla (4:3)</PresentationFormat>
  <Paragraphs>249</Paragraphs>
  <Slides>53</Slides>
  <Notes>0</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Aventura</vt:lpstr>
      <vt:lpstr>Marco teórico Agroecología</vt:lpstr>
      <vt:lpstr>Presentación de PowerPoint</vt:lpstr>
      <vt:lpstr>Antecedentes </vt:lpstr>
      <vt:lpstr>Presentación de PowerPoint</vt:lpstr>
      <vt:lpstr>Ecosistemas</vt:lpstr>
      <vt:lpstr>Funciones del ecosistema </vt:lpstr>
      <vt:lpstr>Agroecosistemas </vt:lpstr>
      <vt:lpstr>Diferencias importantes entre  la estructura y funcionamiento de un ecosistema y agroecosistema</vt:lpstr>
      <vt:lpstr>Principal reto</vt:lpstr>
      <vt:lpstr>Desde el punto de vista del manejo, los componentes básicos de un agroecosistema sustentable incluyen:  </vt:lpstr>
      <vt:lpstr>Presentación de PowerPoint</vt:lpstr>
      <vt:lpstr>La agroecología propone</vt:lpstr>
      <vt:lpstr>Como enfoque teórico y metodológico </vt:lpstr>
      <vt:lpstr>Presentación de PowerPoint</vt:lpstr>
      <vt:lpstr>Las tres dimensiones de la agroecología </vt:lpstr>
      <vt:lpstr>Técnico productivo</vt:lpstr>
      <vt:lpstr>Sociocultural y económica</vt:lpstr>
      <vt:lpstr>Política</vt:lpstr>
      <vt:lpstr>Presentación de PowerPoint</vt:lpstr>
      <vt:lpstr>Objetivos sociales, económicos y ambientales </vt:lpstr>
      <vt:lpstr>   Lineamientos de  Política para el Fomento de la Agroecología en El Salvador  </vt:lpstr>
      <vt:lpstr>1. Producción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 Comercialización y consumo</vt:lpstr>
      <vt:lpstr>Presentación de PowerPoint</vt:lpstr>
      <vt:lpstr>Promover el consumo</vt:lpstr>
      <vt:lpstr>Promover y Fortalecer los circuitos cortos de comercialización de productos agroecológicos </vt:lpstr>
      <vt:lpstr>Compras del sector público</vt:lpstr>
      <vt:lpstr>Fortalecimiento de capacidades</vt:lpstr>
      <vt:lpstr>Desarrolla mercados de tecnologías e insumo</vt:lpstr>
      <vt:lpstr>Financiamiento</vt:lpstr>
      <vt:lpstr> 3. Investigación y gestión del conocimiento   </vt:lpstr>
      <vt:lpstr>Fortalecer el Sistema Nacional para la Innovación Tecnológica en Agroecología. </vt:lpstr>
      <vt:lpstr>Captura y sistematización del conocimiento  </vt:lpstr>
      <vt:lpstr>Difusión del conocimiento</vt:lpstr>
      <vt:lpstr>Formación y reforma curricular  </vt:lpstr>
      <vt:lpstr>4. Gestión de ecosistemas y paisajes    </vt:lpstr>
      <vt:lpstr>  Priorizar y planificar los ecosistemas y paisajes de intervención para la recuperación.   </vt:lpstr>
      <vt:lpstr>Impulsar programas y proyectos de apoyo en los ecosistemas en recuperación    </vt:lpstr>
      <vt:lpstr>Presentación de PowerPoint</vt:lpstr>
      <vt:lpstr>5. Gestión institucional    </vt:lpstr>
      <vt:lpstr>Crear instancias adscritas al MAG para impulsar fomentar la agroecología en El Salvador  </vt:lpstr>
      <vt:lpstr>Fortalecimiento y trasformación institucional </vt:lpstr>
      <vt:lpstr>Fortalecer le MAG</vt:lpstr>
      <vt:lpstr>Presentación de PowerPoint</vt:lpstr>
      <vt:lpstr>Presentación de PowerPoint</vt:lpstr>
    </vt:vector>
  </TitlesOfParts>
  <Company>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René Rivera</dc:creator>
  <cp:lastModifiedBy>René Rivera</cp:lastModifiedBy>
  <cp:revision>43</cp:revision>
  <dcterms:created xsi:type="dcterms:W3CDTF">2016-06-06T22:29:59Z</dcterms:created>
  <dcterms:modified xsi:type="dcterms:W3CDTF">2016-06-07T14:33:21Z</dcterms:modified>
</cp:coreProperties>
</file>