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 id="2147483970" r:id="rId2"/>
  </p:sldMasterIdLst>
  <p:notesMasterIdLst>
    <p:notesMasterId r:id="rId36"/>
  </p:notesMasterIdLst>
  <p:handoutMasterIdLst>
    <p:handoutMasterId r:id="rId37"/>
  </p:handoutMasterIdLst>
  <p:sldIdLst>
    <p:sldId id="330" r:id="rId3"/>
    <p:sldId id="884" r:id="rId4"/>
    <p:sldId id="867" r:id="rId5"/>
    <p:sldId id="859" r:id="rId6"/>
    <p:sldId id="861" r:id="rId7"/>
    <p:sldId id="864" r:id="rId8"/>
    <p:sldId id="862" r:id="rId9"/>
    <p:sldId id="858" r:id="rId10"/>
    <p:sldId id="865" r:id="rId11"/>
    <p:sldId id="869" r:id="rId12"/>
    <p:sldId id="885" r:id="rId13"/>
    <p:sldId id="874" r:id="rId14"/>
    <p:sldId id="856" r:id="rId15"/>
    <p:sldId id="877" r:id="rId16"/>
    <p:sldId id="886" r:id="rId17"/>
    <p:sldId id="888" r:id="rId18"/>
    <p:sldId id="887" r:id="rId19"/>
    <p:sldId id="866" r:id="rId20"/>
    <p:sldId id="889" r:id="rId21"/>
    <p:sldId id="890" r:id="rId22"/>
    <p:sldId id="891" r:id="rId23"/>
    <p:sldId id="875" r:id="rId24"/>
    <p:sldId id="894" r:id="rId25"/>
    <p:sldId id="895" r:id="rId26"/>
    <p:sldId id="896" r:id="rId27"/>
    <p:sldId id="897" r:id="rId28"/>
    <p:sldId id="898" r:id="rId29"/>
    <p:sldId id="870" r:id="rId30"/>
    <p:sldId id="899" r:id="rId31"/>
    <p:sldId id="833" r:id="rId32"/>
    <p:sldId id="901" r:id="rId33"/>
    <p:sldId id="900" r:id="rId34"/>
    <p:sldId id="840" r:id="rId35"/>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99"/>
    <a:srgbClr val="C9FD23"/>
    <a:srgbClr val="9BBB59"/>
    <a:srgbClr val="99FF33"/>
    <a:srgbClr val="66FF33"/>
    <a:srgbClr val="A87F2E"/>
    <a:srgbClr val="663300"/>
    <a:srgbClr val="E9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9645" autoAdjust="0"/>
  </p:normalViewPr>
  <p:slideViewPr>
    <p:cSldViewPr>
      <p:cViewPr varScale="1">
        <p:scale>
          <a:sx n="65" d="100"/>
          <a:sy n="65" d="100"/>
        </p:scale>
        <p:origin x="858" y="78"/>
      </p:cViewPr>
      <p:guideLst>
        <p:guide orient="horz" pos="2160"/>
        <p:guide pos="2880"/>
      </p:guideLst>
    </p:cSldViewPr>
  </p:slideViewPr>
  <p:notesTextViewPr>
    <p:cViewPr>
      <p:scale>
        <a:sx n="100" d="100"/>
        <a:sy n="100" d="100"/>
      </p:scale>
      <p:origin x="0" y="0"/>
    </p:cViewPr>
  </p:notesTextViewPr>
  <p:sorterViewPr>
    <p:cViewPr>
      <p:scale>
        <a:sx n="78" d="100"/>
        <a:sy n="78" d="100"/>
      </p:scale>
      <p:origin x="0" y="1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2 Marcador de fecha"/>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3D18B359-F200-427D-8FC2-3008E4685805}" type="datetimeFigureOut">
              <a:rPr lang="es-ES"/>
              <a:pPr>
                <a:defRPr/>
              </a:pPr>
              <a:t>20/02/2020</a:t>
            </a:fld>
            <a:endParaRPr lang="es-ES"/>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D9B003-E37E-4CAD-BABE-C81BFE634E6B}" type="slidenum">
              <a:rPr lang="es-ES" altLang="es-US"/>
              <a:pPr/>
              <a:t>‹Nº›</a:t>
            </a:fld>
            <a:endParaRPr lang="es-ES" altLang="es-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F06326A-8F09-4D46-A83B-A8A1E1923E12}" type="datetimeFigureOut">
              <a:rPr lang="en-US"/>
              <a:pPr>
                <a:defRPr/>
              </a:pPr>
              <a:t>2/20/2020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4F9616B-DF80-44AE-834A-EA32B795B5E3}" type="slidenum">
              <a:rPr lang="en-US" altLang="es-US"/>
              <a:pPr/>
              <a:t>‹Nº›</a:t>
            </a:fld>
            <a:endParaRPr lang="en-US" altLang="es-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SV" altLang="es-SV" smtClean="0"/>
              <a:t>Cambios entre 1971 y 2007: 36 años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555A7FF-7A0D-4B78-85CF-6E06F1D47464}" type="slidenum">
              <a:rPr lang="en-US" altLang="es-SV"/>
              <a:pPr eaLnBrk="1" hangingPunct="1"/>
              <a:t>11</a:t>
            </a:fld>
            <a:endParaRPr lang="en-US" altLang="es-S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SV" altLang="es-SV" sz="1000" smtClean="0"/>
              <a:t>3 Julio 2008: Dos eventos de lluvia con una intensidad alta. Primer evento: 1:30-3:30 pm, 40 mm de lluvia incrementaron nivel del agua en Arenal Montserrat, descendiendo posteriormente pasada la lluvia; sin embargo el nivel del rio quedó elevado. Segundo evento: 41 mm de lluvia. Comienza a 6:40pm y presentó la intensidad más fuerte a las 7:40 de la noche, generando  nuevo incremento en el nivel del río, que ya venía alto por la lluvia de la tarde. Este incremento de nivel  tuvo su valor máximo en la colonia La Málaga a las 8:40 de la noche, desbordándose el rio; justo en ese momento un bus de la Iglesia Elim transitaba por la zona, y fue arrastrado hacia el cauce. Murieron 32 personas. De acuerdo a modelaciones hidráulicas, con estas lluvias y la condición de ocupación del suelo que existía en 1992, se hubiera presentado desbordamiento en la Colonia La Málaga, pero sin llegar al nivel alcanzado en el 2008. Caudal máximo según modelación hidráulica en este evento fue de 454 m</a:t>
            </a:r>
            <a:r>
              <a:rPr lang="es-SV" altLang="es-SV" sz="1000" baseline="30000" smtClean="0"/>
              <a:t>3</a:t>
            </a:r>
            <a:r>
              <a:rPr lang="es-SV" altLang="es-SV" sz="1000" smtClean="0"/>
              <a:t>/seg y con las mismas condiciones de lluvia y las condiciones de uso de suelo de 1992 hubiera sido de 371 m</a:t>
            </a:r>
            <a:r>
              <a:rPr lang="es-SV" altLang="es-SV" sz="1000" baseline="30000" smtClean="0"/>
              <a:t>3</a:t>
            </a:r>
            <a:r>
              <a:rPr lang="es-SV" altLang="es-SV" sz="1000" smtClean="0"/>
              <a:t>/seg (aumento de un 22%). E</a:t>
            </a:r>
            <a:r>
              <a:rPr lang="en-US" altLang="es-SV" sz="1000" smtClean="0"/>
              <a:t>l incremento de 5.53 Km</a:t>
            </a:r>
            <a:r>
              <a:rPr lang="en-US" altLang="es-SV" sz="1000" baseline="30000" smtClean="0"/>
              <a:t>2</a:t>
            </a:r>
            <a:r>
              <a:rPr lang="en-US" altLang="es-SV" sz="1000" smtClean="0"/>
              <a:t> en el periodo de 1992 a 2009 en area Urbanizada (10.3% de 53.5 Km</a:t>
            </a:r>
            <a:r>
              <a:rPr lang="en-US" altLang="es-SV" sz="1000" baseline="30000" smtClean="0"/>
              <a:t>2</a:t>
            </a:r>
            <a:r>
              <a:rPr lang="en-US" altLang="es-SV" sz="1000" smtClean="0"/>
              <a:t>), ha aumentado el caudal de punta especifico en 75% y ha reducido en un 40% en el tiempo de llegada de la creciente para un evento con un período de retono de 1 año (caso 17 de septiembre de 2009). </a:t>
            </a:r>
          </a:p>
          <a:p>
            <a:endParaRPr lang="es-SV" altLang="es-SV" sz="1000" smtClean="0"/>
          </a:p>
          <a:p>
            <a:endParaRPr lang="es-SV" altLang="es-SV"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7FCC81B-2147-456E-B38D-4EE47C854B4D}" type="slidenum">
              <a:rPr lang="en-US" altLang="es-SV"/>
              <a:pPr eaLnBrk="1" hangingPunct="1"/>
              <a:t>14</a:t>
            </a:fld>
            <a:endParaRPr lang="en-US" altLang="es-S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sz="1000" smtClean="0"/>
          </a:p>
          <a:p>
            <a:endParaRPr lang="es-SV" altLang="es-SV"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9F6FFCD-6FFD-4D5F-8C1C-F62408DA7593}" type="slidenum">
              <a:rPr lang="en-US" altLang="es-SV"/>
              <a:pPr eaLnBrk="1" hangingPunct="1"/>
              <a:t>15</a:t>
            </a:fld>
            <a:endParaRPr lang="en-US" alt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sz="1000" smtClean="0"/>
          </a:p>
          <a:p>
            <a:endParaRPr lang="es-SV" altLang="es-SV"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F693368-7B0D-47FF-BADF-FF4880E0B8B9}" type="slidenum">
              <a:rPr lang="en-US" altLang="es-SV"/>
              <a:pPr eaLnBrk="1" hangingPunct="1"/>
              <a:t>16</a:t>
            </a:fld>
            <a:endParaRPr lang="en-US" altLang="es-S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sz="1000" smtClean="0"/>
          </a:p>
          <a:p>
            <a:endParaRPr lang="es-SV" altLang="es-SV"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D5B27D2-A1A3-4F3D-91FE-F35361FA8304}" type="slidenum">
              <a:rPr lang="en-US" altLang="es-SV"/>
              <a:pPr eaLnBrk="1" hangingPunct="1"/>
              <a:t>17</a:t>
            </a:fld>
            <a:endParaRPr lang="en-US" altLang="es-S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sz="1000" smtClean="0"/>
          </a:p>
          <a:p>
            <a:endParaRPr lang="es-SV" altLang="es-SV"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84B5A65-9DA5-4522-892F-7B59D19551AF}" type="slidenum">
              <a:rPr lang="en-US" altLang="es-SV"/>
              <a:pPr eaLnBrk="1" hangingPunct="1"/>
              <a:t>19</a:t>
            </a:fld>
            <a:endParaRPr lang="en-US" altLang="es-S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sz="1000" smtClean="0"/>
          </a:p>
          <a:p>
            <a:endParaRPr lang="es-SV" altLang="es-SV"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6F6702F-763F-43A5-A2B8-8C810F7FEAAD}" type="slidenum">
              <a:rPr lang="en-US" altLang="es-SV"/>
              <a:pPr eaLnBrk="1" hangingPunct="1"/>
              <a:t>20</a:t>
            </a:fld>
            <a:endParaRPr lang="en-US" altLang="es-S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6 CuadroTexto"/>
          <p:cNvSpPr txBox="1">
            <a:spLocks noChangeArrowheads="1"/>
          </p:cNvSpPr>
          <p:nvPr userDrawn="1"/>
        </p:nvSpPr>
        <p:spPr bwMode="auto">
          <a:xfrm>
            <a:off x="3286125" y="142875"/>
            <a:ext cx="3143250" cy="938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200"/>
              </a:lnSpc>
              <a:defRPr/>
            </a:pPr>
            <a:r>
              <a:rPr lang="es-SV" sz="2000" b="1" smtClean="0">
                <a:solidFill>
                  <a:srgbClr val="595959"/>
                </a:solidFill>
                <a:latin typeface="Gill Sans MT" pitchFamily="34" charset="0"/>
                <a:ea typeface="+mn-ea"/>
                <a:cs typeface="+mn-cs"/>
              </a:rPr>
              <a:t>Ministerio de </a:t>
            </a:r>
            <a:br>
              <a:rPr lang="es-SV" sz="2000" b="1" smtClean="0">
                <a:solidFill>
                  <a:srgbClr val="595959"/>
                </a:solidFill>
                <a:latin typeface="Gill Sans MT" pitchFamily="34" charset="0"/>
                <a:ea typeface="+mn-ea"/>
                <a:cs typeface="+mn-cs"/>
              </a:rPr>
            </a:br>
            <a:r>
              <a:rPr lang="es-SV" sz="2000" b="1" smtClean="0">
                <a:solidFill>
                  <a:srgbClr val="595959"/>
                </a:solidFill>
                <a:latin typeface="Gill Sans MT" pitchFamily="34" charset="0"/>
                <a:ea typeface="+mn-ea"/>
                <a:cs typeface="+mn-cs"/>
              </a:rPr>
              <a:t>Medio Ambiente y Recursos Naturales</a:t>
            </a:r>
          </a:p>
        </p:txBody>
      </p:sp>
      <p:sp>
        <p:nvSpPr>
          <p:cNvPr id="5" name="10 CuadroTexto"/>
          <p:cNvSpPr txBox="1">
            <a:spLocks noChangeArrowheads="1"/>
          </p:cNvSpPr>
          <p:nvPr userDrawn="1"/>
        </p:nvSpPr>
        <p:spPr bwMode="auto">
          <a:xfrm>
            <a:off x="0" y="-142875"/>
            <a:ext cx="3429000" cy="1477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9000" smtClean="0">
                <a:solidFill>
                  <a:srgbClr val="7C5E22"/>
                </a:solidFill>
                <a:latin typeface="Gill Sans MT" pitchFamily="34" charset="0"/>
                <a:ea typeface="+mn-ea"/>
                <a:cs typeface="+mn-cs"/>
              </a:rPr>
              <a:t>MARN</a:t>
            </a:r>
            <a:endParaRPr lang="es-SV" sz="9000" i="1" smtClean="0">
              <a:solidFill>
                <a:srgbClr val="7C5E22"/>
              </a:solidFill>
              <a:latin typeface="Gill Sans MT" pitchFamily="34" charset="0"/>
              <a:ea typeface="+mn-ea"/>
              <a:cs typeface="+mn-cs"/>
            </a:endParaRPr>
          </a:p>
        </p:txBody>
      </p:sp>
      <p:sp>
        <p:nvSpPr>
          <p:cNvPr id="6" name="8 CuadroTexto"/>
          <p:cNvSpPr txBox="1">
            <a:spLocks noChangeArrowheads="1"/>
          </p:cNvSpPr>
          <p:nvPr userDrawn="1"/>
        </p:nvSpPr>
        <p:spPr bwMode="auto">
          <a:xfrm>
            <a:off x="142875" y="6546850"/>
            <a:ext cx="8786813" cy="323850"/>
          </a:xfrm>
          <a:prstGeom prst="rect">
            <a:avLst/>
          </a:prstGeom>
          <a:noFill/>
          <a:ln>
            <a:noFill/>
          </a:ln>
          <a:extLst/>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ts val="1500"/>
              </a:lnSpc>
              <a:defRPr/>
            </a:pPr>
            <a:r>
              <a:rPr lang="es-SV" sz="2000" smtClean="0">
                <a:solidFill>
                  <a:srgbClr val="7C5E22"/>
                </a:solidFill>
                <a:latin typeface="Gill Sans MT" pitchFamily="34" charset="0"/>
                <a:cs typeface="+mn-cs"/>
              </a:rPr>
              <a:t>Una gestión </a:t>
            </a:r>
            <a:r>
              <a:rPr lang="es-SV" sz="2000" smtClean="0">
                <a:solidFill>
                  <a:srgbClr val="002060"/>
                </a:solidFill>
                <a:latin typeface="Gill Sans MT" pitchFamily="34" charset="0"/>
              </a:rPr>
              <a:t>enérgica, articulada, inclusiva, responsable y transparente </a:t>
            </a:r>
          </a:p>
        </p:txBody>
      </p:sp>
      <p:pic>
        <p:nvPicPr>
          <p:cNvPr id="7"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142875"/>
            <a:ext cx="9286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Rectángulo"/>
          <p:cNvSpPr/>
          <p:nvPr userDrawn="1"/>
        </p:nvSpPr>
        <p:spPr>
          <a:xfrm>
            <a:off x="0" y="6143625"/>
            <a:ext cx="5143500" cy="2857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2" name="1 Título"/>
          <p:cNvSpPr>
            <a:spLocks noGrp="1"/>
          </p:cNvSpPr>
          <p:nvPr>
            <p:ph type="ctrTitle"/>
          </p:nvPr>
        </p:nvSpPr>
        <p:spPr>
          <a:xfrm>
            <a:off x="685800" y="2285992"/>
            <a:ext cx="7772400" cy="1470025"/>
          </a:xfrm>
        </p:spPr>
        <p:txBody>
          <a:bodyPr/>
          <a:lstStyle>
            <a:lvl1pPr>
              <a:defRPr sz="4400" baseline="0"/>
            </a:lvl1pPr>
          </a:lstStyle>
          <a:p>
            <a:endParaRPr lang="es-SV" dirty="0"/>
          </a:p>
        </p:txBody>
      </p:sp>
      <p:sp>
        <p:nvSpPr>
          <p:cNvPr id="3" name="2 Subtítulo"/>
          <p:cNvSpPr>
            <a:spLocks noGrp="1"/>
          </p:cNvSpPr>
          <p:nvPr>
            <p:ph type="subTitle" idx="1"/>
          </p:nvPr>
        </p:nvSpPr>
        <p:spPr>
          <a:xfrm>
            <a:off x="1142976" y="4576786"/>
            <a:ext cx="7072362" cy="1566858"/>
          </a:xfrm>
        </p:spPr>
        <p:txBody>
          <a:bodyPr/>
          <a:lstStyle>
            <a:lvl1pPr marL="0" indent="0" algn="ctr">
              <a:buNone/>
              <a:defRPr sz="2600" b="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s-SV" dirty="0"/>
          </a:p>
        </p:txBody>
      </p:sp>
    </p:spTree>
    <p:extLst>
      <p:ext uri="{BB962C8B-B14F-4D97-AF65-F5344CB8AC3E}">
        <p14:creationId xmlns:p14="http://schemas.microsoft.com/office/powerpoint/2010/main" val="369831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DB9DB0A-9A1F-459D-AF36-6EF9E65CF4F6}"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DA742484-0534-4BA6-8AA1-CBBF2456DC1A}" type="slidenum">
              <a:rPr lang="es-SV" altLang="es-US"/>
              <a:pPr/>
              <a:t>‹Nº›</a:t>
            </a:fld>
            <a:endParaRPr lang="es-SV" altLang="es-US"/>
          </a:p>
        </p:txBody>
      </p:sp>
    </p:spTree>
    <p:extLst>
      <p:ext uri="{BB962C8B-B14F-4D97-AF65-F5344CB8AC3E}">
        <p14:creationId xmlns:p14="http://schemas.microsoft.com/office/powerpoint/2010/main" val="360385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B099B7D2-22D9-47EB-9A15-01339FD05F1A}" type="datetimeFigureOut">
              <a:rPr lang="es-SV"/>
              <a:pPr>
                <a:defRPr/>
              </a:pPr>
              <a:t>20/02/2020</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1D5731BE-9A66-446D-9FA9-2796EADD14C6}" type="slidenum">
              <a:rPr lang="es-SV" altLang="es-US"/>
              <a:pPr/>
              <a:t>‹Nº›</a:t>
            </a:fld>
            <a:endParaRPr lang="es-SV" altLang="es-US"/>
          </a:p>
        </p:txBody>
      </p:sp>
    </p:spTree>
    <p:extLst>
      <p:ext uri="{BB962C8B-B14F-4D97-AF65-F5344CB8AC3E}">
        <p14:creationId xmlns:p14="http://schemas.microsoft.com/office/powerpoint/2010/main" val="263655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C2EE6C98-5FB4-414F-BE65-3703082FC39C}" type="datetimeFigureOut">
              <a:rPr lang="es-SV"/>
              <a:pPr>
                <a:defRPr/>
              </a:pPr>
              <a:t>20/02/2020</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fld id="{250ED79C-056A-4B01-935F-72FD2B9316E6}" type="slidenum">
              <a:rPr lang="es-SV" altLang="es-US"/>
              <a:pPr/>
              <a:t>‹Nº›</a:t>
            </a:fld>
            <a:endParaRPr lang="es-SV" altLang="es-US"/>
          </a:p>
        </p:txBody>
      </p:sp>
    </p:spTree>
    <p:extLst>
      <p:ext uri="{BB962C8B-B14F-4D97-AF65-F5344CB8AC3E}">
        <p14:creationId xmlns:p14="http://schemas.microsoft.com/office/powerpoint/2010/main" val="18700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F08509FA-37A0-490C-9943-3DD1DE998C14}" type="datetimeFigureOut">
              <a:rPr lang="es-SV"/>
              <a:pPr>
                <a:defRPr/>
              </a:pPr>
              <a:t>20/02/2020</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fld id="{858DD14B-AE0E-4EF0-BEC2-4EBC0946F72B}" type="slidenum">
              <a:rPr lang="es-SV" altLang="es-US"/>
              <a:pPr/>
              <a:t>‹Nº›</a:t>
            </a:fld>
            <a:endParaRPr lang="es-SV" altLang="es-US"/>
          </a:p>
        </p:txBody>
      </p:sp>
    </p:spTree>
    <p:extLst>
      <p:ext uri="{BB962C8B-B14F-4D97-AF65-F5344CB8AC3E}">
        <p14:creationId xmlns:p14="http://schemas.microsoft.com/office/powerpoint/2010/main" val="340532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9BA6B2B-3ACC-4686-813C-8989B2E0235A}" type="datetimeFigureOut">
              <a:rPr lang="es-SV"/>
              <a:pPr>
                <a:defRPr/>
              </a:pPr>
              <a:t>20/02/2020</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fld id="{05471880-6702-4B55-8291-CB62E6C6E8F9}" type="slidenum">
              <a:rPr lang="es-SV" altLang="es-US"/>
              <a:pPr/>
              <a:t>‹Nº›</a:t>
            </a:fld>
            <a:endParaRPr lang="es-SV" altLang="es-US"/>
          </a:p>
        </p:txBody>
      </p:sp>
    </p:spTree>
    <p:extLst>
      <p:ext uri="{BB962C8B-B14F-4D97-AF65-F5344CB8AC3E}">
        <p14:creationId xmlns:p14="http://schemas.microsoft.com/office/powerpoint/2010/main" val="351866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142D967-8674-45A2-B877-795E5173AB3C}" type="datetimeFigureOut">
              <a:rPr lang="es-SV"/>
              <a:pPr>
                <a:defRPr/>
              </a:pPr>
              <a:t>20/02/2020</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4087DD24-D4B4-4F25-91CB-005AFBA1798E}" type="slidenum">
              <a:rPr lang="es-SV" altLang="es-US"/>
              <a:pPr/>
              <a:t>‹Nº›</a:t>
            </a:fld>
            <a:endParaRPr lang="es-SV" altLang="es-US"/>
          </a:p>
        </p:txBody>
      </p:sp>
    </p:spTree>
    <p:extLst>
      <p:ext uri="{BB962C8B-B14F-4D97-AF65-F5344CB8AC3E}">
        <p14:creationId xmlns:p14="http://schemas.microsoft.com/office/powerpoint/2010/main" val="386880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B034FCE-B989-423B-8AF3-6A8C33360A13}" type="datetimeFigureOut">
              <a:rPr lang="es-SV"/>
              <a:pPr>
                <a:defRPr/>
              </a:pPr>
              <a:t>20/02/2020</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F4642E35-3479-43DF-A965-074D391CC9F7}" type="slidenum">
              <a:rPr lang="es-SV" altLang="es-US"/>
              <a:pPr/>
              <a:t>‹Nº›</a:t>
            </a:fld>
            <a:endParaRPr lang="es-SV" altLang="es-US"/>
          </a:p>
        </p:txBody>
      </p:sp>
    </p:spTree>
    <p:extLst>
      <p:ext uri="{BB962C8B-B14F-4D97-AF65-F5344CB8AC3E}">
        <p14:creationId xmlns:p14="http://schemas.microsoft.com/office/powerpoint/2010/main" val="272730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34D6A295-6171-4650-9855-4FA860E0AD86}"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179525F3-C181-4EE1-8360-F19A1A9BB8EB}" type="slidenum">
              <a:rPr lang="es-SV" altLang="es-US"/>
              <a:pPr/>
              <a:t>‹Nº›</a:t>
            </a:fld>
            <a:endParaRPr lang="es-SV" altLang="es-US"/>
          </a:p>
        </p:txBody>
      </p:sp>
    </p:spTree>
    <p:extLst>
      <p:ext uri="{BB962C8B-B14F-4D97-AF65-F5344CB8AC3E}">
        <p14:creationId xmlns:p14="http://schemas.microsoft.com/office/powerpoint/2010/main" val="2823525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A64A7591-96BA-4639-B432-D99CED86AB53}"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819AAD7A-79D7-43CA-8C3D-46D4AAD7D31B}" type="slidenum">
              <a:rPr lang="es-SV" altLang="es-US"/>
              <a:pPr/>
              <a:t>‹Nº›</a:t>
            </a:fld>
            <a:endParaRPr lang="es-SV" altLang="es-US"/>
          </a:p>
        </p:txBody>
      </p:sp>
    </p:spTree>
    <p:extLst>
      <p:ext uri="{BB962C8B-B14F-4D97-AF65-F5344CB8AC3E}">
        <p14:creationId xmlns:p14="http://schemas.microsoft.com/office/powerpoint/2010/main" val="138370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6F61696A-5C00-4BD0-8123-9DB8655A256B}"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A379BD2E-43CC-4CBE-9F1E-965C68A73155}" type="slidenum">
              <a:rPr lang="es-SV" altLang="es-US"/>
              <a:pPr/>
              <a:t>‹Nº›</a:t>
            </a:fld>
            <a:endParaRPr lang="es-SV" altLang="es-US"/>
          </a:p>
        </p:txBody>
      </p:sp>
    </p:spTree>
    <p:extLst>
      <p:ext uri="{BB962C8B-B14F-4D97-AF65-F5344CB8AC3E}">
        <p14:creationId xmlns:p14="http://schemas.microsoft.com/office/powerpoint/2010/main" val="73550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4" name="8 CuadroTexto"/>
          <p:cNvSpPr txBox="1">
            <a:spLocks noChangeArrowheads="1"/>
          </p:cNvSpPr>
          <p:nvPr userDrawn="1"/>
        </p:nvSpPr>
        <p:spPr bwMode="auto">
          <a:xfrm>
            <a:off x="142875" y="6546850"/>
            <a:ext cx="8786813" cy="323850"/>
          </a:xfrm>
          <a:prstGeom prst="rect">
            <a:avLst/>
          </a:prstGeom>
          <a:noFill/>
          <a:ln>
            <a:noFill/>
          </a:ln>
          <a:extLst/>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ts val="1500"/>
              </a:lnSpc>
              <a:defRPr/>
            </a:pPr>
            <a:r>
              <a:rPr lang="es-SV" sz="2000" dirty="0" smtClean="0">
                <a:solidFill>
                  <a:srgbClr val="7C5E22"/>
                </a:solidFill>
                <a:latin typeface="Gill Sans MT" pitchFamily="34" charset="0"/>
                <a:cs typeface="+mn-cs"/>
              </a:rPr>
              <a:t>MARN: Una gestión </a:t>
            </a:r>
            <a:r>
              <a:rPr lang="es-SV" sz="2000" dirty="0" smtClean="0">
                <a:solidFill>
                  <a:srgbClr val="002060"/>
                </a:solidFill>
                <a:latin typeface="Gill Sans MT" pitchFamily="34" charset="0"/>
              </a:rPr>
              <a:t>enérgica, articulada, inclusiva, responsable y transparente </a:t>
            </a:r>
          </a:p>
        </p:txBody>
      </p:sp>
      <p:pic>
        <p:nvPicPr>
          <p:cNvPr id="5"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0200" y="142875"/>
            <a:ext cx="92868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0 Rectángulo"/>
          <p:cNvSpPr/>
          <p:nvPr userDrawn="1"/>
        </p:nvSpPr>
        <p:spPr>
          <a:xfrm>
            <a:off x="0" y="6143625"/>
            <a:ext cx="5143500" cy="2857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2" name="1 Título"/>
          <p:cNvSpPr>
            <a:spLocks noGrp="1"/>
          </p:cNvSpPr>
          <p:nvPr>
            <p:ph type="ctrTitle"/>
          </p:nvPr>
        </p:nvSpPr>
        <p:spPr>
          <a:xfrm>
            <a:off x="685800" y="2285992"/>
            <a:ext cx="7772400" cy="1470025"/>
          </a:xfrm>
        </p:spPr>
        <p:txBody>
          <a:bodyPr/>
          <a:lstStyle>
            <a:lvl1pPr>
              <a:defRPr sz="4400" baseline="0"/>
            </a:lvl1pPr>
          </a:lstStyle>
          <a:p>
            <a:endParaRPr lang="es-SV" dirty="0"/>
          </a:p>
        </p:txBody>
      </p:sp>
      <p:sp>
        <p:nvSpPr>
          <p:cNvPr id="3" name="2 Subtítulo"/>
          <p:cNvSpPr>
            <a:spLocks noGrp="1"/>
          </p:cNvSpPr>
          <p:nvPr>
            <p:ph type="subTitle" idx="1"/>
          </p:nvPr>
        </p:nvSpPr>
        <p:spPr>
          <a:xfrm>
            <a:off x="1142976" y="4576786"/>
            <a:ext cx="7072362" cy="1566858"/>
          </a:xfrm>
        </p:spPr>
        <p:txBody>
          <a:bodyPr/>
          <a:lstStyle>
            <a:lvl1pPr marL="0" indent="0" algn="ctr">
              <a:buNone/>
              <a:defRPr sz="2600" b="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s-SV" dirty="0"/>
          </a:p>
        </p:txBody>
      </p:sp>
    </p:spTree>
    <p:extLst>
      <p:ext uri="{BB962C8B-B14F-4D97-AF65-F5344CB8AC3E}">
        <p14:creationId xmlns:p14="http://schemas.microsoft.com/office/powerpoint/2010/main" val="202215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6ADB5942-D640-4004-BA05-94E1DA96F2FB}"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35458956-2602-4B4B-989E-D38BBA6D0A85}" type="slidenum">
              <a:rPr lang="es-SV" altLang="es-US"/>
              <a:pPr/>
              <a:t>‹Nº›</a:t>
            </a:fld>
            <a:endParaRPr lang="es-SV" altLang="es-US"/>
          </a:p>
        </p:txBody>
      </p:sp>
    </p:spTree>
    <p:extLst>
      <p:ext uri="{BB962C8B-B14F-4D97-AF65-F5344CB8AC3E}">
        <p14:creationId xmlns:p14="http://schemas.microsoft.com/office/powerpoint/2010/main" val="2896590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79C0076-5A30-4B20-AF9D-A569C6C15040}"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BD474E97-0C15-497B-BBDC-CC7FA408E39E}" type="slidenum">
              <a:rPr lang="es-SV" altLang="es-US"/>
              <a:pPr/>
              <a:t>‹Nº›</a:t>
            </a:fld>
            <a:endParaRPr lang="es-SV" altLang="es-US"/>
          </a:p>
        </p:txBody>
      </p:sp>
    </p:spTree>
    <p:extLst>
      <p:ext uri="{BB962C8B-B14F-4D97-AF65-F5344CB8AC3E}">
        <p14:creationId xmlns:p14="http://schemas.microsoft.com/office/powerpoint/2010/main" val="1296301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E57E7043-7A22-4C24-9C7E-11B23ADC4914}" type="datetimeFigureOut">
              <a:rPr lang="es-SV"/>
              <a:pPr>
                <a:defRPr/>
              </a:pPr>
              <a:t>20/02/2020</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BB709FC7-625C-48F4-A58F-C62726D889BB}" type="slidenum">
              <a:rPr lang="es-SV" altLang="es-US"/>
              <a:pPr/>
              <a:t>‹Nº›</a:t>
            </a:fld>
            <a:endParaRPr lang="es-SV" altLang="es-US"/>
          </a:p>
        </p:txBody>
      </p:sp>
    </p:spTree>
    <p:extLst>
      <p:ext uri="{BB962C8B-B14F-4D97-AF65-F5344CB8AC3E}">
        <p14:creationId xmlns:p14="http://schemas.microsoft.com/office/powerpoint/2010/main" val="630184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184E0218-80D9-4556-A13E-E4075CBA8255}" type="datetimeFigureOut">
              <a:rPr lang="es-SV"/>
              <a:pPr>
                <a:defRPr/>
              </a:pPr>
              <a:t>20/02/2020</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fld id="{33551ED0-338E-420C-A186-85912C0125A4}" type="slidenum">
              <a:rPr lang="es-SV" altLang="es-US"/>
              <a:pPr/>
              <a:t>‹Nº›</a:t>
            </a:fld>
            <a:endParaRPr lang="es-SV" altLang="es-US"/>
          </a:p>
        </p:txBody>
      </p:sp>
    </p:spTree>
    <p:extLst>
      <p:ext uri="{BB962C8B-B14F-4D97-AF65-F5344CB8AC3E}">
        <p14:creationId xmlns:p14="http://schemas.microsoft.com/office/powerpoint/2010/main" val="2366766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95A18CB-8AAD-4118-B5EF-84E250EEF9FF}" type="datetimeFigureOut">
              <a:rPr lang="es-SV"/>
              <a:pPr>
                <a:defRPr/>
              </a:pPr>
              <a:t>20/02/2020</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fld id="{00B8F6E6-2EC9-4B3E-8518-178833CB8859}" type="slidenum">
              <a:rPr lang="es-SV" altLang="es-US"/>
              <a:pPr/>
              <a:t>‹Nº›</a:t>
            </a:fld>
            <a:endParaRPr lang="es-SV" altLang="es-US"/>
          </a:p>
        </p:txBody>
      </p:sp>
    </p:spTree>
    <p:extLst>
      <p:ext uri="{BB962C8B-B14F-4D97-AF65-F5344CB8AC3E}">
        <p14:creationId xmlns:p14="http://schemas.microsoft.com/office/powerpoint/2010/main" val="2777181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4A0D7F4-17E0-4744-BF81-B0D4EDF80BCF}" type="datetimeFigureOut">
              <a:rPr lang="es-SV"/>
              <a:pPr>
                <a:defRPr/>
              </a:pPr>
              <a:t>20/02/2020</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fld id="{6276E78E-65E3-4CCE-BA8C-C6894B07B01D}" type="slidenum">
              <a:rPr lang="es-SV" altLang="es-US"/>
              <a:pPr/>
              <a:t>‹Nº›</a:t>
            </a:fld>
            <a:endParaRPr lang="es-SV" altLang="es-US"/>
          </a:p>
        </p:txBody>
      </p:sp>
    </p:spTree>
    <p:extLst>
      <p:ext uri="{BB962C8B-B14F-4D97-AF65-F5344CB8AC3E}">
        <p14:creationId xmlns:p14="http://schemas.microsoft.com/office/powerpoint/2010/main" val="2733723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B7E230E-8302-4DEC-88C1-A3A1FFC00BBA}" type="datetimeFigureOut">
              <a:rPr lang="es-SV"/>
              <a:pPr>
                <a:defRPr/>
              </a:pPr>
              <a:t>20/02/2020</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35BBBBA7-B29D-45E6-8A77-50C9BAFA29B6}" type="slidenum">
              <a:rPr lang="es-SV" altLang="es-US"/>
              <a:pPr/>
              <a:t>‹Nº›</a:t>
            </a:fld>
            <a:endParaRPr lang="es-SV" altLang="es-US"/>
          </a:p>
        </p:txBody>
      </p:sp>
    </p:spTree>
    <p:extLst>
      <p:ext uri="{BB962C8B-B14F-4D97-AF65-F5344CB8AC3E}">
        <p14:creationId xmlns:p14="http://schemas.microsoft.com/office/powerpoint/2010/main" val="2242213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8968F3C-1368-491A-B03F-E4139B16134D}" type="datetimeFigureOut">
              <a:rPr lang="es-SV"/>
              <a:pPr>
                <a:defRPr/>
              </a:pPr>
              <a:t>20/02/2020</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fld id="{89E8E02E-AB1E-4467-B264-C3BC667A07B6}" type="slidenum">
              <a:rPr lang="es-SV" altLang="es-US"/>
              <a:pPr/>
              <a:t>‹Nº›</a:t>
            </a:fld>
            <a:endParaRPr lang="es-SV" altLang="es-US"/>
          </a:p>
        </p:txBody>
      </p:sp>
    </p:spTree>
    <p:extLst>
      <p:ext uri="{BB962C8B-B14F-4D97-AF65-F5344CB8AC3E}">
        <p14:creationId xmlns:p14="http://schemas.microsoft.com/office/powerpoint/2010/main" val="403907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BC5F5F23-D98E-4B7D-B961-1D8924F07804}"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F53DF39C-B2D3-4A86-B4AA-FBDF54C3A095}" type="slidenum">
              <a:rPr lang="es-SV" altLang="es-US"/>
              <a:pPr/>
              <a:t>‹Nº›</a:t>
            </a:fld>
            <a:endParaRPr lang="es-SV" altLang="es-US"/>
          </a:p>
        </p:txBody>
      </p:sp>
    </p:spTree>
    <p:extLst>
      <p:ext uri="{BB962C8B-B14F-4D97-AF65-F5344CB8AC3E}">
        <p14:creationId xmlns:p14="http://schemas.microsoft.com/office/powerpoint/2010/main" val="1917140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3FAE4534-93B0-4134-A1EC-7234F5BD7CBC}" type="datetimeFigureOut">
              <a:rPr lang="es-SV"/>
              <a:pPr>
                <a:defRPr/>
              </a:pPr>
              <a:t>20/02/2020</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fld id="{FDF3492A-BB78-4C64-9481-D9B92CB76D11}" type="slidenum">
              <a:rPr lang="es-SV" altLang="es-US"/>
              <a:pPr/>
              <a:t>‹Nº›</a:t>
            </a:fld>
            <a:endParaRPr lang="es-SV" altLang="es-US"/>
          </a:p>
        </p:txBody>
      </p:sp>
    </p:spTree>
    <p:extLst>
      <p:ext uri="{BB962C8B-B14F-4D97-AF65-F5344CB8AC3E}">
        <p14:creationId xmlns:p14="http://schemas.microsoft.com/office/powerpoint/2010/main" val="399016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4"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5"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smtClean="0">
                <a:solidFill>
                  <a:srgbClr val="7C5E22"/>
                </a:solidFill>
                <a:latin typeface="Gill Sans MT" pitchFamily="34" charset="0"/>
                <a:ea typeface="+mn-ea"/>
                <a:cs typeface="+mn-cs"/>
              </a:rPr>
              <a:t>MARN</a:t>
            </a:r>
            <a:endParaRPr lang="es-SV" sz="4000" i="1" smtClean="0">
              <a:solidFill>
                <a:srgbClr val="7C5E22"/>
              </a:solidFill>
              <a:latin typeface="Gill Sans MT" pitchFamily="34" charset="0"/>
              <a:ea typeface="+mn-ea"/>
              <a:cs typeface="+mn-cs"/>
            </a:endParaRPr>
          </a:p>
        </p:txBody>
      </p:sp>
      <p:sp>
        <p:nvSpPr>
          <p:cNvPr id="6"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7"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sp>
        <p:nvSpPr>
          <p:cNvPr id="8" name="10 Rectángulo"/>
          <p:cNvSpPr/>
          <p:nvPr userDrawn="1"/>
        </p:nvSpPr>
        <p:spPr>
          <a:xfrm flipV="1">
            <a:off x="71438" y="765175"/>
            <a:ext cx="8999537" cy="714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9"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07504" y="44624"/>
            <a:ext cx="8501122" cy="785818"/>
          </a:xfrm>
        </p:spPr>
        <p:txBody>
          <a:bodyPr/>
          <a:lstStyle>
            <a:lvl1pPr algn="l" rtl="0" fontAlgn="base">
              <a:lnSpc>
                <a:spcPts val="4100"/>
              </a:lnSpc>
              <a:spcBef>
                <a:spcPct val="0"/>
              </a:spcBef>
              <a:spcAft>
                <a:spcPct val="0"/>
              </a:spcAft>
              <a:defRPr lang="es-SV" sz="4000" b="1" kern="1200" dirty="0">
                <a:solidFill>
                  <a:srgbClr val="7C5E22"/>
                </a:solidFill>
                <a:latin typeface="Arial" charset="0"/>
                <a:ea typeface="+mn-ea"/>
                <a:cs typeface="+mn-cs"/>
              </a:defRPr>
            </a:lvl1pPr>
          </a:lstStyle>
          <a:p>
            <a:r>
              <a:rPr lang="es-ES" dirty="0" smtClean="0"/>
              <a:t>Haga clic para modificar el estilo</a:t>
            </a:r>
            <a:endParaRPr lang="es-SV" dirty="0"/>
          </a:p>
        </p:txBody>
      </p:sp>
      <p:sp>
        <p:nvSpPr>
          <p:cNvPr id="3" name="2 Marcador de contenido"/>
          <p:cNvSpPr>
            <a:spLocks noGrp="1"/>
          </p:cNvSpPr>
          <p:nvPr>
            <p:ph idx="1"/>
          </p:nvPr>
        </p:nvSpPr>
        <p:spPr>
          <a:xfrm>
            <a:off x="323528" y="1124744"/>
            <a:ext cx="8358246" cy="4214842"/>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200" kern="1200" baseline="0" dirty="0" smtClean="0">
                <a:solidFill>
                  <a:srgbClr val="002060"/>
                </a:solidFill>
                <a:latin typeface="Gill Sans MT" pitchFamily="34" charset="0"/>
                <a:ea typeface="+mn-ea"/>
                <a:cs typeface="+mn-cs"/>
              </a:defRPr>
            </a:lvl4pPr>
            <a:lvl5pPr>
              <a:defRPr lang="es-SV" sz="20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Tree>
    <p:extLst>
      <p:ext uri="{BB962C8B-B14F-4D97-AF65-F5344CB8AC3E}">
        <p14:creationId xmlns:p14="http://schemas.microsoft.com/office/powerpoint/2010/main" val="97753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5"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6"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smtClean="0">
                <a:solidFill>
                  <a:srgbClr val="7C5E22"/>
                </a:solidFill>
                <a:latin typeface="Gill Sans MT" pitchFamily="34" charset="0"/>
                <a:ea typeface="+mn-ea"/>
                <a:cs typeface="+mn-cs"/>
              </a:rPr>
              <a:t>MARN</a:t>
            </a:r>
            <a:endParaRPr lang="es-SV" sz="4000" i="1" smtClean="0">
              <a:solidFill>
                <a:srgbClr val="7C5E22"/>
              </a:solidFill>
              <a:latin typeface="Gill Sans MT" pitchFamily="34" charset="0"/>
              <a:ea typeface="+mn-ea"/>
              <a:cs typeface="+mn-cs"/>
            </a:endParaRPr>
          </a:p>
        </p:txBody>
      </p:sp>
      <p:sp>
        <p:nvSpPr>
          <p:cNvPr id="7"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8"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sp>
        <p:nvSpPr>
          <p:cNvPr id="9" name="10 Rectángulo"/>
          <p:cNvSpPr/>
          <p:nvPr userDrawn="1"/>
        </p:nvSpPr>
        <p:spPr>
          <a:xfrm flipV="1">
            <a:off x="71438" y="765175"/>
            <a:ext cx="8999537" cy="714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12"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07504" y="44624"/>
            <a:ext cx="8501122" cy="785818"/>
          </a:xfrm>
        </p:spPr>
        <p:txBody>
          <a:bodyPr/>
          <a:lstStyle>
            <a:lvl1pPr algn="l" rtl="0" fontAlgn="base">
              <a:lnSpc>
                <a:spcPts val="4100"/>
              </a:lnSpc>
              <a:spcBef>
                <a:spcPct val="0"/>
              </a:spcBef>
              <a:spcAft>
                <a:spcPct val="0"/>
              </a:spcAft>
              <a:defRPr lang="es-SV" sz="4000" b="1" kern="1200" dirty="0">
                <a:solidFill>
                  <a:srgbClr val="7C5E22"/>
                </a:solidFill>
                <a:latin typeface="Arial" charset="0"/>
                <a:ea typeface="+mn-ea"/>
                <a:cs typeface="+mn-cs"/>
              </a:defRPr>
            </a:lvl1pPr>
          </a:lstStyle>
          <a:p>
            <a:r>
              <a:rPr lang="es-ES" dirty="0" smtClean="0"/>
              <a:t>Haga clic para modificar el estilo</a:t>
            </a:r>
            <a:endParaRPr lang="es-SV" dirty="0"/>
          </a:p>
        </p:txBody>
      </p:sp>
      <p:sp>
        <p:nvSpPr>
          <p:cNvPr id="10" name="2 Marcador de contenido"/>
          <p:cNvSpPr>
            <a:spLocks noGrp="1"/>
          </p:cNvSpPr>
          <p:nvPr>
            <p:ph idx="10"/>
          </p:nvPr>
        </p:nvSpPr>
        <p:spPr>
          <a:xfrm>
            <a:off x="4716016" y="1052736"/>
            <a:ext cx="4176464" cy="4968552"/>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1" name="2 Marcador de contenido"/>
          <p:cNvSpPr>
            <a:spLocks noGrp="1"/>
          </p:cNvSpPr>
          <p:nvPr>
            <p:ph idx="11"/>
          </p:nvPr>
        </p:nvSpPr>
        <p:spPr>
          <a:xfrm>
            <a:off x="190749" y="1052736"/>
            <a:ext cx="4176464" cy="4968552"/>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Tree>
    <p:extLst>
      <p:ext uri="{BB962C8B-B14F-4D97-AF65-F5344CB8AC3E}">
        <p14:creationId xmlns:p14="http://schemas.microsoft.com/office/powerpoint/2010/main" val="1020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6"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7"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smtClean="0">
                <a:solidFill>
                  <a:srgbClr val="7C5E22"/>
                </a:solidFill>
                <a:latin typeface="Gill Sans MT" pitchFamily="34" charset="0"/>
                <a:ea typeface="+mn-ea"/>
                <a:cs typeface="+mn-cs"/>
              </a:rPr>
              <a:t>MARN</a:t>
            </a:r>
            <a:endParaRPr lang="es-SV" sz="4000" i="1" smtClean="0">
              <a:solidFill>
                <a:srgbClr val="7C5E22"/>
              </a:solidFill>
              <a:latin typeface="Gill Sans MT" pitchFamily="34" charset="0"/>
              <a:ea typeface="+mn-ea"/>
              <a:cs typeface="+mn-cs"/>
            </a:endParaRPr>
          </a:p>
        </p:txBody>
      </p:sp>
      <p:sp>
        <p:nvSpPr>
          <p:cNvPr id="8"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9"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sp>
        <p:nvSpPr>
          <p:cNvPr id="12" name="10 Rectángulo"/>
          <p:cNvSpPr/>
          <p:nvPr userDrawn="1"/>
        </p:nvSpPr>
        <p:spPr>
          <a:xfrm flipV="1">
            <a:off x="71438" y="1341438"/>
            <a:ext cx="8999537" cy="714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13"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07503" y="44624"/>
            <a:ext cx="4259709" cy="1152128"/>
          </a:xfrm>
        </p:spPr>
        <p:txBody>
          <a:bodyPr/>
          <a:lstStyle>
            <a:lvl1pPr algn="l" rtl="0" fontAlgn="base">
              <a:lnSpc>
                <a:spcPct val="90000"/>
              </a:lnSpc>
              <a:spcBef>
                <a:spcPct val="0"/>
              </a:spcBef>
              <a:spcAft>
                <a:spcPct val="0"/>
              </a:spcAft>
              <a:defRPr lang="es-SV" sz="4000" b="1" kern="1200" dirty="0">
                <a:solidFill>
                  <a:srgbClr val="7C5E22"/>
                </a:solidFill>
                <a:latin typeface="Arial" charset="0"/>
                <a:ea typeface="+mn-ea"/>
                <a:cs typeface="+mn-cs"/>
              </a:defRPr>
            </a:lvl1pPr>
          </a:lstStyle>
          <a:p>
            <a:r>
              <a:rPr lang="en-US" smtClean="0"/>
              <a:t>Click to edit Master title style</a:t>
            </a:r>
            <a:endParaRPr lang="es-SV" dirty="0"/>
          </a:p>
        </p:txBody>
      </p:sp>
      <p:sp>
        <p:nvSpPr>
          <p:cNvPr id="10" name="2 Marcador de contenido"/>
          <p:cNvSpPr>
            <a:spLocks noGrp="1"/>
          </p:cNvSpPr>
          <p:nvPr>
            <p:ph idx="10"/>
          </p:nvPr>
        </p:nvSpPr>
        <p:spPr>
          <a:xfrm>
            <a:off x="4716016" y="1628800"/>
            <a:ext cx="4176464" cy="4392488"/>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1" name="2 Marcador de contenido"/>
          <p:cNvSpPr>
            <a:spLocks noGrp="1"/>
          </p:cNvSpPr>
          <p:nvPr>
            <p:ph idx="11"/>
          </p:nvPr>
        </p:nvSpPr>
        <p:spPr>
          <a:xfrm>
            <a:off x="190749" y="1628800"/>
            <a:ext cx="4176464" cy="4392488"/>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4" name="2 Marcador de contenido"/>
          <p:cNvSpPr>
            <a:spLocks noGrp="1"/>
          </p:cNvSpPr>
          <p:nvPr>
            <p:ph idx="12"/>
          </p:nvPr>
        </p:nvSpPr>
        <p:spPr>
          <a:xfrm>
            <a:off x="4644008" y="44624"/>
            <a:ext cx="4320480" cy="1152128"/>
          </a:xfrm>
        </p:spPr>
        <p:txBody>
          <a:bodyPr/>
          <a:lstStyle>
            <a:lvl1pPr marL="0" indent="0" algn="l" rtl="0" eaLnBrk="0" fontAlgn="base" hangingPunct="0">
              <a:lnSpc>
                <a:spcPct val="90000"/>
              </a:lnSpc>
              <a:spcBef>
                <a:spcPct val="0"/>
              </a:spcBef>
              <a:spcAft>
                <a:spcPct val="0"/>
              </a:spcAft>
              <a:buNone/>
              <a:defRPr lang="es-ES" sz="4000" b="1" kern="1200" dirty="0" smtClean="0">
                <a:solidFill>
                  <a:srgbClr val="7C5E22"/>
                </a:solidFill>
                <a:latin typeface="Arial"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02942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6"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7"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smtClean="0">
                <a:solidFill>
                  <a:srgbClr val="7C5E22"/>
                </a:solidFill>
                <a:latin typeface="Gill Sans MT" pitchFamily="34" charset="0"/>
                <a:ea typeface="+mn-ea"/>
                <a:cs typeface="+mn-cs"/>
              </a:rPr>
              <a:t>MARN</a:t>
            </a:r>
            <a:endParaRPr lang="es-SV" sz="4000" i="1" smtClean="0">
              <a:solidFill>
                <a:srgbClr val="7C5E22"/>
              </a:solidFill>
              <a:latin typeface="Gill Sans MT" pitchFamily="34" charset="0"/>
              <a:ea typeface="+mn-ea"/>
              <a:cs typeface="+mn-cs"/>
            </a:endParaRPr>
          </a:p>
        </p:txBody>
      </p:sp>
      <p:sp>
        <p:nvSpPr>
          <p:cNvPr id="8"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9"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sp>
        <p:nvSpPr>
          <p:cNvPr id="12" name="10 Rectángulo"/>
          <p:cNvSpPr/>
          <p:nvPr userDrawn="1"/>
        </p:nvSpPr>
        <p:spPr>
          <a:xfrm flipV="1">
            <a:off x="71438" y="1196975"/>
            <a:ext cx="8999537" cy="714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13"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07503" y="188640"/>
            <a:ext cx="4259709" cy="792088"/>
          </a:xfrm>
        </p:spPr>
        <p:txBody>
          <a:bodyPr/>
          <a:lstStyle>
            <a:lvl1pPr algn="l" rtl="0" fontAlgn="base">
              <a:lnSpc>
                <a:spcPct val="90000"/>
              </a:lnSpc>
              <a:spcBef>
                <a:spcPct val="0"/>
              </a:spcBef>
              <a:spcAft>
                <a:spcPct val="0"/>
              </a:spcAft>
              <a:defRPr lang="es-SV" sz="4000" b="1" kern="1200" dirty="0">
                <a:solidFill>
                  <a:srgbClr val="7C5E22"/>
                </a:solidFill>
                <a:latin typeface="Arial" charset="0"/>
                <a:ea typeface="+mn-ea"/>
                <a:cs typeface="+mn-cs"/>
              </a:defRPr>
            </a:lvl1pPr>
          </a:lstStyle>
          <a:p>
            <a:r>
              <a:rPr lang="en-US" dirty="0" smtClean="0"/>
              <a:t>Click to edit Master title style</a:t>
            </a:r>
            <a:endParaRPr lang="es-SV" dirty="0"/>
          </a:p>
        </p:txBody>
      </p:sp>
      <p:sp>
        <p:nvSpPr>
          <p:cNvPr id="10" name="2 Marcador de contenido"/>
          <p:cNvSpPr>
            <a:spLocks noGrp="1"/>
          </p:cNvSpPr>
          <p:nvPr>
            <p:ph idx="10"/>
          </p:nvPr>
        </p:nvSpPr>
        <p:spPr>
          <a:xfrm>
            <a:off x="4716016" y="1412776"/>
            <a:ext cx="4176464" cy="4608512"/>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1" name="2 Marcador de contenido"/>
          <p:cNvSpPr>
            <a:spLocks noGrp="1"/>
          </p:cNvSpPr>
          <p:nvPr>
            <p:ph idx="11"/>
          </p:nvPr>
        </p:nvSpPr>
        <p:spPr>
          <a:xfrm>
            <a:off x="190749" y="1412776"/>
            <a:ext cx="4176464" cy="4608512"/>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4" name="2 Marcador de contenido"/>
          <p:cNvSpPr>
            <a:spLocks noGrp="1"/>
          </p:cNvSpPr>
          <p:nvPr>
            <p:ph idx="12"/>
          </p:nvPr>
        </p:nvSpPr>
        <p:spPr>
          <a:xfrm>
            <a:off x="4644008" y="-27384"/>
            <a:ext cx="4320480" cy="864096"/>
          </a:xfrm>
        </p:spPr>
        <p:txBody>
          <a:bodyPr/>
          <a:lstStyle>
            <a:lvl1pPr marL="0" indent="0" algn="l" rtl="0" eaLnBrk="0" fontAlgn="base" hangingPunct="0">
              <a:lnSpc>
                <a:spcPct val="90000"/>
              </a:lnSpc>
              <a:spcBef>
                <a:spcPct val="0"/>
              </a:spcBef>
              <a:spcAft>
                <a:spcPct val="0"/>
              </a:spcAft>
              <a:buNone/>
              <a:defRPr lang="es-ES" sz="4000" b="1" kern="1200" dirty="0" smtClean="0">
                <a:solidFill>
                  <a:srgbClr val="7C5E22"/>
                </a:solidFill>
                <a:latin typeface="Arial"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n-US" dirty="0" smtClean="0"/>
              <a:t>Click to edit Master text style</a:t>
            </a:r>
          </a:p>
        </p:txBody>
      </p:sp>
    </p:spTree>
    <p:extLst>
      <p:ext uri="{BB962C8B-B14F-4D97-AF65-F5344CB8AC3E}">
        <p14:creationId xmlns:p14="http://schemas.microsoft.com/office/powerpoint/2010/main" val="93063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6"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7"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smtClean="0">
                <a:solidFill>
                  <a:srgbClr val="7C5E22"/>
                </a:solidFill>
                <a:latin typeface="Gill Sans MT" pitchFamily="34" charset="0"/>
                <a:ea typeface="+mn-ea"/>
                <a:cs typeface="+mn-cs"/>
              </a:rPr>
              <a:t>MARN</a:t>
            </a:r>
            <a:endParaRPr lang="es-SV" sz="4000" i="1" smtClean="0">
              <a:solidFill>
                <a:srgbClr val="7C5E22"/>
              </a:solidFill>
              <a:latin typeface="Gill Sans MT" pitchFamily="34" charset="0"/>
              <a:ea typeface="+mn-ea"/>
              <a:cs typeface="+mn-cs"/>
            </a:endParaRPr>
          </a:p>
        </p:txBody>
      </p:sp>
      <p:sp>
        <p:nvSpPr>
          <p:cNvPr id="8"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9"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sp>
        <p:nvSpPr>
          <p:cNvPr id="12" name="10 Rectángulo"/>
          <p:cNvSpPr/>
          <p:nvPr userDrawn="1"/>
        </p:nvSpPr>
        <p:spPr>
          <a:xfrm flipV="1">
            <a:off x="71438" y="765175"/>
            <a:ext cx="8999537" cy="714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13"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5496" y="44624"/>
            <a:ext cx="4259709" cy="792088"/>
          </a:xfrm>
        </p:spPr>
        <p:txBody>
          <a:bodyPr/>
          <a:lstStyle>
            <a:lvl1pPr algn="l" rtl="0" fontAlgn="base">
              <a:lnSpc>
                <a:spcPct val="90000"/>
              </a:lnSpc>
              <a:spcBef>
                <a:spcPct val="0"/>
              </a:spcBef>
              <a:spcAft>
                <a:spcPct val="0"/>
              </a:spcAft>
              <a:defRPr lang="es-SV" sz="4000" b="1" kern="1200" dirty="0">
                <a:solidFill>
                  <a:srgbClr val="7C5E22"/>
                </a:solidFill>
                <a:latin typeface="Arial" charset="0"/>
                <a:ea typeface="+mn-ea"/>
                <a:cs typeface="+mn-cs"/>
              </a:defRPr>
            </a:lvl1pPr>
          </a:lstStyle>
          <a:p>
            <a:r>
              <a:rPr lang="en-US" dirty="0" smtClean="0"/>
              <a:t>Click to edit</a:t>
            </a:r>
            <a:endParaRPr lang="es-SV" dirty="0"/>
          </a:p>
        </p:txBody>
      </p:sp>
      <p:sp>
        <p:nvSpPr>
          <p:cNvPr id="10" name="2 Marcador de contenido"/>
          <p:cNvSpPr>
            <a:spLocks noGrp="1"/>
          </p:cNvSpPr>
          <p:nvPr>
            <p:ph idx="10"/>
          </p:nvPr>
        </p:nvSpPr>
        <p:spPr>
          <a:xfrm>
            <a:off x="4716016" y="980727"/>
            <a:ext cx="4176464" cy="5240685"/>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1" name="2 Marcador de contenido"/>
          <p:cNvSpPr>
            <a:spLocks noGrp="1"/>
          </p:cNvSpPr>
          <p:nvPr>
            <p:ph idx="11"/>
          </p:nvPr>
        </p:nvSpPr>
        <p:spPr>
          <a:xfrm>
            <a:off x="190749" y="980727"/>
            <a:ext cx="4176464" cy="5240685"/>
          </a:xfrm>
        </p:spPr>
        <p:txBody>
          <a:bodyPr/>
          <a:lstStyle>
            <a:lvl1pPr>
              <a:defRPr lang="es-ES" sz="3000" kern="1200" baseline="0" dirty="0" smtClean="0">
                <a:solidFill>
                  <a:srgbClr val="002060"/>
                </a:solidFill>
                <a:latin typeface="Gill Sans MT" pitchFamily="34"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14" name="2 Marcador de contenido"/>
          <p:cNvSpPr>
            <a:spLocks noGrp="1"/>
          </p:cNvSpPr>
          <p:nvPr>
            <p:ph idx="12"/>
          </p:nvPr>
        </p:nvSpPr>
        <p:spPr>
          <a:xfrm>
            <a:off x="4644008" y="-27384"/>
            <a:ext cx="4320480" cy="864096"/>
          </a:xfrm>
        </p:spPr>
        <p:txBody>
          <a:bodyPr anchor="ctr"/>
          <a:lstStyle>
            <a:lvl1pPr marL="0" indent="0" algn="r" rtl="0" eaLnBrk="0" fontAlgn="base" hangingPunct="0">
              <a:lnSpc>
                <a:spcPct val="90000"/>
              </a:lnSpc>
              <a:spcBef>
                <a:spcPct val="0"/>
              </a:spcBef>
              <a:spcAft>
                <a:spcPct val="0"/>
              </a:spcAft>
              <a:buNone/>
              <a:defRPr lang="es-ES" sz="4000" b="1" kern="1200" dirty="0" smtClean="0">
                <a:solidFill>
                  <a:srgbClr val="7C5E22"/>
                </a:solidFill>
                <a:latin typeface="Arial" charset="0"/>
                <a:ea typeface="+mn-ea"/>
                <a:cs typeface="+mn-cs"/>
              </a:defRPr>
            </a:lvl1pPr>
            <a:lvl2pPr>
              <a:defRPr lang="es-ES" sz="2600" kern="1200" baseline="0" dirty="0" smtClean="0">
                <a:solidFill>
                  <a:srgbClr val="002060"/>
                </a:solidFill>
                <a:latin typeface="Gill Sans MT" pitchFamily="34" charset="0"/>
                <a:ea typeface="+mn-ea"/>
                <a:cs typeface="+mn-cs"/>
              </a:defRPr>
            </a:lvl2pPr>
            <a:lvl3pPr>
              <a:defRPr lang="es-ES" sz="2400" kern="1200" baseline="0" dirty="0" smtClean="0">
                <a:solidFill>
                  <a:srgbClr val="002060"/>
                </a:solidFill>
                <a:latin typeface="Gill Sans MT" pitchFamily="34" charset="0"/>
                <a:ea typeface="+mn-ea"/>
                <a:cs typeface="+mn-cs"/>
              </a:defRPr>
            </a:lvl3pPr>
            <a:lvl4pPr>
              <a:defRPr lang="es-ES" sz="2000" kern="1200" baseline="0" dirty="0" smtClean="0">
                <a:solidFill>
                  <a:srgbClr val="002060"/>
                </a:solidFill>
                <a:latin typeface="Gill Sans MT" pitchFamily="34" charset="0"/>
                <a:ea typeface="+mn-ea"/>
                <a:cs typeface="+mn-cs"/>
              </a:defRPr>
            </a:lvl4pPr>
            <a:lvl5pPr>
              <a:defRPr lang="es-SV" sz="1800" kern="1200" baseline="0" dirty="0">
                <a:solidFill>
                  <a:srgbClr val="002060"/>
                </a:solidFill>
                <a:latin typeface="Gill Sans MT" pitchFamily="34" charset="0"/>
                <a:ea typeface="+mn-ea"/>
                <a:cs typeface="+mn-cs"/>
              </a:defRPr>
            </a:lvl5pPr>
          </a:lstStyle>
          <a:p>
            <a:pPr lvl="0"/>
            <a:r>
              <a:rPr lang="en-US" dirty="0" smtClean="0"/>
              <a:t>Click to edit</a:t>
            </a:r>
          </a:p>
        </p:txBody>
      </p:sp>
    </p:spTree>
    <p:extLst>
      <p:ext uri="{BB962C8B-B14F-4D97-AF65-F5344CB8AC3E}">
        <p14:creationId xmlns:p14="http://schemas.microsoft.com/office/powerpoint/2010/main" val="8091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5"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dirty="0" smtClean="0">
                <a:solidFill>
                  <a:srgbClr val="7C5E22"/>
                </a:solidFill>
                <a:latin typeface="Gill Sans MT" pitchFamily="34" charset="0"/>
                <a:ea typeface="+mn-ea"/>
                <a:cs typeface="+mn-cs"/>
              </a:rPr>
              <a:t>MARN</a:t>
            </a:r>
            <a:endParaRPr lang="es-SV" sz="4000" i="1" dirty="0" smtClean="0">
              <a:solidFill>
                <a:srgbClr val="7C5E22"/>
              </a:solidFill>
              <a:latin typeface="Gill Sans MT" pitchFamily="34" charset="0"/>
              <a:ea typeface="+mn-ea"/>
              <a:cs typeface="+mn-cs"/>
            </a:endParaRPr>
          </a:p>
        </p:txBody>
      </p:sp>
      <p:sp>
        <p:nvSpPr>
          <p:cNvPr id="6"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7"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sp>
        <p:nvSpPr>
          <p:cNvPr id="8" name="10 Rectángulo"/>
          <p:cNvSpPr/>
          <p:nvPr userDrawn="1"/>
        </p:nvSpPr>
        <p:spPr>
          <a:xfrm flipV="1">
            <a:off x="71438" y="1214438"/>
            <a:ext cx="8999537" cy="714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pic>
        <p:nvPicPr>
          <p:cNvPr id="9"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85720" y="214290"/>
            <a:ext cx="8501122" cy="785818"/>
          </a:xfrm>
        </p:spPr>
        <p:txBody>
          <a:bodyPr/>
          <a:lstStyle>
            <a:lvl1pPr algn="l" rtl="0" fontAlgn="base">
              <a:lnSpc>
                <a:spcPts val="4100"/>
              </a:lnSpc>
              <a:spcBef>
                <a:spcPct val="0"/>
              </a:spcBef>
              <a:spcAft>
                <a:spcPct val="0"/>
              </a:spcAft>
              <a:defRPr lang="es-SV" sz="4000" b="1" kern="1200" dirty="0">
                <a:solidFill>
                  <a:srgbClr val="7C5E22"/>
                </a:solidFill>
                <a:latin typeface="Arial" charset="0"/>
                <a:ea typeface="+mn-ea"/>
                <a:cs typeface="+mn-cs"/>
              </a:defRPr>
            </a:lvl1pPr>
          </a:lstStyle>
          <a:p>
            <a:r>
              <a:rPr lang="es-ES" dirty="0" smtClean="0"/>
              <a:t>Haga clic para modificar el estilo</a:t>
            </a:r>
            <a:endParaRPr lang="es-SV" dirty="0"/>
          </a:p>
        </p:txBody>
      </p:sp>
      <p:sp>
        <p:nvSpPr>
          <p:cNvPr id="3" name="2 Marcador de contenido"/>
          <p:cNvSpPr>
            <a:spLocks noGrp="1"/>
          </p:cNvSpPr>
          <p:nvPr>
            <p:ph idx="1"/>
          </p:nvPr>
        </p:nvSpPr>
        <p:spPr>
          <a:xfrm>
            <a:off x="357158" y="1500174"/>
            <a:ext cx="8358246" cy="4214842"/>
          </a:xfrm>
        </p:spPr>
        <p:txBody>
          <a:bodyPr/>
          <a:lstStyle>
            <a:lvl1pPr>
              <a:defRPr lang="es-ES" sz="3600" kern="1200" baseline="0" dirty="0" smtClean="0">
                <a:solidFill>
                  <a:srgbClr val="002060"/>
                </a:solidFill>
                <a:latin typeface="Gill Sans MT" pitchFamily="34" charset="0"/>
                <a:ea typeface="+mn-ea"/>
                <a:cs typeface="+mn-cs"/>
              </a:defRPr>
            </a:lvl1pPr>
            <a:lvl2pPr>
              <a:defRPr lang="es-ES" sz="3200" kern="1200" baseline="0" dirty="0" smtClean="0">
                <a:solidFill>
                  <a:srgbClr val="002060"/>
                </a:solidFill>
                <a:latin typeface="Gill Sans MT" pitchFamily="34" charset="0"/>
                <a:ea typeface="+mn-ea"/>
                <a:cs typeface="+mn-cs"/>
              </a:defRPr>
            </a:lvl2pPr>
            <a:lvl3pPr>
              <a:defRPr lang="es-ES" sz="2800" kern="1200" baseline="0" dirty="0" smtClean="0">
                <a:solidFill>
                  <a:srgbClr val="002060"/>
                </a:solidFill>
                <a:latin typeface="Gill Sans MT" pitchFamily="34" charset="0"/>
                <a:ea typeface="+mn-ea"/>
                <a:cs typeface="+mn-cs"/>
              </a:defRPr>
            </a:lvl3pPr>
            <a:lvl4pPr>
              <a:defRPr lang="es-ES" sz="2400" kern="1200" baseline="0" dirty="0" smtClean="0">
                <a:solidFill>
                  <a:srgbClr val="002060"/>
                </a:solidFill>
                <a:latin typeface="Gill Sans MT" pitchFamily="34" charset="0"/>
                <a:ea typeface="+mn-ea"/>
                <a:cs typeface="+mn-cs"/>
              </a:defRPr>
            </a:lvl4pPr>
            <a:lvl5pPr>
              <a:defRPr lang="es-SV" sz="20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Tree>
    <p:extLst>
      <p:ext uri="{BB962C8B-B14F-4D97-AF65-F5344CB8AC3E}">
        <p14:creationId xmlns:p14="http://schemas.microsoft.com/office/powerpoint/2010/main" val="279389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4" name="12 Rectángulo"/>
          <p:cNvSpPr/>
          <p:nvPr userDrawn="1"/>
        </p:nvSpPr>
        <p:spPr>
          <a:xfrm flipV="1">
            <a:off x="71438" y="1749425"/>
            <a:ext cx="8999537" cy="730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5" name="6 CuadroTexto"/>
          <p:cNvSpPr txBox="1">
            <a:spLocks noChangeArrowheads="1"/>
          </p:cNvSpPr>
          <p:nvPr userDrawn="1"/>
        </p:nvSpPr>
        <p:spPr bwMode="auto">
          <a:xfrm>
            <a:off x="1500188" y="6357938"/>
            <a:ext cx="2286000" cy="4778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000"/>
              </a:lnSpc>
              <a:defRPr/>
            </a:pPr>
            <a:r>
              <a:rPr lang="es-SV" sz="1000" smtClean="0">
                <a:solidFill>
                  <a:srgbClr val="595959"/>
                </a:solidFill>
                <a:latin typeface="Gill Sans MT" pitchFamily="34" charset="0"/>
                <a:ea typeface="+mn-ea"/>
                <a:cs typeface="+mn-cs"/>
              </a:rPr>
              <a:t>Ministerio de Medio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Ambiente y Recursos </a:t>
            </a:r>
            <a:br>
              <a:rPr lang="es-SV" sz="1000" smtClean="0">
                <a:solidFill>
                  <a:srgbClr val="595959"/>
                </a:solidFill>
                <a:latin typeface="Gill Sans MT" pitchFamily="34" charset="0"/>
                <a:ea typeface="+mn-ea"/>
                <a:cs typeface="+mn-cs"/>
              </a:rPr>
            </a:br>
            <a:r>
              <a:rPr lang="es-SV" sz="1000" smtClean="0">
                <a:solidFill>
                  <a:srgbClr val="595959"/>
                </a:solidFill>
                <a:latin typeface="Gill Sans MT" pitchFamily="34" charset="0"/>
                <a:ea typeface="+mn-ea"/>
                <a:cs typeface="+mn-cs"/>
              </a:rPr>
              <a:t>Naturales</a:t>
            </a:r>
          </a:p>
        </p:txBody>
      </p:sp>
      <p:sp>
        <p:nvSpPr>
          <p:cNvPr id="6" name="10 CuadroTexto"/>
          <p:cNvSpPr txBox="1">
            <a:spLocks noChangeArrowheads="1"/>
          </p:cNvSpPr>
          <p:nvPr userDrawn="1"/>
        </p:nvSpPr>
        <p:spPr bwMode="auto">
          <a:xfrm>
            <a:off x="0" y="6221413"/>
            <a:ext cx="2063750" cy="7080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SV" sz="4000" dirty="0" smtClean="0">
                <a:solidFill>
                  <a:srgbClr val="7C5E22"/>
                </a:solidFill>
                <a:latin typeface="Gill Sans MT" pitchFamily="34" charset="0"/>
                <a:ea typeface="+mn-ea"/>
                <a:cs typeface="+mn-cs"/>
              </a:rPr>
              <a:t>MARN</a:t>
            </a:r>
            <a:endParaRPr lang="es-SV" sz="4000" i="1" dirty="0" smtClean="0">
              <a:solidFill>
                <a:srgbClr val="7C5E22"/>
              </a:solidFill>
              <a:latin typeface="Gill Sans MT" pitchFamily="34" charset="0"/>
              <a:ea typeface="+mn-ea"/>
              <a:cs typeface="+mn-cs"/>
            </a:endParaRPr>
          </a:p>
        </p:txBody>
      </p:sp>
      <p:sp>
        <p:nvSpPr>
          <p:cNvPr id="7" name="8 Rectángulo"/>
          <p:cNvSpPr/>
          <p:nvPr userDrawn="1"/>
        </p:nvSpPr>
        <p:spPr>
          <a:xfrm flipV="1">
            <a:off x="73025" y="6286500"/>
            <a:ext cx="8999538" cy="365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8" name="9 CuadroTexto"/>
          <p:cNvSpPr txBox="1"/>
          <p:nvPr userDrawn="1"/>
        </p:nvSpPr>
        <p:spPr>
          <a:xfrm>
            <a:off x="6643688" y="6286500"/>
            <a:ext cx="2428875" cy="541338"/>
          </a:xfrm>
          <a:prstGeom prst="rect">
            <a:avLst/>
          </a:prstGeom>
          <a:noFill/>
        </p:spPr>
        <p:txBody>
          <a:bodyPr tIns="72000" rIns="540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ts val="1100"/>
              </a:lnSpc>
              <a:defRPr/>
            </a:pPr>
            <a:r>
              <a:rPr lang="es-SV" sz="900" b="1" smtClean="0">
                <a:solidFill>
                  <a:srgbClr val="7C5E22"/>
                </a:solidFill>
                <a:cs typeface="+mn-cs"/>
              </a:rPr>
              <a:t>Una gestión </a:t>
            </a:r>
            <a:r>
              <a:rPr lang="es-SV" sz="900" b="1" smtClean="0">
                <a:solidFill>
                  <a:srgbClr val="376092"/>
                </a:solidFill>
              </a:rPr>
              <a:t/>
            </a:r>
            <a:br>
              <a:rPr lang="es-SV" sz="900" b="1" smtClean="0">
                <a:solidFill>
                  <a:srgbClr val="376092"/>
                </a:solidFill>
              </a:rPr>
            </a:br>
            <a:r>
              <a:rPr lang="es-SV" sz="900" b="1" smtClean="0">
                <a:solidFill>
                  <a:srgbClr val="002060"/>
                </a:solidFill>
              </a:rPr>
              <a:t>enérgica, articulada, inclusiva, responsable y transparente </a:t>
            </a:r>
          </a:p>
        </p:txBody>
      </p:sp>
      <p:pic>
        <p:nvPicPr>
          <p:cNvPr id="9"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7213" y="6357938"/>
            <a:ext cx="49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85720" y="285728"/>
            <a:ext cx="8643998" cy="1285884"/>
          </a:xfrm>
        </p:spPr>
        <p:txBody>
          <a:bodyPr/>
          <a:lstStyle>
            <a:lvl1pPr algn="l" rtl="0" fontAlgn="base">
              <a:lnSpc>
                <a:spcPts val="4100"/>
              </a:lnSpc>
              <a:spcBef>
                <a:spcPct val="0"/>
              </a:spcBef>
              <a:spcAft>
                <a:spcPct val="0"/>
              </a:spcAft>
              <a:defRPr lang="es-SV" sz="4000" b="1" kern="1200" dirty="0">
                <a:solidFill>
                  <a:srgbClr val="7C5E22"/>
                </a:solidFill>
                <a:latin typeface="Arial" charset="0"/>
                <a:ea typeface="+mn-ea"/>
                <a:cs typeface="+mn-cs"/>
              </a:defRPr>
            </a:lvl1pPr>
          </a:lstStyle>
          <a:p>
            <a:r>
              <a:rPr lang="es-ES" smtClean="0"/>
              <a:t>Haga clic para modificar el estilo de título del patrón</a:t>
            </a:r>
            <a:endParaRPr lang="es-SV" dirty="0"/>
          </a:p>
        </p:txBody>
      </p:sp>
      <p:sp>
        <p:nvSpPr>
          <p:cNvPr id="3" name="2 Marcador de contenido"/>
          <p:cNvSpPr>
            <a:spLocks noGrp="1"/>
          </p:cNvSpPr>
          <p:nvPr>
            <p:ph idx="1"/>
          </p:nvPr>
        </p:nvSpPr>
        <p:spPr>
          <a:xfrm>
            <a:off x="357158" y="2071678"/>
            <a:ext cx="8358246" cy="3714776"/>
          </a:xfrm>
        </p:spPr>
        <p:txBody>
          <a:bodyPr/>
          <a:lstStyle>
            <a:lvl1pPr>
              <a:defRPr lang="es-ES" sz="3600" kern="1200" baseline="0" dirty="0" smtClean="0">
                <a:solidFill>
                  <a:srgbClr val="002060"/>
                </a:solidFill>
                <a:latin typeface="Gill Sans MT" pitchFamily="34" charset="0"/>
                <a:ea typeface="+mn-ea"/>
                <a:cs typeface="+mn-cs"/>
              </a:defRPr>
            </a:lvl1pPr>
            <a:lvl2pPr>
              <a:defRPr lang="es-ES" sz="3200" kern="1200" baseline="0" dirty="0" smtClean="0">
                <a:solidFill>
                  <a:srgbClr val="002060"/>
                </a:solidFill>
                <a:latin typeface="Gill Sans MT" pitchFamily="34" charset="0"/>
                <a:ea typeface="+mn-ea"/>
                <a:cs typeface="+mn-cs"/>
              </a:defRPr>
            </a:lvl2pPr>
            <a:lvl3pPr>
              <a:defRPr lang="es-ES" sz="2800" kern="1200" baseline="0" dirty="0" smtClean="0">
                <a:solidFill>
                  <a:srgbClr val="002060"/>
                </a:solidFill>
                <a:latin typeface="Gill Sans MT" pitchFamily="34" charset="0"/>
                <a:ea typeface="+mn-ea"/>
                <a:cs typeface="+mn-cs"/>
              </a:defRPr>
            </a:lvl3pPr>
            <a:lvl4pPr>
              <a:defRPr lang="es-ES" sz="2400" kern="1200" baseline="0" dirty="0" smtClean="0">
                <a:solidFill>
                  <a:srgbClr val="002060"/>
                </a:solidFill>
                <a:latin typeface="Gill Sans MT" pitchFamily="34" charset="0"/>
                <a:ea typeface="+mn-ea"/>
                <a:cs typeface="+mn-cs"/>
              </a:defRPr>
            </a:lvl4pPr>
            <a:lvl5pPr>
              <a:defRPr lang="es-SV" sz="2000" kern="1200" baseline="0" dirty="0">
                <a:solidFill>
                  <a:srgbClr val="002060"/>
                </a:solidFill>
                <a:latin typeface="Gill Sans MT"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Tree>
    <p:extLst>
      <p:ext uri="{BB962C8B-B14F-4D97-AF65-F5344CB8AC3E}">
        <p14:creationId xmlns:p14="http://schemas.microsoft.com/office/powerpoint/2010/main" val="122782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smtClean="0"/>
              <a:t>Haga clic para modificar el estilo de título del patrón</a:t>
            </a:r>
            <a:endParaRPr lang="es-SV" altLang="es-SV"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smtClean="0"/>
              <a:t>Haga clic para modificar el estilo de texto del patrón</a:t>
            </a:r>
          </a:p>
          <a:p>
            <a:pPr lvl="1"/>
            <a:r>
              <a:rPr lang="es-ES" altLang="es-SV" smtClean="0"/>
              <a:t>Segundo nivel</a:t>
            </a:r>
          </a:p>
          <a:p>
            <a:pPr lvl="2"/>
            <a:r>
              <a:rPr lang="es-ES" altLang="es-SV" smtClean="0"/>
              <a:t>Tercer nivel</a:t>
            </a:r>
          </a:p>
          <a:p>
            <a:pPr lvl="3"/>
            <a:r>
              <a:rPr lang="es-ES" altLang="es-SV" smtClean="0"/>
              <a:t>Cuarto nivel</a:t>
            </a:r>
          </a:p>
          <a:p>
            <a:pPr lvl="4"/>
            <a:r>
              <a:rPr lang="es-ES" altLang="es-SV" smtClean="0"/>
              <a:t>Quinto nivel</a:t>
            </a:r>
            <a:endParaRPr lang="es-SV" alt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4055665A-7470-4D3A-9730-F6F725676143}" type="datetimeFigureOut">
              <a:rPr lang="es-SV"/>
              <a:pPr>
                <a:defRPr/>
              </a:pPr>
              <a:t>20/02/2020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C457543-414B-4A10-A895-957FE7361C72}" type="slidenum">
              <a:rPr lang="es-SV" altLang="es-US"/>
              <a:pPr/>
              <a:t>‹Nº›</a:t>
            </a:fld>
            <a:endParaRPr lang="es-SV" altLang="es-US"/>
          </a:p>
        </p:txBody>
      </p:sp>
    </p:spTree>
  </p:cSld>
  <p:clrMap bg1="lt1" tx1="dk1" bg2="lt2" tx2="dk2" accent1="accent1" accent2="accent2" accent3="accent3" accent4="accent4" accent5="accent5" accent6="accent6" hlink="hlink" folHlink="folHlink"/>
  <p:sldLayoutIdLst>
    <p:sldLayoutId id="2147485880" r:id="rId1"/>
    <p:sldLayoutId id="2147485881" r:id="rId2"/>
    <p:sldLayoutId id="2147485882" r:id="rId3"/>
    <p:sldLayoutId id="2147485883" r:id="rId4"/>
    <p:sldLayoutId id="2147485884" r:id="rId5"/>
    <p:sldLayoutId id="2147485885" r:id="rId6"/>
    <p:sldLayoutId id="2147485886" r:id="rId7"/>
    <p:sldLayoutId id="2147485887" r:id="rId8"/>
    <p:sldLayoutId id="2147485888" r:id="rId9"/>
    <p:sldLayoutId id="2147485860" r:id="rId10"/>
    <p:sldLayoutId id="2147485861" r:id="rId11"/>
    <p:sldLayoutId id="2147485862" r:id="rId12"/>
    <p:sldLayoutId id="2147485863" r:id="rId13"/>
    <p:sldLayoutId id="2147485864" r:id="rId14"/>
    <p:sldLayoutId id="2147485865" r:id="rId15"/>
    <p:sldLayoutId id="2147485866" r:id="rId16"/>
    <p:sldLayoutId id="2147485867" r:id="rId17"/>
    <p:sldLayoutId id="2147485868" r:id="rId18"/>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smtClean="0"/>
              <a:t>Haga clic para modificar el estilo de título del patrón</a:t>
            </a:r>
            <a:endParaRPr lang="es-SV" altLang="es-SV"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smtClean="0"/>
              <a:t>Haga clic para modificar el estilo de texto del patrón</a:t>
            </a:r>
          </a:p>
          <a:p>
            <a:pPr lvl="1"/>
            <a:r>
              <a:rPr lang="es-ES" altLang="es-SV" smtClean="0"/>
              <a:t>Segundo nivel</a:t>
            </a:r>
          </a:p>
          <a:p>
            <a:pPr lvl="2"/>
            <a:r>
              <a:rPr lang="es-ES" altLang="es-SV" smtClean="0"/>
              <a:t>Tercer nivel</a:t>
            </a:r>
          </a:p>
          <a:p>
            <a:pPr lvl="3"/>
            <a:r>
              <a:rPr lang="es-ES" altLang="es-SV" smtClean="0"/>
              <a:t>Cuarto nivel</a:t>
            </a:r>
          </a:p>
          <a:p>
            <a:pPr lvl="4"/>
            <a:r>
              <a:rPr lang="es-ES" altLang="es-SV" smtClean="0"/>
              <a:t>Quinto nivel</a:t>
            </a:r>
            <a:endParaRPr lang="es-SV" alt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mn-cs"/>
              </a:defRPr>
            </a:lvl1pPr>
          </a:lstStyle>
          <a:p>
            <a:pPr>
              <a:defRPr/>
            </a:pPr>
            <a:fld id="{E8442210-9A2B-4018-9B73-50BDF1B8FB7E}" type="datetimeFigureOut">
              <a:rPr lang="es-SV"/>
              <a:pPr>
                <a:defRPr/>
              </a:pPr>
              <a:t>20/02/2020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FE31080-86CF-45D3-80BF-4C1952CE83E7}" type="slidenum">
              <a:rPr lang="es-SV" altLang="es-US"/>
              <a:pPr/>
              <a:t>‹Nº›</a:t>
            </a:fld>
            <a:endParaRPr lang="es-SV" altLang="es-US"/>
          </a:p>
        </p:txBody>
      </p:sp>
    </p:spTree>
  </p:cSld>
  <p:clrMap bg1="lt1" tx1="dk1" bg2="lt2" tx2="dk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95288" y="1844675"/>
            <a:ext cx="8208962" cy="2054225"/>
          </a:xfrm>
        </p:spPr>
        <p:txBody>
          <a:bodyPr/>
          <a:lstStyle/>
          <a:p>
            <a:pPr>
              <a:lnSpc>
                <a:spcPct val="90000"/>
              </a:lnSpc>
            </a:pPr>
            <a:r>
              <a:rPr lang="es-SV" altLang="es-SV" smtClean="0"/>
              <a:t/>
            </a:r>
            <a:br>
              <a:rPr lang="es-SV" altLang="es-SV" smtClean="0"/>
            </a:br>
            <a:r>
              <a:rPr lang="es-SV" altLang="es-SV" smtClean="0"/>
              <a:t/>
            </a:r>
            <a:br>
              <a:rPr lang="es-SV" altLang="es-SV" smtClean="0"/>
            </a:br>
            <a:r>
              <a:rPr lang="es-SV" altLang="es-SV" smtClean="0"/>
              <a:t/>
            </a:r>
            <a:br>
              <a:rPr lang="es-SV" altLang="es-SV" smtClean="0"/>
            </a:br>
            <a:r>
              <a:rPr lang="es-SV" altLang="es-SV" smtClean="0"/>
              <a:t/>
            </a:r>
            <a:br>
              <a:rPr lang="es-SV" altLang="es-SV" smtClean="0"/>
            </a:br>
            <a:r>
              <a:rPr lang="es-SV" altLang="es-SV" smtClean="0"/>
              <a:t>Degradación y restauración </a:t>
            </a:r>
            <a:br>
              <a:rPr lang="es-SV" altLang="es-SV" smtClean="0"/>
            </a:br>
            <a:r>
              <a:rPr lang="es-SV" altLang="es-SV" smtClean="0"/>
              <a:t>de paisajes en El Salvador</a:t>
            </a:r>
            <a:r>
              <a:rPr lang="es-SV" altLang="es-SV" sz="3000" smtClean="0"/>
              <a:t/>
            </a:r>
            <a:br>
              <a:rPr lang="es-SV" altLang="es-SV" sz="3000" smtClean="0"/>
            </a:br>
            <a:r>
              <a:rPr lang="es-SV" altLang="es-SV" sz="3000" smtClean="0"/>
              <a:t/>
            </a:r>
            <a:br>
              <a:rPr lang="es-SV" altLang="es-SV" sz="3000" smtClean="0"/>
            </a:br>
            <a:r>
              <a:rPr lang="es-SV" altLang="es-SV" smtClean="0"/>
              <a:t>Landscape degradation and restoration in El Salvador</a:t>
            </a:r>
            <a:br>
              <a:rPr lang="es-SV" altLang="es-SV" smtClean="0"/>
            </a:br>
            <a:r>
              <a:rPr lang="es-SV" altLang="es-SV" smtClean="0"/>
              <a:t/>
            </a:r>
            <a:br>
              <a:rPr lang="es-SV" altLang="es-SV" smtClean="0"/>
            </a:br>
            <a:r>
              <a:rPr lang="es-SV" altLang="es-SV" smtClean="0"/>
              <a:t/>
            </a:r>
            <a:br>
              <a:rPr lang="es-SV" altLang="es-SV" smtClean="0"/>
            </a:br>
            <a:r>
              <a:rPr lang="es-SV" altLang="es-SV" smtClean="0"/>
              <a:t/>
            </a:r>
            <a:br>
              <a:rPr lang="es-SV" altLang="es-SV" smtClean="0"/>
            </a:br>
            <a:endParaRPr lang="es-SV" altLang="es-SV" smtClean="0"/>
          </a:p>
        </p:txBody>
      </p:sp>
      <p:sp>
        <p:nvSpPr>
          <p:cNvPr id="9219" name="3 Subtítulo"/>
          <p:cNvSpPr>
            <a:spLocks noGrp="1"/>
          </p:cNvSpPr>
          <p:nvPr>
            <p:ph type="subTitle" idx="1"/>
          </p:nvPr>
        </p:nvSpPr>
        <p:spPr>
          <a:xfrm>
            <a:off x="107950" y="4437063"/>
            <a:ext cx="8928100" cy="1566862"/>
          </a:xfrm>
        </p:spPr>
        <p:txBody>
          <a:bodyPr/>
          <a:lstStyle/>
          <a:p>
            <a:pPr>
              <a:buFont typeface="Arial" charset="0"/>
              <a:buNone/>
              <a:defRPr/>
            </a:pPr>
            <a:r>
              <a:rPr lang="es-SV" sz="2200" b="1" dirty="0" smtClean="0"/>
              <a:t>Herman Rosa Chávez</a:t>
            </a:r>
          </a:p>
          <a:p>
            <a:pPr>
              <a:spcBef>
                <a:spcPts val="0"/>
              </a:spcBef>
              <a:buFont typeface="Arial" charset="0"/>
              <a:buNone/>
              <a:defRPr/>
            </a:pPr>
            <a:r>
              <a:rPr lang="es-SV" sz="1600" dirty="0" smtClean="0"/>
              <a:t>Ministro de Medio Ambiente y Recursos Naturales </a:t>
            </a:r>
            <a:br>
              <a:rPr lang="es-SV" sz="1600" dirty="0" smtClean="0"/>
            </a:br>
            <a:r>
              <a:rPr lang="es-SV" sz="1600" dirty="0" err="1" smtClean="0"/>
              <a:t>Minister</a:t>
            </a:r>
            <a:r>
              <a:rPr lang="es-SV" sz="1600" dirty="0" smtClean="0"/>
              <a:t> of </a:t>
            </a:r>
            <a:r>
              <a:rPr lang="es-SV" sz="1600" dirty="0" err="1" smtClean="0"/>
              <a:t>the</a:t>
            </a:r>
            <a:r>
              <a:rPr lang="es-SV" sz="1600" dirty="0" smtClean="0"/>
              <a:t> </a:t>
            </a:r>
            <a:r>
              <a:rPr lang="es-SV" sz="1600" dirty="0" err="1" smtClean="0"/>
              <a:t>Environment</a:t>
            </a:r>
            <a:r>
              <a:rPr lang="es-SV" sz="1600" dirty="0" smtClean="0"/>
              <a:t> and Natural </a:t>
            </a:r>
            <a:r>
              <a:rPr lang="es-SV" sz="1600" dirty="0" err="1" smtClean="0"/>
              <a:t>Resources</a:t>
            </a:r>
            <a:endParaRPr lang="es-SV" sz="1600" dirty="0" smtClean="0"/>
          </a:p>
          <a:p>
            <a:pPr>
              <a:buFont typeface="Arial" charset="0"/>
              <a:buNone/>
              <a:defRPr/>
            </a:pPr>
            <a:endParaRPr lang="es-SV" sz="1600" cap="small" dirty="0" smtClean="0"/>
          </a:p>
          <a:p>
            <a:pPr>
              <a:buFont typeface="Arial" charset="0"/>
              <a:buNone/>
              <a:defRPr/>
            </a:pPr>
            <a:r>
              <a:rPr lang="es-SV" sz="1600" cap="small" dirty="0" smtClean="0"/>
              <a:t>Foro Internacional: Restauración </a:t>
            </a:r>
            <a:r>
              <a:rPr lang="es-SV" sz="1600" cap="small" dirty="0"/>
              <a:t>de Paisajes, Gobernanza y Cambio </a:t>
            </a:r>
            <a:r>
              <a:rPr lang="es-SV" sz="1600" cap="small" dirty="0" smtClean="0"/>
              <a:t>Climático</a:t>
            </a:r>
          </a:p>
          <a:p>
            <a:pPr>
              <a:spcBef>
                <a:spcPts val="0"/>
              </a:spcBef>
              <a:buFont typeface="Arial" charset="0"/>
              <a:buNone/>
              <a:defRPr/>
            </a:pPr>
            <a:r>
              <a:rPr lang="es-SV" sz="1600" dirty="0" smtClean="0"/>
              <a:t>San Salvador, 17 de febrero de 2014</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 y="115888"/>
            <a:ext cx="3960813" cy="1152525"/>
          </a:xfrm>
        </p:spPr>
        <p:txBody>
          <a:bodyPr/>
          <a:lstStyle/>
          <a:p>
            <a:pPr>
              <a:defRPr/>
            </a:pPr>
            <a:r>
              <a:rPr sz="3200" smtClean="0"/>
              <a:t>Migración: 1/3 de salvadoreños viven fuera del país </a:t>
            </a:r>
            <a:endParaRPr sz="3200"/>
          </a:p>
        </p:txBody>
      </p:sp>
      <p:graphicFrame>
        <p:nvGraphicFramePr>
          <p:cNvPr id="6" name="Content Placeholder 5"/>
          <p:cNvGraphicFramePr>
            <a:graphicFrameLocks noGrp="1"/>
          </p:cNvGraphicFramePr>
          <p:nvPr>
            <p:ph idx="10"/>
          </p:nvPr>
        </p:nvGraphicFramePr>
        <p:xfrm>
          <a:off x="4500563" y="1557338"/>
          <a:ext cx="4608512" cy="4445000"/>
        </p:xfrm>
        <a:graphic>
          <a:graphicData uri="http://schemas.openxmlformats.org/drawingml/2006/table">
            <a:tbl>
              <a:tblPr firstRow="1" bandRow="1">
                <a:tableStyleId>{F2DE63D5-997A-4646-A377-4702673A728D}</a:tableStyleId>
              </a:tblPr>
              <a:tblGrid>
                <a:gridCol w="2197999">
                  <a:extLst>
                    <a:ext uri="{9D8B030D-6E8A-4147-A177-3AD203B41FA5}">
                      <a16:colId xmlns:a16="http://schemas.microsoft.com/office/drawing/2014/main" val="20000"/>
                    </a:ext>
                  </a:extLst>
                </a:gridCol>
                <a:gridCol w="597455">
                  <a:extLst>
                    <a:ext uri="{9D8B030D-6E8A-4147-A177-3AD203B41FA5}">
                      <a16:colId xmlns:a16="http://schemas.microsoft.com/office/drawing/2014/main" val="20001"/>
                    </a:ext>
                  </a:extLst>
                </a:gridCol>
                <a:gridCol w="831081">
                  <a:extLst>
                    <a:ext uri="{9D8B030D-6E8A-4147-A177-3AD203B41FA5}">
                      <a16:colId xmlns:a16="http://schemas.microsoft.com/office/drawing/2014/main" val="20002"/>
                    </a:ext>
                  </a:extLst>
                </a:gridCol>
                <a:gridCol w="981977">
                  <a:extLst>
                    <a:ext uri="{9D8B030D-6E8A-4147-A177-3AD203B41FA5}">
                      <a16:colId xmlns:a16="http://schemas.microsoft.com/office/drawing/2014/main" val="20003"/>
                    </a:ext>
                  </a:extLst>
                </a:gridCol>
              </a:tblGrid>
              <a:tr h="518230">
                <a:tc gridSpan="4">
                  <a:txBody>
                    <a:bodyPr/>
                    <a:lstStyle/>
                    <a:p>
                      <a:pPr algn="ctr"/>
                      <a:r>
                        <a:rPr lang="es-SV" sz="2800" dirty="0" smtClean="0"/>
                        <a:t>Población 2010 (millones)</a:t>
                      </a:r>
                      <a:endParaRPr lang="es-SV" sz="2800" dirty="0"/>
                    </a:p>
                  </a:txBody>
                  <a:tcPr marL="91444" marR="91444" marT="45717" marB="45717"/>
                </a:tc>
                <a:tc hMerge="1">
                  <a:txBody>
                    <a:bodyPr/>
                    <a:lstStyle/>
                    <a:p>
                      <a:endParaRPr lang="es-SV" sz="2200" dirty="0"/>
                    </a:p>
                  </a:txBody>
                  <a:tcPr/>
                </a:tc>
                <a:tc hMerge="1">
                  <a:txBody>
                    <a:bodyPr/>
                    <a:lstStyle/>
                    <a:p>
                      <a:endParaRPr lang="es-SV" sz="2200" dirty="0"/>
                    </a:p>
                  </a:txBody>
                  <a:tcPr/>
                </a:tc>
                <a:tc hMerge="1">
                  <a:txBody>
                    <a:bodyPr/>
                    <a:lstStyle/>
                    <a:p>
                      <a:endParaRPr lang="es-SV" sz="2200" dirty="0"/>
                    </a:p>
                  </a:txBody>
                  <a:tcPr/>
                </a:tc>
                <a:extLst>
                  <a:ext uri="{0D108BD9-81ED-4DB2-BD59-A6C34878D82A}">
                    <a16:rowId xmlns:a16="http://schemas.microsoft.com/office/drawing/2014/main" val="10000"/>
                  </a:ext>
                </a:extLst>
              </a:tr>
              <a:tr h="561044">
                <a:tc>
                  <a:txBody>
                    <a:bodyPr/>
                    <a:lstStyle/>
                    <a:p>
                      <a:pPr>
                        <a:spcBef>
                          <a:spcPts val="1800"/>
                        </a:spcBef>
                      </a:pPr>
                      <a:r>
                        <a:rPr lang="es-SV" sz="2200" b="1" dirty="0" smtClean="0"/>
                        <a:t>Residente</a:t>
                      </a:r>
                      <a:endParaRPr lang="es-SV" sz="2200" b="1" dirty="0"/>
                    </a:p>
                  </a:txBody>
                  <a:tcPr marL="91444" marR="91444" marT="179988" marB="45717"/>
                </a:tc>
                <a:tc>
                  <a:txBody>
                    <a:bodyPr/>
                    <a:lstStyle/>
                    <a:p>
                      <a:pPr algn="ctr">
                        <a:spcBef>
                          <a:spcPts val="1800"/>
                        </a:spcBef>
                      </a:pPr>
                      <a:r>
                        <a:rPr lang="es-SV" sz="2200" b="1" dirty="0" smtClean="0"/>
                        <a:t>6.2</a:t>
                      </a:r>
                      <a:endParaRPr lang="es-SV" sz="2200" b="1" dirty="0"/>
                    </a:p>
                  </a:txBody>
                  <a:tcPr marL="91444" marR="91444" marT="179988" marB="45717"/>
                </a:tc>
                <a:tc>
                  <a:txBody>
                    <a:bodyPr/>
                    <a:lstStyle/>
                    <a:p>
                      <a:pPr algn="ctr">
                        <a:spcBef>
                          <a:spcPts val="1800"/>
                        </a:spcBef>
                      </a:pPr>
                      <a:r>
                        <a:rPr lang="es-SV" sz="2200" b="1" dirty="0" smtClean="0"/>
                        <a:t>100%</a:t>
                      </a:r>
                      <a:endParaRPr lang="es-SV" sz="2200" b="1" dirty="0"/>
                    </a:p>
                  </a:txBody>
                  <a:tcPr marL="91444" marR="91444" marT="179988" marB="45717"/>
                </a:tc>
                <a:tc>
                  <a:txBody>
                    <a:bodyPr/>
                    <a:lstStyle/>
                    <a:p>
                      <a:pPr algn="r">
                        <a:spcBef>
                          <a:spcPts val="1800"/>
                        </a:spcBef>
                      </a:pPr>
                      <a:r>
                        <a:rPr lang="es-SV" sz="2200" b="1" dirty="0" smtClean="0"/>
                        <a:t>67%</a:t>
                      </a:r>
                      <a:endParaRPr lang="es-SV" sz="2200" b="1" dirty="0"/>
                    </a:p>
                  </a:txBody>
                  <a:tcPr marL="91444" marR="91444" marT="179988" marB="45717"/>
                </a:tc>
                <a:extLst>
                  <a:ext uri="{0D108BD9-81ED-4DB2-BD59-A6C34878D82A}">
                    <a16:rowId xmlns:a16="http://schemas.microsoft.com/office/drawing/2014/main" val="10001"/>
                  </a:ext>
                </a:extLst>
              </a:tr>
              <a:tr h="426774">
                <a:tc>
                  <a:txBody>
                    <a:bodyPr/>
                    <a:lstStyle/>
                    <a:p>
                      <a:r>
                        <a:rPr lang="es-SV" sz="2200" i="1" dirty="0" err="1" smtClean="0"/>
                        <a:t>Urban</a:t>
                      </a:r>
                      <a:endParaRPr lang="es-SV" sz="2200" i="1" dirty="0"/>
                    </a:p>
                  </a:txBody>
                  <a:tcPr marL="91444" marR="91444" marT="45717" marB="45717"/>
                </a:tc>
                <a:tc>
                  <a:txBody>
                    <a:bodyPr/>
                    <a:lstStyle/>
                    <a:p>
                      <a:pPr algn="ctr"/>
                      <a:r>
                        <a:rPr lang="es-SV" sz="2200" i="1" dirty="0" smtClean="0"/>
                        <a:t>4.0</a:t>
                      </a:r>
                      <a:endParaRPr lang="es-SV" sz="2200" i="1" dirty="0"/>
                    </a:p>
                  </a:txBody>
                  <a:tcPr marL="91444" marR="91444" marT="45717" marB="45717"/>
                </a:tc>
                <a:tc>
                  <a:txBody>
                    <a:bodyPr/>
                    <a:lstStyle/>
                    <a:p>
                      <a:pPr algn="ctr"/>
                      <a:r>
                        <a:rPr lang="es-SV" sz="2200" i="1" dirty="0" smtClean="0"/>
                        <a:t>64%</a:t>
                      </a:r>
                      <a:endParaRPr lang="es-SV" sz="2200" i="1" dirty="0"/>
                    </a:p>
                  </a:txBody>
                  <a:tcPr marL="91444" marR="91444" marT="45717" marB="45717"/>
                </a:tc>
                <a:tc>
                  <a:txBody>
                    <a:bodyPr/>
                    <a:lstStyle/>
                    <a:p>
                      <a:pPr algn="r"/>
                      <a:endParaRPr lang="es-SV" sz="2200" i="1" dirty="0"/>
                    </a:p>
                  </a:txBody>
                  <a:tcPr marL="91444" marR="91444" marT="45717" marB="45717"/>
                </a:tc>
                <a:extLst>
                  <a:ext uri="{0D108BD9-81ED-4DB2-BD59-A6C34878D82A}">
                    <a16:rowId xmlns:a16="http://schemas.microsoft.com/office/drawing/2014/main" val="10002"/>
                  </a:ext>
                </a:extLst>
              </a:tr>
              <a:tr h="426774">
                <a:tc>
                  <a:txBody>
                    <a:bodyPr/>
                    <a:lstStyle/>
                    <a:p>
                      <a:r>
                        <a:rPr lang="es-SV" sz="2200" i="1" dirty="0" smtClean="0"/>
                        <a:t>Rural</a:t>
                      </a:r>
                      <a:endParaRPr lang="es-SV" sz="2200" i="1" dirty="0"/>
                    </a:p>
                  </a:txBody>
                  <a:tcPr marL="91444" marR="91444" marT="45717" marB="45717"/>
                </a:tc>
                <a:tc>
                  <a:txBody>
                    <a:bodyPr/>
                    <a:lstStyle/>
                    <a:p>
                      <a:pPr algn="ctr"/>
                      <a:r>
                        <a:rPr lang="es-SV" sz="2200" i="1" dirty="0" smtClean="0"/>
                        <a:t>2.2</a:t>
                      </a:r>
                      <a:endParaRPr lang="es-SV" sz="2200" i="1" dirty="0"/>
                    </a:p>
                  </a:txBody>
                  <a:tcPr marL="91444" marR="91444" marT="45717" marB="45717"/>
                </a:tc>
                <a:tc>
                  <a:txBody>
                    <a:bodyPr/>
                    <a:lstStyle/>
                    <a:p>
                      <a:pPr algn="ctr"/>
                      <a:r>
                        <a:rPr lang="es-SV" sz="2200" i="1" dirty="0" smtClean="0"/>
                        <a:t>36%</a:t>
                      </a:r>
                      <a:endParaRPr lang="es-SV" sz="2200" i="1" dirty="0"/>
                    </a:p>
                  </a:txBody>
                  <a:tcPr marL="91444" marR="91444" marT="45717" marB="45717"/>
                </a:tc>
                <a:tc>
                  <a:txBody>
                    <a:bodyPr/>
                    <a:lstStyle/>
                    <a:p>
                      <a:pPr algn="r"/>
                      <a:endParaRPr lang="es-SV" sz="2200" i="1" dirty="0"/>
                    </a:p>
                  </a:txBody>
                  <a:tcPr marL="91444" marR="91444" marT="45717" marB="45717"/>
                </a:tc>
                <a:extLst>
                  <a:ext uri="{0D108BD9-81ED-4DB2-BD59-A6C34878D82A}">
                    <a16:rowId xmlns:a16="http://schemas.microsoft.com/office/drawing/2014/main" val="10003"/>
                  </a:ext>
                </a:extLst>
              </a:tr>
              <a:tr h="829316">
                <a:tc>
                  <a:txBody>
                    <a:bodyPr/>
                    <a:lstStyle/>
                    <a:p>
                      <a:pPr>
                        <a:lnSpc>
                          <a:spcPct val="90000"/>
                        </a:lnSpc>
                      </a:pPr>
                      <a:r>
                        <a:rPr lang="es-SV" sz="2200" b="1" dirty="0" smtClean="0"/>
                        <a:t>En el exterior </a:t>
                      </a:r>
                      <a:r>
                        <a:rPr lang="es-SV" sz="2200" b="1" dirty="0" err="1" smtClean="0"/>
                        <a:t>Abroad</a:t>
                      </a:r>
                      <a:endParaRPr lang="es-SV" sz="2200" b="1" dirty="0"/>
                    </a:p>
                  </a:txBody>
                  <a:tcPr marL="91444" marR="91444" marT="179988" marB="45717"/>
                </a:tc>
                <a:tc>
                  <a:txBody>
                    <a:bodyPr/>
                    <a:lstStyle/>
                    <a:p>
                      <a:pPr algn="ctr"/>
                      <a:r>
                        <a:rPr lang="es-SV" sz="2200" b="1" dirty="0" smtClean="0"/>
                        <a:t>3.0</a:t>
                      </a:r>
                      <a:endParaRPr lang="es-SV" sz="2200" b="1" dirty="0"/>
                    </a:p>
                  </a:txBody>
                  <a:tcPr marL="91444" marR="91444" marT="179988" marB="45717" anchor="b"/>
                </a:tc>
                <a:tc>
                  <a:txBody>
                    <a:bodyPr/>
                    <a:lstStyle/>
                    <a:p>
                      <a:pPr algn="ctr"/>
                      <a:r>
                        <a:rPr lang="es-SV" sz="2200" b="1" dirty="0" smtClean="0"/>
                        <a:t>100%</a:t>
                      </a:r>
                      <a:endParaRPr lang="es-SV" sz="2200" b="1" dirty="0"/>
                    </a:p>
                  </a:txBody>
                  <a:tcPr marL="91444" marR="91444" marT="179988" marB="45717" anchor="b"/>
                </a:tc>
                <a:tc>
                  <a:txBody>
                    <a:bodyPr/>
                    <a:lstStyle/>
                    <a:p>
                      <a:pPr algn="r"/>
                      <a:r>
                        <a:rPr lang="es-SV" sz="2200" b="1" dirty="0" smtClean="0"/>
                        <a:t>33%</a:t>
                      </a:r>
                      <a:endParaRPr lang="es-SV" sz="2200" b="1" dirty="0"/>
                    </a:p>
                  </a:txBody>
                  <a:tcPr marL="91444" marR="91444" marT="179988" marB="45717" anchor="b"/>
                </a:tc>
                <a:extLst>
                  <a:ext uri="{0D108BD9-81ED-4DB2-BD59-A6C34878D82A}">
                    <a16:rowId xmlns:a16="http://schemas.microsoft.com/office/drawing/2014/main" val="10004"/>
                  </a:ext>
                </a:extLst>
              </a:tr>
              <a:tr h="426774">
                <a:tc>
                  <a:txBody>
                    <a:bodyPr/>
                    <a:lstStyle/>
                    <a:p>
                      <a:r>
                        <a:rPr lang="es-SV" sz="2200" i="1" dirty="0" smtClean="0"/>
                        <a:t>USA</a:t>
                      </a:r>
                      <a:endParaRPr lang="es-SV" sz="2200" i="1" dirty="0"/>
                    </a:p>
                  </a:txBody>
                  <a:tcPr marL="91444" marR="91444" marT="45717" marB="45717"/>
                </a:tc>
                <a:tc>
                  <a:txBody>
                    <a:bodyPr/>
                    <a:lstStyle/>
                    <a:p>
                      <a:pPr algn="ctr"/>
                      <a:r>
                        <a:rPr lang="es-SV" sz="2200" i="1" dirty="0" smtClean="0"/>
                        <a:t>2.6</a:t>
                      </a:r>
                      <a:endParaRPr lang="es-SV" sz="2200" i="1" dirty="0"/>
                    </a:p>
                  </a:txBody>
                  <a:tcPr marL="91444" marR="91444" marT="45717" marB="45717"/>
                </a:tc>
                <a:tc>
                  <a:txBody>
                    <a:bodyPr/>
                    <a:lstStyle/>
                    <a:p>
                      <a:pPr algn="ctr"/>
                      <a:r>
                        <a:rPr lang="es-SV" sz="2200" i="1" dirty="0" smtClean="0"/>
                        <a:t>87%</a:t>
                      </a:r>
                      <a:endParaRPr lang="es-SV" sz="2200" i="1" dirty="0"/>
                    </a:p>
                  </a:txBody>
                  <a:tcPr marL="91444" marR="91444" marT="45717" marB="45717"/>
                </a:tc>
                <a:tc>
                  <a:txBody>
                    <a:bodyPr/>
                    <a:lstStyle/>
                    <a:p>
                      <a:pPr algn="r"/>
                      <a:endParaRPr lang="es-SV" sz="2200" dirty="0"/>
                    </a:p>
                  </a:txBody>
                  <a:tcPr marL="91444" marR="91444" marT="45717" marB="45717"/>
                </a:tc>
                <a:extLst>
                  <a:ext uri="{0D108BD9-81ED-4DB2-BD59-A6C34878D82A}">
                    <a16:rowId xmlns:a16="http://schemas.microsoft.com/office/drawing/2014/main" val="10005"/>
                  </a:ext>
                </a:extLst>
              </a:tr>
              <a:tr h="695045">
                <a:tc>
                  <a:txBody>
                    <a:bodyPr/>
                    <a:lstStyle/>
                    <a:p>
                      <a:pPr>
                        <a:lnSpc>
                          <a:spcPct val="90000"/>
                        </a:lnSpc>
                      </a:pPr>
                      <a:r>
                        <a:rPr lang="es-SV" sz="2200" i="1" dirty="0" smtClean="0"/>
                        <a:t>Otros países </a:t>
                      </a:r>
                      <a:r>
                        <a:rPr lang="es-SV" sz="2200" i="1" dirty="0" err="1" smtClean="0"/>
                        <a:t>Other</a:t>
                      </a:r>
                      <a:r>
                        <a:rPr lang="es-SV" sz="2200" i="1" dirty="0" smtClean="0"/>
                        <a:t> </a:t>
                      </a:r>
                      <a:r>
                        <a:rPr lang="es-SV" sz="2200" i="1" dirty="0" err="1" smtClean="0"/>
                        <a:t>countries</a:t>
                      </a:r>
                      <a:endParaRPr lang="es-SV" sz="2200" i="1" dirty="0"/>
                    </a:p>
                  </a:txBody>
                  <a:tcPr marL="91444" marR="91444" marT="45717" marB="45717"/>
                </a:tc>
                <a:tc>
                  <a:txBody>
                    <a:bodyPr/>
                    <a:lstStyle/>
                    <a:p>
                      <a:pPr algn="ctr"/>
                      <a:r>
                        <a:rPr lang="es-SV" sz="2200" i="1" dirty="0" smtClean="0"/>
                        <a:t>0.4</a:t>
                      </a:r>
                      <a:endParaRPr lang="es-SV" sz="2200" i="1" dirty="0"/>
                    </a:p>
                  </a:txBody>
                  <a:tcPr marL="91444" marR="91444" marT="45717" marB="45717"/>
                </a:tc>
                <a:tc>
                  <a:txBody>
                    <a:bodyPr/>
                    <a:lstStyle/>
                    <a:p>
                      <a:pPr algn="ctr"/>
                      <a:r>
                        <a:rPr lang="es-SV" sz="2200" i="1" dirty="0" smtClean="0"/>
                        <a:t>13%</a:t>
                      </a:r>
                      <a:endParaRPr lang="es-SV" sz="2200" i="1" dirty="0"/>
                    </a:p>
                  </a:txBody>
                  <a:tcPr marL="91444" marR="91444" marT="45717" marB="45717"/>
                </a:tc>
                <a:tc>
                  <a:txBody>
                    <a:bodyPr/>
                    <a:lstStyle/>
                    <a:p>
                      <a:pPr algn="r"/>
                      <a:endParaRPr lang="es-SV" sz="2200" dirty="0"/>
                    </a:p>
                  </a:txBody>
                  <a:tcPr marL="91444" marR="91444" marT="45717" marB="45717"/>
                </a:tc>
                <a:extLst>
                  <a:ext uri="{0D108BD9-81ED-4DB2-BD59-A6C34878D82A}">
                    <a16:rowId xmlns:a16="http://schemas.microsoft.com/office/drawing/2014/main" val="10006"/>
                  </a:ext>
                </a:extLst>
              </a:tr>
              <a:tr h="561044">
                <a:tc>
                  <a:txBody>
                    <a:bodyPr/>
                    <a:lstStyle/>
                    <a:p>
                      <a:r>
                        <a:rPr lang="es-SV" sz="2200" b="1" dirty="0" smtClean="0"/>
                        <a:t>Total</a:t>
                      </a:r>
                      <a:endParaRPr lang="es-SV" sz="2200" b="1" dirty="0"/>
                    </a:p>
                  </a:txBody>
                  <a:tcPr marL="91444" marR="91444" marT="179988" marB="45717"/>
                </a:tc>
                <a:tc>
                  <a:txBody>
                    <a:bodyPr/>
                    <a:lstStyle/>
                    <a:p>
                      <a:pPr algn="ctr"/>
                      <a:r>
                        <a:rPr lang="es-SV" sz="2200" b="1" dirty="0" smtClean="0"/>
                        <a:t>9.2</a:t>
                      </a:r>
                      <a:endParaRPr lang="es-SV" sz="2200" b="1" dirty="0"/>
                    </a:p>
                  </a:txBody>
                  <a:tcPr marL="91444" marR="91444" marT="179988" marB="45717"/>
                </a:tc>
                <a:tc>
                  <a:txBody>
                    <a:bodyPr/>
                    <a:lstStyle/>
                    <a:p>
                      <a:endParaRPr lang="es-SV" sz="2200" b="1" dirty="0"/>
                    </a:p>
                  </a:txBody>
                  <a:tcPr marL="91444" marR="91444" marT="179988" marB="45717"/>
                </a:tc>
                <a:tc>
                  <a:txBody>
                    <a:bodyPr/>
                    <a:lstStyle/>
                    <a:p>
                      <a:pPr algn="r"/>
                      <a:r>
                        <a:rPr lang="es-SV" sz="2200" b="1" dirty="0" smtClean="0"/>
                        <a:t>100%</a:t>
                      </a:r>
                      <a:endParaRPr lang="es-SV" sz="2200" b="1" dirty="0"/>
                    </a:p>
                  </a:txBody>
                  <a:tcPr marL="91444" marR="91444" marT="179988" marB="45717"/>
                </a:tc>
                <a:extLst>
                  <a:ext uri="{0D108BD9-81ED-4DB2-BD59-A6C34878D82A}">
                    <a16:rowId xmlns:a16="http://schemas.microsoft.com/office/drawing/2014/main" val="10007"/>
                  </a:ext>
                </a:extLst>
              </a:tr>
            </a:tbl>
          </a:graphicData>
        </a:graphic>
      </p:graphicFrame>
      <p:sp>
        <p:nvSpPr>
          <p:cNvPr id="4" name="Content Placeholder 3"/>
          <p:cNvSpPr>
            <a:spLocks noGrp="1"/>
          </p:cNvSpPr>
          <p:nvPr>
            <p:ph idx="11"/>
          </p:nvPr>
        </p:nvSpPr>
        <p:spPr>
          <a:xfrm>
            <a:off x="34925" y="1628775"/>
            <a:ext cx="4500563" cy="4321175"/>
          </a:xfrm>
        </p:spPr>
        <p:txBody>
          <a:bodyPr/>
          <a:lstStyle/>
          <a:p>
            <a:pPr marL="0" indent="0">
              <a:buFont typeface="Arial" charset="0"/>
              <a:buNone/>
              <a:defRPr/>
            </a:pPr>
            <a:r>
              <a:rPr lang="es-SV" sz="2400"/>
              <a:t>Hogares que reciben remesas</a:t>
            </a:r>
          </a:p>
          <a:p>
            <a:pPr marL="0" indent="0">
              <a:buFont typeface="Arial" charset="0"/>
              <a:buNone/>
              <a:defRPr/>
            </a:pPr>
            <a:r>
              <a:rPr lang="es-SV" sz="2400" err="1"/>
              <a:t>Households</a:t>
            </a:r>
            <a:r>
              <a:rPr lang="es-SV" sz="2400"/>
              <a:t> </a:t>
            </a:r>
            <a:r>
              <a:rPr lang="es-SV" sz="2400" err="1"/>
              <a:t>receiving</a:t>
            </a:r>
            <a:r>
              <a:rPr lang="es-SV" sz="2400"/>
              <a:t> </a:t>
            </a:r>
            <a:r>
              <a:rPr lang="es-SV" sz="2400" err="1"/>
              <a:t>remittances</a:t>
            </a:r>
            <a:endParaRPr lang="es-SV" sz="2400"/>
          </a:p>
          <a:p>
            <a:pPr marL="0" indent="0">
              <a:buFont typeface="Arial" charset="0"/>
              <a:buNone/>
              <a:defRPr/>
            </a:pPr>
            <a:r>
              <a:rPr lang="es-SV" sz="2600"/>
              <a:t>		</a:t>
            </a:r>
            <a:r>
              <a:rPr lang="es-SV" sz="3200"/>
              <a:t>20%</a:t>
            </a:r>
          </a:p>
          <a:p>
            <a:pPr marL="0" indent="0">
              <a:buFont typeface="Arial" charset="0"/>
              <a:buNone/>
              <a:defRPr/>
            </a:pPr>
            <a:endParaRPr lang="es-SV" sz="2400"/>
          </a:p>
          <a:p>
            <a:pPr marL="0" indent="0">
              <a:buFont typeface="Arial" charset="0"/>
              <a:buNone/>
              <a:defRPr/>
            </a:pPr>
            <a:r>
              <a:rPr lang="es-SV" sz="2400"/>
              <a:t>Remesas (</a:t>
            </a:r>
            <a:r>
              <a:rPr lang="es-SV" sz="2400" err="1"/>
              <a:t>remittances</a:t>
            </a:r>
            <a:r>
              <a:rPr lang="es-SV" sz="2400"/>
              <a:t>) 2012: </a:t>
            </a:r>
          </a:p>
          <a:p>
            <a:pPr marL="0" indent="0">
              <a:buFont typeface="Arial" charset="0"/>
              <a:buNone/>
              <a:defRPr/>
            </a:pPr>
            <a:r>
              <a:rPr lang="es-SV" sz="3200"/>
              <a:t>	$ 3,911 millones </a:t>
            </a:r>
          </a:p>
          <a:p>
            <a:pPr marL="0" indent="0">
              <a:buFont typeface="Arial" charset="0"/>
              <a:buNone/>
              <a:defRPr/>
            </a:pPr>
            <a:r>
              <a:rPr lang="es-SV" sz="3200"/>
              <a:t>	16% PIB (GDP)</a:t>
            </a:r>
          </a:p>
          <a:p>
            <a:pPr marL="0" indent="0">
              <a:buFont typeface="Arial" charset="0"/>
              <a:buNone/>
              <a:defRPr/>
            </a:pPr>
            <a:endParaRPr lang="es-SV" sz="2600"/>
          </a:p>
          <a:p>
            <a:pPr marL="0" indent="0">
              <a:buFont typeface="Arial" charset="0"/>
              <a:buNone/>
              <a:defRPr/>
            </a:pPr>
            <a:endParaRPr lang="es-SV" sz="2600"/>
          </a:p>
        </p:txBody>
      </p:sp>
      <p:sp>
        <p:nvSpPr>
          <p:cNvPr id="5" name="Content Placeholder 4"/>
          <p:cNvSpPr>
            <a:spLocks noGrp="1"/>
          </p:cNvSpPr>
          <p:nvPr>
            <p:ph idx="12"/>
          </p:nvPr>
        </p:nvSpPr>
        <p:spPr>
          <a:xfrm>
            <a:off x="5076825" y="-26988"/>
            <a:ext cx="4067175" cy="1152526"/>
          </a:xfrm>
        </p:spPr>
        <p:txBody>
          <a:bodyPr/>
          <a:lstStyle/>
          <a:p>
            <a:pPr algn="r">
              <a:buFont typeface="Arial" charset="0"/>
              <a:buNone/>
              <a:defRPr/>
            </a:pPr>
            <a:r>
              <a:rPr lang="es-SV" sz="3200" err="1"/>
              <a:t>Out</a:t>
            </a:r>
            <a:r>
              <a:rPr lang="es-SV" sz="3200"/>
              <a:t>-migración: </a:t>
            </a:r>
            <a:br>
              <a:rPr lang="es-SV" sz="3200"/>
            </a:br>
            <a:r>
              <a:rPr lang="es-SV" sz="3200"/>
              <a:t>1/3 of </a:t>
            </a:r>
            <a:r>
              <a:rPr lang="es-SV" sz="3200" err="1"/>
              <a:t>salvadorans</a:t>
            </a:r>
            <a:r>
              <a:rPr lang="es-SV" sz="3200"/>
              <a:t> living </a:t>
            </a:r>
            <a:r>
              <a:rPr lang="es-SV" sz="3200" err="1"/>
              <a:t>abroad</a:t>
            </a:r>
            <a:r>
              <a:rPr lang="es-SV" sz="3200"/>
              <a:t>  </a:t>
            </a:r>
          </a:p>
        </p:txBody>
      </p:sp>
      <p:sp>
        <p:nvSpPr>
          <p:cNvPr id="8" name="TextBox 7"/>
          <p:cNvSpPr txBox="1"/>
          <p:nvPr/>
        </p:nvSpPr>
        <p:spPr>
          <a:xfrm>
            <a:off x="3995738" y="17463"/>
            <a:ext cx="1081087"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1"/>
          </p:nvPr>
        </p:nvGraphicFramePr>
        <p:xfrm>
          <a:off x="107950" y="1484313"/>
          <a:ext cx="5688013" cy="4711700"/>
        </p:xfrm>
        <a:graphic>
          <a:graphicData uri="http://schemas.openxmlformats.org/drawingml/2006/table">
            <a:tbl>
              <a:tblPr firstRow="1" bandRow="1">
                <a:tableStyleId>{F2DE63D5-997A-4646-A377-4702673A728D}</a:tableStyleId>
              </a:tblPr>
              <a:tblGrid>
                <a:gridCol w="1080002">
                  <a:extLst>
                    <a:ext uri="{9D8B030D-6E8A-4147-A177-3AD203B41FA5}">
                      <a16:colId xmlns:a16="http://schemas.microsoft.com/office/drawing/2014/main" val="20000"/>
                    </a:ext>
                  </a:extLst>
                </a:gridCol>
                <a:gridCol w="683654">
                  <a:extLst>
                    <a:ext uri="{9D8B030D-6E8A-4147-A177-3AD203B41FA5}">
                      <a16:colId xmlns:a16="http://schemas.microsoft.com/office/drawing/2014/main" val="20001"/>
                    </a:ext>
                  </a:extLst>
                </a:gridCol>
                <a:gridCol w="788302">
                  <a:extLst>
                    <a:ext uri="{9D8B030D-6E8A-4147-A177-3AD203B41FA5}">
                      <a16:colId xmlns:a16="http://schemas.microsoft.com/office/drawing/2014/main" val="20002"/>
                    </a:ext>
                  </a:extLst>
                </a:gridCol>
                <a:gridCol w="698337">
                  <a:extLst>
                    <a:ext uri="{9D8B030D-6E8A-4147-A177-3AD203B41FA5}">
                      <a16:colId xmlns:a16="http://schemas.microsoft.com/office/drawing/2014/main" val="20003"/>
                    </a:ext>
                  </a:extLst>
                </a:gridCol>
                <a:gridCol w="812573">
                  <a:extLst>
                    <a:ext uri="{9D8B030D-6E8A-4147-A177-3AD203B41FA5}">
                      <a16:colId xmlns:a16="http://schemas.microsoft.com/office/drawing/2014/main" val="20004"/>
                    </a:ext>
                  </a:extLst>
                </a:gridCol>
                <a:gridCol w="812573">
                  <a:extLst>
                    <a:ext uri="{9D8B030D-6E8A-4147-A177-3AD203B41FA5}">
                      <a16:colId xmlns:a16="http://schemas.microsoft.com/office/drawing/2014/main" val="20005"/>
                    </a:ext>
                  </a:extLst>
                </a:gridCol>
                <a:gridCol w="812573">
                  <a:extLst>
                    <a:ext uri="{9D8B030D-6E8A-4147-A177-3AD203B41FA5}">
                      <a16:colId xmlns:a16="http://schemas.microsoft.com/office/drawing/2014/main" val="20006"/>
                    </a:ext>
                  </a:extLst>
                </a:gridCol>
              </a:tblGrid>
              <a:tr h="365824">
                <a:tc>
                  <a:txBody>
                    <a:bodyPr/>
                    <a:lstStyle/>
                    <a:p>
                      <a:endParaRPr lang="es-SV" sz="2400" dirty="0"/>
                    </a:p>
                  </a:txBody>
                  <a:tcPr marL="35991" marR="91418" marT="0" marB="0" anchor="ctr"/>
                </a:tc>
                <a:tc gridSpan="3">
                  <a:txBody>
                    <a:bodyPr/>
                    <a:lstStyle/>
                    <a:p>
                      <a:pPr algn="ctr"/>
                      <a:r>
                        <a:rPr lang="es-SV" sz="1800" dirty="0" smtClean="0"/>
                        <a:t>Miles / </a:t>
                      </a:r>
                      <a:r>
                        <a:rPr lang="es-SV" sz="1800" dirty="0" err="1" smtClean="0"/>
                        <a:t>Thousands</a:t>
                      </a:r>
                      <a:endParaRPr lang="es-SV" sz="1800" dirty="0"/>
                    </a:p>
                  </a:txBody>
                  <a:tcPr marL="35991" marR="91418" marT="0" marB="0" anchor="ctr"/>
                </a:tc>
                <a:tc hMerge="1">
                  <a:txBody>
                    <a:bodyPr/>
                    <a:lstStyle/>
                    <a:p>
                      <a:endParaRPr lang="es-SV" dirty="0"/>
                    </a:p>
                  </a:txBody>
                  <a:tcPr marL="35995" marR="91428" marT="0" marB="0" anchor="ctr"/>
                </a:tc>
                <a:tc hMerge="1">
                  <a:txBody>
                    <a:bodyPr/>
                    <a:lstStyle/>
                    <a:p>
                      <a:endParaRPr lang="es-SV" dirty="0"/>
                    </a:p>
                  </a:txBody>
                  <a:tcPr marL="35995" marR="91428" marT="0" marB="0" anchor="ctr"/>
                </a:tc>
                <a:tc gridSpan="3">
                  <a:txBody>
                    <a:bodyPr/>
                    <a:lstStyle/>
                    <a:p>
                      <a:pPr algn="r"/>
                      <a:r>
                        <a:rPr lang="es-SV" sz="1900" cap="small" baseline="0" dirty="0" smtClean="0"/>
                        <a:t>Crecimiento / </a:t>
                      </a:r>
                      <a:r>
                        <a:rPr lang="es-SV" sz="1900" cap="small" baseline="0" dirty="0" err="1" smtClean="0"/>
                        <a:t>Growth</a:t>
                      </a:r>
                      <a:r>
                        <a:rPr lang="es-SV" sz="2000" dirty="0" smtClean="0"/>
                        <a:t>  </a:t>
                      </a:r>
                      <a:endParaRPr lang="es-SV" sz="2000" dirty="0"/>
                    </a:p>
                  </a:txBody>
                  <a:tcPr marL="35991" marR="91418" marT="0" marB="0" anchor="ctr"/>
                </a:tc>
                <a:tc hMerge="1">
                  <a:txBody>
                    <a:bodyPr/>
                    <a:lstStyle/>
                    <a:p>
                      <a:pPr algn="r"/>
                      <a:endParaRPr lang="es-SV" sz="2000" dirty="0"/>
                    </a:p>
                  </a:txBody>
                  <a:tcPr marL="35995" marR="91428" marT="0" marB="0" anchor="ctr"/>
                </a:tc>
                <a:tc hMerge="1">
                  <a:txBody>
                    <a:bodyPr/>
                    <a:lstStyle/>
                    <a:p>
                      <a:pPr algn="r"/>
                      <a:endParaRPr lang="es-SV" sz="2000" dirty="0"/>
                    </a:p>
                  </a:txBody>
                  <a:tcPr marL="35995" marR="91428" marT="0" marB="0" anchor="ctr"/>
                </a:tc>
                <a:extLst>
                  <a:ext uri="{0D108BD9-81ED-4DB2-BD59-A6C34878D82A}">
                    <a16:rowId xmlns:a16="http://schemas.microsoft.com/office/drawing/2014/main" val="10000"/>
                  </a:ext>
                </a:extLst>
              </a:tr>
              <a:tr h="365824">
                <a:tc>
                  <a:txBody>
                    <a:bodyPr/>
                    <a:lstStyle/>
                    <a:p>
                      <a:endParaRPr lang="es-SV" sz="2400" dirty="0"/>
                    </a:p>
                  </a:txBody>
                  <a:tcPr marL="35991" marR="91418" marT="0" marB="0" anchor="ctr">
                    <a:solidFill>
                      <a:srgbClr val="9BBB59"/>
                    </a:solidFill>
                  </a:tcPr>
                </a:tc>
                <a:tc>
                  <a:txBody>
                    <a:bodyPr/>
                    <a:lstStyle/>
                    <a:p>
                      <a:pPr algn="r"/>
                      <a:r>
                        <a:rPr lang="es-SV" sz="2000" b="1" kern="1200" dirty="0" smtClean="0">
                          <a:solidFill>
                            <a:schemeClr val="bg1"/>
                          </a:solidFill>
                          <a:latin typeface="+mn-lt"/>
                          <a:ea typeface="+mn-ea"/>
                          <a:cs typeface="+mn-cs"/>
                        </a:rPr>
                        <a:t>1971</a:t>
                      </a:r>
                      <a:endParaRPr lang="es-SV" sz="2000" b="1" kern="1200" dirty="0">
                        <a:solidFill>
                          <a:schemeClr val="bg1"/>
                        </a:solidFill>
                        <a:latin typeface="+mn-lt"/>
                        <a:ea typeface="+mn-ea"/>
                        <a:cs typeface="+mn-cs"/>
                      </a:endParaRPr>
                    </a:p>
                  </a:txBody>
                  <a:tcPr marL="35991" marR="91418" marT="0" marB="0" anchor="ctr">
                    <a:solidFill>
                      <a:srgbClr val="9BBB59"/>
                    </a:solidFill>
                  </a:tcPr>
                </a:tc>
                <a:tc>
                  <a:txBody>
                    <a:bodyPr/>
                    <a:lstStyle/>
                    <a:p>
                      <a:pPr algn="r"/>
                      <a:r>
                        <a:rPr lang="es-SV" sz="2000" b="1" kern="1200" dirty="0" smtClean="0">
                          <a:solidFill>
                            <a:schemeClr val="bg1"/>
                          </a:solidFill>
                          <a:latin typeface="+mn-lt"/>
                          <a:ea typeface="+mn-ea"/>
                          <a:cs typeface="+mn-cs"/>
                        </a:rPr>
                        <a:t>1992</a:t>
                      </a:r>
                      <a:endParaRPr lang="es-SV" sz="2000" b="1" kern="1200" dirty="0">
                        <a:solidFill>
                          <a:schemeClr val="bg1"/>
                        </a:solidFill>
                        <a:latin typeface="+mn-lt"/>
                        <a:ea typeface="+mn-ea"/>
                        <a:cs typeface="+mn-cs"/>
                      </a:endParaRPr>
                    </a:p>
                  </a:txBody>
                  <a:tcPr marL="35991" marR="91418" marT="0" marB="0" anchor="ctr">
                    <a:solidFill>
                      <a:srgbClr val="9BBB59"/>
                    </a:solidFill>
                  </a:tcPr>
                </a:tc>
                <a:tc>
                  <a:txBody>
                    <a:bodyPr/>
                    <a:lstStyle/>
                    <a:p>
                      <a:pPr algn="r"/>
                      <a:r>
                        <a:rPr lang="es-SV" sz="2000" b="1" kern="1200" dirty="0" smtClean="0">
                          <a:solidFill>
                            <a:schemeClr val="bg1"/>
                          </a:solidFill>
                          <a:latin typeface="+mn-lt"/>
                          <a:ea typeface="+mn-ea"/>
                          <a:cs typeface="+mn-cs"/>
                        </a:rPr>
                        <a:t>2007</a:t>
                      </a:r>
                      <a:endParaRPr lang="es-SV" sz="2000" b="1" kern="1200" dirty="0">
                        <a:solidFill>
                          <a:schemeClr val="bg1"/>
                        </a:solidFill>
                        <a:latin typeface="+mn-lt"/>
                        <a:ea typeface="+mn-ea"/>
                        <a:cs typeface="+mn-cs"/>
                      </a:endParaRPr>
                    </a:p>
                  </a:txBody>
                  <a:tcPr marL="35991" marR="91418" marT="0" marB="0" anchor="ctr">
                    <a:solidFill>
                      <a:srgbClr val="9BBB59"/>
                    </a:solidFill>
                  </a:tcPr>
                </a:tc>
                <a:tc>
                  <a:txBody>
                    <a:bodyPr/>
                    <a:lstStyle/>
                    <a:p>
                      <a:pPr algn="r"/>
                      <a:r>
                        <a:rPr lang="es-SV" sz="2000" b="1" kern="1200" dirty="0" smtClean="0">
                          <a:solidFill>
                            <a:schemeClr val="bg1"/>
                          </a:solidFill>
                          <a:latin typeface="+mn-lt"/>
                          <a:ea typeface="+mn-ea"/>
                          <a:cs typeface="+mn-cs"/>
                        </a:rPr>
                        <a:t>71-92</a:t>
                      </a:r>
                      <a:endParaRPr lang="es-SV" sz="2000" b="1" kern="1200" dirty="0">
                        <a:solidFill>
                          <a:schemeClr val="bg1"/>
                        </a:solidFill>
                        <a:latin typeface="+mn-lt"/>
                        <a:ea typeface="+mn-ea"/>
                        <a:cs typeface="+mn-cs"/>
                      </a:endParaRPr>
                    </a:p>
                  </a:txBody>
                  <a:tcPr marL="35991" marR="0" marT="0" marB="0" anchor="ctr">
                    <a:solidFill>
                      <a:srgbClr val="9BBB59"/>
                    </a:solidFill>
                  </a:tcPr>
                </a:tc>
                <a:tc>
                  <a:txBody>
                    <a:bodyPr/>
                    <a:lstStyle/>
                    <a:p>
                      <a:pPr algn="r"/>
                      <a:r>
                        <a:rPr lang="es-SV" sz="2000" b="1" kern="1200" dirty="0" smtClean="0">
                          <a:solidFill>
                            <a:schemeClr val="bg1"/>
                          </a:solidFill>
                          <a:latin typeface="+mn-lt"/>
                          <a:ea typeface="+mn-ea"/>
                          <a:cs typeface="+mn-cs"/>
                        </a:rPr>
                        <a:t>92-07</a:t>
                      </a:r>
                      <a:endParaRPr lang="es-SV" sz="2000" b="1" kern="1200" dirty="0">
                        <a:solidFill>
                          <a:schemeClr val="bg1"/>
                        </a:solidFill>
                        <a:latin typeface="+mn-lt"/>
                        <a:ea typeface="+mn-ea"/>
                        <a:cs typeface="+mn-cs"/>
                      </a:endParaRPr>
                    </a:p>
                  </a:txBody>
                  <a:tcPr marL="35991" marR="0" marT="0" marB="0" anchor="ctr">
                    <a:solidFill>
                      <a:srgbClr val="9BBB59"/>
                    </a:solidFill>
                  </a:tcPr>
                </a:tc>
                <a:tc>
                  <a:txBody>
                    <a:bodyPr/>
                    <a:lstStyle/>
                    <a:p>
                      <a:pPr algn="r"/>
                      <a:r>
                        <a:rPr lang="es-SV" sz="2000" b="1" kern="1200" dirty="0" smtClean="0">
                          <a:solidFill>
                            <a:schemeClr val="bg1"/>
                          </a:solidFill>
                          <a:latin typeface="+mn-lt"/>
                          <a:ea typeface="+mn-ea"/>
                          <a:cs typeface="+mn-cs"/>
                        </a:rPr>
                        <a:t>71-07</a:t>
                      </a:r>
                      <a:endParaRPr lang="es-SV" sz="2000" b="1" kern="1200" dirty="0">
                        <a:solidFill>
                          <a:schemeClr val="bg1"/>
                        </a:solidFill>
                        <a:latin typeface="+mn-lt"/>
                        <a:ea typeface="+mn-ea"/>
                        <a:cs typeface="+mn-cs"/>
                      </a:endParaRPr>
                    </a:p>
                  </a:txBody>
                  <a:tcPr marL="35991" marR="0" marT="0" marB="0" anchor="ctr">
                    <a:solidFill>
                      <a:srgbClr val="9BBB59"/>
                    </a:solidFill>
                  </a:tcPr>
                </a:tc>
                <a:extLst>
                  <a:ext uri="{0D108BD9-81ED-4DB2-BD59-A6C34878D82A}">
                    <a16:rowId xmlns:a16="http://schemas.microsoft.com/office/drawing/2014/main" val="10001"/>
                  </a:ext>
                </a:extLst>
              </a:tr>
              <a:tr h="351533">
                <a:tc>
                  <a:txBody>
                    <a:bodyPr/>
                    <a:lstStyle/>
                    <a:p>
                      <a:r>
                        <a:rPr lang="es-SV" sz="1800" b="1" dirty="0" smtClean="0"/>
                        <a:t>TOTAL</a:t>
                      </a:r>
                      <a:endParaRPr lang="es-SV" sz="1800" b="1" dirty="0"/>
                    </a:p>
                  </a:txBody>
                  <a:tcPr marL="35991" marR="91418" marT="36010" marB="0" anchor="ctr">
                    <a:lnB w="12700" cap="flat" cmpd="sng" algn="ctr">
                      <a:no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3,555</a:t>
                      </a:r>
                    </a:p>
                  </a:txBody>
                  <a:tcPr marL="35991" marR="68564" marT="36010" marB="0" anchor="ctr">
                    <a:lnB w="12700" cap="flat" cmpd="sng" algn="ctr">
                      <a:no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5,048</a:t>
                      </a:r>
                    </a:p>
                  </a:txBody>
                  <a:tcPr marL="35991" marR="68564" marT="36010" marB="0" anchor="ctr">
                    <a:lnB w="12700" cap="flat" cmpd="sng" algn="ctr">
                      <a:no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5,744</a:t>
                      </a:r>
                    </a:p>
                  </a:txBody>
                  <a:tcPr marL="35991" marR="68564" marT="36010" marB="0" anchor="ctr">
                    <a:lnB w="12700" cap="flat" cmpd="sng" algn="ctr">
                      <a:noFill/>
                      <a:prstDash val="solid"/>
                      <a:round/>
                      <a:headEnd type="none" w="med" len="med"/>
                      <a:tailEnd type="none" w="med" len="med"/>
                    </a:lnB>
                  </a:tcP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42%</a:t>
                      </a:r>
                    </a:p>
                  </a:txBody>
                  <a:tcPr marL="9524" marR="9524" marT="9527" marB="0" anchor="ctr">
                    <a:lnB w="12700" cap="flat" cmpd="sng" algn="ctr">
                      <a:noFill/>
                      <a:prstDash val="solid"/>
                      <a:round/>
                      <a:headEnd type="none" w="med" len="med"/>
                      <a:tailEnd type="none" w="med" len="med"/>
                    </a:lnB>
                  </a:tcP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14%</a:t>
                      </a:r>
                    </a:p>
                  </a:txBody>
                  <a:tcPr marL="9524" marR="9524" marT="9527" marB="0" anchor="ctr">
                    <a:lnB w="12700" cap="flat" cmpd="sng" algn="ctr">
                      <a:noFill/>
                      <a:prstDash val="solid"/>
                      <a:round/>
                      <a:headEnd type="none" w="med" len="med"/>
                      <a:tailEnd type="none" w="med" len="med"/>
                    </a:lnB>
                  </a:tcP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62%</a:t>
                      </a:r>
                    </a:p>
                  </a:txBody>
                  <a:tcPr marL="9523" marR="0" marT="3601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25050">
                <a:tc>
                  <a:txBody>
                    <a:bodyPr/>
                    <a:lstStyle/>
                    <a:p>
                      <a:r>
                        <a:rPr lang="es-SV" sz="1800" dirty="0" smtClean="0"/>
                        <a:t>Norte</a:t>
                      </a:r>
                      <a:endParaRPr lang="es-SV" sz="1800" dirty="0"/>
                    </a:p>
                  </a:txBody>
                  <a:tcPr marL="35991" marR="91418" marT="0" marB="0" anchor="ctr">
                    <a:lnT w="12700" cap="flat" cmpd="sng" algn="ctr">
                      <a:noFill/>
                      <a:prstDash val="solid"/>
                      <a:round/>
                      <a:headEnd type="none" w="med" len="med"/>
                      <a:tailEnd type="none" w="med" len="med"/>
                    </a:lnT>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687</a:t>
                      </a:r>
                    </a:p>
                  </a:txBody>
                  <a:tcPr marL="35991" marR="68564" marT="0" marB="0" anchor="ctr">
                    <a:lnT w="12700" cap="flat" cmpd="sng" algn="ctr">
                      <a:noFill/>
                      <a:prstDash val="solid"/>
                      <a:round/>
                      <a:headEnd type="none" w="med" len="med"/>
                      <a:tailEnd type="none" w="med" len="med"/>
                    </a:lnT>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709</a:t>
                      </a:r>
                    </a:p>
                  </a:txBody>
                  <a:tcPr marL="35991" marR="68564" marT="0" marB="0" anchor="ctr">
                    <a:lnT w="12700" cap="flat" cmpd="sng" algn="ctr">
                      <a:noFill/>
                      <a:prstDash val="solid"/>
                      <a:round/>
                      <a:headEnd type="none" w="med" len="med"/>
                      <a:tailEnd type="none" w="med" len="med"/>
                    </a:lnT>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780</a:t>
                      </a:r>
                    </a:p>
                  </a:txBody>
                  <a:tcPr marL="35991" marR="68564" marT="0" marB="0" anchor="ctr">
                    <a:lnT w="12700" cap="flat" cmpd="sng" algn="ctr">
                      <a:noFill/>
                      <a:prstDash val="solid"/>
                      <a:round/>
                      <a:headEnd type="none" w="med" len="med"/>
                      <a:tailEnd type="none" w="med" len="med"/>
                    </a:lnT>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3%</a:t>
                      </a:r>
                    </a:p>
                  </a:txBody>
                  <a:tcPr marL="9524" marR="9524" marT="9527" marB="0" anchor="ctr">
                    <a:lnT w="12700" cap="flat" cmpd="sng" algn="ctr">
                      <a:noFill/>
                      <a:prstDash val="solid"/>
                      <a:round/>
                      <a:headEnd type="none" w="med" len="med"/>
                      <a:tailEnd type="none" w="med" len="med"/>
                    </a:lnT>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10%</a:t>
                      </a:r>
                    </a:p>
                  </a:txBody>
                  <a:tcPr marL="9524" marR="9524" marT="9527" marB="0" anchor="ctr">
                    <a:lnT w="12700" cap="flat" cmpd="sng" algn="ctr">
                      <a:noFill/>
                      <a:prstDash val="solid"/>
                      <a:round/>
                      <a:headEnd type="none" w="med" len="med"/>
                      <a:tailEnd type="none" w="med" len="med"/>
                    </a:lnT>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14%</a:t>
                      </a:r>
                    </a:p>
                  </a:txBody>
                  <a:tcPr marL="9523" marR="0" marT="9528" marB="0" anchor="ctr">
                    <a:lnT w="12700" cap="flat" cmpd="sng" algn="ctr">
                      <a:no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0003"/>
                  </a:ext>
                </a:extLst>
              </a:tr>
              <a:tr h="325050">
                <a:tc>
                  <a:txBody>
                    <a:bodyPr/>
                    <a:lstStyle/>
                    <a:p>
                      <a:r>
                        <a:rPr lang="es-SV" sz="1800" dirty="0" smtClean="0"/>
                        <a:t>Sur-Este</a:t>
                      </a:r>
                      <a:endParaRPr lang="es-SV" sz="1800" dirty="0"/>
                    </a:p>
                  </a:txBody>
                  <a:tcPr marL="35991" marR="91418"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982</a:t>
                      </a:r>
                    </a:p>
                  </a:txBody>
                  <a:tcPr marL="35991" marR="68564"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1,104</a:t>
                      </a:r>
                    </a:p>
                  </a:txBody>
                  <a:tcPr marL="35991" marR="68564"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1202</a:t>
                      </a:r>
                    </a:p>
                  </a:txBody>
                  <a:tcPr marL="35991" marR="68564" marT="0"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12%</a:t>
                      </a:r>
                    </a:p>
                  </a:txBody>
                  <a:tcPr marL="9524" marR="9524" marT="9527"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9%</a:t>
                      </a:r>
                    </a:p>
                  </a:txBody>
                  <a:tcPr marL="9524" marR="9524" marT="9527"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22%</a:t>
                      </a:r>
                    </a:p>
                  </a:txBody>
                  <a:tcPr marL="9523" marR="0" marT="9528" marB="0" anchor="ctr">
                    <a:solidFill>
                      <a:srgbClr val="CCFF99"/>
                    </a:solidFill>
                  </a:tcPr>
                </a:tc>
                <a:extLst>
                  <a:ext uri="{0D108BD9-81ED-4DB2-BD59-A6C34878D82A}">
                    <a16:rowId xmlns:a16="http://schemas.microsoft.com/office/drawing/2014/main" val="10004"/>
                  </a:ext>
                </a:extLst>
              </a:tr>
              <a:tr h="325050">
                <a:tc>
                  <a:txBody>
                    <a:bodyPr/>
                    <a:lstStyle/>
                    <a:p>
                      <a:r>
                        <a:rPr lang="es-SV" sz="1800" dirty="0" smtClean="0"/>
                        <a:t>Sur-Oeste</a:t>
                      </a:r>
                      <a:endParaRPr lang="es-SV" sz="1800" dirty="0"/>
                    </a:p>
                  </a:txBody>
                  <a:tcPr marL="35991" marR="91418"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1,886</a:t>
                      </a:r>
                    </a:p>
                  </a:txBody>
                  <a:tcPr marL="35991" marR="68564"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3,234</a:t>
                      </a:r>
                    </a:p>
                  </a:txBody>
                  <a:tcPr marL="35991" marR="68564"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smtClean="0">
                          <a:solidFill>
                            <a:schemeClr val="tx1"/>
                          </a:solidFill>
                          <a:latin typeface="+mn-lt"/>
                          <a:ea typeface="+mn-ea"/>
                          <a:cs typeface="+mn-cs"/>
                        </a:rPr>
                        <a:t>3,762</a:t>
                      </a:r>
                      <a:endParaRPr lang="es-SV" sz="1800" kern="1200" dirty="0">
                        <a:solidFill>
                          <a:schemeClr val="tx1"/>
                        </a:solidFill>
                        <a:latin typeface="+mn-lt"/>
                        <a:ea typeface="+mn-ea"/>
                        <a:cs typeface="+mn-cs"/>
                      </a:endParaRPr>
                    </a:p>
                  </a:txBody>
                  <a:tcPr marL="35991" marR="68564" marT="0"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71%</a:t>
                      </a:r>
                    </a:p>
                  </a:txBody>
                  <a:tcPr marL="9524" marR="9524" marT="9527"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16%</a:t>
                      </a:r>
                    </a:p>
                  </a:txBody>
                  <a:tcPr marL="9524" marR="9524" marT="9527"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99%</a:t>
                      </a:r>
                    </a:p>
                  </a:txBody>
                  <a:tcPr marL="9523" marR="0" marT="9528" marB="0" anchor="ctr">
                    <a:solidFill>
                      <a:srgbClr val="FFFF00"/>
                    </a:solidFill>
                  </a:tcPr>
                </a:tc>
                <a:extLst>
                  <a:ext uri="{0D108BD9-81ED-4DB2-BD59-A6C34878D82A}">
                    <a16:rowId xmlns:a16="http://schemas.microsoft.com/office/drawing/2014/main" val="10005"/>
                  </a:ext>
                </a:extLst>
              </a:tr>
              <a:tr h="351533">
                <a:tc>
                  <a:txBody>
                    <a:bodyPr/>
                    <a:lstStyle/>
                    <a:p>
                      <a:r>
                        <a:rPr lang="es-SV" sz="1800" b="1" dirty="0" smtClean="0"/>
                        <a:t>RURAL</a:t>
                      </a:r>
                      <a:endParaRPr lang="es-SV" sz="1800" b="1" dirty="0"/>
                    </a:p>
                  </a:txBody>
                  <a:tcPr marL="35991" marR="91418" marT="36010" marB="0" anchor="ct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2,148</a:t>
                      </a:r>
                    </a:p>
                  </a:txBody>
                  <a:tcPr marL="35991" marR="68564" marT="36010" marB="0" anchor="ct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2,495</a:t>
                      </a:r>
                    </a:p>
                  </a:txBody>
                  <a:tcPr marL="35991" marR="68564" marT="36010" marB="0" anchor="ct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2,145</a:t>
                      </a:r>
                    </a:p>
                  </a:txBody>
                  <a:tcPr marL="35991" marR="68564" marT="36010" marB="0" anchor="ct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16%</a:t>
                      </a:r>
                    </a:p>
                  </a:txBody>
                  <a:tcPr marL="9524" marR="9524" marT="9527" marB="0" anchor="ct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-14%</a:t>
                      </a:r>
                    </a:p>
                  </a:txBody>
                  <a:tcPr marL="9524" marR="9524" marT="9527" marB="0" anchor="ct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0%</a:t>
                      </a:r>
                    </a:p>
                  </a:txBody>
                  <a:tcPr marL="9523" marR="0" marT="36010" marB="0" anchor="ctr"/>
                </a:tc>
                <a:extLst>
                  <a:ext uri="{0D108BD9-81ED-4DB2-BD59-A6C34878D82A}">
                    <a16:rowId xmlns:a16="http://schemas.microsoft.com/office/drawing/2014/main" val="10006"/>
                  </a:ext>
                </a:extLst>
              </a:tr>
              <a:tr h="325050">
                <a:tc>
                  <a:txBody>
                    <a:bodyPr/>
                    <a:lstStyle/>
                    <a:p>
                      <a:r>
                        <a:rPr lang="es-SV" sz="1800" dirty="0" smtClean="0"/>
                        <a:t>Norte</a:t>
                      </a:r>
                      <a:endParaRPr lang="es-SV" sz="1800" dirty="0"/>
                    </a:p>
                  </a:txBody>
                  <a:tcPr marL="35991" marR="91418" marT="0" marB="0" anchor="ctr">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555</a:t>
                      </a:r>
                    </a:p>
                  </a:txBody>
                  <a:tcPr marL="35991" marR="68564" marT="0" marB="0" anchor="ctr">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506</a:t>
                      </a:r>
                    </a:p>
                  </a:txBody>
                  <a:tcPr marL="35991" marR="68564" marT="0" marB="0" anchor="ctr">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558</a:t>
                      </a:r>
                    </a:p>
                  </a:txBody>
                  <a:tcPr marL="35991" marR="68564" marT="0" marB="0" anchor="ctr">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-9%</a:t>
                      </a:r>
                    </a:p>
                  </a:txBody>
                  <a:tcPr marL="9524" marR="9524" marT="9527" marB="0" anchor="ctr">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10%</a:t>
                      </a:r>
                    </a:p>
                  </a:txBody>
                  <a:tcPr marL="9524" marR="9524" marT="9527" marB="0" anchor="ctr">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a:t>
                      </a:r>
                    </a:p>
                  </a:txBody>
                  <a:tcPr marL="9523" marR="0" marT="9528" marB="0" anchor="ctr">
                    <a:solidFill>
                      <a:schemeClr val="accent1">
                        <a:lumMod val="40000"/>
                        <a:lumOff val="60000"/>
                      </a:schemeClr>
                    </a:solidFill>
                  </a:tcPr>
                </a:tc>
                <a:extLst>
                  <a:ext uri="{0D108BD9-81ED-4DB2-BD59-A6C34878D82A}">
                    <a16:rowId xmlns:a16="http://schemas.microsoft.com/office/drawing/2014/main" val="10007"/>
                  </a:ext>
                </a:extLst>
              </a:tr>
              <a:tr h="325050">
                <a:tc>
                  <a:txBody>
                    <a:bodyPr/>
                    <a:lstStyle/>
                    <a:p>
                      <a:r>
                        <a:rPr lang="es-SV" sz="1800" dirty="0" smtClean="0"/>
                        <a:t>Sur-Este</a:t>
                      </a:r>
                      <a:endParaRPr lang="es-SV" sz="1800" dirty="0"/>
                    </a:p>
                  </a:txBody>
                  <a:tcPr marL="35991" marR="91418"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685</a:t>
                      </a:r>
                    </a:p>
                  </a:txBody>
                  <a:tcPr marL="35991" marR="68564"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646</a:t>
                      </a:r>
                    </a:p>
                  </a:txBody>
                  <a:tcPr marL="35991" marR="68564"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608</a:t>
                      </a:r>
                    </a:p>
                  </a:txBody>
                  <a:tcPr marL="35991" marR="68564" marT="0"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-6%</a:t>
                      </a:r>
                    </a:p>
                  </a:txBody>
                  <a:tcPr marL="9524" marR="9524" marT="9527"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-6%</a:t>
                      </a:r>
                    </a:p>
                  </a:txBody>
                  <a:tcPr marL="9524" marR="9524" marT="9527"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-11%</a:t>
                      </a:r>
                    </a:p>
                  </a:txBody>
                  <a:tcPr marL="9523" marR="0" marT="9528" marB="0" anchor="ctr">
                    <a:solidFill>
                      <a:srgbClr val="CCFF99"/>
                    </a:solidFill>
                  </a:tcPr>
                </a:tc>
                <a:extLst>
                  <a:ext uri="{0D108BD9-81ED-4DB2-BD59-A6C34878D82A}">
                    <a16:rowId xmlns:a16="http://schemas.microsoft.com/office/drawing/2014/main" val="10008"/>
                  </a:ext>
                </a:extLst>
              </a:tr>
              <a:tr h="325050">
                <a:tc>
                  <a:txBody>
                    <a:bodyPr/>
                    <a:lstStyle/>
                    <a:p>
                      <a:r>
                        <a:rPr lang="es-SV" sz="1800" dirty="0" smtClean="0"/>
                        <a:t>Sur-Oeste</a:t>
                      </a:r>
                      <a:endParaRPr lang="es-SV" sz="1800" dirty="0"/>
                    </a:p>
                  </a:txBody>
                  <a:tcPr marL="35991" marR="91418"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907</a:t>
                      </a:r>
                    </a:p>
                  </a:txBody>
                  <a:tcPr marL="35991" marR="68564"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1,344</a:t>
                      </a:r>
                    </a:p>
                  </a:txBody>
                  <a:tcPr marL="35991" marR="68564"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979</a:t>
                      </a:r>
                    </a:p>
                  </a:txBody>
                  <a:tcPr marL="35991" marR="68564" marT="0"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48%</a:t>
                      </a:r>
                    </a:p>
                  </a:txBody>
                  <a:tcPr marL="9524" marR="9524" marT="9527"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-27%</a:t>
                      </a:r>
                    </a:p>
                  </a:txBody>
                  <a:tcPr marL="9524" marR="9524" marT="9527"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8%</a:t>
                      </a:r>
                    </a:p>
                  </a:txBody>
                  <a:tcPr marL="9523" marR="0" marT="9528" marB="0" anchor="ctr">
                    <a:solidFill>
                      <a:srgbClr val="FFFF00"/>
                    </a:solidFill>
                  </a:tcPr>
                </a:tc>
                <a:extLst>
                  <a:ext uri="{0D108BD9-81ED-4DB2-BD59-A6C34878D82A}">
                    <a16:rowId xmlns:a16="http://schemas.microsoft.com/office/drawing/2014/main" val="10009"/>
                  </a:ext>
                </a:extLst>
              </a:tr>
              <a:tr h="351533">
                <a:tc>
                  <a:txBody>
                    <a:bodyPr/>
                    <a:lstStyle/>
                    <a:p>
                      <a:r>
                        <a:rPr lang="es-SV" sz="1800" b="1" dirty="0" smtClean="0"/>
                        <a:t>URBANA</a:t>
                      </a:r>
                      <a:endParaRPr lang="es-SV" sz="1800" b="1" dirty="0"/>
                    </a:p>
                  </a:txBody>
                  <a:tcPr marL="35991" marR="91418" marT="36010" marB="0" anchor="ct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1,406</a:t>
                      </a:r>
                    </a:p>
                  </a:txBody>
                  <a:tcPr marL="35991" marR="68564" marT="36010" marB="0" anchor="ct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2,552</a:t>
                      </a:r>
                    </a:p>
                  </a:txBody>
                  <a:tcPr marL="35991" marR="68564" marT="36010" marB="0" anchor="ctr"/>
                </a:tc>
                <a:tc>
                  <a:txBody>
                    <a:bodyPr/>
                    <a:lstStyle/>
                    <a:p>
                      <a:pPr marL="0" algn="r" defTabSz="914400" rtl="0" eaLnBrk="1" latinLnBrk="0" hangingPunct="1">
                        <a:lnSpc>
                          <a:spcPct val="115000"/>
                        </a:lnSpc>
                        <a:spcAft>
                          <a:spcPts val="0"/>
                        </a:spcAft>
                      </a:pPr>
                      <a:r>
                        <a:rPr lang="es-SV" sz="1800" b="1" kern="1200" dirty="0">
                          <a:solidFill>
                            <a:schemeClr val="tx1"/>
                          </a:solidFill>
                          <a:latin typeface="+mn-lt"/>
                          <a:ea typeface="+mn-ea"/>
                          <a:cs typeface="+mn-cs"/>
                        </a:rPr>
                        <a:t>3,599</a:t>
                      </a:r>
                    </a:p>
                  </a:txBody>
                  <a:tcPr marL="35991" marR="68564" marT="36010" marB="0" anchor="ct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82%</a:t>
                      </a:r>
                    </a:p>
                  </a:txBody>
                  <a:tcPr marL="9524" marR="9524" marT="9527" marB="0" anchor="ct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41%</a:t>
                      </a:r>
                    </a:p>
                  </a:txBody>
                  <a:tcPr marL="9524" marR="9524" marT="9527" marB="0" anchor="ctr"/>
                </a:tc>
                <a:tc>
                  <a:txBody>
                    <a:bodyPr/>
                    <a:lstStyle/>
                    <a:p>
                      <a:pPr marL="0" algn="r" defTabSz="914400" rtl="0" eaLnBrk="1" fontAlgn="b" latinLnBrk="0" hangingPunct="1">
                        <a:lnSpc>
                          <a:spcPct val="115000"/>
                        </a:lnSpc>
                        <a:spcAft>
                          <a:spcPts val="0"/>
                        </a:spcAft>
                      </a:pPr>
                      <a:r>
                        <a:rPr lang="es-SV" sz="1800" b="1" kern="1200" dirty="0">
                          <a:solidFill>
                            <a:schemeClr val="tx1"/>
                          </a:solidFill>
                          <a:latin typeface="+mn-lt"/>
                          <a:ea typeface="+mn-ea"/>
                          <a:cs typeface="+mn-cs"/>
                        </a:rPr>
                        <a:t>156%</a:t>
                      </a:r>
                    </a:p>
                  </a:txBody>
                  <a:tcPr marL="9523" marR="0" marT="36010" marB="0" anchor="ctr"/>
                </a:tc>
                <a:extLst>
                  <a:ext uri="{0D108BD9-81ED-4DB2-BD59-A6C34878D82A}">
                    <a16:rowId xmlns:a16="http://schemas.microsoft.com/office/drawing/2014/main" val="10010"/>
                  </a:ext>
                </a:extLst>
              </a:tr>
              <a:tr h="325050">
                <a:tc>
                  <a:txBody>
                    <a:bodyPr/>
                    <a:lstStyle/>
                    <a:p>
                      <a:r>
                        <a:rPr lang="es-SV" sz="1800" dirty="0" smtClean="0"/>
                        <a:t>Norte</a:t>
                      </a:r>
                      <a:endParaRPr lang="es-SV" sz="1800" dirty="0"/>
                    </a:p>
                  </a:txBody>
                  <a:tcPr marL="35991" marR="91418" marT="0" marB="0" anchor="ctr">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130</a:t>
                      </a:r>
                    </a:p>
                  </a:txBody>
                  <a:tcPr marL="35991" marR="68564" marT="0" marB="0" anchor="ctr">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203</a:t>
                      </a:r>
                    </a:p>
                  </a:txBody>
                  <a:tcPr marL="35991" marR="68564" marT="0" marB="0" anchor="ctr">
                    <a:solidFill>
                      <a:schemeClr val="accent1">
                        <a:lumMod val="40000"/>
                        <a:lumOff val="60000"/>
                      </a:schemeClr>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222</a:t>
                      </a:r>
                    </a:p>
                  </a:txBody>
                  <a:tcPr marL="35991" marR="68564" marT="0" marB="0" anchor="ctr">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56%</a:t>
                      </a:r>
                    </a:p>
                  </a:txBody>
                  <a:tcPr marL="9524" marR="9524" marT="9527" marB="0" anchor="ctr">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9%</a:t>
                      </a:r>
                    </a:p>
                  </a:txBody>
                  <a:tcPr marL="9524" marR="9524" marT="9527" marB="0" anchor="ctr">
                    <a:solidFill>
                      <a:schemeClr val="accent1">
                        <a:lumMod val="40000"/>
                        <a:lumOff val="60000"/>
                      </a:schemeClr>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71%</a:t>
                      </a:r>
                    </a:p>
                  </a:txBody>
                  <a:tcPr marL="9523" marR="0" marT="9528" marB="0" anchor="ctr">
                    <a:solidFill>
                      <a:schemeClr val="accent1">
                        <a:lumMod val="40000"/>
                        <a:lumOff val="60000"/>
                      </a:schemeClr>
                    </a:solidFill>
                  </a:tcPr>
                </a:tc>
                <a:extLst>
                  <a:ext uri="{0D108BD9-81ED-4DB2-BD59-A6C34878D82A}">
                    <a16:rowId xmlns:a16="http://schemas.microsoft.com/office/drawing/2014/main" val="10011"/>
                  </a:ext>
                </a:extLst>
              </a:tr>
              <a:tr h="325050">
                <a:tc>
                  <a:txBody>
                    <a:bodyPr/>
                    <a:lstStyle/>
                    <a:p>
                      <a:r>
                        <a:rPr lang="es-SV" sz="1800" dirty="0" smtClean="0"/>
                        <a:t>Sur-Este</a:t>
                      </a:r>
                      <a:endParaRPr lang="es-SV" sz="1800" dirty="0"/>
                    </a:p>
                  </a:txBody>
                  <a:tcPr marL="35991" marR="91418"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296</a:t>
                      </a:r>
                    </a:p>
                  </a:txBody>
                  <a:tcPr marL="35991" marR="68564"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458</a:t>
                      </a:r>
                    </a:p>
                  </a:txBody>
                  <a:tcPr marL="35991" marR="68564" marT="0" marB="0" anchor="ctr">
                    <a:solidFill>
                      <a:srgbClr val="CCFF99"/>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593</a:t>
                      </a:r>
                    </a:p>
                  </a:txBody>
                  <a:tcPr marL="35991" marR="68564" marT="0"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55%</a:t>
                      </a:r>
                    </a:p>
                  </a:txBody>
                  <a:tcPr marL="9524" marR="9524" marT="9527"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29%</a:t>
                      </a:r>
                    </a:p>
                  </a:txBody>
                  <a:tcPr marL="9524" marR="9524" marT="9527" marB="0" anchor="ctr">
                    <a:solidFill>
                      <a:srgbClr val="CCFF99"/>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100%</a:t>
                      </a:r>
                    </a:p>
                  </a:txBody>
                  <a:tcPr marL="9523" marR="0" marT="9528" marB="0" anchor="ctr">
                    <a:solidFill>
                      <a:srgbClr val="CCFF99"/>
                    </a:solidFill>
                  </a:tcPr>
                </a:tc>
                <a:extLst>
                  <a:ext uri="{0D108BD9-81ED-4DB2-BD59-A6C34878D82A}">
                    <a16:rowId xmlns:a16="http://schemas.microsoft.com/office/drawing/2014/main" val="10012"/>
                  </a:ext>
                </a:extLst>
              </a:tr>
              <a:tr h="325050">
                <a:tc>
                  <a:txBody>
                    <a:bodyPr/>
                    <a:lstStyle/>
                    <a:p>
                      <a:r>
                        <a:rPr lang="es-SV" sz="1800" dirty="0" smtClean="0"/>
                        <a:t>Sur-Oeste</a:t>
                      </a:r>
                      <a:endParaRPr lang="es-SV" sz="1800" dirty="0"/>
                    </a:p>
                  </a:txBody>
                  <a:tcPr marL="35991" marR="91418"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979</a:t>
                      </a:r>
                    </a:p>
                  </a:txBody>
                  <a:tcPr marL="35991" marR="68564"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1,890</a:t>
                      </a:r>
                    </a:p>
                  </a:txBody>
                  <a:tcPr marL="35991" marR="68564" marT="0" marB="0" anchor="ctr">
                    <a:solidFill>
                      <a:srgbClr val="FFFF00"/>
                    </a:solidFill>
                  </a:tcPr>
                </a:tc>
                <a:tc>
                  <a:txBody>
                    <a:bodyPr/>
                    <a:lstStyle/>
                    <a:p>
                      <a:pPr marL="0" algn="r" defTabSz="914400" rtl="0" eaLnBrk="1" latinLnBrk="0" hangingPunct="1">
                        <a:lnSpc>
                          <a:spcPct val="115000"/>
                        </a:lnSpc>
                        <a:spcAft>
                          <a:spcPts val="0"/>
                        </a:spcAft>
                      </a:pPr>
                      <a:r>
                        <a:rPr lang="es-SV" sz="1800" kern="1200" dirty="0">
                          <a:solidFill>
                            <a:schemeClr val="tx1"/>
                          </a:solidFill>
                          <a:latin typeface="+mn-lt"/>
                          <a:ea typeface="+mn-ea"/>
                          <a:cs typeface="+mn-cs"/>
                        </a:rPr>
                        <a:t>2,783</a:t>
                      </a:r>
                    </a:p>
                  </a:txBody>
                  <a:tcPr marL="35991" marR="68564" marT="0"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93%</a:t>
                      </a:r>
                    </a:p>
                  </a:txBody>
                  <a:tcPr marL="9524" marR="9524" marT="9527"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47%</a:t>
                      </a:r>
                    </a:p>
                  </a:txBody>
                  <a:tcPr marL="9524" marR="9524" marT="9527" marB="0" anchor="ctr">
                    <a:solidFill>
                      <a:srgbClr val="FFFF00"/>
                    </a:solidFill>
                  </a:tcPr>
                </a:tc>
                <a:tc>
                  <a:txBody>
                    <a:bodyPr/>
                    <a:lstStyle/>
                    <a:p>
                      <a:pPr marL="0" algn="r" defTabSz="914400" rtl="0" eaLnBrk="1" fontAlgn="b" latinLnBrk="0" hangingPunct="1">
                        <a:lnSpc>
                          <a:spcPct val="115000"/>
                        </a:lnSpc>
                        <a:spcAft>
                          <a:spcPts val="0"/>
                        </a:spcAft>
                      </a:pPr>
                      <a:r>
                        <a:rPr lang="es-SV" sz="1800" kern="1200" dirty="0">
                          <a:solidFill>
                            <a:schemeClr val="tx1"/>
                          </a:solidFill>
                          <a:latin typeface="+mn-lt"/>
                          <a:ea typeface="+mn-ea"/>
                          <a:cs typeface="+mn-cs"/>
                        </a:rPr>
                        <a:t>184%</a:t>
                      </a:r>
                    </a:p>
                  </a:txBody>
                  <a:tcPr marL="9523" marR="0" marT="9528" marB="0" anchor="ctr">
                    <a:solidFill>
                      <a:srgbClr val="FFFF00"/>
                    </a:solidFill>
                  </a:tcPr>
                </a:tc>
                <a:extLst>
                  <a:ext uri="{0D108BD9-81ED-4DB2-BD59-A6C34878D82A}">
                    <a16:rowId xmlns:a16="http://schemas.microsoft.com/office/drawing/2014/main" val="10013"/>
                  </a:ext>
                </a:extLst>
              </a:tr>
            </a:tbl>
          </a:graphicData>
        </a:graphic>
      </p:graphicFrame>
      <p:sp>
        <p:nvSpPr>
          <p:cNvPr id="2" name="Title 1"/>
          <p:cNvSpPr>
            <a:spLocks noGrp="1"/>
          </p:cNvSpPr>
          <p:nvPr>
            <p:ph type="title"/>
          </p:nvPr>
        </p:nvSpPr>
        <p:spPr>
          <a:xfrm>
            <a:off x="34925" y="115888"/>
            <a:ext cx="3960813" cy="1152525"/>
          </a:xfrm>
        </p:spPr>
        <p:txBody>
          <a:bodyPr/>
          <a:lstStyle/>
          <a:p>
            <a:pPr>
              <a:defRPr/>
            </a:pPr>
            <a:r>
              <a:rPr sz="2800" smtClean="0"/>
              <a:t>Población: Cambia distribución espacial y urbana crece</a:t>
            </a:r>
            <a:endParaRPr sz="2800"/>
          </a:p>
        </p:txBody>
      </p:sp>
      <p:sp>
        <p:nvSpPr>
          <p:cNvPr id="5" name="Content Placeholder 4"/>
          <p:cNvSpPr>
            <a:spLocks noGrp="1"/>
          </p:cNvSpPr>
          <p:nvPr>
            <p:ph idx="12"/>
          </p:nvPr>
        </p:nvSpPr>
        <p:spPr>
          <a:xfrm>
            <a:off x="5076825" y="-26988"/>
            <a:ext cx="4067175" cy="1152526"/>
          </a:xfrm>
        </p:spPr>
        <p:txBody>
          <a:bodyPr/>
          <a:lstStyle/>
          <a:p>
            <a:pPr algn="r">
              <a:buFont typeface="Arial" charset="0"/>
              <a:buNone/>
              <a:defRPr/>
            </a:pPr>
            <a:r>
              <a:rPr lang="es-SV" sz="3200"/>
              <a:t> </a:t>
            </a:r>
            <a:r>
              <a:rPr lang="es-SV" sz="2800" err="1"/>
              <a:t>Population</a:t>
            </a:r>
            <a:r>
              <a:rPr lang="es-SV" sz="2800"/>
              <a:t>: </a:t>
            </a:r>
            <a:r>
              <a:rPr lang="es-SV" sz="2800" err="1"/>
              <a:t>Spatial</a:t>
            </a:r>
            <a:r>
              <a:rPr lang="es-SV" sz="2800"/>
              <a:t> </a:t>
            </a:r>
            <a:r>
              <a:rPr lang="es-SV" sz="2800" err="1"/>
              <a:t>distribution</a:t>
            </a:r>
            <a:r>
              <a:rPr lang="es-SV" sz="2800"/>
              <a:t> </a:t>
            </a:r>
            <a:r>
              <a:rPr lang="es-SV" sz="2800" err="1"/>
              <a:t>changes</a:t>
            </a:r>
            <a:r>
              <a:rPr lang="es-SV" sz="2800"/>
              <a:t> and </a:t>
            </a:r>
            <a:r>
              <a:rPr lang="es-SV" sz="2800" err="1"/>
              <a:t>urban</a:t>
            </a:r>
            <a:r>
              <a:rPr lang="es-SV" sz="2800"/>
              <a:t> </a:t>
            </a:r>
            <a:r>
              <a:rPr lang="es-SV" sz="2800" err="1"/>
              <a:t>grows</a:t>
            </a:r>
            <a:r>
              <a:rPr lang="es-SV" sz="2800"/>
              <a:t>  </a:t>
            </a:r>
          </a:p>
        </p:txBody>
      </p:sp>
      <p:sp>
        <p:nvSpPr>
          <p:cNvPr id="8" name="TextBox 7"/>
          <p:cNvSpPr txBox="1"/>
          <p:nvPr/>
        </p:nvSpPr>
        <p:spPr>
          <a:xfrm>
            <a:off x="3995738" y="17463"/>
            <a:ext cx="1081087"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8</a:t>
            </a:r>
          </a:p>
        </p:txBody>
      </p:sp>
      <p:pic>
        <p:nvPicPr>
          <p:cNvPr id="22644" name="Imagen 3" descr="C:\Users\barriola\AppData\Local\Microsoft\Windows\Temporary Internet Files\Content.Outlook\UCDL7DLK\4 Regiones segun PRIS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52738"/>
            <a:ext cx="3321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16"/>
          <p:cNvSpPr>
            <a:spLocks noGrp="1"/>
          </p:cNvSpPr>
          <p:nvPr>
            <p:ph idx="10"/>
          </p:nvPr>
        </p:nvSpPr>
        <p:spPr>
          <a:xfrm>
            <a:off x="6948488" y="2133600"/>
            <a:ext cx="2303462" cy="574675"/>
          </a:xfrm>
        </p:spPr>
        <p:txBody>
          <a:bodyPr lIns="36000" rIns="36000"/>
          <a:lstStyle/>
          <a:p>
            <a:pPr marL="0" indent="0" algn="ctr">
              <a:spcBef>
                <a:spcPts val="0"/>
              </a:spcBef>
              <a:buFont typeface="Arial" charset="0"/>
              <a:buNone/>
              <a:defRPr/>
            </a:pPr>
            <a:r>
              <a:rPr lang="es-SV" sz="1500" b="1" cap="small"/>
              <a:t>El Salvador </a:t>
            </a:r>
          </a:p>
          <a:p>
            <a:pPr marL="0" indent="0" algn="ctr">
              <a:spcBef>
                <a:spcPts val="0"/>
              </a:spcBef>
              <a:buFont typeface="Arial" charset="0"/>
              <a:buNone/>
              <a:defRPr/>
            </a:pPr>
            <a:r>
              <a:rPr lang="es-SV" sz="1500" b="1" cap="small"/>
              <a:t>en tres partes iguales</a:t>
            </a:r>
          </a:p>
          <a:p>
            <a:pPr marL="0" indent="0" algn="ctr">
              <a:spcBef>
                <a:spcPts val="0"/>
              </a:spcBef>
              <a:buFont typeface="Arial" charset="0"/>
              <a:buNone/>
              <a:defRPr/>
            </a:pPr>
            <a:r>
              <a:rPr lang="es-SV" sz="1500" b="1" cap="small"/>
              <a:t>in </a:t>
            </a:r>
            <a:r>
              <a:rPr lang="es-SV" sz="1500" b="1" cap="small" err="1"/>
              <a:t>three</a:t>
            </a:r>
            <a:r>
              <a:rPr lang="es-SV" sz="1500" b="1" cap="small"/>
              <a:t> </a:t>
            </a:r>
            <a:r>
              <a:rPr lang="es-SV" sz="1500" b="1" cap="small" err="1"/>
              <a:t>equal</a:t>
            </a:r>
            <a:r>
              <a:rPr lang="es-SV" sz="1500" b="1" cap="small"/>
              <a:t> </a:t>
            </a:r>
            <a:r>
              <a:rPr lang="es-SV" sz="1500" b="1" cap="small" err="1"/>
              <a:t>parts</a:t>
            </a:r>
            <a:endParaRPr lang="es-SV" sz="1500" b="1" cap="small"/>
          </a:p>
        </p:txBody>
      </p:sp>
      <p:sp>
        <p:nvSpPr>
          <p:cNvPr id="4" name="TextBox 3"/>
          <p:cNvSpPr txBox="1"/>
          <p:nvPr/>
        </p:nvSpPr>
        <p:spPr>
          <a:xfrm>
            <a:off x="5997575" y="4743450"/>
            <a:ext cx="3060700" cy="1200150"/>
          </a:xfrm>
          <a:prstGeom prst="rect">
            <a:avLst/>
          </a:prstGeom>
          <a:noFill/>
        </p:spPr>
        <p:txBody>
          <a:bodyPr>
            <a:spAutoFit/>
          </a:bodyPr>
          <a:lstStyle/>
          <a:p>
            <a:pPr algn="r" fontAlgn="b">
              <a:lnSpc>
                <a:spcPct val="90000"/>
              </a:lnSpc>
              <a:spcAft>
                <a:spcPts val="0"/>
              </a:spcAft>
              <a:defRPr/>
            </a:pPr>
            <a:r>
              <a:rPr lang="es-SV" sz="1600" dirty="0">
                <a:latin typeface="+mn-lt"/>
                <a:ea typeface="+mn-ea"/>
                <a:cs typeface="+mn-cs"/>
              </a:rPr>
              <a:t>Municipios de la Región Metropolitana de San Salvador</a:t>
            </a:r>
          </a:p>
          <a:p>
            <a:pPr algn="r" fontAlgn="b">
              <a:lnSpc>
                <a:spcPct val="90000"/>
              </a:lnSpc>
              <a:spcAft>
                <a:spcPts val="0"/>
              </a:spcAft>
              <a:defRPr/>
            </a:pPr>
            <a:endParaRPr lang="es-SV" sz="1600" dirty="0">
              <a:latin typeface="+mn-lt"/>
              <a:ea typeface="+mn-ea"/>
              <a:cs typeface="+mn-cs"/>
            </a:endParaRPr>
          </a:p>
          <a:p>
            <a:pPr algn="r" fontAlgn="b">
              <a:lnSpc>
                <a:spcPct val="90000"/>
              </a:lnSpc>
              <a:spcAft>
                <a:spcPts val="0"/>
              </a:spcAft>
              <a:defRPr/>
            </a:pPr>
            <a:r>
              <a:rPr lang="es-SV" sz="1600" dirty="0" err="1">
                <a:latin typeface="+mn-lt"/>
                <a:ea typeface="+mn-ea"/>
                <a:cs typeface="+mn-cs"/>
              </a:rPr>
              <a:t>Municipalities</a:t>
            </a:r>
            <a:r>
              <a:rPr lang="es-SV" sz="1600" dirty="0">
                <a:latin typeface="+mn-lt"/>
                <a:ea typeface="+mn-ea"/>
                <a:cs typeface="+mn-cs"/>
              </a:rPr>
              <a:t> of </a:t>
            </a:r>
            <a:r>
              <a:rPr lang="es-SV" sz="1600" dirty="0" err="1">
                <a:latin typeface="+mn-lt"/>
                <a:ea typeface="+mn-ea"/>
                <a:cs typeface="+mn-cs"/>
              </a:rPr>
              <a:t>the</a:t>
            </a:r>
            <a:r>
              <a:rPr lang="es-SV" sz="1600" dirty="0">
                <a:latin typeface="+mn-lt"/>
                <a:ea typeface="+mn-ea"/>
                <a:cs typeface="+mn-cs"/>
              </a:rPr>
              <a:t> </a:t>
            </a:r>
            <a:r>
              <a:rPr lang="es-SV" sz="1600" dirty="0" err="1">
                <a:latin typeface="+mn-lt"/>
                <a:ea typeface="+mn-ea"/>
                <a:cs typeface="+mn-cs"/>
              </a:rPr>
              <a:t>Metropolitan</a:t>
            </a:r>
            <a:r>
              <a:rPr lang="es-SV" sz="1600" dirty="0">
                <a:latin typeface="+mn-lt"/>
                <a:ea typeface="+mn-ea"/>
                <a:cs typeface="+mn-cs"/>
              </a:rPr>
              <a:t> </a:t>
            </a:r>
            <a:r>
              <a:rPr lang="es-SV" sz="1600" dirty="0" err="1">
                <a:latin typeface="+mn-lt"/>
                <a:ea typeface="+mn-ea"/>
                <a:cs typeface="+mn-cs"/>
              </a:rPr>
              <a:t>Region</a:t>
            </a:r>
            <a:r>
              <a:rPr lang="es-SV" sz="1600" dirty="0">
                <a:latin typeface="+mn-lt"/>
                <a:ea typeface="+mn-ea"/>
                <a:cs typeface="+mn-cs"/>
              </a:rPr>
              <a:t> of San Salvador </a:t>
            </a:r>
          </a:p>
        </p:txBody>
      </p:sp>
      <p:cxnSp>
        <p:nvCxnSpPr>
          <p:cNvPr id="9" name="Straight Arrow Connector 8"/>
          <p:cNvCxnSpPr/>
          <p:nvPr/>
        </p:nvCxnSpPr>
        <p:spPr>
          <a:xfrm>
            <a:off x="7092950" y="3878263"/>
            <a:ext cx="0" cy="86518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3860800"/>
            <a:ext cx="36163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Content Placeholder 6"/>
          <p:cNvPicPr>
            <a:picLocks noGrp="1" noChangeAspect="1"/>
          </p:cNvPicPr>
          <p:nvPr>
            <p:ph idx="10"/>
          </p:nvPr>
        </p:nvPicPr>
        <p:blipFill>
          <a:blip r:embed="rId3">
            <a:extLst>
              <a:ext uri="{28A0092B-C50C-407E-A947-70E740481C1C}">
                <a14:useLocalDpi xmlns:a14="http://schemas.microsoft.com/office/drawing/2010/main" val="0"/>
              </a:ext>
            </a:extLst>
          </a:blip>
          <a:srcRect/>
          <a:stretch>
            <a:fillRect/>
          </a:stretch>
        </p:blipFill>
        <p:spPr>
          <a:xfrm>
            <a:off x="5419725" y="1449388"/>
            <a:ext cx="3616325" cy="2339975"/>
          </a:xfrm>
        </p:spPr>
      </p:pic>
      <p:pic>
        <p:nvPicPr>
          <p:cNvPr id="2355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713" y="3860800"/>
            <a:ext cx="36163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Content Placeholder 3"/>
          <p:cNvPicPr>
            <a:picLocks noGrp="1" noChangeAspect="1"/>
          </p:cNvPicPr>
          <p:nvPr>
            <p:ph idx="11"/>
          </p:nvPr>
        </p:nvPicPr>
        <p:blipFill>
          <a:blip r:embed="rId5">
            <a:extLst>
              <a:ext uri="{28A0092B-C50C-407E-A947-70E740481C1C}">
                <a14:useLocalDpi xmlns:a14="http://schemas.microsoft.com/office/drawing/2010/main" val="0"/>
              </a:ext>
            </a:extLst>
          </a:blip>
          <a:srcRect/>
          <a:stretch>
            <a:fillRect/>
          </a:stretch>
        </p:blipFill>
        <p:spPr>
          <a:xfrm>
            <a:off x="107950" y="1412875"/>
            <a:ext cx="3616325" cy="2339975"/>
          </a:xfrm>
        </p:spPr>
      </p:pic>
      <p:sp>
        <p:nvSpPr>
          <p:cNvPr id="2" name="Title 1"/>
          <p:cNvSpPr>
            <a:spLocks noGrp="1"/>
          </p:cNvSpPr>
          <p:nvPr>
            <p:ph type="title"/>
          </p:nvPr>
        </p:nvSpPr>
        <p:spPr>
          <a:xfrm>
            <a:off x="34925" y="115888"/>
            <a:ext cx="3960813" cy="1152525"/>
          </a:xfrm>
        </p:spPr>
        <p:txBody>
          <a:bodyPr/>
          <a:lstStyle/>
          <a:p>
            <a:pPr>
              <a:defRPr/>
            </a:pPr>
            <a:r>
              <a:rPr smtClean="0"/>
              <a:t>Expansión urbana</a:t>
            </a:r>
            <a:endParaRPr/>
          </a:p>
        </p:txBody>
      </p:sp>
      <p:sp>
        <p:nvSpPr>
          <p:cNvPr id="5" name="Content Placeholder 4"/>
          <p:cNvSpPr>
            <a:spLocks noGrp="1"/>
          </p:cNvSpPr>
          <p:nvPr>
            <p:ph idx="12"/>
          </p:nvPr>
        </p:nvSpPr>
        <p:spPr>
          <a:xfrm>
            <a:off x="5076825" y="115888"/>
            <a:ext cx="4067175" cy="1152525"/>
          </a:xfrm>
        </p:spPr>
        <p:txBody>
          <a:bodyPr/>
          <a:lstStyle/>
          <a:p>
            <a:pPr algn="r">
              <a:buFont typeface="Arial" charset="0"/>
              <a:buNone/>
              <a:defRPr/>
            </a:pPr>
            <a:r>
              <a:rPr lang="es-SV" err="1"/>
              <a:t>Urban</a:t>
            </a:r>
            <a:r>
              <a:rPr lang="es-SV"/>
              <a:t> </a:t>
            </a:r>
            <a:r>
              <a:rPr lang="es-SV" err="1"/>
              <a:t>expansion</a:t>
            </a:r>
            <a:r>
              <a:rPr lang="es-SV"/>
              <a:t> </a:t>
            </a:r>
          </a:p>
        </p:txBody>
      </p:sp>
      <p:sp>
        <p:nvSpPr>
          <p:cNvPr id="8" name="TextBox 7"/>
          <p:cNvSpPr txBox="1"/>
          <p:nvPr/>
        </p:nvSpPr>
        <p:spPr>
          <a:xfrm>
            <a:off x="3995738" y="17463"/>
            <a:ext cx="1081087"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9</a:t>
            </a:r>
          </a:p>
        </p:txBody>
      </p:sp>
      <p:sp>
        <p:nvSpPr>
          <p:cNvPr id="23561" name="TextBox 10"/>
          <p:cNvSpPr txBox="1">
            <a:spLocks noChangeArrowheads="1"/>
          </p:cNvSpPr>
          <p:nvPr/>
        </p:nvSpPr>
        <p:spPr bwMode="auto">
          <a:xfrm>
            <a:off x="2413000" y="1484313"/>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3600"/>
              <a:t>1955</a:t>
            </a:r>
          </a:p>
        </p:txBody>
      </p:sp>
      <p:sp>
        <p:nvSpPr>
          <p:cNvPr id="23562" name="TextBox 11"/>
          <p:cNvSpPr txBox="1">
            <a:spLocks noChangeArrowheads="1"/>
          </p:cNvSpPr>
          <p:nvPr/>
        </p:nvSpPr>
        <p:spPr bwMode="auto">
          <a:xfrm>
            <a:off x="2411413" y="3860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SV" altLang="es-SV" sz="3600"/>
              <a:t>2011</a:t>
            </a:r>
          </a:p>
        </p:txBody>
      </p:sp>
      <p:sp>
        <p:nvSpPr>
          <p:cNvPr id="23563" name="TextBox 12"/>
          <p:cNvSpPr txBox="1">
            <a:spLocks noChangeArrowheads="1"/>
          </p:cNvSpPr>
          <p:nvPr/>
        </p:nvSpPr>
        <p:spPr bwMode="auto">
          <a:xfrm>
            <a:off x="7691438" y="3860800"/>
            <a:ext cx="1417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3600"/>
              <a:t>1995</a:t>
            </a:r>
          </a:p>
        </p:txBody>
      </p:sp>
      <p:sp>
        <p:nvSpPr>
          <p:cNvPr id="23564" name="TextBox 13"/>
          <p:cNvSpPr txBox="1">
            <a:spLocks noChangeArrowheads="1"/>
          </p:cNvSpPr>
          <p:nvPr/>
        </p:nvSpPr>
        <p:spPr bwMode="auto">
          <a:xfrm>
            <a:off x="7740650" y="1487488"/>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3600"/>
              <a:t>1977</a:t>
            </a:r>
          </a:p>
        </p:txBody>
      </p:sp>
      <p:sp>
        <p:nvSpPr>
          <p:cNvPr id="16" name="Right Arrow 15"/>
          <p:cNvSpPr/>
          <p:nvPr/>
        </p:nvSpPr>
        <p:spPr>
          <a:xfrm>
            <a:off x="4044950" y="2492375"/>
            <a:ext cx="1031875"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7" name="Right Arrow 16"/>
          <p:cNvSpPr/>
          <p:nvPr/>
        </p:nvSpPr>
        <p:spPr>
          <a:xfrm rot="10800000">
            <a:off x="4067175" y="4579938"/>
            <a:ext cx="1033463"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685800" y="2286000"/>
            <a:ext cx="7772400" cy="1470025"/>
          </a:xfrm>
        </p:spPr>
        <p:txBody>
          <a:bodyPr/>
          <a:lstStyle/>
          <a:p>
            <a:r>
              <a:rPr lang="es-SV" altLang="es-SV" smtClean="0"/>
              <a:t>Eventos climáticos extremos </a:t>
            </a:r>
            <a:br>
              <a:rPr lang="es-SV" altLang="es-SV" smtClean="0"/>
            </a:br>
            <a:r>
              <a:rPr lang="es-SV" altLang="es-SV" smtClean="0"/>
              <a:t>y sus impactos  </a:t>
            </a:r>
            <a:br>
              <a:rPr lang="es-SV" altLang="es-SV" smtClean="0"/>
            </a:br>
            <a:r>
              <a:rPr lang="es-SV" altLang="es-SV" smtClean="0"/>
              <a:t/>
            </a:r>
            <a:br>
              <a:rPr lang="es-SV" altLang="es-SV" smtClean="0"/>
            </a:br>
            <a:r>
              <a:rPr lang="es-SV" altLang="es-SV" smtClean="0"/>
              <a:t>Extreme weather events </a:t>
            </a:r>
            <a:br>
              <a:rPr lang="es-SV" altLang="es-SV" smtClean="0"/>
            </a:br>
            <a:r>
              <a:rPr lang="es-SV" altLang="es-SV" smtClean="0"/>
              <a:t>and their impacts </a:t>
            </a:r>
          </a:p>
        </p:txBody>
      </p:sp>
      <p:sp>
        <p:nvSpPr>
          <p:cNvPr id="5" name="Text Placeholder 4"/>
          <p:cNvSpPr>
            <a:spLocks noGrp="1"/>
          </p:cNvSpPr>
          <p:nvPr>
            <p:ph type="subTitle" idx="1"/>
          </p:nvPr>
        </p:nvSpPr>
        <p:spPr>
          <a:xfrm>
            <a:off x="1143000" y="4576763"/>
            <a:ext cx="7072313" cy="1566862"/>
          </a:xfrm>
        </p:spPr>
        <p:txBody>
          <a:bodyPr/>
          <a:lstStyle/>
          <a:p>
            <a:pPr>
              <a:buFont typeface="Arial" charset="0"/>
              <a:buNone/>
              <a:defRPr/>
            </a:pPr>
            <a:endParaRPr lang="es-SV"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88913"/>
            <a:ext cx="4078288" cy="1152525"/>
          </a:xfrm>
        </p:spPr>
        <p:txBody>
          <a:bodyPr>
            <a:noAutofit/>
          </a:bodyPr>
          <a:lstStyle/>
          <a:p>
            <a:pPr>
              <a:defRPr/>
            </a:pPr>
            <a:r>
              <a:rPr sz="2800" smtClean="0"/>
              <a:t>3 Julio: Lluvias </a:t>
            </a:r>
            <a:r>
              <a:rPr sz="2800"/>
              <a:t>intensas </a:t>
            </a:r>
            <a:r>
              <a:rPr sz="2800" smtClean="0"/>
              <a:t>desbordan río en San </a:t>
            </a:r>
            <a:r>
              <a:rPr sz="2800"/>
              <a:t>Salvador </a:t>
            </a:r>
          </a:p>
        </p:txBody>
      </p:sp>
      <p:sp>
        <p:nvSpPr>
          <p:cNvPr id="6" name="Content Placeholder 5"/>
          <p:cNvSpPr>
            <a:spLocks noGrp="1"/>
          </p:cNvSpPr>
          <p:nvPr>
            <p:ph idx="11"/>
          </p:nvPr>
        </p:nvSpPr>
        <p:spPr>
          <a:xfrm>
            <a:off x="74613" y="1412875"/>
            <a:ext cx="3776662" cy="4176713"/>
          </a:xfrm>
        </p:spPr>
        <p:txBody>
          <a:bodyPr/>
          <a:lstStyle/>
          <a:p>
            <a:pPr marL="0" indent="0">
              <a:buFont typeface="Arial" charset="0"/>
              <a:buNone/>
              <a:defRPr/>
            </a:pPr>
            <a:r>
              <a:rPr lang="es-SV" sz="2000"/>
              <a:t>Puente La Málaga (Bridge):</a:t>
            </a:r>
          </a:p>
          <a:p>
            <a:pPr>
              <a:spcBef>
                <a:spcPts val="0"/>
              </a:spcBef>
              <a:buFont typeface="Arial" charset="0"/>
              <a:buChar char="•"/>
              <a:defRPr/>
            </a:pPr>
            <a:r>
              <a:rPr lang="es-SV" sz="2000"/>
              <a:t>Bus es arrastrado.  32 muertes. </a:t>
            </a:r>
          </a:p>
          <a:p>
            <a:pPr>
              <a:spcBef>
                <a:spcPts val="0"/>
              </a:spcBef>
              <a:buFont typeface="Arial" charset="0"/>
              <a:buChar char="•"/>
              <a:defRPr/>
            </a:pPr>
            <a:r>
              <a:rPr lang="es-SV" sz="2000"/>
              <a:t>Bus </a:t>
            </a:r>
            <a:r>
              <a:rPr lang="es-SV" sz="2000" err="1"/>
              <a:t>is</a:t>
            </a:r>
            <a:r>
              <a:rPr lang="es-SV" sz="2000"/>
              <a:t> </a:t>
            </a:r>
            <a:r>
              <a:rPr lang="es-SV" sz="2000" err="1"/>
              <a:t>washed</a:t>
            </a:r>
            <a:r>
              <a:rPr lang="es-SV" sz="2000"/>
              <a:t> </a:t>
            </a:r>
            <a:r>
              <a:rPr lang="es-SV" sz="2000" err="1"/>
              <a:t>away</a:t>
            </a:r>
            <a:r>
              <a:rPr lang="es-SV" sz="2000"/>
              <a:t>. 32 </a:t>
            </a:r>
            <a:r>
              <a:rPr lang="es-SV" sz="2000" err="1"/>
              <a:t>deaths</a:t>
            </a:r>
            <a:r>
              <a:rPr lang="es-SV" sz="2000"/>
              <a:t>.</a:t>
            </a:r>
          </a:p>
          <a:p>
            <a:pPr>
              <a:buFont typeface="Arial" charset="0"/>
              <a:buChar char="•"/>
              <a:defRPr/>
            </a:pPr>
            <a:endParaRPr lang="es-SV" sz="2000"/>
          </a:p>
          <a:p>
            <a:pPr>
              <a:buFont typeface="Arial" charset="0"/>
              <a:buChar char="•"/>
              <a:defRPr/>
            </a:pPr>
            <a:endParaRPr lang="es-SV" sz="2000"/>
          </a:p>
          <a:p>
            <a:pPr>
              <a:buFont typeface="Arial" charset="0"/>
              <a:buChar char="•"/>
              <a:defRPr/>
            </a:pPr>
            <a:endParaRPr lang="es-SV" sz="2000"/>
          </a:p>
          <a:p>
            <a:pPr>
              <a:buFont typeface="Arial" charset="0"/>
              <a:buChar char="•"/>
              <a:defRPr/>
            </a:pPr>
            <a:endParaRPr lang="es-SV" sz="2000"/>
          </a:p>
          <a:p>
            <a:pPr marL="0" indent="0">
              <a:buFont typeface="Arial" charset="0"/>
              <a:buNone/>
              <a:defRPr/>
            </a:pPr>
            <a:endParaRPr lang="es-SV" sz="2000"/>
          </a:p>
          <a:p>
            <a:pPr>
              <a:buFont typeface="Arial" charset="0"/>
              <a:buChar char="•"/>
              <a:defRPr/>
            </a:pPr>
            <a:endParaRPr lang="es-SV" sz="2100"/>
          </a:p>
        </p:txBody>
      </p:sp>
      <p:sp>
        <p:nvSpPr>
          <p:cNvPr id="7" name="Content Placeholder 6"/>
          <p:cNvSpPr>
            <a:spLocks noGrp="1"/>
          </p:cNvSpPr>
          <p:nvPr>
            <p:ph idx="12"/>
          </p:nvPr>
        </p:nvSpPr>
        <p:spPr>
          <a:xfrm>
            <a:off x="5076825" y="115888"/>
            <a:ext cx="3951288" cy="1152525"/>
          </a:xfrm>
        </p:spPr>
        <p:txBody>
          <a:bodyPr/>
          <a:lstStyle/>
          <a:p>
            <a:pPr algn="r">
              <a:buFont typeface="Arial" charset="0"/>
              <a:buNone/>
              <a:defRPr/>
            </a:pPr>
            <a:r>
              <a:rPr lang="es-SV" sz="2800" err="1"/>
              <a:t>July</a:t>
            </a:r>
            <a:r>
              <a:rPr lang="es-SV" sz="2800"/>
              <a:t> 3: Intense </a:t>
            </a:r>
            <a:br>
              <a:rPr lang="es-SV" sz="2800"/>
            </a:br>
            <a:r>
              <a:rPr lang="es-SV" sz="2800" err="1"/>
              <a:t>rainfall</a:t>
            </a:r>
            <a:r>
              <a:rPr lang="es-SV" sz="2800"/>
              <a:t> </a:t>
            </a:r>
            <a:r>
              <a:rPr lang="es-SV" sz="2800" err="1"/>
              <a:t>overflows</a:t>
            </a:r>
            <a:r>
              <a:rPr lang="es-SV" sz="2800"/>
              <a:t> </a:t>
            </a:r>
            <a:r>
              <a:rPr lang="es-SV" sz="2800" err="1"/>
              <a:t>river</a:t>
            </a:r>
            <a:r>
              <a:rPr lang="es-SV" sz="2800"/>
              <a:t> in San Salvador </a:t>
            </a: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r="35" b="-53"/>
          <a:stretch>
            <a:fillRect/>
          </a:stretch>
        </p:blipFill>
        <p:spPr bwMode="auto">
          <a:xfrm>
            <a:off x="4211638" y="1416050"/>
            <a:ext cx="4906962"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11638" y="-26988"/>
            <a:ext cx="800100" cy="1439863"/>
          </a:xfrm>
          <a:prstGeom prst="rect">
            <a:avLst/>
          </a:prstGeom>
          <a:solidFill>
            <a:schemeClr val="tx2">
              <a:lumMod val="50000"/>
            </a:schemeClr>
          </a:solidFill>
        </p:spPr>
        <p:txBody>
          <a:bodyPr vert="vert" tIns="72000" bIns="72000">
            <a:spAutoFit/>
          </a:bodyPr>
          <a:lstStyle/>
          <a:p>
            <a:pPr algn="ctr">
              <a:defRPr/>
            </a:pPr>
            <a:r>
              <a:rPr lang="es-SV" sz="4000" dirty="0">
                <a:solidFill>
                  <a:schemeClr val="bg1"/>
                </a:solidFill>
                <a:latin typeface="Arial" charset="0"/>
                <a:cs typeface="Arial" charset="0"/>
              </a:rPr>
              <a:t>2008</a:t>
            </a:r>
          </a:p>
        </p:txBody>
      </p:sp>
      <p:pic>
        <p:nvPicPr>
          <p:cNvPr id="25607" name="Picture 35"/>
          <p:cNvPicPr>
            <a:picLocks noChangeAspect="1" noChangeArrowheads="1"/>
          </p:cNvPicPr>
          <p:nvPr/>
        </p:nvPicPr>
        <p:blipFill>
          <a:blip r:embed="rId4">
            <a:extLst>
              <a:ext uri="{28A0092B-C50C-407E-A947-70E740481C1C}">
                <a14:useLocalDpi xmlns:a14="http://schemas.microsoft.com/office/drawing/2010/main" val="0"/>
              </a:ext>
            </a:extLst>
          </a:blip>
          <a:srcRect r="19112"/>
          <a:stretch>
            <a:fillRect/>
          </a:stretch>
        </p:blipFill>
        <p:spPr bwMode="auto">
          <a:xfrm>
            <a:off x="33338" y="5014913"/>
            <a:ext cx="31845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14 CuadroTexto"/>
          <p:cNvSpPr txBox="1">
            <a:spLocks noChangeArrowheads="1"/>
          </p:cNvSpPr>
          <p:nvPr/>
        </p:nvSpPr>
        <p:spPr bwMode="auto">
          <a:xfrm>
            <a:off x="1258888" y="6042025"/>
            <a:ext cx="642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1200"/>
              <a:t>6.11 m</a:t>
            </a:r>
          </a:p>
        </p:txBody>
      </p:sp>
      <p:cxnSp>
        <p:nvCxnSpPr>
          <p:cNvPr id="38" name="15 Conector recto de flecha"/>
          <p:cNvCxnSpPr/>
          <p:nvPr/>
        </p:nvCxnSpPr>
        <p:spPr bwMode="auto">
          <a:xfrm rot="5400000">
            <a:off x="941387" y="6135688"/>
            <a:ext cx="665163" cy="1588"/>
          </a:xfrm>
          <a:prstGeom prst="straightConnector1">
            <a:avLst/>
          </a:prstGeom>
          <a:ln w="15875">
            <a:solidFill>
              <a:srgbClr val="FF33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561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863" y="5699125"/>
            <a:ext cx="174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1"/>
          <p:cNvPicPr>
            <a:picLocks noChangeAspect="1" noChangeArrowheads="1"/>
          </p:cNvPicPr>
          <p:nvPr/>
        </p:nvPicPr>
        <p:blipFill>
          <a:blip r:embed="rId6">
            <a:extLst>
              <a:ext uri="{28A0092B-C50C-407E-A947-70E740481C1C}">
                <a14:useLocalDpi xmlns:a14="http://schemas.microsoft.com/office/drawing/2010/main" val="0"/>
              </a:ext>
            </a:extLst>
          </a:blip>
          <a:srcRect r="17235"/>
          <a:stretch>
            <a:fillRect/>
          </a:stretch>
        </p:blipFill>
        <p:spPr bwMode="auto">
          <a:xfrm>
            <a:off x="0" y="3711575"/>
            <a:ext cx="33258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11 Conector recto de flecha"/>
          <p:cNvCxnSpPr/>
          <p:nvPr/>
        </p:nvCxnSpPr>
        <p:spPr bwMode="auto">
          <a:xfrm rot="5400000">
            <a:off x="999331" y="4887119"/>
            <a:ext cx="619125" cy="1588"/>
          </a:xfrm>
          <a:prstGeom prst="straightConnector1">
            <a:avLst/>
          </a:prstGeom>
          <a:ln w="15875">
            <a:solidFill>
              <a:srgbClr val="FF33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613" name="13 CuadroTexto"/>
          <p:cNvSpPr txBox="1">
            <a:spLocks noChangeArrowheads="1"/>
          </p:cNvSpPr>
          <p:nvPr/>
        </p:nvSpPr>
        <p:spPr bwMode="auto">
          <a:xfrm>
            <a:off x="1308100" y="4799013"/>
            <a:ext cx="655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1200"/>
              <a:t>5.73</a:t>
            </a:r>
            <a:r>
              <a:rPr lang="es-SV" altLang="es-SV" sz="1200">
                <a:solidFill>
                  <a:srgbClr val="FF0000"/>
                </a:solidFill>
              </a:rPr>
              <a:t> </a:t>
            </a:r>
            <a:r>
              <a:rPr lang="es-SV" altLang="es-SV" sz="1200"/>
              <a:t>m</a:t>
            </a:r>
          </a:p>
        </p:txBody>
      </p:sp>
      <p:pic>
        <p:nvPicPr>
          <p:cNvPr id="25614"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4397375"/>
            <a:ext cx="174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4"/>
          <p:cNvPicPr>
            <a:picLocks noChangeAspect="1" noChangeArrowheads="1"/>
          </p:cNvPicPr>
          <p:nvPr/>
        </p:nvPicPr>
        <p:blipFill>
          <a:blip r:embed="rId7">
            <a:extLst>
              <a:ext uri="{28A0092B-C50C-407E-A947-70E740481C1C}">
                <a14:useLocalDpi xmlns:a14="http://schemas.microsoft.com/office/drawing/2010/main" val="0"/>
              </a:ext>
            </a:extLst>
          </a:blip>
          <a:srcRect b="87"/>
          <a:stretch>
            <a:fillRect/>
          </a:stretch>
        </p:blipFill>
        <p:spPr bwMode="auto">
          <a:xfrm>
            <a:off x="34925" y="2420938"/>
            <a:ext cx="363378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0"/>
          </p:nvPr>
        </p:nvSpPr>
        <p:spPr>
          <a:xfrm>
            <a:off x="3924300" y="5373688"/>
            <a:ext cx="5207000" cy="1511300"/>
          </a:xfrm>
          <a:solidFill>
            <a:srgbClr val="FFFF00"/>
          </a:solidFill>
        </p:spPr>
        <p:txBody>
          <a:bodyPr lIns="72000" rIns="72000"/>
          <a:lstStyle/>
          <a:p>
            <a:pPr marL="0" indent="0" algn="r">
              <a:lnSpc>
                <a:spcPct val="90000"/>
              </a:lnSpc>
              <a:buFont typeface="Arial" charset="0"/>
              <a:buNone/>
              <a:defRPr/>
            </a:pPr>
            <a:r>
              <a:rPr lang="es-SV" sz="1800" spc="-10"/>
              <a:t>Crecimiento urbano en cuenca 1992-2009</a:t>
            </a:r>
            <a:br>
              <a:rPr lang="es-SV" sz="1800" spc="-10"/>
            </a:br>
            <a:r>
              <a:rPr lang="es-SV" sz="1800" spc="-10" err="1"/>
              <a:t>Urban</a:t>
            </a:r>
            <a:r>
              <a:rPr lang="es-SV" sz="1800" spc="-10"/>
              <a:t> </a:t>
            </a:r>
            <a:r>
              <a:rPr lang="es-SV" sz="1800" spc="-10" err="1"/>
              <a:t>growth</a:t>
            </a:r>
            <a:r>
              <a:rPr lang="es-SV" sz="1800" spc="-10"/>
              <a:t> in </a:t>
            </a:r>
            <a:r>
              <a:rPr lang="es-SV" sz="1800" spc="-10" err="1"/>
              <a:t>watershed</a:t>
            </a:r>
            <a:r>
              <a:rPr lang="es-SV" sz="1800" spc="-10"/>
              <a:t> 1992-2009:  </a:t>
            </a:r>
            <a:br>
              <a:rPr lang="es-SV" sz="1800" spc="-10"/>
            </a:br>
            <a:r>
              <a:rPr lang="es-SV" sz="1800" b="1" spc="-10"/>
              <a:t>5.5 km</a:t>
            </a:r>
            <a:r>
              <a:rPr lang="es-SV" sz="1800" b="1" spc="-10" baseline="30000"/>
              <a:t>2 </a:t>
            </a:r>
            <a:r>
              <a:rPr lang="es-SV" sz="1800" b="1" spc="-10"/>
              <a:t>(10.3%)</a:t>
            </a:r>
          </a:p>
          <a:p>
            <a:pPr marL="0" indent="0" algn="r">
              <a:lnSpc>
                <a:spcPct val="90000"/>
              </a:lnSpc>
              <a:spcBef>
                <a:spcPts val="1000"/>
              </a:spcBef>
              <a:buFont typeface="Arial" charset="0"/>
              <a:buNone/>
              <a:defRPr/>
            </a:pPr>
            <a:r>
              <a:rPr lang="es-SV" sz="1800" spc="-10"/>
              <a:t>Impacto: Menor infiltración y aumento de escorrentía</a:t>
            </a:r>
            <a:br>
              <a:rPr lang="es-SV" sz="1800" spc="-10"/>
            </a:br>
            <a:r>
              <a:rPr lang="es-SV" sz="1800" spc="-10" err="1"/>
              <a:t>Impact</a:t>
            </a:r>
            <a:r>
              <a:rPr lang="es-SV" sz="1800" spc="-10"/>
              <a:t>: </a:t>
            </a:r>
            <a:r>
              <a:rPr lang="es-SV" sz="1800" spc="-10" err="1"/>
              <a:t>Reduced</a:t>
            </a:r>
            <a:r>
              <a:rPr lang="es-SV" sz="1800" spc="-10"/>
              <a:t> </a:t>
            </a:r>
            <a:r>
              <a:rPr lang="es-SV" sz="1800" spc="-10" err="1"/>
              <a:t>infiltration</a:t>
            </a:r>
            <a:r>
              <a:rPr lang="es-SV" sz="1800" spc="-10"/>
              <a:t> and </a:t>
            </a:r>
            <a:r>
              <a:rPr lang="es-SV" sz="1800" spc="-10" err="1"/>
              <a:t>increased</a:t>
            </a:r>
            <a:r>
              <a:rPr lang="es-SV" sz="1800" spc="-10"/>
              <a:t> </a:t>
            </a:r>
            <a:r>
              <a:rPr lang="es-SV" sz="1800" spc="-10" err="1"/>
              <a:t>runoff</a:t>
            </a:r>
            <a:endParaRPr lang="es-SV" sz="1800" spc="-10"/>
          </a:p>
          <a:p>
            <a:pPr marL="0" indent="0" algn="r">
              <a:buFont typeface="Arial" charset="0"/>
              <a:buNone/>
              <a:defRPr/>
            </a:pPr>
            <a:endParaRPr lang="es-SV" sz="2000"/>
          </a:p>
        </p:txBody>
      </p:sp>
      <p:sp>
        <p:nvSpPr>
          <p:cNvPr id="25617" name="TextBox 4"/>
          <p:cNvSpPr txBox="1">
            <a:spLocks noChangeArrowheads="1"/>
          </p:cNvSpPr>
          <p:nvPr/>
        </p:nvSpPr>
        <p:spPr bwMode="auto">
          <a:xfrm>
            <a:off x="1908175" y="4737100"/>
            <a:ext cx="1943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1600"/>
              <a:t>Condiciones (Conditions) 1992</a:t>
            </a:r>
          </a:p>
        </p:txBody>
      </p:sp>
      <p:sp>
        <p:nvSpPr>
          <p:cNvPr id="25618" name="TextBox 40"/>
          <p:cNvSpPr txBox="1">
            <a:spLocks noChangeArrowheads="1"/>
          </p:cNvSpPr>
          <p:nvPr/>
        </p:nvSpPr>
        <p:spPr bwMode="auto">
          <a:xfrm>
            <a:off x="1931988" y="6032500"/>
            <a:ext cx="1944687"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1600"/>
              <a:t>Condiciones (Conditions)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4078288" cy="1152525"/>
          </a:xfrm>
        </p:spPr>
        <p:txBody>
          <a:bodyPr>
            <a:noAutofit/>
          </a:bodyPr>
          <a:lstStyle/>
          <a:p>
            <a:pPr>
              <a:defRPr/>
            </a:pPr>
            <a:r>
              <a:rPr sz="2800" smtClean="0"/>
              <a:t>7-8 Nov (Baja E96): </a:t>
            </a:r>
            <a:br>
              <a:rPr sz="2800" smtClean="0"/>
            </a:br>
            <a:r>
              <a:rPr sz="2800" smtClean="0"/>
              <a:t>Nuevo récord de </a:t>
            </a:r>
            <a:br>
              <a:rPr sz="2800" smtClean="0"/>
            </a:br>
            <a:r>
              <a:rPr sz="2800" smtClean="0"/>
              <a:t>lluvia en 6 horas </a:t>
            </a:r>
            <a:endParaRPr sz="2800"/>
          </a:p>
        </p:txBody>
      </p:sp>
      <p:sp>
        <p:nvSpPr>
          <p:cNvPr id="6" name="Content Placeholder 5"/>
          <p:cNvSpPr>
            <a:spLocks noGrp="1"/>
          </p:cNvSpPr>
          <p:nvPr>
            <p:ph idx="11"/>
          </p:nvPr>
        </p:nvSpPr>
        <p:spPr>
          <a:xfrm>
            <a:off x="74613" y="1412875"/>
            <a:ext cx="3776662" cy="4176713"/>
          </a:xfrm>
        </p:spPr>
        <p:txBody>
          <a:bodyPr/>
          <a:lstStyle/>
          <a:p>
            <a:pPr>
              <a:buFont typeface="Arial" charset="0"/>
              <a:buChar char="•"/>
              <a:defRPr/>
            </a:pPr>
            <a:endParaRPr lang="es-SV" sz="2100"/>
          </a:p>
        </p:txBody>
      </p:sp>
      <p:sp>
        <p:nvSpPr>
          <p:cNvPr id="7" name="Content Placeholder 6"/>
          <p:cNvSpPr>
            <a:spLocks noGrp="1"/>
          </p:cNvSpPr>
          <p:nvPr>
            <p:ph idx="12"/>
          </p:nvPr>
        </p:nvSpPr>
        <p:spPr>
          <a:xfrm>
            <a:off x="5076825" y="44450"/>
            <a:ext cx="3951288" cy="1152525"/>
          </a:xfrm>
        </p:spPr>
        <p:txBody>
          <a:bodyPr/>
          <a:lstStyle/>
          <a:p>
            <a:pPr algn="r">
              <a:buFont typeface="Arial" charset="0"/>
              <a:buNone/>
              <a:defRPr/>
            </a:pPr>
            <a:r>
              <a:rPr lang="es-SV" sz="2800"/>
              <a:t>Nov 7-8 (</a:t>
            </a:r>
            <a:r>
              <a:rPr lang="es-SV" sz="2800" err="1"/>
              <a:t>Low</a:t>
            </a:r>
            <a:r>
              <a:rPr lang="es-SV" sz="2800"/>
              <a:t> E96): </a:t>
            </a:r>
            <a:br>
              <a:rPr lang="es-SV" sz="2800"/>
            </a:br>
            <a:r>
              <a:rPr lang="es-SV" sz="2800"/>
              <a:t>New record </a:t>
            </a:r>
            <a:r>
              <a:rPr lang="es-SV" sz="2800" err="1"/>
              <a:t>for</a:t>
            </a:r>
            <a:r>
              <a:rPr lang="es-SV" sz="2800"/>
              <a:t> </a:t>
            </a:r>
            <a:r>
              <a:rPr lang="es-SV" sz="2800" err="1"/>
              <a:t>rainfall</a:t>
            </a:r>
            <a:r>
              <a:rPr lang="es-SV" sz="2800"/>
              <a:t> in 6 </a:t>
            </a:r>
            <a:r>
              <a:rPr lang="es-SV" sz="2800" err="1"/>
              <a:t>hours</a:t>
            </a:r>
            <a:r>
              <a:rPr lang="es-SV" sz="2800"/>
              <a:t> </a:t>
            </a:r>
          </a:p>
        </p:txBody>
      </p:sp>
      <p:sp>
        <p:nvSpPr>
          <p:cNvPr id="9" name="TextBox 8"/>
          <p:cNvSpPr txBox="1"/>
          <p:nvPr/>
        </p:nvSpPr>
        <p:spPr>
          <a:xfrm>
            <a:off x="4211638" y="-26988"/>
            <a:ext cx="800100" cy="1439863"/>
          </a:xfrm>
          <a:prstGeom prst="rect">
            <a:avLst/>
          </a:prstGeom>
          <a:solidFill>
            <a:schemeClr val="tx2">
              <a:lumMod val="50000"/>
            </a:schemeClr>
          </a:solidFill>
        </p:spPr>
        <p:txBody>
          <a:bodyPr vert="vert" tIns="72000" bIns="72000">
            <a:spAutoFit/>
          </a:bodyPr>
          <a:lstStyle/>
          <a:p>
            <a:pPr algn="ctr">
              <a:defRPr/>
            </a:pPr>
            <a:r>
              <a:rPr lang="es-SV" sz="4000" dirty="0">
                <a:solidFill>
                  <a:schemeClr val="bg1"/>
                </a:solidFill>
                <a:latin typeface="Arial" charset="0"/>
                <a:cs typeface="Arial" charset="0"/>
              </a:rPr>
              <a:t>2009</a:t>
            </a:r>
          </a:p>
        </p:txBody>
      </p:sp>
      <p:sp>
        <p:nvSpPr>
          <p:cNvPr id="4" name="Content Placeholder 3"/>
          <p:cNvSpPr>
            <a:spLocks noGrp="1"/>
          </p:cNvSpPr>
          <p:nvPr>
            <p:ph idx="10"/>
          </p:nvPr>
        </p:nvSpPr>
        <p:spPr>
          <a:xfrm>
            <a:off x="4716463" y="1628775"/>
            <a:ext cx="4176712" cy="4392613"/>
          </a:xfrm>
        </p:spPr>
        <p:txBody>
          <a:bodyPr/>
          <a:lstStyle/>
          <a:p>
            <a:pPr>
              <a:buFont typeface="Arial" charset="0"/>
              <a:buChar char="•"/>
              <a:defRPr/>
            </a:pPr>
            <a:endParaRPr lang="es-SV"/>
          </a:p>
        </p:txBody>
      </p:sp>
      <p:pic>
        <p:nvPicPr>
          <p:cNvPr id="26631" name="Picture 3" descr="C:\Users\hh\Documents\My Dropbox\HH\00DT12E\Isoyetas\LluviaAcum  IDA2009 RANGOS100.jpg"/>
          <p:cNvPicPr>
            <a:picLocks noChangeAspect="1" noChangeArrowheads="1"/>
          </p:cNvPicPr>
          <p:nvPr/>
        </p:nvPicPr>
        <p:blipFill>
          <a:blip r:embed="rId3">
            <a:extLst>
              <a:ext uri="{28A0092B-C50C-407E-A947-70E740481C1C}">
                <a14:useLocalDpi xmlns:a14="http://schemas.microsoft.com/office/drawing/2010/main" val="0"/>
              </a:ext>
            </a:extLst>
          </a:blip>
          <a:srcRect r="41" b="93"/>
          <a:stretch>
            <a:fillRect/>
          </a:stretch>
        </p:blipFill>
        <p:spPr bwMode="auto">
          <a:xfrm>
            <a:off x="-19050" y="5083175"/>
            <a:ext cx="315118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84313"/>
            <a:ext cx="35655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Content Placeholder 2"/>
          <p:cNvSpPr txBox="1">
            <a:spLocks/>
          </p:cNvSpPr>
          <p:nvPr/>
        </p:nvSpPr>
        <p:spPr bwMode="auto">
          <a:xfrm>
            <a:off x="-36513" y="4076700"/>
            <a:ext cx="41767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nSpc>
                <a:spcPct val="90000"/>
              </a:lnSpc>
              <a:defRPr/>
            </a:pPr>
            <a:r>
              <a:rPr lang="es-SV" altLang="es-SV" sz="1800" dirty="0" smtClean="0">
                <a:cs typeface="Arial" charset="0"/>
              </a:rPr>
              <a:t>6h: Casi 300 mm (</a:t>
            </a:r>
            <a:r>
              <a:rPr lang="es-SV" altLang="es-SV" sz="1800" dirty="0" err="1" smtClean="0">
                <a:cs typeface="Arial" charset="0"/>
              </a:rPr>
              <a:t>almost</a:t>
            </a:r>
            <a:r>
              <a:rPr lang="es-SV" altLang="es-SV" sz="1800" dirty="0" smtClean="0">
                <a:cs typeface="Arial" charset="0"/>
              </a:rPr>
              <a:t> 300 mm)</a:t>
            </a:r>
          </a:p>
          <a:p>
            <a:pPr>
              <a:lnSpc>
                <a:spcPct val="90000"/>
              </a:lnSpc>
              <a:defRPr/>
            </a:pPr>
            <a:r>
              <a:rPr lang="es-SV" altLang="es-SV" sz="1800" dirty="0" smtClean="0">
                <a:cs typeface="Arial" charset="0"/>
              </a:rPr>
              <a:t>Espacialmente muy concentradas (</a:t>
            </a:r>
            <a:r>
              <a:rPr lang="es-SV" altLang="es-SV" sz="1800" dirty="0" err="1" smtClean="0">
                <a:cs typeface="Arial" charset="0"/>
              </a:rPr>
              <a:t>spatially</a:t>
            </a:r>
            <a:r>
              <a:rPr lang="es-SV" altLang="es-SV" sz="1800" dirty="0" smtClean="0">
                <a:cs typeface="Arial" charset="0"/>
              </a:rPr>
              <a:t> </a:t>
            </a:r>
            <a:r>
              <a:rPr lang="es-SV" altLang="es-SV" sz="1800" dirty="0" err="1" smtClean="0">
                <a:cs typeface="Arial" charset="0"/>
              </a:rPr>
              <a:t>highly</a:t>
            </a:r>
            <a:r>
              <a:rPr lang="es-SV" altLang="es-SV" sz="1800" dirty="0" smtClean="0">
                <a:cs typeface="Arial" charset="0"/>
              </a:rPr>
              <a:t> </a:t>
            </a:r>
            <a:r>
              <a:rPr lang="es-SV" altLang="es-SV" sz="1800" dirty="0" err="1" smtClean="0">
                <a:cs typeface="Arial" charset="0"/>
              </a:rPr>
              <a:t>concentrated</a:t>
            </a:r>
            <a:r>
              <a:rPr lang="es-SV" altLang="es-SV" sz="1800" dirty="0" smtClean="0">
                <a:cs typeface="Arial" charset="0"/>
              </a:rPr>
              <a:t>)</a:t>
            </a:r>
          </a:p>
          <a:p>
            <a:pPr marL="0" indent="0">
              <a:lnSpc>
                <a:spcPct val="90000"/>
              </a:lnSpc>
              <a:buFont typeface="Arial" charset="0"/>
              <a:buNone/>
              <a:defRPr/>
            </a:pPr>
            <a:endParaRPr lang="es-SV" altLang="es-SV" sz="2000" i="1" dirty="0" smtClean="0">
              <a:cs typeface="Arial" charset="0"/>
            </a:endParaRPr>
          </a:p>
        </p:txBody>
      </p:sp>
      <p:pic>
        <p:nvPicPr>
          <p:cNvPr id="26634" name="Picture 2" descr="C:\Users\hh\Downloads\ida_baja96_20091111.jpg"/>
          <p:cNvPicPr>
            <a:picLocks noChangeAspect="1" noChangeArrowheads="1"/>
          </p:cNvPicPr>
          <p:nvPr/>
        </p:nvPicPr>
        <p:blipFill>
          <a:blip r:embed="rId5">
            <a:extLst>
              <a:ext uri="{28A0092B-C50C-407E-A947-70E740481C1C}">
                <a14:useLocalDpi xmlns:a14="http://schemas.microsoft.com/office/drawing/2010/main" val="0"/>
              </a:ext>
            </a:extLst>
          </a:blip>
          <a:srcRect r="-49" b="23"/>
          <a:stretch>
            <a:fillRect/>
          </a:stretch>
        </p:blipFill>
        <p:spPr bwMode="auto">
          <a:xfrm>
            <a:off x="5638800" y="1412875"/>
            <a:ext cx="350837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9"/>
          <p:cNvSpPr>
            <a:spLocks noChangeArrowheads="1"/>
          </p:cNvSpPr>
          <p:nvPr/>
        </p:nvSpPr>
        <p:spPr bwMode="auto">
          <a:xfrm>
            <a:off x="3779838" y="1412875"/>
            <a:ext cx="2952750" cy="2317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600"/>
              </a:spcBef>
              <a:buFont typeface="Arial" panose="020B0604020202020204" pitchFamily="34" charset="0"/>
              <a:buChar char="•"/>
            </a:pPr>
            <a:r>
              <a:rPr lang="es-SV" altLang="es-SV"/>
              <a:t>200 muertos (deaths)  </a:t>
            </a:r>
          </a:p>
          <a:p>
            <a:pPr eaLnBrk="1" hangingPunct="1">
              <a:lnSpc>
                <a:spcPct val="90000"/>
              </a:lnSpc>
              <a:spcBef>
                <a:spcPts val="600"/>
              </a:spcBef>
              <a:buFont typeface="Arial" panose="020B0604020202020204" pitchFamily="34" charset="0"/>
              <a:buChar char="•"/>
            </a:pPr>
            <a:r>
              <a:rPr lang="es-SV" altLang="es-SV"/>
              <a:t>24 puentes colapsados (collapsed bridges)</a:t>
            </a:r>
          </a:p>
          <a:p>
            <a:pPr eaLnBrk="1" hangingPunct="1">
              <a:lnSpc>
                <a:spcPct val="90000"/>
              </a:lnSpc>
              <a:spcBef>
                <a:spcPts val="600"/>
              </a:spcBef>
              <a:buFont typeface="Arial" panose="020B0604020202020204" pitchFamily="34" charset="0"/>
              <a:buChar char="•"/>
            </a:pPr>
            <a:r>
              <a:rPr lang="es-SV" altLang="es-SV"/>
              <a:t>55 puentes dañados (damaged bridges)</a:t>
            </a:r>
          </a:p>
          <a:p>
            <a:pPr eaLnBrk="1" hangingPunct="1">
              <a:lnSpc>
                <a:spcPct val="90000"/>
              </a:lnSpc>
              <a:spcBef>
                <a:spcPts val="600"/>
              </a:spcBef>
              <a:buFont typeface="Arial" panose="020B0604020202020204" pitchFamily="34" charset="0"/>
              <a:buChar char="•"/>
            </a:pPr>
            <a:r>
              <a:rPr lang="es-SV" altLang="es-SV"/>
              <a:t>$315 millones (million) </a:t>
            </a:r>
            <a:br>
              <a:rPr lang="es-SV" altLang="es-SV"/>
            </a:br>
            <a:r>
              <a:rPr lang="es-SV" altLang="es-SV"/>
              <a:t>pérdidas y daños </a:t>
            </a:r>
            <a:br>
              <a:rPr lang="es-SV" altLang="es-SV"/>
            </a:br>
            <a:r>
              <a:rPr lang="es-SV" altLang="es-SV"/>
              <a:t>(loss and damage).    </a:t>
            </a:r>
          </a:p>
        </p:txBody>
      </p:sp>
      <p:sp>
        <p:nvSpPr>
          <p:cNvPr id="16" name="TextBox 15"/>
          <p:cNvSpPr txBox="1"/>
          <p:nvPr/>
        </p:nvSpPr>
        <p:spPr>
          <a:xfrm>
            <a:off x="8575675" y="3627438"/>
            <a:ext cx="520700" cy="319087"/>
          </a:xfrm>
          <a:prstGeom prst="rect">
            <a:avLst/>
          </a:prstGeom>
          <a:solidFill>
            <a:srgbClr val="FFFF00"/>
          </a:solidFill>
        </p:spPr>
        <p:txBody>
          <a:bodyPr lIns="36000" tIns="36000" rIns="36000" bIns="36000">
            <a:spAutoFit/>
          </a:bodyPr>
          <a:lstStyle/>
          <a:p>
            <a:pPr algn="ctr">
              <a:defRPr/>
            </a:pPr>
            <a:r>
              <a:rPr lang="es-SV" sz="1600" b="1" dirty="0">
                <a:latin typeface="+mn-lt"/>
                <a:cs typeface="+mn-cs"/>
              </a:rPr>
              <a:t>IDA</a:t>
            </a:r>
          </a:p>
        </p:txBody>
      </p:sp>
      <p:sp>
        <p:nvSpPr>
          <p:cNvPr id="17" name="TextBox 16"/>
          <p:cNvSpPr txBox="1"/>
          <p:nvPr/>
        </p:nvSpPr>
        <p:spPr>
          <a:xfrm>
            <a:off x="6948488" y="5732463"/>
            <a:ext cx="863600" cy="515937"/>
          </a:xfrm>
          <a:prstGeom prst="rect">
            <a:avLst/>
          </a:prstGeom>
          <a:solidFill>
            <a:srgbClr val="FFFF00"/>
          </a:solidFill>
        </p:spPr>
        <p:txBody>
          <a:bodyPr lIns="36000" tIns="36000" rIns="36000" bIns="36000">
            <a:spAutoFit/>
          </a:bodyPr>
          <a:lstStyle/>
          <a:p>
            <a:pPr>
              <a:lnSpc>
                <a:spcPct val="90000"/>
              </a:lnSpc>
              <a:defRPr/>
            </a:pPr>
            <a:r>
              <a:rPr lang="es-SV" sz="1600" b="1" dirty="0">
                <a:latin typeface="+mn-lt"/>
                <a:cs typeface="+mn-cs"/>
              </a:rPr>
              <a:t>Baja </a:t>
            </a:r>
            <a:br>
              <a:rPr lang="es-SV" sz="1600" b="1" dirty="0">
                <a:latin typeface="+mn-lt"/>
                <a:cs typeface="+mn-cs"/>
              </a:rPr>
            </a:br>
            <a:r>
              <a:rPr lang="es-SV" sz="1600" b="1" dirty="0" err="1">
                <a:latin typeface="+mn-lt"/>
                <a:cs typeface="+mn-cs"/>
              </a:rPr>
              <a:t>Low</a:t>
            </a:r>
            <a:r>
              <a:rPr lang="es-SV" sz="1600" b="1" dirty="0">
                <a:latin typeface="+mn-lt"/>
                <a:cs typeface="+mn-cs"/>
              </a:rPr>
              <a:t> E96</a:t>
            </a:r>
          </a:p>
        </p:txBody>
      </p:sp>
      <p:pic>
        <p:nvPicPr>
          <p:cNvPr id="26638" name="3 Imagen" descr="escanear0001.jpg"/>
          <p:cNvPicPr>
            <a:picLocks noChangeAspect="1"/>
          </p:cNvPicPr>
          <p:nvPr/>
        </p:nvPicPr>
        <p:blipFill>
          <a:blip r:embed="rId6">
            <a:extLst>
              <a:ext uri="{28A0092B-C50C-407E-A947-70E740481C1C}">
                <a14:useLocalDpi xmlns:a14="http://schemas.microsoft.com/office/drawing/2010/main" val="0"/>
              </a:ext>
            </a:extLst>
          </a:blip>
          <a:srcRect r="32"/>
          <a:stretch>
            <a:fillRect/>
          </a:stretch>
        </p:blipFill>
        <p:spPr bwMode="auto">
          <a:xfrm>
            <a:off x="3132138" y="5278438"/>
            <a:ext cx="251936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51500" y="6308725"/>
            <a:ext cx="3495675" cy="539750"/>
          </a:xfrm>
          <a:prstGeom prst="rect">
            <a:avLst/>
          </a:prstGeom>
          <a:solidFill>
            <a:schemeClr val="bg1"/>
          </a:solidFill>
        </p:spPr>
        <p:txBody>
          <a:bodyPr>
            <a:spAutoFit/>
          </a:bodyPr>
          <a:lstStyle/>
          <a:p>
            <a:pPr>
              <a:defRPr/>
            </a:pPr>
            <a:r>
              <a:rPr lang="es-SV" sz="1450" b="1" dirty="0">
                <a:latin typeface="Arial" charset="0"/>
                <a:cs typeface="+mn-cs"/>
              </a:rPr>
              <a:t>Trayectorias Huracán Ida y Baja E96</a:t>
            </a:r>
          </a:p>
          <a:p>
            <a:pPr>
              <a:defRPr/>
            </a:pPr>
            <a:r>
              <a:rPr lang="es-SV" sz="1450" b="1" dirty="0" err="1">
                <a:latin typeface="Arial" charset="0"/>
                <a:cs typeface="+mn-cs"/>
              </a:rPr>
              <a:t>Trajectories</a:t>
            </a:r>
            <a:r>
              <a:rPr lang="es-SV" sz="1450" b="1" dirty="0">
                <a:latin typeface="Arial" charset="0"/>
                <a:cs typeface="+mn-cs"/>
              </a:rPr>
              <a:t> </a:t>
            </a:r>
            <a:r>
              <a:rPr lang="es-SV" sz="1450" b="1" dirty="0" err="1">
                <a:latin typeface="Arial" charset="0"/>
                <a:cs typeface="+mn-cs"/>
              </a:rPr>
              <a:t>Hurricane</a:t>
            </a:r>
            <a:r>
              <a:rPr lang="es-SV" sz="1450" b="1" dirty="0">
                <a:latin typeface="Arial" charset="0"/>
                <a:cs typeface="+mn-cs"/>
              </a:rPr>
              <a:t> IDA &amp; </a:t>
            </a:r>
            <a:r>
              <a:rPr lang="es-SV" sz="1450" b="1" dirty="0" err="1">
                <a:latin typeface="Arial" charset="0"/>
                <a:cs typeface="+mn-cs"/>
              </a:rPr>
              <a:t>Low</a:t>
            </a:r>
            <a:r>
              <a:rPr lang="es-SV" sz="1450" b="1" dirty="0">
                <a:latin typeface="Arial" charset="0"/>
                <a:cs typeface="+mn-cs"/>
              </a:rPr>
              <a:t> E96</a:t>
            </a:r>
          </a:p>
        </p:txBody>
      </p:sp>
      <p:pic>
        <p:nvPicPr>
          <p:cNvPr id="26640" name="Picture 15" descr="article_phot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338" y="3730625"/>
            <a:ext cx="208121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4078288" cy="1152525"/>
          </a:xfrm>
        </p:spPr>
        <p:txBody>
          <a:bodyPr>
            <a:noAutofit/>
          </a:bodyPr>
          <a:lstStyle/>
          <a:p>
            <a:pPr>
              <a:defRPr/>
            </a:pPr>
            <a:r>
              <a:rPr sz="2800" smtClean="0"/>
              <a:t>23-31 Mayo (Agatha): </a:t>
            </a:r>
            <a:br>
              <a:rPr sz="2800" smtClean="0"/>
            </a:br>
            <a:r>
              <a:rPr sz="2800" smtClean="0"/>
              <a:t>Nuevo récord de </a:t>
            </a:r>
            <a:br>
              <a:rPr sz="2800" smtClean="0"/>
            </a:br>
            <a:r>
              <a:rPr sz="2800" smtClean="0"/>
              <a:t>lluvia en 24 horas </a:t>
            </a:r>
            <a:endParaRPr sz="2800"/>
          </a:p>
        </p:txBody>
      </p:sp>
      <p:sp>
        <p:nvSpPr>
          <p:cNvPr id="6" name="Content Placeholder 5"/>
          <p:cNvSpPr>
            <a:spLocks noGrp="1"/>
          </p:cNvSpPr>
          <p:nvPr>
            <p:ph idx="11"/>
          </p:nvPr>
        </p:nvSpPr>
        <p:spPr>
          <a:xfrm>
            <a:off x="74613" y="1412875"/>
            <a:ext cx="3776662" cy="4176713"/>
          </a:xfrm>
        </p:spPr>
        <p:txBody>
          <a:bodyPr/>
          <a:lstStyle/>
          <a:p>
            <a:pPr>
              <a:buFont typeface="Arial" charset="0"/>
              <a:buChar char="•"/>
              <a:defRPr/>
            </a:pPr>
            <a:endParaRPr lang="es-SV" sz="2100"/>
          </a:p>
        </p:txBody>
      </p:sp>
      <p:sp>
        <p:nvSpPr>
          <p:cNvPr id="7" name="Content Placeholder 6"/>
          <p:cNvSpPr>
            <a:spLocks noGrp="1"/>
          </p:cNvSpPr>
          <p:nvPr>
            <p:ph idx="12"/>
          </p:nvPr>
        </p:nvSpPr>
        <p:spPr>
          <a:xfrm>
            <a:off x="5076825" y="44450"/>
            <a:ext cx="3951288" cy="1152525"/>
          </a:xfrm>
        </p:spPr>
        <p:txBody>
          <a:bodyPr/>
          <a:lstStyle/>
          <a:p>
            <a:pPr algn="r">
              <a:buFont typeface="Arial" charset="0"/>
              <a:buNone/>
              <a:defRPr/>
            </a:pPr>
            <a:r>
              <a:rPr lang="es-SV" sz="2800"/>
              <a:t>23-31 </a:t>
            </a:r>
            <a:r>
              <a:rPr lang="es-SV" sz="2800" err="1"/>
              <a:t>May</a:t>
            </a:r>
            <a:r>
              <a:rPr lang="es-SV" sz="2800"/>
              <a:t> (Agatha): </a:t>
            </a:r>
            <a:br>
              <a:rPr lang="es-SV" sz="2800"/>
            </a:br>
            <a:r>
              <a:rPr lang="es-SV" sz="2800"/>
              <a:t>New record </a:t>
            </a:r>
            <a:r>
              <a:rPr lang="es-SV" sz="2800" err="1"/>
              <a:t>for</a:t>
            </a:r>
            <a:r>
              <a:rPr lang="es-SV" sz="2800"/>
              <a:t> </a:t>
            </a:r>
            <a:r>
              <a:rPr lang="es-SV" sz="2800" err="1"/>
              <a:t>rainfall</a:t>
            </a:r>
            <a:r>
              <a:rPr lang="es-SV" sz="2800"/>
              <a:t> in 48 </a:t>
            </a:r>
            <a:r>
              <a:rPr lang="es-SV" sz="2800" err="1"/>
              <a:t>hours</a:t>
            </a:r>
            <a:r>
              <a:rPr lang="es-SV" sz="2800"/>
              <a:t> </a:t>
            </a:r>
          </a:p>
        </p:txBody>
      </p:sp>
      <p:sp>
        <p:nvSpPr>
          <p:cNvPr id="9" name="TextBox 8"/>
          <p:cNvSpPr txBox="1"/>
          <p:nvPr/>
        </p:nvSpPr>
        <p:spPr>
          <a:xfrm>
            <a:off x="4211638" y="-26988"/>
            <a:ext cx="800100" cy="1439863"/>
          </a:xfrm>
          <a:prstGeom prst="rect">
            <a:avLst/>
          </a:prstGeom>
          <a:solidFill>
            <a:schemeClr val="tx2">
              <a:lumMod val="50000"/>
            </a:schemeClr>
          </a:solidFill>
        </p:spPr>
        <p:txBody>
          <a:bodyPr vert="vert" tIns="72000" bIns="72000">
            <a:spAutoFit/>
          </a:bodyPr>
          <a:lstStyle/>
          <a:p>
            <a:pPr algn="ctr">
              <a:defRPr/>
            </a:pPr>
            <a:r>
              <a:rPr lang="es-SV" sz="4000" dirty="0">
                <a:solidFill>
                  <a:schemeClr val="bg1"/>
                </a:solidFill>
                <a:latin typeface="Arial" charset="0"/>
                <a:cs typeface="Arial" charset="0"/>
              </a:rPr>
              <a:t>2010</a:t>
            </a:r>
          </a:p>
        </p:txBody>
      </p:sp>
      <p:sp>
        <p:nvSpPr>
          <p:cNvPr id="27654" name="Content Placeholder 2"/>
          <p:cNvSpPr txBox="1">
            <a:spLocks/>
          </p:cNvSpPr>
          <p:nvPr/>
        </p:nvSpPr>
        <p:spPr bwMode="auto">
          <a:xfrm>
            <a:off x="-36513" y="4076700"/>
            <a:ext cx="41767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Font typeface="Arial" panose="020B0604020202020204" pitchFamily="34" charset="0"/>
              <a:buNone/>
            </a:pPr>
            <a:endParaRPr lang="es-SV" altLang="es-SV" sz="2000" i="1">
              <a:latin typeface="Calibri" panose="020F0502020204030204" pitchFamily="34" charset="0"/>
            </a:endParaRPr>
          </a:p>
        </p:txBody>
      </p:sp>
      <p:pic>
        <p:nvPicPr>
          <p:cNvPr id="27655" name="Picture 2" descr="Tormenta Tropical Agatha,  Mayo 20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12875"/>
            <a:ext cx="457676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C:\Users\hh\Documents\My Dropbox\HH\00DT12E\Isoyetas\LluviaAcum AGATHA2010 RANGOS100.jpg"/>
          <p:cNvPicPr>
            <a:picLocks noChangeAspect="1" noChangeArrowheads="1"/>
          </p:cNvPicPr>
          <p:nvPr/>
        </p:nvPicPr>
        <p:blipFill>
          <a:blip r:embed="rId4">
            <a:extLst>
              <a:ext uri="{28A0092B-C50C-407E-A947-70E740481C1C}">
                <a14:useLocalDpi xmlns:a14="http://schemas.microsoft.com/office/drawing/2010/main" val="0"/>
              </a:ext>
            </a:extLst>
          </a:blip>
          <a:srcRect r="-41" b="-8"/>
          <a:stretch>
            <a:fillRect/>
          </a:stretch>
        </p:blipFill>
        <p:spPr bwMode="auto">
          <a:xfrm>
            <a:off x="4716463" y="1412875"/>
            <a:ext cx="4360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1"/>
          <p:cNvPicPr>
            <a:picLocks noChangeAspect="1" noChangeArrowheads="1"/>
          </p:cNvPicPr>
          <p:nvPr/>
        </p:nvPicPr>
        <p:blipFill>
          <a:blip r:embed="rId5">
            <a:extLst>
              <a:ext uri="{28A0092B-C50C-407E-A947-70E740481C1C}">
                <a14:useLocalDpi xmlns:a14="http://schemas.microsoft.com/office/drawing/2010/main" val="0"/>
              </a:ext>
            </a:extLst>
          </a:blip>
          <a:srcRect b="-114"/>
          <a:stretch>
            <a:fillRect/>
          </a:stretch>
        </p:blipFill>
        <p:spPr bwMode="auto">
          <a:xfrm>
            <a:off x="3203575" y="3933825"/>
            <a:ext cx="2089150" cy="2297113"/>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765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338" y="3963988"/>
            <a:ext cx="3741737"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4 Imagen" descr="CRW_015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25" y="3963988"/>
            <a:ext cx="313848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angle 9"/>
          <p:cNvSpPr>
            <a:spLocks noChangeArrowheads="1"/>
          </p:cNvSpPr>
          <p:nvPr/>
        </p:nvSpPr>
        <p:spPr bwMode="auto">
          <a:xfrm>
            <a:off x="2700338" y="6294438"/>
            <a:ext cx="6443662" cy="590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1200"/>
              </a:spcBef>
              <a:buFont typeface="Arial" panose="020B0604020202020204" pitchFamily="34" charset="0"/>
              <a:buNone/>
            </a:pPr>
            <a:r>
              <a:rPr lang="es-SV" altLang="es-SV"/>
              <a:t>12 muertos (deaths); 25 puentes dañados (damaged bridges); </a:t>
            </a:r>
            <a:br>
              <a:rPr lang="es-SV" altLang="es-SV"/>
            </a:br>
            <a:r>
              <a:rPr lang="es-SV" altLang="es-SV"/>
              <a:t>$112 millones (million) pérdidas y daños (loss and damage).    </a:t>
            </a:r>
          </a:p>
        </p:txBody>
      </p:sp>
      <p:sp>
        <p:nvSpPr>
          <p:cNvPr id="4" name="Content Placeholder 3"/>
          <p:cNvSpPr>
            <a:spLocks noGrp="1"/>
          </p:cNvSpPr>
          <p:nvPr>
            <p:ph idx="10"/>
          </p:nvPr>
        </p:nvSpPr>
        <p:spPr>
          <a:xfrm>
            <a:off x="7381875" y="1412875"/>
            <a:ext cx="1654175" cy="720725"/>
          </a:xfrm>
          <a:solidFill>
            <a:srgbClr val="FFFF00"/>
          </a:solidFill>
        </p:spPr>
        <p:txBody>
          <a:bodyPr lIns="36000" tIns="0" rIns="36000" bIns="0" anchor="ctr"/>
          <a:lstStyle/>
          <a:p>
            <a:pPr marL="0" indent="0" algn="r">
              <a:lnSpc>
                <a:spcPct val="90000"/>
              </a:lnSpc>
              <a:spcBef>
                <a:spcPts val="0"/>
              </a:spcBef>
              <a:buFont typeface="Arial" charset="0"/>
              <a:buNone/>
              <a:defRPr/>
            </a:pPr>
            <a:r>
              <a:rPr lang="es-SV" sz="2400"/>
              <a:t>Record 24h: 483mm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4078288" cy="1152525"/>
          </a:xfrm>
        </p:spPr>
        <p:txBody>
          <a:bodyPr>
            <a:noAutofit/>
          </a:bodyPr>
          <a:lstStyle/>
          <a:p>
            <a:pPr>
              <a:defRPr/>
            </a:pPr>
            <a:r>
              <a:rPr sz="2700" smtClean="0"/>
              <a:t>10-19 Oct (DT12E): </a:t>
            </a:r>
            <a:br>
              <a:rPr sz="2700" smtClean="0"/>
            </a:br>
            <a:r>
              <a:rPr sz="2700" smtClean="0"/>
              <a:t>Récords de duración </a:t>
            </a:r>
            <a:br>
              <a:rPr sz="2700" smtClean="0"/>
            </a:br>
            <a:r>
              <a:rPr sz="2700" smtClean="0"/>
              <a:t>y acumulado de lluvia  </a:t>
            </a:r>
            <a:endParaRPr sz="2700"/>
          </a:p>
        </p:txBody>
      </p:sp>
      <p:sp>
        <p:nvSpPr>
          <p:cNvPr id="6" name="Content Placeholder 5"/>
          <p:cNvSpPr>
            <a:spLocks noGrp="1"/>
          </p:cNvSpPr>
          <p:nvPr>
            <p:ph idx="11"/>
          </p:nvPr>
        </p:nvSpPr>
        <p:spPr>
          <a:xfrm>
            <a:off x="74613" y="1412875"/>
            <a:ext cx="4673600" cy="4176713"/>
          </a:xfrm>
        </p:spPr>
        <p:txBody>
          <a:bodyPr/>
          <a:lstStyle/>
          <a:p>
            <a:pPr>
              <a:buFont typeface="Arial" charset="0"/>
              <a:buChar char="•"/>
              <a:defRPr/>
            </a:pPr>
            <a:r>
              <a:rPr lang="es-SV" sz="2100"/>
              <a:t>Lluvia acumulada en 10 días:  42% de lluvia anual promedio (1971-2000) y 1,516mm en un punto.</a:t>
            </a:r>
          </a:p>
          <a:p>
            <a:pPr>
              <a:buFont typeface="Arial" charset="0"/>
              <a:buChar char="•"/>
              <a:defRPr/>
            </a:pPr>
            <a:r>
              <a:rPr lang="es-SV" sz="2100" err="1"/>
              <a:t>Accumulated</a:t>
            </a:r>
            <a:r>
              <a:rPr lang="es-SV" sz="2100"/>
              <a:t> </a:t>
            </a:r>
            <a:r>
              <a:rPr lang="es-SV" sz="2100" err="1"/>
              <a:t>rainfall</a:t>
            </a:r>
            <a:r>
              <a:rPr lang="es-SV" sz="2100"/>
              <a:t> </a:t>
            </a:r>
            <a:r>
              <a:rPr lang="es-SV" sz="2100" err="1"/>
              <a:t>over</a:t>
            </a:r>
            <a:r>
              <a:rPr lang="es-SV" sz="2100"/>
              <a:t> 10 </a:t>
            </a:r>
            <a:r>
              <a:rPr lang="es-SV" sz="2100" err="1"/>
              <a:t>days</a:t>
            </a:r>
            <a:r>
              <a:rPr lang="es-SV" sz="2100"/>
              <a:t>: 42% of </a:t>
            </a:r>
            <a:r>
              <a:rPr lang="es-SV" sz="2100" err="1"/>
              <a:t>average</a:t>
            </a:r>
            <a:r>
              <a:rPr lang="es-SV" sz="2100"/>
              <a:t> </a:t>
            </a:r>
            <a:r>
              <a:rPr lang="es-SV" sz="2100" err="1"/>
              <a:t>annual</a:t>
            </a:r>
            <a:r>
              <a:rPr lang="es-SV" sz="2100"/>
              <a:t> </a:t>
            </a:r>
            <a:r>
              <a:rPr lang="es-SV" sz="2100" err="1"/>
              <a:t>rainfall</a:t>
            </a:r>
            <a:r>
              <a:rPr lang="es-SV" sz="2100"/>
              <a:t> (1971-2000) and 1,516mm at </a:t>
            </a:r>
            <a:r>
              <a:rPr lang="es-SV" sz="2100" err="1"/>
              <a:t>one</a:t>
            </a:r>
            <a:r>
              <a:rPr lang="es-SV" sz="2100"/>
              <a:t> </a:t>
            </a:r>
            <a:r>
              <a:rPr lang="es-SV" sz="2100" err="1"/>
              <a:t>point</a:t>
            </a:r>
            <a:endParaRPr lang="es-SV" sz="2100"/>
          </a:p>
        </p:txBody>
      </p:sp>
      <p:sp>
        <p:nvSpPr>
          <p:cNvPr id="7" name="Content Placeholder 6"/>
          <p:cNvSpPr>
            <a:spLocks noGrp="1"/>
          </p:cNvSpPr>
          <p:nvPr>
            <p:ph idx="12"/>
          </p:nvPr>
        </p:nvSpPr>
        <p:spPr>
          <a:xfrm>
            <a:off x="5076825" y="44450"/>
            <a:ext cx="3951288" cy="1152525"/>
          </a:xfrm>
        </p:spPr>
        <p:txBody>
          <a:bodyPr/>
          <a:lstStyle/>
          <a:p>
            <a:pPr algn="r">
              <a:buFont typeface="Arial" charset="0"/>
              <a:buNone/>
              <a:defRPr/>
            </a:pPr>
            <a:r>
              <a:rPr lang="es-SV" sz="2700"/>
              <a:t>10-19 Oct (TD12E): </a:t>
            </a:r>
            <a:br>
              <a:rPr lang="es-SV" sz="2700"/>
            </a:br>
            <a:r>
              <a:rPr lang="es-SV" sz="2700"/>
              <a:t>Records </a:t>
            </a:r>
            <a:r>
              <a:rPr lang="es-SV" sz="2700" err="1"/>
              <a:t>for</a:t>
            </a:r>
            <a:r>
              <a:rPr lang="es-SV" sz="2700"/>
              <a:t> </a:t>
            </a:r>
            <a:r>
              <a:rPr lang="es-SV" sz="2700" err="1"/>
              <a:t>duration</a:t>
            </a:r>
            <a:r>
              <a:rPr lang="es-SV" sz="2700"/>
              <a:t> &amp; </a:t>
            </a:r>
            <a:r>
              <a:rPr lang="es-SV" sz="2700" err="1"/>
              <a:t>accumulated</a:t>
            </a:r>
            <a:r>
              <a:rPr lang="es-SV" sz="2700"/>
              <a:t> </a:t>
            </a:r>
            <a:r>
              <a:rPr lang="es-SV" sz="2700" err="1"/>
              <a:t>rainfall</a:t>
            </a:r>
            <a:r>
              <a:rPr lang="es-SV" sz="2700"/>
              <a:t> </a:t>
            </a:r>
          </a:p>
        </p:txBody>
      </p:sp>
      <p:sp>
        <p:nvSpPr>
          <p:cNvPr id="9" name="TextBox 8"/>
          <p:cNvSpPr txBox="1"/>
          <p:nvPr/>
        </p:nvSpPr>
        <p:spPr>
          <a:xfrm>
            <a:off x="4211638" y="-26988"/>
            <a:ext cx="800100" cy="1439863"/>
          </a:xfrm>
          <a:prstGeom prst="rect">
            <a:avLst/>
          </a:prstGeom>
          <a:solidFill>
            <a:schemeClr val="tx2">
              <a:lumMod val="50000"/>
            </a:schemeClr>
          </a:solidFill>
        </p:spPr>
        <p:txBody>
          <a:bodyPr vert="vert" tIns="72000" bIns="72000">
            <a:spAutoFit/>
          </a:bodyPr>
          <a:lstStyle/>
          <a:p>
            <a:pPr algn="ctr">
              <a:defRPr/>
            </a:pPr>
            <a:r>
              <a:rPr lang="es-SV" sz="4000" dirty="0">
                <a:solidFill>
                  <a:schemeClr val="bg1"/>
                </a:solidFill>
                <a:latin typeface="Arial" charset="0"/>
                <a:cs typeface="Arial" charset="0"/>
              </a:rPr>
              <a:t>2011</a:t>
            </a:r>
          </a:p>
        </p:txBody>
      </p:sp>
      <p:sp>
        <p:nvSpPr>
          <p:cNvPr id="28678" name="Content Placeholder 2"/>
          <p:cNvSpPr txBox="1">
            <a:spLocks/>
          </p:cNvSpPr>
          <p:nvPr/>
        </p:nvSpPr>
        <p:spPr bwMode="auto">
          <a:xfrm>
            <a:off x="-36513" y="4076700"/>
            <a:ext cx="41767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Font typeface="Arial" panose="020B0604020202020204" pitchFamily="34" charset="0"/>
              <a:buNone/>
            </a:pPr>
            <a:endParaRPr lang="es-SV" altLang="es-SV" sz="2000" i="1">
              <a:latin typeface="Calibri" panose="020F0502020204030204" pitchFamily="34" charset="0"/>
            </a:endParaRPr>
          </a:p>
        </p:txBody>
      </p:sp>
      <p:sp>
        <p:nvSpPr>
          <p:cNvPr id="5" name="Content Placeholder 4"/>
          <p:cNvSpPr>
            <a:spLocks noGrp="1"/>
          </p:cNvSpPr>
          <p:nvPr>
            <p:ph idx="10"/>
          </p:nvPr>
        </p:nvSpPr>
        <p:spPr>
          <a:xfrm>
            <a:off x="4716463" y="1628775"/>
            <a:ext cx="4176712" cy="4392613"/>
          </a:xfrm>
        </p:spPr>
        <p:txBody>
          <a:bodyPr/>
          <a:lstStyle/>
          <a:p>
            <a:pPr>
              <a:buFont typeface="Arial" charset="0"/>
              <a:buChar char="•"/>
              <a:defRPr/>
            </a:pPr>
            <a:endParaRPr lang="es-SV"/>
          </a:p>
        </p:txBody>
      </p:sp>
      <p:pic>
        <p:nvPicPr>
          <p:cNvPr id="28680" name="Picture 2" descr="C:\Users\hh\Documents\My Dropbox\HH\00DT12E\Isoyetas\LluviaAcum E12_2011 RANGOS100.jpg"/>
          <p:cNvPicPr>
            <a:picLocks noChangeAspect="1" noChangeArrowheads="1"/>
          </p:cNvPicPr>
          <p:nvPr/>
        </p:nvPicPr>
        <p:blipFill>
          <a:blip r:embed="rId3">
            <a:extLst>
              <a:ext uri="{28A0092B-C50C-407E-A947-70E740481C1C}">
                <a14:useLocalDpi xmlns:a14="http://schemas.microsoft.com/office/drawing/2010/main" val="0"/>
              </a:ext>
            </a:extLst>
          </a:blip>
          <a:srcRect r="44" b="75"/>
          <a:stretch>
            <a:fillRect/>
          </a:stretch>
        </p:blipFill>
        <p:spPr bwMode="auto">
          <a:xfrm>
            <a:off x="4611688" y="1474788"/>
            <a:ext cx="452278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9 Imagen" descr="get_img?ImageId=253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8050"/>
            <a:ext cx="277177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5072063"/>
            <a:ext cx="27416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9"/>
          <p:cNvSpPr>
            <a:spLocks noChangeArrowheads="1"/>
          </p:cNvSpPr>
          <p:nvPr/>
        </p:nvSpPr>
        <p:spPr bwMode="auto">
          <a:xfrm>
            <a:off x="2773363" y="4567238"/>
            <a:ext cx="2951162" cy="2317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1200"/>
              </a:spcBef>
              <a:buFont typeface="Arial" panose="020B0604020202020204" pitchFamily="34" charset="0"/>
              <a:buChar char="•"/>
            </a:pPr>
            <a:r>
              <a:rPr lang="es-SV" altLang="es-SV"/>
              <a:t>34 muertos (deaths)  </a:t>
            </a:r>
          </a:p>
          <a:p>
            <a:pPr eaLnBrk="1" hangingPunct="1">
              <a:lnSpc>
                <a:spcPct val="90000"/>
              </a:lnSpc>
              <a:spcBef>
                <a:spcPts val="600"/>
              </a:spcBef>
              <a:buFont typeface="Arial" panose="020B0604020202020204" pitchFamily="34" charset="0"/>
              <a:buChar char="•"/>
            </a:pPr>
            <a:r>
              <a:rPr lang="es-SV" altLang="es-SV"/>
              <a:t>8 puentes colapsados (collapsed bridges)</a:t>
            </a:r>
          </a:p>
          <a:p>
            <a:pPr eaLnBrk="1" hangingPunct="1">
              <a:lnSpc>
                <a:spcPct val="90000"/>
              </a:lnSpc>
              <a:spcBef>
                <a:spcPts val="600"/>
              </a:spcBef>
              <a:buFont typeface="Arial" panose="020B0604020202020204" pitchFamily="34" charset="0"/>
              <a:buChar char="•"/>
            </a:pPr>
            <a:r>
              <a:rPr lang="es-SV" altLang="es-SV"/>
              <a:t>26 puentes dañados (damaged bridges)</a:t>
            </a:r>
          </a:p>
          <a:p>
            <a:pPr eaLnBrk="1" hangingPunct="1">
              <a:lnSpc>
                <a:spcPct val="90000"/>
              </a:lnSpc>
              <a:spcBef>
                <a:spcPts val="600"/>
              </a:spcBef>
              <a:buFont typeface="Arial" panose="020B0604020202020204" pitchFamily="34" charset="0"/>
              <a:buChar char="•"/>
            </a:pPr>
            <a:r>
              <a:rPr lang="es-SV" altLang="es-SV"/>
              <a:t>$840 millones (million) </a:t>
            </a:r>
            <a:br>
              <a:rPr lang="es-SV" altLang="es-SV"/>
            </a:br>
            <a:r>
              <a:rPr lang="es-SV" altLang="es-SV"/>
              <a:t>pérdidas y daños </a:t>
            </a:r>
            <a:br>
              <a:rPr lang="es-SV" altLang="es-SV"/>
            </a:br>
            <a:r>
              <a:rPr lang="es-SV" altLang="es-SV"/>
              <a:t>(loss and damage).    </a:t>
            </a:r>
          </a:p>
        </p:txBody>
      </p:sp>
      <p:pic>
        <p:nvPicPr>
          <p:cNvPr id="28684" name="Imagen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056063"/>
            <a:ext cx="36718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 y="115888"/>
            <a:ext cx="4321175" cy="1152525"/>
          </a:xfrm>
        </p:spPr>
        <p:txBody>
          <a:bodyPr/>
          <a:lstStyle/>
          <a:p>
            <a:pPr>
              <a:defRPr/>
            </a:pPr>
            <a:r>
              <a:rPr sz="2900" smtClean="0"/>
              <a:t>Eventos extremos de lluvia más frecuentes y también del Pacífico</a:t>
            </a:r>
            <a:endParaRPr sz="2900"/>
          </a:p>
        </p:txBody>
      </p:sp>
      <p:sp>
        <p:nvSpPr>
          <p:cNvPr id="3" name="Content Placeholder 2"/>
          <p:cNvSpPr>
            <a:spLocks noGrp="1"/>
          </p:cNvSpPr>
          <p:nvPr>
            <p:ph idx="10"/>
          </p:nvPr>
        </p:nvSpPr>
        <p:spPr>
          <a:xfrm>
            <a:off x="4716463" y="1484313"/>
            <a:ext cx="4176712" cy="1152525"/>
          </a:xfrm>
        </p:spPr>
        <p:txBody>
          <a:bodyPr/>
          <a:lstStyle/>
          <a:p>
            <a:pPr marL="0" indent="0" algn="r">
              <a:lnSpc>
                <a:spcPct val="90000"/>
              </a:lnSpc>
              <a:buFont typeface="Arial" charset="0"/>
              <a:buNone/>
              <a:defRPr/>
            </a:pPr>
            <a:r>
              <a:rPr lang="es-SV" sz="2600"/>
              <a:t>Extreme </a:t>
            </a:r>
            <a:r>
              <a:rPr lang="es-SV" sz="2600" err="1"/>
              <a:t>rainfall</a:t>
            </a:r>
            <a:r>
              <a:rPr lang="es-SV" sz="2600"/>
              <a:t> </a:t>
            </a:r>
            <a:r>
              <a:rPr lang="es-SV" sz="2600" err="1"/>
              <a:t>events</a:t>
            </a:r>
            <a:r>
              <a:rPr lang="es-SV" sz="2600"/>
              <a:t>: </a:t>
            </a:r>
            <a:br>
              <a:rPr lang="es-SV" sz="2600"/>
            </a:br>
            <a:r>
              <a:rPr lang="es-SV" sz="2600"/>
              <a:t>More </a:t>
            </a:r>
            <a:r>
              <a:rPr lang="es-SV" sz="2600" err="1"/>
              <a:t>than</a:t>
            </a:r>
            <a:r>
              <a:rPr lang="es-SV" sz="2600"/>
              <a:t> 100mm in 24h </a:t>
            </a:r>
            <a:br>
              <a:rPr lang="es-SV" sz="2600"/>
            </a:br>
            <a:r>
              <a:rPr lang="es-SV" sz="2600"/>
              <a:t>and more </a:t>
            </a:r>
            <a:r>
              <a:rPr lang="es-SV" sz="2600" err="1"/>
              <a:t>than</a:t>
            </a:r>
            <a:r>
              <a:rPr lang="es-SV" sz="2600"/>
              <a:t> 350mm in 72h</a:t>
            </a:r>
          </a:p>
          <a:p>
            <a:pPr marL="0" indent="0">
              <a:lnSpc>
                <a:spcPct val="90000"/>
              </a:lnSpc>
              <a:buFont typeface="Arial" charset="0"/>
              <a:buNone/>
              <a:defRPr/>
            </a:pPr>
            <a:endParaRPr lang="es-SV" sz="2600"/>
          </a:p>
        </p:txBody>
      </p:sp>
      <p:sp>
        <p:nvSpPr>
          <p:cNvPr id="5" name="Content Placeholder 4"/>
          <p:cNvSpPr>
            <a:spLocks noGrp="1"/>
          </p:cNvSpPr>
          <p:nvPr>
            <p:ph idx="12"/>
          </p:nvPr>
        </p:nvSpPr>
        <p:spPr>
          <a:xfrm>
            <a:off x="4787900" y="44450"/>
            <a:ext cx="4321175" cy="1152525"/>
          </a:xfrm>
        </p:spPr>
        <p:txBody>
          <a:bodyPr/>
          <a:lstStyle/>
          <a:p>
            <a:pPr algn="r">
              <a:buFont typeface="Arial" charset="0"/>
              <a:buNone/>
              <a:defRPr/>
            </a:pPr>
            <a:r>
              <a:rPr lang="es-SV" sz="2900"/>
              <a:t>Extreme </a:t>
            </a:r>
            <a:r>
              <a:rPr lang="es-SV" sz="2900" err="1"/>
              <a:t>rainfall</a:t>
            </a:r>
            <a:r>
              <a:rPr lang="es-SV" sz="2900"/>
              <a:t> </a:t>
            </a:r>
            <a:r>
              <a:rPr lang="es-SV" sz="2900" err="1"/>
              <a:t>events</a:t>
            </a:r>
            <a:r>
              <a:rPr lang="es-SV" sz="2900"/>
              <a:t> more </a:t>
            </a:r>
            <a:r>
              <a:rPr lang="es-SV" sz="2900" err="1"/>
              <a:t>frequent</a:t>
            </a:r>
            <a:r>
              <a:rPr lang="es-SV" sz="2900"/>
              <a:t> and </a:t>
            </a:r>
            <a:r>
              <a:rPr lang="es-SV" sz="2900" err="1"/>
              <a:t>also</a:t>
            </a:r>
            <a:r>
              <a:rPr lang="es-SV" sz="2900"/>
              <a:t> </a:t>
            </a:r>
            <a:r>
              <a:rPr lang="es-SV" sz="2900" err="1"/>
              <a:t>from</a:t>
            </a:r>
            <a:r>
              <a:rPr lang="es-SV" sz="2900"/>
              <a:t> </a:t>
            </a:r>
            <a:r>
              <a:rPr lang="es-SV" sz="2900" err="1"/>
              <a:t>the</a:t>
            </a:r>
            <a:r>
              <a:rPr lang="es-SV" sz="2900"/>
              <a:t> </a:t>
            </a:r>
            <a:r>
              <a:rPr lang="es-SV" sz="2900" err="1"/>
              <a:t>Pacific</a:t>
            </a:r>
            <a:r>
              <a:rPr lang="es-SV" sz="2900"/>
              <a:t> </a:t>
            </a:r>
          </a:p>
        </p:txBody>
      </p:sp>
      <p:sp>
        <p:nvSpPr>
          <p:cNvPr id="8" name="TextBox 7"/>
          <p:cNvSpPr txBox="1"/>
          <p:nvPr/>
        </p:nvSpPr>
        <p:spPr>
          <a:xfrm>
            <a:off x="4427538" y="17463"/>
            <a:ext cx="360362" cy="1323975"/>
          </a:xfrm>
          <a:prstGeom prst="rect">
            <a:avLst/>
          </a:prstGeom>
          <a:solidFill>
            <a:schemeClr val="tx2">
              <a:lumMod val="50000"/>
            </a:schemeClr>
          </a:solidFill>
        </p:spPr>
        <p:txBody>
          <a:bodyPr>
            <a:spAutoFit/>
          </a:bodyPr>
          <a:lstStyle/>
          <a:p>
            <a:pPr algn="ctr">
              <a:defRPr/>
            </a:pPr>
            <a:endParaRPr lang="es-SV" sz="8000" dirty="0">
              <a:solidFill>
                <a:schemeClr val="bg1"/>
              </a:solidFill>
              <a:latin typeface="Arial" charset="0"/>
              <a:cs typeface="Arial" charset="0"/>
            </a:endParaRPr>
          </a:p>
        </p:txBody>
      </p:sp>
      <p:graphicFrame>
        <p:nvGraphicFramePr>
          <p:cNvPr id="7" name="Content Placeholder 4"/>
          <p:cNvGraphicFramePr>
            <a:graphicFrameLocks/>
          </p:cNvGraphicFramePr>
          <p:nvPr/>
        </p:nvGraphicFramePr>
        <p:xfrm>
          <a:off x="136525" y="2598738"/>
          <a:ext cx="9036050" cy="3565525"/>
        </p:xfrm>
        <a:graphic>
          <a:graphicData uri="http://schemas.openxmlformats.org/drawingml/2006/table">
            <a:tbl>
              <a:tblPr firstRow="1" bandRow="1">
                <a:tableStyleId>{F5AB1C69-6EDB-4FF4-983F-18BD219EF322}</a:tableStyleId>
              </a:tblPr>
              <a:tblGrid>
                <a:gridCol w="1677005">
                  <a:extLst>
                    <a:ext uri="{9D8B030D-6E8A-4147-A177-3AD203B41FA5}">
                      <a16:colId xmlns:a16="http://schemas.microsoft.com/office/drawing/2014/main" val="20000"/>
                    </a:ext>
                  </a:extLst>
                </a:gridCol>
                <a:gridCol w="1173794">
                  <a:extLst>
                    <a:ext uri="{9D8B030D-6E8A-4147-A177-3AD203B41FA5}">
                      <a16:colId xmlns:a16="http://schemas.microsoft.com/office/drawing/2014/main" val="20001"/>
                    </a:ext>
                  </a:extLst>
                </a:gridCol>
                <a:gridCol w="1368084">
                  <a:extLst>
                    <a:ext uri="{9D8B030D-6E8A-4147-A177-3AD203B41FA5}">
                      <a16:colId xmlns:a16="http://schemas.microsoft.com/office/drawing/2014/main" val="20002"/>
                    </a:ext>
                  </a:extLst>
                </a:gridCol>
                <a:gridCol w="1216944">
                  <a:extLst>
                    <a:ext uri="{9D8B030D-6E8A-4147-A177-3AD203B41FA5}">
                      <a16:colId xmlns:a16="http://schemas.microsoft.com/office/drawing/2014/main" val="20003"/>
                    </a:ext>
                  </a:extLst>
                </a:gridCol>
                <a:gridCol w="3600222">
                  <a:extLst>
                    <a:ext uri="{9D8B030D-6E8A-4147-A177-3AD203B41FA5}">
                      <a16:colId xmlns:a16="http://schemas.microsoft.com/office/drawing/2014/main" val="20004"/>
                    </a:ext>
                  </a:extLst>
                </a:gridCol>
              </a:tblGrid>
              <a:tr h="457110">
                <a:tc>
                  <a:txBody>
                    <a:bodyPr/>
                    <a:lstStyle/>
                    <a:p>
                      <a:r>
                        <a:rPr lang="es-SV" sz="2400" dirty="0" smtClean="0"/>
                        <a:t>Década</a:t>
                      </a:r>
                      <a:endParaRPr lang="es-SV" sz="2400" dirty="0"/>
                    </a:p>
                  </a:txBody>
                  <a:tcPr marL="91435" marR="91435" marT="45677" marB="45677" anchor="ctr"/>
                </a:tc>
                <a:tc>
                  <a:txBody>
                    <a:bodyPr/>
                    <a:lstStyle/>
                    <a:p>
                      <a:pPr marL="0" algn="ctr" defTabSz="914400" rtl="0" eaLnBrk="1" latinLnBrk="0" hangingPunct="1"/>
                      <a:r>
                        <a:rPr lang="es-SV" sz="2400" b="1" kern="1200" dirty="0" smtClean="0">
                          <a:solidFill>
                            <a:schemeClr val="lt1"/>
                          </a:solidFill>
                          <a:latin typeface="+mn-lt"/>
                          <a:ea typeface="+mn-ea"/>
                          <a:cs typeface="+mn-cs"/>
                        </a:rPr>
                        <a:t>Total</a:t>
                      </a:r>
                      <a:endParaRPr lang="es-SV" sz="2400" b="1" kern="1200" dirty="0">
                        <a:solidFill>
                          <a:schemeClr val="lt1"/>
                        </a:solidFill>
                        <a:latin typeface="+mn-lt"/>
                        <a:ea typeface="+mn-ea"/>
                        <a:cs typeface="+mn-cs"/>
                      </a:endParaRPr>
                    </a:p>
                  </a:txBody>
                  <a:tcPr marL="91435" marR="91435" marT="45677" marB="45677" anchor="ctr"/>
                </a:tc>
                <a:tc>
                  <a:txBody>
                    <a:bodyPr/>
                    <a:lstStyle/>
                    <a:p>
                      <a:pPr algn="ctr"/>
                      <a:r>
                        <a:rPr lang="es-SV" sz="2400" dirty="0" smtClean="0"/>
                        <a:t>Atlántico</a:t>
                      </a:r>
                      <a:endParaRPr lang="es-SV" sz="2400" dirty="0"/>
                    </a:p>
                  </a:txBody>
                  <a:tcPr marL="91435" marR="91435" marT="45677" marB="45677" anchor="ctr"/>
                </a:tc>
                <a:tc>
                  <a:txBody>
                    <a:bodyPr/>
                    <a:lstStyle/>
                    <a:p>
                      <a:pPr algn="ctr"/>
                      <a:r>
                        <a:rPr lang="es-SV" sz="2400" dirty="0" smtClean="0"/>
                        <a:t>Pacífico</a:t>
                      </a:r>
                      <a:endParaRPr lang="es-SV" sz="2400" dirty="0"/>
                    </a:p>
                  </a:txBody>
                  <a:tcPr marL="91435" marR="91435" marT="45677" marB="45677" anchor="ctr"/>
                </a:tc>
                <a:tc>
                  <a:txBody>
                    <a:bodyPr/>
                    <a:lstStyle/>
                    <a:p>
                      <a:r>
                        <a:rPr lang="es-SV" sz="2400" dirty="0" smtClean="0"/>
                        <a:t>Mes / </a:t>
                      </a:r>
                      <a:r>
                        <a:rPr lang="es-SV" sz="2400" dirty="0" err="1" smtClean="0"/>
                        <a:t>Month</a:t>
                      </a:r>
                      <a:endParaRPr lang="es-SV" sz="2400" dirty="0"/>
                    </a:p>
                  </a:txBody>
                  <a:tcPr marL="91435" marR="91435" marT="45677" marB="45677" anchor="ctr"/>
                </a:tc>
                <a:extLst>
                  <a:ext uri="{0D108BD9-81ED-4DB2-BD59-A6C34878D82A}">
                    <a16:rowId xmlns:a16="http://schemas.microsoft.com/office/drawing/2014/main" val="10000"/>
                  </a:ext>
                </a:extLst>
              </a:tr>
              <a:tr h="457110">
                <a:tc>
                  <a:txBody>
                    <a:bodyPr/>
                    <a:lstStyle/>
                    <a:p>
                      <a:r>
                        <a:rPr lang="es-SV" sz="2400" b="1" dirty="0" smtClean="0"/>
                        <a:t>1961-1970</a:t>
                      </a:r>
                      <a:endParaRPr lang="es-SV" sz="2400" b="1" dirty="0"/>
                    </a:p>
                  </a:txBody>
                  <a:tcPr marL="91435" marR="91435" marT="45677" marB="45677" anchor="ctr"/>
                </a:tc>
                <a:tc>
                  <a:txBody>
                    <a:bodyPr/>
                    <a:lstStyle/>
                    <a:p>
                      <a:pPr algn="ctr"/>
                      <a:r>
                        <a:rPr lang="es-SV" sz="2400" b="1" dirty="0" smtClean="0"/>
                        <a:t>1</a:t>
                      </a:r>
                      <a:endParaRPr lang="es-SV" sz="2400" b="1" dirty="0"/>
                    </a:p>
                  </a:txBody>
                  <a:tcPr marL="91435" marR="91435" marT="45677" marB="45677" anchor="ctr"/>
                </a:tc>
                <a:tc>
                  <a:txBody>
                    <a:bodyPr/>
                    <a:lstStyle/>
                    <a:p>
                      <a:pPr algn="ctr"/>
                      <a:r>
                        <a:rPr lang="es-SV" sz="2400" dirty="0" smtClean="0"/>
                        <a:t>0</a:t>
                      </a:r>
                      <a:endParaRPr lang="es-SV" sz="2400" dirty="0"/>
                    </a:p>
                  </a:txBody>
                  <a:tcPr marL="91435" marR="91435" marT="45677" marB="45677" anchor="ctr"/>
                </a:tc>
                <a:tc>
                  <a:txBody>
                    <a:bodyPr/>
                    <a:lstStyle/>
                    <a:p>
                      <a:pPr algn="ctr"/>
                      <a:r>
                        <a:rPr lang="es-SV" sz="2400" dirty="0" smtClean="0"/>
                        <a:t>1</a:t>
                      </a:r>
                      <a:endParaRPr lang="es-SV" sz="2400" dirty="0"/>
                    </a:p>
                  </a:txBody>
                  <a:tcPr marL="91435" marR="91435" marT="45677" marB="45677" anchor="ctr"/>
                </a:tc>
                <a:tc>
                  <a:txBody>
                    <a:bodyPr/>
                    <a:lstStyle/>
                    <a:p>
                      <a:r>
                        <a:rPr lang="es-SV" sz="2400" dirty="0" smtClean="0"/>
                        <a:t>Septiembre</a:t>
                      </a:r>
                      <a:endParaRPr lang="es-SV" sz="2400" dirty="0"/>
                    </a:p>
                  </a:txBody>
                  <a:tcPr marL="91435" marR="91435" marT="45677" marB="45677" anchor="ctr"/>
                </a:tc>
                <a:extLst>
                  <a:ext uri="{0D108BD9-81ED-4DB2-BD59-A6C34878D82A}">
                    <a16:rowId xmlns:a16="http://schemas.microsoft.com/office/drawing/2014/main" val="10001"/>
                  </a:ext>
                </a:extLst>
              </a:tr>
              <a:tr h="457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SV" sz="2400" b="1" dirty="0" smtClean="0"/>
                        <a:t>1971-1980</a:t>
                      </a:r>
                    </a:p>
                  </a:txBody>
                  <a:tcPr marL="91435" marR="91435" marT="45677" marB="45677" anchor="ctr"/>
                </a:tc>
                <a:tc>
                  <a:txBody>
                    <a:bodyPr/>
                    <a:lstStyle/>
                    <a:p>
                      <a:pPr algn="ctr"/>
                      <a:r>
                        <a:rPr lang="es-SV" sz="2400" b="1" dirty="0" smtClean="0"/>
                        <a:t>1</a:t>
                      </a:r>
                      <a:endParaRPr lang="es-SV" sz="2400" b="1" dirty="0"/>
                    </a:p>
                  </a:txBody>
                  <a:tcPr marL="91435" marR="91435" marT="45677" marB="45677" anchor="ctr"/>
                </a:tc>
                <a:tc>
                  <a:txBody>
                    <a:bodyPr/>
                    <a:lstStyle/>
                    <a:p>
                      <a:pPr algn="ctr"/>
                      <a:r>
                        <a:rPr lang="es-SV" sz="2400" dirty="0" smtClean="0"/>
                        <a:t>0</a:t>
                      </a:r>
                      <a:endParaRPr lang="es-SV" sz="2400" dirty="0"/>
                    </a:p>
                  </a:txBody>
                  <a:tcPr marL="91435" marR="91435" marT="45677" marB="45677" anchor="ctr"/>
                </a:tc>
                <a:tc>
                  <a:txBody>
                    <a:bodyPr/>
                    <a:lstStyle/>
                    <a:p>
                      <a:pPr algn="ctr"/>
                      <a:r>
                        <a:rPr lang="es-SV" sz="2400" dirty="0" smtClean="0"/>
                        <a:t>1</a:t>
                      </a:r>
                      <a:endParaRPr lang="es-SV" sz="2400" dirty="0"/>
                    </a:p>
                  </a:txBody>
                  <a:tcPr marL="91435" marR="91435" marT="45677" marB="45677" anchor="ctr"/>
                </a:tc>
                <a:tc>
                  <a:txBody>
                    <a:bodyPr/>
                    <a:lstStyle/>
                    <a:p>
                      <a:r>
                        <a:rPr lang="es-SV" sz="2400" dirty="0" smtClean="0"/>
                        <a:t>Septiembre</a:t>
                      </a:r>
                      <a:endParaRPr lang="es-SV" sz="2400" dirty="0"/>
                    </a:p>
                  </a:txBody>
                  <a:tcPr marL="91435" marR="91435" marT="45677" marB="45677" anchor="ctr"/>
                </a:tc>
                <a:extLst>
                  <a:ext uri="{0D108BD9-81ED-4DB2-BD59-A6C34878D82A}">
                    <a16:rowId xmlns:a16="http://schemas.microsoft.com/office/drawing/2014/main" val="10002"/>
                  </a:ext>
                </a:extLst>
              </a:tr>
              <a:tr h="457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SV" sz="2400" b="1" dirty="0" smtClean="0"/>
                        <a:t>1981-1990</a:t>
                      </a:r>
                    </a:p>
                  </a:txBody>
                  <a:tcPr marL="91435" marR="91435" marT="45677" marB="45677" anchor="ctr"/>
                </a:tc>
                <a:tc>
                  <a:txBody>
                    <a:bodyPr/>
                    <a:lstStyle/>
                    <a:p>
                      <a:pPr algn="ctr"/>
                      <a:r>
                        <a:rPr lang="es-SV" sz="2400" b="1" dirty="0" smtClean="0"/>
                        <a:t>2</a:t>
                      </a:r>
                      <a:endParaRPr lang="es-SV" sz="2400" b="1" dirty="0"/>
                    </a:p>
                  </a:txBody>
                  <a:tcPr marL="91435" marR="91435" marT="45677" marB="45677" anchor="ctr"/>
                </a:tc>
                <a:tc>
                  <a:txBody>
                    <a:bodyPr/>
                    <a:lstStyle/>
                    <a:p>
                      <a:pPr algn="ctr"/>
                      <a:r>
                        <a:rPr lang="es-SV" sz="2400" dirty="0" smtClean="0"/>
                        <a:t>1</a:t>
                      </a:r>
                      <a:endParaRPr lang="es-SV" sz="2400" dirty="0"/>
                    </a:p>
                  </a:txBody>
                  <a:tcPr marL="91435" marR="91435" marT="45677" marB="45677" anchor="ctr"/>
                </a:tc>
                <a:tc>
                  <a:txBody>
                    <a:bodyPr/>
                    <a:lstStyle/>
                    <a:p>
                      <a:pPr algn="ctr"/>
                      <a:r>
                        <a:rPr lang="es-SV" sz="2400" dirty="0" smtClean="0"/>
                        <a:t>1</a:t>
                      </a:r>
                      <a:endParaRPr lang="es-SV" sz="2400" dirty="0"/>
                    </a:p>
                  </a:txBody>
                  <a:tcPr marL="91435" marR="91435" marT="45677" marB="45677" anchor="ctr"/>
                </a:tc>
                <a:tc>
                  <a:txBody>
                    <a:bodyPr/>
                    <a:lstStyle/>
                    <a:p>
                      <a:r>
                        <a:rPr lang="es-SV" sz="2400" dirty="0" smtClean="0"/>
                        <a:t>Septiembre</a:t>
                      </a:r>
                      <a:r>
                        <a:rPr lang="es-SV" sz="2400" baseline="0" dirty="0" smtClean="0"/>
                        <a:t> y octubre</a:t>
                      </a:r>
                      <a:endParaRPr lang="es-SV" sz="2400" dirty="0"/>
                    </a:p>
                  </a:txBody>
                  <a:tcPr marL="91435" marR="91435" marT="45677" marB="45677" anchor="ctr"/>
                </a:tc>
                <a:extLst>
                  <a:ext uri="{0D108BD9-81ED-4DB2-BD59-A6C34878D82A}">
                    <a16:rowId xmlns:a16="http://schemas.microsoft.com/office/drawing/2014/main" val="10003"/>
                  </a:ext>
                </a:extLst>
              </a:tr>
              <a:tr h="457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SV" sz="2400" b="1" dirty="0" smtClean="0"/>
                        <a:t>1991-2000</a:t>
                      </a:r>
                    </a:p>
                  </a:txBody>
                  <a:tcPr marL="91435" marR="91435" marT="45677" marB="45677" anchor="ctr"/>
                </a:tc>
                <a:tc>
                  <a:txBody>
                    <a:bodyPr/>
                    <a:lstStyle/>
                    <a:p>
                      <a:pPr algn="ctr"/>
                      <a:r>
                        <a:rPr lang="es-SV" sz="2400" b="1" dirty="0" smtClean="0"/>
                        <a:t>4</a:t>
                      </a:r>
                      <a:endParaRPr lang="es-SV" sz="2400" b="1" dirty="0"/>
                    </a:p>
                  </a:txBody>
                  <a:tcPr marL="91435" marR="91435" marT="45677" marB="45677" anchor="ctr"/>
                </a:tc>
                <a:tc>
                  <a:txBody>
                    <a:bodyPr/>
                    <a:lstStyle/>
                    <a:p>
                      <a:pPr algn="ctr"/>
                      <a:r>
                        <a:rPr lang="es-SV" sz="2400" dirty="0" smtClean="0"/>
                        <a:t>3</a:t>
                      </a:r>
                      <a:endParaRPr lang="es-SV" sz="2400" dirty="0"/>
                    </a:p>
                  </a:txBody>
                  <a:tcPr marL="91435" marR="91435" marT="45677" marB="45677" anchor="ctr"/>
                </a:tc>
                <a:tc>
                  <a:txBody>
                    <a:bodyPr/>
                    <a:lstStyle/>
                    <a:p>
                      <a:pPr algn="ctr"/>
                      <a:r>
                        <a:rPr lang="es-SV" sz="2400" dirty="0" smtClean="0"/>
                        <a:t>1</a:t>
                      </a:r>
                      <a:endParaRPr lang="es-SV" sz="2400" dirty="0"/>
                    </a:p>
                  </a:txBody>
                  <a:tcPr marL="91435" marR="91435" marT="45677" marB="45677" anchor="ctr"/>
                </a:tc>
                <a:tc>
                  <a:txBody>
                    <a:bodyPr/>
                    <a:lstStyle/>
                    <a:p>
                      <a:r>
                        <a:rPr lang="es-SV" sz="2400" dirty="0" smtClean="0"/>
                        <a:t>Julio, septiembre y octubre</a:t>
                      </a:r>
                      <a:endParaRPr lang="es-SV" sz="2400" dirty="0"/>
                    </a:p>
                  </a:txBody>
                  <a:tcPr marL="91435" marR="91435" marT="45677" marB="45677" anchor="ctr"/>
                </a:tc>
                <a:extLst>
                  <a:ext uri="{0D108BD9-81ED-4DB2-BD59-A6C34878D82A}">
                    <a16:rowId xmlns:a16="http://schemas.microsoft.com/office/drawing/2014/main" val="10004"/>
                  </a:ext>
                </a:extLst>
              </a:tr>
              <a:tr h="822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SV" sz="2400" b="1" dirty="0" smtClean="0"/>
                        <a:t>2001-2010</a:t>
                      </a:r>
                    </a:p>
                  </a:txBody>
                  <a:tcPr marL="91435" marR="91435" marT="45677" marB="45677" anchor="ctr"/>
                </a:tc>
                <a:tc>
                  <a:txBody>
                    <a:bodyPr/>
                    <a:lstStyle/>
                    <a:p>
                      <a:pPr algn="ctr"/>
                      <a:r>
                        <a:rPr lang="es-SV" sz="2400" b="1" dirty="0" smtClean="0"/>
                        <a:t>8</a:t>
                      </a:r>
                      <a:endParaRPr lang="es-SV" sz="2400" b="1" dirty="0"/>
                    </a:p>
                  </a:txBody>
                  <a:tcPr marL="91435" marR="91435" marT="45677" marB="45677" anchor="ctr"/>
                </a:tc>
                <a:tc>
                  <a:txBody>
                    <a:bodyPr/>
                    <a:lstStyle/>
                    <a:p>
                      <a:pPr algn="ctr"/>
                      <a:r>
                        <a:rPr lang="es-SV" sz="2400" dirty="0" smtClean="0"/>
                        <a:t>4</a:t>
                      </a:r>
                      <a:endParaRPr lang="es-SV" sz="2400" dirty="0"/>
                    </a:p>
                  </a:txBody>
                  <a:tcPr marL="91435" marR="91435" marT="45677" marB="45677" anchor="ctr"/>
                </a:tc>
                <a:tc>
                  <a:txBody>
                    <a:bodyPr/>
                    <a:lstStyle/>
                    <a:p>
                      <a:pPr algn="ctr"/>
                      <a:r>
                        <a:rPr lang="es-SV" sz="2400" dirty="0" smtClean="0"/>
                        <a:t>4</a:t>
                      </a:r>
                      <a:endParaRPr lang="es-SV" sz="2400" dirty="0"/>
                    </a:p>
                  </a:txBody>
                  <a:tcPr marL="91435" marR="91435" marT="45677" marB="45677" anchor="ctr"/>
                </a:tc>
                <a:tc>
                  <a:txBody>
                    <a:bodyPr/>
                    <a:lstStyle/>
                    <a:p>
                      <a:r>
                        <a:rPr lang="es-SV" sz="2400" dirty="0" smtClean="0"/>
                        <a:t>Mayo, junio, septiembre, octubre y noviembre.</a:t>
                      </a:r>
                      <a:endParaRPr lang="es-SV" sz="2400" dirty="0"/>
                    </a:p>
                  </a:txBody>
                  <a:tcPr marL="91435" marR="91435" marT="45677" marB="45677" anchor="ctr"/>
                </a:tc>
                <a:extLst>
                  <a:ext uri="{0D108BD9-81ED-4DB2-BD59-A6C34878D82A}">
                    <a16:rowId xmlns:a16="http://schemas.microsoft.com/office/drawing/2014/main" val="10005"/>
                  </a:ext>
                </a:extLst>
              </a:tr>
              <a:tr h="457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SV" sz="2400" b="1" dirty="0" smtClean="0"/>
                        <a:t>2011-</a:t>
                      </a:r>
                      <a:r>
                        <a:rPr lang="es-SV" sz="2400" b="1" baseline="0" dirty="0" smtClean="0"/>
                        <a:t> </a:t>
                      </a:r>
                      <a:endParaRPr lang="es-SV" sz="2400" b="1" dirty="0" smtClean="0"/>
                    </a:p>
                  </a:txBody>
                  <a:tcPr marL="91435" marR="91435" marT="45677" marB="45677" anchor="ctr"/>
                </a:tc>
                <a:tc>
                  <a:txBody>
                    <a:bodyPr/>
                    <a:lstStyle/>
                    <a:p>
                      <a:pPr algn="ctr"/>
                      <a:r>
                        <a:rPr lang="es-SV" sz="2400" b="1" dirty="0" smtClean="0"/>
                        <a:t>1</a:t>
                      </a:r>
                      <a:endParaRPr lang="es-SV" sz="2400" b="1" dirty="0"/>
                    </a:p>
                  </a:txBody>
                  <a:tcPr marL="91435" marR="91435" marT="45677" marB="45677" anchor="ctr"/>
                </a:tc>
                <a:tc>
                  <a:txBody>
                    <a:bodyPr/>
                    <a:lstStyle/>
                    <a:p>
                      <a:pPr algn="ctr"/>
                      <a:r>
                        <a:rPr lang="es-SV" sz="2400" dirty="0" smtClean="0"/>
                        <a:t>0</a:t>
                      </a:r>
                      <a:endParaRPr lang="es-SV" sz="2400" dirty="0"/>
                    </a:p>
                  </a:txBody>
                  <a:tcPr marL="91435" marR="91435" marT="45677" marB="45677" anchor="ctr"/>
                </a:tc>
                <a:tc>
                  <a:txBody>
                    <a:bodyPr/>
                    <a:lstStyle/>
                    <a:p>
                      <a:pPr algn="ctr"/>
                      <a:r>
                        <a:rPr lang="es-SV" sz="2400" dirty="0" smtClean="0"/>
                        <a:t>1</a:t>
                      </a:r>
                      <a:endParaRPr lang="es-SV" sz="2400" dirty="0"/>
                    </a:p>
                  </a:txBody>
                  <a:tcPr marL="91435" marR="91435" marT="45677" marB="45677" anchor="ctr"/>
                </a:tc>
                <a:tc>
                  <a:txBody>
                    <a:bodyPr/>
                    <a:lstStyle/>
                    <a:p>
                      <a:r>
                        <a:rPr lang="es-SV" sz="2400" baseline="0" dirty="0" smtClean="0"/>
                        <a:t>Octubre (DT 12E)</a:t>
                      </a:r>
                      <a:endParaRPr lang="es-SV" sz="2400" dirty="0"/>
                    </a:p>
                  </a:txBody>
                  <a:tcPr marL="91435" marR="91435" marT="45677" marB="45677" anchor="ctr"/>
                </a:tc>
                <a:extLst>
                  <a:ext uri="{0D108BD9-81ED-4DB2-BD59-A6C34878D82A}">
                    <a16:rowId xmlns:a16="http://schemas.microsoft.com/office/drawing/2014/main" val="10006"/>
                  </a:ext>
                </a:extLst>
              </a:tr>
            </a:tbl>
          </a:graphicData>
        </a:graphic>
      </p:graphicFrame>
      <p:sp>
        <p:nvSpPr>
          <p:cNvPr id="9" name="Title 1"/>
          <p:cNvSpPr>
            <a:spLocks noGrp="1"/>
          </p:cNvSpPr>
          <p:nvPr>
            <p:ph idx="11"/>
          </p:nvPr>
        </p:nvSpPr>
        <p:spPr>
          <a:xfrm>
            <a:off x="34925" y="1484313"/>
            <a:ext cx="4176713" cy="1223962"/>
          </a:xfrm>
        </p:spPr>
        <p:txBody>
          <a:bodyPr/>
          <a:lstStyle/>
          <a:p>
            <a:pPr marL="0" indent="0">
              <a:lnSpc>
                <a:spcPct val="90000"/>
              </a:lnSpc>
              <a:buFont typeface="Arial" charset="0"/>
              <a:buNone/>
              <a:defRPr/>
            </a:pPr>
            <a:r>
              <a:rPr lang="es-SV" sz="2600"/>
              <a:t>Eventos extremos de lluvia: Más de 100mm en 24h y </a:t>
            </a:r>
            <a:br>
              <a:rPr lang="es-SV" sz="2600"/>
            </a:br>
            <a:r>
              <a:rPr lang="es-SV" sz="2600"/>
              <a:t>más de 350mm en 72h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 y="44450"/>
            <a:ext cx="4078288" cy="1152525"/>
          </a:xfrm>
        </p:spPr>
        <p:txBody>
          <a:bodyPr>
            <a:noAutofit/>
          </a:bodyPr>
          <a:lstStyle/>
          <a:p>
            <a:pPr>
              <a:defRPr/>
            </a:pPr>
            <a:r>
              <a:rPr sz="2600" smtClean="0"/>
              <a:t>Julio: Variación espacial extrema de lluvia y sequía en Oriente</a:t>
            </a:r>
            <a:endParaRPr sz="2600"/>
          </a:p>
        </p:txBody>
      </p:sp>
      <p:sp>
        <p:nvSpPr>
          <p:cNvPr id="6" name="Content Placeholder 5"/>
          <p:cNvSpPr>
            <a:spLocks noGrp="1"/>
          </p:cNvSpPr>
          <p:nvPr>
            <p:ph idx="11"/>
          </p:nvPr>
        </p:nvSpPr>
        <p:spPr>
          <a:xfrm>
            <a:off x="74613" y="1412875"/>
            <a:ext cx="4673600" cy="4176713"/>
          </a:xfrm>
        </p:spPr>
        <p:txBody>
          <a:bodyPr/>
          <a:lstStyle/>
          <a:p>
            <a:pPr>
              <a:buFont typeface="Arial" charset="0"/>
              <a:buChar char="•"/>
              <a:defRPr/>
            </a:pPr>
            <a:endParaRPr lang="es-SV" sz="2100"/>
          </a:p>
        </p:txBody>
      </p:sp>
      <p:sp>
        <p:nvSpPr>
          <p:cNvPr id="7" name="Content Placeholder 6"/>
          <p:cNvSpPr>
            <a:spLocks noGrp="1"/>
          </p:cNvSpPr>
          <p:nvPr>
            <p:ph idx="12"/>
          </p:nvPr>
        </p:nvSpPr>
        <p:spPr>
          <a:xfrm>
            <a:off x="5076825" y="44450"/>
            <a:ext cx="3951288" cy="1152525"/>
          </a:xfrm>
        </p:spPr>
        <p:txBody>
          <a:bodyPr anchor="ctr"/>
          <a:lstStyle/>
          <a:p>
            <a:pPr algn="r">
              <a:buFont typeface="Arial" charset="0"/>
              <a:buNone/>
              <a:defRPr/>
            </a:pPr>
            <a:r>
              <a:rPr lang="es-SV" sz="2700" err="1"/>
              <a:t>July</a:t>
            </a:r>
            <a:r>
              <a:rPr lang="es-SV" sz="2700"/>
              <a:t>: Extrema </a:t>
            </a:r>
            <a:r>
              <a:rPr lang="es-SV" sz="2700" err="1"/>
              <a:t>spacial</a:t>
            </a:r>
            <a:r>
              <a:rPr lang="es-SV" sz="2700"/>
              <a:t> </a:t>
            </a:r>
            <a:r>
              <a:rPr lang="es-SV" sz="2700" err="1"/>
              <a:t>variation</a:t>
            </a:r>
            <a:r>
              <a:rPr lang="es-SV" sz="2700"/>
              <a:t> and </a:t>
            </a:r>
            <a:r>
              <a:rPr lang="es-SV" sz="2700" err="1"/>
              <a:t>draught</a:t>
            </a:r>
            <a:r>
              <a:rPr lang="es-SV" sz="2700"/>
              <a:t> in </a:t>
            </a:r>
            <a:r>
              <a:rPr lang="es-SV" sz="2700" err="1"/>
              <a:t>the</a:t>
            </a:r>
            <a:r>
              <a:rPr lang="es-SV" sz="2700"/>
              <a:t> East </a:t>
            </a:r>
          </a:p>
        </p:txBody>
      </p:sp>
      <p:sp>
        <p:nvSpPr>
          <p:cNvPr id="9" name="TextBox 8"/>
          <p:cNvSpPr txBox="1"/>
          <p:nvPr/>
        </p:nvSpPr>
        <p:spPr>
          <a:xfrm>
            <a:off x="4211638" y="-26988"/>
            <a:ext cx="800100" cy="1439863"/>
          </a:xfrm>
          <a:prstGeom prst="rect">
            <a:avLst/>
          </a:prstGeom>
          <a:solidFill>
            <a:schemeClr val="tx2">
              <a:lumMod val="50000"/>
            </a:schemeClr>
          </a:solidFill>
        </p:spPr>
        <p:txBody>
          <a:bodyPr vert="vert" tIns="72000" bIns="72000">
            <a:spAutoFit/>
          </a:bodyPr>
          <a:lstStyle/>
          <a:p>
            <a:pPr algn="ctr">
              <a:defRPr/>
            </a:pPr>
            <a:r>
              <a:rPr lang="es-SV" sz="4000" dirty="0">
                <a:solidFill>
                  <a:schemeClr val="bg1"/>
                </a:solidFill>
                <a:latin typeface="Arial" charset="0"/>
                <a:cs typeface="Arial" charset="0"/>
              </a:rPr>
              <a:t>2012</a:t>
            </a:r>
          </a:p>
        </p:txBody>
      </p:sp>
      <p:sp>
        <p:nvSpPr>
          <p:cNvPr id="30726" name="Content Placeholder 2"/>
          <p:cNvSpPr txBox="1">
            <a:spLocks/>
          </p:cNvSpPr>
          <p:nvPr/>
        </p:nvSpPr>
        <p:spPr bwMode="auto">
          <a:xfrm>
            <a:off x="-36513" y="4076700"/>
            <a:ext cx="41767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Font typeface="Arial" panose="020B0604020202020204" pitchFamily="34" charset="0"/>
              <a:buNone/>
            </a:pPr>
            <a:endParaRPr lang="es-SV" altLang="es-SV" sz="2000" i="1">
              <a:latin typeface="Calibri" panose="020F0502020204030204" pitchFamily="34" charset="0"/>
            </a:endParaRPr>
          </a:p>
        </p:txBody>
      </p:sp>
      <p:sp>
        <p:nvSpPr>
          <p:cNvPr id="5" name="Content Placeholder 4"/>
          <p:cNvSpPr>
            <a:spLocks noGrp="1"/>
          </p:cNvSpPr>
          <p:nvPr>
            <p:ph idx="10"/>
          </p:nvPr>
        </p:nvSpPr>
        <p:spPr>
          <a:xfrm>
            <a:off x="4716463" y="1628775"/>
            <a:ext cx="4176712" cy="4392613"/>
          </a:xfrm>
        </p:spPr>
        <p:txBody>
          <a:bodyPr/>
          <a:lstStyle/>
          <a:p>
            <a:pPr>
              <a:buFont typeface="Arial" charset="0"/>
              <a:buChar char="•"/>
              <a:defRPr/>
            </a:pPr>
            <a:endParaRPr lang="es-SV"/>
          </a:p>
        </p:txBody>
      </p:sp>
      <p:pic>
        <p:nvPicPr>
          <p:cNvPr id="30728" name="Picture 5" descr="C:\Users\hh\Desktop\AC_julio_2012.jpg"/>
          <p:cNvPicPr>
            <a:picLocks noChangeAspect="1" noChangeArrowheads="1"/>
          </p:cNvPicPr>
          <p:nvPr/>
        </p:nvPicPr>
        <p:blipFill>
          <a:blip r:embed="rId3">
            <a:extLst>
              <a:ext uri="{28A0092B-C50C-407E-A947-70E740481C1C}">
                <a14:useLocalDpi xmlns:a14="http://schemas.microsoft.com/office/drawing/2010/main" val="0"/>
              </a:ext>
            </a:extLst>
          </a:blip>
          <a:srcRect b="-76"/>
          <a:stretch>
            <a:fillRect/>
          </a:stretch>
        </p:blipFill>
        <p:spPr bwMode="auto">
          <a:xfrm>
            <a:off x="323850" y="1412875"/>
            <a:ext cx="844708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Box 8"/>
          <p:cNvSpPr txBox="1">
            <a:spLocks noChangeArrowheads="1"/>
          </p:cNvSpPr>
          <p:nvPr/>
        </p:nvSpPr>
        <p:spPr bwMode="auto">
          <a:xfrm>
            <a:off x="568325" y="5013325"/>
            <a:ext cx="2635250" cy="692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s-SV" altLang="es-SV" sz="1300" b="1"/>
              <a:t>Lluvia acumulada, Julio 2012</a:t>
            </a:r>
          </a:p>
          <a:p>
            <a:pPr algn="r" eaLnBrk="1" hangingPunct="1"/>
            <a:r>
              <a:rPr lang="es-SV" altLang="es-SV" sz="1300" b="1"/>
              <a:t>Max: 563 mm, Juayúa</a:t>
            </a:r>
          </a:p>
          <a:p>
            <a:pPr algn="r" eaLnBrk="1" hangingPunct="1"/>
            <a:r>
              <a:rPr lang="es-SV" altLang="es-SV" sz="1300" b="1"/>
              <a:t>Min: 5 mm, La Unión </a:t>
            </a:r>
          </a:p>
        </p:txBody>
      </p:sp>
      <p:sp>
        <p:nvSpPr>
          <p:cNvPr id="3" name="Rectangle 9"/>
          <p:cNvSpPr>
            <a:spLocks noChangeArrowheads="1"/>
          </p:cNvSpPr>
          <p:nvPr/>
        </p:nvSpPr>
        <p:spPr bwMode="auto">
          <a:xfrm>
            <a:off x="5435600" y="1412875"/>
            <a:ext cx="3708400" cy="12430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indent="0" eaLnBrk="1" hangingPunct="1">
              <a:lnSpc>
                <a:spcPct val="90000"/>
              </a:lnSpc>
              <a:spcBef>
                <a:spcPts val="1200"/>
              </a:spcBef>
              <a:buFont typeface="Arial" charset="0"/>
              <a:buNone/>
              <a:defRPr/>
            </a:pPr>
            <a:r>
              <a:rPr lang="es-SV" altLang="es-SV" sz="1800" dirty="0" smtClean="0">
                <a:latin typeface="Arial" charset="0"/>
                <a:cs typeface="Arial" charset="0"/>
              </a:rPr>
              <a:t>Impactos</a:t>
            </a:r>
          </a:p>
          <a:p>
            <a:pPr eaLnBrk="1" hangingPunct="1">
              <a:lnSpc>
                <a:spcPct val="90000"/>
              </a:lnSpc>
              <a:spcBef>
                <a:spcPts val="600"/>
              </a:spcBef>
              <a:defRPr/>
            </a:pPr>
            <a:r>
              <a:rPr lang="es-SV" altLang="es-SV" sz="1800" dirty="0" smtClean="0">
                <a:latin typeface="Arial" charset="0"/>
                <a:cs typeface="Arial" charset="0"/>
              </a:rPr>
              <a:t>23,000 productores (</a:t>
            </a:r>
            <a:r>
              <a:rPr lang="es-SV" altLang="es-SV" sz="1800" dirty="0" err="1" smtClean="0">
                <a:latin typeface="Arial" charset="0"/>
                <a:cs typeface="Arial" charset="0"/>
              </a:rPr>
              <a:t>producers</a:t>
            </a:r>
            <a:r>
              <a:rPr lang="es-SV" altLang="es-SV" sz="1800" dirty="0" smtClean="0">
                <a:latin typeface="Arial" charset="0"/>
                <a:cs typeface="Arial" charset="0"/>
              </a:rPr>
              <a:t>)</a:t>
            </a:r>
          </a:p>
          <a:p>
            <a:pPr eaLnBrk="1" hangingPunct="1">
              <a:lnSpc>
                <a:spcPct val="90000"/>
              </a:lnSpc>
              <a:spcBef>
                <a:spcPts val="600"/>
              </a:spcBef>
              <a:defRPr/>
            </a:pPr>
            <a:r>
              <a:rPr lang="es-SV" altLang="es-SV" sz="1800" dirty="0" smtClean="0">
                <a:latin typeface="Arial" charset="0"/>
                <a:cs typeface="Arial" charset="0"/>
              </a:rPr>
              <a:t>$35 millones en pérdidas de maíz (</a:t>
            </a:r>
            <a:r>
              <a:rPr lang="es-SV" altLang="es-SV" sz="1800" dirty="0" err="1" smtClean="0">
                <a:latin typeface="Arial" charset="0"/>
                <a:cs typeface="Arial" charset="0"/>
              </a:rPr>
              <a:t>losses</a:t>
            </a:r>
            <a:r>
              <a:rPr lang="es-SV" altLang="es-SV" sz="1800" dirty="0" smtClean="0">
                <a:latin typeface="Arial" charset="0"/>
                <a:cs typeface="Arial" charset="0"/>
              </a:rPr>
              <a:t> of </a:t>
            </a:r>
            <a:r>
              <a:rPr lang="es-SV" altLang="es-SV" sz="1800" dirty="0" err="1" smtClean="0">
                <a:latin typeface="Arial" charset="0"/>
                <a:cs typeface="Arial" charset="0"/>
              </a:rPr>
              <a:t>white</a:t>
            </a:r>
            <a:r>
              <a:rPr lang="es-SV" altLang="es-SV" sz="1800" dirty="0" smtClean="0">
                <a:latin typeface="Arial" charset="0"/>
                <a:cs typeface="Arial" charset="0"/>
              </a:rPr>
              <a:t> </a:t>
            </a:r>
            <a:r>
              <a:rPr lang="es-SV" altLang="es-SV" sz="1800" dirty="0" err="1" smtClean="0">
                <a:latin typeface="Arial" charset="0"/>
                <a:cs typeface="Arial" charset="0"/>
              </a:rPr>
              <a:t>corn</a:t>
            </a:r>
            <a:r>
              <a:rPr lang="es-SV" altLang="es-SV" sz="1800"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859338" y="1628775"/>
            <a:ext cx="4033837" cy="4392613"/>
          </a:xfrm>
        </p:spPr>
        <p:txBody>
          <a:bodyPr/>
          <a:lstStyle/>
          <a:p>
            <a:pPr marL="571500" indent="-571500">
              <a:lnSpc>
                <a:spcPct val="90000"/>
              </a:lnSpc>
              <a:spcBef>
                <a:spcPts val="1800"/>
              </a:spcBef>
              <a:buFont typeface="+mj-lt"/>
              <a:buAutoNum type="romanUcPeriod"/>
              <a:defRPr/>
            </a:pPr>
            <a:r>
              <a:rPr sz="2800"/>
              <a:t>9 </a:t>
            </a:r>
            <a:r>
              <a:rPr sz="2800" err="1"/>
              <a:t>keys</a:t>
            </a:r>
            <a:r>
              <a:rPr sz="2800"/>
              <a:t> to </a:t>
            </a:r>
            <a:r>
              <a:rPr sz="2800" err="1"/>
              <a:t>understand</a:t>
            </a:r>
            <a:r>
              <a:rPr sz="2800"/>
              <a:t> El Salvador</a:t>
            </a:r>
          </a:p>
          <a:p>
            <a:pPr marL="571500" indent="-571500">
              <a:lnSpc>
                <a:spcPct val="90000"/>
              </a:lnSpc>
              <a:spcBef>
                <a:spcPts val="1800"/>
              </a:spcBef>
              <a:buFont typeface="+mj-lt"/>
              <a:buAutoNum type="romanUcPeriod"/>
              <a:defRPr/>
            </a:pPr>
            <a:r>
              <a:rPr sz="2800"/>
              <a:t>Extreme </a:t>
            </a:r>
            <a:r>
              <a:rPr sz="2800" err="1"/>
              <a:t>weather</a:t>
            </a:r>
            <a:r>
              <a:rPr sz="2800"/>
              <a:t> </a:t>
            </a:r>
            <a:r>
              <a:rPr sz="2800" err="1"/>
              <a:t>events</a:t>
            </a:r>
            <a:r>
              <a:rPr sz="2800"/>
              <a:t> and </a:t>
            </a:r>
            <a:r>
              <a:rPr sz="2800" err="1"/>
              <a:t>their</a:t>
            </a:r>
            <a:r>
              <a:rPr sz="2800"/>
              <a:t> </a:t>
            </a:r>
            <a:r>
              <a:rPr sz="2800" err="1"/>
              <a:t>impacts</a:t>
            </a:r>
            <a:endParaRPr sz="2800"/>
          </a:p>
          <a:p>
            <a:pPr marL="571500" indent="-571500">
              <a:lnSpc>
                <a:spcPct val="90000"/>
              </a:lnSpc>
              <a:spcBef>
                <a:spcPts val="1800"/>
              </a:spcBef>
              <a:buFont typeface="+mj-lt"/>
              <a:buAutoNum type="romanUcPeriod"/>
              <a:defRPr/>
            </a:pPr>
            <a:r>
              <a:rPr sz="2800" err="1"/>
              <a:t>Climate</a:t>
            </a:r>
            <a:r>
              <a:rPr sz="2800"/>
              <a:t> </a:t>
            </a:r>
            <a:r>
              <a:rPr sz="2800" err="1"/>
              <a:t>scenarios</a:t>
            </a:r>
            <a:endParaRPr sz="2800"/>
          </a:p>
          <a:p>
            <a:pPr marL="571500" indent="-571500">
              <a:lnSpc>
                <a:spcPct val="90000"/>
              </a:lnSpc>
              <a:spcBef>
                <a:spcPts val="1800"/>
              </a:spcBef>
              <a:buFont typeface="+mj-lt"/>
              <a:buAutoNum type="romanUcPeriod"/>
              <a:defRPr/>
            </a:pPr>
            <a:r>
              <a:rPr sz="2800" err="1"/>
              <a:t>Landscape</a:t>
            </a:r>
            <a:r>
              <a:rPr sz="2800"/>
              <a:t> </a:t>
            </a:r>
            <a:r>
              <a:rPr sz="2800" err="1"/>
              <a:t>restoration</a:t>
            </a:r>
            <a:r>
              <a:rPr sz="2800"/>
              <a:t> as a </a:t>
            </a:r>
            <a:r>
              <a:rPr sz="2800" err="1"/>
              <a:t>strategic</a:t>
            </a:r>
            <a:r>
              <a:rPr sz="2800"/>
              <a:t> response.</a:t>
            </a:r>
            <a:endParaRPr lang="es-SV" sz="2800"/>
          </a:p>
        </p:txBody>
      </p:sp>
      <p:sp>
        <p:nvSpPr>
          <p:cNvPr id="4" name="Content Placeholder 3"/>
          <p:cNvSpPr>
            <a:spLocks noGrp="1"/>
          </p:cNvSpPr>
          <p:nvPr>
            <p:ph idx="11"/>
          </p:nvPr>
        </p:nvSpPr>
        <p:spPr>
          <a:xfrm>
            <a:off x="190500" y="1628775"/>
            <a:ext cx="4176713" cy="4392613"/>
          </a:xfrm>
        </p:spPr>
        <p:txBody>
          <a:bodyPr/>
          <a:lstStyle/>
          <a:p>
            <a:pPr marL="571500" indent="-571500">
              <a:lnSpc>
                <a:spcPct val="90000"/>
              </a:lnSpc>
              <a:spcBef>
                <a:spcPts val="1800"/>
              </a:spcBef>
              <a:buFont typeface="+mj-lt"/>
              <a:buAutoNum type="romanUcPeriod"/>
              <a:defRPr/>
            </a:pPr>
            <a:r>
              <a:rPr lang="es-SV" sz="2800"/>
              <a:t>9 claves para </a:t>
            </a:r>
            <a:br>
              <a:rPr lang="es-SV" sz="2800"/>
            </a:br>
            <a:r>
              <a:rPr lang="es-SV" sz="2800"/>
              <a:t>entender El Salvador</a:t>
            </a:r>
          </a:p>
          <a:p>
            <a:pPr marL="571500" indent="-571500">
              <a:lnSpc>
                <a:spcPct val="90000"/>
              </a:lnSpc>
              <a:spcBef>
                <a:spcPts val="1800"/>
              </a:spcBef>
              <a:buFont typeface="+mj-lt"/>
              <a:buAutoNum type="romanUcPeriod"/>
              <a:defRPr/>
            </a:pPr>
            <a:r>
              <a:rPr lang="es-SV" sz="2800"/>
              <a:t>Eventos climáticos extremos y sus impactos</a:t>
            </a:r>
          </a:p>
          <a:p>
            <a:pPr marL="571500" indent="-571500">
              <a:lnSpc>
                <a:spcPct val="90000"/>
              </a:lnSpc>
              <a:spcBef>
                <a:spcPts val="1800"/>
              </a:spcBef>
              <a:buFont typeface="+mj-lt"/>
              <a:buAutoNum type="romanUcPeriod"/>
              <a:defRPr/>
            </a:pPr>
            <a:r>
              <a:rPr lang="es-SV" sz="2800"/>
              <a:t>Escenarios climáticos </a:t>
            </a:r>
          </a:p>
          <a:p>
            <a:pPr marL="571500" indent="-571500">
              <a:lnSpc>
                <a:spcPct val="90000"/>
              </a:lnSpc>
              <a:spcBef>
                <a:spcPts val="1800"/>
              </a:spcBef>
              <a:buFont typeface="+mj-lt"/>
              <a:buAutoNum type="romanUcPeriod"/>
              <a:defRPr/>
            </a:pPr>
            <a:r>
              <a:rPr lang="es-SV" sz="2800"/>
              <a:t>Restauración de paisajes como respuesta estratégica</a:t>
            </a:r>
          </a:p>
        </p:txBody>
      </p:sp>
      <p:sp>
        <p:nvSpPr>
          <p:cNvPr id="5" name="Content Placeholder 4"/>
          <p:cNvSpPr>
            <a:spLocks noGrp="1"/>
          </p:cNvSpPr>
          <p:nvPr>
            <p:ph idx="12"/>
          </p:nvPr>
        </p:nvSpPr>
        <p:spPr>
          <a:xfrm>
            <a:off x="5076825" y="188913"/>
            <a:ext cx="4067175" cy="1152525"/>
          </a:xfrm>
        </p:spPr>
        <p:txBody>
          <a:bodyPr/>
          <a:lstStyle/>
          <a:p>
            <a:pPr algn="r">
              <a:buFont typeface="Arial" charset="0"/>
              <a:buNone/>
              <a:defRPr/>
            </a:pPr>
            <a:r>
              <a:rPr lang="es-SV" err="1"/>
              <a:t>Outline</a:t>
            </a:r>
            <a:r>
              <a:rPr lang="es-SV"/>
              <a:t> of </a:t>
            </a:r>
            <a:r>
              <a:rPr lang="es-SV" err="1"/>
              <a:t>Presentation</a:t>
            </a:r>
            <a:endParaRPr lang="es-SV"/>
          </a:p>
        </p:txBody>
      </p:sp>
      <p:sp>
        <p:nvSpPr>
          <p:cNvPr id="8" name="TextBox 7"/>
          <p:cNvSpPr txBox="1"/>
          <p:nvPr/>
        </p:nvSpPr>
        <p:spPr>
          <a:xfrm>
            <a:off x="3851275" y="17463"/>
            <a:ext cx="1368425" cy="1323975"/>
          </a:xfrm>
          <a:prstGeom prst="rect">
            <a:avLst/>
          </a:prstGeom>
          <a:solidFill>
            <a:schemeClr val="tx2">
              <a:lumMod val="50000"/>
            </a:schemeClr>
          </a:solidFill>
        </p:spPr>
        <p:txBody>
          <a:bodyPr>
            <a:spAutoFit/>
          </a:bodyPr>
          <a:lstStyle/>
          <a:p>
            <a:pPr algn="ctr">
              <a:defRPr/>
            </a:pPr>
            <a:endParaRPr lang="es-SV" sz="8000" dirty="0">
              <a:solidFill>
                <a:schemeClr val="bg1"/>
              </a:solidFill>
              <a:latin typeface="Arial" charset="0"/>
              <a:cs typeface="Arial" charset="0"/>
            </a:endParaRPr>
          </a:p>
        </p:txBody>
      </p:sp>
      <p:sp>
        <p:nvSpPr>
          <p:cNvPr id="6" name="Title 5"/>
          <p:cNvSpPr>
            <a:spLocks noGrp="1"/>
          </p:cNvSpPr>
          <p:nvPr>
            <p:ph type="title"/>
          </p:nvPr>
        </p:nvSpPr>
        <p:spPr>
          <a:xfrm>
            <a:off x="107950" y="44450"/>
            <a:ext cx="4259263" cy="1152525"/>
          </a:xfrm>
        </p:spPr>
        <p:txBody>
          <a:bodyPr/>
          <a:lstStyle/>
          <a:p>
            <a:pPr>
              <a:defRPr/>
            </a:pPr>
            <a:r>
              <a:rPr smtClean="0"/>
              <a:t>Esquema de Presentación</a:t>
            </a:r>
            <a:endParaRPr/>
          </a:p>
        </p:txBody>
      </p:sp>
      <p:cxnSp>
        <p:nvCxnSpPr>
          <p:cNvPr id="9" name="Straight Connector 8"/>
          <p:cNvCxnSpPr/>
          <p:nvPr/>
        </p:nvCxnSpPr>
        <p:spPr>
          <a:xfrm>
            <a:off x="4572000" y="1773238"/>
            <a:ext cx="0" cy="4176712"/>
          </a:xfrm>
          <a:prstGeom prst="line">
            <a:avLst/>
          </a:prstGeom>
          <a:ln w="635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 y="44450"/>
            <a:ext cx="4078288" cy="1152525"/>
          </a:xfrm>
        </p:spPr>
        <p:txBody>
          <a:bodyPr>
            <a:noAutofit/>
          </a:bodyPr>
          <a:lstStyle/>
          <a:p>
            <a:pPr>
              <a:defRPr/>
            </a:pPr>
            <a:r>
              <a:rPr sz="2600" smtClean="0"/>
              <a:t>El Salvador confirma conclusiones del IPCC sobre eventos extremos</a:t>
            </a:r>
            <a:endParaRPr sz="2600"/>
          </a:p>
        </p:txBody>
      </p:sp>
      <p:sp>
        <p:nvSpPr>
          <p:cNvPr id="6" name="Content Placeholder 5"/>
          <p:cNvSpPr>
            <a:spLocks noGrp="1"/>
          </p:cNvSpPr>
          <p:nvPr>
            <p:ph idx="11"/>
          </p:nvPr>
        </p:nvSpPr>
        <p:spPr>
          <a:xfrm>
            <a:off x="34925" y="1484313"/>
            <a:ext cx="3459163" cy="4176712"/>
          </a:xfrm>
        </p:spPr>
        <p:txBody>
          <a:bodyPr/>
          <a:lstStyle/>
          <a:p>
            <a:pPr marL="0" indent="0">
              <a:lnSpc>
                <a:spcPct val="90000"/>
              </a:lnSpc>
              <a:buFont typeface="Arial" charset="0"/>
              <a:buNone/>
              <a:defRPr/>
            </a:pPr>
            <a:r>
              <a:rPr lang="es-SV" sz="2200" i="1"/>
              <a:t>“Un clima cambiante conduce a cambios en la frecuencia, intensidad, extensión espacial,  duración y ocurrencia de extremos meteorológicos y climáticos, y puede resultar en extremos sin precedentes”</a:t>
            </a:r>
          </a:p>
          <a:p>
            <a:pPr marL="0" indent="0">
              <a:lnSpc>
                <a:spcPct val="90000"/>
              </a:lnSpc>
              <a:spcBef>
                <a:spcPts val="1200"/>
              </a:spcBef>
              <a:buFont typeface="Arial" charset="0"/>
              <a:buNone/>
              <a:defRPr/>
            </a:pPr>
            <a:r>
              <a:rPr lang="es-SV" sz="2200" i="1"/>
              <a:t>“Es probable que la </a:t>
            </a:r>
            <a:br>
              <a:rPr lang="es-SV" sz="2200" i="1"/>
            </a:br>
            <a:r>
              <a:rPr lang="es-SV" sz="2200" i="1"/>
              <a:t>frecuencia de fuertes precipitaciones o la proporción de la precipitación total proveniente de fuertes precipitaciones se incremente  en el Siglo 21 en muchas zonas del globo”</a:t>
            </a:r>
          </a:p>
          <a:p>
            <a:pPr>
              <a:buFont typeface="Arial" charset="0"/>
              <a:buChar char="•"/>
              <a:defRPr/>
            </a:pPr>
            <a:endParaRPr lang="es-SV" sz="2200" i="1"/>
          </a:p>
        </p:txBody>
      </p:sp>
      <p:sp>
        <p:nvSpPr>
          <p:cNvPr id="7" name="Content Placeholder 6"/>
          <p:cNvSpPr>
            <a:spLocks noGrp="1"/>
          </p:cNvSpPr>
          <p:nvPr>
            <p:ph idx="12"/>
          </p:nvPr>
        </p:nvSpPr>
        <p:spPr>
          <a:xfrm>
            <a:off x="5076825" y="44450"/>
            <a:ext cx="3951288" cy="1152525"/>
          </a:xfrm>
        </p:spPr>
        <p:txBody>
          <a:bodyPr anchor="ctr"/>
          <a:lstStyle/>
          <a:p>
            <a:pPr algn="r">
              <a:buFont typeface="Arial" charset="0"/>
              <a:buNone/>
              <a:defRPr/>
            </a:pPr>
            <a:r>
              <a:rPr lang="es-SV" sz="2700"/>
              <a:t>El Salvador </a:t>
            </a:r>
            <a:r>
              <a:rPr lang="es-SV" sz="2700" err="1"/>
              <a:t>confirms</a:t>
            </a:r>
            <a:r>
              <a:rPr lang="es-SV" sz="2700"/>
              <a:t> IPCC </a:t>
            </a:r>
            <a:r>
              <a:rPr lang="es-SV" sz="2700" err="1"/>
              <a:t>conclusions</a:t>
            </a:r>
            <a:r>
              <a:rPr lang="es-SV" sz="2700"/>
              <a:t> </a:t>
            </a:r>
            <a:r>
              <a:rPr lang="es-SV" sz="2700" err="1"/>
              <a:t>on</a:t>
            </a:r>
            <a:r>
              <a:rPr lang="es-SV" sz="2700"/>
              <a:t> extreme </a:t>
            </a:r>
            <a:r>
              <a:rPr lang="es-SV" sz="2700" err="1"/>
              <a:t>events</a:t>
            </a:r>
            <a:endParaRPr lang="es-SV" sz="2700"/>
          </a:p>
        </p:txBody>
      </p:sp>
      <p:sp>
        <p:nvSpPr>
          <p:cNvPr id="9" name="TextBox 8"/>
          <p:cNvSpPr txBox="1"/>
          <p:nvPr/>
        </p:nvSpPr>
        <p:spPr>
          <a:xfrm>
            <a:off x="4303713" y="-26988"/>
            <a:ext cx="708025" cy="1439863"/>
          </a:xfrm>
          <a:prstGeom prst="rect">
            <a:avLst/>
          </a:prstGeom>
          <a:solidFill>
            <a:schemeClr val="tx2">
              <a:lumMod val="50000"/>
            </a:schemeClr>
          </a:solidFill>
        </p:spPr>
        <p:txBody>
          <a:bodyPr vert="vert" tIns="72000" bIns="72000">
            <a:spAutoFit/>
          </a:bodyPr>
          <a:lstStyle/>
          <a:p>
            <a:pPr algn="ctr">
              <a:defRPr/>
            </a:pPr>
            <a:r>
              <a:rPr lang="es-SV" sz="3400" dirty="0">
                <a:solidFill>
                  <a:schemeClr val="bg1"/>
                </a:solidFill>
                <a:latin typeface="Arial" charset="0"/>
                <a:cs typeface="Arial" charset="0"/>
              </a:rPr>
              <a:t>SREX</a:t>
            </a:r>
          </a:p>
        </p:txBody>
      </p:sp>
      <p:sp>
        <p:nvSpPr>
          <p:cNvPr id="5" name="Content Placeholder 4"/>
          <p:cNvSpPr>
            <a:spLocks noGrp="1"/>
          </p:cNvSpPr>
          <p:nvPr>
            <p:ph idx="10"/>
          </p:nvPr>
        </p:nvSpPr>
        <p:spPr>
          <a:xfrm>
            <a:off x="5940425" y="1484313"/>
            <a:ext cx="3095625" cy="4392612"/>
          </a:xfrm>
        </p:spPr>
        <p:txBody>
          <a:bodyPr/>
          <a:lstStyle/>
          <a:p>
            <a:pPr marL="0" indent="0">
              <a:lnSpc>
                <a:spcPct val="90000"/>
              </a:lnSpc>
              <a:spcBef>
                <a:spcPts val="0"/>
              </a:spcBef>
              <a:buFont typeface="Arial" charset="0"/>
              <a:buNone/>
              <a:defRPr/>
            </a:pPr>
            <a:r>
              <a:rPr lang="en-US" sz="2200" i="1"/>
              <a:t>“A changing climate leads to changes in the frequency, intensity, spatial extent, duration, and timing of weather and climate extremes, and can result in unprecedented extremes”</a:t>
            </a:r>
          </a:p>
          <a:p>
            <a:pPr marL="0" indent="0">
              <a:lnSpc>
                <a:spcPct val="90000"/>
              </a:lnSpc>
              <a:spcBef>
                <a:spcPts val="1200"/>
              </a:spcBef>
              <a:buFont typeface="Arial" charset="0"/>
              <a:buNone/>
              <a:defRPr/>
            </a:pPr>
            <a:r>
              <a:rPr lang="en-US" sz="2200" i="1"/>
              <a:t>“It is likely that the frequency of heavy precipitation or the proportion of total rainfall from heavy rainfalls will increase in the 21st century over many areas of the globe”.</a:t>
            </a:r>
            <a:endParaRPr lang="es-SV" sz="2200" i="1"/>
          </a:p>
        </p:txBody>
      </p:sp>
      <p:pic>
        <p:nvPicPr>
          <p:cNvPr id="31751" name="Picture 1"/>
          <p:cNvPicPr>
            <a:picLocks noChangeAspect="1" noChangeArrowheads="1"/>
          </p:cNvPicPr>
          <p:nvPr/>
        </p:nvPicPr>
        <p:blipFill>
          <a:blip r:embed="rId3">
            <a:extLst>
              <a:ext uri="{28A0092B-C50C-407E-A947-70E740481C1C}">
                <a14:useLocalDpi xmlns:a14="http://schemas.microsoft.com/office/drawing/2010/main" val="0"/>
              </a:ext>
            </a:extLst>
          </a:blip>
          <a:srcRect r="-9"/>
          <a:stretch>
            <a:fillRect/>
          </a:stretch>
        </p:blipFill>
        <p:spPr bwMode="auto">
          <a:xfrm>
            <a:off x="3494088" y="1419225"/>
            <a:ext cx="2373312" cy="32400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5525" y="4797425"/>
            <a:ext cx="2301875" cy="1422400"/>
          </a:xfrm>
          <a:prstGeom prst="rect">
            <a:avLst/>
          </a:prstGeom>
          <a:noFill/>
        </p:spPr>
        <p:txBody>
          <a:bodyPr>
            <a:spAutoFit/>
          </a:bodyPr>
          <a:lstStyle/>
          <a:p>
            <a:pPr>
              <a:lnSpc>
                <a:spcPct val="90000"/>
              </a:lnSpc>
              <a:defRPr/>
            </a:pPr>
            <a:r>
              <a:rPr lang="es-SV" sz="1600" b="1" cap="small" dirty="0">
                <a:solidFill>
                  <a:srgbClr val="002060"/>
                </a:solidFill>
                <a:latin typeface="Gill Sans MT" pitchFamily="34" charset="0"/>
                <a:ea typeface="+mn-ea"/>
                <a:cs typeface="+mn-cs"/>
              </a:rPr>
              <a:t>IPCC: Manejando los riesgos de eventos extremos para avanzar la adaptación al </a:t>
            </a:r>
            <a:br>
              <a:rPr lang="es-SV" sz="1600" b="1" cap="small" dirty="0">
                <a:solidFill>
                  <a:srgbClr val="002060"/>
                </a:solidFill>
                <a:latin typeface="Gill Sans MT" pitchFamily="34" charset="0"/>
                <a:ea typeface="+mn-ea"/>
                <a:cs typeface="+mn-cs"/>
              </a:rPr>
            </a:br>
            <a:r>
              <a:rPr lang="es-SV" sz="1600" b="1" cap="small" dirty="0">
                <a:solidFill>
                  <a:srgbClr val="002060"/>
                </a:solidFill>
                <a:latin typeface="Gill Sans MT" pitchFamily="34" charset="0"/>
                <a:ea typeface="+mn-ea"/>
                <a:cs typeface="+mn-cs"/>
              </a:rPr>
              <a:t>cambio climático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 y="71438"/>
            <a:ext cx="9037638" cy="1125537"/>
          </a:xfrm>
        </p:spPr>
        <p:txBody>
          <a:bodyPr/>
          <a:lstStyle/>
          <a:p>
            <a:pPr algn="ctr">
              <a:lnSpc>
                <a:spcPct val="100000"/>
              </a:lnSpc>
              <a:spcBef>
                <a:spcPts val="0"/>
              </a:spcBef>
              <a:defRPr/>
            </a:pPr>
            <a:r>
              <a:rPr lang="es-ES" sz="2600" smtClean="0">
                <a:latin typeface="Arial" pitchFamily="34" charset="0"/>
                <a:ea typeface="ＭＳ Ｐゴシック" pitchFamily="34" charset="-128"/>
              </a:rPr>
              <a:t>Centroamérica en el Índice de Riesgo Climático Global</a:t>
            </a:r>
            <a:br>
              <a:rPr lang="es-ES" sz="2600" smtClean="0">
                <a:latin typeface="Arial" pitchFamily="34" charset="0"/>
                <a:ea typeface="ＭＳ Ｐゴシック" pitchFamily="34" charset="-128"/>
              </a:rPr>
            </a:br>
            <a:r>
              <a:rPr lang="es-ES" sz="2600" smtClean="0">
                <a:latin typeface="Arial" pitchFamily="34" charset="0"/>
                <a:ea typeface="ＭＳ Ｐゴシック" pitchFamily="34" charset="-128"/>
              </a:rPr>
              <a:t>Central </a:t>
            </a:r>
            <a:r>
              <a:rPr lang="es-ES" sz="2600" err="1" smtClean="0">
                <a:latin typeface="Arial" pitchFamily="34" charset="0"/>
                <a:ea typeface="ＭＳ Ｐゴシック" pitchFamily="34" charset="-128"/>
              </a:rPr>
              <a:t>America</a:t>
            </a:r>
            <a:r>
              <a:rPr lang="es-ES" sz="2600" smtClean="0">
                <a:latin typeface="Arial" pitchFamily="34" charset="0"/>
                <a:ea typeface="ＭＳ Ｐゴシック" pitchFamily="34" charset="-128"/>
              </a:rPr>
              <a:t> in </a:t>
            </a:r>
            <a:r>
              <a:rPr lang="es-ES" sz="2600" err="1" smtClean="0">
                <a:latin typeface="Arial" pitchFamily="34" charset="0"/>
                <a:ea typeface="ＭＳ Ｐゴシック" pitchFamily="34" charset="-128"/>
              </a:rPr>
              <a:t>the</a:t>
            </a:r>
            <a:r>
              <a:rPr lang="es-ES" sz="2600" smtClean="0">
                <a:latin typeface="Arial" pitchFamily="34" charset="0"/>
                <a:ea typeface="ＭＳ Ｐゴシック" pitchFamily="34" charset="-128"/>
              </a:rPr>
              <a:t> Global </a:t>
            </a:r>
            <a:r>
              <a:rPr lang="es-ES" sz="2600" err="1" smtClean="0">
                <a:latin typeface="Arial" pitchFamily="34" charset="0"/>
                <a:ea typeface="ＭＳ Ｐゴシック" pitchFamily="34" charset="-128"/>
              </a:rPr>
              <a:t>Climate</a:t>
            </a:r>
            <a:r>
              <a:rPr lang="es-ES" sz="2600" smtClean="0">
                <a:latin typeface="Arial" pitchFamily="34" charset="0"/>
                <a:ea typeface="ＭＳ Ｐゴシック" pitchFamily="34" charset="-128"/>
              </a:rPr>
              <a:t> </a:t>
            </a:r>
            <a:r>
              <a:rPr lang="es-ES" sz="2600" err="1" smtClean="0">
                <a:latin typeface="Arial" pitchFamily="34" charset="0"/>
                <a:ea typeface="ＭＳ Ｐゴシック" pitchFamily="34" charset="-128"/>
              </a:rPr>
              <a:t>Risk</a:t>
            </a:r>
            <a:r>
              <a:rPr lang="es-ES" sz="2600" smtClean="0">
                <a:latin typeface="Arial" pitchFamily="34" charset="0"/>
                <a:ea typeface="ＭＳ Ｐゴシック" pitchFamily="34" charset="-128"/>
              </a:rPr>
              <a:t> </a:t>
            </a:r>
            <a:r>
              <a:rPr lang="es-ES" sz="2600" err="1" smtClean="0">
                <a:latin typeface="Arial" pitchFamily="34" charset="0"/>
                <a:ea typeface="ＭＳ Ｐゴシック" pitchFamily="34" charset="-128"/>
              </a:rPr>
              <a:t>Index</a:t>
            </a:r>
            <a:r>
              <a:rPr lang="es-ES" sz="2600" smtClean="0">
                <a:latin typeface="Arial" pitchFamily="34" charset="0"/>
                <a:ea typeface="ＭＳ Ｐゴシック" pitchFamily="34" charset="-128"/>
              </a:rPr>
              <a:t/>
            </a:r>
            <a:br>
              <a:rPr lang="es-ES" sz="2600" smtClean="0">
                <a:latin typeface="Arial" pitchFamily="34" charset="0"/>
                <a:ea typeface="ＭＳ Ｐゴシック" pitchFamily="34" charset="-128"/>
              </a:rPr>
            </a:br>
            <a:r>
              <a:rPr lang="es-ES" sz="2000" smtClean="0">
                <a:latin typeface="Arial" pitchFamily="34" charset="0"/>
                <a:ea typeface="ＭＳ Ｐゴシック" pitchFamily="34" charset="-128"/>
              </a:rPr>
              <a:t>(</a:t>
            </a:r>
            <a:r>
              <a:rPr lang="es-ES" sz="2000" err="1" smtClean="0">
                <a:latin typeface="Arial" pitchFamily="34" charset="0"/>
                <a:ea typeface="ＭＳ Ｐゴシック" pitchFamily="34" charset="-128"/>
              </a:rPr>
              <a:t>Germanwatch</a:t>
            </a:r>
            <a:r>
              <a:rPr lang="es-ES" sz="2000" smtClean="0">
                <a:latin typeface="Arial" pitchFamily="34" charset="0"/>
                <a:ea typeface="ＭＳ Ｐゴシック" pitchFamily="34" charset="-128"/>
              </a:rPr>
              <a:t>) </a:t>
            </a:r>
          </a:p>
        </p:txBody>
      </p:sp>
      <p:graphicFrame>
        <p:nvGraphicFramePr>
          <p:cNvPr id="4" name="3 Marcador de contenido"/>
          <p:cNvGraphicFramePr>
            <a:graphicFrameLocks noGrp="1"/>
          </p:cNvGraphicFramePr>
          <p:nvPr>
            <p:ph idx="1"/>
          </p:nvPr>
        </p:nvGraphicFramePr>
        <p:xfrm>
          <a:off x="14288" y="1341438"/>
          <a:ext cx="9001125" cy="3455987"/>
        </p:xfrm>
        <a:graphic>
          <a:graphicData uri="http://schemas.openxmlformats.org/drawingml/2006/table">
            <a:tbl>
              <a:tblPr/>
              <a:tblGrid>
                <a:gridCol w="1708487">
                  <a:extLst>
                    <a:ext uri="{9D8B030D-6E8A-4147-A177-3AD203B41FA5}">
                      <a16:colId xmlns:a16="http://schemas.microsoft.com/office/drawing/2014/main" val="20000"/>
                    </a:ext>
                  </a:extLst>
                </a:gridCol>
                <a:gridCol w="946416">
                  <a:extLst>
                    <a:ext uri="{9D8B030D-6E8A-4147-A177-3AD203B41FA5}">
                      <a16:colId xmlns:a16="http://schemas.microsoft.com/office/drawing/2014/main" val="20001"/>
                    </a:ext>
                  </a:extLst>
                </a:gridCol>
                <a:gridCol w="966739">
                  <a:extLst>
                    <a:ext uri="{9D8B030D-6E8A-4147-A177-3AD203B41FA5}">
                      <a16:colId xmlns:a16="http://schemas.microsoft.com/office/drawing/2014/main" val="20002"/>
                    </a:ext>
                  </a:extLst>
                </a:gridCol>
                <a:gridCol w="966739">
                  <a:extLst>
                    <a:ext uri="{9D8B030D-6E8A-4147-A177-3AD203B41FA5}">
                      <a16:colId xmlns:a16="http://schemas.microsoft.com/office/drawing/2014/main" val="20003"/>
                    </a:ext>
                  </a:extLst>
                </a:gridCol>
                <a:gridCol w="902871">
                  <a:extLst>
                    <a:ext uri="{9D8B030D-6E8A-4147-A177-3AD203B41FA5}">
                      <a16:colId xmlns:a16="http://schemas.microsoft.com/office/drawing/2014/main" val="20004"/>
                    </a:ext>
                  </a:extLst>
                </a:gridCol>
                <a:gridCol w="901419">
                  <a:extLst>
                    <a:ext uri="{9D8B030D-6E8A-4147-A177-3AD203B41FA5}">
                      <a16:colId xmlns:a16="http://schemas.microsoft.com/office/drawing/2014/main" val="20005"/>
                    </a:ext>
                  </a:extLst>
                </a:gridCol>
                <a:gridCol w="869485">
                  <a:extLst>
                    <a:ext uri="{9D8B030D-6E8A-4147-A177-3AD203B41FA5}">
                      <a16:colId xmlns:a16="http://schemas.microsoft.com/office/drawing/2014/main" val="20006"/>
                    </a:ext>
                  </a:extLst>
                </a:gridCol>
                <a:gridCol w="869484">
                  <a:extLst>
                    <a:ext uri="{9D8B030D-6E8A-4147-A177-3AD203B41FA5}">
                      <a16:colId xmlns:a16="http://schemas.microsoft.com/office/drawing/2014/main" val="20007"/>
                    </a:ext>
                  </a:extLst>
                </a:gridCol>
                <a:gridCol w="869484">
                  <a:extLst>
                    <a:ext uri="{9D8B030D-6E8A-4147-A177-3AD203B41FA5}">
                      <a16:colId xmlns:a16="http://schemas.microsoft.com/office/drawing/2014/main" val="20008"/>
                    </a:ext>
                  </a:extLst>
                </a:gridCol>
              </a:tblGrid>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Calibri" pitchFamily="34" charset="0"/>
                          <a:ea typeface="ＭＳ Ｐゴシック" pitchFamily="34" charset="-128"/>
                        </a:rPr>
                        <a:t> </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dirty="0" smtClean="0">
                          <a:ln>
                            <a:noFill/>
                          </a:ln>
                          <a:solidFill>
                            <a:srgbClr val="FFFFFF"/>
                          </a:solidFill>
                          <a:effectLst/>
                          <a:latin typeface="Calibri" pitchFamily="34" charset="0"/>
                          <a:ea typeface="ＭＳ Ｐゴシック" pitchFamily="34" charset="-128"/>
                        </a:rPr>
                        <a:t>2005</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FFFFFF"/>
                          </a:solidFill>
                          <a:effectLst/>
                          <a:latin typeface="Calibri" pitchFamily="34" charset="0"/>
                          <a:ea typeface="ＭＳ Ｐゴシック" pitchFamily="34" charset="-128"/>
                        </a:rPr>
                        <a:t>2006</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FFFFFF"/>
                          </a:solidFill>
                          <a:effectLst/>
                          <a:latin typeface="Calibri" pitchFamily="34" charset="0"/>
                          <a:ea typeface="ＭＳ Ｐゴシック" pitchFamily="34" charset="-128"/>
                        </a:rPr>
                        <a:t>2007</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FFFFFF"/>
                          </a:solidFill>
                          <a:effectLst/>
                          <a:latin typeface="Calibri" pitchFamily="34" charset="0"/>
                          <a:ea typeface="ＭＳ Ｐゴシック" pitchFamily="34" charset="-128"/>
                        </a:rPr>
                        <a:t>2008</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FFFFFF"/>
                          </a:solidFill>
                          <a:effectLst/>
                          <a:latin typeface="Calibri" pitchFamily="34" charset="0"/>
                          <a:ea typeface="ＭＳ Ｐゴシック" pitchFamily="34" charset="-128"/>
                        </a:rPr>
                        <a:t>2009</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FFFFFF"/>
                          </a:solidFill>
                          <a:effectLst/>
                          <a:latin typeface="Calibri" pitchFamily="34" charset="0"/>
                          <a:ea typeface="ＭＳ Ｐゴシック" pitchFamily="34" charset="-128"/>
                        </a:rPr>
                        <a:t>2010</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SV" sz="2600" b="1" i="0" u="none" strike="noStrike" cap="none" normalizeH="0" baseline="0" dirty="0" smtClean="0">
                          <a:ln>
                            <a:noFill/>
                          </a:ln>
                          <a:solidFill>
                            <a:srgbClr val="FFFFFF"/>
                          </a:solidFill>
                          <a:effectLst/>
                          <a:latin typeface="Calibri" pitchFamily="34" charset="0"/>
                          <a:ea typeface="ＭＳ Ｐゴシック" pitchFamily="34" charset="-128"/>
                        </a:rPr>
                        <a:t>2011</a:t>
                      </a:r>
                      <a:endParaRPr kumimoji="0" lang="es-ES" sz="26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dirty="0" smtClean="0">
                          <a:ln>
                            <a:noFill/>
                          </a:ln>
                          <a:solidFill>
                            <a:srgbClr val="FFFFFF"/>
                          </a:solidFill>
                          <a:effectLst/>
                          <a:latin typeface="Calibri" pitchFamily="34" charset="0"/>
                          <a:ea typeface="ＭＳ Ｐゴシック" pitchFamily="34" charset="-128"/>
                        </a:rPr>
                        <a:t>2012</a:t>
                      </a:r>
                    </a:p>
                  </a:txBody>
                  <a:tcPr marL="49878" marR="49878"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000000"/>
                          </a:solidFill>
                          <a:effectLst/>
                          <a:latin typeface="Calibri" pitchFamily="34" charset="0"/>
                          <a:ea typeface="ＭＳ Ｐゴシック" pitchFamily="34" charset="-128"/>
                        </a:rPr>
                        <a:t>El Salvador</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34</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123</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112</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91</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000000"/>
                          </a:solidFill>
                          <a:effectLst/>
                          <a:latin typeface="Calibri" pitchFamily="34" charset="0"/>
                          <a:ea typeface="ＭＳ Ｐゴシック" pitchFamily="34" charset="-128"/>
                        </a:rPr>
                        <a:t>1</a:t>
                      </a:r>
                      <a:endParaRPr kumimoji="0" lang="es-ES" sz="2600" b="0" i="0" u="none" strike="noStrike" cap="none" normalizeH="0" baseline="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36</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SV" sz="2600" b="1" i="0" u="none" strike="noStrike" cap="none" normalizeH="0" baseline="0" dirty="0" smtClean="0">
                          <a:ln>
                            <a:noFill/>
                          </a:ln>
                          <a:solidFill>
                            <a:srgbClr val="000000"/>
                          </a:solidFill>
                          <a:effectLst/>
                          <a:latin typeface="Calibri" pitchFamily="34" charset="0"/>
                          <a:ea typeface="ＭＳ Ｐゴシック" pitchFamily="34" charset="-128"/>
                        </a:rPr>
                        <a:t>4</a:t>
                      </a:r>
                      <a:endParaRPr kumimoji="0" lang="es-ES" sz="26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kern="1200" cap="none" normalizeH="0" baseline="0" dirty="0" smtClean="0">
                          <a:ln>
                            <a:noFill/>
                          </a:ln>
                          <a:solidFill>
                            <a:srgbClr val="000000"/>
                          </a:solidFill>
                          <a:effectLst/>
                          <a:latin typeface="Calibri" pitchFamily="34" charset="0"/>
                          <a:ea typeface="ＭＳ Ｐゴシック" pitchFamily="34" charset="-128"/>
                          <a:cs typeface="+mn-cs"/>
                        </a:rPr>
                        <a:t>28</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Guatemala</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000000"/>
                          </a:solidFill>
                          <a:effectLst/>
                          <a:latin typeface="Calibri" pitchFamily="34" charset="0"/>
                          <a:ea typeface="ＭＳ Ｐゴシック" pitchFamily="34" charset="-128"/>
                        </a:rPr>
                        <a:t>1</a:t>
                      </a:r>
                      <a:endParaRPr kumimoji="0" lang="es-ES" sz="2600" b="0" i="0" u="none" strike="noStrike" cap="none" normalizeH="0" baseline="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102</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52</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34</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53</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000000"/>
                          </a:solidFill>
                          <a:effectLst/>
                          <a:latin typeface="Calibri" pitchFamily="34" charset="0"/>
                          <a:ea typeface="ＭＳ Ｐゴシック" pitchFamily="34" charset="-128"/>
                        </a:rPr>
                        <a:t>2</a:t>
                      </a:r>
                      <a:endParaRPr kumimoji="0" lang="es-ES" sz="2600" b="0" i="0" u="none" strike="noStrike" cap="none" normalizeH="0" baseline="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SV" sz="2600" b="0" i="0" u="none" strike="noStrike" cap="none" normalizeH="0" baseline="0" dirty="0" smtClean="0">
                          <a:ln>
                            <a:noFill/>
                          </a:ln>
                          <a:solidFill>
                            <a:srgbClr val="000000"/>
                          </a:solidFill>
                          <a:effectLst/>
                          <a:latin typeface="Calibri" pitchFamily="34" charset="0"/>
                          <a:ea typeface="ＭＳ Ｐゴシック" pitchFamily="34" charset="-128"/>
                        </a:rPr>
                        <a:t>9</a:t>
                      </a:r>
                      <a:endPar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36</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Honduras</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dirty="0" smtClean="0">
                          <a:ln>
                            <a:noFill/>
                          </a:ln>
                          <a:solidFill>
                            <a:srgbClr val="000000"/>
                          </a:solidFill>
                          <a:effectLst/>
                          <a:latin typeface="Calibri" pitchFamily="34" charset="0"/>
                          <a:ea typeface="ＭＳ Ｐゴシック" pitchFamily="34" charset="-128"/>
                        </a:rPr>
                        <a:t>7</a:t>
                      </a:r>
                      <a:endPar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44</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33</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20</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65</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000000"/>
                          </a:solidFill>
                          <a:effectLst/>
                          <a:latin typeface="Calibri" pitchFamily="34" charset="0"/>
                          <a:ea typeface="ＭＳ Ｐゴシック" pitchFamily="34" charset="-128"/>
                        </a:rPr>
                        <a:t>5</a:t>
                      </a:r>
                      <a:endParaRPr kumimoji="0" lang="es-ES" sz="2600" b="0" i="0" u="none" strike="noStrike" cap="none" normalizeH="0" baseline="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SV" sz="2600" b="0" i="0" u="none" strike="noStrike" cap="none" normalizeH="0" baseline="0" dirty="0" smtClean="0">
                          <a:ln>
                            <a:noFill/>
                          </a:ln>
                          <a:solidFill>
                            <a:srgbClr val="000000"/>
                          </a:solidFill>
                          <a:effectLst/>
                          <a:latin typeface="Calibri" pitchFamily="34" charset="0"/>
                          <a:ea typeface="ＭＳ Ｐゴシック" pitchFamily="34" charset="-128"/>
                        </a:rPr>
                        <a:t>11</a:t>
                      </a:r>
                      <a:endPar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8</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Nicaragua</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21</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120</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1" i="0" u="none" strike="noStrike" cap="none" normalizeH="0" baseline="0" smtClean="0">
                          <a:ln>
                            <a:noFill/>
                          </a:ln>
                          <a:solidFill>
                            <a:srgbClr val="000000"/>
                          </a:solidFill>
                          <a:effectLst/>
                          <a:latin typeface="Calibri" pitchFamily="34" charset="0"/>
                          <a:ea typeface="ＭＳ Ｐゴシック" pitchFamily="34" charset="-128"/>
                        </a:rPr>
                        <a:t>3</a:t>
                      </a:r>
                      <a:endParaRPr kumimoji="0" lang="es-ES" sz="2600" b="0" i="0" u="none" strike="noStrike" cap="none" normalizeH="0" baseline="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24</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57</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35</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SV" sz="2600" b="0" i="0" u="none" strike="noStrike" cap="none" normalizeH="0" baseline="0" dirty="0" smtClean="0">
                          <a:ln>
                            <a:noFill/>
                          </a:ln>
                          <a:solidFill>
                            <a:srgbClr val="000000"/>
                          </a:solidFill>
                          <a:effectLst/>
                          <a:latin typeface="Calibri" pitchFamily="34" charset="0"/>
                          <a:ea typeface="ＭＳ Ｐゴシック" pitchFamily="34" charset="-128"/>
                        </a:rPr>
                        <a:t>14</a:t>
                      </a:r>
                      <a:endPar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15</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Costa Rica</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33</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128</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30</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28</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111</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20</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SV" sz="2600" b="0" i="0" u="none" strike="noStrike" cap="none" normalizeH="0" baseline="0" dirty="0" smtClean="0">
                          <a:ln>
                            <a:noFill/>
                          </a:ln>
                          <a:solidFill>
                            <a:srgbClr val="000000"/>
                          </a:solidFill>
                          <a:effectLst/>
                          <a:latin typeface="Calibri" pitchFamily="34" charset="0"/>
                          <a:ea typeface="ＭＳ Ｐゴシック" pitchFamily="34" charset="-128"/>
                        </a:rPr>
                        <a:t>35</a:t>
                      </a:r>
                      <a:endPar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66</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93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Panamá</a:t>
                      </a:r>
                    </a:p>
                  </a:txBody>
                  <a:tcPr marL="49878" marR="49878" marT="0"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65</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   41</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119</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30</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111</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smtClean="0">
                          <a:ln>
                            <a:noFill/>
                          </a:ln>
                          <a:solidFill>
                            <a:srgbClr val="000000"/>
                          </a:solidFill>
                          <a:effectLst/>
                          <a:latin typeface="Calibri" pitchFamily="34" charset="0"/>
                          <a:ea typeface="ＭＳ Ｐゴシック" pitchFamily="34" charset="-128"/>
                        </a:rPr>
                        <a:t>75</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SV" sz="2600" b="0" i="0" u="none" strike="noStrike" cap="none" normalizeH="0" baseline="0" dirty="0" smtClean="0">
                          <a:ln>
                            <a:noFill/>
                          </a:ln>
                          <a:solidFill>
                            <a:srgbClr val="000000"/>
                          </a:solidFill>
                          <a:effectLst/>
                          <a:latin typeface="Calibri" pitchFamily="34" charset="0"/>
                          <a:ea typeface="ＭＳ Ｐゴシック" pitchFamily="34" charset="-128"/>
                        </a:rPr>
                        <a:t>99</a:t>
                      </a:r>
                      <a:endPar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2600" b="0" i="0" u="none" strike="noStrike" cap="none" normalizeH="0" baseline="0" dirty="0" smtClean="0">
                          <a:ln>
                            <a:noFill/>
                          </a:ln>
                          <a:solidFill>
                            <a:srgbClr val="000000"/>
                          </a:solidFill>
                          <a:effectLst/>
                          <a:latin typeface="Calibri" pitchFamily="34" charset="0"/>
                          <a:ea typeface="ＭＳ Ｐゴシック" pitchFamily="34" charset="-128"/>
                        </a:rPr>
                        <a:t>124</a:t>
                      </a:r>
                    </a:p>
                  </a:txBody>
                  <a:tcPr marL="49878" marR="224035" marT="0"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32853" name="4 Rectángulo"/>
          <p:cNvSpPr>
            <a:spLocks noChangeArrowheads="1"/>
          </p:cNvSpPr>
          <p:nvPr/>
        </p:nvSpPr>
        <p:spPr bwMode="auto">
          <a:xfrm>
            <a:off x="14288" y="4868863"/>
            <a:ext cx="9129712" cy="1354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s-SV" sz="2000">
                <a:solidFill>
                  <a:srgbClr val="000000"/>
                </a:solidFill>
              </a:rPr>
              <a:t>Basado en el número de muertos por 100,000 habitantes y pérdidas económicas con relación al PIB ocasionados por eventos climáticos extremos.</a:t>
            </a:r>
          </a:p>
          <a:p>
            <a:pPr eaLnBrk="1" hangingPunct="1">
              <a:lnSpc>
                <a:spcPct val="90000"/>
              </a:lnSpc>
              <a:spcBef>
                <a:spcPts val="1200"/>
              </a:spcBef>
            </a:pPr>
            <a:r>
              <a:rPr lang="en-US" altLang="es-SV" sz="2000">
                <a:solidFill>
                  <a:srgbClr val="000000"/>
                </a:solidFill>
              </a:rPr>
              <a:t>Based on the number of deaths per 100,000 inhabitants and economic losses in relation to GDP caused by extreme weather events. </a:t>
            </a:r>
            <a:endParaRPr lang="es-MX" altLang="es-SV" sz="20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ctrTitle"/>
          </p:nvPr>
        </p:nvSpPr>
        <p:spPr>
          <a:xfrm>
            <a:off x="685800" y="2286000"/>
            <a:ext cx="7772400" cy="1470025"/>
          </a:xfrm>
        </p:spPr>
        <p:txBody>
          <a:bodyPr/>
          <a:lstStyle/>
          <a:p>
            <a:r>
              <a:rPr lang="es-SV" altLang="es-SV" smtClean="0"/>
              <a:t>Escenarios climáticos </a:t>
            </a:r>
            <a:br>
              <a:rPr lang="es-SV" altLang="es-SV" smtClean="0"/>
            </a:br>
            <a:r>
              <a:rPr lang="es-SV" altLang="es-SV" smtClean="0"/>
              <a:t/>
            </a:r>
            <a:br>
              <a:rPr lang="es-SV" altLang="es-SV" smtClean="0"/>
            </a:br>
            <a:r>
              <a:rPr lang="es-SV" altLang="es-SV" smtClean="0"/>
              <a:t>Climate scenarios</a:t>
            </a:r>
          </a:p>
        </p:txBody>
      </p:sp>
      <p:sp>
        <p:nvSpPr>
          <p:cNvPr id="5" name="Text Placeholder 4"/>
          <p:cNvSpPr>
            <a:spLocks noGrp="1"/>
          </p:cNvSpPr>
          <p:nvPr>
            <p:ph type="subTitle" idx="1"/>
          </p:nvPr>
        </p:nvSpPr>
        <p:spPr>
          <a:xfrm>
            <a:off x="1143000" y="4576763"/>
            <a:ext cx="7072313" cy="1566862"/>
          </a:xfrm>
        </p:spPr>
        <p:txBody>
          <a:bodyPr/>
          <a:lstStyle/>
          <a:p>
            <a:pPr>
              <a:buFont typeface="Arial" charset="0"/>
              <a:buNone/>
              <a:defRPr/>
            </a:pPr>
            <a:endParaRPr lang="es-S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r="-3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9" descr="C:\Users\hh\Desktop\Met-Offic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815013"/>
            <a:ext cx="8731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3"/>
          <p:cNvSpPr txBox="1">
            <a:spLocks noChangeArrowheads="1"/>
          </p:cNvSpPr>
          <p:nvPr/>
        </p:nvSpPr>
        <p:spPr bwMode="auto">
          <a:xfrm>
            <a:off x="107950" y="4365625"/>
            <a:ext cx="2735263" cy="2424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s-ES" altLang="es-SV" sz="2400" b="1">
                <a:solidFill>
                  <a:srgbClr val="FFFF00"/>
                </a:solidFill>
                <a:latin typeface="Gill Sans MT" panose="020B0502020104020203" pitchFamily="34" charset="0"/>
              </a:rPr>
              <a:t>Un aumento de </a:t>
            </a:r>
            <a:br>
              <a:rPr lang="es-ES" altLang="es-SV" sz="2400" b="1">
                <a:solidFill>
                  <a:srgbClr val="FFFF00"/>
                </a:solidFill>
                <a:latin typeface="Gill Sans MT" panose="020B0502020104020203" pitchFamily="34" charset="0"/>
              </a:rPr>
            </a:br>
            <a:r>
              <a:rPr lang="es-ES" altLang="es-SV" sz="2400" b="1">
                <a:solidFill>
                  <a:srgbClr val="FFFF00"/>
                </a:solidFill>
                <a:latin typeface="Gill Sans MT" panose="020B0502020104020203" pitchFamily="34" charset="0"/>
              </a:rPr>
              <a:t>la temperatura promedio de la tierra de 4 grados Celcius serían más de 6 grados en Centroamérica</a:t>
            </a:r>
          </a:p>
        </p:txBody>
      </p:sp>
      <p:sp>
        <p:nvSpPr>
          <p:cNvPr id="34821" name="Text Box 3"/>
          <p:cNvSpPr txBox="1">
            <a:spLocks noChangeArrowheads="1"/>
          </p:cNvSpPr>
          <p:nvPr/>
        </p:nvSpPr>
        <p:spPr bwMode="auto">
          <a:xfrm>
            <a:off x="6516688" y="4508500"/>
            <a:ext cx="2627312" cy="2305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72000" bIns="0"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lnSpc>
                <a:spcPct val="90000"/>
              </a:lnSpc>
            </a:pPr>
            <a:r>
              <a:rPr lang="es-ES" altLang="es-SV" sz="2400" b="1">
                <a:solidFill>
                  <a:srgbClr val="FFFF00"/>
                </a:solidFill>
                <a:latin typeface="Gill Sans MT" panose="020B0502020104020203" pitchFamily="34" charset="0"/>
              </a:rPr>
              <a:t>An increase of earth’s average temperature of </a:t>
            </a:r>
            <a:br>
              <a:rPr lang="es-ES" altLang="es-SV" sz="2400" b="1">
                <a:solidFill>
                  <a:srgbClr val="FFFF00"/>
                </a:solidFill>
                <a:latin typeface="Gill Sans MT" panose="020B0502020104020203" pitchFamily="34" charset="0"/>
              </a:rPr>
            </a:br>
            <a:r>
              <a:rPr lang="es-ES" altLang="es-SV" sz="2400" b="1">
                <a:solidFill>
                  <a:srgbClr val="FFFF00"/>
                </a:solidFill>
                <a:latin typeface="Gill Sans MT" panose="020B0502020104020203" pitchFamily="34" charset="0"/>
              </a:rPr>
              <a:t>4 degrees Celcius would be more than 6 degrees in </a:t>
            </a:r>
            <a:br>
              <a:rPr lang="es-ES" altLang="es-SV" sz="2400" b="1">
                <a:solidFill>
                  <a:srgbClr val="FFFF00"/>
                </a:solidFill>
                <a:latin typeface="Gill Sans MT" panose="020B0502020104020203" pitchFamily="34" charset="0"/>
              </a:rPr>
            </a:br>
            <a:r>
              <a:rPr lang="es-ES" altLang="es-SV" sz="2400" b="1">
                <a:solidFill>
                  <a:srgbClr val="FFFF00"/>
                </a:solidFill>
                <a:latin typeface="Gill Sans MT" panose="020B0502020104020203" pitchFamily="34" charset="0"/>
              </a:rPr>
              <a:t>Central America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950" y="115888"/>
            <a:ext cx="4259263" cy="1152525"/>
          </a:xfrm>
        </p:spPr>
        <p:txBody>
          <a:bodyPr/>
          <a:lstStyle/>
          <a:p>
            <a:pPr>
              <a:defRPr/>
            </a:pPr>
            <a:r>
              <a:rPr sz="3000" smtClean="0"/>
              <a:t>Escenarios globales de aumento de </a:t>
            </a:r>
            <a:r>
              <a:rPr sz="3000" err="1" smtClean="0"/>
              <a:t>termperatura</a:t>
            </a:r>
            <a:r>
              <a:rPr sz="3000" smtClean="0"/>
              <a:t> </a:t>
            </a:r>
            <a:endParaRPr sz="3000"/>
          </a:p>
        </p:txBody>
      </p:sp>
      <p:sp>
        <p:nvSpPr>
          <p:cNvPr id="3" name="Content Placeholder 2"/>
          <p:cNvSpPr>
            <a:spLocks noGrp="1"/>
          </p:cNvSpPr>
          <p:nvPr>
            <p:ph idx="11"/>
          </p:nvPr>
        </p:nvSpPr>
        <p:spPr>
          <a:xfrm>
            <a:off x="190500" y="4841875"/>
            <a:ext cx="3805238" cy="1179513"/>
          </a:xfrm>
        </p:spPr>
        <p:txBody>
          <a:bodyPr/>
          <a:lstStyle/>
          <a:p>
            <a:pPr marL="0" indent="0">
              <a:lnSpc>
                <a:spcPct val="90000"/>
              </a:lnSpc>
              <a:buFont typeface="Arial" charset="0"/>
              <a:buNone/>
              <a:defRPr/>
            </a:pPr>
            <a:r>
              <a:rPr lang="es-SV" sz="2400"/>
              <a:t>En las últimas seis décadas la temperatura promedio del planeta aumentó 0.7</a:t>
            </a:r>
            <a:r>
              <a:rPr lang="es-MX" sz="2400" spc="-2000">
                <a:solidFill>
                  <a:srgbClr val="1F497D">
                    <a:lumMod val="75000"/>
                  </a:srgbClr>
                </a:solidFill>
              </a:rPr>
              <a:t>°  </a:t>
            </a:r>
            <a:r>
              <a:rPr lang="es-MX" sz="2400">
                <a:solidFill>
                  <a:srgbClr val="1F497D">
                    <a:lumMod val="75000"/>
                  </a:srgbClr>
                </a:solidFill>
              </a:rPr>
              <a:t>  C y </a:t>
            </a:r>
            <a:r>
              <a:rPr lang="es-SV" sz="2400"/>
              <a:t>más de 1.3</a:t>
            </a:r>
            <a:r>
              <a:rPr lang="es-MX" sz="2400" spc="-2000">
                <a:solidFill>
                  <a:srgbClr val="1F497D">
                    <a:lumMod val="75000"/>
                  </a:srgbClr>
                </a:solidFill>
              </a:rPr>
              <a:t>°</a:t>
            </a:r>
            <a:r>
              <a:rPr lang="es-MX" sz="2400">
                <a:solidFill>
                  <a:srgbClr val="1F497D">
                    <a:lumMod val="75000"/>
                  </a:srgbClr>
                </a:solidFill>
              </a:rPr>
              <a:t>  C </a:t>
            </a:r>
            <a:r>
              <a:rPr lang="es-SV" sz="2400"/>
              <a:t>en El Salvador.</a:t>
            </a:r>
          </a:p>
        </p:txBody>
      </p:sp>
      <p:sp>
        <p:nvSpPr>
          <p:cNvPr id="5" name="Content Placeholder 4"/>
          <p:cNvSpPr>
            <a:spLocks noGrp="1"/>
          </p:cNvSpPr>
          <p:nvPr>
            <p:ph idx="12"/>
          </p:nvPr>
        </p:nvSpPr>
        <p:spPr>
          <a:xfrm>
            <a:off x="4787900" y="44450"/>
            <a:ext cx="4321175" cy="1152525"/>
          </a:xfrm>
        </p:spPr>
        <p:txBody>
          <a:bodyPr/>
          <a:lstStyle/>
          <a:p>
            <a:pPr algn="r">
              <a:buFont typeface="Arial" charset="0"/>
              <a:buNone/>
              <a:defRPr/>
            </a:pPr>
            <a:r>
              <a:rPr lang="es-SV" sz="3000"/>
              <a:t>Global </a:t>
            </a:r>
            <a:r>
              <a:rPr lang="es-SV" sz="3000" err="1"/>
              <a:t>scenarios</a:t>
            </a:r>
            <a:r>
              <a:rPr lang="es-SV" sz="3000"/>
              <a:t> </a:t>
            </a:r>
            <a:br>
              <a:rPr lang="es-SV" sz="3000"/>
            </a:br>
            <a:r>
              <a:rPr lang="es-SV" sz="3000"/>
              <a:t>of </a:t>
            </a:r>
            <a:r>
              <a:rPr lang="es-SV" sz="3000" err="1"/>
              <a:t>temperature</a:t>
            </a:r>
            <a:r>
              <a:rPr lang="es-SV" sz="3000"/>
              <a:t> </a:t>
            </a:r>
            <a:br>
              <a:rPr lang="es-SV" sz="3000"/>
            </a:br>
            <a:r>
              <a:rPr lang="es-SV" sz="3000" err="1"/>
              <a:t>increase</a:t>
            </a:r>
            <a:endParaRPr lang="es-SV" sz="3000"/>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r="-5"/>
          <a:stretch>
            <a:fillRect/>
          </a:stretch>
        </p:blipFill>
        <p:spPr bwMode="auto">
          <a:xfrm>
            <a:off x="611188" y="1484313"/>
            <a:ext cx="76327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5148263" y="4868863"/>
            <a:ext cx="37322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lang="es-ES" sz="3000" kern="1200" baseline="0" dirty="0" smtClean="0">
                <a:solidFill>
                  <a:srgbClr val="002060"/>
                </a:solidFill>
                <a:latin typeface="Gill Sans MT" pitchFamily="34" charset="0"/>
                <a:ea typeface="+mn-ea"/>
                <a:cs typeface="+mn-cs"/>
              </a:defRPr>
            </a:lvl1pPr>
            <a:lvl2pPr marL="742950" indent="-285750" algn="l" rtl="0" eaLnBrk="0" fontAlgn="base" hangingPunct="0">
              <a:spcBef>
                <a:spcPct val="20000"/>
              </a:spcBef>
              <a:spcAft>
                <a:spcPct val="0"/>
              </a:spcAft>
              <a:buFont typeface="Arial" charset="0"/>
              <a:buChar char="–"/>
              <a:defRPr lang="es-ES" sz="2600" kern="1200" baseline="0" dirty="0" smtClean="0">
                <a:solidFill>
                  <a:srgbClr val="002060"/>
                </a:solidFill>
                <a:latin typeface="Gill Sans MT" pitchFamily="34" charset="0"/>
                <a:ea typeface="+mn-ea"/>
                <a:cs typeface="+mn-cs"/>
              </a:defRPr>
            </a:lvl2pPr>
            <a:lvl3pPr marL="1143000" indent="-228600" algn="l" rtl="0" eaLnBrk="0" fontAlgn="base" hangingPunct="0">
              <a:spcBef>
                <a:spcPct val="20000"/>
              </a:spcBef>
              <a:spcAft>
                <a:spcPct val="0"/>
              </a:spcAft>
              <a:buFont typeface="Arial" charset="0"/>
              <a:buChar char="•"/>
              <a:defRPr lang="es-ES" sz="2400" kern="1200" baseline="0" dirty="0" smtClean="0">
                <a:solidFill>
                  <a:srgbClr val="002060"/>
                </a:solidFill>
                <a:latin typeface="Gill Sans MT" pitchFamily="34" charset="0"/>
                <a:ea typeface="+mn-ea"/>
                <a:cs typeface="+mn-cs"/>
              </a:defRPr>
            </a:lvl3pPr>
            <a:lvl4pPr marL="1600200" indent="-228600" algn="l" rtl="0" eaLnBrk="0" fontAlgn="base" hangingPunct="0">
              <a:spcBef>
                <a:spcPct val="20000"/>
              </a:spcBef>
              <a:spcAft>
                <a:spcPct val="0"/>
              </a:spcAft>
              <a:buFont typeface="Arial" charset="0"/>
              <a:buChar char="–"/>
              <a:defRPr lang="es-ES" sz="2000" kern="1200" baseline="0" dirty="0" smtClean="0">
                <a:solidFill>
                  <a:srgbClr val="002060"/>
                </a:solidFill>
                <a:latin typeface="Gill Sans MT" pitchFamily="34" charset="0"/>
                <a:ea typeface="+mn-ea"/>
                <a:cs typeface="+mn-cs"/>
              </a:defRPr>
            </a:lvl4pPr>
            <a:lvl5pPr marL="2057400" indent="-228600" algn="l" rtl="0" eaLnBrk="0" fontAlgn="base" hangingPunct="0">
              <a:spcBef>
                <a:spcPct val="20000"/>
              </a:spcBef>
              <a:spcAft>
                <a:spcPct val="0"/>
              </a:spcAft>
              <a:buFont typeface="Arial" charset="0"/>
              <a:buChar char="»"/>
              <a:defRPr lang="es-SV" sz="1800" kern="1200" baseline="0" dirty="0">
                <a:solidFill>
                  <a:srgbClr val="002060"/>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Font typeface="Arial" charset="0"/>
              <a:buNone/>
              <a:defRPr/>
            </a:pPr>
            <a:r>
              <a:rPr lang="es-SV" sz="2400"/>
              <a:t>In </a:t>
            </a:r>
            <a:r>
              <a:rPr lang="es-SV" sz="2400" err="1"/>
              <a:t>the</a:t>
            </a:r>
            <a:r>
              <a:rPr lang="es-SV" sz="2400"/>
              <a:t> </a:t>
            </a:r>
            <a:r>
              <a:rPr lang="es-SV" sz="2400" err="1"/>
              <a:t>last</a:t>
            </a:r>
            <a:r>
              <a:rPr lang="es-SV" sz="2400"/>
              <a:t> </a:t>
            </a:r>
            <a:r>
              <a:rPr lang="es-SV" sz="2400" err="1"/>
              <a:t>six</a:t>
            </a:r>
            <a:r>
              <a:rPr lang="es-SV" sz="2400"/>
              <a:t> </a:t>
            </a:r>
            <a:r>
              <a:rPr lang="es-SV" sz="2400" err="1"/>
              <a:t>decades</a:t>
            </a:r>
            <a:r>
              <a:rPr lang="es-SV" sz="2400"/>
              <a:t> </a:t>
            </a:r>
            <a:r>
              <a:rPr lang="es-SV" sz="2400" err="1"/>
              <a:t>the</a:t>
            </a:r>
            <a:r>
              <a:rPr lang="es-SV" sz="2400"/>
              <a:t> </a:t>
            </a:r>
            <a:r>
              <a:rPr lang="es-SV" sz="2400" err="1"/>
              <a:t>planet’s</a:t>
            </a:r>
            <a:r>
              <a:rPr lang="es-SV" sz="2400"/>
              <a:t> </a:t>
            </a:r>
            <a:r>
              <a:rPr lang="es-SV" sz="2400" err="1"/>
              <a:t>average</a:t>
            </a:r>
            <a:r>
              <a:rPr lang="es-SV" sz="2400"/>
              <a:t> </a:t>
            </a:r>
            <a:r>
              <a:rPr lang="es-SV" sz="2400" err="1"/>
              <a:t>temperature</a:t>
            </a:r>
            <a:r>
              <a:rPr lang="es-SV" sz="2400"/>
              <a:t> </a:t>
            </a:r>
            <a:r>
              <a:rPr lang="es-SV" sz="2400" err="1"/>
              <a:t>increased</a:t>
            </a:r>
            <a:r>
              <a:rPr lang="es-SV" sz="2400"/>
              <a:t> 0.7</a:t>
            </a:r>
            <a:r>
              <a:rPr lang="es-MX" sz="2400" spc="-2000">
                <a:solidFill>
                  <a:srgbClr val="1F497D">
                    <a:lumMod val="75000"/>
                  </a:srgbClr>
                </a:solidFill>
              </a:rPr>
              <a:t>°  </a:t>
            </a:r>
            <a:r>
              <a:rPr lang="es-MX" sz="2400">
                <a:solidFill>
                  <a:srgbClr val="1F497D">
                    <a:lumMod val="75000"/>
                  </a:srgbClr>
                </a:solidFill>
              </a:rPr>
              <a:t>  C and more </a:t>
            </a:r>
            <a:r>
              <a:rPr lang="es-MX" sz="2400" err="1">
                <a:solidFill>
                  <a:srgbClr val="1F497D">
                    <a:lumMod val="75000"/>
                  </a:srgbClr>
                </a:solidFill>
              </a:rPr>
              <a:t>than</a:t>
            </a:r>
            <a:r>
              <a:rPr lang="es-MX" sz="2400">
                <a:solidFill>
                  <a:srgbClr val="1F497D">
                    <a:lumMod val="75000"/>
                  </a:srgbClr>
                </a:solidFill>
              </a:rPr>
              <a:t> </a:t>
            </a:r>
            <a:r>
              <a:rPr lang="es-SV" sz="2400"/>
              <a:t>1.3</a:t>
            </a:r>
            <a:r>
              <a:rPr lang="es-MX" sz="2400" spc="-2000">
                <a:solidFill>
                  <a:srgbClr val="1F497D">
                    <a:lumMod val="75000"/>
                  </a:srgbClr>
                </a:solidFill>
              </a:rPr>
              <a:t>°</a:t>
            </a:r>
            <a:r>
              <a:rPr lang="es-MX" sz="2400">
                <a:solidFill>
                  <a:srgbClr val="1F497D">
                    <a:lumMod val="75000"/>
                  </a:srgbClr>
                </a:solidFill>
              </a:rPr>
              <a:t>  C in</a:t>
            </a:r>
            <a:r>
              <a:rPr lang="es-SV" sz="2400"/>
              <a:t> El Salvador.</a:t>
            </a:r>
          </a:p>
        </p:txBody>
      </p:sp>
      <p:sp>
        <p:nvSpPr>
          <p:cNvPr id="10" name="TextBox 9"/>
          <p:cNvSpPr txBox="1"/>
          <p:nvPr/>
        </p:nvSpPr>
        <p:spPr>
          <a:xfrm>
            <a:off x="4572000" y="-26988"/>
            <a:ext cx="708025" cy="1439863"/>
          </a:xfrm>
          <a:prstGeom prst="rect">
            <a:avLst/>
          </a:prstGeom>
          <a:solidFill>
            <a:schemeClr val="tx2">
              <a:lumMod val="50000"/>
            </a:schemeClr>
          </a:solidFill>
        </p:spPr>
        <p:txBody>
          <a:bodyPr vert="vert" tIns="72000" bIns="72000">
            <a:spAutoFit/>
          </a:bodyPr>
          <a:lstStyle/>
          <a:p>
            <a:pPr algn="ctr">
              <a:defRPr/>
            </a:pPr>
            <a:r>
              <a:rPr lang="es-SV" sz="3400" dirty="0">
                <a:solidFill>
                  <a:schemeClr val="bg1"/>
                </a:solidFill>
                <a:latin typeface="Arial" charset="0"/>
                <a:cs typeface="Arial" charset="0"/>
              </a:rPr>
              <a:t>AR5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115888"/>
            <a:ext cx="6157913" cy="785812"/>
          </a:xfrm>
        </p:spPr>
        <p:txBody>
          <a:bodyPr/>
          <a:lstStyle/>
          <a:p>
            <a:pPr>
              <a:defRPr/>
            </a:pPr>
            <a:r>
              <a:rPr sz="3200" smtClean="0"/>
              <a:t>Elevación del Nivel del mar</a:t>
            </a:r>
            <a:br>
              <a:rPr sz="3200" smtClean="0"/>
            </a:br>
            <a:r>
              <a:rPr sz="3200" smtClean="0"/>
              <a:t>Sea </a:t>
            </a:r>
            <a:r>
              <a:rPr sz="3200" err="1" smtClean="0"/>
              <a:t>level</a:t>
            </a:r>
            <a:r>
              <a:rPr sz="3200" smtClean="0"/>
              <a:t> </a:t>
            </a:r>
            <a:r>
              <a:rPr sz="3200" err="1" smtClean="0"/>
              <a:t>rise</a:t>
            </a:r>
            <a:r>
              <a:rPr sz="3200" smtClean="0"/>
              <a:t> </a:t>
            </a:r>
            <a:endParaRPr sz="320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r="-66"/>
          <a:stretch>
            <a:fillRect/>
          </a:stretch>
        </p:blipFill>
        <p:spPr bwMode="auto">
          <a:xfrm>
            <a:off x="3871913" y="541338"/>
            <a:ext cx="523716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p:cNvSpPr>
            <a:spLocks noGrp="1"/>
          </p:cNvSpPr>
          <p:nvPr>
            <p:ph idx="1"/>
          </p:nvPr>
        </p:nvSpPr>
        <p:spPr>
          <a:xfrm>
            <a:off x="107950" y="1341438"/>
            <a:ext cx="3600450" cy="3960812"/>
          </a:xfrm>
        </p:spPr>
        <p:txBody>
          <a:bodyPr/>
          <a:lstStyle/>
          <a:p>
            <a:pPr marL="0" indent="0">
              <a:lnSpc>
                <a:spcPct val="90000"/>
              </a:lnSpc>
              <a:spcBef>
                <a:spcPts val="3000"/>
              </a:spcBef>
              <a:buFont typeface="Arial" charset="0"/>
              <a:buNone/>
              <a:defRPr/>
            </a:pPr>
            <a:r>
              <a:rPr lang="es-SV" sz="3000" b="1"/>
              <a:t>2081-2100: </a:t>
            </a:r>
          </a:p>
          <a:p>
            <a:pPr marL="0" indent="0">
              <a:lnSpc>
                <a:spcPct val="90000"/>
              </a:lnSpc>
              <a:spcBef>
                <a:spcPts val="1800"/>
              </a:spcBef>
              <a:buFont typeface="Arial" charset="0"/>
              <a:buNone/>
              <a:defRPr/>
            </a:pPr>
            <a:r>
              <a:rPr lang="es-SV" sz="3000" b="1"/>
              <a:t>RCP 8.5: </a:t>
            </a:r>
            <a:r>
              <a:rPr lang="es-SV" sz="3000"/>
              <a:t>45 – 82 cm</a:t>
            </a:r>
          </a:p>
          <a:p>
            <a:pPr marL="0" indent="0">
              <a:lnSpc>
                <a:spcPct val="90000"/>
              </a:lnSpc>
              <a:spcBef>
                <a:spcPts val="0"/>
              </a:spcBef>
              <a:buFont typeface="Arial" charset="0"/>
              <a:buNone/>
              <a:defRPr/>
            </a:pPr>
            <a:r>
              <a:rPr lang="es-SV" sz="3000" b="1"/>
              <a:t>RCP 2.6: </a:t>
            </a:r>
            <a:r>
              <a:rPr lang="es-SV" sz="3000"/>
              <a:t>26 – 55 cm </a:t>
            </a:r>
          </a:p>
        </p:txBody>
      </p:sp>
      <p:sp>
        <p:nvSpPr>
          <p:cNvPr id="6" name="Content Placeholder 2"/>
          <p:cNvSpPr txBox="1">
            <a:spLocks/>
          </p:cNvSpPr>
          <p:nvPr/>
        </p:nvSpPr>
        <p:spPr>
          <a:xfrm>
            <a:off x="0" y="3213100"/>
            <a:ext cx="3635375" cy="26812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nSpc>
                <a:spcPct val="90000"/>
              </a:lnSpc>
              <a:defRPr/>
            </a:pPr>
            <a:r>
              <a:rPr lang="es-SV" altLang="es-SV" sz="2400" dirty="0" smtClean="0">
                <a:solidFill>
                  <a:srgbClr val="002060"/>
                </a:solidFill>
                <a:latin typeface="Gill Sans MT" pitchFamily="34" charset="0"/>
              </a:rPr>
              <a:t>Desde 1900, el nivel del mar se elevó unos 19 cm </a:t>
            </a:r>
          </a:p>
          <a:p>
            <a:pPr marL="273050" indent="-273050">
              <a:lnSpc>
                <a:spcPct val="90000"/>
              </a:lnSpc>
              <a:spcBef>
                <a:spcPts val="1800"/>
              </a:spcBef>
              <a:defRPr/>
            </a:pPr>
            <a:r>
              <a:rPr lang="es-SV" altLang="es-SV" sz="2400" dirty="0" smtClean="0">
                <a:solidFill>
                  <a:srgbClr val="002060"/>
                </a:solidFill>
                <a:latin typeface="Gill Sans MT" pitchFamily="34" charset="0"/>
              </a:rPr>
              <a:t>Elevación adicional </a:t>
            </a:r>
            <a:br>
              <a:rPr lang="es-SV" altLang="es-SV" sz="2400" dirty="0" smtClean="0">
                <a:solidFill>
                  <a:srgbClr val="002060"/>
                </a:solidFill>
                <a:latin typeface="Gill Sans MT" pitchFamily="34" charset="0"/>
              </a:rPr>
            </a:br>
            <a:r>
              <a:rPr lang="es-SV" altLang="es-SV" sz="2400" dirty="0" smtClean="0">
                <a:solidFill>
                  <a:srgbClr val="002060"/>
                </a:solidFill>
                <a:latin typeface="Gill Sans MT" pitchFamily="34" charset="0"/>
              </a:rPr>
              <a:t>puede salinizar </a:t>
            </a:r>
            <a:br>
              <a:rPr lang="es-SV" altLang="es-SV" sz="2400" dirty="0" smtClean="0">
                <a:solidFill>
                  <a:srgbClr val="002060"/>
                </a:solidFill>
                <a:latin typeface="Gill Sans MT" pitchFamily="34" charset="0"/>
              </a:rPr>
            </a:br>
            <a:r>
              <a:rPr lang="es-SV" altLang="es-SV" sz="2400" dirty="0" smtClean="0">
                <a:solidFill>
                  <a:srgbClr val="002060"/>
                </a:solidFill>
                <a:latin typeface="Gill Sans MT" pitchFamily="34" charset="0"/>
              </a:rPr>
              <a:t>acuíferos y suelos, y </a:t>
            </a:r>
            <a:br>
              <a:rPr lang="es-SV" altLang="es-SV" sz="2400" dirty="0" smtClean="0">
                <a:solidFill>
                  <a:srgbClr val="002060"/>
                </a:solidFill>
                <a:latin typeface="Gill Sans MT" pitchFamily="34" charset="0"/>
              </a:rPr>
            </a:br>
            <a:r>
              <a:rPr lang="es-SV" altLang="es-SV" sz="2400" dirty="0" smtClean="0">
                <a:solidFill>
                  <a:srgbClr val="002060"/>
                </a:solidFill>
                <a:latin typeface="Gill Sans MT" pitchFamily="34" charset="0"/>
              </a:rPr>
              <a:t>llevar a la pérdida de tierras en las planicies costeras. </a:t>
            </a:r>
          </a:p>
          <a:p>
            <a:pPr>
              <a:lnSpc>
                <a:spcPct val="90000"/>
              </a:lnSpc>
              <a:defRPr/>
            </a:pPr>
            <a:endParaRPr lang="es-SV" sz="2400" dirty="0" smtClean="0"/>
          </a:p>
          <a:p>
            <a:pPr>
              <a:lnSpc>
                <a:spcPct val="90000"/>
              </a:lnSpc>
              <a:defRPr/>
            </a:pPr>
            <a:endParaRPr lang="es-SV" sz="2400" dirty="0"/>
          </a:p>
        </p:txBody>
      </p:sp>
      <p:sp>
        <p:nvSpPr>
          <p:cNvPr id="7" name="Content Placeholder 2"/>
          <p:cNvSpPr txBox="1">
            <a:spLocks/>
          </p:cNvSpPr>
          <p:nvPr/>
        </p:nvSpPr>
        <p:spPr>
          <a:xfrm>
            <a:off x="3779838" y="4581525"/>
            <a:ext cx="5472112" cy="16557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nSpc>
                <a:spcPct val="90000"/>
              </a:lnSpc>
              <a:defRPr/>
            </a:pPr>
            <a:r>
              <a:rPr lang="es-SV" altLang="es-SV" sz="2400" dirty="0" smtClean="0">
                <a:solidFill>
                  <a:srgbClr val="002060"/>
                </a:solidFill>
                <a:latin typeface="Gill Sans MT" pitchFamily="34" charset="0"/>
              </a:rPr>
              <a:t>Sea </a:t>
            </a:r>
            <a:r>
              <a:rPr lang="es-SV" altLang="es-SV" sz="2400" dirty="0" err="1" smtClean="0">
                <a:solidFill>
                  <a:srgbClr val="002060"/>
                </a:solidFill>
                <a:latin typeface="Gill Sans MT" pitchFamily="34" charset="0"/>
              </a:rPr>
              <a:t>level</a:t>
            </a:r>
            <a:r>
              <a:rPr lang="es-SV" altLang="es-SV" sz="2400" dirty="0" smtClean="0">
                <a:solidFill>
                  <a:srgbClr val="002060"/>
                </a:solidFill>
                <a:latin typeface="Gill Sans MT" pitchFamily="34" charset="0"/>
              </a:rPr>
              <a:t> rose </a:t>
            </a:r>
            <a:r>
              <a:rPr lang="es-SV" altLang="es-SV" sz="2400" dirty="0" err="1" smtClean="0">
                <a:solidFill>
                  <a:srgbClr val="002060"/>
                </a:solidFill>
                <a:latin typeface="Gill Sans MT" pitchFamily="34" charset="0"/>
              </a:rPr>
              <a:t>around</a:t>
            </a:r>
            <a:r>
              <a:rPr lang="es-SV" altLang="es-SV" sz="2400" dirty="0" smtClean="0">
                <a:solidFill>
                  <a:srgbClr val="002060"/>
                </a:solidFill>
                <a:latin typeface="Gill Sans MT" pitchFamily="34" charset="0"/>
              </a:rPr>
              <a:t> 19 cm </a:t>
            </a:r>
            <a:r>
              <a:rPr lang="es-SV" altLang="es-SV" sz="2400" dirty="0" err="1" smtClean="0">
                <a:solidFill>
                  <a:srgbClr val="002060"/>
                </a:solidFill>
                <a:latin typeface="Gill Sans MT" pitchFamily="34" charset="0"/>
              </a:rPr>
              <a:t>since</a:t>
            </a:r>
            <a:r>
              <a:rPr lang="es-SV" altLang="es-SV" sz="2400" dirty="0" smtClean="0">
                <a:solidFill>
                  <a:srgbClr val="002060"/>
                </a:solidFill>
                <a:latin typeface="Gill Sans MT" pitchFamily="34" charset="0"/>
              </a:rPr>
              <a:t> 1900 </a:t>
            </a:r>
          </a:p>
          <a:p>
            <a:pPr marL="273050" indent="-273050">
              <a:lnSpc>
                <a:spcPct val="90000"/>
              </a:lnSpc>
              <a:spcBef>
                <a:spcPts val="1200"/>
              </a:spcBef>
              <a:defRPr/>
            </a:pPr>
            <a:r>
              <a:rPr lang="es-SV" altLang="es-SV" sz="2400" dirty="0" err="1" smtClean="0">
                <a:solidFill>
                  <a:srgbClr val="002060"/>
                </a:solidFill>
                <a:latin typeface="Gill Sans MT" pitchFamily="34" charset="0"/>
              </a:rPr>
              <a:t>Additional</a:t>
            </a:r>
            <a:r>
              <a:rPr lang="es-SV" altLang="es-SV" sz="2400" dirty="0" smtClean="0">
                <a:solidFill>
                  <a:srgbClr val="002060"/>
                </a:solidFill>
                <a:latin typeface="Gill Sans MT" pitchFamily="34" charset="0"/>
              </a:rPr>
              <a:t> </a:t>
            </a:r>
            <a:r>
              <a:rPr lang="es-SV" altLang="es-SV" sz="2400" dirty="0" err="1" smtClean="0">
                <a:solidFill>
                  <a:srgbClr val="002060"/>
                </a:solidFill>
                <a:latin typeface="Gill Sans MT" pitchFamily="34" charset="0"/>
              </a:rPr>
              <a:t>rise</a:t>
            </a:r>
            <a:r>
              <a:rPr lang="es-SV" altLang="es-SV" sz="2400" dirty="0" smtClean="0">
                <a:solidFill>
                  <a:srgbClr val="002060"/>
                </a:solidFill>
                <a:latin typeface="Gill Sans MT" pitchFamily="34" charset="0"/>
              </a:rPr>
              <a:t> </a:t>
            </a:r>
            <a:r>
              <a:rPr lang="es-SV" altLang="es-SV" sz="2400" dirty="0" err="1" smtClean="0">
                <a:solidFill>
                  <a:srgbClr val="002060"/>
                </a:solidFill>
                <a:latin typeface="Gill Sans MT" pitchFamily="34" charset="0"/>
              </a:rPr>
              <a:t>could</a:t>
            </a:r>
            <a:r>
              <a:rPr lang="es-SV" altLang="es-SV" sz="2400" dirty="0" smtClean="0">
                <a:solidFill>
                  <a:srgbClr val="002060"/>
                </a:solidFill>
                <a:latin typeface="Gill Sans MT" pitchFamily="34" charset="0"/>
              </a:rPr>
              <a:t> cause </a:t>
            </a:r>
            <a:r>
              <a:rPr lang="es-SV" altLang="es-SV" sz="2400" dirty="0" err="1" smtClean="0">
                <a:solidFill>
                  <a:srgbClr val="002060"/>
                </a:solidFill>
                <a:latin typeface="Gill Sans MT" pitchFamily="34" charset="0"/>
              </a:rPr>
              <a:t>aquifer</a:t>
            </a:r>
            <a:r>
              <a:rPr lang="es-SV" altLang="es-SV" sz="2400" dirty="0" smtClean="0">
                <a:solidFill>
                  <a:srgbClr val="002060"/>
                </a:solidFill>
                <a:latin typeface="Gill Sans MT" pitchFamily="34" charset="0"/>
              </a:rPr>
              <a:t> and </a:t>
            </a:r>
            <a:r>
              <a:rPr lang="es-SV" altLang="es-SV" sz="2400" dirty="0" err="1" smtClean="0">
                <a:solidFill>
                  <a:srgbClr val="002060"/>
                </a:solidFill>
                <a:latin typeface="Gill Sans MT" pitchFamily="34" charset="0"/>
              </a:rPr>
              <a:t>soil</a:t>
            </a:r>
            <a:r>
              <a:rPr lang="es-SV" altLang="es-SV" sz="2400" dirty="0" smtClean="0">
                <a:solidFill>
                  <a:srgbClr val="002060"/>
                </a:solidFill>
                <a:latin typeface="Gill Sans MT" pitchFamily="34" charset="0"/>
              </a:rPr>
              <a:t> </a:t>
            </a:r>
            <a:r>
              <a:rPr lang="es-SV" altLang="es-SV" sz="2400" dirty="0" err="1" smtClean="0">
                <a:solidFill>
                  <a:srgbClr val="002060"/>
                </a:solidFill>
                <a:latin typeface="Gill Sans MT" pitchFamily="34" charset="0"/>
              </a:rPr>
              <a:t>salinization</a:t>
            </a:r>
            <a:r>
              <a:rPr lang="es-SV" altLang="es-SV" sz="2400" dirty="0" smtClean="0">
                <a:solidFill>
                  <a:srgbClr val="002060"/>
                </a:solidFill>
                <a:latin typeface="Gill Sans MT" pitchFamily="34" charset="0"/>
              </a:rPr>
              <a:t> and </a:t>
            </a:r>
            <a:r>
              <a:rPr lang="es-SV" altLang="es-SV" sz="2400" dirty="0" err="1" smtClean="0">
                <a:solidFill>
                  <a:srgbClr val="002060"/>
                </a:solidFill>
                <a:latin typeface="Gill Sans MT" pitchFamily="34" charset="0"/>
              </a:rPr>
              <a:t>could</a:t>
            </a:r>
            <a:r>
              <a:rPr lang="es-SV" altLang="es-SV" sz="2400" dirty="0" smtClean="0">
                <a:solidFill>
                  <a:srgbClr val="002060"/>
                </a:solidFill>
                <a:latin typeface="Gill Sans MT" pitchFamily="34" charset="0"/>
              </a:rPr>
              <a:t> lead to </a:t>
            </a:r>
            <a:r>
              <a:rPr lang="es-SV" altLang="es-SV" sz="2400" dirty="0" err="1" smtClean="0">
                <a:solidFill>
                  <a:srgbClr val="002060"/>
                </a:solidFill>
                <a:latin typeface="Gill Sans MT" pitchFamily="34" charset="0"/>
              </a:rPr>
              <a:t>loss</a:t>
            </a:r>
            <a:r>
              <a:rPr lang="es-SV" altLang="es-SV" sz="2400" dirty="0" smtClean="0">
                <a:solidFill>
                  <a:srgbClr val="002060"/>
                </a:solidFill>
                <a:latin typeface="Gill Sans MT" pitchFamily="34" charset="0"/>
              </a:rPr>
              <a:t> </a:t>
            </a:r>
            <a:br>
              <a:rPr lang="es-SV" altLang="es-SV" sz="2400" dirty="0" smtClean="0">
                <a:solidFill>
                  <a:srgbClr val="002060"/>
                </a:solidFill>
                <a:latin typeface="Gill Sans MT" pitchFamily="34" charset="0"/>
              </a:rPr>
            </a:br>
            <a:r>
              <a:rPr lang="es-SV" altLang="es-SV" sz="2400" dirty="0" smtClean="0">
                <a:solidFill>
                  <a:srgbClr val="002060"/>
                </a:solidFill>
                <a:latin typeface="Gill Sans MT" pitchFamily="34" charset="0"/>
              </a:rPr>
              <a:t>of </a:t>
            </a:r>
            <a:r>
              <a:rPr lang="es-SV" altLang="es-SV" sz="2400" dirty="0" err="1" smtClean="0">
                <a:solidFill>
                  <a:srgbClr val="002060"/>
                </a:solidFill>
                <a:latin typeface="Gill Sans MT" pitchFamily="34" charset="0"/>
              </a:rPr>
              <a:t>lands</a:t>
            </a:r>
            <a:r>
              <a:rPr lang="es-SV" altLang="es-SV" sz="2400" dirty="0" smtClean="0">
                <a:solidFill>
                  <a:srgbClr val="002060"/>
                </a:solidFill>
                <a:latin typeface="Gill Sans MT" pitchFamily="34" charset="0"/>
              </a:rPr>
              <a:t> in </a:t>
            </a:r>
            <a:r>
              <a:rPr lang="es-SV" altLang="es-SV" sz="2400" dirty="0" err="1" smtClean="0">
                <a:solidFill>
                  <a:srgbClr val="002060"/>
                </a:solidFill>
                <a:latin typeface="Gill Sans MT" pitchFamily="34" charset="0"/>
              </a:rPr>
              <a:t>the</a:t>
            </a:r>
            <a:r>
              <a:rPr lang="es-SV" altLang="es-SV" sz="2400" dirty="0" smtClean="0">
                <a:solidFill>
                  <a:srgbClr val="002060"/>
                </a:solidFill>
                <a:latin typeface="Gill Sans MT" pitchFamily="34" charset="0"/>
              </a:rPr>
              <a:t> </a:t>
            </a:r>
            <a:r>
              <a:rPr lang="es-SV" altLang="es-SV" sz="2400" dirty="0" err="1" smtClean="0">
                <a:solidFill>
                  <a:srgbClr val="002060"/>
                </a:solidFill>
                <a:latin typeface="Gill Sans MT" pitchFamily="34" charset="0"/>
              </a:rPr>
              <a:t>coastal</a:t>
            </a:r>
            <a:r>
              <a:rPr lang="es-SV" altLang="es-SV" sz="2400" dirty="0" smtClean="0">
                <a:solidFill>
                  <a:srgbClr val="002060"/>
                </a:solidFill>
                <a:latin typeface="Gill Sans MT" pitchFamily="34" charset="0"/>
              </a:rPr>
              <a:t> </a:t>
            </a:r>
            <a:r>
              <a:rPr lang="es-SV" altLang="es-SV" sz="2400" dirty="0" err="1" smtClean="0">
                <a:solidFill>
                  <a:srgbClr val="002060"/>
                </a:solidFill>
                <a:latin typeface="Gill Sans MT" pitchFamily="34" charset="0"/>
              </a:rPr>
              <a:t>plains</a:t>
            </a:r>
            <a:r>
              <a:rPr lang="es-SV" altLang="es-SV" sz="2400" dirty="0" smtClean="0">
                <a:solidFill>
                  <a:srgbClr val="002060"/>
                </a:solidFill>
                <a:latin typeface="Gill Sans MT" pitchFamily="34" charset="0"/>
              </a:rPr>
              <a:t>. </a:t>
            </a:r>
          </a:p>
          <a:p>
            <a:pPr>
              <a:lnSpc>
                <a:spcPct val="90000"/>
              </a:lnSpc>
              <a:defRPr/>
            </a:pPr>
            <a:endParaRPr lang="es-SV" sz="2400" dirty="0" smtClean="0"/>
          </a:p>
          <a:p>
            <a:pPr>
              <a:lnSpc>
                <a:spcPct val="90000"/>
              </a:lnSpc>
              <a:defRPr/>
            </a:pPr>
            <a:endParaRPr lang="es-SV"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2">
            <a:extLst>
              <a:ext uri="{28A0092B-C50C-407E-A947-70E740481C1C}">
                <a14:useLocalDpi xmlns:a14="http://schemas.microsoft.com/office/drawing/2010/main" val="0"/>
              </a:ext>
            </a:extLst>
          </a:blip>
          <a:srcRect r="-43" b="-84"/>
          <a:stretch>
            <a:fillRect/>
          </a:stretch>
        </p:blipFill>
        <p:spPr bwMode="auto">
          <a:xfrm>
            <a:off x="3924300" y="1312863"/>
            <a:ext cx="5184775" cy="2998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7950" y="195263"/>
            <a:ext cx="9036050" cy="785812"/>
          </a:xfrm>
        </p:spPr>
        <p:txBody>
          <a:bodyPr/>
          <a:lstStyle/>
          <a:p>
            <a:pPr>
              <a:defRPr/>
            </a:pPr>
            <a:r>
              <a:rPr sz="3900"/>
              <a:t>C</a:t>
            </a:r>
            <a:r>
              <a:rPr sz="3900" smtClean="0"/>
              <a:t>ambio climático se está acelerando</a:t>
            </a:r>
            <a:br>
              <a:rPr sz="3900" smtClean="0"/>
            </a:br>
            <a:r>
              <a:rPr sz="3900" err="1" smtClean="0"/>
              <a:t>Climate</a:t>
            </a:r>
            <a:r>
              <a:rPr sz="3900" smtClean="0"/>
              <a:t> </a:t>
            </a:r>
            <a:r>
              <a:rPr sz="3900" err="1" smtClean="0"/>
              <a:t>change</a:t>
            </a:r>
            <a:r>
              <a:rPr sz="3900" smtClean="0"/>
              <a:t> </a:t>
            </a:r>
            <a:r>
              <a:rPr sz="3900" err="1" smtClean="0"/>
              <a:t>is</a:t>
            </a:r>
            <a:r>
              <a:rPr sz="3900" smtClean="0"/>
              <a:t> </a:t>
            </a:r>
            <a:r>
              <a:rPr sz="3900" err="1" smtClean="0"/>
              <a:t>accelerating</a:t>
            </a:r>
            <a:endParaRPr sz="3900"/>
          </a:p>
        </p:txBody>
      </p:sp>
      <p:sp>
        <p:nvSpPr>
          <p:cNvPr id="8" name="7 Marcador de contenido"/>
          <p:cNvSpPr>
            <a:spLocks noGrp="1"/>
          </p:cNvSpPr>
          <p:nvPr>
            <p:ph idx="1"/>
          </p:nvPr>
        </p:nvSpPr>
        <p:spPr>
          <a:xfrm>
            <a:off x="34925" y="1412875"/>
            <a:ext cx="3816350" cy="2808288"/>
          </a:xfrm>
        </p:spPr>
        <p:txBody>
          <a:bodyPr/>
          <a:lstStyle/>
          <a:p>
            <a:pPr marL="273050" indent="-273050">
              <a:lnSpc>
                <a:spcPct val="90000"/>
              </a:lnSpc>
              <a:buFont typeface="Arial" charset="0"/>
              <a:buChar char="•"/>
              <a:defRPr/>
            </a:pPr>
            <a:r>
              <a:rPr lang="es-SV" sz="2400"/>
              <a:t>Clima promedio global para los 2040s será radicalmente diferente al de los últimos 150 años.</a:t>
            </a:r>
          </a:p>
          <a:p>
            <a:pPr marL="273050" indent="-273050">
              <a:lnSpc>
                <a:spcPct val="90000"/>
              </a:lnSpc>
              <a:spcBef>
                <a:spcPts val="1200"/>
              </a:spcBef>
              <a:buFont typeface="Arial" charset="0"/>
              <a:buChar char="•"/>
              <a:defRPr/>
            </a:pPr>
            <a:r>
              <a:rPr lang="es-SV" sz="2400"/>
              <a:t>En países tropicales esos cambios radicales se darán primero, quizá una década antes (2030s).</a:t>
            </a:r>
          </a:p>
          <a:p>
            <a:pPr>
              <a:spcBef>
                <a:spcPts val="1800"/>
              </a:spcBef>
              <a:buFont typeface="Arial" charset="0"/>
              <a:buChar char="•"/>
              <a:defRPr/>
            </a:pPr>
            <a:endParaRPr lang="es-SV" sz="2400"/>
          </a:p>
        </p:txBody>
      </p:sp>
      <p:pic>
        <p:nvPicPr>
          <p:cNvPr id="37893" name="Picture 4" descr="http://www.nature.com/nature/journal/v502/n7470/images/cover_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222750"/>
            <a:ext cx="20161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7 Marcador de contenido"/>
          <p:cNvSpPr txBox="1">
            <a:spLocks/>
          </p:cNvSpPr>
          <p:nvPr/>
        </p:nvSpPr>
        <p:spPr bwMode="auto">
          <a:xfrm>
            <a:off x="0" y="4652963"/>
            <a:ext cx="69484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lang="es-ES" sz="3600" kern="1200" baseline="0" dirty="0" smtClean="0">
                <a:solidFill>
                  <a:srgbClr val="002060"/>
                </a:solidFill>
                <a:latin typeface="Gill Sans MT" pitchFamily="34" charset="0"/>
                <a:ea typeface="+mn-ea"/>
                <a:cs typeface="+mn-cs"/>
              </a:defRPr>
            </a:lvl1pPr>
            <a:lvl2pPr marL="742950" indent="-285750" algn="l" rtl="0" eaLnBrk="0" fontAlgn="base" hangingPunct="0">
              <a:spcBef>
                <a:spcPct val="20000"/>
              </a:spcBef>
              <a:spcAft>
                <a:spcPct val="0"/>
              </a:spcAft>
              <a:buFont typeface="Arial" charset="0"/>
              <a:buChar char="–"/>
              <a:defRPr lang="es-ES" sz="3200" kern="1200" baseline="0" dirty="0" smtClean="0">
                <a:solidFill>
                  <a:srgbClr val="002060"/>
                </a:solidFill>
                <a:latin typeface="Gill Sans MT" pitchFamily="34" charset="0"/>
                <a:ea typeface="+mn-ea"/>
                <a:cs typeface="+mn-cs"/>
              </a:defRPr>
            </a:lvl2pPr>
            <a:lvl3pPr marL="1143000" indent="-228600" algn="l" rtl="0" eaLnBrk="0" fontAlgn="base" hangingPunct="0">
              <a:spcBef>
                <a:spcPct val="20000"/>
              </a:spcBef>
              <a:spcAft>
                <a:spcPct val="0"/>
              </a:spcAft>
              <a:buFont typeface="Arial" charset="0"/>
              <a:buChar char="•"/>
              <a:defRPr lang="es-ES" sz="2800" kern="1200" baseline="0" dirty="0" smtClean="0">
                <a:solidFill>
                  <a:srgbClr val="002060"/>
                </a:solidFill>
                <a:latin typeface="Gill Sans MT" pitchFamily="34" charset="0"/>
                <a:ea typeface="+mn-ea"/>
                <a:cs typeface="+mn-cs"/>
              </a:defRPr>
            </a:lvl3pPr>
            <a:lvl4pPr marL="1600200" indent="-228600" algn="l" rtl="0" eaLnBrk="0" fontAlgn="base" hangingPunct="0">
              <a:spcBef>
                <a:spcPct val="20000"/>
              </a:spcBef>
              <a:spcAft>
                <a:spcPct val="0"/>
              </a:spcAft>
              <a:buFont typeface="Arial" charset="0"/>
              <a:buChar char="–"/>
              <a:defRPr lang="es-ES" sz="2400" kern="1200" baseline="0" dirty="0" smtClean="0">
                <a:solidFill>
                  <a:srgbClr val="002060"/>
                </a:solidFill>
                <a:latin typeface="Gill Sans MT" pitchFamily="34" charset="0"/>
                <a:ea typeface="+mn-ea"/>
                <a:cs typeface="+mn-cs"/>
              </a:defRPr>
            </a:lvl4pPr>
            <a:lvl5pPr marL="2057400" indent="-228600" algn="l" rtl="0" eaLnBrk="0" fontAlgn="base" hangingPunct="0">
              <a:spcBef>
                <a:spcPct val="20000"/>
              </a:spcBef>
              <a:spcAft>
                <a:spcPct val="0"/>
              </a:spcAft>
              <a:buFont typeface="Arial" charset="0"/>
              <a:buChar char="»"/>
              <a:defRPr lang="es-SV" sz="2000" kern="1200" baseline="0" dirty="0">
                <a:solidFill>
                  <a:srgbClr val="002060"/>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nSpc>
                <a:spcPct val="90000"/>
              </a:lnSpc>
              <a:defRPr/>
            </a:pPr>
            <a:r>
              <a:rPr lang="es-SV" sz="2400" err="1"/>
              <a:t>Average</a:t>
            </a:r>
            <a:r>
              <a:rPr lang="es-SV" sz="2400"/>
              <a:t> global </a:t>
            </a:r>
            <a:r>
              <a:rPr lang="es-SV" sz="2400" err="1"/>
              <a:t>climate</a:t>
            </a:r>
            <a:r>
              <a:rPr lang="es-SV" sz="2400"/>
              <a:t> in </a:t>
            </a:r>
            <a:r>
              <a:rPr lang="es-SV" sz="2400" err="1"/>
              <a:t>the</a:t>
            </a:r>
            <a:r>
              <a:rPr lang="es-SV" sz="2400"/>
              <a:t> 2040s </a:t>
            </a:r>
            <a:r>
              <a:rPr lang="es-SV" sz="2400" err="1"/>
              <a:t>will</a:t>
            </a:r>
            <a:r>
              <a:rPr lang="es-SV" sz="2400"/>
              <a:t> be </a:t>
            </a:r>
            <a:r>
              <a:rPr lang="es-SV" sz="2400" err="1"/>
              <a:t>radically</a:t>
            </a:r>
            <a:r>
              <a:rPr lang="es-SV" sz="2400"/>
              <a:t> </a:t>
            </a:r>
            <a:r>
              <a:rPr lang="es-SV" sz="2400" err="1"/>
              <a:t>different</a:t>
            </a:r>
            <a:r>
              <a:rPr lang="es-SV" sz="2400"/>
              <a:t> to </a:t>
            </a:r>
            <a:r>
              <a:rPr lang="es-SV" sz="2400" err="1"/>
              <a:t>that</a:t>
            </a:r>
            <a:r>
              <a:rPr lang="es-SV" sz="2400"/>
              <a:t> of </a:t>
            </a:r>
            <a:r>
              <a:rPr lang="es-SV" sz="2400" err="1"/>
              <a:t>the</a:t>
            </a:r>
            <a:r>
              <a:rPr lang="es-SV" sz="2400"/>
              <a:t> </a:t>
            </a:r>
            <a:r>
              <a:rPr lang="es-SV" sz="2400" err="1"/>
              <a:t>last</a:t>
            </a:r>
            <a:r>
              <a:rPr lang="es-SV" sz="2400"/>
              <a:t> 150 </a:t>
            </a:r>
            <a:r>
              <a:rPr lang="es-SV" sz="2400" err="1"/>
              <a:t>years</a:t>
            </a:r>
            <a:r>
              <a:rPr lang="es-SV" sz="2400"/>
              <a:t>.</a:t>
            </a:r>
          </a:p>
          <a:p>
            <a:pPr marL="273050" indent="-273050">
              <a:lnSpc>
                <a:spcPct val="90000"/>
              </a:lnSpc>
              <a:spcBef>
                <a:spcPts val="1200"/>
              </a:spcBef>
              <a:defRPr/>
            </a:pPr>
            <a:r>
              <a:rPr lang="es-SV" sz="2400"/>
              <a:t>In tropical </a:t>
            </a:r>
            <a:r>
              <a:rPr lang="es-SV" sz="2400" err="1"/>
              <a:t>countries</a:t>
            </a:r>
            <a:r>
              <a:rPr lang="es-SV" sz="2400"/>
              <a:t> </a:t>
            </a:r>
            <a:r>
              <a:rPr lang="es-SV" sz="2400" err="1"/>
              <a:t>those</a:t>
            </a:r>
            <a:r>
              <a:rPr lang="es-SV" sz="2400"/>
              <a:t> radical </a:t>
            </a:r>
            <a:r>
              <a:rPr lang="es-SV" sz="2400" err="1"/>
              <a:t>changes</a:t>
            </a:r>
            <a:r>
              <a:rPr lang="es-SV" sz="2400"/>
              <a:t> </a:t>
            </a:r>
            <a:r>
              <a:rPr lang="es-SV" sz="2400" err="1"/>
              <a:t>will</a:t>
            </a:r>
            <a:r>
              <a:rPr lang="es-SV" sz="2400"/>
              <a:t> </a:t>
            </a:r>
            <a:r>
              <a:rPr lang="es-SV" sz="2400" err="1"/>
              <a:t>happen</a:t>
            </a:r>
            <a:r>
              <a:rPr lang="es-SV" sz="2400"/>
              <a:t> </a:t>
            </a:r>
            <a:r>
              <a:rPr lang="es-SV" sz="2400" err="1"/>
              <a:t>first</a:t>
            </a:r>
            <a:r>
              <a:rPr lang="es-SV" sz="2400"/>
              <a:t>, </a:t>
            </a:r>
            <a:r>
              <a:rPr lang="es-SV" sz="2400" err="1"/>
              <a:t>perhaps</a:t>
            </a:r>
            <a:r>
              <a:rPr lang="es-SV" sz="2400"/>
              <a:t> </a:t>
            </a:r>
            <a:r>
              <a:rPr lang="es-SV" sz="2400" err="1"/>
              <a:t>one</a:t>
            </a:r>
            <a:r>
              <a:rPr lang="es-SV" sz="2400"/>
              <a:t> </a:t>
            </a:r>
            <a:r>
              <a:rPr lang="es-SV" sz="2400" err="1"/>
              <a:t>decade</a:t>
            </a:r>
            <a:r>
              <a:rPr lang="es-SV" sz="2400"/>
              <a:t> </a:t>
            </a:r>
            <a:r>
              <a:rPr lang="es-SV" sz="2400" err="1"/>
              <a:t>earlier</a:t>
            </a:r>
            <a:r>
              <a:rPr lang="es-SV" sz="2400"/>
              <a:t> (2030s).</a:t>
            </a:r>
          </a:p>
          <a:p>
            <a:pPr>
              <a:spcBef>
                <a:spcPts val="1800"/>
              </a:spcBef>
              <a:defRPr/>
            </a:pPr>
            <a:endParaRPr lang="es-SV"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3" y="115888"/>
            <a:ext cx="4259263" cy="1152525"/>
          </a:xfrm>
        </p:spPr>
        <p:txBody>
          <a:bodyPr/>
          <a:lstStyle/>
          <a:p>
            <a:pPr>
              <a:defRPr/>
            </a:pPr>
            <a:r>
              <a:rPr sz="2500" smtClean="0"/>
              <a:t>Impactos crecientes en agua, </a:t>
            </a:r>
            <a:r>
              <a:rPr sz="2500"/>
              <a:t>agricultura, </a:t>
            </a:r>
            <a:r>
              <a:rPr sz="2500" smtClean="0"/>
              <a:t>salud, energía e infraestructura </a:t>
            </a:r>
            <a:endParaRPr sz="2500"/>
          </a:p>
        </p:txBody>
      </p:sp>
      <p:sp>
        <p:nvSpPr>
          <p:cNvPr id="3" name="2 Marcador de contenido"/>
          <p:cNvSpPr>
            <a:spLocks noGrp="1"/>
          </p:cNvSpPr>
          <p:nvPr>
            <p:ph idx="10"/>
          </p:nvPr>
        </p:nvSpPr>
        <p:spPr>
          <a:xfrm>
            <a:off x="5003800" y="1412875"/>
            <a:ext cx="3960813" cy="4392613"/>
          </a:xfrm>
        </p:spPr>
        <p:txBody>
          <a:bodyPr/>
          <a:lstStyle/>
          <a:p>
            <a:pPr marL="177800" indent="-166688">
              <a:lnSpc>
                <a:spcPct val="90000"/>
              </a:lnSpc>
              <a:spcBef>
                <a:spcPts val="1200"/>
              </a:spcBef>
              <a:buFont typeface="Arial" charset="0"/>
              <a:buChar char="•"/>
              <a:defRPr/>
            </a:pPr>
            <a:r>
              <a:rPr lang="es-SV" sz="2200" err="1"/>
              <a:t>Water</a:t>
            </a:r>
            <a:r>
              <a:rPr lang="es-SV" sz="2200"/>
              <a:t>: </a:t>
            </a:r>
            <a:r>
              <a:rPr lang="es-SV" sz="2200" err="1"/>
              <a:t>Less</a:t>
            </a:r>
            <a:r>
              <a:rPr lang="es-SV" sz="2200"/>
              <a:t> </a:t>
            </a:r>
            <a:r>
              <a:rPr lang="es-SV" sz="2200" err="1"/>
              <a:t>availability</a:t>
            </a:r>
            <a:r>
              <a:rPr lang="es-SV" sz="2200"/>
              <a:t>.</a:t>
            </a:r>
          </a:p>
          <a:p>
            <a:pPr marL="177800" indent="-166688">
              <a:lnSpc>
                <a:spcPct val="90000"/>
              </a:lnSpc>
              <a:spcBef>
                <a:spcPts val="1200"/>
              </a:spcBef>
              <a:buFont typeface="Arial" charset="0"/>
              <a:buChar char="•"/>
              <a:defRPr/>
            </a:pPr>
            <a:r>
              <a:rPr lang="es-SV" sz="2200" err="1"/>
              <a:t>Agriculture</a:t>
            </a:r>
            <a:r>
              <a:rPr lang="es-SV" sz="2200"/>
              <a:t>: </a:t>
            </a:r>
            <a:r>
              <a:rPr lang="es-SV" sz="2200" err="1"/>
              <a:t>Less</a:t>
            </a:r>
            <a:r>
              <a:rPr lang="es-SV" sz="2200"/>
              <a:t> output </a:t>
            </a:r>
            <a:r>
              <a:rPr lang="es-SV" sz="2200" err="1"/>
              <a:t>for</a:t>
            </a:r>
            <a:r>
              <a:rPr lang="es-SV" sz="2200"/>
              <a:t> </a:t>
            </a:r>
            <a:r>
              <a:rPr lang="es-SV" sz="2200" err="1"/>
              <a:t>corn</a:t>
            </a:r>
            <a:r>
              <a:rPr lang="es-SV" sz="2200"/>
              <a:t> and </a:t>
            </a:r>
            <a:r>
              <a:rPr lang="es-SV" sz="2200" err="1"/>
              <a:t>larger</a:t>
            </a:r>
            <a:r>
              <a:rPr lang="es-SV" sz="2200"/>
              <a:t> </a:t>
            </a:r>
            <a:r>
              <a:rPr lang="es-SV" sz="2200" err="1"/>
              <a:t>losses</a:t>
            </a:r>
            <a:r>
              <a:rPr lang="es-SV" sz="2200"/>
              <a:t>.</a:t>
            </a:r>
          </a:p>
          <a:p>
            <a:pPr marL="177800" indent="-166688">
              <a:lnSpc>
                <a:spcPct val="90000"/>
              </a:lnSpc>
              <a:spcBef>
                <a:spcPts val="1200"/>
              </a:spcBef>
              <a:buFont typeface="Arial" charset="0"/>
              <a:buChar char="•"/>
              <a:defRPr/>
            </a:pPr>
            <a:r>
              <a:rPr lang="es-SV" sz="2200" err="1"/>
              <a:t>Health</a:t>
            </a:r>
            <a:r>
              <a:rPr lang="es-SV" sz="2200"/>
              <a:t>: </a:t>
            </a:r>
            <a:r>
              <a:rPr lang="es-SV" sz="2200" err="1"/>
              <a:t>Wider</a:t>
            </a:r>
            <a:r>
              <a:rPr lang="es-SV" sz="2200"/>
              <a:t> </a:t>
            </a:r>
            <a:r>
              <a:rPr lang="es-SV" sz="2200" err="1"/>
              <a:t>impact</a:t>
            </a:r>
            <a:r>
              <a:rPr lang="es-SV" sz="2200"/>
              <a:t> of </a:t>
            </a:r>
            <a:r>
              <a:rPr lang="es-SV" sz="2200" err="1"/>
              <a:t>vectors</a:t>
            </a:r>
            <a:r>
              <a:rPr lang="es-SV" sz="2200"/>
              <a:t>, more </a:t>
            </a:r>
            <a:r>
              <a:rPr lang="es-SV" sz="2200" err="1"/>
              <a:t>heat</a:t>
            </a:r>
            <a:r>
              <a:rPr lang="es-SV" sz="2200"/>
              <a:t> </a:t>
            </a:r>
            <a:r>
              <a:rPr lang="es-SV" sz="2200" err="1"/>
              <a:t>waves</a:t>
            </a:r>
            <a:r>
              <a:rPr lang="es-SV" sz="2200"/>
              <a:t>, </a:t>
            </a:r>
            <a:r>
              <a:rPr lang="es-SV" sz="2200" err="1"/>
              <a:t>food</a:t>
            </a:r>
            <a:r>
              <a:rPr lang="es-SV" sz="2200"/>
              <a:t> </a:t>
            </a:r>
            <a:r>
              <a:rPr lang="es-SV" sz="2200" err="1"/>
              <a:t>insecurity</a:t>
            </a:r>
            <a:r>
              <a:rPr lang="es-SV" sz="2200"/>
              <a:t> and </a:t>
            </a:r>
            <a:r>
              <a:rPr lang="es-SV" sz="2200" err="1"/>
              <a:t>unsanitary</a:t>
            </a:r>
            <a:r>
              <a:rPr lang="es-SV" sz="2200"/>
              <a:t> </a:t>
            </a:r>
            <a:r>
              <a:rPr lang="es-SV" sz="2200" err="1"/>
              <a:t>conditions</a:t>
            </a:r>
            <a:r>
              <a:rPr lang="es-SV" sz="2200"/>
              <a:t>.</a:t>
            </a:r>
          </a:p>
          <a:p>
            <a:pPr marL="177800" indent="-166688">
              <a:lnSpc>
                <a:spcPct val="90000"/>
              </a:lnSpc>
              <a:spcBef>
                <a:spcPts val="1200"/>
              </a:spcBef>
              <a:buFont typeface="Arial" charset="0"/>
              <a:buChar char="•"/>
              <a:defRPr/>
            </a:pPr>
            <a:r>
              <a:rPr lang="es-SV" sz="2200" err="1"/>
              <a:t>Hidroelectric</a:t>
            </a:r>
            <a:r>
              <a:rPr lang="es-SV" sz="2200"/>
              <a:t> </a:t>
            </a:r>
            <a:r>
              <a:rPr lang="es-SV" sz="2200" err="1"/>
              <a:t>energy</a:t>
            </a:r>
            <a:r>
              <a:rPr lang="es-SV" sz="2200"/>
              <a:t>:  More </a:t>
            </a:r>
            <a:r>
              <a:rPr lang="es-SV" sz="2200" err="1"/>
              <a:t>evaporation</a:t>
            </a:r>
            <a:r>
              <a:rPr lang="es-SV" sz="2200"/>
              <a:t>, </a:t>
            </a:r>
            <a:r>
              <a:rPr lang="es-SV" sz="2200" err="1"/>
              <a:t>less</a:t>
            </a:r>
            <a:r>
              <a:rPr lang="es-SV" sz="2200"/>
              <a:t> </a:t>
            </a:r>
            <a:r>
              <a:rPr lang="es-SV" sz="2200" err="1"/>
              <a:t>recharge</a:t>
            </a:r>
            <a:r>
              <a:rPr lang="es-SV" sz="2200"/>
              <a:t> and </a:t>
            </a:r>
            <a:r>
              <a:rPr lang="es-SV" sz="2200" err="1"/>
              <a:t>greater</a:t>
            </a:r>
            <a:r>
              <a:rPr lang="es-SV" sz="2200"/>
              <a:t> </a:t>
            </a:r>
            <a:r>
              <a:rPr lang="es-SV" sz="2200" err="1"/>
              <a:t>varibility</a:t>
            </a:r>
            <a:r>
              <a:rPr lang="es-SV" sz="2200"/>
              <a:t> in </a:t>
            </a:r>
            <a:r>
              <a:rPr lang="es-SV" sz="2200" err="1"/>
              <a:t>reservoirs</a:t>
            </a:r>
            <a:endParaRPr lang="es-SV" sz="2200"/>
          </a:p>
          <a:p>
            <a:pPr marL="177800" indent="-166688">
              <a:lnSpc>
                <a:spcPct val="90000"/>
              </a:lnSpc>
              <a:spcBef>
                <a:spcPts val="1200"/>
              </a:spcBef>
              <a:buFont typeface="Arial" charset="0"/>
              <a:buChar char="•"/>
              <a:defRPr/>
            </a:pPr>
            <a:r>
              <a:rPr lang="es-SV" sz="2200"/>
              <a:t>Road </a:t>
            </a:r>
            <a:r>
              <a:rPr lang="es-SV" sz="2200" err="1"/>
              <a:t>infrastructure</a:t>
            </a:r>
            <a:r>
              <a:rPr lang="es-SV" sz="2200"/>
              <a:t>:  Bridges and </a:t>
            </a:r>
            <a:r>
              <a:rPr lang="es-SV" sz="2200" err="1"/>
              <a:t>roads</a:t>
            </a:r>
            <a:r>
              <a:rPr lang="es-SV" sz="2200"/>
              <a:t> </a:t>
            </a:r>
            <a:r>
              <a:rPr lang="es-SV" sz="2200" err="1"/>
              <a:t>will</a:t>
            </a:r>
            <a:r>
              <a:rPr lang="es-SV" sz="2200"/>
              <a:t> </a:t>
            </a:r>
            <a:r>
              <a:rPr lang="es-SV" sz="2200" err="1"/>
              <a:t>suffer</a:t>
            </a:r>
            <a:r>
              <a:rPr lang="es-SV" sz="2200"/>
              <a:t> more </a:t>
            </a:r>
            <a:r>
              <a:rPr lang="es-SV" sz="2200" err="1"/>
              <a:t>loss</a:t>
            </a:r>
            <a:r>
              <a:rPr lang="es-SV" sz="2200"/>
              <a:t> and </a:t>
            </a:r>
            <a:r>
              <a:rPr lang="es-SV" sz="2200" err="1"/>
              <a:t>damage</a:t>
            </a:r>
            <a:r>
              <a:rPr lang="es-SV" sz="2200"/>
              <a:t>    </a:t>
            </a:r>
            <a:r>
              <a:rPr lang="es-SV" sz="2400"/>
              <a:t> </a:t>
            </a:r>
          </a:p>
          <a:p>
            <a:pPr marL="0" indent="0">
              <a:buFont typeface="Arial" charset="0"/>
              <a:buNone/>
              <a:defRPr/>
            </a:pPr>
            <a:endParaRPr lang="es-SV" sz="2400"/>
          </a:p>
          <a:p>
            <a:pPr>
              <a:buFont typeface="Arial" charset="0"/>
              <a:buChar char="•"/>
              <a:defRPr/>
            </a:pPr>
            <a:endParaRPr lang="es-SV" sz="2400"/>
          </a:p>
        </p:txBody>
      </p:sp>
      <p:sp>
        <p:nvSpPr>
          <p:cNvPr id="4" name="Content Placeholder 3"/>
          <p:cNvSpPr>
            <a:spLocks noGrp="1"/>
          </p:cNvSpPr>
          <p:nvPr>
            <p:ph idx="11"/>
          </p:nvPr>
        </p:nvSpPr>
        <p:spPr>
          <a:xfrm>
            <a:off x="34925" y="1484313"/>
            <a:ext cx="4105275" cy="4392612"/>
          </a:xfrm>
        </p:spPr>
        <p:txBody>
          <a:bodyPr/>
          <a:lstStyle/>
          <a:p>
            <a:pPr marL="177800" indent="-166688">
              <a:lnSpc>
                <a:spcPct val="90000"/>
              </a:lnSpc>
              <a:spcBef>
                <a:spcPts val="1200"/>
              </a:spcBef>
              <a:buFont typeface="Arial" charset="0"/>
              <a:buChar char="•"/>
              <a:defRPr/>
            </a:pPr>
            <a:r>
              <a:rPr lang="es-SV" sz="2200"/>
              <a:t>Agua: Menor disponibilidad. </a:t>
            </a:r>
          </a:p>
          <a:p>
            <a:pPr marL="177800" indent="-177800">
              <a:lnSpc>
                <a:spcPct val="90000"/>
              </a:lnSpc>
              <a:spcBef>
                <a:spcPts val="1200"/>
              </a:spcBef>
              <a:buFont typeface="Arial" charset="0"/>
              <a:buChar char="•"/>
              <a:defRPr/>
            </a:pPr>
            <a:r>
              <a:rPr lang="es-SV" sz="2200"/>
              <a:t>Agricultura:  Menor rendimiento de maíz y mayores pérdidas.</a:t>
            </a:r>
          </a:p>
          <a:p>
            <a:pPr marL="177800" indent="-177800">
              <a:lnSpc>
                <a:spcPct val="90000"/>
              </a:lnSpc>
              <a:spcBef>
                <a:spcPts val="1200"/>
              </a:spcBef>
              <a:buFont typeface="Arial" charset="0"/>
              <a:buChar char="•"/>
              <a:defRPr/>
            </a:pPr>
            <a:r>
              <a:rPr lang="es-SV" sz="2200"/>
              <a:t>Salud: Mayor incidencia de vectores,  olas de calor, inseguridad alimentaria e insalubridad. </a:t>
            </a:r>
          </a:p>
          <a:p>
            <a:pPr marL="177800" indent="-177800">
              <a:lnSpc>
                <a:spcPct val="90000"/>
              </a:lnSpc>
              <a:spcBef>
                <a:spcPts val="1200"/>
              </a:spcBef>
              <a:buFont typeface="Arial" charset="0"/>
              <a:buChar char="•"/>
              <a:defRPr/>
            </a:pPr>
            <a:r>
              <a:rPr lang="es-SV" sz="2200"/>
              <a:t>Energía hidroeléctrica:  Mayor evaporación, menor recarga mayor variabilidad en embalses.</a:t>
            </a:r>
          </a:p>
          <a:p>
            <a:pPr marL="177800" indent="-177800">
              <a:lnSpc>
                <a:spcPct val="90000"/>
              </a:lnSpc>
              <a:spcBef>
                <a:spcPts val="1200"/>
              </a:spcBef>
              <a:buFont typeface="Arial" charset="0"/>
              <a:buChar char="•"/>
              <a:defRPr/>
            </a:pPr>
            <a:r>
              <a:rPr lang="es-SV" sz="2200"/>
              <a:t>Infraestructura vial:  mayores pérdidas y daños de puentes y carreteras. </a:t>
            </a:r>
          </a:p>
          <a:p>
            <a:pPr marL="0" indent="0">
              <a:buFont typeface="Arial" charset="0"/>
              <a:buNone/>
              <a:defRPr/>
            </a:pPr>
            <a:endParaRPr lang="es-SV" sz="2200"/>
          </a:p>
        </p:txBody>
      </p:sp>
      <p:sp>
        <p:nvSpPr>
          <p:cNvPr id="5" name="Content Placeholder 4"/>
          <p:cNvSpPr>
            <a:spLocks noGrp="1"/>
          </p:cNvSpPr>
          <p:nvPr>
            <p:ph idx="12"/>
          </p:nvPr>
        </p:nvSpPr>
        <p:spPr>
          <a:xfrm>
            <a:off x="4787900" y="188913"/>
            <a:ext cx="4321175" cy="1152525"/>
          </a:xfrm>
        </p:spPr>
        <p:txBody>
          <a:bodyPr/>
          <a:lstStyle/>
          <a:p>
            <a:pPr algn="r">
              <a:buFont typeface="Arial" charset="0"/>
              <a:buNone/>
              <a:defRPr/>
            </a:pPr>
            <a:r>
              <a:rPr lang="es-SV" sz="2500" err="1"/>
              <a:t>Growing</a:t>
            </a:r>
            <a:r>
              <a:rPr lang="es-SV" sz="2500"/>
              <a:t> </a:t>
            </a:r>
            <a:r>
              <a:rPr lang="es-SV" sz="2500" err="1"/>
              <a:t>impacts</a:t>
            </a:r>
            <a:r>
              <a:rPr lang="es-SV" sz="2500"/>
              <a:t> in </a:t>
            </a:r>
            <a:r>
              <a:rPr lang="es-SV" sz="2500" err="1"/>
              <a:t>water</a:t>
            </a:r>
            <a:r>
              <a:rPr lang="es-SV" sz="2500"/>
              <a:t>, </a:t>
            </a:r>
            <a:r>
              <a:rPr lang="es-SV" sz="2500" err="1"/>
              <a:t>agriculture</a:t>
            </a:r>
            <a:r>
              <a:rPr lang="es-SV" sz="2500"/>
              <a:t>, </a:t>
            </a:r>
            <a:r>
              <a:rPr lang="es-SV" sz="2500" err="1"/>
              <a:t>health</a:t>
            </a:r>
            <a:r>
              <a:rPr lang="es-SV" sz="2500"/>
              <a:t>, </a:t>
            </a:r>
            <a:r>
              <a:rPr lang="es-SV" sz="2500" err="1"/>
              <a:t>energy</a:t>
            </a:r>
            <a:r>
              <a:rPr lang="es-SV" sz="2500"/>
              <a:t> and </a:t>
            </a:r>
            <a:r>
              <a:rPr lang="es-SV" sz="2500" err="1"/>
              <a:t>infrastructure</a:t>
            </a:r>
            <a:endParaRPr lang="es-SV" sz="2500"/>
          </a:p>
        </p:txBody>
      </p:sp>
      <p:sp>
        <p:nvSpPr>
          <p:cNvPr id="6" name="TextBox 5"/>
          <p:cNvSpPr txBox="1"/>
          <p:nvPr/>
        </p:nvSpPr>
        <p:spPr>
          <a:xfrm>
            <a:off x="4295775" y="-26988"/>
            <a:ext cx="492125" cy="1439863"/>
          </a:xfrm>
          <a:prstGeom prst="rect">
            <a:avLst/>
          </a:prstGeom>
          <a:solidFill>
            <a:schemeClr val="tx2">
              <a:lumMod val="50000"/>
            </a:schemeClr>
          </a:solidFill>
        </p:spPr>
        <p:txBody>
          <a:bodyPr vert="vert" tIns="72000" bIns="72000">
            <a:spAutoFit/>
          </a:bodyPr>
          <a:lstStyle/>
          <a:p>
            <a:pPr algn="ctr">
              <a:defRPr/>
            </a:pPr>
            <a:endParaRPr lang="es-SV" sz="2000" dirty="0">
              <a:solidFill>
                <a:schemeClr val="bg1"/>
              </a:solidFill>
              <a:latin typeface="Arial" charset="0"/>
              <a:cs typeface="Arial" charset="0"/>
            </a:endParaRPr>
          </a:p>
        </p:txBody>
      </p:sp>
      <p:cxnSp>
        <p:nvCxnSpPr>
          <p:cNvPr id="8" name="Straight Connector 7"/>
          <p:cNvCxnSpPr/>
          <p:nvPr/>
        </p:nvCxnSpPr>
        <p:spPr>
          <a:xfrm>
            <a:off x="4572000" y="1628775"/>
            <a:ext cx="0" cy="446405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ctrTitle"/>
          </p:nvPr>
        </p:nvSpPr>
        <p:spPr>
          <a:xfrm>
            <a:off x="685800" y="2535238"/>
            <a:ext cx="7772400" cy="1470025"/>
          </a:xfrm>
        </p:spPr>
        <p:txBody>
          <a:bodyPr/>
          <a:lstStyle/>
          <a:p>
            <a:r>
              <a:rPr lang="es-SV" altLang="es-SV" smtClean="0"/>
              <a:t>Restauración de paisajes como </a:t>
            </a:r>
            <a:br>
              <a:rPr lang="es-SV" altLang="es-SV" smtClean="0"/>
            </a:br>
            <a:r>
              <a:rPr lang="es-SV" altLang="es-SV" smtClean="0"/>
              <a:t>respuesta estratégica  </a:t>
            </a:r>
            <a:br>
              <a:rPr lang="es-SV" altLang="es-SV" smtClean="0"/>
            </a:br>
            <a:r>
              <a:rPr lang="es-SV" altLang="es-SV" smtClean="0"/>
              <a:t/>
            </a:r>
            <a:br>
              <a:rPr lang="es-SV" altLang="es-SV" smtClean="0"/>
            </a:br>
            <a:r>
              <a:rPr lang="es-SV" altLang="es-SV" smtClean="0"/>
              <a:t>Landscape restoration as a </a:t>
            </a:r>
            <a:br>
              <a:rPr lang="es-SV" altLang="es-SV" smtClean="0"/>
            </a:br>
            <a:r>
              <a:rPr lang="es-SV" altLang="es-SV" smtClean="0"/>
              <a:t>strategic response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4925" y="44450"/>
            <a:ext cx="4260850" cy="792163"/>
          </a:xfrm>
        </p:spPr>
        <p:txBody>
          <a:bodyPr/>
          <a:lstStyle/>
          <a:p>
            <a:pPr>
              <a:defRPr/>
            </a:pPr>
            <a:r>
              <a:rPr sz="3800" smtClean="0"/>
              <a:t>Siete prioridades </a:t>
            </a:r>
            <a:endParaRPr sz="3800"/>
          </a:p>
        </p:txBody>
      </p:sp>
      <p:sp>
        <p:nvSpPr>
          <p:cNvPr id="11" name="Content Placeholder 10"/>
          <p:cNvSpPr>
            <a:spLocks noGrp="1"/>
          </p:cNvSpPr>
          <p:nvPr>
            <p:ph idx="10"/>
          </p:nvPr>
        </p:nvSpPr>
        <p:spPr>
          <a:xfrm>
            <a:off x="4716463" y="908050"/>
            <a:ext cx="4319587" cy="5241925"/>
          </a:xfrm>
        </p:spPr>
        <p:txBody>
          <a:bodyPr/>
          <a:lstStyle/>
          <a:p>
            <a:pPr marL="355600" indent="-355600">
              <a:lnSpc>
                <a:spcPct val="90000"/>
              </a:lnSpc>
              <a:spcBef>
                <a:spcPts val="600"/>
              </a:spcBef>
              <a:buFont typeface="+mj-lt"/>
              <a:buAutoNum type="arabicPeriod"/>
              <a:defRPr/>
            </a:pPr>
            <a:r>
              <a:rPr lang="es-SV" sz="2200" err="1"/>
              <a:t>Livestock</a:t>
            </a:r>
            <a:r>
              <a:rPr lang="es-SV" sz="2200"/>
              <a:t>: </a:t>
            </a:r>
            <a:r>
              <a:rPr lang="es-SV" sz="2200" err="1"/>
              <a:t>Masify</a:t>
            </a:r>
            <a:r>
              <a:rPr lang="es-SV" sz="2200"/>
              <a:t> agro-</a:t>
            </a:r>
            <a:r>
              <a:rPr lang="es-SV" sz="2200" err="1"/>
              <a:t>silvo</a:t>
            </a:r>
            <a:r>
              <a:rPr lang="es-SV" sz="2200"/>
              <a:t>-pastoral </a:t>
            </a:r>
            <a:r>
              <a:rPr lang="es-SV" sz="2200" err="1"/>
              <a:t>options</a:t>
            </a:r>
            <a:endParaRPr lang="es-SV" sz="2200"/>
          </a:p>
          <a:p>
            <a:pPr marL="355600" indent="-355600">
              <a:lnSpc>
                <a:spcPct val="90000"/>
              </a:lnSpc>
              <a:spcBef>
                <a:spcPts val="600"/>
              </a:spcBef>
              <a:buFont typeface="+mj-lt"/>
              <a:buAutoNum type="arabicPeriod"/>
              <a:defRPr/>
            </a:pPr>
            <a:r>
              <a:rPr lang="es-SV" sz="2200"/>
              <a:t>Campesino </a:t>
            </a:r>
            <a:r>
              <a:rPr lang="es-SV" sz="2200" err="1"/>
              <a:t>agriculture</a:t>
            </a:r>
            <a:r>
              <a:rPr lang="es-SV" sz="2200"/>
              <a:t>: </a:t>
            </a:r>
            <a:r>
              <a:rPr lang="es-SV" sz="2200" err="1"/>
              <a:t>Masify</a:t>
            </a:r>
            <a:r>
              <a:rPr lang="es-SV" sz="2200"/>
              <a:t> agro-</a:t>
            </a:r>
            <a:r>
              <a:rPr lang="es-SV" sz="2200" err="1"/>
              <a:t>ecological</a:t>
            </a:r>
            <a:r>
              <a:rPr lang="es-SV" sz="2200"/>
              <a:t> </a:t>
            </a:r>
            <a:r>
              <a:rPr lang="es-SV" sz="2200" err="1"/>
              <a:t>options</a:t>
            </a:r>
            <a:endParaRPr lang="es-SV" sz="2200"/>
          </a:p>
          <a:p>
            <a:pPr marL="355600" indent="-355600">
              <a:lnSpc>
                <a:spcPct val="90000"/>
              </a:lnSpc>
              <a:spcBef>
                <a:spcPts val="600"/>
              </a:spcBef>
              <a:buFont typeface="+mj-lt"/>
              <a:buAutoNum type="arabicPeriod"/>
              <a:defRPr/>
            </a:pPr>
            <a:r>
              <a:rPr lang="es-SV" sz="2200" err="1"/>
              <a:t>Coffee</a:t>
            </a:r>
            <a:r>
              <a:rPr lang="es-SV" sz="2200"/>
              <a:t>: </a:t>
            </a:r>
            <a:r>
              <a:rPr lang="es-SV" sz="2200" err="1"/>
              <a:t>Keep</a:t>
            </a:r>
            <a:r>
              <a:rPr lang="es-SV" sz="2200"/>
              <a:t> </a:t>
            </a:r>
            <a:r>
              <a:rPr lang="es-SV" sz="2200" err="1"/>
              <a:t>or</a:t>
            </a:r>
            <a:r>
              <a:rPr lang="es-SV" sz="2200"/>
              <a:t> </a:t>
            </a:r>
            <a:r>
              <a:rPr lang="es-SV" sz="2200" err="1"/>
              <a:t>maintanin</a:t>
            </a:r>
            <a:r>
              <a:rPr lang="es-SV" sz="2200"/>
              <a:t> </a:t>
            </a:r>
            <a:r>
              <a:rPr lang="es-SV" sz="2200" err="1"/>
              <a:t>agroforest</a:t>
            </a:r>
            <a:r>
              <a:rPr lang="es-SV" sz="2200"/>
              <a:t> and </a:t>
            </a:r>
            <a:r>
              <a:rPr lang="es-SV" sz="2200" err="1"/>
              <a:t>its</a:t>
            </a:r>
            <a:r>
              <a:rPr lang="es-SV" sz="2200"/>
              <a:t> </a:t>
            </a:r>
            <a:r>
              <a:rPr lang="es-SV" sz="2200" err="1"/>
              <a:t>complexity</a:t>
            </a:r>
            <a:r>
              <a:rPr lang="es-SV" sz="2200"/>
              <a:t> </a:t>
            </a:r>
            <a:r>
              <a:rPr lang="es-SV" sz="2200" err="1"/>
              <a:t>for</a:t>
            </a:r>
            <a:r>
              <a:rPr lang="es-SV" sz="2200"/>
              <a:t> </a:t>
            </a:r>
            <a:r>
              <a:rPr lang="es-SV" sz="2200" err="1"/>
              <a:t>future</a:t>
            </a:r>
            <a:r>
              <a:rPr lang="es-SV" sz="2200"/>
              <a:t> </a:t>
            </a:r>
            <a:r>
              <a:rPr lang="es-SV" sz="2200" err="1"/>
              <a:t>climate</a:t>
            </a:r>
            <a:r>
              <a:rPr lang="es-SV" sz="2200"/>
              <a:t> and </a:t>
            </a:r>
            <a:r>
              <a:rPr lang="es-SV" sz="2200" err="1"/>
              <a:t>the</a:t>
            </a:r>
            <a:r>
              <a:rPr lang="es-SV" sz="2200"/>
              <a:t> </a:t>
            </a:r>
            <a:r>
              <a:rPr lang="es-SV" sz="2200" err="1"/>
              <a:t>provision</a:t>
            </a:r>
            <a:r>
              <a:rPr lang="es-SV" sz="2200"/>
              <a:t> of </a:t>
            </a:r>
            <a:r>
              <a:rPr lang="es-SV" sz="2200" err="1"/>
              <a:t>ecosystem</a:t>
            </a:r>
            <a:r>
              <a:rPr lang="es-SV" sz="2200"/>
              <a:t> </a:t>
            </a:r>
            <a:r>
              <a:rPr lang="es-SV" sz="2200" err="1"/>
              <a:t>services</a:t>
            </a:r>
            <a:r>
              <a:rPr lang="es-SV" sz="2200"/>
              <a:t>.</a:t>
            </a:r>
          </a:p>
          <a:p>
            <a:pPr marL="355600" indent="-355600">
              <a:lnSpc>
                <a:spcPct val="90000"/>
              </a:lnSpc>
              <a:spcBef>
                <a:spcPts val="600"/>
              </a:spcBef>
              <a:buFont typeface="+mj-lt"/>
              <a:buAutoNum type="arabicPeriod"/>
              <a:defRPr/>
            </a:pPr>
            <a:r>
              <a:rPr lang="es-SV" sz="2200"/>
              <a:t>Cacao: </a:t>
            </a:r>
            <a:r>
              <a:rPr lang="es-SV" sz="2200" err="1"/>
              <a:t>Recover</a:t>
            </a:r>
            <a:r>
              <a:rPr lang="es-SV" sz="2200"/>
              <a:t> </a:t>
            </a:r>
            <a:r>
              <a:rPr lang="es-SV" sz="2200" err="1"/>
              <a:t>this</a:t>
            </a:r>
            <a:r>
              <a:rPr lang="es-SV" sz="2200"/>
              <a:t> ancestral </a:t>
            </a:r>
            <a:r>
              <a:rPr lang="es-SV" sz="2200" err="1"/>
              <a:t>crop</a:t>
            </a:r>
            <a:r>
              <a:rPr lang="es-SV" sz="2200"/>
              <a:t> </a:t>
            </a:r>
            <a:r>
              <a:rPr lang="es-SV" sz="2200" err="1"/>
              <a:t>with</a:t>
            </a:r>
            <a:r>
              <a:rPr lang="es-SV" sz="2200"/>
              <a:t> </a:t>
            </a:r>
            <a:r>
              <a:rPr lang="es-SV" sz="2200" err="1"/>
              <a:t>native</a:t>
            </a:r>
            <a:r>
              <a:rPr lang="es-SV" sz="2200"/>
              <a:t> </a:t>
            </a:r>
            <a:r>
              <a:rPr lang="es-SV" sz="2200" err="1"/>
              <a:t>varieties</a:t>
            </a:r>
            <a:r>
              <a:rPr lang="es-SV" sz="2200"/>
              <a:t>.</a:t>
            </a:r>
          </a:p>
          <a:p>
            <a:pPr marL="355600" indent="-355600">
              <a:lnSpc>
                <a:spcPct val="90000"/>
              </a:lnSpc>
              <a:spcBef>
                <a:spcPts val="600"/>
              </a:spcBef>
              <a:buFont typeface="+mj-lt"/>
              <a:buAutoNum type="arabicPeriod"/>
              <a:defRPr/>
            </a:pPr>
            <a:r>
              <a:rPr lang="es-SV" sz="2200" err="1"/>
              <a:t>Sugarcane</a:t>
            </a:r>
            <a:r>
              <a:rPr lang="es-SV" sz="2200"/>
              <a:t>: </a:t>
            </a:r>
            <a:r>
              <a:rPr lang="es-SV" sz="2200" err="1"/>
              <a:t>Reconvert</a:t>
            </a:r>
            <a:r>
              <a:rPr lang="es-SV" sz="2200"/>
              <a:t> to </a:t>
            </a:r>
            <a:r>
              <a:rPr lang="es-SV" sz="2200" err="1"/>
              <a:t>organic</a:t>
            </a:r>
            <a:r>
              <a:rPr lang="es-SV" sz="2200"/>
              <a:t> </a:t>
            </a:r>
            <a:r>
              <a:rPr lang="es-SV" sz="2200" err="1"/>
              <a:t>production</a:t>
            </a:r>
            <a:r>
              <a:rPr lang="es-SV" sz="2200"/>
              <a:t>.</a:t>
            </a:r>
          </a:p>
          <a:p>
            <a:pPr marL="355600" indent="-355600">
              <a:lnSpc>
                <a:spcPct val="90000"/>
              </a:lnSpc>
              <a:spcBef>
                <a:spcPts val="600"/>
              </a:spcBef>
              <a:buFont typeface="+mj-lt"/>
              <a:buAutoNum type="arabicPeriod"/>
              <a:defRPr/>
            </a:pPr>
            <a:r>
              <a:rPr lang="es-SV" sz="2200" err="1"/>
              <a:t>Mangrove</a:t>
            </a:r>
            <a:r>
              <a:rPr lang="es-SV" sz="2200"/>
              <a:t> </a:t>
            </a:r>
            <a:r>
              <a:rPr lang="es-SV" sz="2200" err="1"/>
              <a:t>forests</a:t>
            </a:r>
            <a:r>
              <a:rPr lang="es-SV" sz="2200"/>
              <a:t>: </a:t>
            </a:r>
            <a:r>
              <a:rPr lang="es-SV" sz="2200" err="1"/>
              <a:t>Restore</a:t>
            </a:r>
            <a:r>
              <a:rPr lang="es-SV" sz="2200"/>
              <a:t> </a:t>
            </a:r>
            <a:r>
              <a:rPr lang="es-SV" sz="2200" err="1"/>
              <a:t>hidrology</a:t>
            </a:r>
            <a:r>
              <a:rPr lang="es-SV" sz="2200"/>
              <a:t> and </a:t>
            </a:r>
            <a:r>
              <a:rPr lang="es-SV" sz="2200" err="1"/>
              <a:t>expand</a:t>
            </a:r>
            <a:r>
              <a:rPr lang="es-SV" sz="2200"/>
              <a:t> </a:t>
            </a:r>
            <a:r>
              <a:rPr lang="es-SV" sz="2200" err="1"/>
              <a:t>its</a:t>
            </a:r>
            <a:r>
              <a:rPr lang="es-SV" sz="2200"/>
              <a:t> </a:t>
            </a:r>
            <a:r>
              <a:rPr lang="es-SV" sz="2200" err="1"/>
              <a:t>cover</a:t>
            </a:r>
            <a:r>
              <a:rPr lang="es-SV" sz="2200"/>
              <a:t>.</a:t>
            </a:r>
          </a:p>
          <a:p>
            <a:pPr marL="355600" indent="-355600">
              <a:lnSpc>
                <a:spcPct val="90000"/>
              </a:lnSpc>
              <a:spcBef>
                <a:spcPts val="600"/>
              </a:spcBef>
              <a:buFont typeface="+mj-lt"/>
              <a:buAutoNum type="arabicPeriod"/>
              <a:defRPr/>
            </a:pPr>
            <a:r>
              <a:rPr lang="es-SV" sz="2200" err="1"/>
              <a:t>Restore</a:t>
            </a:r>
            <a:r>
              <a:rPr lang="es-SV" sz="2200"/>
              <a:t> </a:t>
            </a:r>
            <a:r>
              <a:rPr lang="es-SV" sz="2200" err="1"/>
              <a:t>riparian</a:t>
            </a:r>
            <a:r>
              <a:rPr lang="es-SV" sz="2200"/>
              <a:t> </a:t>
            </a:r>
            <a:r>
              <a:rPr lang="es-SV" sz="2200" err="1"/>
              <a:t>forests</a:t>
            </a:r>
            <a:r>
              <a:rPr lang="es-SV" sz="2200"/>
              <a:t>, </a:t>
            </a:r>
            <a:r>
              <a:rPr lang="es-SV" sz="2200" err="1"/>
              <a:t>other</a:t>
            </a:r>
            <a:r>
              <a:rPr lang="es-SV" sz="2200"/>
              <a:t> </a:t>
            </a:r>
            <a:br>
              <a:rPr lang="es-SV" sz="2200"/>
            </a:br>
            <a:r>
              <a:rPr lang="es-SV" sz="2200" err="1"/>
              <a:t>forest</a:t>
            </a:r>
            <a:r>
              <a:rPr lang="es-SV" sz="2200"/>
              <a:t> </a:t>
            </a:r>
            <a:r>
              <a:rPr lang="es-SV" sz="2200" err="1"/>
              <a:t>ecosystems</a:t>
            </a:r>
            <a:r>
              <a:rPr lang="es-SV" sz="2200"/>
              <a:t> and </a:t>
            </a:r>
            <a:r>
              <a:rPr lang="es-SV" sz="2200" err="1"/>
              <a:t>wetlands</a:t>
            </a:r>
            <a:r>
              <a:rPr lang="es-SV" sz="2200"/>
              <a:t>.</a:t>
            </a:r>
          </a:p>
        </p:txBody>
      </p:sp>
      <p:sp>
        <p:nvSpPr>
          <p:cNvPr id="12" name="Content Placeholder 11"/>
          <p:cNvSpPr>
            <a:spLocks noGrp="1"/>
          </p:cNvSpPr>
          <p:nvPr>
            <p:ph idx="11"/>
          </p:nvPr>
        </p:nvSpPr>
        <p:spPr>
          <a:xfrm>
            <a:off x="107950" y="908050"/>
            <a:ext cx="4176713" cy="5949950"/>
          </a:xfrm>
        </p:spPr>
        <p:txBody>
          <a:bodyPr/>
          <a:lstStyle/>
          <a:p>
            <a:pPr marL="355600" indent="-355600">
              <a:lnSpc>
                <a:spcPct val="90000"/>
              </a:lnSpc>
              <a:spcBef>
                <a:spcPts val="600"/>
              </a:spcBef>
              <a:buFont typeface="+mj-lt"/>
              <a:buAutoNum type="arabicPeriod"/>
              <a:defRPr/>
            </a:pPr>
            <a:r>
              <a:rPr lang="es-SV" sz="2200"/>
              <a:t>Ganadería: Masificar opciones agro-</a:t>
            </a:r>
            <a:r>
              <a:rPr lang="es-SV" sz="2200" err="1"/>
              <a:t>silvo</a:t>
            </a:r>
            <a:r>
              <a:rPr lang="es-SV" sz="2200"/>
              <a:t>-pastoriles</a:t>
            </a:r>
          </a:p>
          <a:p>
            <a:pPr marL="355600" indent="-355600">
              <a:lnSpc>
                <a:spcPct val="90000"/>
              </a:lnSpc>
              <a:spcBef>
                <a:spcPts val="600"/>
              </a:spcBef>
              <a:buFont typeface="+mj-lt"/>
              <a:buAutoNum type="arabicPeriod"/>
              <a:defRPr/>
            </a:pPr>
            <a:r>
              <a:rPr lang="es-SV" sz="2200"/>
              <a:t>Agricultura campesina: Masificar opciones agroecológicas.</a:t>
            </a:r>
          </a:p>
          <a:p>
            <a:pPr marL="355600" indent="-355600">
              <a:lnSpc>
                <a:spcPct val="90000"/>
              </a:lnSpc>
              <a:spcBef>
                <a:spcPts val="600"/>
              </a:spcBef>
              <a:buFont typeface="+mj-lt"/>
              <a:buAutoNum type="arabicPeriod"/>
              <a:defRPr/>
            </a:pPr>
            <a:r>
              <a:rPr lang="es-SV" sz="2200"/>
              <a:t>Café: mantener o aumentar agro-bosque y su complejidad para clima futuro y provisión de servicios </a:t>
            </a:r>
            <a:r>
              <a:rPr lang="es-SV" sz="2200" err="1"/>
              <a:t>ecosistémicos</a:t>
            </a:r>
            <a:r>
              <a:rPr lang="es-SV" sz="2200"/>
              <a:t>. </a:t>
            </a:r>
          </a:p>
          <a:p>
            <a:pPr marL="355600" indent="-355600">
              <a:lnSpc>
                <a:spcPct val="90000"/>
              </a:lnSpc>
              <a:spcBef>
                <a:spcPts val="600"/>
              </a:spcBef>
              <a:buFont typeface="+mj-lt"/>
              <a:buAutoNum type="arabicPeriod"/>
              <a:defRPr/>
            </a:pPr>
            <a:r>
              <a:rPr lang="es-SV" sz="2200"/>
              <a:t>Cacao: Recuperar este cultivo ancestral con variedades nativas</a:t>
            </a:r>
          </a:p>
          <a:p>
            <a:pPr marL="355600" indent="-355600">
              <a:lnSpc>
                <a:spcPct val="90000"/>
              </a:lnSpc>
              <a:spcBef>
                <a:spcPts val="600"/>
              </a:spcBef>
              <a:buFont typeface="+mj-lt"/>
              <a:buAutoNum type="arabicPeriod"/>
              <a:defRPr/>
            </a:pPr>
            <a:r>
              <a:rPr lang="es-SV" sz="2200"/>
              <a:t>Caña de azúcar: Reconvertir a producción orgánica. </a:t>
            </a:r>
          </a:p>
          <a:p>
            <a:pPr marL="355600" indent="-355600">
              <a:lnSpc>
                <a:spcPct val="90000"/>
              </a:lnSpc>
              <a:spcBef>
                <a:spcPts val="600"/>
              </a:spcBef>
              <a:buFont typeface="+mj-lt"/>
              <a:buAutoNum type="arabicPeriod"/>
              <a:defRPr/>
            </a:pPr>
            <a:r>
              <a:rPr lang="es-SV" sz="2200"/>
              <a:t>Manglares: Recuperar hidrología y ampliar su cobertura.</a:t>
            </a:r>
          </a:p>
          <a:p>
            <a:pPr marL="355600" indent="-355600">
              <a:lnSpc>
                <a:spcPct val="90000"/>
              </a:lnSpc>
              <a:spcBef>
                <a:spcPts val="600"/>
              </a:spcBef>
              <a:buFont typeface="+mj-lt"/>
              <a:buAutoNum type="arabicPeriod"/>
              <a:defRPr/>
            </a:pPr>
            <a:r>
              <a:rPr lang="es-SV" sz="2200"/>
              <a:t>Restaurar bosques ribereños, otros bosque y humedales   </a:t>
            </a:r>
          </a:p>
        </p:txBody>
      </p:sp>
      <p:sp>
        <p:nvSpPr>
          <p:cNvPr id="13" name="Content Placeholder 12"/>
          <p:cNvSpPr>
            <a:spLocks noGrp="1"/>
          </p:cNvSpPr>
          <p:nvPr>
            <p:ph idx="12"/>
          </p:nvPr>
        </p:nvSpPr>
        <p:spPr>
          <a:xfrm>
            <a:off x="4716463" y="-26988"/>
            <a:ext cx="4319587" cy="863601"/>
          </a:xfrm>
        </p:spPr>
        <p:txBody>
          <a:bodyPr/>
          <a:lstStyle/>
          <a:p>
            <a:pPr>
              <a:buFont typeface="Arial" charset="0"/>
              <a:buNone/>
              <a:defRPr/>
            </a:pPr>
            <a:r>
              <a:rPr lang="es-SV" sz="3800" err="1"/>
              <a:t>Seven</a:t>
            </a:r>
            <a:r>
              <a:rPr lang="es-SV" sz="3800"/>
              <a:t> </a:t>
            </a:r>
            <a:r>
              <a:rPr lang="es-SV" sz="3800" err="1"/>
              <a:t>priorities</a:t>
            </a:r>
            <a:r>
              <a:rPr lang="es-SV" sz="3800"/>
              <a:t> </a:t>
            </a:r>
          </a:p>
        </p:txBody>
      </p:sp>
      <p:cxnSp>
        <p:nvCxnSpPr>
          <p:cNvPr id="8" name="Straight Connector 7"/>
          <p:cNvCxnSpPr/>
          <p:nvPr/>
        </p:nvCxnSpPr>
        <p:spPr>
          <a:xfrm>
            <a:off x="4500563" y="1052513"/>
            <a:ext cx="0" cy="5040312"/>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ctrTitle"/>
          </p:nvPr>
        </p:nvSpPr>
        <p:spPr>
          <a:xfrm>
            <a:off x="685800" y="2636838"/>
            <a:ext cx="7772400" cy="1470025"/>
          </a:xfrm>
        </p:spPr>
        <p:txBody>
          <a:bodyPr/>
          <a:lstStyle/>
          <a:p>
            <a:r>
              <a:rPr lang="es-SV" altLang="es-SV" smtClean="0"/>
              <a:t>9 claves </a:t>
            </a:r>
            <a:br>
              <a:rPr lang="es-SV" altLang="es-SV" smtClean="0"/>
            </a:br>
            <a:r>
              <a:rPr lang="es-SV" altLang="es-SV" smtClean="0"/>
              <a:t>para entender El Salvador   </a:t>
            </a:r>
            <a:br>
              <a:rPr lang="es-SV" altLang="es-SV" smtClean="0"/>
            </a:br>
            <a:r>
              <a:rPr lang="es-SV" altLang="es-SV" smtClean="0"/>
              <a:t/>
            </a:r>
            <a:br>
              <a:rPr lang="es-SV" altLang="es-SV" smtClean="0"/>
            </a:br>
            <a:r>
              <a:rPr lang="es-SV" altLang="es-SV" smtClean="0"/>
              <a:t>9 keys </a:t>
            </a:r>
            <a:br>
              <a:rPr lang="es-SV" altLang="es-SV" smtClean="0"/>
            </a:br>
            <a:r>
              <a:rPr lang="es-SV" altLang="es-SV" smtClean="0"/>
              <a:t>to understand El Salvador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r="29" b="67"/>
          <a:stretch>
            <a:fillRect/>
          </a:stretch>
        </p:blipFill>
        <p:spPr bwMode="auto">
          <a:xfrm>
            <a:off x="0" y="1196975"/>
            <a:ext cx="91440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Título"/>
          <p:cNvSpPr>
            <a:spLocks noGrp="1"/>
          </p:cNvSpPr>
          <p:nvPr>
            <p:ph type="title"/>
          </p:nvPr>
        </p:nvSpPr>
        <p:spPr>
          <a:xfrm>
            <a:off x="-36513" y="44450"/>
            <a:ext cx="4259263" cy="1152525"/>
          </a:xfrm>
        </p:spPr>
        <p:txBody>
          <a:bodyPr/>
          <a:lstStyle/>
          <a:p>
            <a:pPr>
              <a:defRPr/>
            </a:pPr>
            <a:r>
              <a:rPr lang="es-MX" sz="2400" spc="-100"/>
              <a:t>Programa Nacional de Restauración de Ecosistemas y Paisajes (PREP</a:t>
            </a:r>
            <a:r>
              <a:rPr lang="es-MX" sz="2400" spc="-100" smtClean="0"/>
              <a:t>)</a:t>
            </a:r>
            <a:endParaRPr lang="es-MX" sz="2400" spc="-100"/>
          </a:p>
        </p:txBody>
      </p:sp>
      <p:sp>
        <p:nvSpPr>
          <p:cNvPr id="2" name="Content Placeholder 1"/>
          <p:cNvSpPr>
            <a:spLocks noGrp="1"/>
          </p:cNvSpPr>
          <p:nvPr>
            <p:ph idx="10"/>
          </p:nvPr>
        </p:nvSpPr>
        <p:spPr>
          <a:xfrm>
            <a:off x="4787900" y="1628775"/>
            <a:ext cx="4176713" cy="4392613"/>
          </a:xfrm>
        </p:spPr>
        <p:txBody>
          <a:bodyPr/>
          <a:lstStyle/>
          <a:p>
            <a:pPr algn="r" eaLnBrk="1" hangingPunct="1">
              <a:spcBef>
                <a:spcPct val="0"/>
              </a:spcBef>
              <a:buFontTx/>
              <a:buNone/>
              <a:defRPr/>
            </a:pPr>
            <a:r>
              <a:rPr lang="es-SV" altLang="es-SV" sz="2400" b="1" u="sng">
                <a:solidFill>
                  <a:srgbClr val="FFFF00"/>
                </a:solidFill>
                <a:latin typeface="Arial" charset="0"/>
              </a:rPr>
              <a:t>Objetive</a:t>
            </a:r>
            <a:r>
              <a:rPr lang="es-SV" altLang="es-SV" sz="2400" b="1">
                <a:solidFill>
                  <a:srgbClr val="FFFF00"/>
                </a:solidFill>
                <a:latin typeface="Arial" charset="0"/>
              </a:rPr>
              <a:t>: </a:t>
            </a:r>
          </a:p>
          <a:p>
            <a:pPr algn="r" eaLnBrk="1" hangingPunct="1">
              <a:spcBef>
                <a:spcPct val="0"/>
              </a:spcBef>
              <a:buFontTx/>
              <a:buNone/>
              <a:defRPr/>
            </a:pPr>
            <a:r>
              <a:rPr lang="es-SV" altLang="es-SV" sz="2400" b="1">
                <a:solidFill>
                  <a:srgbClr val="FFFF00"/>
                </a:solidFill>
                <a:latin typeface="Arial" charset="0"/>
              </a:rPr>
              <a:t>To </a:t>
            </a:r>
            <a:r>
              <a:rPr lang="es-SV" altLang="es-SV" sz="2400" b="1" err="1">
                <a:solidFill>
                  <a:srgbClr val="FFFF00"/>
                </a:solidFill>
                <a:latin typeface="Arial" charset="0"/>
              </a:rPr>
              <a:t>radically</a:t>
            </a:r>
            <a:r>
              <a:rPr lang="es-SV" altLang="es-SV" sz="2400" b="1">
                <a:solidFill>
                  <a:srgbClr val="FFFF00"/>
                </a:solidFill>
                <a:latin typeface="Arial" charset="0"/>
              </a:rPr>
              <a:t> </a:t>
            </a:r>
            <a:r>
              <a:rPr lang="es-SV" altLang="es-SV" sz="2400" b="1" err="1">
                <a:solidFill>
                  <a:srgbClr val="FFFF00"/>
                </a:solidFill>
                <a:latin typeface="Arial" charset="0"/>
              </a:rPr>
              <a:t>transform</a:t>
            </a:r>
            <a:r>
              <a:rPr lang="es-SV" altLang="es-SV" sz="2400" b="1">
                <a:solidFill>
                  <a:srgbClr val="FFFF00"/>
                </a:solidFill>
                <a:latin typeface="Arial" charset="0"/>
              </a:rPr>
              <a:t> </a:t>
            </a:r>
            <a:br>
              <a:rPr lang="es-SV" altLang="es-SV" sz="2400" b="1">
                <a:solidFill>
                  <a:srgbClr val="FFFF00"/>
                </a:solidFill>
                <a:latin typeface="Arial" charset="0"/>
              </a:rPr>
            </a:br>
            <a:r>
              <a:rPr lang="es-SV" altLang="es-SV" sz="2400" b="1" err="1">
                <a:solidFill>
                  <a:srgbClr val="FFFF00"/>
                </a:solidFill>
                <a:latin typeface="Arial" charset="0"/>
              </a:rPr>
              <a:t>the</a:t>
            </a:r>
            <a:r>
              <a:rPr lang="es-SV" altLang="es-SV" sz="2400" b="1">
                <a:solidFill>
                  <a:srgbClr val="FFFF00"/>
                </a:solidFill>
                <a:latin typeface="Arial" charset="0"/>
              </a:rPr>
              <a:t> rural </a:t>
            </a:r>
            <a:r>
              <a:rPr lang="es-SV" altLang="es-SV" sz="2400" b="1" err="1">
                <a:solidFill>
                  <a:srgbClr val="FFFF00"/>
                </a:solidFill>
                <a:latin typeface="Arial" charset="0"/>
              </a:rPr>
              <a:t>landscape</a:t>
            </a:r>
            <a:r>
              <a:rPr lang="es-SV" altLang="es-SV" sz="2400" b="1">
                <a:solidFill>
                  <a:srgbClr val="FFFF00"/>
                </a:solidFill>
                <a:latin typeface="Arial" charset="0"/>
              </a:rPr>
              <a:t> </a:t>
            </a:r>
            <a:br>
              <a:rPr lang="es-SV" altLang="es-SV" sz="2400" b="1">
                <a:solidFill>
                  <a:srgbClr val="FFFF00"/>
                </a:solidFill>
                <a:latin typeface="Arial" charset="0"/>
              </a:rPr>
            </a:br>
            <a:r>
              <a:rPr lang="es-SV" altLang="es-SV" sz="2400" b="1">
                <a:solidFill>
                  <a:srgbClr val="FFFF00"/>
                </a:solidFill>
                <a:latin typeface="Arial" charset="0"/>
              </a:rPr>
              <a:t>to </a:t>
            </a:r>
            <a:r>
              <a:rPr lang="es-SV" altLang="es-SV" sz="2400" b="1" err="1">
                <a:solidFill>
                  <a:srgbClr val="FFFF00"/>
                </a:solidFill>
                <a:latin typeface="Arial" charset="0"/>
              </a:rPr>
              <a:t>restore</a:t>
            </a:r>
            <a:r>
              <a:rPr lang="es-SV" altLang="es-SV" sz="2400" b="1">
                <a:solidFill>
                  <a:srgbClr val="FFFF00"/>
                </a:solidFill>
                <a:latin typeface="Arial" charset="0"/>
              </a:rPr>
              <a:t> </a:t>
            </a:r>
            <a:r>
              <a:rPr lang="es-SV" altLang="es-SV" sz="2400" b="1" err="1">
                <a:solidFill>
                  <a:srgbClr val="FFFF00"/>
                </a:solidFill>
                <a:latin typeface="Arial" charset="0"/>
              </a:rPr>
              <a:t>basic</a:t>
            </a:r>
            <a:r>
              <a:rPr lang="es-SV" altLang="es-SV" sz="2400" b="1">
                <a:solidFill>
                  <a:srgbClr val="FFFF00"/>
                </a:solidFill>
                <a:latin typeface="Arial" charset="0"/>
              </a:rPr>
              <a:t> </a:t>
            </a:r>
            <a:r>
              <a:rPr lang="es-SV" altLang="es-SV" sz="2400" b="1" err="1">
                <a:solidFill>
                  <a:srgbClr val="FFFF00"/>
                </a:solidFill>
                <a:latin typeface="Arial" charset="0"/>
              </a:rPr>
              <a:t>ecosystem</a:t>
            </a:r>
            <a:r>
              <a:rPr lang="es-SV" altLang="es-SV" sz="2400" b="1">
                <a:solidFill>
                  <a:srgbClr val="FFFF00"/>
                </a:solidFill>
                <a:latin typeface="Arial" charset="0"/>
              </a:rPr>
              <a:t> </a:t>
            </a:r>
            <a:r>
              <a:rPr lang="es-SV" altLang="es-SV" sz="2400" b="1" err="1">
                <a:solidFill>
                  <a:srgbClr val="FFFF00"/>
                </a:solidFill>
                <a:latin typeface="Arial" charset="0"/>
              </a:rPr>
              <a:t>functions</a:t>
            </a:r>
            <a:r>
              <a:rPr lang="es-SV" altLang="es-SV" sz="2400" b="1">
                <a:solidFill>
                  <a:srgbClr val="FFFF00"/>
                </a:solidFill>
                <a:latin typeface="Arial" charset="0"/>
              </a:rPr>
              <a:t> and to </a:t>
            </a:r>
            <a:r>
              <a:rPr lang="es-SV" altLang="es-SV" sz="2400" b="1" err="1">
                <a:solidFill>
                  <a:srgbClr val="FFFF00"/>
                </a:solidFill>
                <a:latin typeface="Arial" charset="0"/>
              </a:rPr>
              <a:t>build</a:t>
            </a:r>
            <a:r>
              <a:rPr lang="es-SV" altLang="es-SV" sz="2400" b="1">
                <a:solidFill>
                  <a:srgbClr val="FFFF00"/>
                </a:solidFill>
                <a:latin typeface="Arial" charset="0"/>
              </a:rPr>
              <a:t> </a:t>
            </a:r>
            <a:r>
              <a:rPr lang="es-SV" altLang="es-SV" sz="2400" b="1" err="1">
                <a:solidFill>
                  <a:srgbClr val="FFFF00"/>
                </a:solidFill>
                <a:latin typeface="Arial" charset="0"/>
              </a:rPr>
              <a:t>resilience</a:t>
            </a:r>
            <a:r>
              <a:rPr lang="es-SV" altLang="es-SV" sz="2400" b="1">
                <a:solidFill>
                  <a:srgbClr val="FFFF00"/>
                </a:solidFill>
                <a:latin typeface="Arial" charset="0"/>
              </a:rPr>
              <a:t> </a:t>
            </a:r>
          </a:p>
          <a:p>
            <a:pPr algn="r" eaLnBrk="1" hangingPunct="1">
              <a:spcBef>
                <a:spcPct val="0"/>
              </a:spcBef>
              <a:buFontTx/>
              <a:buNone/>
              <a:defRPr/>
            </a:pPr>
            <a:endParaRPr lang="es-SV" altLang="es-SV" sz="2400" b="1">
              <a:solidFill>
                <a:srgbClr val="FFFF00"/>
              </a:solidFill>
              <a:latin typeface="Arial" charset="0"/>
            </a:endParaRPr>
          </a:p>
          <a:p>
            <a:pPr algn="r" eaLnBrk="1" hangingPunct="1">
              <a:spcBef>
                <a:spcPct val="0"/>
              </a:spcBef>
              <a:buFontTx/>
              <a:buNone/>
              <a:defRPr/>
            </a:pPr>
            <a:r>
              <a:rPr lang="es-SV" altLang="es-SV" sz="2400" b="1" u="sng" err="1">
                <a:solidFill>
                  <a:srgbClr val="FFFF00"/>
                </a:solidFill>
                <a:latin typeface="Arial" charset="0"/>
              </a:rPr>
              <a:t>Goal</a:t>
            </a:r>
            <a:r>
              <a:rPr lang="es-SV" altLang="es-SV" sz="2400" b="1">
                <a:solidFill>
                  <a:srgbClr val="FFFF00"/>
                </a:solidFill>
                <a:latin typeface="Arial" charset="0"/>
              </a:rPr>
              <a:t>: </a:t>
            </a:r>
            <a:br>
              <a:rPr lang="es-SV" altLang="es-SV" sz="2400" b="1">
                <a:solidFill>
                  <a:srgbClr val="FFFF00"/>
                </a:solidFill>
                <a:latin typeface="Arial" charset="0"/>
              </a:rPr>
            </a:br>
            <a:r>
              <a:rPr lang="es-SV" altLang="es-SV" sz="2400" b="1" err="1">
                <a:solidFill>
                  <a:srgbClr val="FFFF00"/>
                </a:solidFill>
                <a:latin typeface="Arial" charset="0"/>
              </a:rPr>
              <a:t>Restore</a:t>
            </a:r>
            <a:r>
              <a:rPr lang="es-SV" altLang="es-SV" sz="2400" b="1">
                <a:solidFill>
                  <a:srgbClr val="FFFF00"/>
                </a:solidFill>
                <a:latin typeface="Arial" charset="0"/>
              </a:rPr>
              <a:t> 50% of </a:t>
            </a:r>
            <a:r>
              <a:rPr lang="es-SV" altLang="es-SV" sz="2400" b="1" err="1">
                <a:solidFill>
                  <a:srgbClr val="FFFF00"/>
                </a:solidFill>
                <a:latin typeface="Arial" charset="0"/>
              </a:rPr>
              <a:t>the</a:t>
            </a:r>
            <a:r>
              <a:rPr lang="es-SV" altLang="es-SV" sz="2400" b="1">
                <a:solidFill>
                  <a:srgbClr val="FFFF00"/>
                </a:solidFill>
                <a:latin typeface="Arial" charset="0"/>
              </a:rPr>
              <a:t> </a:t>
            </a:r>
            <a:r>
              <a:rPr lang="es-SV" altLang="es-SV" sz="2400" b="1" err="1">
                <a:solidFill>
                  <a:srgbClr val="FFFF00"/>
                </a:solidFill>
                <a:latin typeface="Arial" charset="0"/>
              </a:rPr>
              <a:t>national</a:t>
            </a:r>
            <a:r>
              <a:rPr lang="es-SV" altLang="es-SV" sz="2400" b="1">
                <a:solidFill>
                  <a:srgbClr val="FFFF00"/>
                </a:solidFill>
                <a:latin typeface="Arial" charset="0"/>
              </a:rPr>
              <a:t> </a:t>
            </a:r>
            <a:r>
              <a:rPr lang="es-SV" altLang="es-SV" sz="2400" b="1" err="1">
                <a:solidFill>
                  <a:srgbClr val="FFFF00"/>
                </a:solidFill>
                <a:latin typeface="Arial" charset="0"/>
              </a:rPr>
              <a:t>territory</a:t>
            </a:r>
            <a:r>
              <a:rPr lang="es-SV" altLang="es-SV" sz="2400" b="1">
                <a:solidFill>
                  <a:srgbClr val="FFFF00"/>
                </a:solidFill>
                <a:latin typeface="Arial" charset="0"/>
              </a:rPr>
              <a:t> </a:t>
            </a:r>
          </a:p>
          <a:p>
            <a:pPr algn="r" eaLnBrk="1" hangingPunct="1">
              <a:spcBef>
                <a:spcPct val="0"/>
              </a:spcBef>
              <a:buFontTx/>
              <a:buNone/>
              <a:defRPr/>
            </a:pPr>
            <a:r>
              <a:rPr lang="es-SV" altLang="es-SV" sz="2400" b="1">
                <a:solidFill>
                  <a:srgbClr val="FFFF00"/>
                </a:solidFill>
                <a:latin typeface="Arial" charset="0"/>
              </a:rPr>
              <a:t>(1 </a:t>
            </a:r>
            <a:r>
              <a:rPr lang="es-SV" altLang="es-SV" sz="2400" b="1" err="1">
                <a:solidFill>
                  <a:srgbClr val="FFFF00"/>
                </a:solidFill>
                <a:latin typeface="Arial" charset="0"/>
              </a:rPr>
              <a:t>million</a:t>
            </a:r>
            <a:r>
              <a:rPr lang="es-SV" altLang="es-SV" sz="2400" b="1">
                <a:solidFill>
                  <a:srgbClr val="FFFF00"/>
                </a:solidFill>
                <a:latin typeface="Arial" charset="0"/>
              </a:rPr>
              <a:t> </a:t>
            </a:r>
            <a:r>
              <a:rPr lang="es-SV" altLang="es-SV" sz="2400" b="1" err="1">
                <a:solidFill>
                  <a:srgbClr val="FFFF00"/>
                </a:solidFill>
                <a:latin typeface="Arial" charset="0"/>
              </a:rPr>
              <a:t>hectares</a:t>
            </a:r>
            <a:r>
              <a:rPr lang="es-SV" altLang="es-SV" sz="2400" b="1">
                <a:solidFill>
                  <a:srgbClr val="FFFF00"/>
                </a:solidFill>
                <a:latin typeface="Arial" charset="0"/>
              </a:rPr>
              <a:t>)</a:t>
            </a:r>
          </a:p>
          <a:p>
            <a:pPr>
              <a:buFont typeface="Arial" charset="0"/>
              <a:buChar char="•"/>
              <a:defRPr/>
            </a:pPr>
            <a:endParaRPr lang="es-SV" sz="2400" b="1" i="1">
              <a:solidFill>
                <a:srgbClr val="FFFF00"/>
              </a:solidFill>
              <a:latin typeface="Arial" charset="0"/>
            </a:endParaRPr>
          </a:p>
        </p:txBody>
      </p:sp>
      <p:sp>
        <p:nvSpPr>
          <p:cNvPr id="3" name="Content Placeholder 2"/>
          <p:cNvSpPr>
            <a:spLocks noGrp="1"/>
          </p:cNvSpPr>
          <p:nvPr>
            <p:ph idx="11"/>
          </p:nvPr>
        </p:nvSpPr>
        <p:spPr>
          <a:xfrm>
            <a:off x="107950" y="1557338"/>
            <a:ext cx="4176713" cy="4392612"/>
          </a:xfrm>
        </p:spPr>
        <p:txBody>
          <a:bodyPr/>
          <a:lstStyle/>
          <a:p>
            <a:pPr marL="0" indent="0" eaLnBrk="1" hangingPunct="1">
              <a:spcBef>
                <a:spcPct val="0"/>
              </a:spcBef>
              <a:buFontTx/>
              <a:buNone/>
              <a:defRPr/>
            </a:pPr>
            <a:r>
              <a:rPr lang="es-SV" altLang="es-SV" sz="2400" b="1" u="sng">
                <a:solidFill>
                  <a:srgbClr val="FFFF00"/>
                </a:solidFill>
                <a:latin typeface="Arial" charset="0"/>
              </a:rPr>
              <a:t>Objetivo</a:t>
            </a:r>
            <a:r>
              <a:rPr lang="es-SV" altLang="es-SV" sz="2400" b="1">
                <a:solidFill>
                  <a:srgbClr val="FFFF00"/>
                </a:solidFill>
                <a:latin typeface="Arial" charset="0"/>
              </a:rPr>
              <a:t>: </a:t>
            </a:r>
          </a:p>
          <a:p>
            <a:pPr marL="0" indent="0" eaLnBrk="1" hangingPunct="1">
              <a:spcBef>
                <a:spcPct val="0"/>
              </a:spcBef>
              <a:buFontTx/>
              <a:buNone/>
              <a:defRPr/>
            </a:pPr>
            <a:r>
              <a:rPr lang="es-SV" altLang="es-SV" sz="2400" b="1">
                <a:solidFill>
                  <a:srgbClr val="FFFF00"/>
                </a:solidFill>
                <a:latin typeface="Arial" charset="0"/>
              </a:rPr>
              <a:t>Transformar radicalmente </a:t>
            </a:r>
            <a:br>
              <a:rPr lang="es-SV" altLang="es-SV" sz="2400" b="1">
                <a:solidFill>
                  <a:srgbClr val="FFFF00"/>
                </a:solidFill>
                <a:latin typeface="Arial" charset="0"/>
              </a:rPr>
            </a:br>
            <a:r>
              <a:rPr lang="es-SV" altLang="es-SV" sz="2400" b="1">
                <a:solidFill>
                  <a:srgbClr val="FFFF00"/>
                </a:solidFill>
                <a:latin typeface="Arial" charset="0"/>
              </a:rPr>
              <a:t>el paisaje rural para recuperar funciones ecológicas básicas y construir resiliencia </a:t>
            </a:r>
          </a:p>
          <a:p>
            <a:pPr eaLnBrk="1" hangingPunct="1">
              <a:spcBef>
                <a:spcPct val="0"/>
              </a:spcBef>
              <a:buFontTx/>
              <a:buNone/>
              <a:defRPr/>
            </a:pPr>
            <a:endParaRPr lang="es-SV" altLang="es-SV" sz="2400" b="1">
              <a:solidFill>
                <a:srgbClr val="FFFF00"/>
              </a:solidFill>
              <a:latin typeface="Arial" charset="0"/>
            </a:endParaRPr>
          </a:p>
          <a:p>
            <a:pPr marL="0" indent="0" eaLnBrk="1" hangingPunct="1">
              <a:spcBef>
                <a:spcPct val="0"/>
              </a:spcBef>
              <a:buFont typeface="Arial" charset="0"/>
              <a:buNone/>
              <a:defRPr/>
            </a:pPr>
            <a:r>
              <a:rPr lang="es-SV" altLang="es-SV" sz="2400" b="1" u="sng">
                <a:solidFill>
                  <a:srgbClr val="FFFF00"/>
                </a:solidFill>
                <a:latin typeface="Arial" charset="0"/>
              </a:rPr>
              <a:t>Meta</a:t>
            </a:r>
            <a:r>
              <a:rPr lang="es-SV" altLang="es-SV" sz="2400" b="1">
                <a:solidFill>
                  <a:srgbClr val="FFFF00"/>
                </a:solidFill>
                <a:latin typeface="Arial" charset="0"/>
              </a:rPr>
              <a:t>: </a:t>
            </a:r>
            <a:br>
              <a:rPr lang="es-SV" altLang="es-SV" sz="2400" b="1">
                <a:solidFill>
                  <a:srgbClr val="FFFF00"/>
                </a:solidFill>
                <a:latin typeface="Arial" charset="0"/>
              </a:rPr>
            </a:br>
            <a:r>
              <a:rPr lang="es-SV" altLang="es-SV" sz="2400" b="1">
                <a:solidFill>
                  <a:srgbClr val="FFFF00"/>
                </a:solidFill>
                <a:latin typeface="Arial" charset="0"/>
              </a:rPr>
              <a:t>Restaurar 50% del territorio nacional</a:t>
            </a:r>
          </a:p>
          <a:p>
            <a:pPr marL="0" indent="0" eaLnBrk="1" hangingPunct="1">
              <a:spcBef>
                <a:spcPct val="0"/>
              </a:spcBef>
              <a:buFont typeface="Arial" charset="0"/>
              <a:buNone/>
              <a:defRPr/>
            </a:pPr>
            <a:r>
              <a:rPr lang="es-SV" altLang="es-SV" sz="2400" b="1">
                <a:solidFill>
                  <a:srgbClr val="FFFF00"/>
                </a:solidFill>
                <a:latin typeface="Arial" charset="0"/>
              </a:rPr>
              <a:t>(1 millón de hectáreas</a:t>
            </a:r>
            <a:endParaRPr lang="es-SV" sz="2400" b="1">
              <a:solidFill>
                <a:srgbClr val="FFFF00"/>
              </a:solidFill>
              <a:latin typeface="Arial" charset="0"/>
            </a:endParaRPr>
          </a:p>
        </p:txBody>
      </p:sp>
      <p:sp>
        <p:nvSpPr>
          <p:cNvPr id="4" name="Content Placeholder 3"/>
          <p:cNvSpPr>
            <a:spLocks noGrp="1"/>
          </p:cNvSpPr>
          <p:nvPr>
            <p:ph idx="12"/>
          </p:nvPr>
        </p:nvSpPr>
        <p:spPr>
          <a:xfrm>
            <a:off x="4643438" y="44450"/>
            <a:ext cx="4321175" cy="1152525"/>
          </a:xfrm>
        </p:spPr>
        <p:txBody>
          <a:bodyPr/>
          <a:lstStyle/>
          <a:p>
            <a:pPr algn="r">
              <a:buFont typeface="Arial" charset="0"/>
              <a:buNone/>
              <a:defRPr/>
            </a:pPr>
            <a:r>
              <a:rPr lang="es-MX" sz="2400" spc="-100" err="1"/>
              <a:t>National</a:t>
            </a:r>
            <a:r>
              <a:rPr lang="es-MX" sz="2400" spc="-100"/>
              <a:t> </a:t>
            </a:r>
            <a:r>
              <a:rPr lang="es-MX" sz="2400" spc="-100" err="1"/>
              <a:t>Landscape</a:t>
            </a:r>
            <a:r>
              <a:rPr lang="es-MX" sz="2400" spc="-100"/>
              <a:t> and </a:t>
            </a:r>
            <a:r>
              <a:rPr lang="es-MX" sz="2400" spc="-100" err="1"/>
              <a:t>Ecosystem</a:t>
            </a:r>
            <a:r>
              <a:rPr lang="es-MX" sz="2400" spc="-100"/>
              <a:t> </a:t>
            </a:r>
            <a:r>
              <a:rPr lang="es-MX" sz="2400" spc="-100" err="1"/>
              <a:t>Restoration</a:t>
            </a:r>
            <a:r>
              <a:rPr lang="es-MX" sz="2400" spc="-100"/>
              <a:t> Programa (PREP)</a:t>
            </a:r>
          </a:p>
          <a:p>
            <a:pPr>
              <a:buFont typeface="Arial" charset="0"/>
              <a:buNone/>
              <a:defRPr/>
            </a:pPr>
            <a:endParaRPr lang="es-SV"/>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4925" y="115888"/>
            <a:ext cx="4032250" cy="1152525"/>
          </a:xfrm>
        </p:spPr>
        <p:txBody>
          <a:bodyPr/>
          <a:lstStyle/>
          <a:p>
            <a:pPr>
              <a:defRPr/>
            </a:pPr>
            <a:r>
              <a:rPr sz="3000" smtClean="0"/>
              <a:t>Política y Estrategia Nacional del Medio Ambiente </a:t>
            </a:r>
            <a:endParaRPr sz="3000"/>
          </a:p>
        </p:txBody>
      </p:sp>
      <p:sp>
        <p:nvSpPr>
          <p:cNvPr id="11" name="Content Placeholder 10"/>
          <p:cNvSpPr>
            <a:spLocks noGrp="1"/>
          </p:cNvSpPr>
          <p:nvPr>
            <p:ph idx="10"/>
          </p:nvPr>
        </p:nvSpPr>
        <p:spPr>
          <a:xfrm>
            <a:off x="4787900" y="1484313"/>
            <a:ext cx="4356100" cy="4248150"/>
          </a:xfrm>
        </p:spPr>
        <p:txBody>
          <a:bodyPr/>
          <a:lstStyle/>
          <a:p>
            <a:pPr marL="0" indent="0">
              <a:lnSpc>
                <a:spcPct val="90000"/>
              </a:lnSpc>
              <a:spcBef>
                <a:spcPts val="600"/>
              </a:spcBef>
              <a:buFont typeface="Arial" charset="0"/>
              <a:buNone/>
              <a:defRPr/>
            </a:pPr>
            <a:r>
              <a:rPr lang="es-SV" sz="2200" err="1"/>
              <a:t>Policy</a:t>
            </a:r>
            <a:r>
              <a:rPr lang="es-SV" sz="2200"/>
              <a:t>:</a:t>
            </a:r>
          </a:p>
          <a:p>
            <a:pPr marL="273050" indent="-273050">
              <a:lnSpc>
                <a:spcPct val="90000"/>
              </a:lnSpc>
              <a:spcBef>
                <a:spcPts val="0"/>
              </a:spcBef>
              <a:buFont typeface="Arial" charset="0"/>
              <a:buChar char="•"/>
              <a:defRPr/>
            </a:pPr>
            <a:r>
              <a:rPr lang="es-SV" sz="2200" err="1"/>
              <a:t>Revert</a:t>
            </a:r>
            <a:r>
              <a:rPr lang="es-SV" sz="2200"/>
              <a:t> </a:t>
            </a:r>
            <a:r>
              <a:rPr lang="es-SV" sz="2200" err="1"/>
              <a:t>environmental</a:t>
            </a:r>
            <a:r>
              <a:rPr lang="es-SV" sz="2200"/>
              <a:t> </a:t>
            </a:r>
            <a:r>
              <a:rPr lang="es-SV" sz="2200" err="1"/>
              <a:t>degradation</a:t>
            </a:r>
            <a:endParaRPr lang="es-SV" sz="2200"/>
          </a:p>
          <a:p>
            <a:pPr marL="273050" indent="-273050">
              <a:lnSpc>
                <a:spcPct val="90000"/>
              </a:lnSpc>
              <a:spcBef>
                <a:spcPts val="0"/>
              </a:spcBef>
              <a:buFont typeface="Arial" charset="0"/>
              <a:buChar char="•"/>
              <a:defRPr/>
            </a:pPr>
            <a:r>
              <a:rPr lang="es-SV" sz="2200"/>
              <a:t>Reduce </a:t>
            </a:r>
            <a:r>
              <a:rPr lang="es-SV" sz="2200" err="1"/>
              <a:t>vulnerability</a:t>
            </a:r>
            <a:r>
              <a:rPr lang="es-SV" sz="2200"/>
              <a:t> to </a:t>
            </a:r>
            <a:r>
              <a:rPr lang="es-SV" sz="2200" err="1"/>
              <a:t>climate</a:t>
            </a:r>
            <a:r>
              <a:rPr lang="es-SV" sz="2200"/>
              <a:t> </a:t>
            </a:r>
            <a:r>
              <a:rPr lang="es-SV" sz="2200" err="1"/>
              <a:t>change</a:t>
            </a:r>
            <a:endParaRPr lang="es-SV" sz="2200"/>
          </a:p>
          <a:p>
            <a:pPr marL="0" indent="0">
              <a:lnSpc>
                <a:spcPct val="90000"/>
              </a:lnSpc>
              <a:spcBef>
                <a:spcPts val="1200"/>
              </a:spcBef>
              <a:buFont typeface="Arial" charset="0"/>
              <a:buNone/>
              <a:defRPr/>
            </a:pPr>
            <a:r>
              <a:rPr lang="es-SV" sz="2200" err="1"/>
              <a:t>Strategy</a:t>
            </a:r>
            <a:r>
              <a:rPr lang="es-SV" sz="2200"/>
              <a:t>:</a:t>
            </a:r>
          </a:p>
          <a:p>
            <a:pPr marL="273050" indent="-273050">
              <a:lnSpc>
                <a:spcPct val="90000"/>
              </a:lnSpc>
              <a:spcBef>
                <a:spcPts val="0"/>
              </a:spcBef>
              <a:buFont typeface="Arial" charset="0"/>
              <a:buChar char="•"/>
              <a:defRPr/>
            </a:pPr>
            <a:r>
              <a:rPr lang="es-SV" sz="2200" err="1"/>
              <a:t>Climate</a:t>
            </a:r>
            <a:r>
              <a:rPr lang="es-SV" sz="2200"/>
              <a:t> </a:t>
            </a:r>
            <a:r>
              <a:rPr lang="es-SV" sz="2200" err="1"/>
              <a:t>change</a:t>
            </a:r>
            <a:endParaRPr lang="es-SV" sz="2200"/>
          </a:p>
          <a:p>
            <a:pPr marL="273050" indent="-273050">
              <a:lnSpc>
                <a:spcPct val="90000"/>
              </a:lnSpc>
              <a:spcBef>
                <a:spcPts val="0"/>
              </a:spcBef>
              <a:buFont typeface="Arial" charset="0"/>
              <a:buChar char="•"/>
              <a:defRPr/>
            </a:pPr>
            <a:r>
              <a:rPr lang="es-SV" sz="2200" err="1"/>
              <a:t>Biodiversity</a:t>
            </a:r>
            <a:endParaRPr lang="es-SV" sz="2200"/>
          </a:p>
          <a:p>
            <a:pPr marL="273050" indent="-273050">
              <a:lnSpc>
                <a:spcPct val="90000"/>
              </a:lnSpc>
              <a:spcBef>
                <a:spcPts val="0"/>
              </a:spcBef>
              <a:buFont typeface="Arial" charset="0"/>
              <a:buChar char="•"/>
              <a:defRPr/>
            </a:pPr>
            <a:r>
              <a:rPr lang="es-SV" sz="2200" err="1"/>
              <a:t>Water</a:t>
            </a:r>
            <a:r>
              <a:rPr lang="es-SV" sz="2200"/>
              <a:t> </a:t>
            </a:r>
            <a:r>
              <a:rPr lang="es-SV" sz="2200" err="1"/>
              <a:t>resources</a:t>
            </a:r>
            <a:endParaRPr lang="es-SV" sz="2200"/>
          </a:p>
          <a:p>
            <a:pPr marL="273050" indent="-273050">
              <a:lnSpc>
                <a:spcPct val="90000"/>
              </a:lnSpc>
              <a:spcBef>
                <a:spcPts val="0"/>
              </a:spcBef>
              <a:buFont typeface="Arial" charset="0"/>
              <a:buChar char="•"/>
              <a:defRPr/>
            </a:pPr>
            <a:r>
              <a:rPr lang="es-SV" sz="2200" err="1"/>
              <a:t>Environmental</a:t>
            </a:r>
            <a:r>
              <a:rPr lang="es-SV" sz="2200"/>
              <a:t> </a:t>
            </a:r>
            <a:r>
              <a:rPr lang="es-SV" sz="2200" err="1"/>
              <a:t>sanitation</a:t>
            </a:r>
            <a:endParaRPr lang="es-SV" sz="2200"/>
          </a:p>
        </p:txBody>
      </p:sp>
      <p:sp>
        <p:nvSpPr>
          <p:cNvPr id="12" name="Content Placeholder 11"/>
          <p:cNvSpPr>
            <a:spLocks noGrp="1"/>
          </p:cNvSpPr>
          <p:nvPr>
            <p:ph idx="11"/>
          </p:nvPr>
        </p:nvSpPr>
        <p:spPr>
          <a:xfrm>
            <a:off x="34925" y="1484313"/>
            <a:ext cx="4321175" cy="4392612"/>
          </a:xfrm>
        </p:spPr>
        <p:txBody>
          <a:bodyPr/>
          <a:lstStyle/>
          <a:p>
            <a:pPr marL="0" indent="0">
              <a:lnSpc>
                <a:spcPct val="90000"/>
              </a:lnSpc>
              <a:spcBef>
                <a:spcPts val="0"/>
              </a:spcBef>
              <a:buFont typeface="Arial" charset="0"/>
              <a:buNone/>
              <a:defRPr/>
            </a:pPr>
            <a:r>
              <a:rPr lang="es-SV" sz="2200"/>
              <a:t>Política: </a:t>
            </a:r>
          </a:p>
          <a:p>
            <a:pPr marL="273050" indent="-273050">
              <a:lnSpc>
                <a:spcPct val="90000"/>
              </a:lnSpc>
              <a:spcBef>
                <a:spcPts val="0"/>
              </a:spcBef>
              <a:buFont typeface="Arial" charset="0"/>
              <a:buChar char="•"/>
              <a:defRPr/>
            </a:pPr>
            <a:r>
              <a:rPr lang="es-SV" sz="2200"/>
              <a:t>Revertir la degradación ambiental </a:t>
            </a:r>
          </a:p>
          <a:p>
            <a:pPr marL="273050" indent="-273050">
              <a:lnSpc>
                <a:spcPct val="90000"/>
              </a:lnSpc>
              <a:spcBef>
                <a:spcPts val="0"/>
              </a:spcBef>
              <a:buFont typeface="Arial" charset="0"/>
              <a:buChar char="•"/>
              <a:defRPr/>
            </a:pPr>
            <a:r>
              <a:rPr lang="es-SV" sz="2200"/>
              <a:t>Reducir la vulnerabilidad frente al cambio climático</a:t>
            </a:r>
          </a:p>
          <a:p>
            <a:pPr marL="0" indent="0">
              <a:lnSpc>
                <a:spcPct val="90000"/>
              </a:lnSpc>
              <a:spcBef>
                <a:spcPts val="1200"/>
              </a:spcBef>
              <a:buFont typeface="Arial" charset="0"/>
              <a:buNone/>
              <a:defRPr/>
            </a:pPr>
            <a:r>
              <a:rPr lang="es-SV" sz="2200"/>
              <a:t>Estrategia: </a:t>
            </a:r>
          </a:p>
          <a:p>
            <a:pPr marL="273050" indent="-273050">
              <a:lnSpc>
                <a:spcPct val="90000"/>
              </a:lnSpc>
              <a:spcBef>
                <a:spcPts val="0"/>
              </a:spcBef>
              <a:buFont typeface="Arial" charset="0"/>
              <a:buChar char="•"/>
              <a:defRPr/>
            </a:pPr>
            <a:r>
              <a:rPr lang="es-SV" sz="2200"/>
              <a:t>Cambio climático</a:t>
            </a:r>
          </a:p>
          <a:p>
            <a:pPr marL="273050" indent="-273050">
              <a:lnSpc>
                <a:spcPct val="90000"/>
              </a:lnSpc>
              <a:spcBef>
                <a:spcPts val="0"/>
              </a:spcBef>
              <a:buFont typeface="Arial" charset="0"/>
              <a:buChar char="•"/>
              <a:defRPr/>
            </a:pPr>
            <a:r>
              <a:rPr lang="es-SV" sz="2200"/>
              <a:t>Biodiversidad</a:t>
            </a:r>
          </a:p>
          <a:p>
            <a:pPr marL="273050" indent="-273050">
              <a:lnSpc>
                <a:spcPct val="90000"/>
              </a:lnSpc>
              <a:spcBef>
                <a:spcPts val="0"/>
              </a:spcBef>
              <a:buFont typeface="Arial" charset="0"/>
              <a:buChar char="•"/>
              <a:defRPr/>
            </a:pPr>
            <a:r>
              <a:rPr lang="es-SV" sz="2200"/>
              <a:t>Recursos hídricos</a:t>
            </a:r>
          </a:p>
          <a:p>
            <a:pPr marL="273050" indent="-273050">
              <a:lnSpc>
                <a:spcPct val="90000"/>
              </a:lnSpc>
              <a:spcBef>
                <a:spcPts val="0"/>
              </a:spcBef>
              <a:buFont typeface="Arial" charset="0"/>
              <a:buChar char="•"/>
              <a:defRPr/>
            </a:pPr>
            <a:r>
              <a:rPr lang="es-SV" sz="2200"/>
              <a:t>Saneamiento ambiental</a:t>
            </a:r>
          </a:p>
        </p:txBody>
      </p:sp>
      <p:sp>
        <p:nvSpPr>
          <p:cNvPr id="13" name="Content Placeholder 12"/>
          <p:cNvSpPr>
            <a:spLocks noGrp="1"/>
          </p:cNvSpPr>
          <p:nvPr>
            <p:ph idx="12"/>
          </p:nvPr>
        </p:nvSpPr>
        <p:spPr>
          <a:xfrm>
            <a:off x="5365750" y="61913"/>
            <a:ext cx="3743325" cy="1350962"/>
          </a:xfrm>
        </p:spPr>
        <p:txBody>
          <a:bodyPr anchor="ctr"/>
          <a:lstStyle/>
          <a:p>
            <a:pPr algn="r">
              <a:buFont typeface="Arial" charset="0"/>
              <a:buNone/>
              <a:defRPr/>
            </a:pPr>
            <a:r>
              <a:rPr lang="es-SV" sz="3000" err="1"/>
              <a:t>National</a:t>
            </a:r>
            <a:r>
              <a:rPr lang="es-SV" sz="3000"/>
              <a:t> </a:t>
            </a:r>
            <a:r>
              <a:rPr lang="es-SV" sz="3000" err="1"/>
              <a:t>Environmental</a:t>
            </a:r>
            <a:r>
              <a:rPr lang="es-SV" sz="3000"/>
              <a:t> </a:t>
            </a:r>
            <a:r>
              <a:rPr lang="es-SV" sz="3000" err="1"/>
              <a:t>Policy</a:t>
            </a:r>
            <a:r>
              <a:rPr lang="es-SV" sz="3000"/>
              <a:t> and </a:t>
            </a:r>
            <a:r>
              <a:rPr lang="es-SV" sz="3000" err="1"/>
              <a:t>Strategy</a:t>
            </a:r>
            <a:endParaRPr lang="es-SV" sz="3000"/>
          </a:p>
        </p:txBody>
      </p:sp>
      <p:sp>
        <p:nvSpPr>
          <p:cNvPr id="7" name="TextBox 6"/>
          <p:cNvSpPr txBox="1"/>
          <p:nvPr/>
        </p:nvSpPr>
        <p:spPr>
          <a:xfrm>
            <a:off x="4211638" y="-26988"/>
            <a:ext cx="492125" cy="1439863"/>
          </a:xfrm>
          <a:prstGeom prst="rect">
            <a:avLst/>
          </a:prstGeom>
          <a:solidFill>
            <a:schemeClr val="tx2">
              <a:lumMod val="50000"/>
            </a:schemeClr>
          </a:solidFill>
        </p:spPr>
        <p:txBody>
          <a:bodyPr vert="vert" tIns="72000" bIns="72000">
            <a:spAutoFit/>
          </a:bodyPr>
          <a:lstStyle/>
          <a:p>
            <a:pPr algn="ctr">
              <a:defRPr/>
            </a:pPr>
            <a:endParaRPr lang="es-SV" sz="2000" dirty="0">
              <a:solidFill>
                <a:schemeClr val="bg1"/>
              </a:solidFill>
              <a:latin typeface="Arial" charset="0"/>
              <a:cs typeface="Arial" charset="0"/>
            </a:endParaRPr>
          </a:p>
        </p:txBody>
      </p:sp>
      <p:cxnSp>
        <p:nvCxnSpPr>
          <p:cNvPr id="8" name="Straight Connector 7"/>
          <p:cNvCxnSpPr/>
          <p:nvPr/>
        </p:nvCxnSpPr>
        <p:spPr>
          <a:xfrm>
            <a:off x="4500563" y="1628775"/>
            <a:ext cx="0" cy="27368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3016" name="Picture 4"/>
          <p:cNvPicPr>
            <a:picLocks noChangeAspect="1" noChangeArrowheads="1"/>
          </p:cNvPicPr>
          <p:nvPr/>
        </p:nvPicPr>
        <p:blipFill>
          <a:blip r:embed="rId2">
            <a:extLst>
              <a:ext uri="{28A0092B-C50C-407E-A947-70E740481C1C}">
                <a14:useLocalDpi xmlns:a14="http://schemas.microsoft.com/office/drawing/2010/main" val="0"/>
              </a:ext>
            </a:extLst>
          </a:blip>
          <a:srcRect r="56"/>
          <a:stretch>
            <a:fillRect/>
          </a:stretch>
        </p:blipFill>
        <p:spPr bwMode="auto">
          <a:xfrm>
            <a:off x="84138" y="4508500"/>
            <a:ext cx="1824037" cy="230505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3017" name="3 Marcador de contenid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505325"/>
            <a:ext cx="28892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7 Imagen" descr="1SA.jpg"/>
          <p:cNvPicPr>
            <a:picLocks noChangeAspect="1"/>
          </p:cNvPicPr>
          <p:nvPr/>
        </p:nvPicPr>
        <p:blipFill>
          <a:blip r:embed="rId4">
            <a:extLst>
              <a:ext uri="{28A0092B-C50C-407E-A947-70E740481C1C}">
                <a14:useLocalDpi xmlns:a14="http://schemas.microsoft.com/office/drawing/2010/main" val="0"/>
              </a:ext>
            </a:extLst>
          </a:blip>
          <a:srcRect r="-349"/>
          <a:stretch>
            <a:fillRect/>
          </a:stretch>
        </p:blipFill>
        <p:spPr bwMode="auto">
          <a:xfrm>
            <a:off x="1992313" y="5154613"/>
            <a:ext cx="4921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8 Imagen" descr="1RH.jpg"/>
          <p:cNvPicPr>
            <a:picLocks noChangeAspect="1"/>
          </p:cNvPicPr>
          <p:nvPr/>
        </p:nvPicPr>
        <p:blipFill>
          <a:blip r:embed="rId5">
            <a:extLst>
              <a:ext uri="{28A0092B-C50C-407E-A947-70E740481C1C}">
                <a14:useLocalDpi xmlns:a14="http://schemas.microsoft.com/office/drawing/2010/main" val="0"/>
              </a:ext>
            </a:extLst>
          </a:blip>
          <a:srcRect r="-14" b="223"/>
          <a:stretch>
            <a:fillRect/>
          </a:stretch>
        </p:blipFill>
        <p:spPr bwMode="auto">
          <a:xfrm>
            <a:off x="4211638" y="5157788"/>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9 Imagen" descr="1CC.jpg"/>
          <p:cNvPicPr>
            <a:picLocks noChangeAspect="1"/>
          </p:cNvPicPr>
          <p:nvPr/>
        </p:nvPicPr>
        <p:blipFill>
          <a:blip r:embed="rId6">
            <a:extLst>
              <a:ext uri="{28A0092B-C50C-407E-A947-70E740481C1C}">
                <a14:useLocalDpi xmlns:a14="http://schemas.microsoft.com/office/drawing/2010/main" val="0"/>
              </a:ext>
            </a:extLst>
          </a:blip>
          <a:srcRect r="-311"/>
          <a:stretch>
            <a:fillRect/>
          </a:stretch>
        </p:blipFill>
        <p:spPr bwMode="auto">
          <a:xfrm>
            <a:off x="4156075" y="5732463"/>
            <a:ext cx="5603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10 Imagen" descr="1B.jpg"/>
          <p:cNvPicPr>
            <a:picLocks noChangeAspect="1"/>
          </p:cNvPicPr>
          <p:nvPr/>
        </p:nvPicPr>
        <p:blipFill>
          <a:blip r:embed="rId7">
            <a:extLst>
              <a:ext uri="{28A0092B-C50C-407E-A947-70E740481C1C}">
                <a14:useLocalDpi xmlns:a14="http://schemas.microsoft.com/office/drawing/2010/main" val="0"/>
              </a:ext>
            </a:extLst>
          </a:blip>
          <a:srcRect r="-49"/>
          <a:stretch>
            <a:fillRect/>
          </a:stretch>
        </p:blipFill>
        <p:spPr bwMode="auto">
          <a:xfrm>
            <a:off x="1979613" y="5805488"/>
            <a:ext cx="504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2" descr="E:\Dropbox\HH\000Biodiversidad2012\Suelo\redalimentaria.jpg"/>
          <p:cNvPicPr>
            <a:picLocks noChangeAspect="1" noChangeArrowheads="1"/>
          </p:cNvPicPr>
          <p:nvPr/>
        </p:nvPicPr>
        <p:blipFill>
          <a:blip r:embed="rId8">
            <a:extLst>
              <a:ext uri="{28A0092B-C50C-407E-A947-70E740481C1C}">
                <a14:useLocalDpi xmlns:a14="http://schemas.microsoft.com/office/drawing/2010/main" val="0"/>
              </a:ext>
            </a:extLst>
          </a:blip>
          <a:srcRect r="35" b="55"/>
          <a:stretch>
            <a:fillRect/>
          </a:stretch>
        </p:blipFill>
        <p:spPr bwMode="auto">
          <a:xfrm>
            <a:off x="4787900" y="4519613"/>
            <a:ext cx="4332288"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3813" y="44450"/>
            <a:ext cx="4260850" cy="792163"/>
          </a:xfrm>
        </p:spPr>
        <p:txBody>
          <a:bodyPr/>
          <a:lstStyle/>
          <a:p>
            <a:pPr>
              <a:defRPr/>
            </a:pPr>
            <a:r>
              <a:rPr sz="3600"/>
              <a:t>¡</a:t>
            </a:r>
            <a:r>
              <a:rPr sz="3600" smtClean="0"/>
              <a:t>Qué hacer!</a:t>
            </a:r>
            <a:endParaRPr sz="3600"/>
          </a:p>
        </p:txBody>
      </p:sp>
      <p:sp>
        <p:nvSpPr>
          <p:cNvPr id="11" name="Content Placeholder 10"/>
          <p:cNvSpPr>
            <a:spLocks noGrp="1"/>
          </p:cNvSpPr>
          <p:nvPr>
            <p:ph idx="10"/>
          </p:nvPr>
        </p:nvSpPr>
        <p:spPr>
          <a:xfrm>
            <a:off x="4716463" y="908050"/>
            <a:ext cx="4427537" cy="5241925"/>
          </a:xfrm>
        </p:spPr>
        <p:txBody>
          <a:bodyPr/>
          <a:lstStyle/>
          <a:p>
            <a:pPr marL="273050" indent="-273050">
              <a:lnSpc>
                <a:spcPct val="90000"/>
              </a:lnSpc>
              <a:spcBef>
                <a:spcPts val="600"/>
              </a:spcBef>
              <a:buFont typeface="+mj-lt"/>
              <a:buAutoNum type="arabicPeriod"/>
              <a:defRPr/>
            </a:pPr>
            <a:r>
              <a:rPr lang="es-SV" sz="2200" err="1"/>
              <a:t>Broad</a:t>
            </a:r>
            <a:r>
              <a:rPr lang="es-SV" sz="2200"/>
              <a:t> and intense dialogue and </a:t>
            </a:r>
            <a:r>
              <a:rPr lang="es-SV" sz="2200" err="1"/>
              <a:t>communicacion</a:t>
            </a:r>
            <a:r>
              <a:rPr lang="es-SV" sz="2200"/>
              <a:t> </a:t>
            </a:r>
            <a:r>
              <a:rPr lang="es-SV" sz="2200" err="1"/>
              <a:t>effort</a:t>
            </a:r>
            <a:r>
              <a:rPr lang="es-SV" sz="2200"/>
              <a:t>. </a:t>
            </a:r>
          </a:p>
          <a:p>
            <a:pPr marL="273050" indent="-273050">
              <a:lnSpc>
                <a:spcPct val="90000"/>
              </a:lnSpc>
              <a:spcBef>
                <a:spcPts val="600"/>
              </a:spcBef>
              <a:buFont typeface="+mj-lt"/>
              <a:buAutoNum type="arabicPeriod"/>
              <a:defRPr/>
            </a:pPr>
            <a:r>
              <a:rPr lang="es-SV" sz="2200" err="1"/>
              <a:t>Focus</a:t>
            </a:r>
            <a:r>
              <a:rPr lang="es-SV" sz="2200"/>
              <a:t> </a:t>
            </a:r>
            <a:r>
              <a:rPr lang="es-SV" sz="2200" err="1"/>
              <a:t>on</a:t>
            </a:r>
            <a:r>
              <a:rPr lang="es-SV" sz="2200"/>
              <a:t> incentives and </a:t>
            </a:r>
            <a:r>
              <a:rPr lang="es-SV" sz="2200" err="1"/>
              <a:t>supports</a:t>
            </a:r>
            <a:r>
              <a:rPr lang="es-SV" sz="2200"/>
              <a:t> </a:t>
            </a:r>
            <a:r>
              <a:rPr lang="es-SV" sz="2200" err="1"/>
              <a:t>that</a:t>
            </a:r>
            <a:r>
              <a:rPr lang="es-SV" sz="2200"/>
              <a:t> </a:t>
            </a:r>
            <a:r>
              <a:rPr lang="es-SV" sz="2200" err="1"/>
              <a:t>foster</a:t>
            </a:r>
            <a:r>
              <a:rPr lang="es-SV" sz="2200"/>
              <a:t> cultural </a:t>
            </a:r>
            <a:r>
              <a:rPr lang="es-SV" sz="2200" err="1"/>
              <a:t>change</a:t>
            </a:r>
            <a:r>
              <a:rPr lang="es-SV" sz="2200"/>
              <a:t>, </a:t>
            </a:r>
            <a:r>
              <a:rPr lang="es-SV" sz="2200" err="1"/>
              <a:t>collective</a:t>
            </a:r>
            <a:r>
              <a:rPr lang="es-SV" sz="2200"/>
              <a:t> </a:t>
            </a:r>
            <a:r>
              <a:rPr lang="es-SV" sz="2200" err="1"/>
              <a:t>action</a:t>
            </a:r>
            <a:r>
              <a:rPr lang="es-SV" sz="2200"/>
              <a:t> in </a:t>
            </a:r>
            <a:r>
              <a:rPr lang="es-SV" sz="2200" err="1"/>
              <a:t>the</a:t>
            </a:r>
            <a:r>
              <a:rPr lang="es-SV" sz="2200"/>
              <a:t> </a:t>
            </a:r>
            <a:r>
              <a:rPr lang="es-SV" sz="2200" err="1"/>
              <a:t>landscape</a:t>
            </a:r>
            <a:r>
              <a:rPr lang="es-SV" sz="2200"/>
              <a:t> and social </a:t>
            </a:r>
            <a:r>
              <a:rPr lang="es-SV" sz="2200" err="1"/>
              <a:t>cohesion</a:t>
            </a:r>
            <a:r>
              <a:rPr lang="es-SV" sz="2200"/>
              <a:t>, </a:t>
            </a:r>
            <a:r>
              <a:rPr lang="es-SV" sz="2200" err="1"/>
              <a:t>integrating</a:t>
            </a:r>
            <a:r>
              <a:rPr lang="es-SV" sz="2200"/>
              <a:t> </a:t>
            </a:r>
            <a:r>
              <a:rPr lang="es-SV" sz="2200" err="1"/>
              <a:t>the</a:t>
            </a:r>
            <a:r>
              <a:rPr lang="es-SV" sz="2200"/>
              <a:t> </a:t>
            </a:r>
            <a:r>
              <a:rPr lang="es-SV" sz="2200" err="1"/>
              <a:t>landless</a:t>
            </a:r>
            <a:r>
              <a:rPr lang="es-SV" sz="2200"/>
              <a:t>, </a:t>
            </a:r>
            <a:r>
              <a:rPr lang="es-SV" sz="2200" err="1"/>
              <a:t>youth</a:t>
            </a:r>
            <a:r>
              <a:rPr lang="es-SV" sz="2200"/>
              <a:t> and </a:t>
            </a:r>
            <a:r>
              <a:rPr lang="es-SV" sz="2200" err="1"/>
              <a:t>marginalized</a:t>
            </a:r>
            <a:r>
              <a:rPr lang="es-SV" sz="2200"/>
              <a:t>.</a:t>
            </a:r>
          </a:p>
          <a:p>
            <a:pPr marL="273050" indent="-273050">
              <a:lnSpc>
                <a:spcPct val="90000"/>
              </a:lnSpc>
              <a:spcBef>
                <a:spcPts val="600"/>
              </a:spcBef>
              <a:buFont typeface="+mj-lt"/>
              <a:buAutoNum type="arabicPeriod"/>
              <a:defRPr/>
            </a:pPr>
            <a:r>
              <a:rPr lang="es-SV" sz="2200" err="1"/>
              <a:t>Seek</a:t>
            </a:r>
            <a:r>
              <a:rPr lang="es-SV" sz="2200"/>
              <a:t> </a:t>
            </a:r>
            <a:r>
              <a:rPr lang="es-SV" sz="2200" err="1"/>
              <a:t>sinergies</a:t>
            </a:r>
            <a:r>
              <a:rPr lang="es-SV" sz="2200"/>
              <a:t> </a:t>
            </a:r>
            <a:r>
              <a:rPr lang="es-SV" sz="2200" err="1"/>
              <a:t>between</a:t>
            </a:r>
            <a:r>
              <a:rPr lang="es-SV" sz="2200"/>
              <a:t> </a:t>
            </a:r>
            <a:r>
              <a:rPr lang="es-SV" sz="2200" err="1"/>
              <a:t>adaptation</a:t>
            </a:r>
            <a:r>
              <a:rPr lang="es-SV" sz="2200"/>
              <a:t>, </a:t>
            </a:r>
            <a:r>
              <a:rPr lang="es-SV" sz="2200" err="1"/>
              <a:t>mitigation</a:t>
            </a:r>
            <a:r>
              <a:rPr lang="es-SV" sz="2200"/>
              <a:t>, </a:t>
            </a:r>
            <a:r>
              <a:rPr lang="es-SV" sz="2200" err="1"/>
              <a:t>biodiversity</a:t>
            </a:r>
            <a:r>
              <a:rPr lang="es-SV" sz="2200"/>
              <a:t>, </a:t>
            </a:r>
            <a:r>
              <a:rPr lang="es-SV" sz="2200" err="1"/>
              <a:t>water</a:t>
            </a:r>
            <a:r>
              <a:rPr lang="es-SV" sz="2200"/>
              <a:t>, </a:t>
            </a:r>
            <a:r>
              <a:rPr lang="es-SV" sz="2200" err="1"/>
              <a:t>disaster</a:t>
            </a:r>
            <a:r>
              <a:rPr lang="es-SV" sz="2200"/>
              <a:t> </a:t>
            </a:r>
            <a:r>
              <a:rPr lang="es-SV" sz="2200" err="1"/>
              <a:t>risk</a:t>
            </a:r>
            <a:r>
              <a:rPr lang="es-SV" sz="2200"/>
              <a:t> </a:t>
            </a:r>
            <a:r>
              <a:rPr lang="es-SV" sz="2200" err="1"/>
              <a:t>reduction</a:t>
            </a:r>
            <a:r>
              <a:rPr lang="es-SV" sz="2200"/>
              <a:t> and </a:t>
            </a:r>
            <a:br>
              <a:rPr lang="es-SV" sz="2200"/>
            </a:br>
            <a:r>
              <a:rPr lang="es-SV" sz="2200" err="1"/>
              <a:t>poverty</a:t>
            </a:r>
            <a:r>
              <a:rPr lang="es-SV" sz="2200"/>
              <a:t> </a:t>
            </a:r>
            <a:r>
              <a:rPr lang="es-SV" sz="2200" err="1"/>
              <a:t>reduction</a:t>
            </a:r>
            <a:r>
              <a:rPr lang="es-SV" sz="2200"/>
              <a:t>.</a:t>
            </a:r>
          </a:p>
          <a:p>
            <a:pPr marL="273050" indent="-273050">
              <a:lnSpc>
                <a:spcPct val="90000"/>
              </a:lnSpc>
              <a:spcBef>
                <a:spcPts val="600"/>
              </a:spcBef>
              <a:buFont typeface="+mj-lt"/>
              <a:buAutoNum type="arabicPeriod"/>
              <a:defRPr/>
            </a:pPr>
            <a:r>
              <a:rPr lang="es-SV" sz="2200" err="1"/>
              <a:t>Align</a:t>
            </a:r>
            <a:r>
              <a:rPr lang="es-SV" sz="2200"/>
              <a:t> </a:t>
            </a:r>
            <a:r>
              <a:rPr lang="es-SV" sz="2200" err="1"/>
              <a:t>policies</a:t>
            </a:r>
            <a:r>
              <a:rPr lang="es-SV" sz="2200"/>
              <a:t>, inc. </a:t>
            </a:r>
            <a:r>
              <a:rPr lang="es-SV" sz="2200" err="1"/>
              <a:t>agriculture</a:t>
            </a:r>
            <a:r>
              <a:rPr lang="es-SV" sz="2200"/>
              <a:t>.</a:t>
            </a:r>
          </a:p>
          <a:p>
            <a:pPr marL="273050" indent="-273050">
              <a:lnSpc>
                <a:spcPct val="90000"/>
              </a:lnSpc>
              <a:spcBef>
                <a:spcPts val="600"/>
              </a:spcBef>
              <a:buFont typeface="+mj-lt"/>
              <a:buAutoNum type="arabicPeriod"/>
              <a:defRPr/>
            </a:pPr>
            <a:r>
              <a:rPr lang="es-SV" sz="2200" err="1"/>
              <a:t>Support</a:t>
            </a:r>
            <a:r>
              <a:rPr lang="es-SV" sz="2200"/>
              <a:t> </a:t>
            </a:r>
            <a:r>
              <a:rPr lang="es-SV" sz="2200" err="1"/>
              <a:t>the</a:t>
            </a:r>
            <a:r>
              <a:rPr lang="es-SV" sz="2200"/>
              <a:t> </a:t>
            </a:r>
            <a:r>
              <a:rPr lang="es-SV" sz="2200" err="1"/>
              <a:t>scaling</a:t>
            </a:r>
            <a:r>
              <a:rPr lang="es-SV" sz="2200"/>
              <a:t> up of </a:t>
            </a:r>
            <a:r>
              <a:rPr lang="es-SV" sz="2200" err="1"/>
              <a:t>promising</a:t>
            </a:r>
            <a:r>
              <a:rPr lang="es-SV" sz="2200"/>
              <a:t> local </a:t>
            </a:r>
            <a:r>
              <a:rPr lang="es-SV" sz="2200" err="1"/>
              <a:t>initiatives</a:t>
            </a:r>
            <a:r>
              <a:rPr lang="es-SV" sz="2200"/>
              <a:t>.</a:t>
            </a:r>
          </a:p>
          <a:p>
            <a:pPr marL="273050" indent="-273050">
              <a:lnSpc>
                <a:spcPct val="90000"/>
              </a:lnSpc>
              <a:spcBef>
                <a:spcPts val="600"/>
              </a:spcBef>
              <a:buFont typeface="+mj-lt"/>
              <a:buAutoNum type="arabicPeriod"/>
              <a:defRPr/>
            </a:pPr>
            <a:r>
              <a:rPr lang="es-SV" sz="2200" err="1"/>
              <a:t>Movilize</a:t>
            </a:r>
            <a:r>
              <a:rPr lang="es-SV" sz="2200"/>
              <a:t> </a:t>
            </a:r>
            <a:r>
              <a:rPr lang="es-SV" sz="2200" err="1"/>
              <a:t>necesary</a:t>
            </a:r>
            <a:r>
              <a:rPr lang="es-SV" sz="2200"/>
              <a:t> </a:t>
            </a:r>
            <a:r>
              <a:rPr lang="es-SV" sz="2200" err="1"/>
              <a:t>funding</a:t>
            </a:r>
            <a:r>
              <a:rPr lang="es-SV" sz="2200"/>
              <a:t> to </a:t>
            </a:r>
            <a:r>
              <a:rPr lang="es-SV" sz="2200" err="1"/>
              <a:t>jump</a:t>
            </a:r>
            <a:r>
              <a:rPr lang="es-SV" sz="2200"/>
              <a:t> </a:t>
            </a:r>
            <a:r>
              <a:rPr lang="es-SV" sz="2200" err="1"/>
              <a:t>start</a:t>
            </a:r>
            <a:r>
              <a:rPr lang="es-SV" sz="2200"/>
              <a:t> and </a:t>
            </a:r>
            <a:r>
              <a:rPr lang="es-SV" sz="2200" err="1"/>
              <a:t>accelerate</a:t>
            </a:r>
            <a:r>
              <a:rPr lang="es-SV" sz="2200"/>
              <a:t> </a:t>
            </a:r>
            <a:r>
              <a:rPr lang="es-SV" sz="2200" err="1"/>
              <a:t>the</a:t>
            </a:r>
            <a:r>
              <a:rPr lang="es-SV" sz="2200"/>
              <a:t> </a:t>
            </a:r>
            <a:r>
              <a:rPr lang="es-SV" sz="2200" err="1"/>
              <a:t>transition</a:t>
            </a:r>
            <a:r>
              <a:rPr lang="es-SV" sz="2200"/>
              <a:t>. </a:t>
            </a:r>
          </a:p>
        </p:txBody>
      </p:sp>
      <p:sp>
        <p:nvSpPr>
          <p:cNvPr id="12" name="Content Placeholder 11"/>
          <p:cNvSpPr>
            <a:spLocks noGrp="1"/>
          </p:cNvSpPr>
          <p:nvPr>
            <p:ph idx="11"/>
          </p:nvPr>
        </p:nvSpPr>
        <p:spPr>
          <a:xfrm>
            <a:off x="34925" y="908050"/>
            <a:ext cx="4392613" cy="5241925"/>
          </a:xfrm>
        </p:spPr>
        <p:txBody>
          <a:bodyPr/>
          <a:lstStyle/>
          <a:p>
            <a:pPr marL="273050" indent="-273050">
              <a:lnSpc>
                <a:spcPct val="90000"/>
              </a:lnSpc>
              <a:spcBef>
                <a:spcPts val="600"/>
              </a:spcBef>
              <a:buFont typeface="+mj-lt"/>
              <a:buAutoNum type="arabicPeriod"/>
              <a:defRPr/>
            </a:pPr>
            <a:r>
              <a:rPr lang="es-SV" sz="2200"/>
              <a:t>Amplio e intenso esfuerzo de diálogo y comunicación. </a:t>
            </a:r>
          </a:p>
          <a:p>
            <a:pPr marL="273050" indent="-273050">
              <a:lnSpc>
                <a:spcPct val="90000"/>
              </a:lnSpc>
              <a:spcBef>
                <a:spcPts val="600"/>
              </a:spcBef>
              <a:buFont typeface="+mj-lt"/>
              <a:buAutoNum type="arabicPeriod"/>
              <a:defRPr/>
            </a:pPr>
            <a:r>
              <a:rPr lang="es-SV" sz="2200"/>
              <a:t>Priorizar incentivos y apoyos que promueven cambio cultural,  acción colectiva en el paisaje y  cohesión social, integrando los sin tierra, juventud y marginados. </a:t>
            </a:r>
          </a:p>
          <a:p>
            <a:pPr marL="273050" indent="-273050">
              <a:lnSpc>
                <a:spcPct val="90000"/>
              </a:lnSpc>
              <a:spcBef>
                <a:spcPts val="600"/>
              </a:spcBef>
              <a:buFont typeface="+mj-lt"/>
              <a:buAutoNum type="arabicPeriod"/>
              <a:defRPr/>
            </a:pPr>
            <a:r>
              <a:rPr lang="es-SV" sz="2200"/>
              <a:t>Buscar sinergias entre adaptación, mitigación, biodiversidad, agua, reducción de riesgos a desastres y reducción de pobreza.</a:t>
            </a:r>
          </a:p>
          <a:p>
            <a:pPr marL="273050" indent="-273050">
              <a:lnSpc>
                <a:spcPct val="90000"/>
              </a:lnSpc>
              <a:spcBef>
                <a:spcPts val="600"/>
              </a:spcBef>
              <a:buFont typeface="+mj-lt"/>
              <a:buAutoNum type="arabicPeriod"/>
              <a:defRPr/>
            </a:pPr>
            <a:r>
              <a:rPr lang="es-SV" sz="2200"/>
              <a:t>Alinear políticas, inc. la agrícola.</a:t>
            </a:r>
          </a:p>
          <a:p>
            <a:pPr marL="273050" indent="-273050">
              <a:lnSpc>
                <a:spcPct val="90000"/>
              </a:lnSpc>
              <a:spcBef>
                <a:spcPts val="600"/>
              </a:spcBef>
              <a:buFont typeface="+mj-lt"/>
              <a:buAutoNum type="arabicPeriod"/>
              <a:defRPr/>
            </a:pPr>
            <a:r>
              <a:rPr lang="es-SV" sz="2200"/>
              <a:t>Apoyar escalamiento de iniciativas locales promisorias.</a:t>
            </a:r>
          </a:p>
          <a:p>
            <a:pPr marL="273050" indent="-273050">
              <a:lnSpc>
                <a:spcPct val="90000"/>
              </a:lnSpc>
              <a:spcBef>
                <a:spcPts val="600"/>
              </a:spcBef>
              <a:buFont typeface="+mj-lt"/>
              <a:buAutoNum type="arabicPeriod"/>
              <a:defRPr/>
            </a:pPr>
            <a:r>
              <a:rPr lang="es-SV" sz="2200"/>
              <a:t>Movilizar financiamiento para arrancar y acelerar la transición.</a:t>
            </a:r>
          </a:p>
          <a:p>
            <a:pPr marL="273050" indent="-273050">
              <a:lnSpc>
                <a:spcPct val="90000"/>
              </a:lnSpc>
              <a:spcBef>
                <a:spcPts val="600"/>
              </a:spcBef>
              <a:buFont typeface="+mj-lt"/>
              <a:buAutoNum type="arabicPeriod"/>
              <a:defRPr/>
            </a:pPr>
            <a:endParaRPr lang="es-SV" sz="2200"/>
          </a:p>
          <a:p>
            <a:pPr marL="355600" indent="-355600">
              <a:lnSpc>
                <a:spcPct val="90000"/>
              </a:lnSpc>
              <a:spcBef>
                <a:spcPts val="600"/>
              </a:spcBef>
              <a:buFont typeface="+mj-lt"/>
              <a:buAutoNum type="arabicPeriod"/>
              <a:defRPr/>
            </a:pPr>
            <a:endParaRPr lang="es-SV" sz="2200"/>
          </a:p>
        </p:txBody>
      </p:sp>
      <p:sp>
        <p:nvSpPr>
          <p:cNvPr id="13" name="Content Placeholder 12"/>
          <p:cNvSpPr>
            <a:spLocks noGrp="1"/>
          </p:cNvSpPr>
          <p:nvPr>
            <p:ph idx="12"/>
          </p:nvPr>
        </p:nvSpPr>
        <p:spPr>
          <a:xfrm>
            <a:off x="4500563" y="-26988"/>
            <a:ext cx="4643437" cy="863601"/>
          </a:xfrm>
        </p:spPr>
        <p:txBody>
          <a:bodyPr/>
          <a:lstStyle/>
          <a:p>
            <a:pPr>
              <a:buFont typeface="Arial" charset="0"/>
              <a:buNone/>
              <a:defRPr/>
            </a:pPr>
            <a:r>
              <a:rPr lang="es-SV" sz="3600"/>
              <a:t>¡</a:t>
            </a:r>
            <a:r>
              <a:rPr lang="es-SV" sz="3600" err="1"/>
              <a:t>What</a:t>
            </a:r>
            <a:r>
              <a:rPr lang="es-SV" sz="3600"/>
              <a:t> </a:t>
            </a:r>
            <a:r>
              <a:rPr lang="es-SV" sz="3600" err="1"/>
              <a:t>is</a:t>
            </a:r>
            <a:r>
              <a:rPr lang="es-SV" sz="3600"/>
              <a:t> to be done!</a:t>
            </a:r>
          </a:p>
        </p:txBody>
      </p:sp>
      <p:cxnSp>
        <p:nvCxnSpPr>
          <p:cNvPr id="8" name="Straight Connector 7"/>
          <p:cNvCxnSpPr/>
          <p:nvPr/>
        </p:nvCxnSpPr>
        <p:spPr>
          <a:xfrm>
            <a:off x="4500563" y="981075"/>
            <a:ext cx="0" cy="511175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Título"/>
          <p:cNvSpPr>
            <a:spLocks noGrp="1"/>
          </p:cNvSpPr>
          <p:nvPr>
            <p:ph type="ctrTitle"/>
          </p:nvPr>
        </p:nvSpPr>
        <p:spPr>
          <a:xfrm>
            <a:off x="685800" y="2286000"/>
            <a:ext cx="7772400" cy="1470025"/>
          </a:xfrm>
        </p:spPr>
        <p:txBody>
          <a:bodyPr/>
          <a:lstStyle/>
          <a:p>
            <a:r>
              <a:rPr lang="es-SV" altLang="es-SV" smtClean="0"/>
              <a:t/>
            </a:r>
            <a:br>
              <a:rPr lang="es-SV" altLang="es-SV" smtClean="0"/>
            </a:br>
            <a:r>
              <a:rPr lang="es-SV" altLang="es-SV" sz="6000" smtClean="0"/>
              <a:t>Gracias</a:t>
            </a:r>
            <a:br>
              <a:rPr lang="es-SV" altLang="es-SV" sz="6000" smtClean="0"/>
            </a:br>
            <a:r>
              <a:rPr lang="es-SV" altLang="es-SV" sz="6000" smtClean="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15888"/>
            <a:ext cx="4259263" cy="1152525"/>
          </a:xfrm>
        </p:spPr>
        <p:txBody>
          <a:bodyPr/>
          <a:lstStyle/>
          <a:p>
            <a:pPr>
              <a:defRPr/>
            </a:pPr>
            <a:r>
              <a:rPr sz="3200" spc="-100"/>
              <a:t>Uso de la tierra: </a:t>
            </a:r>
            <a:br>
              <a:rPr sz="3200" spc="-100"/>
            </a:br>
            <a:r>
              <a:rPr sz="3200" spc="-100"/>
              <a:t>Predominan los </a:t>
            </a:r>
            <a:r>
              <a:rPr sz="3200" spc="-100" err="1"/>
              <a:t>agroecosistemas</a:t>
            </a:r>
            <a:endParaRPr sz="3200"/>
          </a:p>
        </p:txBody>
      </p:sp>
      <p:sp>
        <p:nvSpPr>
          <p:cNvPr id="3" name="Content Placeholder 2"/>
          <p:cNvSpPr>
            <a:spLocks noGrp="1"/>
          </p:cNvSpPr>
          <p:nvPr>
            <p:ph idx="10"/>
          </p:nvPr>
        </p:nvSpPr>
        <p:spPr>
          <a:xfrm>
            <a:off x="4716463" y="1628775"/>
            <a:ext cx="4176712" cy="4392613"/>
          </a:xfrm>
        </p:spPr>
        <p:txBody>
          <a:bodyPr/>
          <a:lstStyle/>
          <a:p>
            <a:pPr>
              <a:buFont typeface="Arial" charset="0"/>
              <a:buChar char="•"/>
              <a:defRPr/>
            </a:pPr>
            <a:endParaRPr lang="es-SV"/>
          </a:p>
        </p:txBody>
      </p:sp>
      <p:sp>
        <p:nvSpPr>
          <p:cNvPr id="4" name="Content Placeholder 3"/>
          <p:cNvSpPr>
            <a:spLocks noGrp="1"/>
          </p:cNvSpPr>
          <p:nvPr>
            <p:ph idx="11"/>
          </p:nvPr>
        </p:nvSpPr>
        <p:spPr>
          <a:xfrm>
            <a:off x="190500" y="1628775"/>
            <a:ext cx="4176713" cy="4392613"/>
          </a:xfrm>
        </p:spPr>
        <p:txBody>
          <a:bodyPr/>
          <a:lstStyle/>
          <a:p>
            <a:pPr>
              <a:buFont typeface="Arial" charset="0"/>
              <a:buChar char="•"/>
              <a:defRPr/>
            </a:pPr>
            <a:endParaRPr lang="es-SV"/>
          </a:p>
        </p:txBody>
      </p:sp>
      <p:sp>
        <p:nvSpPr>
          <p:cNvPr id="5" name="Content Placeholder 4"/>
          <p:cNvSpPr>
            <a:spLocks noGrp="1"/>
          </p:cNvSpPr>
          <p:nvPr>
            <p:ph idx="12"/>
          </p:nvPr>
        </p:nvSpPr>
        <p:spPr>
          <a:xfrm>
            <a:off x="4643438" y="-26988"/>
            <a:ext cx="4321175" cy="1152526"/>
          </a:xfrm>
        </p:spPr>
        <p:txBody>
          <a:bodyPr/>
          <a:lstStyle/>
          <a:p>
            <a:pPr algn="r">
              <a:buFont typeface="Arial" charset="0"/>
              <a:buNone/>
              <a:defRPr/>
            </a:pPr>
            <a:r>
              <a:rPr lang="es-SV" sz="3200" spc="-100" err="1"/>
              <a:t>Land</a:t>
            </a:r>
            <a:r>
              <a:rPr lang="es-SV" sz="3200" spc="-100"/>
              <a:t> Use: </a:t>
            </a:r>
            <a:r>
              <a:rPr lang="es-SV" sz="3200" spc="-100" err="1"/>
              <a:t>Agroecosystems</a:t>
            </a:r>
            <a:r>
              <a:rPr lang="es-SV" sz="3200" spc="-100"/>
              <a:t> </a:t>
            </a:r>
            <a:r>
              <a:rPr lang="es-SV" sz="3200" spc="-100" err="1"/>
              <a:t>predominate</a:t>
            </a:r>
            <a:r>
              <a:rPr lang="es-SV" sz="3200" spc="-100"/>
              <a:t> </a:t>
            </a:r>
          </a:p>
        </p:txBody>
      </p:sp>
      <p:sp>
        <p:nvSpPr>
          <p:cNvPr id="6" name="TextBox 5"/>
          <p:cNvSpPr txBox="1"/>
          <p:nvPr/>
        </p:nvSpPr>
        <p:spPr>
          <a:xfrm>
            <a:off x="3995738" y="17463"/>
            <a:ext cx="1081087"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1</a:t>
            </a:r>
          </a:p>
        </p:txBody>
      </p:sp>
      <p:pic>
        <p:nvPicPr>
          <p:cNvPr id="15367" name="Object 6"/>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628775"/>
            <a:ext cx="876141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7"/>
          <p:cNvSpPr>
            <a:spLocks noChangeArrowheads="1"/>
          </p:cNvSpPr>
          <p:nvPr/>
        </p:nvSpPr>
        <p:spPr bwMode="auto">
          <a:xfrm>
            <a:off x="34925" y="5876925"/>
            <a:ext cx="8929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SV" altLang="es-SV" sz="1400"/>
              <a:t>Fuente: Mapa de Uso de Suelo, 2010. Universidad de El Salvador – PROCAFE. Basado en imágenes ASTER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7950" y="115888"/>
            <a:ext cx="4032250" cy="1152525"/>
          </a:xfrm>
        </p:spPr>
        <p:txBody>
          <a:bodyPr/>
          <a:lstStyle/>
          <a:p>
            <a:pPr>
              <a:defRPr/>
            </a:pPr>
            <a:r>
              <a:rPr sz="3000" smtClean="0"/>
              <a:t>Pastos solos o con cultivos: un quinto del territorio</a:t>
            </a:r>
            <a:endParaRPr sz="3000"/>
          </a:p>
        </p:txBody>
      </p:sp>
      <p:sp>
        <p:nvSpPr>
          <p:cNvPr id="11" name="Content Placeholder 10"/>
          <p:cNvSpPr>
            <a:spLocks noGrp="1"/>
          </p:cNvSpPr>
          <p:nvPr>
            <p:ph idx="10"/>
          </p:nvPr>
        </p:nvSpPr>
        <p:spPr>
          <a:xfrm>
            <a:off x="5076825" y="1628775"/>
            <a:ext cx="3959225" cy="4248150"/>
          </a:xfrm>
        </p:spPr>
        <p:txBody>
          <a:bodyPr/>
          <a:lstStyle/>
          <a:p>
            <a:pPr>
              <a:buFont typeface="Arial" charset="0"/>
              <a:buChar char="•"/>
              <a:defRPr/>
            </a:pPr>
            <a:r>
              <a:rPr lang="es-SV" sz="2600"/>
              <a:t>Hato ganadero: Un millón de cabezas</a:t>
            </a:r>
          </a:p>
          <a:p>
            <a:pPr>
              <a:buFont typeface="Arial" charset="0"/>
              <a:buChar char="•"/>
              <a:defRPr/>
            </a:pPr>
            <a:r>
              <a:rPr lang="es-SV" sz="2600"/>
              <a:t>Casi 60,000 ganaderos y 58% son de subsistencia</a:t>
            </a:r>
          </a:p>
          <a:p>
            <a:pPr>
              <a:buFont typeface="Arial" charset="0"/>
              <a:buChar char="•"/>
              <a:defRPr/>
            </a:pPr>
            <a:endParaRPr lang="es-SV" sz="2600"/>
          </a:p>
          <a:p>
            <a:pPr>
              <a:buFont typeface="Arial" charset="0"/>
              <a:buChar char="•"/>
              <a:defRPr/>
            </a:pPr>
            <a:r>
              <a:rPr lang="es-SV" sz="2600"/>
              <a:t>1 </a:t>
            </a:r>
            <a:r>
              <a:rPr lang="es-SV" sz="2600" err="1"/>
              <a:t>million</a:t>
            </a:r>
            <a:r>
              <a:rPr lang="es-SV" sz="2600"/>
              <a:t> </a:t>
            </a:r>
            <a:r>
              <a:rPr lang="es-SV" sz="2600" err="1"/>
              <a:t>heads</a:t>
            </a:r>
            <a:r>
              <a:rPr lang="es-SV" sz="2600"/>
              <a:t> of </a:t>
            </a:r>
            <a:r>
              <a:rPr lang="es-SV" sz="2600" err="1"/>
              <a:t>cattle</a:t>
            </a:r>
            <a:endParaRPr lang="es-SV" sz="2600"/>
          </a:p>
          <a:p>
            <a:pPr>
              <a:buFont typeface="Arial" charset="0"/>
              <a:buChar char="•"/>
              <a:defRPr/>
            </a:pPr>
            <a:r>
              <a:rPr lang="es-SV" sz="2600" err="1"/>
              <a:t>Almost</a:t>
            </a:r>
            <a:r>
              <a:rPr lang="es-SV" sz="2600"/>
              <a:t> 60,000 </a:t>
            </a:r>
            <a:r>
              <a:rPr lang="es-SV" sz="2600" err="1"/>
              <a:t>cattle</a:t>
            </a:r>
            <a:r>
              <a:rPr lang="es-SV" sz="2600"/>
              <a:t> </a:t>
            </a:r>
            <a:r>
              <a:rPr lang="es-SV" sz="2600" err="1"/>
              <a:t>farmers</a:t>
            </a:r>
            <a:r>
              <a:rPr lang="es-SV" sz="2600"/>
              <a:t> and 58% are </a:t>
            </a:r>
            <a:r>
              <a:rPr lang="es-SV" sz="2600" err="1"/>
              <a:t>subsistence</a:t>
            </a:r>
            <a:r>
              <a:rPr lang="es-SV" sz="2600"/>
              <a:t> </a:t>
            </a:r>
            <a:r>
              <a:rPr lang="es-SV" sz="2600" err="1"/>
              <a:t>farmers</a:t>
            </a:r>
            <a:r>
              <a:rPr lang="es-SV" sz="2600"/>
              <a:t>. </a:t>
            </a:r>
          </a:p>
          <a:p>
            <a:pPr marL="0" indent="0">
              <a:spcBef>
                <a:spcPts val="2400"/>
              </a:spcBef>
              <a:buFont typeface="Arial" charset="0"/>
              <a:buNone/>
              <a:defRPr/>
            </a:pPr>
            <a:r>
              <a:rPr lang="es-SV" sz="1800"/>
              <a:t>Fuente: Censo agropecuario 2007-2008</a:t>
            </a:r>
          </a:p>
        </p:txBody>
      </p:sp>
      <p:sp>
        <p:nvSpPr>
          <p:cNvPr id="12" name="Content Placeholder 11"/>
          <p:cNvSpPr>
            <a:spLocks noGrp="1"/>
          </p:cNvSpPr>
          <p:nvPr>
            <p:ph idx="11"/>
          </p:nvPr>
        </p:nvSpPr>
        <p:spPr>
          <a:xfrm>
            <a:off x="190500" y="1628775"/>
            <a:ext cx="4176713" cy="4392613"/>
          </a:xfrm>
        </p:spPr>
        <p:txBody>
          <a:bodyPr/>
          <a:lstStyle/>
          <a:p>
            <a:pPr>
              <a:buFont typeface="Arial" charset="0"/>
              <a:buChar char="•"/>
              <a:defRPr/>
            </a:pPr>
            <a:endParaRPr lang="es-SV"/>
          </a:p>
        </p:txBody>
      </p:sp>
      <p:sp>
        <p:nvSpPr>
          <p:cNvPr id="13" name="Content Placeholder 12"/>
          <p:cNvSpPr>
            <a:spLocks noGrp="1"/>
          </p:cNvSpPr>
          <p:nvPr>
            <p:ph idx="12"/>
          </p:nvPr>
        </p:nvSpPr>
        <p:spPr>
          <a:xfrm>
            <a:off x="5292725" y="-26988"/>
            <a:ext cx="3743325" cy="1350963"/>
          </a:xfrm>
        </p:spPr>
        <p:txBody>
          <a:bodyPr/>
          <a:lstStyle/>
          <a:p>
            <a:pPr algn="r">
              <a:buFont typeface="Arial" charset="0"/>
              <a:buNone/>
              <a:defRPr/>
            </a:pPr>
            <a:r>
              <a:rPr lang="es-SV" sz="3000"/>
              <a:t>Pastures </a:t>
            </a:r>
            <a:r>
              <a:rPr lang="es-SV" sz="3000" err="1"/>
              <a:t>alone</a:t>
            </a:r>
            <a:r>
              <a:rPr lang="es-SV" sz="3000"/>
              <a:t> </a:t>
            </a:r>
            <a:r>
              <a:rPr lang="es-SV" sz="3000" err="1"/>
              <a:t>or</a:t>
            </a:r>
            <a:r>
              <a:rPr lang="es-SV" sz="3000"/>
              <a:t> </a:t>
            </a:r>
            <a:r>
              <a:rPr lang="es-SV" sz="3000" err="1"/>
              <a:t>with</a:t>
            </a:r>
            <a:r>
              <a:rPr lang="es-SV" sz="3000"/>
              <a:t> </a:t>
            </a:r>
            <a:r>
              <a:rPr lang="es-SV" sz="3000" err="1"/>
              <a:t>crops</a:t>
            </a:r>
            <a:r>
              <a:rPr lang="es-SV" sz="3000"/>
              <a:t>: </a:t>
            </a:r>
            <a:r>
              <a:rPr lang="es-SV" sz="3000" err="1"/>
              <a:t>one</a:t>
            </a:r>
            <a:r>
              <a:rPr lang="es-SV" sz="3000"/>
              <a:t> </a:t>
            </a:r>
            <a:r>
              <a:rPr lang="es-SV" sz="3000" err="1"/>
              <a:t>fifth</a:t>
            </a:r>
            <a:r>
              <a:rPr lang="es-SV" sz="3000"/>
              <a:t> of </a:t>
            </a:r>
            <a:r>
              <a:rPr lang="es-SV" sz="3000" err="1"/>
              <a:t>territory</a:t>
            </a:r>
            <a:r>
              <a:rPr lang="es-SV" sz="3000"/>
              <a:t> </a:t>
            </a:r>
            <a:endParaRPr lang="es-SV" sz="3200"/>
          </a:p>
        </p:txBody>
      </p:sp>
      <p:sp>
        <p:nvSpPr>
          <p:cNvPr id="19" name="TextBox 18"/>
          <p:cNvSpPr txBox="1"/>
          <p:nvPr/>
        </p:nvSpPr>
        <p:spPr>
          <a:xfrm>
            <a:off x="4140200" y="0"/>
            <a:ext cx="1079500"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2</a:t>
            </a:r>
          </a:p>
        </p:txBody>
      </p:sp>
      <p:pic>
        <p:nvPicPr>
          <p:cNvPr id="16391" name="Imagen 7" descr="C:\Users\SAMSUNG\Documents\Documents\Disco Duro Mini\Mis documentos\Mis imágenes\FOTOS  Marzo 2012\Jutiapa entrada al puebloIMG_2260.JPG"/>
          <p:cNvPicPr>
            <a:picLocks noChangeAspect="1"/>
          </p:cNvPicPr>
          <p:nvPr/>
        </p:nvPicPr>
        <p:blipFill>
          <a:blip r:embed="rId2">
            <a:extLst>
              <a:ext uri="{28A0092B-C50C-407E-A947-70E740481C1C}">
                <a14:useLocalDpi xmlns:a14="http://schemas.microsoft.com/office/drawing/2010/main" val="0"/>
              </a:ext>
            </a:extLst>
          </a:blip>
          <a:srcRect r="-21" b="-6"/>
          <a:stretch>
            <a:fillRect/>
          </a:stretch>
        </p:blipFill>
        <p:spPr bwMode="auto">
          <a:xfrm>
            <a:off x="14288" y="1544638"/>
            <a:ext cx="4903787"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7950" y="115888"/>
            <a:ext cx="3887788" cy="1152525"/>
          </a:xfrm>
        </p:spPr>
        <p:txBody>
          <a:bodyPr/>
          <a:lstStyle/>
          <a:p>
            <a:pPr>
              <a:defRPr/>
            </a:pPr>
            <a:r>
              <a:rPr sz="3000" smtClean="0"/>
              <a:t>Granos básicos (maíz, frijol): un quinto del territorio</a:t>
            </a:r>
            <a:endParaRPr sz="3000"/>
          </a:p>
        </p:txBody>
      </p:sp>
      <p:sp>
        <p:nvSpPr>
          <p:cNvPr id="11" name="Content Placeholder 10"/>
          <p:cNvSpPr>
            <a:spLocks noGrp="1"/>
          </p:cNvSpPr>
          <p:nvPr>
            <p:ph idx="10"/>
          </p:nvPr>
        </p:nvSpPr>
        <p:spPr>
          <a:xfrm>
            <a:off x="4840288" y="1484313"/>
            <a:ext cx="4303712" cy="4248150"/>
          </a:xfrm>
        </p:spPr>
        <p:txBody>
          <a:bodyPr/>
          <a:lstStyle/>
          <a:p>
            <a:pPr>
              <a:lnSpc>
                <a:spcPct val="90000"/>
              </a:lnSpc>
              <a:buFont typeface="Arial" charset="0"/>
              <a:buChar char="•"/>
              <a:defRPr/>
            </a:pPr>
            <a:r>
              <a:rPr lang="es-SV" sz="2500"/>
              <a:t>Tala y Quema</a:t>
            </a:r>
          </a:p>
          <a:p>
            <a:pPr>
              <a:lnSpc>
                <a:spcPct val="90000"/>
              </a:lnSpc>
              <a:spcBef>
                <a:spcPts val="1200"/>
              </a:spcBef>
              <a:buFont typeface="Arial" charset="0"/>
              <a:buChar char="•"/>
              <a:defRPr/>
            </a:pPr>
            <a:r>
              <a:rPr lang="es-SV" sz="2500"/>
              <a:t>Alto uso de herbicidas y fertilizantes químicos</a:t>
            </a:r>
          </a:p>
          <a:p>
            <a:pPr>
              <a:lnSpc>
                <a:spcPct val="90000"/>
              </a:lnSpc>
              <a:spcBef>
                <a:spcPts val="1200"/>
              </a:spcBef>
              <a:buFont typeface="Arial" charset="0"/>
              <a:buChar char="•"/>
              <a:defRPr/>
            </a:pPr>
            <a:r>
              <a:rPr lang="es-SV" sz="2500"/>
              <a:t>Sin prácticas de conservación de agua y suelo</a:t>
            </a:r>
          </a:p>
          <a:p>
            <a:pPr>
              <a:buFont typeface="Arial" charset="0"/>
              <a:buChar char="•"/>
              <a:defRPr/>
            </a:pPr>
            <a:endParaRPr lang="es-SV" sz="2600"/>
          </a:p>
          <a:p>
            <a:pPr>
              <a:lnSpc>
                <a:spcPct val="90000"/>
              </a:lnSpc>
              <a:buFont typeface="Arial" charset="0"/>
              <a:buChar char="•"/>
              <a:defRPr/>
            </a:pPr>
            <a:r>
              <a:rPr lang="es-SV" sz="2600" err="1"/>
              <a:t>Slash</a:t>
            </a:r>
            <a:r>
              <a:rPr lang="es-SV" sz="2600"/>
              <a:t> and </a:t>
            </a:r>
            <a:r>
              <a:rPr lang="es-SV" sz="2600" err="1"/>
              <a:t>burn</a:t>
            </a:r>
            <a:endParaRPr lang="es-SV" sz="2600"/>
          </a:p>
          <a:p>
            <a:pPr>
              <a:lnSpc>
                <a:spcPct val="90000"/>
              </a:lnSpc>
              <a:spcBef>
                <a:spcPts val="1200"/>
              </a:spcBef>
              <a:buFont typeface="Arial" charset="0"/>
              <a:buChar char="•"/>
              <a:defRPr/>
            </a:pPr>
            <a:r>
              <a:rPr lang="es-SV" sz="2600"/>
              <a:t>Heavy use of </a:t>
            </a:r>
            <a:r>
              <a:rPr lang="es-SV" sz="2600" err="1"/>
              <a:t>chemical</a:t>
            </a:r>
            <a:r>
              <a:rPr lang="es-SV" sz="2600"/>
              <a:t> </a:t>
            </a:r>
            <a:r>
              <a:rPr lang="es-SV" sz="2600" err="1"/>
              <a:t>herbicides</a:t>
            </a:r>
            <a:r>
              <a:rPr lang="es-SV" sz="2600"/>
              <a:t> and </a:t>
            </a:r>
            <a:r>
              <a:rPr lang="es-SV" sz="2600" err="1"/>
              <a:t>fertilizers</a:t>
            </a:r>
            <a:r>
              <a:rPr lang="es-SV" sz="2600"/>
              <a:t>. </a:t>
            </a:r>
          </a:p>
          <a:p>
            <a:pPr>
              <a:lnSpc>
                <a:spcPct val="90000"/>
              </a:lnSpc>
              <a:spcBef>
                <a:spcPts val="1200"/>
              </a:spcBef>
              <a:buFont typeface="Arial" charset="0"/>
              <a:buChar char="•"/>
              <a:defRPr/>
            </a:pPr>
            <a:r>
              <a:rPr lang="es-SV" sz="2600"/>
              <a:t>No </a:t>
            </a:r>
            <a:r>
              <a:rPr lang="es-SV" sz="2600" err="1"/>
              <a:t>soil</a:t>
            </a:r>
            <a:r>
              <a:rPr lang="es-SV" sz="2600"/>
              <a:t> and </a:t>
            </a:r>
            <a:r>
              <a:rPr lang="es-SV" sz="2600" err="1"/>
              <a:t>water</a:t>
            </a:r>
            <a:r>
              <a:rPr lang="es-SV" sz="2600"/>
              <a:t> </a:t>
            </a:r>
            <a:r>
              <a:rPr lang="es-SV" sz="2600" err="1"/>
              <a:t>conservation</a:t>
            </a:r>
            <a:r>
              <a:rPr lang="es-SV" sz="2600"/>
              <a:t> </a:t>
            </a:r>
            <a:r>
              <a:rPr lang="es-SV" sz="2600" err="1"/>
              <a:t>practices</a:t>
            </a:r>
            <a:endParaRPr lang="es-SV" sz="2600"/>
          </a:p>
        </p:txBody>
      </p:sp>
      <p:sp>
        <p:nvSpPr>
          <p:cNvPr id="12" name="Content Placeholder 11"/>
          <p:cNvSpPr>
            <a:spLocks noGrp="1"/>
          </p:cNvSpPr>
          <p:nvPr>
            <p:ph idx="11"/>
          </p:nvPr>
        </p:nvSpPr>
        <p:spPr>
          <a:xfrm>
            <a:off x="190500" y="1628775"/>
            <a:ext cx="4176713" cy="4392613"/>
          </a:xfrm>
        </p:spPr>
        <p:txBody>
          <a:bodyPr/>
          <a:lstStyle/>
          <a:p>
            <a:pPr>
              <a:buFont typeface="Arial" charset="0"/>
              <a:buChar char="•"/>
              <a:defRPr/>
            </a:pPr>
            <a:endParaRPr lang="es-SV"/>
          </a:p>
        </p:txBody>
      </p:sp>
      <p:sp>
        <p:nvSpPr>
          <p:cNvPr id="13" name="Content Placeholder 12"/>
          <p:cNvSpPr>
            <a:spLocks noGrp="1"/>
          </p:cNvSpPr>
          <p:nvPr>
            <p:ph idx="12"/>
          </p:nvPr>
        </p:nvSpPr>
        <p:spPr>
          <a:xfrm>
            <a:off x="5148263" y="-26988"/>
            <a:ext cx="3887787" cy="1350963"/>
          </a:xfrm>
        </p:spPr>
        <p:txBody>
          <a:bodyPr/>
          <a:lstStyle/>
          <a:p>
            <a:pPr algn="r">
              <a:buFont typeface="Arial" charset="0"/>
              <a:buNone/>
              <a:defRPr/>
            </a:pPr>
            <a:r>
              <a:rPr lang="es-SV" sz="3000"/>
              <a:t>Basic </a:t>
            </a:r>
            <a:r>
              <a:rPr lang="es-SV" sz="3000" err="1"/>
              <a:t>grains</a:t>
            </a:r>
            <a:r>
              <a:rPr lang="es-SV" sz="3000"/>
              <a:t> </a:t>
            </a:r>
            <a:br>
              <a:rPr lang="es-SV" sz="3000"/>
            </a:br>
            <a:r>
              <a:rPr lang="es-SV" sz="3000"/>
              <a:t>(</a:t>
            </a:r>
            <a:r>
              <a:rPr lang="es-SV" sz="3000" err="1"/>
              <a:t>corn</a:t>
            </a:r>
            <a:r>
              <a:rPr lang="es-SV" sz="3000"/>
              <a:t>, </a:t>
            </a:r>
            <a:r>
              <a:rPr lang="es-SV" sz="3000" err="1"/>
              <a:t>beans</a:t>
            </a:r>
            <a:r>
              <a:rPr lang="es-SV" sz="3000"/>
              <a:t>): </a:t>
            </a:r>
            <a:r>
              <a:rPr lang="es-SV" sz="3000" err="1"/>
              <a:t>one</a:t>
            </a:r>
            <a:r>
              <a:rPr lang="es-SV" sz="3000"/>
              <a:t> </a:t>
            </a:r>
            <a:r>
              <a:rPr lang="es-SV" sz="3000" err="1"/>
              <a:t>fifth</a:t>
            </a:r>
            <a:r>
              <a:rPr lang="es-SV" sz="3000"/>
              <a:t> of </a:t>
            </a:r>
            <a:r>
              <a:rPr lang="es-SV" sz="3000" err="1"/>
              <a:t>territory</a:t>
            </a:r>
            <a:r>
              <a:rPr lang="es-SV" sz="3000"/>
              <a:t> </a:t>
            </a:r>
            <a:endParaRPr lang="es-SV" sz="3200"/>
          </a:p>
        </p:txBody>
      </p:sp>
      <p:sp>
        <p:nvSpPr>
          <p:cNvPr id="19" name="TextBox 18"/>
          <p:cNvSpPr txBox="1"/>
          <p:nvPr/>
        </p:nvSpPr>
        <p:spPr>
          <a:xfrm>
            <a:off x="4140200" y="0"/>
            <a:ext cx="1079500"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3</a:t>
            </a:r>
          </a:p>
        </p:txBody>
      </p:sp>
      <p:pic>
        <p:nvPicPr>
          <p:cNvPr id="17415" name="Picture 2"/>
          <p:cNvPicPr>
            <a:picLocks noChangeAspect="1" noChangeArrowheads="1"/>
          </p:cNvPicPr>
          <p:nvPr/>
        </p:nvPicPr>
        <p:blipFill>
          <a:blip r:embed="rId2">
            <a:extLst>
              <a:ext uri="{28A0092B-C50C-407E-A947-70E740481C1C}">
                <a14:useLocalDpi xmlns:a14="http://schemas.microsoft.com/office/drawing/2010/main" val="0"/>
              </a:ext>
            </a:extLst>
          </a:blip>
          <a:srcRect r="55" b="-14"/>
          <a:stretch>
            <a:fillRect/>
          </a:stretch>
        </p:blipFill>
        <p:spPr bwMode="auto">
          <a:xfrm>
            <a:off x="34925" y="1412875"/>
            <a:ext cx="4802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descr="N:\FOTOGRAFÍAS BIODIVERSIDAD\IMG_6028.JPG"/>
          <p:cNvPicPr>
            <a:picLocks noChangeAspect="1" noChangeArrowheads="1"/>
          </p:cNvPicPr>
          <p:nvPr/>
        </p:nvPicPr>
        <p:blipFill>
          <a:blip r:embed="rId3">
            <a:extLst>
              <a:ext uri="{28A0092B-C50C-407E-A947-70E740481C1C}">
                <a14:useLocalDpi xmlns:a14="http://schemas.microsoft.com/office/drawing/2010/main" val="0"/>
              </a:ext>
            </a:extLst>
          </a:blip>
          <a:srcRect r="70" b="-104"/>
          <a:stretch>
            <a:fillRect/>
          </a:stretch>
        </p:blipFill>
        <p:spPr bwMode="auto">
          <a:xfrm>
            <a:off x="34925" y="4402138"/>
            <a:ext cx="20161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 descr="N:\FOTOGRAFÍAS BIODIVERSIDAD\IMG_6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427538"/>
            <a:ext cx="27162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7950" y="115888"/>
            <a:ext cx="4248150" cy="1152525"/>
          </a:xfrm>
        </p:spPr>
        <p:txBody>
          <a:bodyPr/>
          <a:lstStyle/>
          <a:p>
            <a:pPr>
              <a:defRPr/>
            </a:pPr>
            <a:r>
              <a:rPr sz="3200" smtClean="0"/>
              <a:t>Café bajo sombra es cobertura forestal más extensa</a:t>
            </a:r>
            <a:endParaRPr sz="3200"/>
          </a:p>
        </p:txBody>
      </p:sp>
      <p:sp>
        <p:nvSpPr>
          <p:cNvPr id="11" name="Content Placeholder 10"/>
          <p:cNvSpPr>
            <a:spLocks noGrp="1"/>
          </p:cNvSpPr>
          <p:nvPr>
            <p:ph idx="10"/>
          </p:nvPr>
        </p:nvSpPr>
        <p:spPr>
          <a:xfrm>
            <a:off x="4716463" y="1628775"/>
            <a:ext cx="4176712" cy="4392613"/>
          </a:xfrm>
        </p:spPr>
        <p:txBody>
          <a:bodyPr/>
          <a:lstStyle/>
          <a:p>
            <a:pPr>
              <a:buFont typeface="Arial" charset="0"/>
              <a:buChar char="•"/>
              <a:defRPr/>
            </a:pPr>
            <a:endParaRPr lang="es-SV"/>
          </a:p>
        </p:txBody>
      </p:sp>
      <p:sp>
        <p:nvSpPr>
          <p:cNvPr id="12" name="Content Placeholder 11"/>
          <p:cNvSpPr>
            <a:spLocks noGrp="1"/>
          </p:cNvSpPr>
          <p:nvPr>
            <p:ph idx="11"/>
          </p:nvPr>
        </p:nvSpPr>
        <p:spPr>
          <a:xfrm>
            <a:off x="190500" y="1628775"/>
            <a:ext cx="4176713" cy="4392613"/>
          </a:xfrm>
        </p:spPr>
        <p:txBody>
          <a:bodyPr/>
          <a:lstStyle/>
          <a:p>
            <a:pPr>
              <a:buFont typeface="Arial" charset="0"/>
              <a:buChar char="•"/>
              <a:defRPr/>
            </a:pPr>
            <a:endParaRPr lang="es-SV"/>
          </a:p>
        </p:txBody>
      </p:sp>
      <p:sp>
        <p:nvSpPr>
          <p:cNvPr id="13" name="Content Placeholder 12"/>
          <p:cNvSpPr>
            <a:spLocks noGrp="1"/>
          </p:cNvSpPr>
          <p:nvPr>
            <p:ph idx="12"/>
          </p:nvPr>
        </p:nvSpPr>
        <p:spPr>
          <a:xfrm>
            <a:off x="4643438" y="-26988"/>
            <a:ext cx="4321175" cy="1152526"/>
          </a:xfrm>
        </p:spPr>
        <p:txBody>
          <a:bodyPr/>
          <a:lstStyle/>
          <a:p>
            <a:pPr algn="r">
              <a:buFont typeface="Arial" charset="0"/>
              <a:buNone/>
              <a:defRPr/>
            </a:pPr>
            <a:r>
              <a:rPr lang="es-SV" sz="3200" err="1"/>
              <a:t>Shaded</a:t>
            </a:r>
            <a:r>
              <a:rPr lang="es-SV" sz="3200"/>
              <a:t> </a:t>
            </a:r>
            <a:r>
              <a:rPr lang="es-SV" sz="3200" err="1"/>
              <a:t>coffee</a:t>
            </a:r>
            <a:r>
              <a:rPr lang="es-SV" sz="3200"/>
              <a:t> </a:t>
            </a:r>
            <a:br>
              <a:rPr lang="es-SV" sz="3200"/>
            </a:br>
            <a:r>
              <a:rPr lang="es-SV" sz="3200" err="1"/>
              <a:t>is</a:t>
            </a:r>
            <a:r>
              <a:rPr lang="es-SV" sz="3200"/>
              <a:t> </a:t>
            </a:r>
            <a:r>
              <a:rPr lang="es-SV" sz="3200" err="1"/>
              <a:t>the</a:t>
            </a:r>
            <a:r>
              <a:rPr lang="es-SV" sz="3200"/>
              <a:t> </a:t>
            </a:r>
            <a:r>
              <a:rPr lang="es-SV" sz="3200" err="1"/>
              <a:t>largest</a:t>
            </a:r>
            <a:r>
              <a:rPr lang="es-SV" sz="3200"/>
              <a:t> </a:t>
            </a:r>
            <a:br>
              <a:rPr lang="es-SV" sz="3200"/>
            </a:br>
            <a:r>
              <a:rPr lang="es-SV" sz="3200" err="1"/>
              <a:t>forest</a:t>
            </a:r>
            <a:r>
              <a:rPr lang="es-SV" sz="3200"/>
              <a:t> </a:t>
            </a:r>
            <a:r>
              <a:rPr lang="es-SV" sz="3200" err="1"/>
              <a:t>cover</a:t>
            </a:r>
            <a:endParaRPr lang="es-SV" sz="3200"/>
          </a:p>
        </p:txBody>
      </p:sp>
      <p:sp>
        <p:nvSpPr>
          <p:cNvPr id="19" name="TextBox 18"/>
          <p:cNvSpPr txBox="1"/>
          <p:nvPr/>
        </p:nvSpPr>
        <p:spPr>
          <a:xfrm>
            <a:off x="4500563" y="0"/>
            <a:ext cx="1079500"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4</a:t>
            </a:r>
          </a:p>
        </p:txBody>
      </p:sp>
      <p:pic>
        <p:nvPicPr>
          <p:cNvPr id="18439" name="Picture 2" descr="N:\FOTOGRAFÍAS BIODIVERSIDAD\panorámica\panoramica 1.jpg"/>
          <p:cNvPicPr>
            <a:picLocks noChangeAspect="1" noChangeArrowheads="1"/>
          </p:cNvPicPr>
          <p:nvPr/>
        </p:nvPicPr>
        <p:blipFill>
          <a:blip r:embed="rId2">
            <a:extLst>
              <a:ext uri="{28A0092B-C50C-407E-A947-70E740481C1C}">
                <a14:useLocalDpi xmlns:a14="http://schemas.microsoft.com/office/drawing/2010/main" val="0"/>
              </a:ext>
            </a:extLst>
          </a:blip>
          <a:srcRect r="21" b="-47"/>
          <a:stretch>
            <a:fillRect/>
          </a:stretch>
        </p:blipFill>
        <p:spPr bwMode="auto">
          <a:xfrm>
            <a:off x="34925" y="3787775"/>
            <a:ext cx="90852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descr="C:\Users\hh\Downloads\zonas (1).jpg"/>
          <p:cNvPicPr>
            <a:picLocks noChangeAspect="1" noChangeArrowheads="1"/>
          </p:cNvPicPr>
          <p:nvPr/>
        </p:nvPicPr>
        <p:blipFill>
          <a:blip r:embed="rId3">
            <a:extLst>
              <a:ext uri="{28A0092B-C50C-407E-A947-70E740481C1C}">
                <a14:useLocalDpi xmlns:a14="http://schemas.microsoft.com/office/drawing/2010/main" val="0"/>
              </a:ext>
            </a:extLst>
          </a:blip>
          <a:srcRect r="-46" b="40"/>
          <a:stretch>
            <a:fillRect/>
          </a:stretch>
        </p:blipFill>
        <p:spPr bwMode="auto">
          <a:xfrm>
            <a:off x="0" y="1412875"/>
            <a:ext cx="4859338"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noChangeArrowheads="1"/>
          </p:cNvPicPr>
          <p:nvPr/>
        </p:nvPicPr>
        <p:blipFill>
          <a:blip r:embed="rId4">
            <a:extLst>
              <a:ext uri="{28A0092B-C50C-407E-A947-70E740481C1C}">
                <a14:useLocalDpi xmlns:a14="http://schemas.microsoft.com/office/drawing/2010/main" val="0"/>
              </a:ext>
            </a:extLst>
          </a:blip>
          <a:srcRect r="-208" b="-133"/>
          <a:stretch>
            <a:fillRect/>
          </a:stretch>
        </p:blipFill>
        <p:spPr bwMode="auto">
          <a:xfrm>
            <a:off x="4859338" y="2492375"/>
            <a:ext cx="29289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https://encrypted-tbn0.gstatic.com/images?q=tbn:ANd9GcQuM6v6-9iofLHA9AGKhogDNVhdF68NljqN__rJWH56ciKV8X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550" y="1412875"/>
            <a:ext cx="2203450" cy="13684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Outputs\Mapas_Snet_JPG\2011\STP\activos ambientales.jpg"/>
          <p:cNvPicPr>
            <a:picLocks noChangeAspect="1" noChangeArrowheads="1"/>
          </p:cNvPicPr>
          <p:nvPr/>
        </p:nvPicPr>
        <p:blipFill>
          <a:blip r:embed="rId2">
            <a:extLst>
              <a:ext uri="{28A0092B-C50C-407E-A947-70E740481C1C}">
                <a14:useLocalDpi xmlns:a14="http://schemas.microsoft.com/office/drawing/2010/main" val="0"/>
              </a:ext>
            </a:extLst>
          </a:blip>
          <a:srcRect r="-32" b="47"/>
          <a:stretch>
            <a:fillRect/>
          </a:stretch>
        </p:blipFill>
        <p:spPr bwMode="auto">
          <a:xfrm>
            <a:off x="3175" y="3881438"/>
            <a:ext cx="91805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925" y="115888"/>
            <a:ext cx="3960813" cy="1152525"/>
          </a:xfrm>
        </p:spPr>
        <p:txBody>
          <a:bodyPr/>
          <a:lstStyle/>
          <a:p>
            <a:pPr>
              <a:defRPr/>
            </a:pPr>
            <a:r>
              <a:rPr sz="3200" smtClean="0"/>
              <a:t>Bosque Manglar </a:t>
            </a:r>
            <a:r>
              <a:rPr sz="3200"/>
              <a:t>es </a:t>
            </a:r>
            <a:r>
              <a:rPr sz="3200" smtClean="0"/>
              <a:t>el bosque </a:t>
            </a:r>
            <a:r>
              <a:rPr sz="3200"/>
              <a:t>natural más extenso</a:t>
            </a:r>
          </a:p>
        </p:txBody>
      </p:sp>
      <p:sp>
        <p:nvSpPr>
          <p:cNvPr id="3" name="Content Placeholder 2"/>
          <p:cNvSpPr>
            <a:spLocks noGrp="1"/>
          </p:cNvSpPr>
          <p:nvPr>
            <p:ph idx="10"/>
          </p:nvPr>
        </p:nvSpPr>
        <p:spPr>
          <a:xfrm>
            <a:off x="4716463" y="1628775"/>
            <a:ext cx="4176712" cy="4392613"/>
          </a:xfrm>
        </p:spPr>
        <p:txBody>
          <a:bodyPr/>
          <a:lstStyle/>
          <a:p>
            <a:pPr>
              <a:buFont typeface="Arial" charset="0"/>
              <a:buChar char="•"/>
              <a:defRPr/>
            </a:pPr>
            <a:endParaRPr lang="es-SV"/>
          </a:p>
        </p:txBody>
      </p:sp>
      <p:sp>
        <p:nvSpPr>
          <p:cNvPr id="4" name="Content Placeholder 3"/>
          <p:cNvSpPr>
            <a:spLocks noGrp="1"/>
          </p:cNvSpPr>
          <p:nvPr>
            <p:ph idx="11"/>
          </p:nvPr>
        </p:nvSpPr>
        <p:spPr>
          <a:xfrm>
            <a:off x="190500" y="1628775"/>
            <a:ext cx="4176713" cy="4392613"/>
          </a:xfrm>
        </p:spPr>
        <p:txBody>
          <a:bodyPr/>
          <a:lstStyle/>
          <a:p>
            <a:pPr>
              <a:buFont typeface="Arial" charset="0"/>
              <a:buChar char="•"/>
              <a:defRPr/>
            </a:pPr>
            <a:endParaRPr lang="es-SV"/>
          </a:p>
        </p:txBody>
      </p:sp>
      <p:sp>
        <p:nvSpPr>
          <p:cNvPr id="5" name="Content Placeholder 4"/>
          <p:cNvSpPr>
            <a:spLocks noGrp="1"/>
          </p:cNvSpPr>
          <p:nvPr>
            <p:ph idx="12"/>
          </p:nvPr>
        </p:nvSpPr>
        <p:spPr>
          <a:xfrm>
            <a:off x="4787900" y="-26988"/>
            <a:ext cx="4176713" cy="1152526"/>
          </a:xfrm>
        </p:spPr>
        <p:txBody>
          <a:bodyPr/>
          <a:lstStyle/>
          <a:p>
            <a:pPr algn="r">
              <a:buFont typeface="Arial" charset="0"/>
              <a:buNone/>
              <a:defRPr/>
            </a:pPr>
            <a:r>
              <a:rPr lang="es-SV" sz="3200" err="1"/>
              <a:t>Mangrove</a:t>
            </a:r>
            <a:r>
              <a:rPr lang="es-SV" sz="3200"/>
              <a:t> </a:t>
            </a:r>
            <a:r>
              <a:rPr lang="es-SV" sz="3200" err="1"/>
              <a:t>forest</a:t>
            </a:r>
            <a:r>
              <a:rPr lang="es-SV" sz="3200"/>
              <a:t> </a:t>
            </a:r>
            <a:br>
              <a:rPr lang="es-SV" sz="3200"/>
            </a:br>
            <a:r>
              <a:rPr lang="es-SV" sz="3200" err="1"/>
              <a:t>is</a:t>
            </a:r>
            <a:r>
              <a:rPr lang="es-SV" sz="3200"/>
              <a:t> </a:t>
            </a:r>
            <a:r>
              <a:rPr lang="es-SV" sz="3200" err="1"/>
              <a:t>the</a:t>
            </a:r>
            <a:r>
              <a:rPr lang="es-SV" sz="3200"/>
              <a:t> </a:t>
            </a:r>
            <a:r>
              <a:rPr lang="es-SV" sz="3200" err="1"/>
              <a:t>largest</a:t>
            </a:r>
            <a:r>
              <a:rPr lang="es-SV" sz="3200"/>
              <a:t> </a:t>
            </a:r>
            <a:br>
              <a:rPr lang="es-SV" sz="3200"/>
            </a:br>
            <a:r>
              <a:rPr lang="es-SV" sz="3200"/>
              <a:t>natural </a:t>
            </a:r>
            <a:r>
              <a:rPr lang="es-SV" sz="3200" err="1"/>
              <a:t>forest</a:t>
            </a:r>
            <a:endParaRPr lang="es-SV" sz="3200"/>
          </a:p>
        </p:txBody>
      </p:sp>
      <p:sp>
        <p:nvSpPr>
          <p:cNvPr id="8" name="TextBox 7"/>
          <p:cNvSpPr txBox="1"/>
          <p:nvPr/>
        </p:nvSpPr>
        <p:spPr>
          <a:xfrm>
            <a:off x="4284663" y="17463"/>
            <a:ext cx="1079500"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5</a:t>
            </a:r>
          </a:p>
        </p:txBody>
      </p:sp>
      <p:pic>
        <p:nvPicPr>
          <p:cNvPr id="19464" name="Imagen 5"/>
          <p:cNvPicPr>
            <a:picLocks noChangeAspect="1" noChangeArrowheads="1"/>
          </p:cNvPicPr>
          <p:nvPr/>
        </p:nvPicPr>
        <p:blipFill>
          <a:blip r:embed="rId3">
            <a:extLst>
              <a:ext uri="{28A0092B-C50C-407E-A947-70E740481C1C}">
                <a14:useLocalDpi xmlns:a14="http://schemas.microsoft.com/office/drawing/2010/main" val="0"/>
              </a:ext>
            </a:extLst>
          </a:blip>
          <a:srcRect r="35"/>
          <a:stretch>
            <a:fillRect/>
          </a:stretch>
        </p:blipFill>
        <p:spPr bwMode="auto">
          <a:xfrm>
            <a:off x="3078163" y="1435100"/>
            <a:ext cx="3492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
          <p:cNvPicPr>
            <a:picLocks noChangeAspect="1" noChangeArrowheads="1"/>
          </p:cNvPicPr>
          <p:nvPr/>
        </p:nvPicPr>
        <p:blipFill>
          <a:blip r:embed="rId4">
            <a:extLst>
              <a:ext uri="{28A0092B-C50C-407E-A947-70E740481C1C}">
                <a14:useLocalDpi xmlns:a14="http://schemas.microsoft.com/office/drawing/2010/main" val="0"/>
              </a:ext>
            </a:extLst>
          </a:blip>
          <a:srcRect r="95"/>
          <a:stretch>
            <a:fillRect/>
          </a:stretch>
        </p:blipFill>
        <p:spPr bwMode="auto">
          <a:xfrm>
            <a:off x="-36513" y="1435100"/>
            <a:ext cx="3109913"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descr="N:\FOTOGRAFÍAS BIODIVERSIDAD\fotos estrategia de biodiversidad\DSC08131.JPG"/>
          <p:cNvPicPr>
            <a:picLocks noChangeAspect="1" noChangeArrowheads="1"/>
          </p:cNvPicPr>
          <p:nvPr/>
        </p:nvPicPr>
        <p:blipFill>
          <a:blip r:embed="rId5">
            <a:extLst>
              <a:ext uri="{28A0092B-C50C-407E-A947-70E740481C1C}">
                <a14:useLocalDpi xmlns:a14="http://schemas.microsoft.com/office/drawing/2010/main" val="0"/>
              </a:ext>
            </a:extLst>
          </a:blip>
          <a:srcRect b="37"/>
          <a:stretch>
            <a:fillRect/>
          </a:stretch>
        </p:blipFill>
        <p:spPr bwMode="auto">
          <a:xfrm>
            <a:off x="-36513" y="5229225"/>
            <a:ext cx="3000376"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150" y="1465263"/>
            <a:ext cx="32226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 y="115888"/>
            <a:ext cx="3960813" cy="1152525"/>
          </a:xfrm>
        </p:spPr>
        <p:txBody>
          <a:bodyPr/>
          <a:lstStyle/>
          <a:p>
            <a:pPr>
              <a:defRPr/>
            </a:pPr>
            <a:r>
              <a:rPr sz="3200" smtClean="0"/>
              <a:t>Caña de azúcar se expandió sobre áreas frágiles</a:t>
            </a:r>
            <a:endParaRPr sz="3200"/>
          </a:p>
        </p:txBody>
      </p:sp>
      <p:sp>
        <p:nvSpPr>
          <p:cNvPr id="3" name="Content Placeholder 2"/>
          <p:cNvSpPr>
            <a:spLocks noGrp="1"/>
          </p:cNvSpPr>
          <p:nvPr>
            <p:ph idx="10"/>
          </p:nvPr>
        </p:nvSpPr>
        <p:spPr>
          <a:xfrm>
            <a:off x="4492625" y="1484313"/>
            <a:ext cx="4651375" cy="4392612"/>
          </a:xfrm>
        </p:spPr>
        <p:txBody>
          <a:bodyPr/>
          <a:lstStyle/>
          <a:p>
            <a:pPr>
              <a:lnSpc>
                <a:spcPct val="90000"/>
              </a:lnSpc>
              <a:buFont typeface="Arial" charset="0"/>
              <a:buChar char="•"/>
              <a:defRPr/>
            </a:pPr>
            <a:r>
              <a:rPr lang="es-SV" sz="2500"/>
              <a:t>Cultivo tradicional: No quema y rastrojos alimentan ganado</a:t>
            </a:r>
          </a:p>
          <a:p>
            <a:pPr>
              <a:lnSpc>
                <a:spcPct val="90000"/>
              </a:lnSpc>
              <a:buFont typeface="Arial" charset="0"/>
              <a:buChar char="•"/>
              <a:defRPr/>
            </a:pPr>
            <a:r>
              <a:rPr lang="es-SV" sz="2500"/>
              <a:t>Cultivo moderno: Quema, intensivo en agroquímicos y se ubica en planicies costeras y junto a zonas de manglares</a:t>
            </a:r>
          </a:p>
          <a:p>
            <a:pPr>
              <a:lnSpc>
                <a:spcPct val="90000"/>
              </a:lnSpc>
              <a:spcBef>
                <a:spcPts val="3600"/>
              </a:spcBef>
              <a:buFont typeface="Arial" charset="0"/>
              <a:buChar char="•"/>
              <a:defRPr/>
            </a:pPr>
            <a:r>
              <a:rPr lang="es-SV" sz="2500" err="1"/>
              <a:t>Traditional</a:t>
            </a:r>
            <a:r>
              <a:rPr lang="es-SV" sz="2500"/>
              <a:t>: </a:t>
            </a:r>
            <a:r>
              <a:rPr lang="es-SV" sz="2500" err="1"/>
              <a:t>Does</a:t>
            </a:r>
            <a:r>
              <a:rPr lang="es-SV" sz="2500"/>
              <a:t> </a:t>
            </a:r>
            <a:r>
              <a:rPr lang="es-SV" sz="2500" err="1"/>
              <a:t>not</a:t>
            </a:r>
            <a:r>
              <a:rPr lang="es-SV" sz="2500"/>
              <a:t> </a:t>
            </a:r>
            <a:r>
              <a:rPr lang="es-SV" sz="2500" err="1"/>
              <a:t>burn</a:t>
            </a:r>
            <a:r>
              <a:rPr lang="es-SV" sz="2500"/>
              <a:t> </a:t>
            </a:r>
            <a:br>
              <a:rPr lang="es-SV" sz="2500"/>
            </a:br>
            <a:r>
              <a:rPr lang="es-SV" sz="2500"/>
              <a:t>and </a:t>
            </a:r>
            <a:r>
              <a:rPr lang="es-SV" sz="2500" err="1"/>
              <a:t>crop</a:t>
            </a:r>
            <a:r>
              <a:rPr lang="es-SV" sz="2500"/>
              <a:t> </a:t>
            </a:r>
            <a:r>
              <a:rPr lang="es-SV" sz="2500" err="1"/>
              <a:t>residues</a:t>
            </a:r>
            <a:r>
              <a:rPr lang="es-SV" sz="2500"/>
              <a:t> </a:t>
            </a:r>
            <a:r>
              <a:rPr lang="es-SV" sz="2500" err="1"/>
              <a:t>feed</a:t>
            </a:r>
            <a:r>
              <a:rPr lang="es-SV" sz="2500"/>
              <a:t> </a:t>
            </a:r>
            <a:r>
              <a:rPr lang="es-SV" sz="2500" err="1"/>
              <a:t>cattle</a:t>
            </a:r>
            <a:r>
              <a:rPr lang="es-SV" sz="2500"/>
              <a:t>. </a:t>
            </a:r>
          </a:p>
          <a:p>
            <a:pPr>
              <a:lnSpc>
                <a:spcPct val="90000"/>
              </a:lnSpc>
              <a:buFont typeface="Arial" charset="0"/>
              <a:buChar char="•"/>
              <a:defRPr/>
            </a:pPr>
            <a:r>
              <a:rPr lang="es-SV" sz="2500"/>
              <a:t>Modern: Burns, </a:t>
            </a:r>
            <a:r>
              <a:rPr lang="es-SV" sz="2500" err="1"/>
              <a:t>intensive</a:t>
            </a:r>
            <a:r>
              <a:rPr lang="es-SV" sz="2500"/>
              <a:t> use of </a:t>
            </a:r>
            <a:r>
              <a:rPr lang="es-SV" sz="2500" err="1"/>
              <a:t>agrochemicals</a:t>
            </a:r>
            <a:r>
              <a:rPr lang="es-SV" sz="2500"/>
              <a:t> and </a:t>
            </a:r>
            <a:r>
              <a:rPr lang="es-SV" sz="2500" err="1"/>
              <a:t>is</a:t>
            </a:r>
            <a:r>
              <a:rPr lang="es-SV" sz="2500"/>
              <a:t> </a:t>
            </a:r>
            <a:r>
              <a:rPr lang="es-SV" sz="2500" err="1"/>
              <a:t>grown</a:t>
            </a:r>
            <a:r>
              <a:rPr lang="es-SV" sz="2500"/>
              <a:t> in </a:t>
            </a:r>
            <a:r>
              <a:rPr lang="es-SV" sz="2500" err="1"/>
              <a:t>coastal</a:t>
            </a:r>
            <a:r>
              <a:rPr lang="es-SV" sz="2500"/>
              <a:t> </a:t>
            </a:r>
            <a:r>
              <a:rPr lang="es-SV" sz="2500" err="1"/>
              <a:t>plains</a:t>
            </a:r>
            <a:r>
              <a:rPr lang="es-SV" sz="2500"/>
              <a:t> and </a:t>
            </a:r>
            <a:r>
              <a:rPr lang="es-SV" sz="2500" err="1"/>
              <a:t>near</a:t>
            </a:r>
            <a:r>
              <a:rPr lang="es-SV" sz="2500"/>
              <a:t> </a:t>
            </a:r>
            <a:r>
              <a:rPr lang="es-SV" sz="2500" err="1"/>
              <a:t>mangrove</a:t>
            </a:r>
            <a:r>
              <a:rPr lang="es-SV" sz="2500"/>
              <a:t> </a:t>
            </a:r>
            <a:r>
              <a:rPr lang="es-SV" sz="2500" err="1"/>
              <a:t>forests</a:t>
            </a:r>
            <a:r>
              <a:rPr lang="es-SV" sz="2500"/>
              <a:t>.  </a:t>
            </a:r>
          </a:p>
        </p:txBody>
      </p:sp>
      <p:sp>
        <p:nvSpPr>
          <p:cNvPr id="4" name="Content Placeholder 3"/>
          <p:cNvSpPr>
            <a:spLocks noGrp="1"/>
          </p:cNvSpPr>
          <p:nvPr>
            <p:ph idx="11"/>
          </p:nvPr>
        </p:nvSpPr>
        <p:spPr>
          <a:xfrm>
            <a:off x="190500" y="1628775"/>
            <a:ext cx="4176713" cy="4392613"/>
          </a:xfrm>
        </p:spPr>
        <p:txBody>
          <a:bodyPr/>
          <a:lstStyle/>
          <a:p>
            <a:pPr>
              <a:buFont typeface="Arial" charset="0"/>
              <a:buChar char="•"/>
              <a:defRPr/>
            </a:pPr>
            <a:endParaRPr lang="es-SV"/>
          </a:p>
        </p:txBody>
      </p:sp>
      <p:sp>
        <p:nvSpPr>
          <p:cNvPr id="5" name="Content Placeholder 4"/>
          <p:cNvSpPr>
            <a:spLocks noGrp="1"/>
          </p:cNvSpPr>
          <p:nvPr>
            <p:ph idx="12"/>
          </p:nvPr>
        </p:nvSpPr>
        <p:spPr>
          <a:xfrm>
            <a:off x="4787900" y="-26988"/>
            <a:ext cx="4176713" cy="1152526"/>
          </a:xfrm>
        </p:spPr>
        <p:txBody>
          <a:bodyPr/>
          <a:lstStyle/>
          <a:p>
            <a:pPr algn="r">
              <a:buFont typeface="Arial" charset="0"/>
              <a:buNone/>
              <a:defRPr/>
            </a:pPr>
            <a:r>
              <a:rPr lang="es-SV" sz="3200" err="1"/>
              <a:t>Sugarcane</a:t>
            </a:r>
            <a:r>
              <a:rPr lang="es-SV" sz="3200"/>
              <a:t> </a:t>
            </a:r>
            <a:r>
              <a:rPr lang="es-SV" sz="3200" err="1"/>
              <a:t>expanded</a:t>
            </a:r>
            <a:r>
              <a:rPr lang="es-SV" sz="3200"/>
              <a:t> </a:t>
            </a:r>
            <a:r>
              <a:rPr lang="es-SV" sz="3200" err="1"/>
              <a:t>over</a:t>
            </a:r>
            <a:r>
              <a:rPr lang="es-SV" sz="3200"/>
              <a:t> </a:t>
            </a:r>
            <a:r>
              <a:rPr lang="es-SV" sz="3200" err="1"/>
              <a:t>fragile</a:t>
            </a:r>
            <a:r>
              <a:rPr lang="es-SV" sz="3200"/>
              <a:t> </a:t>
            </a:r>
            <a:r>
              <a:rPr lang="es-SV" sz="3200" err="1"/>
              <a:t>areas</a:t>
            </a:r>
            <a:endParaRPr lang="es-SV" sz="3200"/>
          </a:p>
        </p:txBody>
      </p:sp>
      <p:sp>
        <p:nvSpPr>
          <p:cNvPr id="8" name="TextBox 7"/>
          <p:cNvSpPr txBox="1"/>
          <p:nvPr/>
        </p:nvSpPr>
        <p:spPr>
          <a:xfrm>
            <a:off x="4284663" y="17463"/>
            <a:ext cx="1079500" cy="1323975"/>
          </a:xfrm>
          <a:prstGeom prst="rect">
            <a:avLst/>
          </a:prstGeom>
          <a:solidFill>
            <a:schemeClr val="tx2">
              <a:lumMod val="50000"/>
            </a:schemeClr>
          </a:solidFill>
        </p:spPr>
        <p:txBody>
          <a:bodyPr>
            <a:spAutoFit/>
          </a:bodyPr>
          <a:lstStyle/>
          <a:p>
            <a:pPr algn="ctr">
              <a:defRPr/>
            </a:pPr>
            <a:r>
              <a:rPr lang="es-SV" sz="8000" dirty="0">
                <a:solidFill>
                  <a:schemeClr val="bg1"/>
                </a:solidFill>
                <a:latin typeface="Arial" charset="0"/>
                <a:cs typeface="Arial" charset="0"/>
              </a:rPr>
              <a:t>6</a:t>
            </a:r>
          </a:p>
        </p:txBody>
      </p:sp>
      <p:pic>
        <p:nvPicPr>
          <p:cNvPr id="20487" name="Imagen 1"/>
          <p:cNvPicPr>
            <a:picLocks noChangeAspect="1"/>
          </p:cNvPicPr>
          <p:nvPr/>
        </p:nvPicPr>
        <p:blipFill>
          <a:blip r:embed="rId2" cstate="print">
            <a:extLst>
              <a:ext uri="{28A0092B-C50C-407E-A947-70E740481C1C}">
                <a14:useLocalDpi xmlns:a14="http://schemas.microsoft.com/office/drawing/2010/main" val="0"/>
              </a:ext>
            </a:extLst>
          </a:blip>
          <a:srcRect l="12500" t="15620" r="8594" b="25124"/>
          <a:stretch>
            <a:fillRect/>
          </a:stretch>
        </p:blipFill>
        <p:spPr bwMode="auto">
          <a:xfrm>
            <a:off x="28575" y="1557338"/>
            <a:ext cx="439896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n 21" descr="IMG_49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278313"/>
            <a:ext cx="2520951"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932363" y="3933825"/>
            <a:ext cx="3887787" cy="0"/>
          </a:xfrm>
          <a:prstGeom prst="line">
            <a:avLst/>
          </a:prstGeom>
        </p:spPr>
        <p:style>
          <a:lnRef idx="1">
            <a:schemeClr val="accent1"/>
          </a:lnRef>
          <a:fillRef idx="0">
            <a:schemeClr val="accent1"/>
          </a:fillRef>
          <a:effectRef idx="0">
            <a:schemeClr val="accent1"/>
          </a:effectRef>
          <a:fontRef idx="minor">
            <a:schemeClr val="tx1"/>
          </a:fontRef>
        </p:style>
      </p:cxnSp>
      <p:pic>
        <p:nvPicPr>
          <p:cNvPr id="20490" name="Imagen 22" descr="Imagen 238"/>
          <p:cNvPicPr>
            <a:picLocks noChangeAspect="1" noChangeArrowheads="1"/>
          </p:cNvPicPr>
          <p:nvPr/>
        </p:nvPicPr>
        <p:blipFill>
          <a:blip r:embed="rId4">
            <a:extLst>
              <a:ext uri="{28A0092B-C50C-407E-A947-70E740481C1C}">
                <a14:useLocalDpi xmlns:a14="http://schemas.microsoft.com/office/drawing/2010/main" val="0"/>
              </a:ext>
            </a:extLst>
          </a:blip>
          <a:srcRect r="-73"/>
          <a:stretch>
            <a:fillRect/>
          </a:stretch>
        </p:blipFill>
        <p:spPr bwMode="auto">
          <a:xfrm>
            <a:off x="2327275" y="4278313"/>
            <a:ext cx="21653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LEY GENERAL DE AGUAS 28mar2012 revisada</Template>
  <TotalTime>57406</TotalTime>
  <Words>2130</Words>
  <Application>Microsoft Office PowerPoint</Application>
  <PresentationFormat>Presentación en pantalla (4:3)</PresentationFormat>
  <Paragraphs>465</Paragraphs>
  <Slides>33</Slides>
  <Notes>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33</vt:i4>
      </vt:variant>
    </vt:vector>
  </HeadingPairs>
  <TitlesOfParts>
    <vt:vector size="39" baseType="lpstr">
      <vt:lpstr>Arial</vt:lpstr>
      <vt:lpstr>MS PGothic</vt:lpstr>
      <vt:lpstr>Calibri</vt:lpstr>
      <vt:lpstr>Gill Sans MT</vt:lpstr>
      <vt:lpstr>Tema de Office</vt:lpstr>
      <vt:lpstr>1_Tema de Office</vt:lpstr>
      <vt:lpstr>    Degradación y restauración  de paisajes en El Salvador  Landscape degradation and restoration in El Salvador    </vt:lpstr>
      <vt:lpstr>Esquema de Presentación</vt:lpstr>
      <vt:lpstr>9 claves  para entender El Salvador     9 keys  to understand El Salvador</vt:lpstr>
      <vt:lpstr>Uso de la tierra:  Predominan los agroecosistemas</vt:lpstr>
      <vt:lpstr>Pastos solos o con cultivos: un quinto del territorio</vt:lpstr>
      <vt:lpstr>Granos básicos (maíz, frijol): un quinto del territorio</vt:lpstr>
      <vt:lpstr>Café bajo sombra es cobertura forestal más extensa</vt:lpstr>
      <vt:lpstr>Bosque Manglar es el bosque natural más extenso</vt:lpstr>
      <vt:lpstr>Caña de azúcar se expandió sobre áreas frágiles</vt:lpstr>
      <vt:lpstr>Migración: 1/3 de salvadoreños viven fuera del país </vt:lpstr>
      <vt:lpstr>Población: Cambia distribución espacial y urbana crece</vt:lpstr>
      <vt:lpstr>Expansión urbana</vt:lpstr>
      <vt:lpstr>Eventos climáticos extremos  y sus impactos    Extreme weather events  and their impacts </vt:lpstr>
      <vt:lpstr>3 Julio: Lluvias intensas desbordan río en San Salvador </vt:lpstr>
      <vt:lpstr>7-8 Nov (Baja E96):  Nuevo récord de  lluvia en 6 horas </vt:lpstr>
      <vt:lpstr>23-31 Mayo (Agatha):  Nuevo récord de  lluvia en 24 horas </vt:lpstr>
      <vt:lpstr>10-19 Oct (DT12E):  Récords de duración  y acumulado de lluvia  </vt:lpstr>
      <vt:lpstr>Eventos extremos de lluvia más frecuentes y también del Pacífico</vt:lpstr>
      <vt:lpstr>Julio: Variación espacial extrema de lluvia y sequía en Oriente</vt:lpstr>
      <vt:lpstr>El Salvador confirma conclusiones del IPCC sobre eventos extremos</vt:lpstr>
      <vt:lpstr>Centroamérica en el Índice de Riesgo Climático Global Central America in the Global Climate Risk Index (Germanwatch) </vt:lpstr>
      <vt:lpstr>Escenarios climáticos   Climate scenarios</vt:lpstr>
      <vt:lpstr>Presentación de PowerPoint</vt:lpstr>
      <vt:lpstr>Escenarios globales de aumento de termperatura </vt:lpstr>
      <vt:lpstr>Elevación del Nivel del mar Sea level rise </vt:lpstr>
      <vt:lpstr>Cambio climático se está acelerando Climate change is accelerating</vt:lpstr>
      <vt:lpstr>Impactos crecientes en agua, agricultura, salud, energía e infraestructura </vt:lpstr>
      <vt:lpstr>Restauración de paisajes como  respuesta estratégica    Landscape restoration as a  strategic response</vt:lpstr>
      <vt:lpstr>Siete prioridades </vt:lpstr>
      <vt:lpstr>Programa Nacional de Restauración de Ecosistemas y Paisajes (PREP)</vt:lpstr>
      <vt:lpstr>Política y Estrategia Nacional del Medio Ambiente </vt:lpstr>
      <vt:lpstr>¡Qué hacer!</vt:lpstr>
      <vt:lpstr> Gracias Thank You</vt:lpstr>
    </vt:vector>
  </TitlesOfParts>
  <Company>MARN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 PARA EL ORDENAMIENTO DEL USO DE LOS RECURSOS COSTERO MARINOS</dc:title>
  <dc:creator>user</dc:creator>
  <cp:lastModifiedBy>LGonzalez</cp:lastModifiedBy>
  <cp:revision>1374</cp:revision>
  <dcterms:created xsi:type="dcterms:W3CDTF">2012-03-30T21:24:30Z</dcterms:created>
  <dcterms:modified xsi:type="dcterms:W3CDTF">2020-02-20T18:08:44Z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0008004243000000000001024100</vt:lpwstr>
  </property>
</Properties>
</file>