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33" r:id="rId3"/>
    <p:sldId id="332" r:id="rId4"/>
    <p:sldId id="313" r:id="rId5"/>
    <p:sldId id="314" r:id="rId6"/>
    <p:sldId id="334" r:id="rId7"/>
    <p:sldId id="329" r:id="rId8"/>
    <p:sldId id="271" r:id="rId9"/>
    <p:sldId id="272" r:id="rId10"/>
    <p:sldId id="312" r:id="rId11"/>
    <p:sldId id="331" r:id="rId12"/>
    <p:sldId id="316" r:id="rId13"/>
  </p:sldIdLst>
  <p:sldSz cx="9144000" cy="6858000" type="screen4x3"/>
  <p:notesSz cx="6858000" cy="9144000"/>
  <p:defaultTextStyle>
    <a:defPPr>
      <a:defRPr lang="es-S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barry" initials="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4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8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1-11-02T09:39:42.502" idx="2">
    <p:pos x="5032" y="400"/>
    <p:text>Es importante senalar que en ESTE eje, los mismos ONGs, comunitarios y productores son los actores principales o protagonistas . En los otros que siguen, es mas el rol del MARN. 
Tambien, habria que introducir aca, la necesidad de hacer los analisis PRE-Siembra sobre la vulnerabilidad de la produccion (de erosion, deslices, inundaciones, etc) para ubicar mejor la siembra para el proximo ciclo, ADEMAS de la inclusion de practicas distintas. 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1-11-02T09:39:42.502" idx="1">
    <p:pos x="5032" y="400"/>
    <p:text>Es importante senalar que en ESTE eje, los mismos ONGs, comunitarios y productores son los actores principales o protagonistas . En los otros que siguen, es mas el rol del MARN. 
Tambien, habria que introducir aca, la necesidad de hacer los analisis PRE-Siembra sobre la vulnerabilidad de la produccion (de erosion, deslices, inundaciones, etc) para ubicar mejor la siembra para el proximo ciclo, ADEMAS de la inclusion de practicas distintas. 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962610-F1A5-46A2-B0DF-F21789B40A91}" type="datetimeFigureOut">
              <a:rPr lang="es-SV" altLang="es-US"/>
              <a:pPr/>
              <a:t>24/02/2020</a:t>
            </a:fld>
            <a:endParaRPr lang="es-SV" altLang="es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F38255-BEF0-46CB-B479-1E7396FC8AD3}" type="slidenum">
              <a:rPr lang="es-SV" altLang="es-US"/>
              <a:pPr/>
              <a:t>‹Nº›</a:t>
            </a:fld>
            <a:endParaRPr lang="es-SV" alt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D4BDB2-E88B-4374-9A38-49E23083A14C}" type="datetimeFigureOut">
              <a:rPr lang="es-SV" altLang="es-US"/>
              <a:pPr/>
              <a:t>24/02/2020</a:t>
            </a:fld>
            <a:endParaRPr lang="es-SV" altLang="es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altLang="es-US" smtClean="0"/>
              <a:t>Haga clic para modificar el estilo de texto del patrón</a:t>
            </a:r>
          </a:p>
          <a:p>
            <a:pPr lvl="1"/>
            <a:r>
              <a:rPr lang="es-ES" altLang="es-US" smtClean="0"/>
              <a:t>Segundo nivel</a:t>
            </a:r>
          </a:p>
          <a:p>
            <a:pPr lvl="2"/>
            <a:r>
              <a:rPr lang="es-ES" altLang="es-US" smtClean="0"/>
              <a:t>Tercer nivel</a:t>
            </a:r>
          </a:p>
          <a:p>
            <a:pPr lvl="3"/>
            <a:r>
              <a:rPr lang="es-ES" altLang="es-US" smtClean="0"/>
              <a:t>Cuarto nivel</a:t>
            </a:r>
          </a:p>
          <a:p>
            <a:pPr lvl="4"/>
            <a:r>
              <a:rPr lang="es-ES" altLang="es-US" smtClean="0"/>
              <a:t>Quinto nivel</a:t>
            </a:r>
            <a:endParaRPr lang="es-SV" altLang="es-US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88C260-CE81-4AE9-A026-412CED421EDC}" type="slidenum">
              <a:rPr lang="es-SV" altLang="es-US"/>
              <a:pPr/>
              <a:t>‹Nº›</a:t>
            </a:fld>
            <a:endParaRPr lang="es-SV" alt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US" smtClean="0"/>
          </a:p>
        </p:txBody>
      </p:sp>
      <p:sp>
        <p:nvSpPr>
          <p:cNvPr id="1638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382C599-0811-4253-8715-6B49E0C7E416}" type="slidenum">
              <a:rPr lang="es-SV" altLang="es-US" sz="1200"/>
              <a:pPr eaLnBrk="1" hangingPunct="1"/>
              <a:t>1</a:t>
            </a:fld>
            <a:endParaRPr lang="es-SV" altLang="es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8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US" smtClean="0"/>
          </a:p>
        </p:txBody>
      </p:sp>
      <p:sp>
        <p:nvSpPr>
          <p:cNvPr id="3481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B2C4284-FAB1-4CB2-A104-5FC3677A579E}" type="slidenum">
              <a:rPr lang="es-SV" altLang="es-US" sz="1200"/>
              <a:pPr eaLnBrk="1" hangingPunct="1"/>
              <a:t>11</a:t>
            </a:fld>
            <a:endParaRPr lang="es-SV" altLang="es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6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s-SV" altLang="es-US" smtClean="0"/>
              <a:t>1. El PREP introduce cambio en el abordaje, pasando desde la finca a incluirlo en el paisaje; el Paisaje lo entendemos como una escala de vulnerabilidad; el sector agropecuario afecta y es afectado en esta escala (erosión de suelos, sedimentación, inundaciones, deslizamientos etc.;</a:t>
            </a:r>
          </a:p>
          <a:p>
            <a:pPr eaLnBrk="1" hangingPunct="1">
              <a:spcBef>
                <a:spcPct val="0"/>
              </a:spcBef>
            </a:pPr>
            <a:r>
              <a:rPr lang="es-SV" altLang="es-US" smtClean="0"/>
              <a:t>2. Significa trabajar con pequeños, medianos y grandes productores.</a:t>
            </a:r>
          </a:p>
          <a:p>
            <a:pPr eaLnBrk="1" hangingPunct="1">
              <a:spcBef>
                <a:spcPct val="0"/>
              </a:spcBef>
            </a:pPr>
            <a:r>
              <a:rPr lang="es-SV" altLang="es-US" smtClean="0"/>
              <a:t>3. El reto de construir el diálogo y acuerdos en esta escala. Territorios de Progreso; Mesa PBL; CEL, MAG, MARN MOP.  </a:t>
            </a:r>
          </a:p>
        </p:txBody>
      </p:sp>
      <p:sp>
        <p:nvSpPr>
          <p:cNvPr id="3686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412D254-F687-4F5A-AFA7-502CF265B775}" type="slidenum">
              <a:rPr lang="es-CO" altLang="es-US" sz="1200"/>
              <a:pPr eaLnBrk="1" hangingPunct="1"/>
              <a:t>12</a:t>
            </a:fld>
            <a:endParaRPr lang="es-CO" altLang="es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US" smtClean="0"/>
          </a:p>
        </p:txBody>
      </p:sp>
      <p:sp>
        <p:nvSpPr>
          <p:cNvPr id="1843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E966548-E69B-47E4-859A-5864E17DEF26}" type="slidenum">
              <a:rPr lang="es-SV" altLang="es-US" sz="1200"/>
              <a:pPr eaLnBrk="1" hangingPunct="1"/>
              <a:t>3</a:t>
            </a:fld>
            <a:endParaRPr lang="es-SV" altLang="es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altLang="es-US" smtClean="0"/>
          </a:p>
        </p:txBody>
      </p:sp>
      <p:sp>
        <p:nvSpPr>
          <p:cNvPr id="2048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9D8B736-D2A8-4669-B06F-67609177EAD2}" type="slidenum">
              <a:rPr lang="es-CO" altLang="es-US" sz="1200"/>
              <a:pPr eaLnBrk="1" hangingPunct="1"/>
              <a:t>4</a:t>
            </a:fld>
            <a:endParaRPr lang="es-CO" altLang="es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altLang="es-US" smtClean="0"/>
          </a:p>
        </p:txBody>
      </p:sp>
      <p:sp>
        <p:nvSpPr>
          <p:cNvPr id="2253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C58FD5C-37B7-4577-8209-19F0EBF64E93}" type="slidenum">
              <a:rPr lang="es-CO" altLang="es-US" sz="1200"/>
              <a:pPr eaLnBrk="1" hangingPunct="1"/>
              <a:t>5</a:t>
            </a:fld>
            <a:endParaRPr lang="es-CO" altLang="es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US" smtClean="0"/>
          </a:p>
        </p:txBody>
      </p:sp>
      <p:sp>
        <p:nvSpPr>
          <p:cNvPr id="2457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C6835CC-61FC-45DB-ACEB-28B9DFB4EFC1}" type="slidenum">
              <a:rPr lang="es-SV" altLang="es-US" sz="1200"/>
              <a:pPr eaLnBrk="1" hangingPunct="1"/>
              <a:t>6</a:t>
            </a:fld>
            <a:endParaRPr lang="es-SV" altLang="es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US" smtClean="0"/>
          </a:p>
        </p:txBody>
      </p:sp>
      <p:sp>
        <p:nvSpPr>
          <p:cNvPr id="2662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1677EEF-7376-401D-BC13-18877F4E19FF}" type="slidenum">
              <a:rPr lang="es-SV" altLang="es-US" sz="1200"/>
              <a:pPr eaLnBrk="1" hangingPunct="1"/>
              <a:t>7</a:t>
            </a:fld>
            <a:endParaRPr lang="es-SV" altLang="es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US" smtClean="0"/>
          </a:p>
        </p:txBody>
      </p:sp>
      <p:sp>
        <p:nvSpPr>
          <p:cNvPr id="2867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27C14B2-AFC5-4F6A-9368-3070B2B6D8BE}" type="slidenum">
              <a:rPr lang="es-SV" altLang="es-US" sz="1200"/>
              <a:pPr eaLnBrk="1" hangingPunct="1"/>
              <a:t>8</a:t>
            </a:fld>
            <a:endParaRPr lang="es-SV" altLang="es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SV" altLang="es-US" smtClean="0"/>
              <a:t>Caña, no quema; evitar uso de madurantes químicos; adopción biodigestores; evitar disminución de área – aumentar área de cultivo de café.</a:t>
            </a:r>
          </a:p>
        </p:txBody>
      </p:sp>
      <p:sp>
        <p:nvSpPr>
          <p:cNvPr id="3072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14C233A-7D6E-4145-AC87-7F796C33ADAE}" type="slidenum">
              <a:rPr lang="es-SV" altLang="es-US" sz="1200"/>
              <a:pPr eaLnBrk="1" hangingPunct="1"/>
              <a:t>9</a:t>
            </a:fld>
            <a:endParaRPr lang="es-SV" altLang="es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0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US" smtClean="0"/>
          </a:p>
        </p:txBody>
      </p:sp>
      <p:sp>
        <p:nvSpPr>
          <p:cNvPr id="3277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7E56B76-D7BF-48F6-A477-4C1CEC81AA43}" type="slidenum">
              <a:rPr lang="es-SV" altLang="es-US" sz="1200"/>
              <a:pPr eaLnBrk="1" hangingPunct="1"/>
              <a:t>10</a:t>
            </a:fld>
            <a:endParaRPr lang="es-SV" altLang="es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3FE51E-D021-41F4-B2E1-1F591CC7FEF1}" type="datetimeFigureOut">
              <a:rPr lang="es-SV" altLang="es-US"/>
              <a:pPr/>
              <a:t>24/02/2020</a:t>
            </a:fld>
            <a:endParaRPr lang="es-SV" alt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BE4F4-1BC5-49B4-AFF5-7C0EF1366010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173547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4690A7-FC1B-4511-92DD-338455B9D095}" type="datetimeFigureOut">
              <a:rPr lang="es-SV" altLang="es-US"/>
              <a:pPr/>
              <a:t>24/02/2020</a:t>
            </a:fld>
            <a:endParaRPr lang="es-SV" alt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83172-D5DC-425B-B20B-89BCCB9E55DE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1579527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E530A1-AC15-49AF-8C1F-9437DF669A55}" type="datetimeFigureOut">
              <a:rPr lang="es-SV" altLang="es-US"/>
              <a:pPr/>
              <a:t>24/02/2020</a:t>
            </a:fld>
            <a:endParaRPr lang="es-SV" alt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79766-C071-45F9-B113-69B17D2A5018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1612937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4444D8-72F5-48CD-9E15-911D49BF5DEC}" type="datetimeFigureOut">
              <a:rPr lang="es-SV" altLang="es-US"/>
              <a:pPr/>
              <a:t>24/02/2020</a:t>
            </a:fld>
            <a:endParaRPr lang="es-SV" alt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6AEA8-7011-44CA-B620-E033FFE3A7BA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1073191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04E181-5FC4-400D-AF2B-226AFE46838A}" type="datetimeFigureOut">
              <a:rPr lang="es-SV" altLang="es-US"/>
              <a:pPr/>
              <a:t>24/02/2020</a:t>
            </a:fld>
            <a:endParaRPr lang="es-SV" alt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CBE4D-BD96-4DE9-9977-1328B5A79250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359948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1D8113-A332-4F32-A285-35FAFB6BCE00}" type="datetimeFigureOut">
              <a:rPr lang="es-SV" altLang="es-US"/>
              <a:pPr/>
              <a:t>24/02/2020</a:t>
            </a:fld>
            <a:endParaRPr lang="es-SV" altLang="es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90E49-2764-449A-85A0-A12AA0FF6B51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92908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93A457-290A-4677-B03C-589616AF0C9B}" type="datetimeFigureOut">
              <a:rPr lang="es-SV" altLang="es-US"/>
              <a:pPr/>
              <a:t>24/02/2020</a:t>
            </a:fld>
            <a:endParaRPr lang="es-SV" altLang="es-U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D78DC-FD06-4D8C-9A8A-1F04E7C2FF42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42371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D9A567-A3A3-4358-B87F-69893493071C}" type="datetimeFigureOut">
              <a:rPr lang="es-SV" altLang="es-US"/>
              <a:pPr/>
              <a:t>24/02/2020</a:t>
            </a:fld>
            <a:endParaRPr lang="es-SV" altLang="es-U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64061-F7BB-4C1E-8D89-72F8A7E7DAB8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356441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2E20EC-B3DB-406A-A078-30CE2402DA49}" type="datetimeFigureOut">
              <a:rPr lang="es-SV" altLang="es-US"/>
              <a:pPr/>
              <a:t>24/02/2020</a:t>
            </a:fld>
            <a:endParaRPr lang="es-SV" altLang="es-U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068F1-7EA5-4AFE-9841-372E14726D00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1081858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D47370-4DD0-474E-802B-82305DCEBD8F}" type="datetimeFigureOut">
              <a:rPr lang="es-SV" altLang="es-US"/>
              <a:pPr/>
              <a:t>24/02/2020</a:t>
            </a:fld>
            <a:endParaRPr lang="es-SV" altLang="es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2D20A-F22E-4767-8390-53E02575C686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2297252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42A991-291C-4F34-B8A6-F2D606899857}" type="datetimeFigureOut">
              <a:rPr lang="es-SV" altLang="es-US"/>
              <a:pPr/>
              <a:t>24/02/2020</a:t>
            </a:fld>
            <a:endParaRPr lang="es-SV" altLang="es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1E1C1-88CA-4370-B8CF-D19D2741E54A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4205515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 smtClean="0"/>
              <a:t>Haga clic para modificar el estilo de título del patrón</a:t>
            </a:r>
            <a:endParaRPr lang="es-SV" altLang="es-US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 smtClean="0"/>
              <a:t>Haga clic para modificar el estilo de texto del patrón</a:t>
            </a:r>
          </a:p>
          <a:p>
            <a:pPr lvl="1"/>
            <a:r>
              <a:rPr lang="es-ES" altLang="es-US" smtClean="0"/>
              <a:t>Segundo nivel</a:t>
            </a:r>
          </a:p>
          <a:p>
            <a:pPr lvl="2"/>
            <a:r>
              <a:rPr lang="es-ES" altLang="es-US" smtClean="0"/>
              <a:t>Tercer nivel</a:t>
            </a:r>
          </a:p>
          <a:p>
            <a:pPr lvl="3"/>
            <a:r>
              <a:rPr lang="es-ES" altLang="es-US" smtClean="0"/>
              <a:t>Cuarto nivel</a:t>
            </a:r>
          </a:p>
          <a:p>
            <a:pPr lvl="4"/>
            <a:r>
              <a:rPr lang="es-ES" altLang="es-US" smtClean="0"/>
              <a:t>Quinto nivel</a:t>
            </a:r>
            <a:endParaRPr lang="es-SV" altLang="es-U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5E21947-A896-4EC1-9CDC-A7DA48136102}" type="datetimeFigureOut">
              <a:rPr lang="es-SV" altLang="es-US"/>
              <a:pPr/>
              <a:t>24/02/2020</a:t>
            </a:fld>
            <a:endParaRPr lang="es-SV" alt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A5BF937-C99D-428E-BB8A-451CA965001C}" type="slidenum">
              <a:rPr lang="es-SV" altLang="es-US"/>
              <a:pPr/>
              <a:t>‹Nº›</a:t>
            </a:fld>
            <a:endParaRPr lang="es-SV" alt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CuadroTexto"/>
          <p:cNvSpPr txBox="1">
            <a:spLocks noChangeArrowheads="1"/>
          </p:cNvSpPr>
          <p:nvPr/>
        </p:nvSpPr>
        <p:spPr bwMode="auto">
          <a:xfrm>
            <a:off x="1169988" y="1428750"/>
            <a:ext cx="7116762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ES" altLang="es-US" sz="3200">
                <a:solidFill>
                  <a:srgbClr val="00247D"/>
                </a:solidFill>
              </a:rPr>
              <a:t>Programa Nacional de Restauración de Ecosistemas y Paisajes</a:t>
            </a:r>
          </a:p>
          <a:p>
            <a:pPr algn="ctr" eaLnBrk="1" hangingPunct="1"/>
            <a:endParaRPr lang="es-ES" altLang="es-US" sz="1600">
              <a:solidFill>
                <a:srgbClr val="00247D"/>
              </a:solidFill>
            </a:endParaRPr>
          </a:p>
          <a:p>
            <a:pPr eaLnBrk="1" hangingPunct="1"/>
            <a:endParaRPr lang="es-SV" altLang="es-US" sz="3200">
              <a:solidFill>
                <a:srgbClr val="00247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7988" cy="1143000"/>
          </a:xfrm>
        </p:spPr>
        <p:txBody>
          <a:bodyPr/>
          <a:lstStyle/>
          <a:p>
            <a:r>
              <a:rPr lang="es-ES" altLang="es-US" sz="2800" b="1" smtClean="0"/>
              <a:t>Cómo proponemos hacerlo</a:t>
            </a:r>
            <a:r>
              <a:rPr lang="es-CO" altLang="es-US" sz="2800" smtClean="0"/>
              <a:t> 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250825" y="1214438"/>
            <a:ext cx="8435975" cy="4525962"/>
          </a:xfrm>
        </p:spPr>
        <p:txBody>
          <a:bodyPr/>
          <a:lstStyle/>
          <a:p>
            <a:pPr>
              <a:spcBef>
                <a:spcPts val="1775"/>
              </a:spcBef>
            </a:pPr>
            <a:r>
              <a:rPr lang="es-CO" altLang="es-US" sz="2400" smtClean="0"/>
              <a:t>Inventario conjunto de los promotores y productores de la Agricultura Sostenible.</a:t>
            </a:r>
          </a:p>
          <a:p>
            <a:pPr>
              <a:spcBef>
                <a:spcPts val="1775"/>
              </a:spcBef>
            </a:pPr>
            <a:r>
              <a:rPr lang="es-CO" altLang="es-US" sz="2400" smtClean="0"/>
              <a:t>Partir de los agricultores que ya practican la Agricultura Sostenible </a:t>
            </a:r>
            <a:r>
              <a:rPr lang="es-ES" altLang="es-US" sz="2400" smtClean="0"/>
              <a:t>(</a:t>
            </a:r>
            <a:r>
              <a:rPr lang="en-US" altLang="es-US" sz="2400" i="1" smtClean="0"/>
              <a:t>smart agriculture</a:t>
            </a:r>
            <a:r>
              <a:rPr lang="es-ES" altLang="es-US" sz="2400" smtClean="0"/>
              <a:t>)</a:t>
            </a:r>
            <a:endParaRPr lang="es-CO" altLang="es-US" sz="2400" smtClean="0"/>
          </a:p>
          <a:p>
            <a:pPr>
              <a:spcBef>
                <a:spcPts val="1775"/>
              </a:spcBef>
            </a:pPr>
            <a:r>
              <a:rPr lang="es-CO" altLang="es-US" sz="2400" smtClean="0"/>
              <a:t>Aprender de ellos, sistematizar su conocimiento, promover el abordaje.</a:t>
            </a:r>
          </a:p>
          <a:p>
            <a:pPr>
              <a:spcBef>
                <a:spcPts val="1775"/>
              </a:spcBef>
            </a:pPr>
            <a:r>
              <a:rPr lang="es-CO" altLang="es-US" sz="2400" smtClean="0"/>
              <a:t>Buscar como fortalecer su capacidad de ir expandiendo su producción a mayor escala. </a:t>
            </a:r>
          </a:p>
          <a:p>
            <a:pPr>
              <a:spcBef>
                <a:spcPts val="1775"/>
              </a:spcBef>
            </a:pPr>
            <a:r>
              <a:rPr lang="es-CO" altLang="es-US" sz="2400" smtClean="0"/>
              <a:t>Desarrollo conjunto de un sistema de incentivos.</a:t>
            </a:r>
          </a:p>
          <a:p>
            <a:endParaRPr lang="es-CO" altLang="es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3 CuadroTexto"/>
          <p:cNvSpPr txBox="1">
            <a:spLocks noChangeArrowheads="1"/>
          </p:cNvSpPr>
          <p:nvPr/>
        </p:nvSpPr>
        <p:spPr bwMode="auto">
          <a:xfrm>
            <a:off x="928688" y="714375"/>
            <a:ext cx="7072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SV" altLang="es-US" sz="2800">
                <a:solidFill>
                  <a:srgbClr val="00247D"/>
                </a:solidFill>
              </a:rPr>
              <a:t>Acciones iniciales del Programa</a:t>
            </a:r>
          </a:p>
        </p:txBody>
      </p:sp>
      <p:sp>
        <p:nvSpPr>
          <p:cNvPr id="33794" name="5 CuadroTexto"/>
          <p:cNvSpPr txBox="1">
            <a:spLocks noChangeArrowheads="1"/>
          </p:cNvSpPr>
          <p:nvPr/>
        </p:nvSpPr>
        <p:spPr bwMode="auto">
          <a:xfrm>
            <a:off x="500063" y="1357313"/>
            <a:ext cx="8393112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ES" altLang="es-US" sz="2800"/>
              <a:t>Identificación de tres zonas para la fase de arranque:</a:t>
            </a:r>
          </a:p>
          <a:p>
            <a:pPr eaLnBrk="1" hangingPunct="1"/>
            <a:r>
              <a:rPr lang="es-ES" altLang="es-US" sz="1800"/>
              <a:t>1. Bajo Lempa (Zacatecoluca, Tecoluca y Jiquilisco)</a:t>
            </a:r>
          </a:p>
          <a:p>
            <a:pPr eaLnBrk="1" hangingPunct="1"/>
            <a:r>
              <a:rPr lang="es-ES" altLang="es-US" sz="1800"/>
              <a:t>2. Micro Región A Humedal Cerrón Grande (Suchitoto,Cinquera y Jutiapa)</a:t>
            </a:r>
          </a:p>
          <a:p>
            <a:pPr eaLnBrk="1" hangingPunct="1"/>
            <a:r>
              <a:rPr lang="es-ES" altLang="es-US" sz="1800"/>
              <a:t>3. La Montañona (Chalatenango, Comalapa, Concepción Quezaltepeque, El Carrizal, La Laguna, Las Vueltas y Ojos de Agua)</a:t>
            </a:r>
          </a:p>
          <a:p>
            <a:pPr eaLnBrk="1" hangingPunct="1"/>
            <a:endParaRPr lang="es-ES" altLang="es-US" sz="2800"/>
          </a:p>
          <a:p>
            <a:pPr eaLnBrk="1" hangingPunct="1"/>
            <a:r>
              <a:rPr lang="es-ES" altLang="es-US" sz="2800"/>
              <a:t>Dialogo con el MAG, MOP y los actores locales</a:t>
            </a:r>
          </a:p>
          <a:p>
            <a:pPr eaLnBrk="1" hangingPunct="1"/>
            <a:endParaRPr lang="es-ES" altLang="es-US" sz="2800"/>
          </a:p>
          <a:p>
            <a:pPr eaLnBrk="1" hangingPunct="1"/>
            <a:r>
              <a:rPr lang="es-ES" altLang="es-US" sz="2800"/>
              <a:t>Zafra verde de 2,500 manzanas de caña de azúcar en la presente cosecha.</a:t>
            </a:r>
          </a:p>
          <a:p>
            <a:pPr eaLnBrk="1" hangingPunct="1"/>
            <a:endParaRPr lang="es-ES" altLang="es-US" sz="2800">
              <a:latin typeface="Calibri" panose="020F0502020204030204" pitchFamily="34" charset="0"/>
            </a:endParaRPr>
          </a:p>
        </p:txBody>
      </p:sp>
      <p:sp>
        <p:nvSpPr>
          <p:cNvPr id="33795" name="6 CuadroTexto"/>
          <p:cNvSpPr txBox="1">
            <a:spLocks noChangeArrowheads="1"/>
          </p:cNvSpPr>
          <p:nvPr/>
        </p:nvSpPr>
        <p:spPr bwMode="auto">
          <a:xfrm>
            <a:off x="107950" y="6308725"/>
            <a:ext cx="4595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SV" altLang="es-US" sz="1400">
                <a:solidFill>
                  <a:srgbClr val="558ED5"/>
                </a:solidFill>
              </a:rPr>
              <a:t>Dirección de Cambio Climático y Asuntos  Estratégicos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10 Imagen" descr="mapa_relieve1_Mod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000125"/>
            <a:ext cx="7197725" cy="459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s-US" smtClean="0"/>
          </a:p>
        </p:txBody>
      </p:sp>
      <p:pic>
        <p:nvPicPr>
          <p:cNvPr id="37890" name="Marcador de contenido 6" descr="Screen shot 2011-11-21 at 8.04.48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2" b="2602"/>
          <a:stretch>
            <a:fillRect/>
          </a:stretch>
        </p:blipFill>
        <p:spPr>
          <a:xfrm>
            <a:off x="-44450" y="1125538"/>
            <a:ext cx="9296400" cy="5111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" b="79"/>
          <a:stretch>
            <a:fillRect/>
          </a:stretch>
        </p:blipFill>
        <p:spPr bwMode="auto">
          <a:xfrm>
            <a:off x="211138" y="142875"/>
            <a:ext cx="8789987" cy="65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2 CuadroTexto"/>
          <p:cNvSpPr txBox="1">
            <a:spLocks noChangeArrowheads="1"/>
          </p:cNvSpPr>
          <p:nvPr/>
        </p:nvSpPr>
        <p:spPr bwMode="auto">
          <a:xfrm>
            <a:off x="6773863" y="5824538"/>
            <a:ext cx="1798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SV" altLang="es-US" sz="1200"/>
              <a:t>Datos de Post DT 12E</a:t>
            </a:r>
          </a:p>
          <a:p>
            <a:pPr eaLnBrk="1" hangingPunct="1"/>
            <a:r>
              <a:rPr lang="es-SV" altLang="es-US" sz="1200"/>
              <a:t>Sur de Honduras (FAO)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Título"/>
          <p:cNvSpPr>
            <a:spLocks noGrp="1"/>
          </p:cNvSpPr>
          <p:nvPr>
            <p:ph type="title"/>
          </p:nvPr>
        </p:nvSpPr>
        <p:spPr>
          <a:xfrm>
            <a:off x="500063" y="428625"/>
            <a:ext cx="6143625" cy="928688"/>
          </a:xfrm>
        </p:spPr>
        <p:txBody>
          <a:bodyPr/>
          <a:lstStyle/>
          <a:p>
            <a:r>
              <a:rPr lang="en-US" altLang="es-US" sz="2000" b="1" smtClean="0"/>
              <a:t>Tendencias de Indices de Precios de </a:t>
            </a:r>
            <a:r>
              <a:rPr lang="es-CO" altLang="es-US" sz="2000" b="1" smtClean="0"/>
              <a:t>Fertilizantes/Petróleo</a:t>
            </a:r>
            <a:r>
              <a:rPr lang="en-US" altLang="es-US" sz="2000" b="1" smtClean="0"/>
              <a:t> Crudo</a:t>
            </a:r>
            <a:br>
              <a:rPr lang="en-US" altLang="es-US" sz="2000" b="1" smtClean="0"/>
            </a:br>
            <a:r>
              <a:rPr lang="en-US" altLang="es-US" sz="2000" b="1" smtClean="0"/>
              <a:t>con Alimentos </a:t>
            </a:r>
          </a:p>
        </p:txBody>
      </p:sp>
      <p:pic>
        <p:nvPicPr>
          <p:cNvPr id="19458" name="4 Marcador de contenido" descr="Figura1'Pag10-2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371600"/>
            <a:ext cx="4587875" cy="4495800"/>
          </a:xfrm>
        </p:spPr>
      </p:pic>
      <p:sp>
        <p:nvSpPr>
          <p:cNvPr id="19459" name="5 CuadroTexto"/>
          <p:cNvSpPr txBox="1">
            <a:spLocks noChangeArrowheads="1"/>
          </p:cNvSpPr>
          <p:nvPr/>
        </p:nvSpPr>
        <p:spPr bwMode="auto">
          <a:xfrm>
            <a:off x="5867400" y="2819400"/>
            <a:ext cx="2819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s-US" sz="1600"/>
              <a:t>Fuente: Global Challenges for Food and Agriculture: FAO</a:t>
            </a:r>
            <a:r>
              <a:rPr lang="en-US" altLang="es-ES" sz="1600"/>
              <a:t>’</a:t>
            </a:r>
            <a:r>
              <a:rPr lang="en-US" altLang="es-US" sz="1600"/>
              <a:t>s Long-term Outlook for Global Agriculture, Rome, 2008, available at www.fao.org.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4 Título"/>
          <p:cNvSpPr>
            <a:spLocks noGrp="1"/>
          </p:cNvSpPr>
          <p:nvPr>
            <p:ph type="title"/>
          </p:nvPr>
        </p:nvSpPr>
        <p:spPr>
          <a:xfrm>
            <a:off x="457200" y="285750"/>
            <a:ext cx="7686675" cy="1071563"/>
          </a:xfrm>
        </p:spPr>
        <p:txBody>
          <a:bodyPr/>
          <a:lstStyle/>
          <a:p>
            <a:r>
              <a:rPr lang="es-SV" altLang="es-US" sz="2400" smtClean="0">
                <a:latin typeface="Candara" panose="020E0502030303020204" pitchFamily="34" charset="0"/>
              </a:rPr>
              <a:t>Comparación de ingresos:</a:t>
            </a:r>
            <a:br>
              <a:rPr lang="es-SV" altLang="es-US" sz="2400" smtClean="0">
                <a:latin typeface="Candara" panose="020E0502030303020204" pitchFamily="34" charset="0"/>
              </a:rPr>
            </a:br>
            <a:r>
              <a:rPr lang="es-SV" altLang="es-US" sz="2400" smtClean="0">
                <a:latin typeface="Candara" panose="020E0502030303020204" pitchFamily="34" charset="0"/>
              </a:rPr>
              <a:t>manejo agro-ecológico vs. convencional</a:t>
            </a:r>
          </a:p>
        </p:txBody>
      </p:sp>
      <p:pic>
        <p:nvPicPr>
          <p:cNvPr id="21506" name="8 Marcador de contenido" descr="Gra1-3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295400"/>
            <a:ext cx="8001000" cy="5137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701675"/>
            <a:ext cx="6757988" cy="1143000"/>
          </a:xfrm>
        </p:spPr>
        <p:txBody>
          <a:bodyPr/>
          <a:lstStyle/>
          <a:p>
            <a:pPr algn="l"/>
            <a:r>
              <a:rPr lang="es-ES" altLang="es-US" sz="2800" b="1" smtClean="0"/>
              <a:t>Tres temas clave </a:t>
            </a:r>
            <a:br>
              <a:rPr lang="es-ES" altLang="es-US" sz="2800" b="1" smtClean="0"/>
            </a:br>
            <a:r>
              <a:rPr lang="es-ES" altLang="es-US" sz="2800" b="1" smtClean="0"/>
              <a:t>desde lo ambiental</a:t>
            </a:r>
            <a:r>
              <a:rPr lang="es-CO" altLang="es-US" sz="2800" smtClean="0"/>
              <a:t> 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250825" y="2216150"/>
            <a:ext cx="8435975" cy="2797175"/>
          </a:xfrm>
        </p:spPr>
        <p:txBody>
          <a:bodyPr/>
          <a:lstStyle/>
          <a:p>
            <a:pPr>
              <a:spcBef>
                <a:spcPts val="1775"/>
              </a:spcBef>
            </a:pPr>
            <a:r>
              <a:rPr lang="es-CO" altLang="es-US" smtClean="0"/>
              <a:t>Regulación hídrica</a:t>
            </a:r>
          </a:p>
          <a:p>
            <a:pPr>
              <a:spcBef>
                <a:spcPts val="1775"/>
              </a:spcBef>
            </a:pPr>
            <a:r>
              <a:rPr lang="es-CO" altLang="es-US" smtClean="0"/>
              <a:t>Biodiversidad</a:t>
            </a:r>
          </a:p>
          <a:p>
            <a:pPr>
              <a:spcBef>
                <a:spcPts val="1775"/>
              </a:spcBef>
            </a:pPr>
            <a:r>
              <a:rPr lang="es-CO" altLang="es-US" smtClean="0"/>
              <a:t>Captura y mantenimiento de carbono </a:t>
            </a:r>
          </a:p>
          <a:p>
            <a:pPr>
              <a:spcBef>
                <a:spcPts val="1775"/>
              </a:spcBef>
            </a:pPr>
            <a:r>
              <a:rPr lang="es-CO" altLang="es-US" smtClean="0"/>
              <a:t>Perspectiva de paisaje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>
            <a:fillRect/>
          </a:stretch>
        </p:blipFill>
        <p:spPr bwMode="auto">
          <a:xfrm>
            <a:off x="714375" y="1317625"/>
            <a:ext cx="7929563" cy="432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3 CuadroTexto"/>
          <p:cNvSpPr txBox="1">
            <a:spLocks noChangeArrowheads="1"/>
          </p:cNvSpPr>
          <p:nvPr/>
        </p:nvSpPr>
        <p:spPr bwMode="auto">
          <a:xfrm>
            <a:off x="1214438" y="4286250"/>
            <a:ext cx="1643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SV" altLang="es-US" sz="1600"/>
              <a:t>Labranza de conservación</a:t>
            </a:r>
          </a:p>
        </p:txBody>
      </p:sp>
      <p:sp>
        <p:nvSpPr>
          <p:cNvPr id="25603" name="4 CuadroTexto"/>
          <p:cNvSpPr txBox="1">
            <a:spLocks noChangeArrowheads="1"/>
          </p:cNvSpPr>
          <p:nvPr/>
        </p:nvSpPr>
        <p:spPr bwMode="auto">
          <a:xfrm>
            <a:off x="1857375" y="2928938"/>
            <a:ext cx="1643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SV" altLang="es-US" sz="1600"/>
              <a:t>Obras de conservación</a:t>
            </a:r>
          </a:p>
        </p:txBody>
      </p:sp>
      <p:sp>
        <p:nvSpPr>
          <p:cNvPr id="25604" name="5 CuadroTexto"/>
          <p:cNvSpPr txBox="1">
            <a:spLocks noChangeArrowheads="1"/>
          </p:cNvSpPr>
          <p:nvPr/>
        </p:nvSpPr>
        <p:spPr bwMode="auto">
          <a:xfrm>
            <a:off x="857250" y="642938"/>
            <a:ext cx="59293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SV" altLang="es-US" sz="2800"/>
              <a:t>Menú de prácticas de Agricultura Sostenible (smart agriculture)</a:t>
            </a:r>
          </a:p>
        </p:txBody>
      </p:sp>
      <p:sp>
        <p:nvSpPr>
          <p:cNvPr id="25605" name="6 CuadroTexto"/>
          <p:cNvSpPr txBox="1">
            <a:spLocks noChangeArrowheads="1"/>
          </p:cNvSpPr>
          <p:nvPr/>
        </p:nvSpPr>
        <p:spPr bwMode="auto">
          <a:xfrm>
            <a:off x="3429000" y="1922463"/>
            <a:ext cx="14287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SV" altLang="es-US" sz="1600"/>
              <a:t>Agricultura de Bajos Insumos químicos</a:t>
            </a:r>
          </a:p>
        </p:txBody>
      </p:sp>
      <p:sp>
        <p:nvSpPr>
          <p:cNvPr id="25606" name="7 CuadroTexto"/>
          <p:cNvSpPr txBox="1">
            <a:spLocks noChangeArrowheads="1"/>
          </p:cNvSpPr>
          <p:nvPr/>
        </p:nvSpPr>
        <p:spPr bwMode="auto">
          <a:xfrm>
            <a:off x="4643438" y="1928813"/>
            <a:ext cx="16430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SV" altLang="es-US" sz="1600"/>
              <a:t>Diversificación</a:t>
            </a:r>
          </a:p>
          <a:p>
            <a:pPr eaLnBrk="1" hangingPunct="1"/>
            <a:r>
              <a:rPr lang="es-SV" altLang="es-US" sz="1600"/>
              <a:t>Agropecuaria y Agro-forestería</a:t>
            </a:r>
          </a:p>
        </p:txBody>
      </p:sp>
      <p:sp>
        <p:nvSpPr>
          <p:cNvPr id="25607" name="8 CuadroTexto"/>
          <p:cNvSpPr txBox="1">
            <a:spLocks noChangeArrowheads="1"/>
          </p:cNvSpPr>
          <p:nvPr/>
        </p:nvSpPr>
        <p:spPr bwMode="auto">
          <a:xfrm>
            <a:off x="5929313" y="3000375"/>
            <a:ext cx="1643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SV" altLang="es-US" sz="1600"/>
              <a:t>Agricultura Orgánica</a:t>
            </a:r>
          </a:p>
        </p:txBody>
      </p:sp>
      <p:sp>
        <p:nvSpPr>
          <p:cNvPr id="25608" name="9 CuadroTexto"/>
          <p:cNvSpPr txBox="1">
            <a:spLocks noChangeArrowheads="1"/>
          </p:cNvSpPr>
          <p:nvPr/>
        </p:nvSpPr>
        <p:spPr bwMode="auto">
          <a:xfrm>
            <a:off x="6572250" y="4448175"/>
            <a:ext cx="1643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SV" altLang="es-US" sz="1600"/>
              <a:t>Agricultura</a:t>
            </a:r>
          </a:p>
          <a:p>
            <a:pPr eaLnBrk="1" hangingPunct="1"/>
            <a:r>
              <a:rPr lang="es-SV" altLang="es-US" sz="1600"/>
              <a:t>Ecológica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3 CuadroTexto"/>
          <p:cNvSpPr txBox="1">
            <a:spLocks noChangeArrowheads="1"/>
          </p:cNvSpPr>
          <p:nvPr/>
        </p:nvSpPr>
        <p:spPr bwMode="auto">
          <a:xfrm>
            <a:off x="928688" y="928688"/>
            <a:ext cx="7072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SV" altLang="es-US" sz="2800">
                <a:solidFill>
                  <a:srgbClr val="00247D"/>
                </a:solidFill>
              </a:rPr>
              <a:t>Qué pretendemos con el PREP</a:t>
            </a:r>
          </a:p>
        </p:txBody>
      </p:sp>
      <p:sp>
        <p:nvSpPr>
          <p:cNvPr id="27650" name="5 CuadroTexto"/>
          <p:cNvSpPr txBox="1">
            <a:spLocks noChangeArrowheads="1"/>
          </p:cNvSpPr>
          <p:nvPr/>
        </p:nvSpPr>
        <p:spPr bwMode="auto">
          <a:xfrm>
            <a:off x="500063" y="1571625"/>
            <a:ext cx="8215312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ES" altLang="es-US"/>
              <a:t>Promover la restauración de los ecosistemas y paisajes como forma de reducir el riesgo </a:t>
            </a:r>
          </a:p>
          <a:p>
            <a:pPr eaLnBrk="1" hangingPunct="1"/>
            <a:r>
              <a:rPr lang="es-ES" altLang="es-US"/>
              <a:t> </a:t>
            </a:r>
          </a:p>
          <a:p>
            <a:pPr eaLnBrk="1" hangingPunct="1"/>
            <a:r>
              <a:rPr lang="es-ES" altLang="es-US"/>
              <a:t>Contribuir proactivamente a disminuir la vulnerabilidad socioeconómica y ambiental</a:t>
            </a:r>
          </a:p>
          <a:p>
            <a:pPr eaLnBrk="1" hangingPunct="1"/>
            <a:endParaRPr lang="es-ES" altLang="es-US"/>
          </a:p>
          <a:p>
            <a:pPr eaLnBrk="1" hangingPunct="1"/>
            <a:r>
              <a:rPr lang="es-ES" altLang="es-US"/>
              <a:t>Aumentar la capacidad de mitigación y adaptación al cambio climático del sector agropecuario </a:t>
            </a:r>
            <a:r>
              <a:rPr lang="es-ES" altLang="es-US" sz="2800"/>
              <a:t> </a:t>
            </a:r>
            <a:endParaRPr lang="es-ES" altLang="es-US" sz="2800">
              <a:latin typeface="Calibri" panose="020F0502020204030204" pitchFamily="34" charset="0"/>
            </a:endParaRPr>
          </a:p>
        </p:txBody>
      </p:sp>
      <p:sp>
        <p:nvSpPr>
          <p:cNvPr id="27651" name="6 CuadroTexto"/>
          <p:cNvSpPr txBox="1">
            <a:spLocks noChangeArrowheads="1"/>
          </p:cNvSpPr>
          <p:nvPr/>
        </p:nvSpPr>
        <p:spPr bwMode="auto">
          <a:xfrm>
            <a:off x="107950" y="6308725"/>
            <a:ext cx="4595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SV" altLang="es-US" sz="1400">
                <a:solidFill>
                  <a:srgbClr val="558ED5"/>
                </a:solidFill>
              </a:rPr>
              <a:t>Dirección de Cambio Climático y Asuntos  Estratégicos </a:t>
            </a:r>
          </a:p>
        </p:txBody>
      </p:sp>
      <p:sp>
        <p:nvSpPr>
          <p:cNvPr id="27652" name="4 CuadroTexto"/>
          <p:cNvSpPr txBox="1">
            <a:spLocks noChangeArrowheads="1"/>
          </p:cNvSpPr>
          <p:nvPr/>
        </p:nvSpPr>
        <p:spPr bwMode="auto">
          <a:xfrm>
            <a:off x="785813" y="4929188"/>
            <a:ext cx="69453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SV" altLang="es-US" b="1">
                <a:solidFill>
                  <a:srgbClr val="4F6228"/>
                </a:solidFill>
              </a:rPr>
              <a:t>Meta 2012-2014: cubrir 20% área agropecuaria</a:t>
            </a:r>
          </a:p>
          <a:p>
            <a:pPr algn="ctr" eaLnBrk="1" hangingPunct="1"/>
            <a:r>
              <a:rPr lang="es-SV" altLang="es-US" b="1">
                <a:solidFill>
                  <a:srgbClr val="4F6228"/>
                </a:solidFill>
              </a:rPr>
              <a:t>En zonas de alta vulnerabilidad</a:t>
            </a:r>
            <a:endParaRPr lang="es-SV" altLang="es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3 CuadroTexto"/>
          <p:cNvSpPr txBox="1">
            <a:spLocks noChangeArrowheads="1"/>
          </p:cNvSpPr>
          <p:nvPr/>
        </p:nvSpPr>
        <p:spPr bwMode="auto">
          <a:xfrm>
            <a:off x="928688" y="1071563"/>
            <a:ext cx="7429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ES" altLang="es-US" sz="2800" b="1"/>
              <a:t>Ejes Estratégicos de Acción</a:t>
            </a:r>
            <a:r>
              <a:rPr lang="es-ES" altLang="es-US" sz="2800"/>
              <a:t>: </a:t>
            </a:r>
            <a:r>
              <a:rPr lang="es-ES" altLang="es-US" sz="2800" b="1"/>
              <a:t>(etapa inicial)</a:t>
            </a:r>
            <a:endParaRPr lang="es-SV" altLang="es-US" sz="2800" b="1"/>
          </a:p>
        </p:txBody>
      </p:sp>
      <p:sp>
        <p:nvSpPr>
          <p:cNvPr id="29698" name="5 CuadroTexto"/>
          <p:cNvSpPr txBox="1">
            <a:spLocks noChangeArrowheads="1"/>
          </p:cNvSpPr>
          <p:nvPr/>
        </p:nvSpPr>
        <p:spPr bwMode="auto">
          <a:xfrm>
            <a:off x="179388" y="1785938"/>
            <a:ext cx="8713787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es-ES" altLang="es-US" b="1"/>
              <a:t>1</a:t>
            </a:r>
            <a:r>
              <a:rPr lang="es-ES" altLang="es-US" sz="2500" b="1"/>
              <a:t>. Promoción de Agricultura Sostenible (</a:t>
            </a:r>
            <a:r>
              <a:rPr lang="en-US" altLang="es-US" sz="2500" b="1" i="1"/>
              <a:t>smart agriculture</a:t>
            </a:r>
            <a:r>
              <a:rPr lang="es-ES" altLang="es-US" sz="2500" b="1"/>
              <a:t>) </a:t>
            </a:r>
            <a:r>
              <a:rPr lang="es-ES" altLang="es-US" sz="2500"/>
              <a:t> </a:t>
            </a:r>
            <a:r>
              <a:rPr lang="es-ES" altLang="es-US" sz="2500" b="1"/>
              <a:t>con productores pequeños, medianos y cooperativas.</a:t>
            </a:r>
          </a:p>
          <a:p>
            <a:pPr eaLnBrk="1" hangingPunct="1">
              <a:spcAft>
                <a:spcPts val="2400"/>
              </a:spcAft>
            </a:pPr>
            <a:r>
              <a:rPr lang="es-ES" altLang="es-US" sz="2500" b="1"/>
              <a:t>2. Con grandes productores de caña de azúcar, café y los ganaderos, promover el cambio de prácticas claves.</a:t>
            </a:r>
          </a:p>
          <a:p>
            <a:pPr eaLnBrk="1" hangingPunct="1">
              <a:spcAft>
                <a:spcPts val="2400"/>
              </a:spcAft>
            </a:pPr>
            <a:r>
              <a:rPr lang="es-ES" altLang="es-US" sz="2500" b="1"/>
              <a:t>3. Realización de obras de </a:t>
            </a:r>
            <a:r>
              <a:rPr lang="es-ES" altLang="es-ES" sz="2500" b="1"/>
              <a:t>“</a:t>
            </a:r>
            <a:r>
              <a:rPr lang="es-ES" altLang="es-US" sz="2500" b="1"/>
              <a:t>infraestructura natural</a:t>
            </a:r>
            <a:r>
              <a:rPr lang="es-ES" altLang="es-ES" sz="2500" b="1"/>
              <a:t>”</a:t>
            </a:r>
            <a:r>
              <a:rPr lang="es-ES" altLang="es-US" sz="2500" b="1"/>
              <a:t>: introducción de vegetación en conjunto con obras físicas para la restauración y  reducir riesgos.</a:t>
            </a:r>
          </a:p>
        </p:txBody>
      </p:sp>
      <p:sp>
        <p:nvSpPr>
          <p:cNvPr id="29699" name="6 CuadroTexto"/>
          <p:cNvSpPr txBox="1">
            <a:spLocks noChangeArrowheads="1"/>
          </p:cNvSpPr>
          <p:nvPr/>
        </p:nvSpPr>
        <p:spPr bwMode="auto">
          <a:xfrm>
            <a:off x="107950" y="6308725"/>
            <a:ext cx="4595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SV" altLang="es-US" sz="1400">
                <a:solidFill>
                  <a:srgbClr val="558ED5"/>
                </a:solidFill>
              </a:rPr>
              <a:t>Dirección de Cambio Climático y Asuntos  Estratégicos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527</Words>
  <Application>Microsoft Office PowerPoint</Application>
  <PresentationFormat>Presentación en pantalla (4:3)</PresentationFormat>
  <Paragraphs>65</Paragraphs>
  <Slides>12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MS PGothic</vt:lpstr>
      <vt:lpstr>Calibri</vt:lpstr>
      <vt:lpstr>Candara</vt:lpstr>
      <vt:lpstr>Tema de Office</vt:lpstr>
      <vt:lpstr>Presentación de PowerPoint</vt:lpstr>
      <vt:lpstr>Presentación de PowerPoint</vt:lpstr>
      <vt:lpstr>Presentación de PowerPoint</vt:lpstr>
      <vt:lpstr>Tendencias de Indices de Precios de Fertilizantes/Petróleo Crudo con Alimentos </vt:lpstr>
      <vt:lpstr>Comparación de ingresos: manejo agro-ecológico vs. convencional</vt:lpstr>
      <vt:lpstr>Tres temas clave  desde lo ambiental </vt:lpstr>
      <vt:lpstr>Presentación de PowerPoint</vt:lpstr>
      <vt:lpstr>Presentación de PowerPoint</vt:lpstr>
      <vt:lpstr>Presentación de PowerPoint</vt:lpstr>
      <vt:lpstr>Cómo proponemos hacerlo 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Christian Acosta Amaya</dc:creator>
  <cp:lastModifiedBy>LGonzalez</cp:lastModifiedBy>
  <cp:revision>144</cp:revision>
  <dcterms:created xsi:type="dcterms:W3CDTF">2011-08-12T20:05:07Z</dcterms:created>
  <dcterms:modified xsi:type="dcterms:W3CDTF">2020-02-24T20:12:46Z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000800060a000000000001024100</vt:lpwstr>
  </property>
</Properties>
</file>