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57" r:id="rId16"/>
  </p:sldIdLst>
  <p:sldSz cx="9144000" cy="6858000" type="screen4x3"/>
  <p:notesSz cx="6858000" cy="9144000"/>
  <p:defaultTextStyle>
    <a:defPPr>
      <a:defRPr lang="es-S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D8D85-6121-4026-B8A3-7EF8028256C8}" type="datetimeFigureOut">
              <a:rPr lang="es-SV"/>
              <a:pPr>
                <a:defRPr/>
              </a:pPr>
              <a:t>19/02/2020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D81FE-875D-40B4-865A-32A66467B853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4155646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2C680-3CE0-4695-8FA1-AA7C01A6DBB9}" type="datetimeFigureOut">
              <a:rPr lang="es-SV"/>
              <a:pPr>
                <a:defRPr/>
              </a:pPr>
              <a:t>19/02/2020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7753C-902C-4CB1-A090-95046BA220F3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65641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53957-46C1-4B2B-BEC6-C901495EA921}" type="datetimeFigureOut">
              <a:rPr lang="es-SV"/>
              <a:pPr>
                <a:defRPr/>
              </a:pPr>
              <a:t>19/02/2020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643CB-8EFA-4A0C-9A31-B49C8283FEBE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427099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4C0C7-A6D9-46E3-A642-C3FF2174E8F7}" type="datetimeFigureOut">
              <a:rPr lang="es-SV"/>
              <a:pPr>
                <a:defRPr/>
              </a:pPr>
              <a:t>19/02/2020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152EE-B81D-4FE3-BC7D-C2F7F48591F2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101672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2CBD6-9D63-4287-9B38-2C6B57977240}" type="datetimeFigureOut">
              <a:rPr lang="es-SV"/>
              <a:pPr>
                <a:defRPr/>
              </a:pPr>
              <a:t>19/02/2020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670C3-9960-470D-AF43-C3516995E6E6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65434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E327A-960F-4682-9BEB-22C9D103E44D}" type="datetimeFigureOut">
              <a:rPr lang="es-SV"/>
              <a:pPr>
                <a:defRPr/>
              </a:pPr>
              <a:t>19/02/2020</a:t>
            </a:fld>
            <a:endParaRPr lang="es-SV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E9460-AB8A-4AF1-AF20-CF7F1D800F50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260775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B8B35-7494-412F-B0E5-5BD521C3FEA9}" type="datetimeFigureOut">
              <a:rPr lang="es-SV"/>
              <a:pPr>
                <a:defRPr/>
              </a:pPr>
              <a:t>19/02/2020</a:t>
            </a:fld>
            <a:endParaRPr lang="es-SV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D51AD-1D2C-48B8-BBD8-BCD86EE5BFF4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52670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BB46C-58C4-43B2-961F-DE6AC5251307}" type="datetimeFigureOut">
              <a:rPr lang="es-SV"/>
              <a:pPr>
                <a:defRPr/>
              </a:pPr>
              <a:t>19/02/2020</a:t>
            </a:fld>
            <a:endParaRPr lang="es-SV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35040-94CB-4317-8CCB-CDC0078D1941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320059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7F62-3506-4DEF-9705-D34AB457B68B}" type="datetimeFigureOut">
              <a:rPr lang="es-SV"/>
              <a:pPr>
                <a:defRPr/>
              </a:pPr>
              <a:t>19/02/2020</a:t>
            </a:fld>
            <a:endParaRPr lang="es-SV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8987B-8318-4655-BD51-43CC26DB2AB0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37502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3A069-8069-4848-B7C1-4575128BE097}" type="datetimeFigureOut">
              <a:rPr lang="es-SV"/>
              <a:pPr>
                <a:defRPr/>
              </a:pPr>
              <a:t>19/02/2020</a:t>
            </a:fld>
            <a:endParaRPr lang="es-SV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4166C-9DFF-4835-9D3F-DF23A2DFE065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397846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5418C-259B-4F57-998D-5C134EE86E16}" type="datetimeFigureOut">
              <a:rPr lang="es-SV"/>
              <a:pPr>
                <a:defRPr/>
              </a:pPr>
              <a:t>19/02/2020</a:t>
            </a:fld>
            <a:endParaRPr lang="es-SV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BCD2C-B25C-4A1D-B716-9D587305B025}" type="slidenum">
              <a:rPr lang="es-SV" altLang="es-US"/>
              <a:pPr/>
              <a:t>‹Nº›</a:t>
            </a:fld>
            <a:endParaRPr lang="es-SV" altLang="es-US"/>
          </a:p>
        </p:txBody>
      </p:sp>
    </p:spTree>
    <p:extLst>
      <p:ext uri="{BB962C8B-B14F-4D97-AF65-F5344CB8AC3E}">
        <p14:creationId xmlns:p14="http://schemas.microsoft.com/office/powerpoint/2010/main" val="43128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326190-6F9C-4767-A0D2-893F97FCD5B6}" type="datetimeFigureOut">
              <a:rPr lang="es-SV"/>
              <a:pPr>
                <a:defRPr/>
              </a:pPr>
              <a:t>19/02/2020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2AB761F-FDE3-4C0F-9D96-FF7C1EBCC2E4}" type="slidenum">
              <a:rPr lang="es-SV" altLang="es-US"/>
              <a:pPr/>
              <a:t>‹Nº›</a:t>
            </a:fld>
            <a:endParaRPr lang="es-SV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1" descr="ULTIMO LOGO (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6250"/>
            <a:ext cx="16176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Tarjeta"/>
          <p:cNvSpPr/>
          <p:nvPr/>
        </p:nvSpPr>
        <p:spPr>
          <a:xfrm>
            <a:off x="1757363" y="590550"/>
            <a:ext cx="6985000" cy="5502275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5" name="4 Rectángulo"/>
          <p:cNvSpPr/>
          <p:nvPr/>
        </p:nvSpPr>
        <p:spPr>
          <a:xfrm>
            <a:off x="395288" y="1700213"/>
            <a:ext cx="1368425" cy="43926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SV"/>
          </a:p>
        </p:txBody>
      </p:sp>
      <p:sp>
        <p:nvSpPr>
          <p:cNvPr id="2053" name="2 Subtítulo"/>
          <p:cNvSpPr>
            <a:spLocks noGrp="1"/>
          </p:cNvSpPr>
          <p:nvPr>
            <p:ph type="subTitle" idx="1"/>
          </p:nvPr>
        </p:nvSpPr>
        <p:spPr>
          <a:xfrm>
            <a:off x="1789113" y="2233613"/>
            <a:ext cx="6953250" cy="3427412"/>
          </a:xfrm>
        </p:spPr>
        <p:txBody>
          <a:bodyPr/>
          <a:lstStyle/>
          <a:p>
            <a:pPr algn="just"/>
            <a:r>
              <a:rPr lang="es-SV" altLang="es-US" b="1" smtClean="0">
                <a:solidFill>
                  <a:schemeClr val="tx1"/>
                </a:solidFill>
              </a:rPr>
              <a:t>Estrategia Ambiental de Adaptación y</a:t>
            </a:r>
            <a:endParaRPr lang="es-SV" altLang="es-US" smtClean="0">
              <a:solidFill>
                <a:schemeClr val="tx1"/>
              </a:solidFill>
            </a:endParaRPr>
          </a:p>
          <a:p>
            <a:pPr algn="just"/>
            <a:r>
              <a:rPr lang="es-SV" altLang="es-US" b="1" smtClean="0">
                <a:solidFill>
                  <a:schemeClr val="tx1"/>
                </a:solidFill>
              </a:rPr>
              <a:t>Mitigación al Cambio Climático del Sector Agropecuario, Forestal y Acuícola</a:t>
            </a:r>
            <a:endParaRPr lang="es-SV" altLang="es-US" smtClean="0">
              <a:solidFill>
                <a:schemeClr val="tx1"/>
              </a:solidFill>
            </a:endParaRPr>
          </a:p>
          <a:p>
            <a:pPr algn="just"/>
            <a:r>
              <a:rPr lang="es-SV" altLang="es-US" b="1" smtClean="0">
                <a:solidFill>
                  <a:schemeClr val="tx1"/>
                </a:solidFill>
              </a:rPr>
              <a:t> MINISTERIO DE AGRICULTURA Y GANADERIA.</a:t>
            </a:r>
          </a:p>
          <a:p>
            <a:pPr algn="just"/>
            <a:r>
              <a:rPr lang="es-SV" altLang="es-SV" smtClean="0">
                <a:solidFill>
                  <a:schemeClr val="tx1"/>
                </a:solidFill>
              </a:rPr>
              <a:t>MAYO 2015.</a:t>
            </a:r>
          </a:p>
          <a:p>
            <a:pPr algn="just"/>
            <a:endParaRPr lang="es-SV" altLang="es-US" smtClean="0">
              <a:solidFill>
                <a:schemeClr val="tx1"/>
              </a:solidFill>
            </a:endParaRPr>
          </a:p>
          <a:p>
            <a:pPr eaLnBrk="1" hangingPunct="1"/>
            <a:endParaRPr lang="es-SV" altLang="es-SV" smtClean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95535" y="6165303"/>
            <a:ext cx="8346869" cy="461665"/>
          </a:xfrm>
          <a:prstGeom prst="rect">
            <a:avLst/>
          </a:prstGeom>
          <a:solidFill>
            <a:srgbClr val="CCFF66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ln>
                  <a:solidFill>
                    <a:srgbClr val="002060"/>
                  </a:solidFill>
                  <a:prstDash val="sysDash"/>
                </a:ln>
                <a:latin typeface="French Script MT" panose="03020402040607040605" pitchFamily="66" charset="0"/>
                <a:cs typeface="+mn-cs"/>
              </a:rPr>
              <a:t>Dirección General de Ordenamiento Forestal, Cuencas y Riego (DGFCR)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2400" b="1" dirty="0" smtClean="0"/>
              <a:t/>
            </a:r>
            <a:br>
              <a:rPr lang="es-SV" sz="2400" b="1" dirty="0" smtClean="0"/>
            </a:br>
            <a:r>
              <a:rPr lang="es-SV" sz="2400" b="1" dirty="0"/>
              <a:t>Ejes Estratégicos</a:t>
            </a:r>
            <a:r>
              <a:rPr lang="es-SV" sz="2400" dirty="0"/>
              <a:t/>
            </a:r>
            <a:br>
              <a:rPr lang="es-SV" sz="2400" dirty="0"/>
            </a:br>
            <a:endParaRPr lang="es-SV" sz="24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1075"/>
            <a:ext cx="8362950" cy="5145088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accent5"/>
            </a:solidFill>
          </a:ln>
        </p:spPr>
        <p:txBody>
          <a:bodyPr rtlCol="0">
            <a:normAutofit fontScale="47500" lnSpcReduction="20000"/>
          </a:bodyPr>
          <a:lstStyle/>
          <a:p>
            <a:pPr marL="0" indent="0">
              <a:buFont typeface="Arial" charset="0"/>
              <a:buNone/>
              <a:defRPr/>
            </a:pPr>
            <a:endParaRPr lang="es-SV" sz="3600" dirty="0"/>
          </a:p>
          <a:p>
            <a:pPr marL="0" indent="0" algn="just">
              <a:buFont typeface="Arial" charset="0"/>
              <a:buNone/>
              <a:defRPr/>
            </a:pPr>
            <a:r>
              <a:rPr lang="es-SV" sz="3600" b="1" dirty="0" smtClean="0"/>
              <a:t>1. Fortalecimiento </a:t>
            </a:r>
            <a:r>
              <a:rPr lang="es-SV" sz="3600" b="1" dirty="0"/>
              <a:t>de capacidades institucionales y de organizaciones locales</a:t>
            </a:r>
            <a:endParaRPr lang="es-SV" sz="3600" dirty="0"/>
          </a:p>
          <a:p>
            <a:pPr marL="0" indent="0" algn="just">
              <a:buFont typeface="Arial" charset="0"/>
              <a:buNone/>
              <a:defRPr/>
            </a:pPr>
            <a:r>
              <a:rPr lang="es-SV" sz="3300" dirty="0"/>
              <a:t>Este eje deberá atender el fortalecimiento de las capacidades y las destrezas de las instituciones públicas y privadas (sociedad civil y sector privado) en materia de cambio climático, mitigación y reducción de riesgos a desastres </a:t>
            </a:r>
            <a:r>
              <a:rPr lang="es-SV" sz="3300" dirty="0" err="1"/>
              <a:t>agroclimaticos</a:t>
            </a:r>
            <a:r>
              <a:rPr lang="es-SV" sz="3300" dirty="0"/>
              <a:t> en la actividad agrícola y en el manejo sostenible de los recursos naturales.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s-SV" sz="3300" dirty="0"/>
              <a:t> </a:t>
            </a:r>
            <a:r>
              <a:rPr lang="es-SV" sz="3300" dirty="0" smtClean="0"/>
              <a:t>En </a:t>
            </a:r>
            <a:r>
              <a:rPr lang="es-SV" sz="3300" dirty="0"/>
              <a:t>la fase inicial se promoverá el fortalecimiento en experiencias locales exitosas de adaptación y de resiliencia ante los efectos del cambio climático con el fin de proporcionar a los y a las productoras locales un aprendizaje de acuerdo con las características locales del País.  </a:t>
            </a:r>
            <a:endParaRPr lang="es-SV" sz="3300" dirty="0" smtClean="0"/>
          </a:p>
          <a:p>
            <a:pPr marL="0" indent="0" algn="just">
              <a:buFont typeface="Arial" charset="0"/>
              <a:buNone/>
              <a:defRPr/>
            </a:pPr>
            <a:endParaRPr lang="es-SV" sz="3300" dirty="0"/>
          </a:p>
          <a:p>
            <a:pPr marL="0" indent="0">
              <a:buFont typeface="Arial" charset="0"/>
              <a:buNone/>
              <a:defRPr/>
            </a:pPr>
            <a:r>
              <a:rPr lang="en-GB" sz="3300" b="1" dirty="0" smtClean="0"/>
              <a:t>2. </a:t>
            </a:r>
            <a:r>
              <a:rPr lang="en-GB" sz="3300" b="1" dirty="0" err="1" smtClean="0"/>
              <a:t>Gestión</a:t>
            </a:r>
            <a:r>
              <a:rPr lang="en-GB" sz="3300" b="1" dirty="0" smtClean="0"/>
              <a:t> </a:t>
            </a:r>
            <a:r>
              <a:rPr lang="en-GB" sz="3300" b="1" dirty="0"/>
              <a:t>de </a:t>
            </a:r>
            <a:r>
              <a:rPr lang="en-GB" sz="3300" b="1" dirty="0" err="1"/>
              <a:t>riesgos</a:t>
            </a:r>
            <a:r>
              <a:rPr lang="en-GB" sz="3300" b="1" dirty="0"/>
              <a:t> </a:t>
            </a:r>
            <a:r>
              <a:rPr lang="en-GB" sz="3300" b="1" dirty="0" err="1"/>
              <a:t>agroclimáticos</a:t>
            </a:r>
            <a:endParaRPr lang="es-SV" sz="3300" dirty="0"/>
          </a:p>
          <a:p>
            <a:pPr marL="0" indent="0">
              <a:buFont typeface="Arial" charset="0"/>
              <a:buNone/>
              <a:defRPr/>
            </a:pPr>
            <a:r>
              <a:rPr lang="es-SV" sz="3400" dirty="0"/>
              <a:t>En general la gestión de riesgos agroclimáticos persigue prevenir y reducir la vulnerabilidad, para mejorar la resiliencia de los sistemas sociales, productivos y ambientales de los territorios; como también, mejorar la preparación de las comunidades para responder rápidamente  a los desastres y facilitar la recuperación de los sistemas productivos.</a:t>
            </a:r>
          </a:p>
          <a:p>
            <a:pPr marL="0" indent="0">
              <a:buFont typeface="Arial" charset="0"/>
              <a:buNone/>
              <a:defRPr/>
            </a:pPr>
            <a:r>
              <a:rPr lang="es-SV" sz="3400" dirty="0"/>
              <a:t>Para ello, se desarrollará una metodología para la evaluación local de los riesgos y la vulnerabilidad de los sistemas sociales, productivos y ambientales de los territorios, como base para la definición de estrategias de reducción de riesgos de desastres en</a:t>
            </a:r>
            <a:r>
              <a:rPr lang="es-ES" sz="3400" dirty="0"/>
              <a:t> las diferentes actividades del sector agropecuario.</a:t>
            </a:r>
            <a:endParaRPr lang="es-SV" sz="3400" dirty="0"/>
          </a:p>
          <a:p>
            <a:pPr marL="0" indent="0">
              <a:buFont typeface="Arial" charset="0"/>
              <a:buNone/>
              <a:defRPr/>
            </a:pPr>
            <a:endParaRPr lang="es-SV" sz="3400" dirty="0"/>
          </a:p>
          <a:p>
            <a:pPr marL="0" indent="0">
              <a:buFont typeface="Arial" charset="0"/>
              <a:buNone/>
              <a:defRPr/>
            </a:pPr>
            <a:r>
              <a:rPr lang="es-SV" sz="3400" dirty="0" smtClean="0"/>
              <a:t> </a:t>
            </a:r>
            <a:endParaRPr lang="es-SV" sz="3400" b="1" u="sng" dirty="0" smtClean="0">
              <a:solidFill>
                <a:srgbClr val="00206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" y="6396135"/>
            <a:ext cx="9144000" cy="461665"/>
          </a:xfrm>
          <a:prstGeom prst="rect">
            <a:avLst/>
          </a:prstGeom>
          <a:solidFill>
            <a:srgbClr val="CCFF66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ln>
                  <a:solidFill>
                    <a:srgbClr val="002060"/>
                  </a:solidFill>
                  <a:prstDash val="sysDash"/>
                </a:ln>
                <a:latin typeface="French Script MT" panose="03020402040607040605" pitchFamily="66" charset="0"/>
                <a:cs typeface="+mn-cs"/>
              </a:rPr>
              <a:t>Dirección General de Ordenamiento Forestal, Cuencas y Riego (DGFCR)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2400" b="1" dirty="0" smtClean="0"/>
              <a:t/>
            </a:r>
            <a:br>
              <a:rPr lang="es-SV" sz="2400" b="1" dirty="0" smtClean="0"/>
            </a:br>
            <a:r>
              <a:rPr lang="es-SV" sz="2400" b="1" dirty="0"/>
              <a:t>Ejes Estratégicos</a:t>
            </a:r>
            <a:r>
              <a:rPr lang="es-SV" sz="2400" dirty="0"/>
              <a:t/>
            </a:r>
            <a:br>
              <a:rPr lang="es-SV" sz="2400" dirty="0"/>
            </a:br>
            <a:endParaRPr lang="es-SV" sz="24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1075"/>
            <a:ext cx="8362950" cy="5145088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accent5"/>
            </a:solidFill>
          </a:ln>
        </p:spPr>
        <p:txBody>
          <a:bodyPr rtlCol="0">
            <a:normAutofit fontScale="55000" lnSpcReduction="20000"/>
          </a:bodyPr>
          <a:lstStyle/>
          <a:p>
            <a:pPr marL="0" indent="0">
              <a:buFont typeface="Arial" charset="0"/>
              <a:buNone/>
              <a:defRPr/>
            </a:pPr>
            <a:endParaRPr lang="es-SV" sz="3600" dirty="0"/>
          </a:p>
          <a:p>
            <a:pPr marL="0" indent="0">
              <a:buFont typeface="Arial" charset="0"/>
              <a:buNone/>
              <a:defRPr/>
            </a:pPr>
            <a:r>
              <a:rPr lang="es-SV" sz="3600" b="1" dirty="0" smtClean="0"/>
              <a:t>3. Investigación</a:t>
            </a:r>
            <a:r>
              <a:rPr lang="es-SV" sz="3600" b="1" dirty="0"/>
              <a:t>, innovación y transferencia de tecnologías para la adaptación.</a:t>
            </a:r>
            <a:endParaRPr lang="es-SV" sz="3600" dirty="0"/>
          </a:p>
          <a:p>
            <a:pPr marL="0" indent="0" algn="just">
              <a:buFont typeface="Arial" charset="0"/>
              <a:buNone/>
              <a:defRPr/>
            </a:pPr>
            <a:r>
              <a:rPr lang="es-SV" sz="3600" dirty="0"/>
              <a:t>La adaptación al cambio climático en el sector agropecuario es un campo de abordaje nuevo para el País, con relativamente pocas experiencias y lecciones aprendidas a nivel institucional.  Es por ello que la estrategia de adaptación para el sector agropecuario debe tener como pilares básicos la investigación científica, la innovación y la transferencia de tecnologías y conocimientos, que sienten las bases y sirvan a los productores(as) a contar con información que les facilite su proceso de adaptación y gestión de riesgos climáticos.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s-SV" sz="3600" dirty="0"/>
              <a:t> </a:t>
            </a:r>
            <a:r>
              <a:rPr lang="es-SV" sz="3600" dirty="0" smtClean="0"/>
              <a:t>El </a:t>
            </a:r>
            <a:r>
              <a:rPr lang="es-SV" sz="3600" dirty="0"/>
              <a:t>desarrollo de los procesos de innovación e investigación agrícola deben orientarse a fin de que permitan ajustar y lograr una mayor capacidad de resiliencia de los sistemas productivos y ambientales y facilite transformar la agricultura vulnerable en </a:t>
            </a:r>
            <a:r>
              <a:rPr lang="es-SV" sz="3600" dirty="0" err="1"/>
              <a:t>resiliente</a:t>
            </a:r>
            <a:r>
              <a:rPr lang="es-SV" sz="3600" dirty="0"/>
              <a:t>, sostenible y productiva, con capacidad para reponerse ante los eventos climáticos extremos.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s-SV" sz="3600" dirty="0"/>
              <a:t> </a:t>
            </a:r>
          </a:p>
          <a:p>
            <a:pPr marL="0" indent="0">
              <a:buFont typeface="Arial" charset="0"/>
              <a:buNone/>
              <a:defRPr/>
            </a:pPr>
            <a:endParaRPr lang="es-SV" sz="3400" dirty="0"/>
          </a:p>
          <a:p>
            <a:pPr marL="0" indent="0">
              <a:buFont typeface="Arial" charset="0"/>
              <a:buNone/>
              <a:defRPr/>
            </a:pPr>
            <a:r>
              <a:rPr lang="es-SV" sz="3400" dirty="0" smtClean="0"/>
              <a:t> </a:t>
            </a:r>
            <a:endParaRPr lang="es-SV" sz="3400" b="1" u="sng" dirty="0" smtClean="0">
              <a:solidFill>
                <a:srgbClr val="00206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" y="6396135"/>
            <a:ext cx="9144000" cy="461665"/>
          </a:xfrm>
          <a:prstGeom prst="rect">
            <a:avLst/>
          </a:prstGeom>
          <a:solidFill>
            <a:srgbClr val="CCFF66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ln>
                  <a:solidFill>
                    <a:srgbClr val="002060"/>
                  </a:solidFill>
                  <a:prstDash val="sysDash"/>
                </a:ln>
                <a:latin typeface="French Script MT" panose="03020402040607040605" pitchFamily="66" charset="0"/>
                <a:cs typeface="+mn-cs"/>
              </a:rPr>
              <a:t>Dirección General de Ordenamiento Forestal, Cuencas y Riego (DGFCR)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2400" b="1" dirty="0" smtClean="0"/>
              <a:t/>
            </a:r>
            <a:br>
              <a:rPr lang="es-SV" sz="2400" b="1" dirty="0" smtClean="0"/>
            </a:br>
            <a:r>
              <a:rPr lang="es-SV" sz="2400" b="1" dirty="0"/>
              <a:t>Ejes Estratégicos</a:t>
            </a:r>
            <a:r>
              <a:rPr lang="es-SV" sz="2400" dirty="0"/>
              <a:t/>
            </a:r>
            <a:br>
              <a:rPr lang="es-SV" sz="2400" dirty="0"/>
            </a:br>
            <a:endParaRPr lang="es-SV" sz="24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1075"/>
            <a:ext cx="8362950" cy="5145088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accent5"/>
            </a:solidFill>
          </a:ln>
        </p:spPr>
        <p:txBody>
          <a:bodyPr rtlCol="0">
            <a:normAutofit fontScale="62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SV" sz="3600" b="1" dirty="0" smtClean="0"/>
              <a:t>4. Gestión </a:t>
            </a:r>
            <a:r>
              <a:rPr lang="es-SV" sz="3600" b="1" dirty="0"/>
              <a:t>integrada de cuencas y ordenamiento territorial.</a:t>
            </a:r>
            <a:endParaRPr lang="es-SV" sz="3600" dirty="0"/>
          </a:p>
          <a:p>
            <a:pPr marL="0" indent="0" algn="just">
              <a:buFont typeface="Arial" charset="0"/>
              <a:buNone/>
              <a:defRPr/>
            </a:pPr>
            <a:r>
              <a:rPr lang="es-SV" sz="3600" dirty="0"/>
              <a:t>Este eje pretende desarrollar las medidas y las actividades para fortalecer la planificación para un manejo sostenible de las Cuencas Hidrográficas y el ordenamiento territorial y poder lograr que las familias rurales hagan un mejor uso y manejo sostenible de los recursos naturales, como también maximizar el impacto de las acciones de gestión del riesgo y la adaptación al cambio climático.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s-SV" sz="3600" dirty="0"/>
              <a:t> </a:t>
            </a:r>
            <a:r>
              <a:rPr lang="es-SV" sz="3600" dirty="0" smtClean="0"/>
              <a:t>Estos </a:t>
            </a:r>
            <a:r>
              <a:rPr lang="es-SV" sz="3600" dirty="0"/>
              <a:t>enfoques permitirán ejecutar las actividades de producción en armonía con los recursos naturales, poder mejorar su calidad y recuperar los servicios ambientales de las cuencas, que faciliten la recarga hídrica de mantos acuíferos,  a través del uso de una serie de prácticas que propicien la recuperación y conservación de los suelos, las prácticas agroforestales y la ganadería ambiental, entre otras prácticas de manejo sostenible de los recursos naturales y el ambiente en general.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" y="6396135"/>
            <a:ext cx="9144000" cy="461665"/>
          </a:xfrm>
          <a:prstGeom prst="rect">
            <a:avLst/>
          </a:prstGeom>
          <a:solidFill>
            <a:srgbClr val="CCFF66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ln>
                  <a:solidFill>
                    <a:srgbClr val="002060"/>
                  </a:solidFill>
                  <a:prstDash val="sysDash"/>
                </a:ln>
                <a:latin typeface="French Script MT" panose="03020402040607040605" pitchFamily="66" charset="0"/>
                <a:cs typeface="+mn-cs"/>
              </a:rPr>
              <a:t>Dirección General de Ordenamiento Forestal, Cuencas y Riego (DGFCR)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2400" b="1" dirty="0" smtClean="0"/>
              <a:t/>
            </a:r>
            <a:br>
              <a:rPr lang="es-SV" sz="2400" b="1" dirty="0" smtClean="0"/>
            </a:br>
            <a:r>
              <a:rPr lang="es-SV" sz="2400" b="1" dirty="0"/>
              <a:t>Ejes Estratégicos</a:t>
            </a:r>
            <a:r>
              <a:rPr lang="es-SV" sz="2400" dirty="0"/>
              <a:t/>
            </a:r>
            <a:br>
              <a:rPr lang="es-SV" sz="2400" dirty="0"/>
            </a:br>
            <a:endParaRPr lang="es-SV" sz="24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1075"/>
            <a:ext cx="8362950" cy="5145088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accent5"/>
            </a:solidFill>
          </a:ln>
        </p:spPr>
        <p:txBody>
          <a:bodyPr rtlCol="0">
            <a:normAutofit fontScale="925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SV" sz="3600" b="1" dirty="0" smtClean="0"/>
              <a:t>5.  Educación</a:t>
            </a:r>
            <a:r>
              <a:rPr lang="es-SV" sz="3600" b="1" dirty="0"/>
              <a:t>, sensibilización y participación ciudadana con enfoque de género</a:t>
            </a:r>
            <a:endParaRPr lang="es-SV" sz="3600" dirty="0"/>
          </a:p>
          <a:p>
            <a:pPr marL="0" indent="0" algn="just">
              <a:buFont typeface="Arial" charset="0"/>
              <a:buNone/>
              <a:defRPr/>
            </a:pPr>
            <a:r>
              <a:rPr lang="es-SV" sz="3600" dirty="0"/>
              <a:t> </a:t>
            </a:r>
            <a:r>
              <a:rPr lang="es-SV" sz="3600" dirty="0" smtClean="0"/>
              <a:t>Este </a:t>
            </a:r>
            <a:r>
              <a:rPr lang="es-SV" sz="3600" dirty="0"/>
              <a:t>eje persigue el involucramiento de las instituciones y la sociedad civil en procesos de educación, sensibilización sobre el cambio climático, mitigación, sus impactos y la gestión de riesgos de desastres, a fin de internalizar su corresponsabilidad en los planes y estrategias que se implementan en los territorios rurales.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s-SV" sz="3600" dirty="0"/>
              <a:t> </a:t>
            </a:r>
          </a:p>
          <a:p>
            <a:pPr marL="0" indent="0">
              <a:buFont typeface="Arial" charset="0"/>
              <a:buNone/>
              <a:defRPr/>
            </a:pPr>
            <a:endParaRPr lang="es-SV" sz="3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" y="6396135"/>
            <a:ext cx="9144000" cy="461665"/>
          </a:xfrm>
          <a:prstGeom prst="rect">
            <a:avLst/>
          </a:prstGeom>
          <a:solidFill>
            <a:srgbClr val="CCFF66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ln>
                  <a:solidFill>
                    <a:srgbClr val="002060"/>
                  </a:solidFill>
                  <a:prstDash val="sysDash"/>
                </a:ln>
                <a:latin typeface="French Script MT" panose="03020402040607040605" pitchFamily="66" charset="0"/>
                <a:cs typeface="+mn-cs"/>
              </a:rPr>
              <a:t>Dirección General de Ordenamiento Forestal, Cuencas y Riego (DGFCR)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2400" b="1" dirty="0" smtClean="0"/>
              <a:t/>
            </a:r>
            <a:br>
              <a:rPr lang="es-SV" sz="2400" b="1" dirty="0" smtClean="0"/>
            </a:br>
            <a:r>
              <a:rPr lang="es-SV" sz="2400" b="1" dirty="0"/>
              <a:t>Ejes Estratégicos</a:t>
            </a:r>
            <a:r>
              <a:rPr lang="es-SV" sz="2400" dirty="0"/>
              <a:t/>
            </a:r>
            <a:br>
              <a:rPr lang="es-SV" sz="2400" dirty="0"/>
            </a:br>
            <a:endParaRPr lang="es-SV" sz="24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1075"/>
            <a:ext cx="8362950" cy="5145088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accent5"/>
            </a:solidFill>
          </a:ln>
        </p:spPr>
        <p:txBody>
          <a:bodyPr rtlCol="0">
            <a:normAutofit fontScale="92500" lnSpcReduction="20000"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es-SV" sz="3600" b="1" dirty="0" smtClean="0"/>
              <a:t>6. Gestión  </a:t>
            </a:r>
            <a:r>
              <a:rPr lang="es-SV" sz="3600" b="1" dirty="0"/>
              <a:t>de fuentes de financiamiento nacionales y externas para la adaptación y mitigación del cambio climático.</a:t>
            </a:r>
            <a:endParaRPr lang="es-SV" sz="3600" dirty="0"/>
          </a:p>
          <a:p>
            <a:pPr marL="0" indent="0" algn="just">
              <a:buFont typeface="Arial" charset="0"/>
              <a:buNone/>
              <a:defRPr/>
            </a:pPr>
            <a:r>
              <a:rPr lang="es-SV" sz="3600" dirty="0"/>
              <a:t>Contempla la gestión de mecanismos financieros e instrumentos económicos que responda a la descapitalización de los productores(as) que periódicamente sufren los impactos del cambio y la variabilidad climática, con recursos financieros y tecnológicos para su recuperación y retomar sus actividades agropecuarias.</a:t>
            </a:r>
          </a:p>
          <a:p>
            <a:pPr marL="0" indent="0">
              <a:buFont typeface="Arial" charset="0"/>
              <a:buNone/>
              <a:defRPr/>
            </a:pPr>
            <a:endParaRPr lang="es-SV" sz="3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" y="6396135"/>
            <a:ext cx="9144000" cy="461665"/>
          </a:xfrm>
          <a:prstGeom prst="rect">
            <a:avLst/>
          </a:prstGeom>
          <a:solidFill>
            <a:srgbClr val="CCFF66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ln>
                  <a:solidFill>
                    <a:srgbClr val="002060"/>
                  </a:solidFill>
                  <a:prstDash val="sysDash"/>
                </a:ln>
                <a:latin typeface="French Script MT" panose="03020402040607040605" pitchFamily="66" charset="0"/>
                <a:cs typeface="+mn-cs"/>
              </a:rPr>
              <a:t>Dirección General de Ordenamiento Forestal, Cuencas y Riego (DGFCR)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6371580"/>
            <a:ext cx="9144000" cy="461665"/>
          </a:xfrm>
          <a:prstGeom prst="rect">
            <a:avLst/>
          </a:prstGeom>
          <a:solidFill>
            <a:srgbClr val="CCFF66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ln>
                  <a:solidFill>
                    <a:srgbClr val="002060"/>
                  </a:solidFill>
                  <a:prstDash val="sysDash"/>
                </a:ln>
                <a:latin typeface="French Script MT" panose="03020402040607040605" pitchFamily="66" charset="0"/>
                <a:cs typeface="+mn-cs"/>
              </a:rPr>
              <a:t>Dirección General de Ordenamiento Forestal, Cuencas y Riego (DGFCR)</a:t>
            </a:r>
          </a:p>
        </p:txBody>
      </p:sp>
      <p:sp>
        <p:nvSpPr>
          <p:cNvPr id="16387" name="1 Título"/>
          <p:cNvSpPr>
            <a:spLocks noGrp="1"/>
          </p:cNvSpPr>
          <p:nvPr>
            <p:ph type="title"/>
          </p:nvPr>
        </p:nvSpPr>
        <p:spPr>
          <a:xfrm>
            <a:off x="566738" y="1989138"/>
            <a:ext cx="8010525" cy="3089275"/>
          </a:xfrm>
        </p:spPr>
        <p:txBody>
          <a:bodyPr/>
          <a:lstStyle/>
          <a:p>
            <a:pPr eaLnBrk="1" hangingPunct="1"/>
            <a:r>
              <a:rPr lang="es-SV" altLang="es-SV" sz="1380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Gracias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41751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2400" dirty="0" smtClean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INTRODUCCION</a:t>
            </a:r>
            <a:endParaRPr lang="es-SV" sz="24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613"/>
            <a:ext cx="8362950" cy="5400675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accent5"/>
            </a:solidFill>
          </a:ln>
        </p:spPr>
        <p:txBody>
          <a:bodyPr rtlCol="0">
            <a:normAutofit fontScale="85000"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s-SV" sz="2800" dirty="0"/>
              <a:t>Las graves pérdidas y daños que el cambio y la variabilidad climática están provocando periódicamente en el País y específicamente en el sector agropecuario, ha planteado al Ministerio de Agricultura y Ganadería retomarlo como una de sus grandes prioridades, que necesitan ser abordadas de forma inmediata para poder garantizar el desarrollo sostenible y la producción de alimentos que demanda el País.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s-SV" sz="2800" dirty="0"/>
              <a:t>La estrategia nos presenta el horizonte para hacerle frente al cambio y la variabilidad climática y junto a la recuperación y conservación de los Recursos Naturales se convierte en la política ambiental más importante del MAG a impulsar y construir un sector agropecuario más </a:t>
            </a:r>
            <a:r>
              <a:rPr lang="es-SV" sz="2800" dirty="0" err="1"/>
              <a:t>resiliente</a:t>
            </a:r>
            <a:r>
              <a:rPr lang="es-SV" sz="2800" dirty="0"/>
              <a:t> a los impactos del clima.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s-SV" sz="2800" b="1" dirty="0"/>
              <a:t> </a:t>
            </a:r>
            <a:endParaRPr lang="es-SV" sz="2800" dirty="0"/>
          </a:p>
          <a:p>
            <a:pPr marL="0" indent="0" algn="just">
              <a:buFont typeface="Arial" charset="0"/>
              <a:buNone/>
              <a:defRPr/>
            </a:pPr>
            <a:r>
              <a:rPr lang="es-SV" sz="2800" b="1" dirty="0"/>
              <a:t> </a:t>
            </a:r>
            <a:endParaRPr lang="es-SV" sz="2800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2800" b="1" dirty="0">
              <a:solidFill>
                <a:srgbClr val="00206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" y="6396135"/>
            <a:ext cx="9144000" cy="461665"/>
          </a:xfrm>
          <a:prstGeom prst="rect">
            <a:avLst/>
          </a:prstGeom>
          <a:solidFill>
            <a:srgbClr val="CCFF66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ln>
                  <a:solidFill>
                    <a:srgbClr val="002060"/>
                  </a:solidFill>
                  <a:prstDash val="sysDash"/>
                </a:ln>
                <a:latin typeface="French Script MT" panose="03020402040607040605" pitchFamily="66" charset="0"/>
                <a:cs typeface="+mn-cs"/>
              </a:rPr>
              <a:t>Dirección General de Ordenamiento Forestal, Cuencas y Riego (DGFCR)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2400" b="1" dirty="0" smtClean="0"/>
              <a:t/>
            </a:r>
            <a:br>
              <a:rPr lang="es-SV" sz="2400" b="1" dirty="0" smtClean="0"/>
            </a:br>
            <a:r>
              <a:rPr lang="es-SV" sz="2400" b="1" dirty="0"/>
              <a:t/>
            </a:r>
            <a:br>
              <a:rPr lang="es-SV" sz="2400" b="1" dirty="0"/>
            </a:br>
            <a:r>
              <a:rPr lang="es-SV" sz="2400" b="1" dirty="0" smtClean="0"/>
              <a:t>Estrategia </a:t>
            </a:r>
            <a:r>
              <a:rPr lang="es-SV" sz="2400" b="1" dirty="0"/>
              <a:t>de Adaptación y Mitigación al Cambio Climático del Sector Agropecuario</a:t>
            </a:r>
            <a:r>
              <a:rPr lang="es-SV" sz="2400" dirty="0"/>
              <a:t/>
            </a:r>
            <a:br>
              <a:rPr lang="es-SV" sz="2400" dirty="0"/>
            </a:br>
            <a:endParaRPr lang="es-SV" sz="24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1075"/>
            <a:ext cx="8362950" cy="5145088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accent5"/>
            </a:solidFill>
          </a:ln>
        </p:spPr>
        <p:txBody>
          <a:bodyPr rtlCol="0"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SV" sz="2000" b="1" dirty="0"/>
              <a:t>Visión</a:t>
            </a:r>
            <a:endParaRPr lang="es-SV" sz="2000" dirty="0"/>
          </a:p>
          <a:p>
            <a:pPr marL="0" indent="0" algn="just">
              <a:buFont typeface="Arial" charset="0"/>
              <a:buNone/>
              <a:defRPr/>
            </a:pPr>
            <a:r>
              <a:rPr lang="es-SV" sz="2400" dirty="0"/>
              <a:t>El sector agropecuario, Forestal, Pesquero y Acuícola  salvadoreño  es </a:t>
            </a:r>
            <a:r>
              <a:rPr lang="es-SV" sz="2400" dirty="0" err="1"/>
              <a:t>resiliente</a:t>
            </a:r>
            <a:r>
              <a:rPr lang="es-SV" sz="2400" dirty="0"/>
              <a:t> y adaptable frente a los impactos del cambio y la variabilidad climática, que garantiza la seguridad alimentaria a través  de la promoción de una agricultura sostenible y competitiva</a:t>
            </a:r>
            <a:r>
              <a:rPr lang="es-SV" sz="2400" dirty="0" smtClean="0"/>
              <a:t>.</a:t>
            </a:r>
          </a:p>
          <a:p>
            <a:pPr marL="0" indent="0">
              <a:buFont typeface="Arial" charset="0"/>
              <a:buNone/>
              <a:defRPr/>
            </a:pPr>
            <a:r>
              <a:rPr lang="es-SV" sz="2400" b="1" dirty="0"/>
              <a:t>Misión</a:t>
            </a:r>
            <a:endParaRPr lang="es-SV" sz="2400" dirty="0"/>
          </a:p>
          <a:p>
            <a:pPr marL="0" indent="0" algn="just">
              <a:buFont typeface="Arial" charset="0"/>
              <a:buNone/>
              <a:defRPr/>
            </a:pPr>
            <a:r>
              <a:rPr lang="es-SV" sz="2400" dirty="0"/>
              <a:t>Fortalecer  las capacidades socio productivas y de adaptación del sector Agrícola, Pecuario, Forestal, Pesquero y Acuícola; ante los efectos del cambio y la variabilidad climática, para el desarrollo de sistemas sociales, productivos y ambientales resilientes, contribuyendo  a  la  vez a  la  mitigación del cambio global.</a:t>
            </a:r>
          </a:p>
          <a:p>
            <a:pPr marL="0" indent="0" algn="just">
              <a:buFont typeface="Arial" charset="0"/>
              <a:buNone/>
              <a:defRPr/>
            </a:pPr>
            <a:endParaRPr lang="es-SV" sz="2400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2400" b="1" u="sng" dirty="0" smtClean="0">
              <a:solidFill>
                <a:srgbClr val="00206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" y="6396135"/>
            <a:ext cx="9144000" cy="461665"/>
          </a:xfrm>
          <a:prstGeom prst="rect">
            <a:avLst/>
          </a:prstGeom>
          <a:solidFill>
            <a:srgbClr val="CCFF66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ln>
                  <a:solidFill>
                    <a:srgbClr val="002060"/>
                  </a:solidFill>
                  <a:prstDash val="sysDash"/>
                </a:ln>
                <a:latin typeface="French Script MT" panose="03020402040607040605" pitchFamily="66" charset="0"/>
                <a:cs typeface="+mn-cs"/>
              </a:rPr>
              <a:t>Dirección General de Ordenamiento Forestal, Cuencas y Riego (DGFCR)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2400" b="1" dirty="0" smtClean="0"/>
              <a:t/>
            </a:r>
            <a:br>
              <a:rPr lang="es-SV" sz="2400" b="1" dirty="0" smtClean="0"/>
            </a:br>
            <a:r>
              <a:rPr lang="es-SV" sz="2400" b="1" dirty="0"/>
              <a:t/>
            </a:r>
            <a:br>
              <a:rPr lang="es-SV" sz="2400" b="1" dirty="0"/>
            </a:br>
            <a:r>
              <a:rPr lang="es-SV" sz="2400" b="1" dirty="0" smtClean="0"/>
              <a:t>Estrategia </a:t>
            </a:r>
            <a:r>
              <a:rPr lang="es-SV" sz="2400" b="1" dirty="0"/>
              <a:t>de Adaptación y Mitigación al Cambio Climático del Sector Agropecuario</a:t>
            </a:r>
            <a:r>
              <a:rPr lang="es-SV" sz="2400" dirty="0"/>
              <a:t/>
            </a:r>
            <a:br>
              <a:rPr lang="es-SV" sz="2400" dirty="0"/>
            </a:br>
            <a:endParaRPr lang="es-SV" sz="24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1075"/>
            <a:ext cx="8362950" cy="5145088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accent5"/>
            </a:solidFill>
          </a:ln>
        </p:spPr>
        <p:txBody>
          <a:bodyPr rtlCol="0"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SV" sz="2400" b="1" dirty="0" smtClean="0"/>
              <a:t>Objetivo General</a:t>
            </a:r>
            <a:r>
              <a:rPr lang="es-SV" sz="2400" b="1" dirty="0"/>
              <a:t>:</a:t>
            </a:r>
            <a:endParaRPr lang="es-SV" sz="2400" dirty="0"/>
          </a:p>
          <a:p>
            <a:pPr marL="0" indent="0">
              <a:buFont typeface="Arial" charset="0"/>
              <a:buNone/>
              <a:defRPr/>
            </a:pPr>
            <a:r>
              <a:rPr lang="es-SV" sz="2400" b="1" dirty="0"/>
              <a:t> </a:t>
            </a:r>
            <a:endParaRPr lang="es-SV" sz="2400" dirty="0"/>
          </a:p>
          <a:p>
            <a:pPr algn="just">
              <a:buFont typeface="Arial" charset="0"/>
              <a:buChar char="•"/>
              <a:defRPr/>
            </a:pPr>
            <a:r>
              <a:rPr lang="es-SV" sz="2400" dirty="0"/>
              <a:t>Contribuir a la adaptación de los impactos del cambio y la variabilidad climática en el sector agropecuario, Forestal, pesquero y acuícola, bajo el enfoque de manejo sostenible de Cuencas hidrográficas.</a:t>
            </a:r>
          </a:p>
          <a:p>
            <a:pPr marL="0" indent="0">
              <a:buFont typeface="Arial" charset="0"/>
              <a:buNone/>
              <a:defRPr/>
            </a:pPr>
            <a:r>
              <a:rPr lang="es-SV" sz="2400" b="1" dirty="0"/>
              <a:t>Específicos:</a:t>
            </a:r>
            <a:endParaRPr lang="es-SV" sz="2400" dirty="0"/>
          </a:p>
          <a:p>
            <a:pPr marL="457200" indent="-457200" algn="just">
              <a:buFont typeface="Arial" charset="0"/>
              <a:buAutoNum type="arabicPeriod"/>
              <a:defRPr/>
            </a:pPr>
            <a:r>
              <a:rPr lang="es-SV" sz="2400" dirty="0" smtClean="0"/>
              <a:t>Reducir </a:t>
            </a:r>
            <a:r>
              <a:rPr lang="es-SV" sz="2400" dirty="0"/>
              <a:t>la vulnerabilidad y fortalecer la resiliencia de los territorios a través de la Implementación de los  procesos de Gestión de Reducción de Riesgos agroclimáticos en Cuencas Hidrográficas</a:t>
            </a:r>
            <a:r>
              <a:rPr lang="es-SV" sz="2400" dirty="0" smtClean="0"/>
              <a:t>.</a:t>
            </a:r>
          </a:p>
          <a:p>
            <a:pPr marL="457200" indent="-457200" algn="just">
              <a:buFont typeface="Arial" charset="0"/>
              <a:buAutoNum type="arabicPeriod"/>
              <a:defRPr/>
            </a:pPr>
            <a:endParaRPr lang="es-SV" sz="2400" dirty="0" smtClean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SV" sz="2400" dirty="0"/>
              <a:t> </a:t>
            </a:r>
            <a:r>
              <a:rPr lang="es-SV" sz="2400" dirty="0" smtClean="0"/>
              <a:t>Mejorar </a:t>
            </a:r>
            <a:r>
              <a:rPr lang="es-SV" sz="2400" dirty="0"/>
              <a:t>las capacidades institucionales y locales en la Gestión de Riesgos agroclimáticos y Cambio climático</a:t>
            </a:r>
            <a:r>
              <a:rPr lang="es-SV" sz="2400" dirty="0" smtClean="0"/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s-SV" sz="2400" dirty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SV" sz="2400" dirty="0"/>
              <a:t> F</a:t>
            </a:r>
            <a:r>
              <a:rPr lang="es-SV" sz="2400" dirty="0" smtClean="0"/>
              <a:t>ortalecer </a:t>
            </a:r>
            <a:r>
              <a:rPr lang="es-SV" sz="2400" dirty="0"/>
              <a:t>la capacidad del sector agropecuario, forestal pesquero y acuícola para reducir los riesgos agroclimático y adaptarse al cambio climático, a través de la  implementación de planes de gestión y adaptación integrados en los Planes de Manejo de Cuencas hidrográficas.</a:t>
            </a:r>
          </a:p>
          <a:p>
            <a:pPr marL="457200" indent="-457200" algn="just">
              <a:buFont typeface="+mj-lt"/>
              <a:buAutoNum type="arabicPeriod"/>
              <a:defRPr/>
            </a:pPr>
            <a:endParaRPr lang="es-SV" sz="2400" b="1" u="sng" dirty="0" smtClean="0">
              <a:solidFill>
                <a:srgbClr val="00206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" y="6396135"/>
            <a:ext cx="9144000" cy="461665"/>
          </a:xfrm>
          <a:prstGeom prst="rect">
            <a:avLst/>
          </a:prstGeom>
          <a:solidFill>
            <a:srgbClr val="CCFF66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ln>
                  <a:solidFill>
                    <a:srgbClr val="002060"/>
                  </a:solidFill>
                  <a:prstDash val="sysDash"/>
                </a:ln>
                <a:latin typeface="French Script MT" panose="03020402040607040605" pitchFamily="66" charset="0"/>
                <a:cs typeface="+mn-cs"/>
              </a:rPr>
              <a:t>Dirección General de Ordenamiento Forestal, Cuencas y Riego (DGFCR)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2400" b="1" dirty="0" smtClean="0"/>
              <a:t/>
            </a:r>
            <a:br>
              <a:rPr lang="es-SV" sz="2400" b="1" dirty="0" smtClean="0"/>
            </a:br>
            <a:r>
              <a:rPr lang="es-SV" sz="2400" b="1" dirty="0"/>
              <a:t/>
            </a:r>
            <a:br>
              <a:rPr lang="es-SV" sz="2400" b="1" dirty="0"/>
            </a:br>
            <a:r>
              <a:rPr lang="es-SV" sz="2400" b="1" dirty="0" smtClean="0"/>
              <a:t>Estrategia </a:t>
            </a:r>
            <a:r>
              <a:rPr lang="es-SV" sz="2400" b="1" dirty="0"/>
              <a:t>de Adaptación y Mitigación al Cambio Climático del Sector Agropecuario</a:t>
            </a:r>
            <a:r>
              <a:rPr lang="es-SV" sz="2400" dirty="0"/>
              <a:t/>
            </a:r>
            <a:br>
              <a:rPr lang="es-SV" sz="2400" dirty="0"/>
            </a:br>
            <a:endParaRPr lang="es-SV" sz="24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1075"/>
            <a:ext cx="8362950" cy="5145088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accent5"/>
            </a:solidFill>
          </a:ln>
        </p:spPr>
        <p:txBody>
          <a:bodyPr rtlCol="0">
            <a:normAutofit fontScale="92500" lnSpcReduction="20000"/>
          </a:bodyPr>
          <a:lstStyle/>
          <a:p>
            <a:pPr marL="0" indent="0">
              <a:buFont typeface="Arial" charset="0"/>
              <a:buNone/>
              <a:defRPr/>
            </a:pPr>
            <a:endParaRPr lang="es-SV" sz="2400" dirty="0"/>
          </a:p>
          <a:p>
            <a:pPr marL="0" indent="0">
              <a:buFont typeface="Arial" charset="0"/>
              <a:buNone/>
              <a:defRPr/>
            </a:pPr>
            <a:r>
              <a:rPr lang="es-SV" sz="2400" b="1" dirty="0"/>
              <a:t>Específicos:</a:t>
            </a:r>
            <a:endParaRPr lang="es-SV" sz="2400" dirty="0"/>
          </a:p>
          <a:p>
            <a:pPr marL="0" indent="0">
              <a:buFont typeface="Arial" charset="0"/>
              <a:buNone/>
              <a:defRPr/>
            </a:pPr>
            <a:r>
              <a:rPr lang="es-SV" sz="2400" dirty="0" smtClean="0"/>
              <a:t>4. </a:t>
            </a:r>
            <a:r>
              <a:rPr lang="es-SV" sz="2400" dirty="0"/>
              <a:t>F</a:t>
            </a:r>
            <a:r>
              <a:rPr lang="es-SV" sz="2400" dirty="0" smtClean="0"/>
              <a:t>ortalecer </a:t>
            </a:r>
            <a:r>
              <a:rPr lang="es-SV" sz="2400" dirty="0"/>
              <a:t>procesos de educación y sensibilización para promover la  participación ciudadana para la Gestión de Riesgos agroclimáticos y Cambio climático</a:t>
            </a:r>
            <a:r>
              <a:rPr lang="es-SV" sz="2400" dirty="0" smtClean="0"/>
              <a:t>.</a:t>
            </a:r>
          </a:p>
          <a:p>
            <a:pPr marL="0" indent="0">
              <a:buFont typeface="Arial" charset="0"/>
              <a:buNone/>
              <a:defRPr/>
            </a:pPr>
            <a:endParaRPr lang="es-SV" sz="2400" dirty="0"/>
          </a:p>
          <a:p>
            <a:pPr marL="0" indent="0">
              <a:buFont typeface="Arial" charset="0"/>
              <a:buNone/>
              <a:defRPr/>
            </a:pPr>
            <a:r>
              <a:rPr lang="es-SV" sz="2400" dirty="0"/>
              <a:t> </a:t>
            </a:r>
          </a:p>
          <a:p>
            <a:pPr marL="0" indent="0">
              <a:buFont typeface="Arial" charset="0"/>
              <a:buNone/>
              <a:defRPr/>
            </a:pPr>
            <a:r>
              <a:rPr lang="es-SV" sz="2400" dirty="0" smtClean="0"/>
              <a:t>5. Fortalecer </a:t>
            </a:r>
            <a:r>
              <a:rPr lang="es-SV" sz="2400" dirty="0"/>
              <a:t>la investigación, innovación,  transferencia de tecnologías y buenas practicas </a:t>
            </a:r>
            <a:r>
              <a:rPr lang="es-SV" sz="2400" b="1" dirty="0"/>
              <a:t>r</a:t>
            </a:r>
            <a:r>
              <a:rPr lang="es-SV" sz="2400" dirty="0"/>
              <a:t>elacionadas a la reducción de riesgos agroclimáticos y la adaptación en el sector agropecuario. </a:t>
            </a:r>
          </a:p>
          <a:p>
            <a:pPr marL="0" indent="0">
              <a:buFont typeface="Arial" charset="0"/>
              <a:buNone/>
              <a:defRPr/>
            </a:pPr>
            <a:r>
              <a:rPr lang="es-SV" sz="2400" dirty="0"/>
              <a:t> </a:t>
            </a:r>
          </a:p>
          <a:p>
            <a:pPr marL="0" indent="0">
              <a:buFont typeface="Arial" charset="0"/>
              <a:buNone/>
              <a:defRPr/>
            </a:pPr>
            <a:r>
              <a:rPr lang="es-SV" sz="2400" dirty="0" smtClean="0"/>
              <a:t>6. Contribuir </a:t>
            </a:r>
            <a:r>
              <a:rPr lang="es-SV" sz="2400" dirty="0"/>
              <a:t>a la sostenibilidad del sector agropecuario, forestal, pesquero y </a:t>
            </a:r>
            <a:r>
              <a:rPr lang="es-SV" sz="2400" dirty="0" err="1"/>
              <a:t>acuicola</a:t>
            </a:r>
            <a:r>
              <a:rPr lang="es-SV" sz="2400" dirty="0"/>
              <a:t> con acciones en campo vinculadas a la reversión de los procesos de degradación de los recursos naturales y el desarrollo de sistemas productivos resilientes.</a:t>
            </a:r>
          </a:p>
          <a:p>
            <a:pPr marL="0" indent="0">
              <a:buFont typeface="Arial" charset="0"/>
              <a:buNone/>
              <a:defRPr/>
            </a:pPr>
            <a:r>
              <a:rPr lang="es-SV" sz="2400" dirty="0"/>
              <a:t> </a:t>
            </a:r>
          </a:p>
          <a:p>
            <a:pPr>
              <a:buFont typeface="Arial" charset="0"/>
              <a:buChar char="•"/>
              <a:defRPr/>
            </a:pPr>
            <a:endParaRPr lang="es-SV" sz="2400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2400" b="1" u="sng" dirty="0" smtClean="0">
              <a:solidFill>
                <a:srgbClr val="00206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" y="6396135"/>
            <a:ext cx="9144000" cy="461665"/>
          </a:xfrm>
          <a:prstGeom prst="rect">
            <a:avLst/>
          </a:prstGeom>
          <a:solidFill>
            <a:srgbClr val="CCFF66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ln>
                  <a:solidFill>
                    <a:srgbClr val="002060"/>
                  </a:solidFill>
                  <a:prstDash val="sysDash"/>
                </a:ln>
                <a:latin typeface="French Script MT" panose="03020402040607040605" pitchFamily="66" charset="0"/>
                <a:cs typeface="+mn-cs"/>
              </a:rPr>
              <a:t>Dirección General de Ordenamiento Forestal, Cuencas y Riego (DGFCR)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2400" b="1" dirty="0" smtClean="0"/>
              <a:t/>
            </a:r>
            <a:br>
              <a:rPr lang="es-SV" sz="2400" b="1" dirty="0" smtClean="0"/>
            </a:br>
            <a:r>
              <a:rPr lang="es-SV" sz="2400" b="1" dirty="0"/>
              <a:t/>
            </a:r>
            <a:br>
              <a:rPr lang="es-SV" sz="2400" b="1" dirty="0"/>
            </a:br>
            <a:r>
              <a:rPr lang="es-SV" sz="2400" b="1" dirty="0" smtClean="0"/>
              <a:t>Estrategia </a:t>
            </a:r>
            <a:r>
              <a:rPr lang="es-SV" sz="2400" b="1" dirty="0"/>
              <a:t>de Adaptación y Mitigación al Cambio Climático del Sector Agropecuario</a:t>
            </a:r>
            <a:r>
              <a:rPr lang="es-SV" sz="2400" dirty="0"/>
              <a:t/>
            </a:r>
            <a:br>
              <a:rPr lang="es-SV" sz="2400" dirty="0"/>
            </a:br>
            <a:endParaRPr lang="es-SV" sz="24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1075"/>
            <a:ext cx="8362950" cy="5145088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accent5"/>
            </a:solidFill>
          </a:ln>
        </p:spPr>
        <p:txBody>
          <a:bodyPr rtlCol="0">
            <a:normAutofit fontScale="92500" lnSpcReduction="20000"/>
          </a:bodyPr>
          <a:lstStyle/>
          <a:p>
            <a:pPr marL="0" indent="0">
              <a:buFont typeface="Arial" charset="0"/>
              <a:buNone/>
              <a:defRPr/>
            </a:pPr>
            <a:endParaRPr lang="es-SV" sz="2400" dirty="0"/>
          </a:p>
          <a:p>
            <a:pPr marL="0" indent="0">
              <a:buFont typeface="Arial" charset="0"/>
              <a:buNone/>
              <a:defRPr/>
            </a:pPr>
            <a:r>
              <a:rPr lang="es-SV" sz="2400" b="1" dirty="0"/>
              <a:t>Específicos:</a:t>
            </a:r>
            <a:endParaRPr lang="es-SV" sz="2400" dirty="0"/>
          </a:p>
          <a:p>
            <a:pPr marL="0" indent="0">
              <a:buFont typeface="Arial" charset="0"/>
              <a:buNone/>
              <a:defRPr/>
            </a:pPr>
            <a:r>
              <a:rPr lang="es-SV" sz="2400" dirty="0" smtClean="0"/>
              <a:t>4. </a:t>
            </a:r>
            <a:r>
              <a:rPr lang="es-SV" sz="2400" dirty="0"/>
              <a:t>F</a:t>
            </a:r>
            <a:r>
              <a:rPr lang="es-SV" sz="2400" dirty="0" smtClean="0"/>
              <a:t>ortalecer </a:t>
            </a:r>
            <a:r>
              <a:rPr lang="es-SV" sz="2400" dirty="0"/>
              <a:t>procesos de educación y sensibilización para promover la  participación ciudadana para la Gestión de Riesgos agroclimáticos y Cambio climático</a:t>
            </a:r>
            <a:r>
              <a:rPr lang="es-SV" sz="2400" dirty="0" smtClean="0"/>
              <a:t>.</a:t>
            </a:r>
          </a:p>
          <a:p>
            <a:pPr marL="0" indent="0">
              <a:buFont typeface="Arial" charset="0"/>
              <a:buNone/>
              <a:defRPr/>
            </a:pPr>
            <a:endParaRPr lang="es-SV" sz="2400" dirty="0"/>
          </a:p>
          <a:p>
            <a:pPr marL="0" indent="0">
              <a:buFont typeface="Arial" charset="0"/>
              <a:buNone/>
              <a:defRPr/>
            </a:pPr>
            <a:r>
              <a:rPr lang="es-SV" sz="2400" dirty="0"/>
              <a:t> </a:t>
            </a:r>
          </a:p>
          <a:p>
            <a:pPr marL="0" indent="0">
              <a:buFont typeface="Arial" charset="0"/>
              <a:buNone/>
              <a:defRPr/>
            </a:pPr>
            <a:r>
              <a:rPr lang="es-SV" sz="2400" dirty="0" smtClean="0"/>
              <a:t>5. Fortalecer </a:t>
            </a:r>
            <a:r>
              <a:rPr lang="es-SV" sz="2400" dirty="0"/>
              <a:t>la investigación, innovación,  transferencia de tecnologías y buenas practicas </a:t>
            </a:r>
            <a:r>
              <a:rPr lang="es-SV" sz="2400" b="1" dirty="0"/>
              <a:t>r</a:t>
            </a:r>
            <a:r>
              <a:rPr lang="es-SV" sz="2400" dirty="0"/>
              <a:t>elacionadas a la reducción de riesgos agroclimáticos y la adaptación en el sector agropecuario. </a:t>
            </a:r>
          </a:p>
          <a:p>
            <a:pPr marL="0" indent="0">
              <a:buFont typeface="Arial" charset="0"/>
              <a:buNone/>
              <a:defRPr/>
            </a:pPr>
            <a:r>
              <a:rPr lang="es-SV" sz="2400" dirty="0"/>
              <a:t> </a:t>
            </a:r>
          </a:p>
          <a:p>
            <a:pPr marL="0" indent="0">
              <a:buFont typeface="Arial" charset="0"/>
              <a:buNone/>
              <a:defRPr/>
            </a:pPr>
            <a:r>
              <a:rPr lang="es-SV" sz="2400" dirty="0" smtClean="0"/>
              <a:t>6. Contribuir </a:t>
            </a:r>
            <a:r>
              <a:rPr lang="es-SV" sz="2400" dirty="0"/>
              <a:t>a la sostenibilidad del sector agropecuario, forestal, pesquero y </a:t>
            </a:r>
            <a:r>
              <a:rPr lang="es-SV" sz="2400" dirty="0" err="1"/>
              <a:t>acuicola</a:t>
            </a:r>
            <a:r>
              <a:rPr lang="es-SV" sz="2400" dirty="0"/>
              <a:t> con acciones en campo vinculadas a la reversión de los procesos de degradación de los recursos naturales y el desarrollo de sistemas productivos resilientes.</a:t>
            </a:r>
          </a:p>
          <a:p>
            <a:pPr marL="0" indent="0">
              <a:buFont typeface="Arial" charset="0"/>
              <a:buNone/>
              <a:defRPr/>
            </a:pPr>
            <a:r>
              <a:rPr lang="es-SV" sz="2400" dirty="0"/>
              <a:t> </a:t>
            </a:r>
          </a:p>
          <a:p>
            <a:pPr>
              <a:buFont typeface="Arial" charset="0"/>
              <a:buChar char="•"/>
              <a:defRPr/>
            </a:pPr>
            <a:endParaRPr lang="es-SV" sz="2400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2400" b="1" u="sng" dirty="0" smtClean="0">
              <a:solidFill>
                <a:srgbClr val="00206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" y="6396135"/>
            <a:ext cx="9144000" cy="461665"/>
          </a:xfrm>
          <a:prstGeom prst="rect">
            <a:avLst/>
          </a:prstGeom>
          <a:solidFill>
            <a:srgbClr val="CCFF66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ln>
                  <a:solidFill>
                    <a:srgbClr val="002060"/>
                  </a:solidFill>
                  <a:prstDash val="sysDash"/>
                </a:ln>
                <a:latin typeface="French Script MT" panose="03020402040607040605" pitchFamily="66" charset="0"/>
                <a:cs typeface="+mn-cs"/>
              </a:rPr>
              <a:t>Dirección General de Ordenamiento Forestal, Cuencas y Riego (DGFCR)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2400" b="1" dirty="0" smtClean="0"/>
              <a:t/>
            </a:r>
            <a:br>
              <a:rPr lang="es-SV" sz="2400" b="1" dirty="0" smtClean="0"/>
            </a:br>
            <a:r>
              <a:rPr lang="es-SV" sz="2400" b="1" dirty="0"/>
              <a:t>Desafíos y principios para poner en marcha la estrategia</a:t>
            </a:r>
            <a:r>
              <a:rPr lang="es-SV" sz="2400" dirty="0"/>
              <a:t/>
            </a:r>
            <a:br>
              <a:rPr lang="es-SV" sz="2400" dirty="0"/>
            </a:br>
            <a:endParaRPr lang="es-SV" sz="24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1075"/>
            <a:ext cx="8362950" cy="5145088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accent5"/>
            </a:solidFill>
          </a:ln>
        </p:spPr>
        <p:txBody>
          <a:bodyPr rtlCol="0">
            <a:normAutofit lnSpcReduction="10000"/>
          </a:bodyPr>
          <a:lstStyle/>
          <a:p>
            <a:pPr marL="0" indent="0">
              <a:buFont typeface="Arial" charset="0"/>
              <a:buNone/>
              <a:defRPr/>
            </a:pPr>
            <a:endParaRPr lang="es-SV" sz="2400" dirty="0"/>
          </a:p>
          <a:p>
            <a:pPr marL="0" indent="0">
              <a:buFont typeface="Arial" charset="0"/>
              <a:buNone/>
              <a:defRPr/>
            </a:pPr>
            <a:r>
              <a:rPr lang="es-SV" sz="2400" dirty="0" smtClean="0"/>
              <a:t> </a:t>
            </a:r>
            <a:r>
              <a:rPr lang="es-SV" sz="2400" dirty="0"/>
              <a:t>desafíos: </a:t>
            </a:r>
            <a:endParaRPr lang="es-SV" sz="2400" dirty="0" smtClean="0"/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SV" sz="2400" dirty="0" smtClean="0"/>
              <a:t> </a:t>
            </a:r>
            <a:r>
              <a:rPr lang="es-SV" sz="2400" dirty="0"/>
              <a:t>L</a:t>
            </a:r>
            <a:r>
              <a:rPr lang="es-SV" sz="2400" dirty="0" smtClean="0"/>
              <a:t>a </a:t>
            </a:r>
            <a:r>
              <a:rPr lang="es-SV" sz="2400" dirty="0"/>
              <a:t>implementación de un proceso de adaptación al cambio y la variabilidad climática con un enfoque en la gestión de los riesgos agroclimáticos, lo que plantea </a:t>
            </a:r>
            <a:r>
              <a:rPr lang="es-ES" sz="2400" dirty="0"/>
              <a:t>Integrar la reducción del riesgo de desastres en la agricultura a todos los niveles mediante diversas actividades y en segundo lugar es la integración de las estrategias de la </a:t>
            </a:r>
            <a:r>
              <a:rPr lang="es-SV" sz="2400" dirty="0"/>
              <a:t>variable riesgo dentro de los Planes de Manejo de las Cuencas </a:t>
            </a:r>
            <a:r>
              <a:rPr lang="es-SV" sz="2400" dirty="0" smtClean="0"/>
              <a:t>Hidrográfica.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s-SV" sz="2400" dirty="0" smtClean="0"/>
              <a:t> </a:t>
            </a:r>
            <a:r>
              <a:rPr lang="es-SV" sz="2400" dirty="0"/>
              <a:t>E</a:t>
            </a:r>
            <a:r>
              <a:rPr lang="es-SV" sz="2400" dirty="0" smtClean="0"/>
              <a:t>s </a:t>
            </a:r>
            <a:r>
              <a:rPr lang="es-SV" sz="2400" dirty="0"/>
              <a:t>el fortalecimiento institucional y de su recurso humano para conducir los planes de adaptación, el diseño y ejecución de programas de investigación nacional en cambio climático y manejo de riesgos y las evaluaciones de vulnerabilidad en los territorios intervenidos. </a:t>
            </a:r>
          </a:p>
          <a:p>
            <a:pPr marL="0" indent="0">
              <a:buFont typeface="Arial" charset="0"/>
              <a:buNone/>
              <a:defRPr/>
            </a:pPr>
            <a:endParaRPr lang="es-SV" sz="2400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SV" sz="2400" b="1" u="sng" dirty="0" smtClean="0">
              <a:solidFill>
                <a:srgbClr val="00206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" y="6396135"/>
            <a:ext cx="9144000" cy="461665"/>
          </a:xfrm>
          <a:prstGeom prst="rect">
            <a:avLst/>
          </a:prstGeom>
          <a:solidFill>
            <a:srgbClr val="CCFF66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ln>
                  <a:solidFill>
                    <a:srgbClr val="002060"/>
                  </a:solidFill>
                  <a:prstDash val="sysDash"/>
                </a:ln>
                <a:latin typeface="French Script MT" panose="03020402040607040605" pitchFamily="66" charset="0"/>
                <a:cs typeface="+mn-cs"/>
              </a:rPr>
              <a:t>Dirección General de Ordenamiento Forestal, Cuencas y Riego (DGFCR)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2400" b="1" dirty="0" smtClean="0"/>
              <a:t/>
            </a:r>
            <a:br>
              <a:rPr lang="es-SV" sz="2400" b="1" dirty="0" smtClean="0"/>
            </a:br>
            <a:r>
              <a:rPr lang="es-SV" sz="2400" b="1" dirty="0"/>
              <a:t>Desafíos y principios para poner en marcha la estrategia</a:t>
            </a:r>
            <a:r>
              <a:rPr lang="es-SV" sz="2400" dirty="0"/>
              <a:t/>
            </a:r>
            <a:br>
              <a:rPr lang="es-SV" sz="2400" dirty="0"/>
            </a:br>
            <a:endParaRPr lang="es-SV" sz="24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1075"/>
            <a:ext cx="8362950" cy="5145088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accent5"/>
            </a:solidFill>
          </a:ln>
        </p:spPr>
        <p:txBody>
          <a:bodyPr rtlCol="0">
            <a:normAutofit fontScale="92500" lnSpcReduction="10000"/>
          </a:bodyPr>
          <a:lstStyle/>
          <a:p>
            <a:pPr marL="0" indent="0">
              <a:buFont typeface="Arial" charset="0"/>
              <a:buNone/>
              <a:defRPr/>
            </a:pPr>
            <a:endParaRPr lang="es-SV" sz="2400" dirty="0"/>
          </a:p>
          <a:p>
            <a:pPr marL="0" indent="0">
              <a:buFont typeface="Arial" charset="0"/>
              <a:buNone/>
              <a:defRPr/>
            </a:pPr>
            <a:r>
              <a:rPr lang="es-SV" sz="2400" dirty="0" smtClean="0"/>
              <a:t> </a:t>
            </a:r>
            <a:r>
              <a:rPr lang="es-SV" sz="2400" dirty="0"/>
              <a:t>Los principios son los siguientes:</a:t>
            </a:r>
          </a:p>
          <a:p>
            <a:pPr marL="0" indent="0">
              <a:buFont typeface="Arial" charset="0"/>
              <a:buNone/>
              <a:defRPr/>
            </a:pPr>
            <a:r>
              <a:rPr lang="es-SV" sz="2400" dirty="0"/>
              <a:t> 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s-SV" sz="2400" dirty="0"/>
              <a:t>Sostenibilidad: Las acciones enmarcadas en la estrategia se orientan a buscar y fortalecer un equilibrio entre el aspecto económico, social y ambiental para satisfacer las necesidades de las presentes y futuras generaciones de los salvadoreños.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s-SV" sz="2400" dirty="0"/>
              <a:t>Inclusión  de todos los actores y organizaciones de los territorios, los productores, productoras, jóvenes, cooperativas agrícolas, </a:t>
            </a:r>
            <a:r>
              <a:rPr lang="es-SV" sz="2400" dirty="0" err="1"/>
              <a:t>ONGs</a:t>
            </a:r>
            <a:r>
              <a:rPr lang="es-SV" sz="2400" dirty="0"/>
              <a:t> e instituciones públicas y privadas.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s-SV" sz="2400" dirty="0"/>
              <a:t>Concertación: Proceso sistematizado que permitirá alcanzar entre los actores que participan en el desarrollo del sector y el gobierno, un acuerdo nacional en torno a la gestión y desarrollo sostenible del agro y la seguridad alimentaria  y nutricional.</a:t>
            </a:r>
          </a:p>
          <a:p>
            <a:pPr marL="0" indent="0">
              <a:buFont typeface="Arial" charset="0"/>
              <a:buNone/>
              <a:defRPr/>
            </a:pPr>
            <a:r>
              <a:rPr lang="es-SV" sz="2400" dirty="0" smtClean="0"/>
              <a:t> </a:t>
            </a:r>
            <a:endParaRPr lang="es-SV" sz="2400" b="1" u="sng" dirty="0" smtClean="0">
              <a:solidFill>
                <a:srgbClr val="00206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" y="6396135"/>
            <a:ext cx="9144000" cy="461665"/>
          </a:xfrm>
          <a:prstGeom prst="rect">
            <a:avLst/>
          </a:prstGeom>
          <a:solidFill>
            <a:srgbClr val="CCFF66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ln>
                  <a:solidFill>
                    <a:srgbClr val="002060"/>
                  </a:solidFill>
                  <a:prstDash val="sysDash"/>
                </a:ln>
                <a:latin typeface="French Script MT" panose="03020402040607040605" pitchFamily="66" charset="0"/>
                <a:cs typeface="+mn-cs"/>
              </a:rPr>
              <a:t>Dirección General de Ordenamiento Forestal, Cuencas y Riego (DGFCR)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SV" sz="2400" b="1" dirty="0" smtClean="0"/>
              <a:t/>
            </a:r>
            <a:br>
              <a:rPr lang="es-SV" sz="2400" b="1" dirty="0" smtClean="0"/>
            </a:br>
            <a:r>
              <a:rPr lang="es-SV" sz="2400" b="1" dirty="0"/>
              <a:t>Desafíos y principios para poner en marcha la estrategia</a:t>
            </a:r>
            <a:r>
              <a:rPr lang="es-SV" sz="2400" dirty="0"/>
              <a:t/>
            </a:r>
            <a:br>
              <a:rPr lang="es-SV" sz="2400" dirty="0"/>
            </a:br>
            <a:endParaRPr lang="es-SV" sz="2400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1075"/>
            <a:ext cx="8362950" cy="5145088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accent5"/>
            </a:solidFill>
          </a:ln>
        </p:spPr>
        <p:txBody>
          <a:bodyPr rtlCol="0">
            <a:normAutofit fontScale="62500" lnSpcReduction="20000"/>
          </a:bodyPr>
          <a:lstStyle/>
          <a:p>
            <a:pPr marL="0" indent="0">
              <a:buFont typeface="Arial" charset="0"/>
              <a:buNone/>
              <a:defRPr/>
            </a:pPr>
            <a:endParaRPr lang="es-SV" sz="2400" dirty="0"/>
          </a:p>
          <a:p>
            <a:pPr marL="0" indent="0">
              <a:buFont typeface="Arial" charset="0"/>
              <a:buNone/>
              <a:defRPr/>
            </a:pPr>
            <a:r>
              <a:rPr lang="es-SV" sz="2900" dirty="0" smtClean="0"/>
              <a:t> </a:t>
            </a:r>
            <a:r>
              <a:rPr lang="es-SV" sz="2900" dirty="0"/>
              <a:t>Los principios son los siguientes:</a:t>
            </a:r>
          </a:p>
          <a:p>
            <a:pPr marL="0" indent="0">
              <a:buFont typeface="Arial" charset="0"/>
              <a:buNone/>
              <a:defRPr/>
            </a:pPr>
            <a:r>
              <a:rPr lang="es-SV" sz="2900" dirty="0"/>
              <a:t> </a:t>
            </a:r>
          </a:p>
          <a:p>
            <a:pPr marL="457200" indent="-457200">
              <a:buFont typeface="Arial" charset="0"/>
              <a:buAutoNum type="arabicPeriod" startAt="4"/>
              <a:defRPr/>
            </a:pPr>
            <a:r>
              <a:rPr lang="es-SV" sz="2900" dirty="0" smtClean="0"/>
              <a:t>Gradualidad</a:t>
            </a:r>
            <a:r>
              <a:rPr lang="es-SV" sz="2900" dirty="0"/>
              <a:t>: Implementación de las distintas acciones con una planificación realista, ordenada, eficiente y sobre la base de prioridades para no diluir los esfuerzos de las instancias participantes, que contribuya a la consecución de los objetivos y metas en el mediano y largo plazo</a:t>
            </a:r>
            <a:r>
              <a:rPr lang="es-SV" sz="2900" dirty="0" smtClean="0"/>
              <a:t>.</a:t>
            </a:r>
          </a:p>
          <a:p>
            <a:pPr marL="0" indent="0">
              <a:buFont typeface="Arial" charset="0"/>
              <a:buNone/>
              <a:defRPr/>
            </a:pPr>
            <a:endParaRPr lang="es-SV" sz="2900" dirty="0"/>
          </a:p>
          <a:p>
            <a:pPr marL="457200" indent="-457200">
              <a:buFont typeface="Arial" charset="0"/>
              <a:buAutoNum type="arabicPeriod" startAt="5"/>
              <a:defRPr/>
            </a:pPr>
            <a:r>
              <a:rPr lang="es-SV" sz="2900" dirty="0" smtClean="0"/>
              <a:t>Equidad</a:t>
            </a:r>
            <a:r>
              <a:rPr lang="es-SV" sz="2900" dirty="0"/>
              <a:t>: Garantía del acceso justo y equitativo tanto a hombres, mujeres y jóvenes, sin  considerar sexo, edad o posición social</a:t>
            </a:r>
            <a:r>
              <a:rPr lang="es-SV" sz="2900" dirty="0" smtClean="0"/>
              <a:t>.</a:t>
            </a:r>
          </a:p>
          <a:p>
            <a:pPr marL="0" indent="0">
              <a:buFont typeface="Arial" charset="0"/>
              <a:buNone/>
              <a:defRPr/>
            </a:pPr>
            <a:endParaRPr lang="es-SV" sz="2900" dirty="0"/>
          </a:p>
          <a:p>
            <a:pPr marL="0" indent="0">
              <a:buFont typeface="Arial" charset="0"/>
              <a:buNone/>
              <a:defRPr/>
            </a:pPr>
            <a:r>
              <a:rPr lang="es-SV" sz="2900" dirty="0" smtClean="0"/>
              <a:t>6.   Participativa </a:t>
            </a:r>
            <a:r>
              <a:rPr lang="es-SV" sz="2900" dirty="0"/>
              <a:t>y Gobernanza, considera el desarrollo de espacios y  procesos participativos a todo nivel para la implementación de la estrategia, a fin de compartir las decisiones, responsabilidades, costos, beneficios y fortalecer la gobernanza a nivel local y nacional. </a:t>
            </a:r>
            <a:endParaRPr lang="es-SV" sz="2900" dirty="0" smtClean="0"/>
          </a:p>
          <a:p>
            <a:pPr marL="0" indent="0">
              <a:buFont typeface="Arial" charset="0"/>
              <a:buNone/>
              <a:defRPr/>
            </a:pPr>
            <a:endParaRPr lang="es-SV" sz="2900" dirty="0"/>
          </a:p>
          <a:p>
            <a:pPr marL="0" indent="0">
              <a:buFont typeface="Arial" charset="0"/>
              <a:buNone/>
              <a:defRPr/>
            </a:pPr>
            <a:r>
              <a:rPr lang="es-SV" sz="2900" dirty="0" smtClean="0"/>
              <a:t>7. Valoración</a:t>
            </a:r>
            <a:r>
              <a:rPr lang="es-SV" sz="2900" dirty="0"/>
              <a:t>: Los más vulnerables serán atendidos prioritariamente </a:t>
            </a:r>
          </a:p>
          <a:p>
            <a:pPr marL="0" indent="0">
              <a:buFont typeface="Arial" charset="0"/>
              <a:buNone/>
              <a:defRPr/>
            </a:pPr>
            <a:r>
              <a:rPr lang="es-SV" sz="2900" b="1" dirty="0"/>
              <a:t> </a:t>
            </a:r>
            <a:endParaRPr lang="es-SV" sz="2900" dirty="0"/>
          </a:p>
          <a:p>
            <a:pPr marL="0" indent="0">
              <a:buFont typeface="Arial" charset="0"/>
              <a:buNone/>
              <a:defRPr/>
            </a:pPr>
            <a:r>
              <a:rPr lang="es-SV" sz="2900" b="1" dirty="0"/>
              <a:t> </a:t>
            </a:r>
            <a:endParaRPr lang="es-SV" sz="2900" dirty="0"/>
          </a:p>
          <a:p>
            <a:pPr marL="0" indent="0">
              <a:buFont typeface="Arial" charset="0"/>
              <a:buNone/>
              <a:defRPr/>
            </a:pPr>
            <a:r>
              <a:rPr lang="es-SV" sz="2400" dirty="0" smtClean="0"/>
              <a:t> </a:t>
            </a:r>
            <a:endParaRPr lang="es-SV" sz="2400" b="1" u="sng" dirty="0" smtClean="0">
              <a:solidFill>
                <a:srgbClr val="00206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" y="6396135"/>
            <a:ext cx="9144000" cy="461665"/>
          </a:xfrm>
          <a:prstGeom prst="rect">
            <a:avLst/>
          </a:prstGeom>
          <a:solidFill>
            <a:srgbClr val="CCFF66"/>
          </a:solidFill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SV" sz="2400" b="1" dirty="0">
                <a:ln>
                  <a:solidFill>
                    <a:srgbClr val="002060"/>
                  </a:solidFill>
                  <a:prstDash val="sysDash"/>
                </a:ln>
                <a:latin typeface="French Script MT" panose="03020402040607040605" pitchFamily="66" charset="0"/>
                <a:cs typeface="+mn-cs"/>
              </a:rPr>
              <a:t>Dirección General de Ordenamiento Forestal, Cuencas y Riego (DGFCR)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</TotalTime>
  <Words>905</Words>
  <Application>Microsoft Office PowerPoint</Application>
  <PresentationFormat>Presentación en pantalla (4:3)</PresentationFormat>
  <Paragraphs>117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Aharoni</vt:lpstr>
      <vt:lpstr>Arial Rounded MT Bold</vt:lpstr>
      <vt:lpstr>Tema de Office</vt:lpstr>
      <vt:lpstr>Presentación de PowerPoint</vt:lpstr>
      <vt:lpstr>INTRODUCCION</vt:lpstr>
      <vt:lpstr>  Estrategia de Adaptación y Mitigación al Cambio Climático del Sector Agropecuario </vt:lpstr>
      <vt:lpstr>  Estrategia de Adaptación y Mitigación al Cambio Climático del Sector Agropecuario </vt:lpstr>
      <vt:lpstr>  Estrategia de Adaptación y Mitigación al Cambio Climático del Sector Agropecuario </vt:lpstr>
      <vt:lpstr>  Estrategia de Adaptación y Mitigación al Cambio Climático del Sector Agropecuario </vt:lpstr>
      <vt:lpstr> Desafíos y principios para poner en marcha la estrategia </vt:lpstr>
      <vt:lpstr> Desafíos y principios para poner en marcha la estrategia </vt:lpstr>
      <vt:lpstr> Desafíos y principios para poner en marcha la estrategia </vt:lpstr>
      <vt:lpstr> Ejes Estratégicos </vt:lpstr>
      <vt:lpstr> Ejes Estratégicos </vt:lpstr>
      <vt:lpstr> Ejes Estratégicos </vt:lpstr>
      <vt:lpstr> Ejes Estratégicos </vt:lpstr>
      <vt:lpstr> Ejes Estratégicos </vt:lpstr>
      <vt:lpstr>Gracias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MAG</dc:creator>
  <cp:lastModifiedBy>LGonzalez</cp:lastModifiedBy>
  <cp:revision>33</cp:revision>
  <dcterms:created xsi:type="dcterms:W3CDTF">2015-05-10T00:01:03Z</dcterms:created>
  <dcterms:modified xsi:type="dcterms:W3CDTF">2020-02-19T20:35:06Z</dcterms:modified>
</cp:coreProperties>
</file>