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6" r:id="rId2"/>
    <p:sldId id="264" r:id="rId3"/>
    <p:sldId id="342" r:id="rId4"/>
    <p:sldId id="353" r:id="rId5"/>
    <p:sldId id="341" r:id="rId6"/>
    <p:sldId id="343" r:id="rId7"/>
    <p:sldId id="345" r:id="rId8"/>
    <p:sldId id="346" r:id="rId9"/>
    <p:sldId id="348" r:id="rId10"/>
    <p:sldId id="344" r:id="rId11"/>
    <p:sldId id="349" r:id="rId12"/>
    <p:sldId id="351" r:id="rId13"/>
    <p:sldId id="352" r:id="rId14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A00"/>
    <a:srgbClr val="004C6F"/>
    <a:srgbClr val="FF9966"/>
    <a:srgbClr val="8BAA27"/>
    <a:srgbClr val="00CC66"/>
    <a:srgbClr val="00CC00"/>
    <a:srgbClr val="95B327"/>
    <a:srgbClr val="DAE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0006EA26-6B45-4564-83D0-C2DB38D42D9D}" type="slidenum">
              <a:rPr lang="en-US" altLang="es-US"/>
              <a:pPr/>
              <a:t>‹Nº›</a:t>
            </a:fld>
            <a:endParaRPr lang="en-U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E47FABEC-B8FA-49DA-9E96-D45EDA048FDA}" type="slidenum">
              <a:rPr lang="en-US" altLang="es-US"/>
              <a:pPr/>
              <a:t>‹Nº›</a:t>
            </a:fld>
            <a:endParaRPr lang="en-U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466DAE-B98D-4E47-91DE-096CFF992FAF}" type="slidenum">
              <a:rPr lang="en-US" altLang="es-US" sz="1200"/>
              <a:pPr eaLnBrk="1" hangingPunct="1"/>
              <a:t>1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D80CDE-40F7-4490-8452-A017BCAB0C18}" type="slidenum">
              <a:rPr lang="en-US" altLang="es-US" sz="1200"/>
              <a:pPr eaLnBrk="1" hangingPunct="1"/>
              <a:t>10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2B4B33-2545-44C2-82ED-1E419F61E925}" type="slidenum">
              <a:rPr lang="en-US" altLang="es-US" sz="1200"/>
              <a:pPr eaLnBrk="1" hangingPunct="1"/>
              <a:t>11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3EE840-BAA3-4BD1-949C-5CC56BE02EF4}" type="slidenum">
              <a:rPr lang="en-US" altLang="es-US" sz="1200"/>
              <a:pPr eaLnBrk="1" hangingPunct="1"/>
              <a:t>12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8B2687-FB78-414F-9095-8CD30650A952}" type="slidenum">
              <a:rPr lang="en-US" altLang="es-US" sz="1200"/>
              <a:pPr eaLnBrk="1" hangingPunct="1"/>
              <a:t>13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B08FAE-BA92-4A12-AF32-520CA0786F83}" type="slidenum">
              <a:rPr lang="en-US" altLang="es-US" sz="1200"/>
              <a:pPr eaLnBrk="1" hangingPunct="1"/>
              <a:t>2</a:t>
            </a:fld>
            <a:endParaRPr lang="en-US" altLang="es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0263" cy="3479800"/>
          </a:xfrm>
          <a:solidFill>
            <a:srgbClr val="FFFFFF"/>
          </a:solidFill>
          <a:ln w="12700" cap="flat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27" tIns="46864" rIns="93727" bIns="46864"/>
          <a:lstStyle/>
          <a:p>
            <a:pPr eaLnBrk="1" hangingPunct="1"/>
            <a:endParaRPr lang="es-ES" altLang="es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7816B4-AD3D-41D7-9BEA-2C5DD6A767F8}" type="slidenum">
              <a:rPr lang="en-US" altLang="es-US" sz="1200"/>
              <a:pPr eaLnBrk="1" hangingPunct="1"/>
              <a:t>3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8CA2220-C7D4-48EA-9D96-2BB65CEC3056}" type="slidenum">
              <a:rPr lang="en-US" altLang="es-US" sz="1200"/>
              <a:pPr eaLnBrk="1" hangingPunct="1"/>
              <a:t>4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4A11EB-A1DA-40E8-AE08-0193A45C1153}" type="slidenum">
              <a:rPr lang="en-US" altLang="es-US" sz="1200"/>
              <a:pPr eaLnBrk="1" hangingPunct="1"/>
              <a:t>5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8BA6025-2396-4803-B154-312525CA3C6C}" type="slidenum">
              <a:rPr lang="en-US" altLang="es-US" sz="1200"/>
              <a:pPr eaLnBrk="1" hangingPunct="1"/>
              <a:t>6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47CF56-3FF0-440E-9F15-E86A4BF69436}" type="slidenum">
              <a:rPr lang="en-US" altLang="es-US" sz="1200"/>
              <a:pPr eaLnBrk="1" hangingPunct="1"/>
              <a:t>7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D0D131-347C-4305-B6BC-B3C842BA7943}" type="slidenum">
              <a:rPr lang="en-US" altLang="es-US" sz="1200"/>
              <a:pPr eaLnBrk="1" hangingPunct="1"/>
              <a:t>8</a:t>
            </a:fld>
            <a:endParaRPr lang="en-US" altLang="es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U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E1753B-FA1F-4903-BF98-75E08A13FE5F}" type="slidenum">
              <a:rPr lang="en-US" altLang="es-US" sz="1200"/>
              <a:pPr eaLnBrk="1" hangingPunct="1"/>
              <a:t>9</a:t>
            </a:fld>
            <a:endParaRPr lang="en-US" altLang="es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1777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5050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8937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06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8376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07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1225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704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36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8946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2955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text styles</a:t>
            </a:r>
          </a:p>
          <a:p>
            <a:pPr lvl="1"/>
            <a:r>
              <a:rPr lang="en-US" altLang="es-US" smtClean="0"/>
              <a:t>Second level</a:t>
            </a:r>
          </a:p>
          <a:p>
            <a:pPr lvl="2"/>
            <a:r>
              <a:rPr lang="en-US" altLang="es-US" smtClean="0"/>
              <a:t>Third level</a:t>
            </a:r>
          </a:p>
          <a:p>
            <a:pPr lvl="3"/>
            <a:r>
              <a:rPr lang="en-US" altLang="es-US" smtClean="0"/>
              <a:t>Fourth level</a:t>
            </a:r>
          </a:p>
          <a:p>
            <a:pPr lvl="4"/>
            <a:r>
              <a:rPr lang="en-US" altLang="es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10" Type="http://schemas.openxmlformats.org/officeDocument/2006/relationships/image" Target="../media/image45.jpeg"/><Relationship Id="rId4" Type="http://schemas.openxmlformats.org/officeDocument/2006/relationships/image" Target="../media/image39.jpeg"/><Relationship Id="rId9" Type="http://schemas.openxmlformats.org/officeDocument/2006/relationships/image" Target="../media/image4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3" Type="http://schemas.openxmlformats.org/officeDocument/2006/relationships/image" Target="../media/image46.jpeg"/><Relationship Id="rId7" Type="http://schemas.openxmlformats.org/officeDocument/2006/relationships/image" Target="../media/image5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4" Type="http://schemas.openxmlformats.org/officeDocument/2006/relationships/image" Target="../media/image47.jpeg"/><Relationship Id="rId9" Type="http://schemas.openxmlformats.org/officeDocument/2006/relationships/image" Target="../media/image5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37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12" Type="http://schemas.openxmlformats.org/officeDocument/2006/relationships/image" Target="../media/image3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35.jpeg"/><Relationship Id="rId5" Type="http://schemas.openxmlformats.org/officeDocument/2006/relationships/image" Target="../media/image29.jpeg"/><Relationship Id="rId10" Type="http://schemas.openxmlformats.org/officeDocument/2006/relationships/image" Target="../media/image34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100" y="584200"/>
            <a:ext cx="8458200" cy="362902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s-ES" sz="3600" b="1" dirty="0" smtClean="0">
                <a:solidFill>
                  <a:srgbClr val="004C6F"/>
                </a:solidFill>
              </a:rPr>
              <a:t>Alianza España-PNUMA </a:t>
            </a:r>
            <a:br>
              <a:rPr lang="es-ES" sz="3600" b="1" dirty="0" smtClean="0">
                <a:solidFill>
                  <a:srgbClr val="004C6F"/>
                </a:solidFill>
              </a:rPr>
            </a:br>
            <a:r>
              <a:rPr lang="es-ES" sz="3600" b="1" dirty="0" smtClean="0">
                <a:solidFill>
                  <a:srgbClr val="004C6F"/>
                </a:solidFill>
              </a:rPr>
              <a:t>para la iniciativa </a:t>
            </a:r>
            <a:r>
              <a:rPr lang="es-ES" sz="3600" b="1" dirty="0" err="1" smtClean="0">
                <a:solidFill>
                  <a:srgbClr val="004C6F"/>
                </a:solidFill>
              </a:rPr>
              <a:t>LifeWeb</a:t>
            </a:r>
            <a:r>
              <a:rPr lang="es-ES" sz="3600" b="1" dirty="0" smtClean="0">
                <a:solidFill>
                  <a:srgbClr val="004C6F"/>
                </a:solidFill>
              </a:rPr>
              <a:t/>
            </a:r>
            <a:br>
              <a:rPr lang="es-ES" sz="3600" b="1" dirty="0" smtClean="0">
                <a:solidFill>
                  <a:srgbClr val="004C6F"/>
                </a:solidFill>
              </a:rPr>
            </a:br>
            <a:r>
              <a:rPr lang="es-ES" sz="1800" b="1" dirty="0" smtClean="0">
                <a:solidFill>
                  <a:srgbClr val="004C6F"/>
                </a:solidFill>
              </a:rPr>
              <a:t/>
            </a:r>
            <a:br>
              <a:rPr lang="es-ES" sz="1800" b="1" dirty="0" smtClean="0">
                <a:solidFill>
                  <a:srgbClr val="004C6F"/>
                </a:solidFill>
              </a:rPr>
            </a:br>
            <a:r>
              <a:rPr lang="es-ES" sz="1800" b="1" dirty="0" smtClean="0">
                <a:solidFill>
                  <a:srgbClr val="004C6F"/>
                </a:solidFill>
              </a:rPr>
              <a:t>ACUERDO DE FINANCIACIÓN EN PEQUEÑA ESCALA</a:t>
            </a:r>
            <a:br>
              <a:rPr lang="es-ES" sz="1800" b="1" dirty="0" smtClean="0">
                <a:solidFill>
                  <a:srgbClr val="004C6F"/>
                </a:solidFill>
              </a:rPr>
            </a:br>
            <a:r>
              <a:rPr lang="es-ES" sz="1800" b="1" dirty="0" smtClean="0">
                <a:solidFill>
                  <a:srgbClr val="004C6F"/>
                </a:solidFill>
              </a:rPr>
              <a:t>SSFA/BDV-002/2011</a:t>
            </a:r>
            <a:r>
              <a:rPr lang="es-ES" sz="2000" b="1" dirty="0" smtClean="0">
                <a:solidFill>
                  <a:srgbClr val="002060"/>
                </a:solidFill>
              </a:rPr>
              <a:t/>
            </a:r>
            <a:br>
              <a:rPr lang="es-ES" sz="2000" b="1" dirty="0" smtClean="0">
                <a:solidFill>
                  <a:srgbClr val="002060"/>
                </a:solidFill>
              </a:rPr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400" b="1" dirty="0" smtClean="0">
                <a:solidFill>
                  <a:srgbClr val="BF5A00"/>
                </a:solidFill>
              </a:rPr>
              <a:t>“Soporte a las áreas protegidas de Mesoamérica: Desarrollo de instrumentos y mecanismos económicos y legales para mejorar el manejo de áreas protegidas, incluyendo prácticas agrícolas sostenibles como estrategia para la prevención de incendios”</a:t>
            </a:r>
            <a:r>
              <a:rPr lang="es-ES" sz="2000" b="1" dirty="0" smtClean="0"/>
              <a:t/>
            </a:r>
            <a:br>
              <a:rPr lang="es-ES" sz="2000" b="1" dirty="0" smtClean="0"/>
            </a:br>
            <a:endParaRPr lang="en-US" sz="2000" b="1" dirty="0" smtClean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406775" y="4333875"/>
          <a:ext cx="240823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orelDRAW" r:id="rId4" imgW="2050920" imgH="606960" progId="CorelDraw.Graphic.8">
                  <p:embed/>
                </p:oleObj>
              </mc:Choice>
              <mc:Fallback>
                <p:oleObj name="CorelDRAW" r:id="rId4" imgW="2050920" imgH="606960" progId="CorelDraw.Graphic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4333875"/>
                        <a:ext cx="2408238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57163" y="5095875"/>
            <a:ext cx="8834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SV" altLang="es-US" sz="1600" b="1">
                <a:solidFill>
                  <a:srgbClr val="004C6F"/>
                </a:solidFill>
                <a:latin typeface="Univers"/>
              </a:rPr>
              <a:t>P</a:t>
            </a:r>
            <a:r>
              <a:rPr lang="es-SV" altLang="es-US" sz="1400" b="1">
                <a:solidFill>
                  <a:srgbClr val="004C6F"/>
                </a:solidFill>
                <a:latin typeface="Univers"/>
              </a:rPr>
              <a:t>ROGRAMA </a:t>
            </a:r>
            <a:r>
              <a:rPr lang="es-SV" altLang="es-US" sz="1600" b="1">
                <a:solidFill>
                  <a:srgbClr val="004C6F"/>
                </a:solidFill>
                <a:latin typeface="Univers"/>
              </a:rPr>
              <a:t>S</a:t>
            </a:r>
            <a:r>
              <a:rPr lang="es-SV" altLang="es-US" sz="1400" b="1">
                <a:solidFill>
                  <a:srgbClr val="004C6F"/>
                </a:solidFill>
                <a:latin typeface="Univers"/>
              </a:rPr>
              <a:t>ALVADOREÑO DE </a:t>
            </a:r>
            <a:r>
              <a:rPr lang="es-SV" altLang="es-US" sz="1600" b="1">
                <a:solidFill>
                  <a:srgbClr val="004C6F"/>
                </a:solidFill>
                <a:latin typeface="Univers"/>
              </a:rPr>
              <a:t>I</a:t>
            </a:r>
            <a:r>
              <a:rPr lang="es-SV" altLang="es-US" sz="1400" b="1">
                <a:solidFill>
                  <a:srgbClr val="004C6F"/>
                </a:solidFill>
                <a:latin typeface="Univers"/>
              </a:rPr>
              <a:t>NVESTIGACIÓN </a:t>
            </a:r>
            <a:br>
              <a:rPr lang="es-SV" altLang="es-US" sz="1400" b="1">
                <a:solidFill>
                  <a:srgbClr val="004C6F"/>
                </a:solidFill>
                <a:latin typeface="Univers"/>
              </a:rPr>
            </a:br>
            <a:r>
              <a:rPr lang="es-SV" altLang="es-US" sz="1400" b="1">
                <a:solidFill>
                  <a:srgbClr val="004C6F"/>
                </a:solidFill>
                <a:latin typeface="Univers"/>
              </a:rPr>
              <a:t>SOBRE </a:t>
            </a:r>
            <a:r>
              <a:rPr lang="es-SV" altLang="es-US" sz="1600" b="1">
                <a:solidFill>
                  <a:srgbClr val="004C6F"/>
                </a:solidFill>
                <a:latin typeface="Univers"/>
              </a:rPr>
              <a:t>D</a:t>
            </a:r>
            <a:r>
              <a:rPr lang="es-SV" altLang="es-US" sz="1400" b="1">
                <a:solidFill>
                  <a:srgbClr val="004C6F"/>
                </a:solidFill>
                <a:latin typeface="Univers"/>
              </a:rPr>
              <a:t>ESARROLLO Y </a:t>
            </a:r>
            <a:r>
              <a:rPr lang="es-SV" altLang="es-US" sz="1600" b="1">
                <a:solidFill>
                  <a:srgbClr val="004C6F"/>
                </a:solidFill>
                <a:latin typeface="Univers"/>
              </a:rPr>
              <a:t>M</a:t>
            </a:r>
            <a:r>
              <a:rPr lang="es-SV" altLang="es-US" sz="1400" b="1">
                <a:solidFill>
                  <a:srgbClr val="004C6F"/>
                </a:solidFill>
                <a:latin typeface="Univers"/>
              </a:rPr>
              <a:t>EDIO </a:t>
            </a:r>
            <a:r>
              <a:rPr lang="es-SV" altLang="es-US" sz="1600" b="1">
                <a:solidFill>
                  <a:srgbClr val="004C6F"/>
                </a:solidFill>
                <a:latin typeface="Univers"/>
              </a:rPr>
              <a:t>A</a:t>
            </a:r>
            <a:r>
              <a:rPr lang="es-SV" altLang="es-US" sz="1400" b="1">
                <a:solidFill>
                  <a:srgbClr val="004C6F"/>
                </a:solidFill>
                <a:latin typeface="Univers"/>
              </a:rPr>
              <a:t>MBIENTE</a:t>
            </a:r>
            <a:endParaRPr lang="en-US" altLang="es-US" sz="1400" b="1">
              <a:solidFill>
                <a:srgbClr val="004C6F"/>
              </a:solidFill>
              <a:latin typeface="Univers"/>
            </a:endParaRPr>
          </a:p>
        </p:txBody>
      </p:sp>
      <p:graphicFrame>
        <p:nvGraphicFramePr>
          <p:cNvPr id="1027" name="Object 173"/>
          <p:cNvGraphicFramePr>
            <a:graphicFrameLocks noChangeAspect="1"/>
          </p:cNvGraphicFramePr>
          <p:nvPr/>
        </p:nvGraphicFramePr>
        <p:xfrm>
          <a:off x="8040688" y="6564313"/>
          <a:ext cx="101441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orelDRAW" r:id="rId6" imgW="2050920" imgH="606960" progId="CorelDraw.Graphic.8">
                  <p:embed/>
                </p:oleObj>
              </mc:Choice>
              <mc:Fallback>
                <p:oleObj name="CorelDRAW" r:id="rId6" imgW="2050920" imgH="606960" progId="CorelDraw.Graphic.8">
                  <p:embed/>
                  <p:pic>
                    <p:nvPicPr>
                      <p:cNvPr id="0" name="Object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6564313"/>
                        <a:ext cx="101441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6342063"/>
            <a:ext cx="5815013" cy="515937"/>
          </a:xfrm>
          <a:prstGeom prst="rect">
            <a:avLst/>
          </a:prstGeom>
          <a:solidFill>
            <a:srgbClr val="004C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1032" name="Rectangle 63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1033" name="Rectangle 65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1034" name="Rectangle 66"/>
          <p:cNvSpPr>
            <a:spLocks noChangeArrowheads="1"/>
          </p:cNvSpPr>
          <p:nvPr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1035" name="Text Box 121"/>
          <p:cNvSpPr txBox="1">
            <a:spLocks noChangeArrowheads="1"/>
          </p:cNvSpPr>
          <p:nvPr/>
        </p:nvSpPr>
        <p:spPr bwMode="auto">
          <a:xfrm>
            <a:off x="7434263" y="6410325"/>
            <a:ext cx="1709737" cy="457200"/>
          </a:xfrm>
          <a:prstGeom prst="rect">
            <a:avLst/>
          </a:prstGeom>
          <a:solidFill>
            <a:srgbClr val="004C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altLang="es-US"/>
          </a:p>
        </p:txBody>
      </p:sp>
      <p:grpSp>
        <p:nvGrpSpPr>
          <p:cNvPr id="1036" name="Group 67"/>
          <p:cNvGrpSpPr>
            <a:grpSpLocks/>
          </p:cNvGrpSpPr>
          <p:nvPr/>
        </p:nvGrpSpPr>
        <p:grpSpPr bwMode="auto">
          <a:xfrm>
            <a:off x="8421688" y="6375400"/>
            <a:ext cx="566737" cy="493713"/>
            <a:chOff x="2250" y="1649"/>
            <a:chExt cx="565" cy="547"/>
          </a:xfrm>
        </p:grpSpPr>
        <p:sp>
          <p:nvSpPr>
            <p:cNvPr id="1037" name="Freeform 68"/>
            <p:cNvSpPr>
              <a:spLocks/>
            </p:cNvSpPr>
            <p:nvPr/>
          </p:nvSpPr>
          <p:spPr bwMode="auto">
            <a:xfrm>
              <a:off x="2395" y="1778"/>
              <a:ext cx="267" cy="270"/>
            </a:xfrm>
            <a:custGeom>
              <a:avLst/>
              <a:gdLst>
                <a:gd name="T0" fmla="*/ 258 w 267"/>
                <a:gd name="T1" fmla="*/ 223 h 270"/>
                <a:gd name="T2" fmla="*/ 262 w 267"/>
                <a:gd name="T3" fmla="*/ 171 h 270"/>
                <a:gd name="T4" fmla="*/ 267 w 267"/>
                <a:gd name="T5" fmla="*/ 128 h 270"/>
                <a:gd name="T6" fmla="*/ 265 w 267"/>
                <a:gd name="T7" fmla="*/ 98 h 270"/>
                <a:gd name="T8" fmla="*/ 258 w 267"/>
                <a:gd name="T9" fmla="*/ 75 h 270"/>
                <a:gd name="T10" fmla="*/ 251 w 267"/>
                <a:gd name="T11" fmla="*/ 65 h 270"/>
                <a:gd name="T12" fmla="*/ 227 w 267"/>
                <a:gd name="T13" fmla="*/ 48 h 270"/>
                <a:gd name="T14" fmla="*/ 186 w 267"/>
                <a:gd name="T15" fmla="*/ 22 h 270"/>
                <a:gd name="T16" fmla="*/ 136 w 267"/>
                <a:gd name="T17" fmla="*/ 0 h 270"/>
                <a:gd name="T18" fmla="*/ 50 w 267"/>
                <a:gd name="T19" fmla="*/ 30 h 270"/>
                <a:gd name="T20" fmla="*/ 3 w 267"/>
                <a:gd name="T21" fmla="*/ 69 h 270"/>
                <a:gd name="T22" fmla="*/ 2 w 267"/>
                <a:gd name="T23" fmla="*/ 115 h 270"/>
                <a:gd name="T24" fmla="*/ 10 w 267"/>
                <a:gd name="T25" fmla="*/ 163 h 270"/>
                <a:gd name="T26" fmla="*/ 16 w 267"/>
                <a:gd name="T27" fmla="*/ 195 h 270"/>
                <a:gd name="T28" fmla="*/ 25 w 267"/>
                <a:gd name="T29" fmla="*/ 218 h 270"/>
                <a:gd name="T30" fmla="*/ 79 w 267"/>
                <a:gd name="T31" fmla="*/ 241 h 270"/>
                <a:gd name="T32" fmla="*/ 154 w 267"/>
                <a:gd name="T33" fmla="*/ 240 h 270"/>
                <a:gd name="T34" fmla="*/ 181 w 267"/>
                <a:gd name="T35" fmla="*/ 223 h 270"/>
                <a:gd name="T36" fmla="*/ 187 w 267"/>
                <a:gd name="T37" fmla="*/ 199 h 270"/>
                <a:gd name="T38" fmla="*/ 189 w 267"/>
                <a:gd name="T39" fmla="*/ 178 h 270"/>
                <a:gd name="T40" fmla="*/ 195 w 267"/>
                <a:gd name="T41" fmla="*/ 160 h 270"/>
                <a:gd name="T42" fmla="*/ 196 w 267"/>
                <a:gd name="T43" fmla="*/ 132 h 270"/>
                <a:gd name="T44" fmla="*/ 191 w 267"/>
                <a:gd name="T45" fmla="*/ 102 h 270"/>
                <a:gd name="T46" fmla="*/ 183 w 267"/>
                <a:gd name="T47" fmla="*/ 92 h 270"/>
                <a:gd name="T48" fmla="*/ 160 w 267"/>
                <a:gd name="T49" fmla="*/ 84 h 270"/>
                <a:gd name="T50" fmla="*/ 141 w 267"/>
                <a:gd name="T51" fmla="*/ 80 h 270"/>
                <a:gd name="T52" fmla="*/ 107 w 267"/>
                <a:gd name="T53" fmla="*/ 81 h 270"/>
                <a:gd name="T54" fmla="*/ 86 w 267"/>
                <a:gd name="T55" fmla="*/ 89 h 270"/>
                <a:gd name="T56" fmla="*/ 110 w 267"/>
                <a:gd name="T57" fmla="*/ 162 h 270"/>
                <a:gd name="T58" fmla="*/ 128 w 267"/>
                <a:gd name="T59" fmla="*/ 145 h 270"/>
                <a:gd name="T60" fmla="*/ 150 w 267"/>
                <a:gd name="T61" fmla="*/ 124 h 270"/>
                <a:gd name="T62" fmla="*/ 154 w 267"/>
                <a:gd name="T63" fmla="*/ 150 h 270"/>
                <a:gd name="T64" fmla="*/ 142 w 267"/>
                <a:gd name="T65" fmla="*/ 176 h 270"/>
                <a:gd name="T66" fmla="*/ 122 w 267"/>
                <a:gd name="T67" fmla="*/ 191 h 270"/>
                <a:gd name="T68" fmla="*/ 100 w 267"/>
                <a:gd name="T69" fmla="*/ 192 h 270"/>
                <a:gd name="T70" fmla="*/ 79 w 267"/>
                <a:gd name="T71" fmla="*/ 186 h 270"/>
                <a:gd name="T72" fmla="*/ 58 w 267"/>
                <a:gd name="T73" fmla="*/ 170 h 270"/>
                <a:gd name="T74" fmla="*/ 50 w 267"/>
                <a:gd name="T75" fmla="*/ 139 h 270"/>
                <a:gd name="T76" fmla="*/ 49 w 267"/>
                <a:gd name="T77" fmla="*/ 113 h 270"/>
                <a:gd name="T78" fmla="*/ 56 w 267"/>
                <a:gd name="T79" fmla="*/ 92 h 270"/>
                <a:gd name="T80" fmla="*/ 68 w 267"/>
                <a:gd name="T81" fmla="*/ 87 h 270"/>
                <a:gd name="T82" fmla="*/ 83 w 267"/>
                <a:gd name="T83" fmla="*/ 72 h 270"/>
                <a:gd name="T84" fmla="*/ 110 w 267"/>
                <a:gd name="T85" fmla="*/ 58 h 270"/>
                <a:gd name="T86" fmla="*/ 145 w 267"/>
                <a:gd name="T87" fmla="*/ 54 h 270"/>
                <a:gd name="T88" fmla="*/ 176 w 267"/>
                <a:gd name="T89" fmla="*/ 69 h 270"/>
                <a:gd name="T90" fmla="*/ 202 w 267"/>
                <a:gd name="T91" fmla="*/ 82 h 270"/>
                <a:gd name="T92" fmla="*/ 223 w 267"/>
                <a:gd name="T93" fmla="*/ 100 h 270"/>
                <a:gd name="T94" fmla="*/ 226 w 267"/>
                <a:gd name="T95" fmla="*/ 115 h 270"/>
                <a:gd name="T96" fmla="*/ 225 w 267"/>
                <a:gd name="T97" fmla="*/ 123 h 270"/>
                <a:gd name="T98" fmla="*/ 226 w 267"/>
                <a:gd name="T99" fmla="*/ 132 h 270"/>
                <a:gd name="T100" fmla="*/ 195 w 267"/>
                <a:gd name="T101" fmla="*/ 227 h 270"/>
                <a:gd name="T102" fmla="*/ 201 w 267"/>
                <a:gd name="T103" fmla="*/ 269 h 2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7"/>
                <a:gd name="T157" fmla="*/ 0 h 270"/>
                <a:gd name="T158" fmla="*/ 267 w 267"/>
                <a:gd name="T159" fmla="*/ 270 h 2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7" h="270">
                  <a:moveTo>
                    <a:pt x="202" y="270"/>
                  </a:moveTo>
                  <a:lnTo>
                    <a:pt x="252" y="248"/>
                  </a:lnTo>
                  <a:lnTo>
                    <a:pt x="255" y="236"/>
                  </a:lnTo>
                  <a:lnTo>
                    <a:pt x="258" y="223"/>
                  </a:lnTo>
                  <a:lnTo>
                    <a:pt x="259" y="210"/>
                  </a:lnTo>
                  <a:lnTo>
                    <a:pt x="260" y="197"/>
                  </a:lnTo>
                  <a:lnTo>
                    <a:pt x="261" y="184"/>
                  </a:lnTo>
                  <a:lnTo>
                    <a:pt x="262" y="171"/>
                  </a:lnTo>
                  <a:lnTo>
                    <a:pt x="265" y="158"/>
                  </a:lnTo>
                  <a:lnTo>
                    <a:pt x="267" y="145"/>
                  </a:lnTo>
                  <a:lnTo>
                    <a:pt x="267" y="137"/>
                  </a:lnTo>
                  <a:lnTo>
                    <a:pt x="267" y="128"/>
                  </a:lnTo>
                  <a:lnTo>
                    <a:pt x="267" y="120"/>
                  </a:lnTo>
                  <a:lnTo>
                    <a:pt x="267" y="112"/>
                  </a:lnTo>
                  <a:lnTo>
                    <a:pt x="266" y="105"/>
                  </a:lnTo>
                  <a:lnTo>
                    <a:pt x="265" y="98"/>
                  </a:lnTo>
                  <a:lnTo>
                    <a:pt x="263" y="91"/>
                  </a:lnTo>
                  <a:lnTo>
                    <a:pt x="262" y="84"/>
                  </a:lnTo>
                  <a:lnTo>
                    <a:pt x="260" y="79"/>
                  </a:lnTo>
                  <a:lnTo>
                    <a:pt x="258" y="75"/>
                  </a:lnTo>
                  <a:lnTo>
                    <a:pt x="256" y="72"/>
                  </a:lnTo>
                  <a:lnTo>
                    <a:pt x="255" y="68"/>
                  </a:lnTo>
                  <a:lnTo>
                    <a:pt x="253" y="66"/>
                  </a:lnTo>
                  <a:lnTo>
                    <a:pt x="251" y="65"/>
                  </a:lnTo>
                  <a:lnTo>
                    <a:pt x="247" y="61"/>
                  </a:lnTo>
                  <a:lnTo>
                    <a:pt x="245" y="58"/>
                  </a:lnTo>
                  <a:lnTo>
                    <a:pt x="235" y="53"/>
                  </a:lnTo>
                  <a:lnTo>
                    <a:pt x="227" y="48"/>
                  </a:lnTo>
                  <a:lnTo>
                    <a:pt x="219" y="43"/>
                  </a:lnTo>
                  <a:lnTo>
                    <a:pt x="211" y="37"/>
                  </a:lnTo>
                  <a:lnTo>
                    <a:pt x="199" y="29"/>
                  </a:lnTo>
                  <a:lnTo>
                    <a:pt x="186" y="22"/>
                  </a:lnTo>
                  <a:lnTo>
                    <a:pt x="174" y="15"/>
                  </a:lnTo>
                  <a:lnTo>
                    <a:pt x="162" y="8"/>
                  </a:lnTo>
                  <a:lnTo>
                    <a:pt x="149" y="3"/>
                  </a:lnTo>
                  <a:lnTo>
                    <a:pt x="136" y="0"/>
                  </a:lnTo>
                  <a:lnTo>
                    <a:pt x="123" y="0"/>
                  </a:lnTo>
                  <a:lnTo>
                    <a:pt x="110" y="1"/>
                  </a:lnTo>
                  <a:lnTo>
                    <a:pt x="60" y="28"/>
                  </a:lnTo>
                  <a:lnTo>
                    <a:pt x="50" y="30"/>
                  </a:lnTo>
                  <a:lnTo>
                    <a:pt x="21" y="55"/>
                  </a:lnTo>
                  <a:lnTo>
                    <a:pt x="14" y="59"/>
                  </a:lnTo>
                  <a:lnTo>
                    <a:pt x="8" y="62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91"/>
                  </a:lnTo>
                  <a:lnTo>
                    <a:pt x="1" y="102"/>
                  </a:lnTo>
                  <a:lnTo>
                    <a:pt x="2" y="115"/>
                  </a:lnTo>
                  <a:lnTo>
                    <a:pt x="5" y="127"/>
                  </a:lnTo>
                  <a:lnTo>
                    <a:pt x="7" y="139"/>
                  </a:lnTo>
                  <a:lnTo>
                    <a:pt x="9" y="151"/>
                  </a:lnTo>
                  <a:lnTo>
                    <a:pt x="10" y="163"/>
                  </a:lnTo>
                  <a:lnTo>
                    <a:pt x="12" y="173"/>
                  </a:lnTo>
                  <a:lnTo>
                    <a:pt x="13" y="180"/>
                  </a:lnTo>
                  <a:lnTo>
                    <a:pt x="14" y="188"/>
                  </a:lnTo>
                  <a:lnTo>
                    <a:pt x="16" y="195"/>
                  </a:lnTo>
                  <a:lnTo>
                    <a:pt x="17" y="201"/>
                  </a:lnTo>
                  <a:lnTo>
                    <a:pt x="20" y="208"/>
                  </a:lnTo>
                  <a:lnTo>
                    <a:pt x="22" y="214"/>
                  </a:lnTo>
                  <a:lnTo>
                    <a:pt x="25" y="218"/>
                  </a:lnTo>
                  <a:lnTo>
                    <a:pt x="28" y="224"/>
                  </a:lnTo>
                  <a:lnTo>
                    <a:pt x="45" y="232"/>
                  </a:lnTo>
                  <a:lnTo>
                    <a:pt x="61" y="238"/>
                  </a:lnTo>
                  <a:lnTo>
                    <a:pt x="79" y="241"/>
                  </a:lnTo>
                  <a:lnTo>
                    <a:pt x="98" y="243"/>
                  </a:lnTo>
                  <a:lnTo>
                    <a:pt x="116" y="243"/>
                  </a:lnTo>
                  <a:lnTo>
                    <a:pt x="135" y="241"/>
                  </a:lnTo>
                  <a:lnTo>
                    <a:pt x="154" y="240"/>
                  </a:lnTo>
                  <a:lnTo>
                    <a:pt x="172" y="237"/>
                  </a:lnTo>
                  <a:lnTo>
                    <a:pt x="176" y="234"/>
                  </a:lnTo>
                  <a:lnTo>
                    <a:pt x="179" y="229"/>
                  </a:lnTo>
                  <a:lnTo>
                    <a:pt x="181" y="223"/>
                  </a:lnTo>
                  <a:lnTo>
                    <a:pt x="182" y="217"/>
                  </a:lnTo>
                  <a:lnTo>
                    <a:pt x="183" y="211"/>
                  </a:lnTo>
                  <a:lnTo>
                    <a:pt x="185" y="205"/>
                  </a:lnTo>
                  <a:lnTo>
                    <a:pt x="187" y="199"/>
                  </a:lnTo>
                  <a:lnTo>
                    <a:pt x="191" y="193"/>
                  </a:lnTo>
                  <a:lnTo>
                    <a:pt x="189" y="189"/>
                  </a:lnTo>
                  <a:lnTo>
                    <a:pt x="189" y="183"/>
                  </a:lnTo>
                  <a:lnTo>
                    <a:pt x="189" y="178"/>
                  </a:lnTo>
                  <a:lnTo>
                    <a:pt x="191" y="173"/>
                  </a:lnTo>
                  <a:lnTo>
                    <a:pt x="192" y="170"/>
                  </a:lnTo>
                  <a:lnTo>
                    <a:pt x="193" y="165"/>
                  </a:lnTo>
                  <a:lnTo>
                    <a:pt x="195" y="160"/>
                  </a:lnTo>
                  <a:lnTo>
                    <a:pt x="198" y="157"/>
                  </a:lnTo>
                  <a:lnTo>
                    <a:pt x="196" y="149"/>
                  </a:lnTo>
                  <a:lnTo>
                    <a:pt x="196" y="140"/>
                  </a:lnTo>
                  <a:lnTo>
                    <a:pt x="196" y="132"/>
                  </a:lnTo>
                  <a:lnTo>
                    <a:pt x="195" y="125"/>
                  </a:lnTo>
                  <a:lnTo>
                    <a:pt x="195" y="117"/>
                  </a:lnTo>
                  <a:lnTo>
                    <a:pt x="193" y="110"/>
                  </a:lnTo>
                  <a:lnTo>
                    <a:pt x="191" y="102"/>
                  </a:lnTo>
                  <a:lnTo>
                    <a:pt x="186" y="97"/>
                  </a:lnTo>
                  <a:lnTo>
                    <a:pt x="185" y="94"/>
                  </a:lnTo>
                  <a:lnTo>
                    <a:pt x="183" y="93"/>
                  </a:lnTo>
                  <a:lnTo>
                    <a:pt x="183" y="92"/>
                  </a:lnTo>
                  <a:lnTo>
                    <a:pt x="182" y="89"/>
                  </a:lnTo>
                  <a:lnTo>
                    <a:pt x="163" y="84"/>
                  </a:lnTo>
                  <a:lnTo>
                    <a:pt x="161" y="84"/>
                  </a:lnTo>
                  <a:lnTo>
                    <a:pt x="160" y="84"/>
                  </a:lnTo>
                  <a:lnTo>
                    <a:pt x="158" y="84"/>
                  </a:lnTo>
                  <a:lnTo>
                    <a:pt x="155" y="84"/>
                  </a:lnTo>
                  <a:lnTo>
                    <a:pt x="148" y="81"/>
                  </a:lnTo>
                  <a:lnTo>
                    <a:pt x="141" y="80"/>
                  </a:lnTo>
                  <a:lnTo>
                    <a:pt x="133" y="79"/>
                  </a:lnTo>
                  <a:lnTo>
                    <a:pt x="125" y="79"/>
                  </a:lnTo>
                  <a:lnTo>
                    <a:pt x="115" y="80"/>
                  </a:lnTo>
                  <a:lnTo>
                    <a:pt x="107" y="81"/>
                  </a:lnTo>
                  <a:lnTo>
                    <a:pt x="99" y="84"/>
                  </a:lnTo>
                  <a:lnTo>
                    <a:pt x="92" y="87"/>
                  </a:lnTo>
                  <a:lnTo>
                    <a:pt x="88" y="88"/>
                  </a:lnTo>
                  <a:lnTo>
                    <a:pt x="86" y="89"/>
                  </a:lnTo>
                  <a:lnTo>
                    <a:pt x="83" y="92"/>
                  </a:lnTo>
                  <a:lnTo>
                    <a:pt x="81" y="93"/>
                  </a:lnTo>
                  <a:lnTo>
                    <a:pt x="86" y="15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5" y="151"/>
                  </a:lnTo>
                  <a:lnTo>
                    <a:pt x="128" y="145"/>
                  </a:lnTo>
                  <a:lnTo>
                    <a:pt x="133" y="125"/>
                  </a:lnTo>
                  <a:lnTo>
                    <a:pt x="139" y="124"/>
                  </a:lnTo>
                  <a:lnTo>
                    <a:pt x="145" y="123"/>
                  </a:lnTo>
                  <a:lnTo>
                    <a:pt x="150" y="124"/>
                  </a:lnTo>
                  <a:lnTo>
                    <a:pt x="155" y="125"/>
                  </a:lnTo>
                  <a:lnTo>
                    <a:pt x="159" y="133"/>
                  </a:lnTo>
                  <a:lnTo>
                    <a:pt x="156" y="141"/>
                  </a:lnTo>
                  <a:lnTo>
                    <a:pt x="154" y="150"/>
                  </a:lnTo>
                  <a:lnTo>
                    <a:pt x="153" y="159"/>
                  </a:lnTo>
                  <a:lnTo>
                    <a:pt x="149" y="165"/>
                  </a:lnTo>
                  <a:lnTo>
                    <a:pt x="146" y="171"/>
                  </a:lnTo>
                  <a:lnTo>
                    <a:pt x="142" y="176"/>
                  </a:lnTo>
                  <a:lnTo>
                    <a:pt x="138" y="180"/>
                  </a:lnTo>
                  <a:lnTo>
                    <a:pt x="133" y="184"/>
                  </a:lnTo>
                  <a:lnTo>
                    <a:pt x="128" y="188"/>
                  </a:lnTo>
                  <a:lnTo>
                    <a:pt x="122" y="191"/>
                  </a:lnTo>
                  <a:lnTo>
                    <a:pt x="116" y="193"/>
                  </a:lnTo>
                  <a:lnTo>
                    <a:pt x="110" y="193"/>
                  </a:lnTo>
                  <a:lnTo>
                    <a:pt x="105" y="193"/>
                  </a:lnTo>
                  <a:lnTo>
                    <a:pt x="100" y="192"/>
                  </a:lnTo>
                  <a:lnTo>
                    <a:pt x="94" y="191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9" y="186"/>
                  </a:lnTo>
                  <a:lnTo>
                    <a:pt x="73" y="185"/>
                  </a:lnTo>
                  <a:lnTo>
                    <a:pt x="66" y="182"/>
                  </a:lnTo>
                  <a:lnTo>
                    <a:pt x="61" y="176"/>
                  </a:lnTo>
                  <a:lnTo>
                    <a:pt x="58" y="170"/>
                  </a:lnTo>
                  <a:lnTo>
                    <a:pt x="55" y="163"/>
                  </a:lnTo>
                  <a:lnTo>
                    <a:pt x="53" y="154"/>
                  </a:lnTo>
                  <a:lnTo>
                    <a:pt x="52" y="146"/>
                  </a:lnTo>
                  <a:lnTo>
                    <a:pt x="50" y="139"/>
                  </a:lnTo>
                  <a:lnTo>
                    <a:pt x="48" y="131"/>
                  </a:lnTo>
                  <a:lnTo>
                    <a:pt x="49" y="124"/>
                  </a:lnTo>
                  <a:lnTo>
                    <a:pt x="49" y="119"/>
                  </a:lnTo>
                  <a:lnTo>
                    <a:pt x="49" y="113"/>
                  </a:lnTo>
                  <a:lnTo>
                    <a:pt x="47" y="107"/>
                  </a:lnTo>
                  <a:lnTo>
                    <a:pt x="48" y="101"/>
                  </a:lnTo>
                  <a:lnTo>
                    <a:pt x="52" y="97"/>
                  </a:lnTo>
                  <a:lnTo>
                    <a:pt x="56" y="92"/>
                  </a:lnTo>
                  <a:lnTo>
                    <a:pt x="62" y="89"/>
                  </a:lnTo>
                  <a:lnTo>
                    <a:pt x="65" y="88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72" y="81"/>
                  </a:lnTo>
                  <a:lnTo>
                    <a:pt x="78" y="76"/>
                  </a:lnTo>
                  <a:lnTo>
                    <a:pt x="83" y="72"/>
                  </a:lnTo>
                  <a:lnTo>
                    <a:pt x="89" y="68"/>
                  </a:lnTo>
                  <a:lnTo>
                    <a:pt x="96" y="65"/>
                  </a:lnTo>
                  <a:lnTo>
                    <a:pt x="103" y="61"/>
                  </a:lnTo>
                  <a:lnTo>
                    <a:pt x="110" y="58"/>
                  </a:lnTo>
                  <a:lnTo>
                    <a:pt x="116" y="53"/>
                  </a:lnTo>
                  <a:lnTo>
                    <a:pt x="127" y="50"/>
                  </a:lnTo>
                  <a:lnTo>
                    <a:pt x="135" y="52"/>
                  </a:lnTo>
                  <a:lnTo>
                    <a:pt x="145" y="54"/>
                  </a:lnTo>
                  <a:lnTo>
                    <a:pt x="153" y="58"/>
                  </a:lnTo>
                  <a:lnTo>
                    <a:pt x="160" y="62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85" y="72"/>
                  </a:lnTo>
                  <a:lnTo>
                    <a:pt x="189" y="75"/>
                  </a:lnTo>
                  <a:lnTo>
                    <a:pt x="196" y="80"/>
                  </a:lnTo>
                  <a:lnTo>
                    <a:pt x="202" y="82"/>
                  </a:lnTo>
                  <a:lnTo>
                    <a:pt x="208" y="86"/>
                  </a:lnTo>
                  <a:lnTo>
                    <a:pt x="214" y="91"/>
                  </a:lnTo>
                  <a:lnTo>
                    <a:pt x="219" y="95"/>
                  </a:lnTo>
                  <a:lnTo>
                    <a:pt x="223" y="100"/>
                  </a:lnTo>
                  <a:lnTo>
                    <a:pt x="226" y="107"/>
                  </a:lnTo>
                  <a:lnTo>
                    <a:pt x="226" y="111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7" y="118"/>
                  </a:lnTo>
                  <a:lnTo>
                    <a:pt x="226" y="119"/>
                  </a:lnTo>
                  <a:lnTo>
                    <a:pt x="226" y="121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5" y="128"/>
                  </a:lnTo>
                  <a:lnTo>
                    <a:pt x="225" y="130"/>
                  </a:lnTo>
                  <a:lnTo>
                    <a:pt x="226" y="132"/>
                  </a:lnTo>
                  <a:lnTo>
                    <a:pt x="227" y="134"/>
                  </a:lnTo>
                  <a:lnTo>
                    <a:pt x="222" y="170"/>
                  </a:lnTo>
                  <a:lnTo>
                    <a:pt x="211" y="199"/>
                  </a:lnTo>
                  <a:lnTo>
                    <a:pt x="195" y="227"/>
                  </a:lnTo>
                  <a:lnTo>
                    <a:pt x="185" y="246"/>
                  </a:lnTo>
                  <a:lnTo>
                    <a:pt x="200" y="269"/>
                  </a:lnTo>
                  <a:lnTo>
                    <a:pt x="201" y="269"/>
                  </a:lnTo>
                  <a:lnTo>
                    <a:pt x="202" y="27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38" name="Freeform 69"/>
            <p:cNvSpPr>
              <a:spLocks/>
            </p:cNvSpPr>
            <p:nvPr/>
          </p:nvSpPr>
          <p:spPr bwMode="auto">
            <a:xfrm>
              <a:off x="2595" y="2021"/>
              <a:ext cx="56" cy="32"/>
            </a:xfrm>
            <a:custGeom>
              <a:avLst/>
              <a:gdLst>
                <a:gd name="T0" fmla="*/ 47 w 56"/>
                <a:gd name="T1" fmla="*/ 4 h 32"/>
                <a:gd name="T2" fmla="*/ 49 w 56"/>
                <a:gd name="T3" fmla="*/ 0 h 32"/>
                <a:gd name="T4" fmla="*/ 0 w 56"/>
                <a:gd name="T5" fmla="*/ 23 h 32"/>
                <a:gd name="T6" fmla="*/ 5 w 56"/>
                <a:gd name="T7" fmla="*/ 32 h 32"/>
                <a:gd name="T8" fmla="*/ 54 w 56"/>
                <a:gd name="T9" fmla="*/ 10 h 32"/>
                <a:gd name="T10" fmla="*/ 56 w 56"/>
                <a:gd name="T11" fmla="*/ 6 h 32"/>
                <a:gd name="T12" fmla="*/ 54 w 56"/>
                <a:gd name="T13" fmla="*/ 10 h 32"/>
                <a:gd name="T14" fmla="*/ 55 w 56"/>
                <a:gd name="T15" fmla="*/ 8 h 32"/>
                <a:gd name="T16" fmla="*/ 56 w 56"/>
                <a:gd name="T17" fmla="*/ 6 h 32"/>
                <a:gd name="T18" fmla="*/ 47 w 56"/>
                <a:gd name="T19" fmla="*/ 4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32"/>
                <a:gd name="T32" fmla="*/ 56 w 5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32">
                  <a:moveTo>
                    <a:pt x="47" y="4"/>
                  </a:moveTo>
                  <a:lnTo>
                    <a:pt x="49" y="0"/>
                  </a:lnTo>
                  <a:lnTo>
                    <a:pt x="0" y="23"/>
                  </a:lnTo>
                  <a:lnTo>
                    <a:pt x="5" y="32"/>
                  </a:lnTo>
                  <a:lnTo>
                    <a:pt x="54" y="10"/>
                  </a:lnTo>
                  <a:lnTo>
                    <a:pt x="56" y="6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6" y="6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39" name="Freeform 70"/>
            <p:cNvSpPr>
              <a:spLocks/>
            </p:cNvSpPr>
            <p:nvPr/>
          </p:nvSpPr>
          <p:spPr bwMode="auto">
            <a:xfrm>
              <a:off x="2642" y="1922"/>
              <a:ext cx="25" cy="105"/>
            </a:xfrm>
            <a:custGeom>
              <a:avLst/>
              <a:gdLst>
                <a:gd name="T0" fmla="*/ 15 w 25"/>
                <a:gd name="T1" fmla="*/ 1 h 105"/>
                <a:gd name="T2" fmla="*/ 15 w 25"/>
                <a:gd name="T3" fmla="*/ 0 h 105"/>
                <a:gd name="T4" fmla="*/ 13 w 25"/>
                <a:gd name="T5" fmla="*/ 13 h 105"/>
                <a:gd name="T6" fmla="*/ 11 w 25"/>
                <a:gd name="T7" fmla="*/ 26 h 105"/>
                <a:gd name="T8" fmla="*/ 9 w 25"/>
                <a:gd name="T9" fmla="*/ 40 h 105"/>
                <a:gd name="T10" fmla="*/ 8 w 25"/>
                <a:gd name="T11" fmla="*/ 53 h 105"/>
                <a:gd name="T12" fmla="*/ 7 w 25"/>
                <a:gd name="T13" fmla="*/ 66 h 105"/>
                <a:gd name="T14" fmla="*/ 6 w 25"/>
                <a:gd name="T15" fmla="*/ 78 h 105"/>
                <a:gd name="T16" fmla="*/ 4 w 25"/>
                <a:gd name="T17" fmla="*/ 91 h 105"/>
                <a:gd name="T18" fmla="*/ 0 w 25"/>
                <a:gd name="T19" fmla="*/ 103 h 105"/>
                <a:gd name="T20" fmla="*/ 9 w 25"/>
                <a:gd name="T21" fmla="*/ 105 h 105"/>
                <a:gd name="T22" fmla="*/ 13 w 25"/>
                <a:gd name="T23" fmla="*/ 93 h 105"/>
                <a:gd name="T24" fmla="*/ 15 w 25"/>
                <a:gd name="T25" fmla="*/ 80 h 105"/>
                <a:gd name="T26" fmla="*/ 16 w 25"/>
                <a:gd name="T27" fmla="*/ 66 h 105"/>
                <a:gd name="T28" fmla="*/ 18 w 25"/>
                <a:gd name="T29" fmla="*/ 53 h 105"/>
                <a:gd name="T30" fmla="*/ 19 w 25"/>
                <a:gd name="T31" fmla="*/ 40 h 105"/>
                <a:gd name="T32" fmla="*/ 20 w 25"/>
                <a:gd name="T33" fmla="*/ 28 h 105"/>
                <a:gd name="T34" fmla="*/ 22 w 25"/>
                <a:gd name="T35" fmla="*/ 15 h 105"/>
                <a:gd name="T36" fmla="*/ 25 w 25"/>
                <a:gd name="T37" fmla="*/ 2 h 105"/>
                <a:gd name="T38" fmla="*/ 25 w 25"/>
                <a:gd name="T39" fmla="*/ 1 h 105"/>
                <a:gd name="T40" fmla="*/ 25 w 25"/>
                <a:gd name="T41" fmla="*/ 2 h 105"/>
                <a:gd name="T42" fmla="*/ 25 w 25"/>
                <a:gd name="T43" fmla="*/ 1 h 105"/>
                <a:gd name="T44" fmla="*/ 25 w 25"/>
                <a:gd name="T45" fmla="*/ 1 h 105"/>
                <a:gd name="T46" fmla="*/ 15 w 25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105"/>
                <a:gd name="T74" fmla="*/ 25 w 25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105">
                  <a:moveTo>
                    <a:pt x="15" y="1"/>
                  </a:moveTo>
                  <a:lnTo>
                    <a:pt x="15" y="0"/>
                  </a:lnTo>
                  <a:lnTo>
                    <a:pt x="13" y="13"/>
                  </a:lnTo>
                  <a:lnTo>
                    <a:pt x="11" y="26"/>
                  </a:lnTo>
                  <a:lnTo>
                    <a:pt x="9" y="40"/>
                  </a:lnTo>
                  <a:lnTo>
                    <a:pt x="8" y="53"/>
                  </a:lnTo>
                  <a:lnTo>
                    <a:pt x="7" y="66"/>
                  </a:lnTo>
                  <a:lnTo>
                    <a:pt x="6" y="78"/>
                  </a:lnTo>
                  <a:lnTo>
                    <a:pt x="4" y="91"/>
                  </a:lnTo>
                  <a:lnTo>
                    <a:pt x="0" y="103"/>
                  </a:lnTo>
                  <a:lnTo>
                    <a:pt x="9" y="105"/>
                  </a:lnTo>
                  <a:lnTo>
                    <a:pt x="13" y="93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18" y="53"/>
                  </a:lnTo>
                  <a:lnTo>
                    <a:pt x="19" y="40"/>
                  </a:lnTo>
                  <a:lnTo>
                    <a:pt x="20" y="28"/>
                  </a:lnTo>
                  <a:lnTo>
                    <a:pt x="22" y="15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0" name="Freeform 71"/>
            <p:cNvSpPr>
              <a:spLocks/>
            </p:cNvSpPr>
            <p:nvPr/>
          </p:nvSpPr>
          <p:spPr bwMode="auto">
            <a:xfrm>
              <a:off x="2653" y="1859"/>
              <a:ext cx="14" cy="64"/>
            </a:xfrm>
            <a:custGeom>
              <a:avLst/>
              <a:gdLst>
                <a:gd name="T0" fmla="*/ 1 w 14"/>
                <a:gd name="T1" fmla="*/ 5 h 64"/>
                <a:gd name="T2" fmla="*/ 0 w 14"/>
                <a:gd name="T3" fmla="*/ 4 h 64"/>
                <a:gd name="T4" fmla="*/ 1 w 14"/>
                <a:gd name="T5" fmla="*/ 11 h 64"/>
                <a:gd name="T6" fmla="*/ 2 w 14"/>
                <a:gd name="T7" fmla="*/ 18 h 64"/>
                <a:gd name="T8" fmla="*/ 3 w 14"/>
                <a:gd name="T9" fmla="*/ 25 h 64"/>
                <a:gd name="T10" fmla="*/ 4 w 14"/>
                <a:gd name="T11" fmla="*/ 31 h 64"/>
                <a:gd name="T12" fmla="*/ 4 w 14"/>
                <a:gd name="T13" fmla="*/ 39 h 64"/>
                <a:gd name="T14" fmla="*/ 4 w 14"/>
                <a:gd name="T15" fmla="*/ 47 h 64"/>
                <a:gd name="T16" fmla="*/ 4 w 14"/>
                <a:gd name="T17" fmla="*/ 56 h 64"/>
                <a:gd name="T18" fmla="*/ 4 w 14"/>
                <a:gd name="T19" fmla="*/ 64 h 64"/>
                <a:gd name="T20" fmla="*/ 14 w 14"/>
                <a:gd name="T21" fmla="*/ 64 h 64"/>
                <a:gd name="T22" fmla="*/ 14 w 14"/>
                <a:gd name="T23" fmla="*/ 56 h 64"/>
                <a:gd name="T24" fmla="*/ 14 w 14"/>
                <a:gd name="T25" fmla="*/ 47 h 64"/>
                <a:gd name="T26" fmla="*/ 14 w 14"/>
                <a:gd name="T27" fmla="*/ 39 h 64"/>
                <a:gd name="T28" fmla="*/ 14 w 14"/>
                <a:gd name="T29" fmla="*/ 31 h 64"/>
                <a:gd name="T30" fmla="*/ 13 w 14"/>
                <a:gd name="T31" fmla="*/ 23 h 64"/>
                <a:gd name="T32" fmla="*/ 11 w 14"/>
                <a:gd name="T33" fmla="*/ 16 h 64"/>
                <a:gd name="T34" fmla="*/ 10 w 14"/>
                <a:gd name="T35" fmla="*/ 8 h 64"/>
                <a:gd name="T36" fmla="*/ 9 w 14"/>
                <a:gd name="T37" fmla="*/ 1 h 64"/>
                <a:gd name="T38" fmla="*/ 8 w 14"/>
                <a:gd name="T39" fmla="*/ 0 h 64"/>
                <a:gd name="T40" fmla="*/ 9 w 14"/>
                <a:gd name="T41" fmla="*/ 1 h 64"/>
                <a:gd name="T42" fmla="*/ 9 w 14"/>
                <a:gd name="T43" fmla="*/ 0 h 64"/>
                <a:gd name="T44" fmla="*/ 8 w 14"/>
                <a:gd name="T45" fmla="*/ 0 h 64"/>
                <a:gd name="T46" fmla="*/ 1 w 14"/>
                <a:gd name="T47" fmla="*/ 5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"/>
                <a:gd name="T73" fmla="*/ 0 h 64"/>
                <a:gd name="T74" fmla="*/ 14 w 14"/>
                <a:gd name="T75" fmla="*/ 64 h 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" h="64">
                  <a:moveTo>
                    <a:pt x="1" y="5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3" y="25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7"/>
                  </a:lnTo>
                  <a:lnTo>
                    <a:pt x="4" y="56"/>
                  </a:lnTo>
                  <a:lnTo>
                    <a:pt x="4" y="64"/>
                  </a:lnTo>
                  <a:lnTo>
                    <a:pt x="14" y="64"/>
                  </a:lnTo>
                  <a:lnTo>
                    <a:pt x="14" y="56"/>
                  </a:lnTo>
                  <a:lnTo>
                    <a:pt x="14" y="47"/>
                  </a:lnTo>
                  <a:lnTo>
                    <a:pt x="14" y="39"/>
                  </a:lnTo>
                  <a:lnTo>
                    <a:pt x="14" y="31"/>
                  </a:lnTo>
                  <a:lnTo>
                    <a:pt x="13" y="23"/>
                  </a:lnTo>
                  <a:lnTo>
                    <a:pt x="11" y="16"/>
                  </a:lnTo>
                  <a:lnTo>
                    <a:pt x="10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1" name="Freeform 72"/>
            <p:cNvSpPr>
              <a:spLocks/>
            </p:cNvSpPr>
            <p:nvPr/>
          </p:nvSpPr>
          <p:spPr bwMode="auto">
            <a:xfrm>
              <a:off x="2646" y="1843"/>
              <a:ext cx="15" cy="21"/>
            </a:xfrm>
            <a:custGeom>
              <a:avLst/>
              <a:gdLst>
                <a:gd name="T0" fmla="*/ 2 w 15"/>
                <a:gd name="T1" fmla="*/ 7 h 21"/>
                <a:gd name="T2" fmla="*/ 0 w 15"/>
                <a:gd name="T3" fmla="*/ 3 h 21"/>
                <a:gd name="T4" fmla="*/ 1 w 15"/>
                <a:gd name="T5" fmla="*/ 8 h 21"/>
                <a:gd name="T6" fmla="*/ 2 w 15"/>
                <a:gd name="T7" fmla="*/ 13 h 21"/>
                <a:gd name="T8" fmla="*/ 5 w 15"/>
                <a:gd name="T9" fmla="*/ 16 h 21"/>
                <a:gd name="T10" fmla="*/ 8 w 15"/>
                <a:gd name="T11" fmla="*/ 21 h 21"/>
                <a:gd name="T12" fmla="*/ 15 w 15"/>
                <a:gd name="T13" fmla="*/ 16 h 21"/>
                <a:gd name="T14" fmla="*/ 12 w 15"/>
                <a:gd name="T15" fmla="*/ 11 h 21"/>
                <a:gd name="T16" fmla="*/ 11 w 15"/>
                <a:gd name="T17" fmla="*/ 8 h 21"/>
                <a:gd name="T18" fmla="*/ 10 w 15"/>
                <a:gd name="T19" fmla="*/ 6 h 21"/>
                <a:gd name="T20" fmla="*/ 9 w 15"/>
                <a:gd name="T21" fmla="*/ 3 h 21"/>
                <a:gd name="T22" fmla="*/ 7 w 15"/>
                <a:gd name="T23" fmla="*/ 0 h 21"/>
                <a:gd name="T24" fmla="*/ 9 w 15"/>
                <a:gd name="T25" fmla="*/ 3 h 21"/>
                <a:gd name="T26" fmla="*/ 9 w 15"/>
                <a:gd name="T27" fmla="*/ 1 h 21"/>
                <a:gd name="T28" fmla="*/ 7 w 15"/>
                <a:gd name="T29" fmla="*/ 0 h 21"/>
                <a:gd name="T30" fmla="*/ 2 w 15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21"/>
                <a:gd name="T50" fmla="*/ 15 w 15"/>
                <a:gd name="T51" fmla="*/ 21 h 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21">
                  <a:moveTo>
                    <a:pt x="2" y="7"/>
                  </a:moveTo>
                  <a:lnTo>
                    <a:pt x="0" y="3"/>
                  </a:lnTo>
                  <a:lnTo>
                    <a:pt x="1" y="8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2" name="Freeform 73"/>
            <p:cNvSpPr>
              <a:spLocks/>
            </p:cNvSpPr>
            <p:nvPr/>
          </p:nvSpPr>
          <p:spPr bwMode="auto">
            <a:xfrm>
              <a:off x="2636" y="1831"/>
              <a:ext cx="17" cy="19"/>
            </a:xfrm>
            <a:custGeom>
              <a:avLst/>
              <a:gdLst>
                <a:gd name="T0" fmla="*/ 2 w 17"/>
                <a:gd name="T1" fmla="*/ 9 h 19"/>
                <a:gd name="T2" fmla="*/ 0 w 17"/>
                <a:gd name="T3" fmla="*/ 7 h 19"/>
                <a:gd name="T4" fmla="*/ 2 w 17"/>
                <a:gd name="T5" fmla="*/ 12 h 19"/>
                <a:gd name="T6" fmla="*/ 6 w 17"/>
                <a:gd name="T7" fmla="*/ 15 h 19"/>
                <a:gd name="T8" fmla="*/ 10 w 17"/>
                <a:gd name="T9" fmla="*/ 16 h 19"/>
                <a:gd name="T10" fmla="*/ 12 w 17"/>
                <a:gd name="T11" fmla="*/ 19 h 19"/>
                <a:gd name="T12" fmla="*/ 17 w 17"/>
                <a:gd name="T13" fmla="*/ 12 h 19"/>
                <a:gd name="T14" fmla="*/ 14 w 17"/>
                <a:gd name="T15" fmla="*/ 9 h 19"/>
                <a:gd name="T16" fmla="*/ 13 w 17"/>
                <a:gd name="T17" fmla="*/ 8 h 19"/>
                <a:gd name="T18" fmla="*/ 10 w 17"/>
                <a:gd name="T19" fmla="*/ 5 h 19"/>
                <a:gd name="T20" fmla="*/ 7 w 17"/>
                <a:gd name="T21" fmla="*/ 2 h 19"/>
                <a:gd name="T22" fmla="*/ 5 w 17"/>
                <a:gd name="T23" fmla="*/ 0 h 19"/>
                <a:gd name="T24" fmla="*/ 7 w 17"/>
                <a:gd name="T25" fmla="*/ 2 h 19"/>
                <a:gd name="T26" fmla="*/ 7 w 17"/>
                <a:gd name="T27" fmla="*/ 1 h 19"/>
                <a:gd name="T28" fmla="*/ 5 w 17"/>
                <a:gd name="T29" fmla="*/ 0 h 19"/>
                <a:gd name="T30" fmla="*/ 2 w 17"/>
                <a:gd name="T31" fmla="*/ 9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9"/>
                <a:gd name="T50" fmla="*/ 17 w 17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9">
                  <a:moveTo>
                    <a:pt x="2" y="9"/>
                  </a:moveTo>
                  <a:lnTo>
                    <a:pt x="0" y="7"/>
                  </a:lnTo>
                  <a:lnTo>
                    <a:pt x="2" y="12"/>
                  </a:lnTo>
                  <a:lnTo>
                    <a:pt x="6" y="15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3" name="Freeform 74"/>
            <p:cNvSpPr>
              <a:spLocks/>
            </p:cNvSpPr>
            <p:nvPr/>
          </p:nvSpPr>
          <p:spPr bwMode="auto">
            <a:xfrm>
              <a:off x="2603" y="1812"/>
              <a:ext cx="38" cy="28"/>
            </a:xfrm>
            <a:custGeom>
              <a:avLst/>
              <a:gdLst>
                <a:gd name="T0" fmla="*/ 0 w 38"/>
                <a:gd name="T1" fmla="*/ 7 h 28"/>
                <a:gd name="T2" fmla="*/ 0 w 38"/>
                <a:gd name="T3" fmla="*/ 7 h 28"/>
                <a:gd name="T4" fmla="*/ 8 w 38"/>
                <a:gd name="T5" fmla="*/ 13 h 28"/>
                <a:gd name="T6" fmla="*/ 17 w 38"/>
                <a:gd name="T7" fmla="*/ 18 h 28"/>
                <a:gd name="T8" fmla="*/ 25 w 38"/>
                <a:gd name="T9" fmla="*/ 24 h 28"/>
                <a:gd name="T10" fmla="*/ 35 w 38"/>
                <a:gd name="T11" fmla="*/ 28 h 28"/>
                <a:gd name="T12" fmla="*/ 38 w 38"/>
                <a:gd name="T13" fmla="*/ 19 h 28"/>
                <a:gd name="T14" fmla="*/ 30 w 38"/>
                <a:gd name="T15" fmla="*/ 14 h 28"/>
                <a:gd name="T16" fmla="*/ 21 w 38"/>
                <a:gd name="T17" fmla="*/ 11 h 28"/>
                <a:gd name="T18" fmla="*/ 13 w 38"/>
                <a:gd name="T19" fmla="*/ 6 h 28"/>
                <a:gd name="T20" fmla="*/ 5 w 38"/>
                <a:gd name="T21" fmla="*/ 0 h 28"/>
                <a:gd name="T22" fmla="*/ 5 w 38"/>
                <a:gd name="T23" fmla="*/ 0 h 28"/>
                <a:gd name="T24" fmla="*/ 0 w 38"/>
                <a:gd name="T25" fmla="*/ 7 h 28"/>
                <a:gd name="T26" fmla="*/ 0 w 38"/>
                <a:gd name="T27" fmla="*/ 7 h 28"/>
                <a:gd name="T28" fmla="*/ 0 w 38"/>
                <a:gd name="T29" fmla="*/ 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8"/>
                <a:gd name="T47" fmla="*/ 38 w 38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8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7" y="18"/>
                  </a:lnTo>
                  <a:lnTo>
                    <a:pt x="25" y="24"/>
                  </a:lnTo>
                  <a:lnTo>
                    <a:pt x="35" y="28"/>
                  </a:lnTo>
                  <a:lnTo>
                    <a:pt x="38" y="19"/>
                  </a:lnTo>
                  <a:lnTo>
                    <a:pt x="30" y="14"/>
                  </a:lnTo>
                  <a:lnTo>
                    <a:pt x="21" y="11"/>
                  </a:lnTo>
                  <a:lnTo>
                    <a:pt x="13" y="6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4" name="Freeform 75"/>
            <p:cNvSpPr>
              <a:spLocks/>
            </p:cNvSpPr>
            <p:nvPr/>
          </p:nvSpPr>
          <p:spPr bwMode="auto">
            <a:xfrm>
              <a:off x="2503" y="1773"/>
              <a:ext cx="105" cy="46"/>
            </a:xfrm>
            <a:custGeom>
              <a:avLst/>
              <a:gdLst>
                <a:gd name="T0" fmla="*/ 5 w 105"/>
                <a:gd name="T1" fmla="*/ 11 h 46"/>
                <a:gd name="T2" fmla="*/ 4 w 105"/>
                <a:gd name="T3" fmla="*/ 11 h 46"/>
                <a:gd name="T4" fmla="*/ 15 w 105"/>
                <a:gd name="T5" fmla="*/ 9 h 46"/>
                <a:gd name="T6" fmla="*/ 27 w 105"/>
                <a:gd name="T7" fmla="*/ 9 h 46"/>
                <a:gd name="T8" fmla="*/ 40 w 105"/>
                <a:gd name="T9" fmla="*/ 13 h 46"/>
                <a:gd name="T10" fmla="*/ 52 w 105"/>
                <a:gd name="T11" fmla="*/ 18 h 46"/>
                <a:gd name="T12" fmla="*/ 64 w 105"/>
                <a:gd name="T13" fmla="*/ 24 h 46"/>
                <a:gd name="T14" fmla="*/ 75 w 105"/>
                <a:gd name="T15" fmla="*/ 31 h 46"/>
                <a:gd name="T16" fmla="*/ 88 w 105"/>
                <a:gd name="T17" fmla="*/ 38 h 46"/>
                <a:gd name="T18" fmla="*/ 100 w 105"/>
                <a:gd name="T19" fmla="*/ 46 h 46"/>
                <a:gd name="T20" fmla="*/ 105 w 105"/>
                <a:gd name="T21" fmla="*/ 39 h 46"/>
                <a:gd name="T22" fmla="*/ 93 w 105"/>
                <a:gd name="T23" fmla="*/ 31 h 46"/>
                <a:gd name="T24" fmla="*/ 80 w 105"/>
                <a:gd name="T25" fmla="*/ 24 h 46"/>
                <a:gd name="T26" fmla="*/ 68 w 105"/>
                <a:gd name="T27" fmla="*/ 16 h 46"/>
                <a:gd name="T28" fmla="*/ 57 w 105"/>
                <a:gd name="T29" fmla="*/ 8 h 46"/>
                <a:gd name="T30" fmla="*/ 42 w 105"/>
                <a:gd name="T31" fmla="*/ 3 h 46"/>
                <a:gd name="T32" fmla="*/ 30 w 105"/>
                <a:gd name="T33" fmla="*/ 0 h 46"/>
                <a:gd name="T34" fmla="*/ 15 w 105"/>
                <a:gd name="T35" fmla="*/ 0 h 46"/>
                <a:gd name="T36" fmla="*/ 1 w 105"/>
                <a:gd name="T37" fmla="*/ 1 h 46"/>
                <a:gd name="T38" fmla="*/ 0 w 105"/>
                <a:gd name="T39" fmla="*/ 1 h 46"/>
                <a:gd name="T40" fmla="*/ 1 w 105"/>
                <a:gd name="T41" fmla="*/ 1 h 46"/>
                <a:gd name="T42" fmla="*/ 1 w 105"/>
                <a:gd name="T43" fmla="*/ 1 h 46"/>
                <a:gd name="T44" fmla="*/ 0 w 105"/>
                <a:gd name="T45" fmla="*/ 1 h 46"/>
                <a:gd name="T46" fmla="*/ 5 w 105"/>
                <a:gd name="T47" fmla="*/ 11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5"/>
                <a:gd name="T73" fmla="*/ 0 h 46"/>
                <a:gd name="T74" fmla="*/ 105 w 105"/>
                <a:gd name="T75" fmla="*/ 46 h 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5" h="46">
                  <a:moveTo>
                    <a:pt x="5" y="11"/>
                  </a:moveTo>
                  <a:lnTo>
                    <a:pt x="4" y="11"/>
                  </a:lnTo>
                  <a:lnTo>
                    <a:pt x="15" y="9"/>
                  </a:lnTo>
                  <a:lnTo>
                    <a:pt x="27" y="9"/>
                  </a:lnTo>
                  <a:lnTo>
                    <a:pt x="40" y="13"/>
                  </a:lnTo>
                  <a:lnTo>
                    <a:pt x="52" y="18"/>
                  </a:lnTo>
                  <a:lnTo>
                    <a:pt x="64" y="24"/>
                  </a:lnTo>
                  <a:lnTo>
                    <a:pt x="75" y="31"/>
                  </a:lnTo>
                  <a:lnTo>
                    <a:pt x="88" y="38"/>
                  </a:lnTo>
                  <a:lnTo>
                    <a:pt x="100" y="46"/>
                  </a:lnTo>
                  <a:lnTo>
                    <a:pt x="105" y="39"/>
                  </a:lnTo>
                  <a:lnTo>
                    <a:pt x="93" y="31"/>
                  </a:lnTo>
                  <a:lnTo>
                    <a:pt x="80" y="24"/>
                  </a:lnTo>
                  <a:lnTo>
                    <a:pt x="68" y="16"/>
                  </a:lnTo>
                  <a:lnTo>
                    <a:pt x="57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5" name="Freeform 76"/>
            <p:cNvSpPr>
              <a:spLocks/>
            </p:cNvSpPr>
            <p:nvPr/>
          </p:nvSpPr>
          <p:spPr bwMode="auto">
            <a:xfrm>
              <a:off x="2453" y="1774"/>
              <a:ext cx="55" cy="37"/>
            </a:xfrm>
            <a:custGeom>
              <a:avLst/>
              <a:gdLst>
                <a:gd name="T0" fmla="*/ 3 w 55"/>
                <a:gd name="T1" fmla="*/ 37 h 37"/>
                <a:gd name="T2" fmla="*/ 4 w 55"/>
                <a:gd name="T3" fmla="*/ 37 h 37"/>
                <a:gd name="T4" fmla="*/ 55 w 55"/>
                <a:gd name="T5" fmla="*/ 10 h 37"/>
                <a:gd name="T6" fmla="*/ 50 w 55"/>
                <a:gd name="T7" fmla="*/ 0 h 37"/>
                <a:gd name="T8" fmla="*/ 0 w 55"/>
                <a:gd name="T9" fmla="*/ 27 h 37"/>
                <a:gd name="T10" fmla="*/ 1 w 55"/>
                <a:gd name="T11" fmla="*/ 27 h 37"/>
                <a:gd name="T12" fmla="*/ 3 w 55"/>
                <a:gd name="T13" fmla="*/ 37 h 37"/>
                <a:gd name="T14" fmla="*/ 3 w 55"/>
                <a:gd name="T15" fmla="*/ 37 h 37"/>
                <a:gd name="T16" fmla="*/ 4 w 55"/>
                <a:gd name="T17" fmla="*/ 37 h 37"/>
                <a:gd name="T18" fmla="*/ 3 w 55"/>
                <a:gd name="T19" fmla="*/ 37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37"/>
                <a:gd name="T32" fmla="*/ 55 w 55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37">
                  <a:moveTo>
                    <a:pt x="3" y="37"/>
                  </a:moveTo>
                  <a:lnTo>
                    <a:pt x="4" y="37"/>
                  </a:lnTo>
                  <a:lnTo>
                    <a:pt x="55" y="10"/>
                  </a:lnTo>
                  <a:lnTo>
                    <a:pt x="50" y="0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6" name="Freeform 77"/>
            <p:cNvSpPr>
              <a:spLocks/>
            </p:cNvSpPr>
            <p:nvPr/>
          </p:nvSpPr>
          <p:spPr bwMode="auto">
            <a:xfrm>
              <a:off x="2442" y="1801"/>
              <a:ext cx="14" cy="12"/>
            </a:xfrm>
            <a:custGeom>
              <a:avLst/>
              <a:gdLst>
                <a:gd name="T0" fmla="*/ 7 w 14"/>
                <a:gd name="T1" fmla="*/ 11 h 12"/>
                <a:gd name="T2" fmla="*/ 5 w 14"/>
                <a:gd name="T3" fmla="*/ 12 h 12"/>
                <a:gd name="T4" fmla="*/ 14 w 14"/>
                <a:gd name="T5" fmla="*/ 10 h 12"/>
                <a:gd name="T6" fmla="*/ 12 w 14"/>
                <a:gd name="T7" fmla="*/ 0 h 12"/>
                <a:gd name="T8" fmla="*/ 2 w 14"/>
                <a:gd name="T9" fmla="*/ 3 h 12"/>
                <a:gd name="T10" fmla="*/ 0 w 14"/>
                <a:gd name="T11" fmla="*/ 4 h 12"/>
                <a:gd name="T12" fmla="*/ 2 w 14"/>
                <a:gd name="T13" fmla="*/ 3 h 12"/>
                <a:gd name="T14" fmla="*/ 1 w 14"/>
                <a:gd name="T15" fmla="*/ 3 h 12"/>
                <a:gd name="T16" fmla="*/ 0 w 14"/>
                <a:gd name="T17" fmla="*/ 4 h 12"/>
                <a:gd name="T18" fmla="*/ 7 w 14"/>
                <a:gd name="T19" fmla="*/ 11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2"/>
                <a:gd name="T32" fmla="*/ 14 w 14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2">
                  <a:moveTo>
                    <a:pt x="7" y="11"/>
                  </a:moveTo>
                  <a:lnTo>
                    <a:pt x="5" y="12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7" name="Freeform 78"/>
            <p:cNvSpPr>
              <a:spLocks/>
            </p:cNvSpPr>
            <p:nvPr/>
          </p:nvSpPr>
          <p:spPr bwMode="auto">
            <a:xfrm>
              <a:off x="2412" y="1805"/>
              <a:ext cx="37" cy="33"/>
            </a:xfrm>
            <a:custGeom>
              <a:avLst/>
              <a:gdLst>
                <a:gd name="T0" fmla="*/ 5 w 37"/>
                <a:gd name="T1" fmla="*/ 33 h 33"/>
                <a:gd name="T2" fmla="*/ 8 w 37"/>
                <a:gd name="T3" fmla="*/ 32 h 33"/>
                <a:gd name="T4" fmla="*/ 37 w 37"/>
                <a:gd name="T5" fmla="*/ 7 h 33"/>
                <a:gd name="T6" fmla="*/ 30 w 37"/>
                <a:gd name="T7" fmla="*/ 0 h 33"/>
                <a:gd name="T8" fmla="*/ 0 w 37"/>
                <a:gd name="T9" fmla="*/ 25 h 33"/>
                <a:gd name="T10" fmla="*/ 3 w 37"/>
                <a:gd name="T11" fmla="*/ 23 h 33"/>
                <a:gd name="T12" fmla="*/ 5 w 37"/>
                <a:gd name="T13" fmla="*/ 33 h 33"/>
                <a:gd name="T14" fmla="*/ 6 w 37"/>
                <a:gd name="T15" fmla="*/ 33 h 33"/>
                <a:gd name="T16" fmla="*/ 8 w 37"/>
                <a:gd name="T17" fmla="*/ 32 h 33"/>
                <a:gd name="T18" fmla="*/ 5 w 37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"/>
                <a:gd name="T31" fmla="*/ 0 h 33"/>
                <a:gd name="T32" fmla="*/ 37 w 37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" h="33">
                  <a:moveTo>
                    <a:pt x="5" y="33"/>
                  </a:moveTo>
                  <a:lnTo>
                    <a:pt x="8" y="32"/>
                  </a:lnTo>
                  <a:lnTo>
                    <a:pt x="37" y="7"/>
                  </a:lnTo>
                  <a:lnTo>
                    <a:pt x="30" y="0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2"/>
                  </a:lnTo>
                  <a:lnTo>
                    <a:pt x="5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8" name="Freeform 79"/>
            <p:cNvSpPr>
              <a:spLocks/>
            </p:cNvSpPr>
            <p:nvPr/>
          </p:nvSpPr>
          <p:spPr bwMode="auto">
            <a:xfrm>
              <a:off x="2391" y="1828"/>
              <a:ext cx="26" cy="29"/>
            </a:xfrm>
            <a:custGeom>
              <a:avLst/>
              <a:gdLst>
                <a:gd name="T0" fmla="*/ 10 w 26"/>
                <a:gd name="T1" fmla="*/ 28 h 29"/>
                <a:gd name="T2" fmla="*/ 10 w 26"/>
                <a:gd name="T3" fmla="*/ 29 h 29"/>
                <a:gd name="T4" fmla="*/ 12 w 26"/>
                <a:gd name="T5" fmla="*/ 22 h 29"/>
                <a:gd name="T6" fmla="*/ 16 w 26"/>
                <a:gd name="T7" fmla="*/ 16 h 29"/>
                <a:gd name="T8" fmla="*/ 20 w 26"/>
                <a:gd name="T9" fmla="*/ 13 h 29"/>
                <a:gd name="T10" fmla="*/ 26 w 26"/>
                <a:gd name="T11" fmla="*/ 10 h 29"/>
                <a:gd name="T12" fmla="*/ 24 w 26"/>
                <a:gd name="T13" fmla="*/ 0 h 29"/>
                <a:gd name="T14" fmla="*/ 16 w 26"/>
                <a:gd name="T15" fmla="*/ 4 h 29"/>
                <a:gd name="T16" fmla="*/ 9 w 26"/>
                <a:gd name="T17" fmla="*/ 9 h 29"/>
                <a:gd name="T18" fmla="*/ 3 w 26"/>
                <a:gd name="T19" fmla="*/ 17 h 29"/>
                <a:gd name="T20" fmla="*/ 0 w 26"/>
                <a:gd name="T21" fmla="*/ 26 h 29"/>
                <a:gd name="T22" fmla="*/ 0 w 26"/>
                <a:gd name="T23" fmla="*/ 28 h 29"/>
                <a:gd name="T24" fmla="*/ 0 w 26"/>
                <a:gd name="T25" fmla="*/ 26 h 29"/>
                <a:gd name="T26" fmla="*/ 0 w 26"/>
                <a:gd name="T27" fmla="*/ 26 h 29"/>
                <a:gd name="T28" fmla="*/ 0 w 26"/>
                <a:gd name="T29" fmla="*/ 28 h 29"/>
                <a:gd name="T30" fmla="*/ 10 w 26"/>
                <a:gd name="T31" fmla="*/ 28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9"/>
                <a:gd name="T50" fmla="*/ 26 w 26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9">
                  <a:moveTo>
                    <a:pt x="10" y="28"/>
                  </a:moveTo>
                  <a:lnTo>
                    <a:pt x="10" y="29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6" y="1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3" y="17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49" name="Freeform 80"/>
            <p:cNvSpPr>
              <a:spLocks/>
            </p:cNvSpPr>
            <p:nvPr/>
          </p:nvSpPr>
          <p:spPr bwMode="auto">
            <a:xfrm>
              <a:off x="2390" y="1856"/>
              <a:ext cx="21" cy="97"/>
            </a:xfrm>
            <a:custGeom>
              <a:avLst/>
              <a:gdLst>
                <a:gd name="T0" fmla="*/ 21 w 21"/>
                <a:gd name="T1" fmla="*/ 94 h 97"/>
                <a:gd name="T2" fmla="*/ 21 w 21"/>
                <a:gd name="T3" fmla="*/ 95 h 97"/>
                <a:gd name="T4" fmla="*/ 20 w 21"/>
                <a:gd name="T5" fmla="*/ 85 h 97"/>
                <a:gd name="T6" fmla="*/ 19 w 21"/>
                <a:gd name="T7" fmla="*/ 72 h 97"/>
                <a:gd name="T8" fmla="*/ 17 w 21"/>
                <a:gd name="T9" fmla="*/ 60 h 97"/>
                <a:gd name="T10" fmla="*/ 14 w 21"/>
                <a:gd name="T11" fmla="*/ 48 h 97"/>
                <a:gd name="T12" fmla="*/ 12 w 21"/>
                <a:gd name="T13" fmla="*/ 36 h 97"/>
                <a:gd name="T14" fmla="*/ 11 w 21"/>
                <a:gd name="T15" fmla="*/ 24 h 97"/>
                <a:gd name="T16" fmla="*/ 10 w 21"/>
                <a:gd name="T17" fmla="*/ 13 h 97"/>
                <a:gd name="T18" fmla="*/ 11 w 21"/>
                <a:gd name="T19" fmla="*/ 0 h 97"/>
                <a:gd name="T20" fmla="*/ 1 w 21"/>
                <a:gd name="T21" fmla="*/ 0 h 97"/>
                <a:gd name="T22" fmla="*/ 0 w 21"/>
                <a:gd name="T23" fmla="*/ 13 h 97"/>
                <a:gd name="T24" fmla="*/ 1 w 21"/>
                <a:gd name="T25" fmla="*/ 24 h 97"/>
                <a:gd name="T26" fmla="*/ 2 w 21"/>
                <a:gd name="T27" fmla="*/ 39 h 97"/>
                <a:gd name="T28" fmla="*/ 5 w 21"/>
                <a:gd name="T29" fmla="*/ 50 h 97"/>
                <a:gd name="T30" fmla="*/ 7 w 21"/>
                <a:gd name="T31" fmla="*/ 62 h 97"/>
                <a:gd name="T32" fmla="*/ 10 w 21"/>
                <a:gd name="T33" fmla="*/ 74 h 97"/>
                <a:gd name="T34" fmla="*/ 11 w 21"/>
                <a:gd name="T35" fmla="*/ 85 h 97"/>
                <a:gd name="T36" fmla="*/ 12 w 21"/>
                <a:gd name="T37" fmla="*/ 95 h 97"/>
                <a:gd name="T38" fmla="*/ 12 w 21"/>
                <a:gd name="T39" fmla="*/ 97 h 97"/>
                <a:gd name="T40" fmla="*/ 12 w 21"/>
                <a:gd name="T41" fmla="*/ 95 h 97"/>
                <a:gd name="T42" fmla="*/ 12 w 21"/>
                <a:gd name="T43" fmla="*/ 95 h 97"/>
                <a:gd name="T44" fmla="*/ 12 w 21"/>
                <a:gd name="T45" fmla="*/ 97 h 97"/>
                <a:gd name="T46" fmla="*/ 21 w 21"/>
                <a:gd name="T47" fmla="*/ 94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"/>
                <a:gd name="T73" fmla="*/ 0 h 97"/>
                <a:gd name="T74" fmla="*/ 21 w 21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" h="97">
                  <a:moveTo>
                    <a:pt x="21" y="94"/>
                  </a:moveTo>
                  <a:lnTo>
                    <a:pt x="21" y="95"/>
                  </a:lnTo>
                  <a:lnTo>
                    <a:pt x="20" y="85"/>
                  </a:lnTo>
                  <a:lnTo>
                    <a:pt x="19" y="72"/>
                  </a:lnTo>
                  <a:lnTo>
                    <a:pt x="17" y="60"/>
                  </a:lnTo>
                  <a:lnTo>
                    <a:pt x="14" y="48"/>
                  </a:lnTo>
                  <a:lnTo>
                    <a:pt x="12" y="36"/>
                  </a:lnTo>
                  <a:lnTo>
                    <a:pt x="11" y="24"/>
                  </a:lnTo>
                  <a:lnTo>
                    <a:pt x="10" y="13"/>
                  </a:lnTo>
                  <a:lnTo>
                    <a:pt x="11" y="0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" y="24"/>
                  </a:lnTo>
                  <a:lnTo>
                    <a:pt x="2" y="39"/>
                  </a:lnTo>
                  <a:lnTo>
                    <a:pt x="5" y="50"/>
                  </a:lnTo>
                  <a:lnTo>
                    <a:pt x="7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21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0" name="Freeform 81"/>
            <p:cNvSpPr>
              <a:spLocks/>
            </p:cNvSpPr>
            <p:nvPr/>
          </p:nvSpPr>
          <p:spPr bwMode="auto">
            <a:xfrm>
              <a:off x="2402" y="1950"/>
              <a:ext cx="25" cy="56"/>
            </a:xfrm>
            <a:custGeom>
              <a:avLst/>
              <a:gdLst>
                <a:gd name="T0" fmla="*/ 23 w 25"/>
                <a:gd name="T1" fmla="*/ 49 h 56"/>
                <a:gd name="T2" fmla="*/ 25 w 25"/>
                <a:gd name="T3" fmla="*/ 50 h 56"/>
                <a:gd name="T4" fmla="*/ 21 w 25"/>
                <a:gd name="T5" fmla="*/ 44 h 56"/>
                <a:gd name="T6" fmla="*/ 20 w 25"/>
                <a:gd name="T7" fmla="*/ 39 h 56"/>
                <a:gd name="T8" fmla="*/ 18 w 25"/>
                <a:gd name="T9" fmla="*/ 34 h 56"/>
                <a:gd name="T10" fmla="*/ 15 w 25"/>
                <a:gd name="T11" fmla="*/ 27 h 56"/>
                <a:gd name="T12" fmla="*/ 14 w 25"/>
                <a:gd name="T13" fmla="*/ 21 h 56"/>
                <a:gd name="T14" fmla="*/ 12 w 25"/>
                <a:gd name="T15" fmla="*/ 14 h 56"/>
                <a:gd name="T16" fmla="*/ 10 w 25"/>
                <a:gd name="T17" fmla="*/ 7 h 56"/>
                <a:gd name="T18" fmla="*/ 9 w 25"/>
                <a:gd name="T19" fmla="*/ 0 h 56"/>
                <a:gd name="T20" fmla="*/ 0 w 25"/>
                <a:gd name="T21" fmla="*/ 3 h 56"/>
                <a:gd name="T22" fmla="*/ 1 w 25"/>
                <a:gd name="T23" fmla="*/ 10 h 56"/>
                <a:gd name="T24" fmla="*/ 2 w 25"/>
                <a:gd name="T25" fmla="*/ 17 h 56"/>
                <a:gd name="T26" fmla="*/ 5 w 25"/>
                <a:gd name="T27" fmla="*/ 24 h 56"/>
                <a:gd name="T28" fmla="*/ 6 w 25"/>
                <a:gd name="T29" fmla="*/ 30 h 56"/>
                <a:gd name="T30" fmla="*/ 8 w 25"/>
                <a:gd name="T31" fmla="*/ 37 h 56"/>
                <a:gd name="T32" fmla="*/ 10 w 25"/>
                <a:gd name="T33" fmla="*/ 44 h 56"/>
                <a:gd name="T34" fmla="*/ 14 w 25"/>
                <a:gd name="T35" fmla="*/ 49 h 56"/>
                <a:gd name="T36" fmla="*/ 18 w 25"/>
                <a:gd name="T37" fmla="*/ 55 h 56"/>
                <a:gd name="T38" fmla="*/ 19 w 25"/>
                <a:gd name="T39" fmla="*/ 56 h 56"/>
                <a:gd name="T40" fmla="*/ 18 w 25"/>
                <a:gd name="T41" fmla="*/ 55 h 56"/>
                <a:gd name="T42" fmla="*/ 18 w 25"/>
                <a:gd name="T43" fmla="*/ 56 h 56"/>
                <a:gd name="T44" fmla="*/ 19 w 25"/>
                <a:gd name="T45" fmla="*/ 56 h 56"/>
                <a:gd name="T46" fmla="*/ 23 w 25"/>
                <a:gd name="T47" fmla="*/ 49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56"/>
                <a:gd name="T74" fmla="*/ 25 w 25"/>
                <a:gd name="T75" fmla="*/ 56 h 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56">
                  <a:moveTo>
                    <a:pt x="23" y="49"/>
                  </a:moveTo>
                  <a:lnTo>
                    <a:pt x="25" y="50"/>
                  </a:lnTo>
                  <a:lnTo>
                    <a:pt x="21" y="44"/>
                  </a:lnTo>
                  <a:lnTo>
                    <a:pt x="20" y="39"/>
                  </a:lnTo>
                  <a:lnTo>
                    <a:pt x="18" y="34"/>
                  </a:lnTo>
                  <a:lnTo>
                    <a:pt x="15" y="27"/>
                  </a:lnTo>
                  <a:lnTo>
                    <a:pt x="14" y="21"/>
                  </a:lnTo>
                  <a:lnTo>
                    <a:pt x="12" y="14"/>
                  </a:lnTo>
                  <a:lnTo>
                    <a:pt x="10" y="7"/>
                  </a:lnTo>
                  <a:lnTo>
                    <a:pt x="9" y="0"/>
                  </a:lnTo>
                  <a:lnTo>
                    <a:pt x="0" y="3"/>
                  </a:lnTo>
                  <a:lnTo>
                    <a:pt x="1" y="10"/>
                  </a:lnTo>
                  <a:lnTo>
                    <a:pt x="2" y="17"/>
                  </a:lnTo>
                  <a:lnTo>
                    <a:pt x="5" y="24"/>
                  </a:lnTo>
                  <a:lnTo>
                    <a:pt x="6" y="30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4" y="49"/>
                  </a:lnTo>
                  <a:lnTo>
                    <a:pt x="18" y="55"/>
                  </a:lnTo>
                  <a:lnTo>
                    <a:pt x="19" y="56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1" name="Freeform 82"/>
            <p:cNvSpPr>
              <a:spLocks/>
            </p:cNvSpPr>
            <p:nvPr/>
          </p:nvSpPr>
          <p:spPr bwMode="auto">
            <a:xfrm>
              <a:off x="2421" y="1999"/>
              <a:ext cx="148" cy="27"/>
            </a:xfrm>
            <a:custGeom>
              <a:avLst/>
              <a:gdLst>
                <a:gd name="T0" fmla="*/ 143 w 148"/>
                <a:gd name="T1" fmla="*/ 13 h 27"/>
                <a:gd name="T2" fmla="*/ 146 w 148"/>
                <a:gd name="T3" fmla="*/ 11 h 27"/>
                <a:gd name="T4" fmla="*/ 128 w 148"/>
                <a:gd name="T5" fmla="*/ 14 h 27"/>
                <a:gd name="T6" fmla="*/ 109 w 148"/>
                <a:gd name="T7" fmla="*/ 15 h 27"/>
                <a:gd name="T8" fmla="*/ 90 w 148"/>
                <a:gd name="T9" fmla="*/ 17 h 27"/>
                <a:gd name="T10" fmla="*/ 72 w 148"/>
                <a:gd name="T11" fmla="*/ 17 h 27"/>
                <a:gd name="T12" fmla="*/ 54 w 148"/>
                <a:gd name="T13" fmla="*/ 15 h 27"/>
                <a:gd name="T14" fmla="*/ 36 w 148"/>
                <a:gd name="T15" fmla="*/ 13 h 27"/>
                <a:gd name="T16" fmla="*/ 21 w 148"/>
                <a:gd name="T17" fmla="*/ 7 h 27"/>
                <a:gd name="T18" fmla="*/ 4 w 148"/>
                <a:gd name="T19" fmla="*/ 0 h 27"/>
                <a:gd name="T20" fmla="*/ 0 w 148"/>
                <a:gd name="T21" fmla="*/ 7 h 27"/>
                <a:gd name="T22" fmla="*/ 16 w 148"/>
                <a:gd name="T23" fmla="*/ 16 h 27"/>
                <a:gd name="T24" fmla="*/ 34 w 148"/>
                <a:gd name="T25" fmla="*/ 22 h 27"/>
                <a:gd name="T26" fmla="*/ 52 w 148"/>
                <a:gd name="T27" fmla="*/ 25 h 27"/>
                <a:gd name="T28" fmla="*/ 72 w 148"/>
                <a:gd name="T29" fmla="*/ 27 h 27"/>
                <a:gd name="T30" fmla="*/ 90 w 148"/>
                <a:gd name="T31" fmla="*/ 27 h 27"/>
                <a:gd name="T32" fmla="*/ 109 w 148"/>
                <a:gd name="T33" fmla="*/ 25 h 27"/>
                <a:gd name="T34" fmla="*/ 128 w 148"/>
                <a:gd name="T35" fmla="*/ 23 h 27"/>
                <a:gd name="T36" fmla="*/ 146 w 148"/>
                <a:gd name="T37" fmla="*/ 21 h 27"/>
                <a:gd name="T38" fmla="*/ 148 w 148"/>
                <a:gd name="T39" fmla="*/ 20 h 27"/>
                <a:gd name="T40" fmla="*/ 146 w 148"/>
                <a:gd name="T41" fmla="*/ 21 h 27"/>
                <a:gd name="T42" fmla="*/ 147 w 148"/>
                <a:gd name="T43" fmla="*/ 21 h 27"/>
                <a:gd name="T44" fmla="*/ 148 w 148"/>
                <a:gd name="T45" fmla="*/ 20 h 27"/>
                <a:gd name="T46" fmla="*/ 143 w 148"/>
                <a:gd name="T47" fmla="*/ 13 h 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"/>
                <a:gd name="T73" fmla="*/ 0 h 27"/>
                <a:gd name="T74" fmla="*/ 148 w 148"/>
                <a:gd name="T75" fmla="*/ 27 h 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" h="27">
                  <a:moveTo>
                    <a:pt x="143" y="13"/>
                  </a:moveTo>
                  <a:lnTo>
                    <a:pt x="146" y="11"/>
                  </a:lnTo>
                  <a:lnTo>
                    <a:pt x="128" y="14"/>
                  </a:lnTo>
                  <a:lnTo>
                    <a:pt x="109" y="15"/>
                  </a:lnTo>
                  <a:lnTo>
                    <a:pt x="90" y="17"/>
                  </a:lnTo>
                  <a:lnTo>
                    <a:pt x="72" y="17"/>
                  </a:lnTo>
                  <a:lnTo>
                    <a:pt x="54" y="15"/>
                  </a:lnTo>
                  <a:lnTo>
                    <a:pt x="36" y="13"/>
                  </a:lnTo>
                  <a:lnTo>
                    <a:pt x="21" y="7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" y="16"/>
                  </a:lnTo>
                  <a:lnTo>
                    <a:pt x="34" y="22"/>
                  </a:lnTo>
                  <a:lnTo>
                    <a:pt x="52" y="25"/>
                  </a:lnTo>
                  <a:lnTo>
                    <a:pt x="72" y="27"/>
                  </a:lnTo>
                  <a:lnTo>
                    <a:pt x="90" y="27"/>
                  </a:lnTo>
                  <a:lnTo>
                    <a:pt x="109" y="25"/>
                  </a:lnTo>
                  <a:lnTo>
                    <a:pt x="128" y="23"/>
                  </a:lnTo>
                  <a:lnTo>
                    <a:pt x="146" y="21"/>
                  </a:lnTo>
                  <a:lnTo>
                    <a:pt x="148" y="20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2" name="Freeform 83"/>
            <p:cNvSpPr>
              <a:spLocks/>
            </p:cNvSpPr>
            <p:nvPr/>
          </p:nvSpPr>
          <p:spPr bwMode="auto">
            <a:xfrm>
              <a:off x="2564" y="1969"/>
              <a:ext cx="26" cy="50"/>
            </a:xfrm>
            <a:custGeom>
              <a:avLst/>
              <a:gdLst>
                <a:gd name="T0" fmla="*/ 17 w 26"/>
                <a:gd name="T1" fmla="*/ 4 h 50"/>
                <a:gd name="T2" fmla="*/ 18 w 26"/>
                <a:gd name="T3" fmla="*/ 0 h 50"/>
                <a:gd name="T4" fmla="*/ 13 w 26"/>
                <a:gd name="T5" fmla="*/ 6 h 50"/>
                <a:gd name="T6" fmla="*/ 11 w 26"/>
                <a:gd name="T7" fmla="*/ 13 h 50"/>
                <a:gd name="T8" fmla="*/ 10 w 26"/>
                <a:gd name="T9" fmla="*/ 19 h 50"/>
                <a:gd name="T10" fmla="*/ 9 w 26"/>
                <a:gd name="T11" fmla="*/ 25 h 50"/>
                <a:gd name="T12" fmla="*/ 7 w 26"/>
                <a:gd name="T13" fmla="*/ 31 h 50"/>
                <a:gd name="T14" fmla="*/ 5 w 26"/>
                <a:gd name="T15" fmla="*/ 36 h 50"/>
                <a:gd name="T16" fmla="*/ 4 w 26"/>
                <a:gd name="T17" fmla="*/ 39 h 50"/>
                <a:gd name="T18" fmla="*/ 0 w 26"/>
                <a:gd name="T19" fmla="*/ 43 h 50"/>
                <a:gd name="T20" fmla="*/ 5 w 26"/>
                <a:gd name="T21" fmla="*/ 50 h 50"/>
                <a:gd name="T22" fmla="*/ 11 w 26"/>
                <a:gd name="T23" fmla="*/ 46 h 50"/>
                <a:gd name="T24" fmla="*/ 14 w 26"/>
                <a:gd name="T25" fmla="*/ 40 h 50"/>
                <a:gd name="T26" fmla="*/ 17 w 26"/>
                <a:gd name="T27" fmla="*/ 33 h 50"/>
                <a:gd name="T28" fmla="*/ 18 w 26"/>
                <a:gd name="T29" fmla="*/ 27 h 50"/>
                <a:gd name="T30" fmla="*/ 19 w 26"/>
                <a:gd name="T31" fmla="*/ 21 h 50"/>
                <a:gd name="T32" fmla="*/ 20 w 26"/>
                <a:gd name="T33" fmla="*/ 15 h 50"/>
                <a:gd name="T34" fmla="*/ 23 w 26"/>
                <a:gd name="T35" fmla="*/ 11 h 50"/>
                <a:gd name="T36" fmla="*/ 25 w 26"/>
                <a:gd name="T37" fmla="*/ 5 h 50"/>
                <a:gd name="T38" fmla="*/ 26 w 26"/>
                <a:gd name="T39" fmla="*/ 1 h 50"/>
                <a:gd name="T40" fmla="*/ 25 w 26"/>
                <a:gd name="T41" fmla="*/ 5 h 50"/>
                <a:gd name="T42" fmla="*/ 26 w 26"/>
                <a:gd name="T43" fmla="*/ 4 h 50"/>
                <a:gd name="T44" fmla="*/ 26 w 26"/>
                <a:gd name="T45" fmla="*/ 1 h 50"/>
                <a:gd name="T46" fmla="*/ 17 w 26"/>
                <a:gd name="T47" fmla="*/ 4 h 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"/>
                <a:gd name="T73" fmla="*/ 0 h 50"/>
                <a:gd name="T74" fmla="*/ 26 w 26"/>
                <a:gd name="T75" fmla="*/ 50 h 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" h="50">
                  <a:moveTo>
                    <a:pt x="17" y="4"/>
                  </a:moveTo>
                  <a:lnTo>
                    <a:pt x="18" y="0"/>
                  </a:lnTo>
                  <a:lnTo>
                    <a:pt x="13" y="6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9" y="25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5" y="50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7" y="33"/>
                  </a:lnTo>
                  <a:lnTo>
                    <a:pt x="18" y="27"/>
                  </a:lnTo>
                  <a:lnTo>
                    <a:pt x="19" y="21"/>
                  </a:lnTo>
                  <a:lnTo>
                    <a:pt x="20" y="15"/>
                  </a:lnTo>
                  <a:lnTo>
                    <a:pt x="23" y="11"/>
                  </a:lnTo>
                  <a:lnTo>
                    <a:pt x="25" y="5"/>
                  </a:lnTo>
                  <a:lnTo>
                    <a:pt x="26" y="1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3" name="Freeform 84"/>
            <p:cNvSpPr>
              <a:spLocks/>
            </p:cNvSpPr>
            <p:nvPr/>
          </p:nvSpPr>
          <p:spPr bwMode="auto">
            <a:xfrm>
              <a:off x="2580" y="1932"/>
              <a:ext cx="17" cy="41"/>
            </a:xfrm>
            <a:custGeom>
              <a:avLst/>
              <a:gdLst>
                <a:gd name="T0" fmla="*/ 8 w 17"/>
                <a:gd name="T1" fmla="*/ 4 h 41"/>
                <a:gd name="T2" fmla="*/ 9 w 17"/>
                <a:gd name="T3" fmla="*/ 0 h 41"/>
                <a:gd name="T4" fmla="*/ 7 w 17"/>
                <a:gd name="T5" fmla="*/ 4 h 41"/>
                <a:gd name="T6" fmla="*/ 3 w 17"/>
                <a:gd name="T7" fmla="*/ 10 h 41"/>
                <a:gd name="T8" fmla="*/ 2 w 17"/>
                <a:gd name="T9" fmla="*/ 15 h 41"/>
                <a:gd name="T10" fmla="*/ 1 w 17"/>
                <a:gd name="T11" fmla="*/ 18 h 41"/>
                <a:gd name="T12" fmla="*/ 0 w 17"/>
                <a:gd name="T13" fmla="*/ 24 h 41"/>
                <a:gd name="T14" fmla="*/ 0 w 17"/>
                <a:gd name="T15" fmla="*/ 29 h 41"/>
                <a:gd name="T16" fmla="*/ 0 w 17"/>
                <a:gd name="T17" fmla="*/ 35 h 41"/>
                <a:gd name="T18" fmla="*/ 1 w 17"/>
                <a:gd name="T19" fmla="*/ 41 h 41"/>
                <a:gd name="T20" fmla="*/ 10 w 17"/>
                <a:gd name="T21" fmla="*/ 38 h 41"/>
                <a:gd name="T22" fmla="*/ 9 w 17"/>
                <a:gd name="T23" fmla="*/ 35 h 41"/>
                <a:gd name="T24" fmla="*/ 9 w 17"/>
                <a:gd name="T25" fmla="*/ 29 h 41"/>
                <a:gd name="T26" fmla="*/ 9 w 17"/>
                <a:gd name="T27" fmla="*/ 24 h 41"/>
                <a:gd name="T28" fmla="*/ 10 w 17"/>
                <a:gd name="T29" fmla="*/ 21 h 41"/>
                <a:gd name="T30" fmla="*/ 11 w 17"/>
                <a:gd name="T31" fmla="*/ 17 h 41"/>
                <a:gd name="T32" fmla="*/ 13 w 17"/>
                <a:gd name="T33" fmla="*/ 12 h 41"/>
                <a:gd name="T34" fmla="*/ 14 w 17"/>
                <a:gd name="T35" fmla="*/ 9 h 41"/>
                <a:gd name="T36" fmla="*/ 16 w 17"/>
                <a:gd name="T37" fmla="*/ 5 h 41"/>
                <a:gd name="T38" fmla="*/ 17 w 17"/>
                <a:gd name="T39" fmla="*/ 2 h 41"/>
                <a:gd name="T40" fmla="*/ 16 w 17"/>
                <a:gd name="T41" fmla="*/ 5 h 41"/>
                <a:gd name="T42" fmla="*/ 17 w 17"/>
                <a:gd name="T43" fmla="*/ 4 h 41"/>
                <a:gd name="T44" fmla="*/ 17 w 17"/>
                <a:gd name="T45" fmla="*/ 2 h 41"/>
                <a:gd name="T46" fmla="*/ 8 w 17"/>
                <a:gd name="T47" fmla="*/ 4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41"/>
                <a:gd name="T74" fmla="*/ 17 w 17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41">
                  <a:moveTo>
                    <a:pt x="8" y="4"/>
                  </a:moveTo>
                  <a:lnTo>
                    <a:pt x="9" y="0"/>
                  </a:lnTo>
                  <a:lnTo>
                    <a:pt x="7" y="4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1" y="41"/>
                  </a:lnTo>
                  <a:lnTo>
                    <a:pt x="10" y="38"/>
                  </a:lnTo>
                  <a:lnTo>
                    <a:pt x="9" y="35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4" name="Freeform 85"/>
            <p:cNvSpPr>
              <a:spLocks/>
            </p:cNvSpPr>
            <p:nvPr/>
          </p:nvSpPr>
          <p:spPr bwMode="auto">
            <a:xfrm>
              <a:off x="2577" y="1871"/>
              <a:ext cx="20" cy="65"/>
            </a:xfrm>
            <a:custGeom>
              <a:avLst/>
              <a:gdLst>
                <a:gd name="T0" fmla="*/ 0 w 20"/>
                <a:gd name="T1" fmla="*/ 6 h 65"/>
                <a:gd name="T2" fmla="*/ 0 w 20"/>
                <a:gd name="T3" fmla="*/ 7 h 65"/>
                <a:gd name="T4" fmla="*/ 4 w 20"/>
                <a:gd name="T5" fmla="*/ 12 h 65"/>
                <a:gd name="T6" fmla="*/ 6 w 20"/>
                <a:gd name="T7" fmla="*/ 18 h 65"/>
                <a:gd name="T8" fmla="*/ 9 w 20"/>
                <a:gd name="T9" fmla="*/ 25 h 65"/>
                <a:gd name="T10" fmla="*/ 9 w 20"/>
                <a:gd name="T11" fmla="*/ 32 h 65"/>
                <a:gd name="T12" fmla="*/ 10 w 20"/>
                <a:gd name="T13" fmla="*/ 39 h 65"/>
                <a:gd name="T14" fmla="*/ 10 w 20"/>
                <a:gd name="T15" fmla="*/ 47 h 65"/>
                <a:gd name="T16" fmla="*/ 10 w 20"/>
                <a:gd name="T17" fmla="*/ 56 h 65"/>
                <a:gd name="T18" fmla="*/ 11 w 20"/>
                <a:gd name="T19" fmla="*/ 65 h 65"/>
                <a:gd name="T20" fmla="*/ 20 w 20"/>
                <a:gd name="T21" fmla="*/ 63 h 65"/>
                <a:gd name="T22" fmla="*/ 19 w 20"/>
                <a:gd name="T23" fmla="*/ 56 h 65"/>
                <a:gd name="T24" fmla="*/ 19 w 20"/>
                <a:gd name="T25" fmla="*/ 47 h 65"/>
                <a:gd name="T26" fmla="*/ 19 w 20"/>
                <a:gd name="T27" fmla="*/ 39 h 65"/>
                <a:gd name="T28" fmla="*/ 18 w 20"/>
                <a:gd name="T29" fmla="*/ 32 h 65"/>
                <a:gd name="T30" fmla="*/ 18 w 20"/>
                <a:gd name="T31" fmla="*/ 22 h 65"/>
                <a:gd name="T32" fmla="*/ 16 w 20"/>
                <a:gd name="T33" fmla="*/ 15 h 65"/>
                <a:gd name="T34" fmla="*/ 13 w 20"/>
                <a:gd name="T35" fmla="*/ 7 h 65"/>
                <a:gd name="T36" fmla="*/ 7 w 20"/>
                <a:gd name="T37" fmla="*/ 0 h 65"/>
                <a:gd name="T38" fmla="*/ 7 w 20"/>
                <a:gd name="T39" fmla="*/ 1 h 65"/>
                <a:gd name="T40" fmla="*/ 0 w 20"/>
                <a:gd name="T41" fmla="*/ 6 h 65"/>
                <a:gd name="T42" fmla="*/ 0 w 20"/>
                <a:gd name="T43" fmla="*/ 6 h 65"/>
                <a:gd name="T44" fmla="*/ 0 w 20"/>
                <a:gd name="T45" fmla="*/ 7 h 65"/>
                <a:gd name="T46" fmla="*/ 0 w 20"/>
                <a:gd name="T47" fmla="*/ 6 h 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65"/>
                <a:gd name="T74" fmla="*/ 20 w 20"/>
                <a:gd name="T75" fmla="*/ 65 h 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65">
                  <a:moveTo>
                    <a:pt x="0" y="6"/>
                  </a:moveTo>
                  <a:lnTo>
                    <a:pt x="0" y="7"/>
                  </a:lnTo>
                  <a:lnTo>
                    <a:pt x="4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9" y="32"/>
                  </a:lnTo>
                  <a:lnTo>
                    <a:pt x="10" y="39"/>
                  </a:lnTo>
                  <a:lnTo>
                    <a:pt x="10" y="47"/>
                  </a:lnTo>
                  <a:lnTo>
                    <a:pt x="10" y="56"/>
                  </a:lnTo>
                  <a:lnTo>
                    <a:pt x="11" y="65"/>
                  </a:lnTo>
                  <a:lnTo>
                    <a:pt x="20" y="63"/>
                  </a:lnTo>
                  <a:lnTo>
                    <a:pt x="19" y="56"/>
                  </a:lnTo>
                  <a:lnTo>
                    <a:pt x="19" y="47"/>
                  </a:lnTo>
                  <a:lnTo>
                    <a:pt x="19" y="39"/>
                  </a:lnTo>
                  <a:lnTo>
                    <a:pt x="18" y="32"/>
                  </a:lnTo>
                  <a:lnTo>
                    <a:pt x="18" y="22"/>
                  </a:lnTo>
                  <a:lnTo>
                    <a:pt x="16" y="15"/>
                  </a:lnTo>
                  <a:lnTo>
                    <a:pt x="13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5" name="Freeform 86"/>
            <p:cNvSpPr>
              <a:spLocks/>
            </p:cNvSpPr>
            <p:nvPr/>
          </p:nvSpPr>
          <p:spPr bwMode="auto">
            <a:xfrm>
              <a:off x="2573" y="1863"/>
              <a:ext cx="11" cy="14"/>
            </a:xfrm>
            <a:custGeom>
              <a:avLst/>
              <a:gdLst>
                <a:gd name="T0" fmla="*/ 3 w 11"/>
                <a:gd name="T1" fmla="*/ 9 h 14"/>
                <a:gd name="T2" fmla="*/ 0 w 11"/>
                <a:gd name="T3" fmla="*/ 7 h 14"/>
                <a:gd name="T4" fmla="*/ 1 w 11"/>
                <a:gd name="T5" fmla="*/ 8 h 14"/>
                <a:gd name="T6" fmla="*/ 1 w 11"/>
                <a:gd name="T7" fmla="*/ 10 h 14"/>
                <a:gd name="T8" fmla="*/ 3 w 11"/>
                <a:gd name="T9" fmla="*/ 12 h 14"/>
                <a:gd name="T10" fmla="*/ 4 w 11"/>
                <a:gd name="T11" fmla="*/ 14 h 14"/>
                <a:gd name="T12" fmla="*/ 11 w 11"/>
                <a:gd name="T13" fmla="*/ 9 h 14"/>
                <a:gd name="T14" fmla="*/ 10 w 11"/>
                <a:gd name="T15" fmla="*/ 7 h 14"/>
                <a:gd name="T16" fmla="*/ 10 w 11"/>
                <a:gd name="T17" fmla="*/ 6 h 14"/>
                <a:gd name="T18" fmla="*/ 10 w 11"/>
                <a:gd name="T19" fmla="*/ 6 h 14"/>
                <a:gd name="T20" fmla="*/ 9 w 11"/>
                <a:gd name="T21" fmla="*/ 2 h 14"/>
                <a:gd name="T22" fmla="*/ 5 w 11"/>
                <a:gd name="T23" fmla="*/ 0 h 14"/>
                <a:gd name="T24" fmla="*/ 9 w 11"/>
                <a:gd name="T25" fmla="*/ 2 h 14"/>
                <a:gd name="T26" fmla="*/ 8 w 11"/>
                <a:gd name="T27" fmla="*/ 1 h 14"/>
                <a:gd name="T28" fmla="*/ 5 w 11"/>
                <a:gd name="T29" fmla="*/ 0 h 14"/>
                <a:gd name="T30" fmla="*/ 3 w 11"/>
                <a:gd name="T31" fmla="*/ 9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4"/>
                <a:gd name="T50" fmla="*/ 11 w 11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4">
                  <a:moveTo>
                    <a:pt x="3" y="9"/>
                  </a:move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9" y="2"/>
                  </a:lnTo>
                  <a:lnTo>
                    <a:pt x="5" y="0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6" name="Freeform 87"/>
            <p:cNvSpPr>
              <a:spLocks/>
            </p:cNvSpPr>
            <p:nvPr/>
          </p:nvSpPr>
          <p:spPr bwMode="auto">
            <a:xfrm>
              <a:off x="2557" y="1857"/>
              <a:ext cx="21" cy="15"/>
            </a:xfrm>
            <a:custGeom>
              <a:avLst/>
              <a:gdLst>
                <a:gd name="T0" fmla="*/ 1 w 21"/>
                <a:gd name="T1" fmla="*/ 9 h 15"/>
                <a:gd name="T2" fmla="*/ 0 w 21"/>
                <a:gd name="T3" fmla="*/ 9 h 15"/>
                <a:gd name="T4" fmla="*/ 19 w 21"/>
                <a:gd name="T5" fmla="*/ 15 h 15"/>
                <a:gd name="T6" fmla="*/ 21 w 21"/>
                <a:gd name="T7" fmla="*/ 6 h 15"/>
                <a:gd name="T8" fmla="*/ 3 w 21"/>
                <a:gd name="T9" fmla="*/ 0 h 15"/>
                <a:gd name="T10" fmla="*/ 1 w 21"/>
                <a:gd name="T11" fmla="*/ 0 h 15"/>
                <a:gd name="T12" fmla="*/ 3 w 21"/>
                <a:gd name="T13" fmla="*/ 0 h 15"/>
                <a:gd name="T14" fmla="*/ 3 w 21"/>
                <a:gd name="T15" fmla="*/ 0 h 15"/>
                <a:gd name="T16" fmla="*/ 1 w 21"/>
                <a:gd name="T17" fmla="*/ 0 h 15"/>
                <a:gd name="T18" fmla="*/ 1 w 21"/>
                <a:gd name="T19" fmla="*/ 9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5"/>
                <a:gd name="T32" fmla="*/ 21 w 21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5">
                  <a:moveTo>
                    <a:pt x="1" y="9"/>
                  </a:moveTo>
                  <a:lnTo>
                    <a:pt x="0" y="9"/>
                  </a:lnTo>
                  <a:lnTo>
                    <a:pt x="19" y="15"/>
                  </a:lnTo>
                  <a:lnTo>
                    <a:pt x="21" y="6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7" name="Freeform 88"/>
            <p:cNvSpPr>
              <a:spLocks/>
            </p:cNvSpPr>
            <p:nvPr/>
          </p:nvSpPr>
          <p:spPr bwMode="auto">
            <a:xfrm>
              <a:off x="2548" y="1857"/>
              <a:ext cx="10" cy="9"/>
            </a:xfrm>
            <a:custGeom>
              <a:avLst/>
              <a:gdLst>
                <a:gd name="T0" fmla="*/ 0 w 10"/>
                <a:gd name="T1" fmla="*/ 9 h 9"/>
                <a:gd name="T2" fmla="*/ 1 w 10"/>
                <a:gd name="T3" fmla="*/ 9 h 9"/>
                <a:gd name="T4" fmla="*/ 5 w 10"/>
                <a:gd name="T5" fmla="*/ 9 h 9"/>
                <a:gd name="T6" fmla="*/ 7 w 10"/>
                <a:gd name="T7" fmla="*/ 9 h 9"/>
                <a:gd name="T8" fmla="*/ 8 w 10"/>
                <a:gd name="T9" fmla="*/ 9 h 9"/>
                <a:gd name="T10" fmla="*/ 10 w 10"/>
                <a:gd name="T11" fmla="*/ 9 h 9"/>
                <a:gd name="T12" fmla="*/ 10 w 10"/>
                <a:gd name="T13" fmla="*/ 0 h 9"/>
                <a:gd name="T14" fmla="*/ 8 w 10"/>
                <a:gd name="T15" fmla="*/ 0 h 9"/>
                <a:gd name="T16" fmla="*/ 7 w 10"/>
                <a:gd name="T17" fmla="*/ 0 h 9"/>
                <a:gd name="T18" fmla="*/ 5 w 10"/>
                <a:gd name="T19" fmla="*/ 0 h 9"/>
                <a:gd name="T20" fmla="*/ 3 w 10"/>
                <a:gd name="T21" fmla="*/ 0 h 9"/>
                <a:gd name="T22" fmla="*/ 5 w 10"/>
                <a:gd name="T23" fmla="*/ 0 h 9"/>
                <a:gd name="T24" fmla="*/ 0 w 10"/>
                <a:gd name="T25" fmla="*/ 9 h 9"/>
                <a:gd name="T26" fmla="*/ 1 w 10"/>
                <a:gd name="T27" fmla="*/ 9 h 9"/>
                <a:gd name="T28" fmla="*/ 1 w 10"/>
                <a:gd name="T29" fmla="*/ 9 h 9"/>
                <a:gd name="T30" fmla="*/ 0 w 10"/>
                <a:gd name="T31" fmla="*/ 9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"/>
                <a:gd name="T49" fmla="*/ 0 h 9"/>
                <a:gd name="T50" fmla="*/ 10 w 10"/>
                <a:gd name="T51" fmla="*/ 9 h 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" h="9">
                  <a:moveTo>
                    <a:pt x="0" y="9"/>
                  </a:moveTo>
                  <a:lnTo>
                    <a:pt x="1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8" name="Freeform 89"/>
            <p:cNvSpPr>
              <a:spLocks/>
            </p:cNvSpPr>
            <p:nvPr/>
          </p:nvSpPr>
          <p:spPr bwMode="auto">
            <a:xfrm>
              <a:off x="2484" y="1852"/>
              <a:ext cx="69" cy="18"/>
            </a:xfrm>
            <a:custGeom>
              <a:avLst/>
              <a:gdLst>
                <a:gd name="T0" fmla="*/ 5 w 69"/>
                <a:gd name="T1" fmla="*/ 18 h 18"/>
                <a:gd name="T2" fmla="*/ 5 w 69"/>
                <a:gd name="T3" fmla="*/ 17 h 18"/>
                <a:gd name="T4" fmla="*/ 11 w 69"/>
                <a:gd name="T5" fmla="*/ 14 h 18"/>
                <a:gd name="T6" fmla="*/ 19 w 69"/>
                <a:gd name="T7" fmla="*/ 12 h 18"/>
                <a:gd name="T8" fmla="*/ 27 w 69"/>
                <a:gd name="T9" fmla="*/ 11 h 18"/>
                <a:gd name="T10" fmla="*/ 36 w 69"/>
                <a:gd name="T11" fmla="*/ 10 h 18"/>
                <a:gd name="T12" fmla="*/ 44 w 69"/>
                <a:gd name="T13" fmla="*/ 10 h 18"/>
                <a:gd name="T14" fmla="*/ 51 w 69"/>
                <a:gd name="T15" fmla="*/ 11 h 18"/>
                <a:gd name="T16" fmla="*/ 58 w 69"/>
                <a:gd name="T17" fmla="*/ 12 h 18"/>
                <a:gd name="T18" fmla="*/ 64 w 69"/>
                <a:gd name="T19" fmla="*/ 14 h 18"/>
                <a:gd name="T20" fmla="*/ 69 w 69"/>
                <a:gd name="T21" fmla="*/ 5 h 18"/>
                <a:gd name="T22" fmla="*/ 60 w 69"/>
                <a:gd name="T23" fmla="*/ 2 h 18"/>
                <a:gd name="T24" fmla="*/ 53 w 69"/>
                <a:gd name="T25" fmla="*/ 1 h 18"/>
                <a:gd name="T26" fmla="*/ 44 w 69"/>
                <a:gd name="T27" fmla="*/ 0 h 18"/>
                <a:gd name="T28" fmla="*/ 36 w 69"/>
                <a:gd name="T29" fmla="*/ 0 h 18"/>
                <a:gd name="T30" fmla="*/ 25 w 69"/>
                <a:gd name="T31" fmla="*/ 1 h 18"/>
                <a:gd name="T32" fmla="*/ 17 w 69"/>
                <a:gd name="T33" fmla="*/ 2 h 18"/>
                <a:gd name="T34" fmla="*/ 9 w 69"/>
                <a:gd name="T35" fmla="*/ 5 h 18"/>
                <a:gd name="T36" fmla="*/ 0 w 69"/>
                <a:gd name="T37" fmla="*/ 10 h 18"/>
                <a:gd name="T38" fmla="*/ 0 w 69"/>
                <a:gd name="T39" fmla="*/ 8 h 18"/>
                <a:gd name="T40" fmla="*/ 5 w 69"/>
                <a:gd name="T41" fmla="*/ 18 h 18"/>
                <a:gd name="T42" fmla="*/ 5 w 69"/>
                <a:gd name="T43" fmla="*/ 18 h 18"/>
                <a:gd name="T44" fmla="*/ 5 w 69"/>
                <a:gd name="T45" fmla="*/ 17 h 18"/>
                <a:gd name="T46" fmla="*/ 5 w 69"/>
                <a:gd name="T47" fmla="*/ 18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9"/>
                <a:gd name="T73" fmla="*/ 0 h 18"/>
                <a:gd name="T74" fmla="*/ 69 w 69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9" h="18">
                  <a:moveTo>
                    <a:pt x="5" y="18"/>
                  </a:moveTo>
                  <a:lnTo>
                    <a:pt x="5" y="17"/>
                  </a:lnTo>
                  <a:lnTo>
                    <a:pt x="11" y="14"/>
                  </a:lnTo>
                  <a:lnTo>
                    <a:pt x="19" y="12"/>
                  </a:lnTo>
                  <a:lnTo>
                    <a:pt x="27" y="11"/>
                  </a:lnTo>
                  <a:lnTo>
                    <a:pt x="36" y="10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64" y="14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5" y="1"/>
                  </a:lnTo>
                  <a:lnTo>
                    <a:pt x="17" y="2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59" name="Freeform 90"/>
            <p:cNvSpPr>
              <a:spLocks/>
            </p:cNvSpPr>
            <p:nvPr/>
          </p:nvSpPr>
          <p:spPr bwMode="auto">
            <a:xfrm>
              <a:off x="2471" y="1860"/>
              <a:ext cx="18" cy="15"/>
            </a:xfrm>
            <a:custGeom>
              <a:avLst/>
              <a:gdLst>
                <a:gd name="T0" fmla="*/ 10 w 18"/>
                <a:gd name="T1" fmla="*/ 11 h 15"/>
                <a:gd name="T2" fmla="*/ 7 w 18"/>
                <a:gd name="T3" fmla="*/ 15 h 15"/>
                <a:gd name="T4" fmla="*/ 10 w 18"/>
                <a:gd name="T5" fmla="*/ 13 h 15"/>
                <a:gd name="T6" fmla="*/ 12 w 18"/>
                <a:gd name="T7" fmla="*/ 11 h 15"/>
                <a:gd name="T8" fmla="*/ 13 w 18"/>
                <a:gd name="T9" fmla="*/ 11 h 15"/>
                <a:gd name="T10" fmla="*/ 18 w 18"/>
                <a:gd name="T11" fmla="*/ 10 h 15"/>
                <a:gd name="T12" fmla="*/ 13 w 18"/>
                <a:gd name="T13" fmla="*/ 0 h 15"/>
                <a:gd name="T14" fmla="*/ 11 w 18"/>
                <a:gd name="T15" fmla="*/ 2 h 15"/>
                <a:gd name="T16" fmla="*/ 7 w 18"/>
                <a:gd name="T17" fmla="*/ 4 h 15"/>
                <a:gd name="T18" fmla="*/ 5 w 18"/>
                <a:gd name="T19" fmla="*/ 6 h 15"/>
                <a:gd name="T20" fmla="*/ 3 w 18"/>
                <a:gd name="T21" fmla="*/ 7 h 15"/>
                <a:gd name="T22" fmla="*/ 0 w 18"/>
                <a:gd name="T23" fmla="*/ 11 h 15"/>
                <a:gd name="T24" fmla="*/ 3 w 18"/>
                <a:gd name="T25" fmla="*/ 7 h 15"/>
                <a:gd name="T26" fmla="*/ 0 w 18"/>
                <a:gd name="T27" fmla="*/ 9 h 15"/>
                <a:gd name="T28" fmla="*/ 0 w 18"/>
                <a:gd name="T29" fmla="*/ 11 h 15"/>
                <a:gd name="T30" fmla="*/ 10 w 18"/>
                <a:gd name="T31" fmla="*/ 11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"/>
                <a:gd name="T49" fmla="*/ 0 h 15"/>
                <a:gd name="T50" fmla="*/ 18 w 18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" h="15">
                  <a:moveTo>
                    <a:pt x="10" y="11"/>
                  </a:moveTo>
                  <a:lnTo>
                    <a:pt x="7" y="15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8" y="1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0" name="Freeform 91"/>
            <p:cNvSpPr>
              <a:spLocks/>
            </p:cNvSpPr>
            <p:nvPr/>
          </p:nvSpPr>
          <p:spPr bwMode="auto">
            <a:xfrm>
              <a:off x="2471" y="1871"/>
              <a:ext cx="14" cy="65"/>
            </a:xfrm>
            <a:custGeom>
              <a:avLst/>
              <a:gdLst>
                <a:gd name="T0" fmla="*/ 11 w 14"/>
                <a:gd name="T1" fmla="*/ 56 h 65"/>
                <a:gd name="T2" fmla="*/ 14 w 14"/>
                <a:gd name="T3" fmla="*/ 60 h 65"/>
                <a:gd name="T4" fmla="*/ 10 w 14"/>
                <a:gd name="T5" fmla="*/ 0 h 65"/>
                <a:gd name="T6" fmla="*/ 0 w 14"/>
                <a:gd name="T7" fmla="*/ 0 h 65"/>
                <a:gd name="T8" fmla="*/ 5 w 14"/>
                <a:gd name="T9" fmla="*/ 60 h 65"/>
                <a:gd name="T10" fmla="*/ 9 w 14"/>
                <a:gd name="T11" fmla="*/ 65 h 65"/>
                <a:gd name="T12" fmla="*/ 5 w 14"/>
                <a:gd name="T13" fmla="*/ 60 h 65"/>
                <a:gd name="T14" fmla="*/ 5 w 14"/>
                <a:gd name="T15" fmla="*/ 64 h 65"/>
                <a:gd name="T16" fmla="*/ 9 w 14"/>
                <a:gd name="T17" fmla="*/ 65 h 65"/>
                <a:gd name="T18" fmla="*/ 11 w 14"/>
                <a:gd name="T19" fmla="*/ 56 h 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65"/>
                <a:gd name="T32" fmla="*/ 14 w 14"/>
                <a:gd name="T33" fmla="*/ 65 h 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65">
                  <a:moveTo>
                    <a:pt x="11" y="56"/>
                  </a:moveTo>
                  <a:lnTo>
                    <a:pt x="14" y="6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60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1" name="Freeform 92"/>
            <p:cNvSpPr>
              <a:spLocks/>
            </p:cNvSpPr>
            <p:nvPr/>
          </p:nvSpPr>
          <p:spPr bwMode="auto">
            <a:xfrm>
              <a:off x="2480" y="1927"/>
              <a:ext cx="27" cy="17"/>
            </a:xfrm>
            <a:custGeom>
              <a:avLst/>
              <a:gdLst>
                <a:gd name="T0" fmla="*/ 25 w 27"/>
                <a:gd name="T1" fmla="*/ 8 h 17"/>
                <a:gd name="T2" fmla="*/ 27 w 27"/>
                <a:gd name="T3" fmla="*/ 8 h 17"/>
                <a:gd name="T4" fmla="*/ 2 w 27"/>
                <a:gd name="T5" fmla="*/ 0 h 17"/>
                <a:gd name="T6" fmla="*/ 0 w 27"/>
                <a:gd name="T7" fmla="*/ 9 h 17"/>
                <a:gd name="T8" fmla="*/ 24 w 27"/>
                <a:gd name="T9" fmla="*/ 17 h 17"/>
                <a:gd name="T10" fmla="*/ 25 w 27"/>
                <a:gd name="T11" fmla="*/ 17 h 17"/>
                <a:gd name="T12" fmla="*/ 24 w 27"/>
                <a:gd name="T13" fmla="*/ 17 h 17"/>
                <a:gd name="T14" fmla="*/ 24 w 27"/>
                <a:gd name="T15" fmla="*/ 17 h 17"/>
                <a:gd name="T16" fmla="*/ 25 w 27"/>
                <a:gd name="T17" fmla="*/ 17 h 17"/>
                <a:gd name="T18" fmla="*/ 25 w 27"/>
                <a:gd name="T19" fmla="*/ 8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17"/>
                <a:gd name="T32" fmla="*/ 27 w 2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17">
                  <a:moveTo>
                    <a:pt x="25" y="8"/>
                  </a:moveTo>
                  <a:lnTo>
                    <a:pt x="27" y="8"/>
                  </a:lnTo>
                  <a:lnTo>
                    <a:pt x="2" y="0"/>
                  </a:lnTo>
                  <a:lnTo>
                    <a:pt x="0" y="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2" name="Freeform 93"/>
            <p:cNvSpPr>
              <a:spLocks/>
            </p:cNvSpPr>
            <p:nvPr/>
          </p:nvSpPr>
          <p:spPr bwMode="auto">
            <a:xfrm>
              <a:off x="2505" y="1921"/>
              <a:ext cx="23" cy="23"/>
            </a:xfrm>
            <a:custGeom>
              <a:avLst/>
              <a:gdLst>
                <a:gd name="T0" fmla="*/ 13 w 23"/>
                <a:gd name="T1" fmla="*/ 1 h 23"/>
                <a:gd name="T2" fmla="*/ 15 w 23"/>
                <a:gd name="T3" fmla="*/ 0 h 23"/>
                <a:gd name="T4" fmla="*/ 11 w 23"/>
                <a:gd name="T5" fmla="*/ 6 h 23"/>
                <a:gd name="T6" fmla="*/ 6 w 23"/>
                <a:gd name="T7" fmla="*/ 10 h 23"/>
                <a:gd name="T8" fmla="*/ 3 w 23"/>
                <a:gd name="T9" fmla="*/ 13 h 23"/>
                <a:gd name="T10" fmla="*/ 0 w 23"/>
                <a:gd name="T11" fmla="*/ 14 h 23"/>
                <a:gd name="T12" fmla="*/ 0 w 23"/>
                <a:gd name="T13" fmla="*/ 23 h 23"/>
                <a:gd name="T14" fmla="*/ 8 w 23"/>
                <a:gd name="T15" fmla="*/ 22 h 23"/>
                <a:gd name="T16" fmla="*/ 13 w 23"/>
                <a:gd name="T17" fmla="*/ 17 h 23"/>
                <a:gd name="T18" fmla="*/ 18 w 23"/>
                <a:gd name="T19" fmla="*/ 10 h 23"/>
                <a:gd name="T20" fmla="*/ 22 w 23"/>
                <a:gd name="T21" fmla="*/ 4 h 23"/>
                <a:gd name="T22" fmla="*/ 23 w 23"/>
                <a:gd name="T23" fmla="*/ 3 h 23"/>
                <a:gd name="T24" fmla="*/ 22 w 23"/>
                <a:gd name="T25" fmla="*/ 4 h 23"/>
                <a:gd name="T26" fmla="*/ 23 w 23"/>
                <a:gd name="T27" fmla="*/ 3 h 23"/>
                <a:gd name="T28" fmla="*/ 23 w 23"/>
                <a:gd name="T29" fmla="*/ 3 h 23"/>
                <a:gd name="T30" fmla="*/ 13 w 23"/>
                <a:gd name="T31" fmla="*/ 1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23"/>
                <a:gd name="T50" fmla="*/ 23 w 23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23">
                  <a:moveTo>
                    <a:pt x="13" y="1"/>
                  </a:moveTo>
                  <a:lnTo>
                    <a:pt x="15" y="0"/>
                  </a:lnTo>
                  <a:lnTo>
                    <a:pt x="11" y="6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8" y="22"/>
                  </a:lnTo>
                  <a:lnTo>
                    <a:pt x="13" y="17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3" name="Freeform 94"/>
            <p:cNvSpPr>
              <a:spLocks/>
            </p:cNvSpPr>
            <p:nvPr/>
          </p:nvSpPr>
          <p:spPr bwMode="auto">
            <a:xfrm>
              <a:off x="2518" y="1899"/>
              <a:ext cx="15" cy="25"/>
            </a:xfrm>
            <a:custGeom>
              <a:avLst/>
              <a:gdLst>
                <a:gd name="T0" fmla="*/ 7 w 15"/>
                <a:gd name="T1" fmla="*/ 0 h 25"/>
                <a:gd name="T2" fmla="*/ 5 w 15"/>
                <a:gd name="T3" fmla="*/ 3 h 25"/>
                <a:gd name="T4" fmla="*/ 0 w 15"/>
                <a:gd name="T5" fmla="*/ 23 h 25"/>
                <a:gd name="T6" fmla="*/ 10 w 15"/>
                <a:gd name="T7" fmla="*/ 25 h 25"/>
                <a:gd name="T8" fmla="*/ 15 w 15"/>
                <a:gd name="T9" fmla="*/ 5 h 25"/>
                <a:gd name="T10" fmla="*/ 12 w 15"/>
                <a:gd name="T11" fmla="*/ 7 h 25"/>
                <a:gd name="T12" fmla="*/ 7 w 15"/>
                <a:gd name="T13" fmla="*/ 0 h 25"/>
                <a:gd name="T14" fmla="*/ 5 w 15"/>
                <a:gd name="T15" fmla="*/ 0 h 25"/>
                <a:gd name="T16" fmla="*/ 5 w 15"/>
                <a:gd name="T17" fmla="*/ 3 h 25"/>
                <a:gd name="T18" fmla="*/ 7 w 15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5"/>
                <a:gd name="T32" fmla="*/ 15 w 15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5">
                  <a:moveTo>
                    <a:pt x="7" y="0"/>
                  </a:moveTo>
                  <a:lnTo>
                    <a:pt x="5" y="3"/>
                  </a:lnTo>
                  <a:lnTo>
                    <a:pt x="0" y="23"/>
                  </a:lnTo>
                  <a:lnTo>
                    <a:pt x="10" y="2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4" name="Freeform 95"/>
            <p:cNvSpPr>
              <a:spLocks/>
            </p:cNvSpPr>
            <p:nvPr/>
          </p:nvSpPr>
          <p:spPr bwMode="auto">
            <a:xfrm>
              <a:off x="2525" y="1896"/>
              <a:ext cx="29" cy="12"/>
            </a:xfrm>
            <a:custGeom>
              <a:avLst/>
              <a:gdLst>
                <a:gd name="T0" fmla="*/ 29 w 29"/>
                <a:gd name="T1" fmla="*/ 5 h 12"/>
                <a:gd name="T2" fmla="*/ 26 w 29"/>
                <a:gd name="T3" fmla="*/ 2 h 12"/>
                <a:gd name="T4" fmla="*/ 22 w 29"/>
                <a:gd name="T5" fmla="*/ 1 h 12"/>
                <a:gd name="T6" fmla="*/ 15 w 29"/>
                <a:gd name="T7" fmla="*/ 0 h 12"/>
                <a:gd name="T8" fmla="*/ 8 w 29"/>
                <a:gd name="T9" fmla="*/ 1 h 12"/>
                <a:gd name="T10" fmla="*/ 0 w 29"/>
                <a:gd name="T11" fmla="*/ 3 h 12"/>
                <a:gd name="T12" fmla="*/ 5 w 29"/>
                <a:gd name="T13" fmla="*/ 10 h 12"/>
                <a:gd name="T14" fmla="*/ 10 w 29"/>
                <a:gd name="T15" fmla="*/ 10 h 12"/>
                <a:gd name="T16" fmla="*/ 15 w 29"/>
                <a:gd name="T17" fmla="*/ 9 h 12"/>
                <a:gd name="T18" fmla="*/ 19 w 29"/>
                <a:gd name="T19" fmla="*/ 10 h 12"/>
                <a:gd name="T20" fmla="*/ 24 w 29"/>
                <a:gd name="T21" fmla="*/ 12 h 12"/>
                <a:gd name="T22" fmla="*/ 22 w 29"/>
                <a:gd name="T23" fmla="*/ 9 h 12"/>
                <a:gd name="T24" fmla="*/ 29 w 29"/>
                <a:gd name="T25" fmla="*/ 5 h 12"/>
                <a:gd name="T26" fmla="*/ 28 w 29"/>
                <a:gd name="T27" fmla="*/ 2 h 12"/>
                <a:gd name="T28" fmla="*/ 26 w 29"/>
                <a:gd name="T29" fmla="*/ 2 h 12"/>
                <a:gd name="T30" fmla="*/ 29 w 29"/>
                <a:gd name="T31" fmla="*/ 5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"/>
                <a:gd name="T49" fmla="*/ 0 h 12"/>
                <a:gd name="T50" fmla="*/ 29 w 29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" h="12">
                  <a:moveTo>
                    <a:pt x="29" y="5"/>
                  </a:moveTo>
                  <a:lnTo>
                    <a:pt x="26" y="2"/>
                  </a:lnTo>
                  <a:lnTo>
                    <a:pt x="22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9"/>
                  </a:lnTo>
                  <a:lnTo>
                    <a:pt x="19" y="10"/>
                  </a:lnTo>
                  <a:lnTo>
                    <a:pt x="24" y="12"/>
                  </a:lnTo>
                  <a:lnTo>
                    <a:pt x="22" y="9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5" name="Freeform 96"/>
            <p:cNvSpPr>
              <a:spLocks/>
            </p:cNvSpPr>
            <p:nvPr/>
          </p:nvSpPr>
          <p:spPr bwMode="auto">
            <a:xfrm>
              <a:off x="2543" y="1901"/>
              <a:ext cx="15" cy="39"/>
            </a:xfrm>
            <a:custGeom>
              <a:avLst/>
              <a:gdLst>
                <a:gd name="T0" fmla="*/ 8 w 15"/>
                <a:gd name="T1" fmla="*/ 39 h 39"/>
                <a:gd name="T2" fmla="*/ 10 w 15"/>
                <a:gd name="T3" fmla="*/ 36 h 39"/>
                <a:gd name="T4" fmla="*/ 11 w 15"/>
                <a:gd name="T5" fmla="*/ 28 h 39"/>
                <a:gd name="T6" fmla="*/ 13 w 15"/>
                <a:gd name="T7" fmla="*/ 20 h 39"/>
                <a:gd name="T8" fmla="*/ 15 w 15"/>
                <a:gd name="T9" fmla="*/ 10 h 39"/>
                <a:gd name="T10" fmla="*/ 11 w 15"/>
                <a:gd name="T11" fmla="*/ 0 h 39"/>
                <a:gd name="T12" fmla="*/ 4 w 15"/>
                <a:gd name="T13" fmla="*/ 4 h 39"/>
                <a:gd name="T14" fmla="*/ 6 w 15"/>
                <a:gd name="T15" fmla="*/ 10 h 39"/>
                <a:gd name="T16" fmla="*/ 4 w 15"/>
                <a:gd name="T17" fmla="*/ 17 h 39"/>
                <a:gd name="T18" fmla="*/ 1 w 15"/>
                <a:gd name="T19" fmla="*/ 26 h 39"/>
                <a:gd name="T20" fmla="*/ 0 w 15"/>
                <a:gd name="T21" fmla="*/ 36 h 39"/>
                <a:gd name="T22" fmla="*/ 1 w 15"/>
                <a:gd name="T23" fmla="*/ 34 h 39"/>
                <a:gd name="T24" fmla="*/ 8 w 15"/>
                <a:gd name="T25" fmla="*/ 39 h 39"/>
                <a:gd name="T26" fmla="*/ 10 w 15"/>
                <a:gd name="T27" fmla="*/ 37 h 39"/>
                <a:gd name="T28" fmla="*/ 10 w 15"/>
                <a:gd name="T29" fmla="*/ 36 h 39"/>
                <a:gd name="T30" fmla="*/ 8 w 15"/>
                <a:gd name="T31" fmla="*/ 39 h 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39"/>
                <a:gd name="T50" fmla="*/ 15 w 15"/>
                <a:gd name="T51" fmla="*/ 39 h 3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39">
                  <a:moveTo>
                    <a:pt x="8" y="39"/>
                  </a:moveTo>
                  <a:lnTo>
                    <a:pt x="10" y="36"/>
                  </a:lnTo>
                  <a:lnTo>
                    <a:pt x="11" y="28"/>
                  </a:lnTo>
                  <a:lnTo>
                    <a:pt x="13" y="20"/>
                  </a:lnTo>
                  <a:lnTo>
                    <a:pt x="15" y="1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1" y="26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6" name="Freeform 97"/>
            <p:cNvSpPr>
              <a:spLocks/>
            </p:cNvSpPr>
            <p:nvPr/>
          </p:nvSpPr>
          <p:spPr bwMode="auto">
            <a:xfrm>
              <a:off x="2510" y="1935"/>
              <a:ext cx="41" cy="41"/>
            </a:xfrm>
            <a:custGeom>
              <a:avLst/>
              <a:gdLst>
                <a:gd name="T0" fmla="*/ 3 w 41"/>
                <a:gd name="T1" fmla="*/ 41 h 41"/>
                <a:gd name="T2" fmla="*/ 3 w 41"/>
                <a:gd name="T3" fmla="*/ 41 h 41"/>
                <a:gd name="T4" fmla="*/ 10 w 41"/>
                <a:gd name="T5" fmla="*/ 39 h 41"/>
                <a:gd name="T6" fmla="*/ 15 w 41"/>
                <a:gd name="T7" fmla="*/ 34 h 41"/>
                <a:gd name="T8" fmla="*/ 20 w 41"/>
                <a:gd name="T9" fmla="*/ 31 h 41"/>
                <a:gd name="T10" fmla="*/ 26 w 41"/>
                <a:gd name="T11" fmla="*/ 27 h 41"/>
                <a:gd name="T12" fmla="*/ 31 w 41"/>
                <a:gd name="T13" fmla="*/ 22 h 41"/>
                <a:gd name="T14" fmla="*/ 34 w 41"/>
                <a:gd name="T15" fmla="*/ 16 h 41"/>
                <a:gd name="T16" fmla="*/ 38 w 41"/>
                <a:gd name="T17" fmla="*/ 10 h 41"/>
                <a:gd name="T18" fmla="*/ 41 w 41"/>
                <a:gd name="T19" fmla="*/ 5 h 41"/>
                <a:gd name="T20" fmla="*/ 34 w 41"/>
                <a:gd name="T21" fmla="*/ 0 h 41"/>
                <a:gd name="T22" fmla="*/ 31 w 41"/>
                <a:gd name="T23" fmla="*/ 6 h 41"/>
                <a:gd name="T24" fmla="*/ 27 w 41"/>
                <a:gd name="T25" fmla="*/ 12 h 41"/>
                <a:gd name="T26" fmla="*/ 24 w 41"/>
                <a:gd name="T27" fmla="*/ 15 h 41"/>
                <a:gd name="T28" fmla="*/ 19 w 41"/>
                <a:gd name="T29" fmla="*/ 20 h 41"/>
                <a:gd name="T30" fmla="*/ 15 w 41"/>
                <a:gd name="T31" fmla="*/ 23 h 41"/>
                <a:gd name="T32" fmla="*/ 11 w 41"/>
                <a:gd name="T33" fmla="*/ 27 h 41"/>
                <a:gd name="T34" fmla="*/ 5 w 41"/>
                <a:gd name="T35" fmla="*/ 29 h 41"/>
                <a:gd name="T36" fmla="*/ 0 w 41"/>
                <a:gd name="T37" fmla="*/ 32 h 41"/>
                <a:gd name="T38" fmla="*/ 0 w 41"/>
                <a:gd name="T39" fmla="*/ 32 h 41"/>
                <a:gd name="T40" fmla="*/ 3 w 41"/>
                <a:gd name="T41" fmla="*/ 41 h 41"/>
                <a:gd name="T42" fmla="*/ 3 w 41"/>
                <a:gd name="T43" fmla="*/ 41 h 41"/>
                <a:gd name="T44" fmla="*/ 3 w 41"/>
                <a:gd name="T45" fmla="*/ 41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"/>
                <a:gd name="T70" fmla="*/ 0 h 41"/>
                <a:gd name="T71" fmla="*/ 41 w 41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" h="41">
                  <a:moveTo>
                    <a:pt x="3" y="41"/>
                  </a:moveTo>
                  <a:lnTo>
                    <a:pt x="3" y="41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7"/>
                  </a:lnTo>
                  <a:lnTo>
                    <a:pt x="31" y="22"/>
                  </a:lnTo>
                  <a:lnTo>
                    <a:pt x="34" y="16"/>
                  </a:lnTo>
                  <a:lnTo>
                    <a:pt x="38" y="10"/>
                  </a:lnTo>
                  <a:lnTo>
                    <a:pt x="41" y="5"/>
                  </a:lnTo>
                  <a:lnTo>
                    <a:pt x="34" y="0"/>
                  </a:lnTo>
                  <a:lnTo>
                    <a:pt x="31" y="6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7" name="Freeform 98"/>
            <p:cNvSpPr>
              <a:spLocks/>
            </p:cNvSpPr>
            <p:nvPr/>
          </p:nvSpPr>
          <p:spPr bwMode="auto">
            <a:xfrm>
              <a:off x="2465" y="1958"/>
              <a:ext cx="48" cy="18"/>
            </a:xfrm>
            <a:custGeom>
              <a:avLst/>
              <a:gdLst>
                <a:gd name="T0" fmla="*/ 0 w 48"/>
                <a:gd name="T1" fmla="*/ 10 h 18"/>
                <a:gd name="T2" fmla="*/ 2 w 48"/>
                <a:gd name="T3" fmla="*/ 10 h 18"/>
                <a:gd name="T4" fmla="*/ 8 w 48"/>
                <a:gd name="T5" fmla="*/ 11 h 18"/>
                <a:gd name="T6" fmla="*/ 12 w 48"/>
                <a:gd name="T7" fmla="*/ 12 h 18"/>
                <a:gd name="T8" fmla="*/ 18 w 48"/>
                <a:gd name="T9" fmla="*/ 15 h 18"/>
                <a:gd name="T10" fmla="*/ 23 w 48"/>
                <a:gd name="T11" fmla="*/ 16 h 18"/>
                <a:gd name="T12" fmla="*/ 29 w 48"/>
                <a:gd name="T13" fmla="*/ 17 h 18"/>
                <a:gd name="T14" fmla="*/ 35 w 48"/>
                <a:gd name="T15" fmla="*/ 18 h 18"/>
                <a:gd name="T16" fmla="*/ 40 w 48"/>
                <a:gd name="T17" fmla="*/ 18 h 18"/>
                <a:gd name="T18" fmla="*/ 48 w 48"/>
                <a:gd name="T19" fmla="*/ 18 h 18"/>
                <a:gd name="T20" fmla="*/ 45 w 48"/>
                <a:gd name="T21" fmla="*/ 9 h 18"/>
                <a:gd name="T22" fmla="*/ 40 w 48"/>
                <a:gd name="T23" fmla="*/ 9 h 18"/>
                <a:gd name="T24" fmla="*/ 35 w 48"/>
                <a:gd name="T25" fmla="*/ 9 h 18"/>
                <a:gd name="T26" fmla="*/ 31 w 48"/>
                <a:gd name="T27" fmla="*/ 8 h 18"/>
                <a:gd name="T28" fmla="*/ 25 w 48"/>
                <a:gd name="T29" fmla="*/ 6 h 18"/>
                <a:gd name="T30" fmla="*/ 20 w 48"/>
                <a:gd name="T31" fmla="*/ 5 h 18"/>
                <a:gd name="T32" fmla="*/ 15 w 48"/>
                <a:gd name="T33" fmla="*/ 3 h 18"/>
                <a:gd name="T34" fmla="*/ 10 w 48"/>
                <a:gd name="T35" fmla="*/ 2 h 18"/>
                <a:gd name="T36" fmla="*/ 4 w 48"/>
                <a:gd name="T37" fmla="*/ 0 h 18"/>
                <a:gd name="T38" fmla="*/ 5 w 48"/>
                <a:gd name="T39" fmla="*/ 0 h 18"/>
                <a:gd name="T40" fmla="*/ 0 w 48"/>
                <a:gd name="T41" fmla="*/ 10 h 18"/>
                <a:gd name="T42" fmla="*/ 2 w 48"/>
                <a:gd name="T43" fmla="*/ 10 h 18"/>
                <a:gd name="T44" fmla="*/ 2 w 48"/>
                <a:gd name="T45" fmla="*/ 10 h 18"/>
                <a:gd name="T46" fmla="*/ 0 w 48"/>
                <a:gd name="T47" fmla="*/ 10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"/>
                <a:gd name="T73" fmla="*/ 0 h 18"/>
                <a:gd name="T74" fmla="*/ 48 w 48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" h="18">
                  <a:moveTo>
                    <a:pt x="0" y="10"/>
                  </a:moveTo>
                  <a:lnTo>
                    <a:pt x="2" y="10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8" y="15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8" y="18"/>
                  </a:lnTo>
                  <a:lnTo>
                    <a:pt x="45" y="9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5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8" name="Freeform 99"/>
            <p:cNvSpPr>
              <a:spLocks/>
            </p:cNvSpPr>
            <p:nvPr/>
          </p:nvSpPr>
          <p:spPr bwMode="auto">
            <a:xfrm>
              <a:off x="2438" y="1908"/>
              <a:ext cx="32" cy="60"/>
            </a:xfrm>
            <a:custGeom>
              <a:avLst/>
              <a:gdLst>
                <a:gd name="T0" fmla="*/ 0 w 32"/>
                <a:gd name="T1" fmla="*/ 0 h 60"/>
                <a:gd name="T2" fmla="*/ 0 w 32"/>
                <a:gd name="T3" fmla="*/ 2 h 60"/>
                <a:gd name="T4" fmla="*/ 3 w 32"/>
                <a:gd name="T5" fmla="*/ 10 h 60"/>
                <a:gd name="T6" fmla="*/ 4 w 32"/>
                <a:gd name="T7" fmla="*/ 17 h 60"/>
                <a:gd name="T8" fmla="*/ 5 w 32"/>
                <a:gd name="T9" fmla="*/ 26 h 60"/>
                <a:gd name="T10" fmla="*/ 7 w 32"/>
                <a:gd name="T11" fmla="*/ 34 h 60"/>
                <a:gd name="T12" fmla="*/ 10 w 32"/>
                <a:gd name="T13" fmla="*/ 42 h 60"/>
                <a:gd name="T14" fmla="*/ 15 w 32"/>
                <a:gd name="T15" fmla="*/ 48 h 60"/>
                <a:gd name="T16" fmla="*/ 20 w 32"/>
                <a:gd name="T17" fmla="*/ 55 h 60"/>
                <a:gd name="T18" fmla="*/ 27 w 32"/>
                <a:gd name="T19" fmla="*/ 60 h 60"/>
                <a:gd name="T20" fmla="*/ 32 w 32"/>
                <a:gd name="T21" fmla="*/ 50 h 60"/>
                <a:gd name="T22" fmla="*/ 25 w 32"/>
                <a:gd name="T23" fmla="*/ 48 h 60"/>
                <a:gd name="T24" fmla="*/ 22 w 32"/>
                <a:gd name="T25" fmla="*/ 43 h 60"/>
                <a:gd name="T26" fmla="*/ 19 w 32"/>
                <a:gd name="T27" fmla="*/ 37 h 60"/>
                <a:gd name="T28" fmla="*/ 17 w 32"/>
                <a:gd name="T29" fmla="*/ 32 h 60"/>
                <a:gd name="T30" fmla="*/ 15 w 32"/>
                <a:gd name="T31" fmla="*/ 23 h 60"/>
                <a:gd name="T32" fmla="*/ 13 w 32"/>
                <a:gd name="T33" fmla="*/ 15 h 60"/>
                <a:gd name="T34" fmla="*/ 12 w 32"/>
                <a:gd name="T35" fmla="*/ 8 h 60"/>
                <a:gd name="T36" fmla="*/ 10 w 32"/>
                <a:gd name="T37" fmla="*/ 0 h 60"/>
                <a:gd name="T38" fmla="*/ 10 w 32"/>
                <a:gd name="T39" fmla="*/ 2 h 60"/>
                <a:gd name="T40" fmla="*/ 0 w 32"/>
                <a:gd name="T41" fmla="*/ 0 h 60"/>
                <a:gd name="T42" fmla="*/ 0 w 32"/>
                <a:gd name="T43" fmla="*/ 1 h 60"/>
                <a:gd name="T44" fmla="*/ 0 w 32"/>
                <a:gd name="T45" fmla="*/ 2 h 60"/>
                <a:gd name="T46" fmla="*/ 0 w 32"/>
                <a:gd name="T47" fmla="*/ 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"/>
                <a:gd name="T73" fmla="*/ 0 h 60"/>
                <a:gd name="T74" fmla="*/ 32 w 32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" h="60">
                  <a:moveTo>
                    <a:pt x="0" y="0"/>
                  </a:moveTo>
                  <a:lnTo>
                    <a:pt x="0" y="2"/>
                  </a:lnTo>
                  <a:lnTo>
                    <a:pt x="3" y="10"/>
                  </a:lnTo>
                  <a:lnTo>
                    <a:pt x="4" y="17"/>
                  </a:lnTo>
                  <a:lnTo>
                    <a:pt x="5" y="26"/>
                  </a:lnTo>
                  <a:lnTo>
                    <a:pt x="7" y="34"/>
                  </a:lnTo>
                  <a:lnTo>
                    <a:pt x="10" y="42"/>
                  </a:lnTo>
                  <a:lnTo>
                    <a:pt x="15" y="48"/>
                  </a:lnTo>
                  <a:lnTo>
                    <a:pt x="20" y="55"/>
                  </a:lnTo>
                  <a:lnTo>
                    <a:pt x="27" y="60"/>
                  </a:lnTo>
                  <a:lnTo>
                    <a:pt x="32" y="50"/>
                  </a:lnTo>
                  <a:lnTo>
                    <a:pt x="25" y="48"/>
                  </a:lnTo>
                  <a:lnTo>
                    <a:pt x="22" y="43"/>
                  </a:lnTo>
                  <a:lnTo>
                    <a:pt x="19" y="37"/>
                  </a:lnTo>
                  <a:lnTo>
                    <a:pt x="17" y="32"/>
                  </a:lnTo>
                  <a:lnTo>
                    <a:pt x="15" y="23"/>
                  </a:lnTo>
                  <a:lnTo>
                    <a:pt x="13" y="15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69" name="Freeform 100"/>
            <p:cNvSpPr>
              <a:spLocks/>
            </p:cNvSpPr>
            <p:nvPr/>
          </p:nvSpPr>
          <p:spPr bwMode="auto">
            <a:xfrm>
              <a:off x="2437" y="1883"/>
              <a:ext cx="12" cy="27"/>
            </a:xfrm>
            <a:custGeom>
              <a:avLst/>
              <a:gdLst>
                <a:gd name="T0" fmla="*/ 0 w 12"/>
                <a:gd name="T1" fmla="*/ 2 h 27"/>
                <a:gd name="T2" fmla="*/ 0 w 12"/>
                <a:gd name="T3" fmla="*/ 5 h 27"/>
                <a:gd name="T4" fmla="*/ 3 w 12"/>
                <a:gd name="T5" fmla="*/ 9 h 27"/>
                <a:gd name="T6" fmla="*/ 3 w 12"/>
                <a:gd name="T7" fmla="*/ 14 h 27"/>
                <a:gd name="T8" fmla="*/ 3 w 12"/>
                <a:gd name="T9" fmla="*/ 19 h 27"/>
                <a:gd name="T10" fmla="*/ 1 w 12"/>
                <a:gd name="T11" fmla="*/ 25 h 27"/>
                <a:gd name="T12" fmla="*/ 11 w 12"/>
                <a:gd name="T13" fmla="*/ 27 h 27"/>
                <a:gd name="T14" fmla="*/ 12 w 12"/>
                <a:gd name="T15" fmla="*/ 19 h 27"/>
                <a:gd name="T16" fmla="*/ 12 w 12"/>
                <a:gd name="T17" fmla="*/ 14 h 27"/>
                <a:gd name="T18" fmla="*/ 12 w 12"/>
                <a:gd name="T19" fmla="*/ 7 h 27"/>
                <a:gd name="T20" fmla="*/ 10 w 12"/>
                <a:gd name="T21" fmla="*/ 0 h 27"/>
                <a:gd name="T22" fmla="*/ 10 w 12"/>
                <a:gd name="T23" fmla="*/ 2 h 27"/>
                <a:gd name="T24" fmla="*/ 0 w 12"/>
                <a:gd name="T25" fmla="*/ 2 h 27"/>
                <a:gd name="T26" fmla="*/ 0 w 12"/>
                <a:gd name="T27" fmla="*/ 3 h 27"/>
                <a:gd name="T28" fmla="*/ 0 w 12"/>
                <a:gd name="T29" fmla="*/ 5 h 27"/>
                <a:gd name="T30" fmla="*/ 0 w 12"/>
                <a:gd name="T31" fmla="*/ 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"/>
                <a:gd name="T49" fmla="*/ 0 h 27"/>
                <a:gd name="T50" fmla="*/ 12 w 12"/>
                <a:gd name="T51" fmla="*/ 27 h 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" h="27">
                  <a:moveTo>
                    <a:pt x="0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1" y="25"/>
                  </a:lnTo>
                  <a:lnTo>
                    <a:pt x="11" y="27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12" y="7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0" name="Freeform 101"/>
            <p:cNvSpPr>
              <a:spLocks/>
            </p:cNvSpPr>
            <p:nvPr/>
          </p:nvSpPr>
          <p:spPr bwMode="auto">
            <a:xfrm>
              <a:off x="2437" y="1863"/>
              <a:ext cx="24" cy="22"/>
            </a:xfrm>
            <a:custGeom>
              <a:avLst/>
              <a:gdLst>
                <a:gd name="T0" fmla="*/ 17 w 24"/>
                <a:gd name="T1" fmla="*/ 1 h 22"/>
                <a:gd name="T2" fmla="*/ 19 w 24"/>
                <a:gd name="T3" fmla="*/ 0 h 22"/>
                <a:gd name="T4" fmla="*/ 12 w 24"/>
                <a:gd name="T5" fmla="*/ 3 h 22"/>
                <a:gd name="T6" fmla="*/ 6 w 24"/>
                <a:gd name="T7" fmla="*/ 8 h 22"/>
                <a:gd name="T8" fmla="*/ 1 w 24"/>
                <a:gd name="T9" fmla="*/ 14 h 22"/>
                <a:gd name="T10" fmla="*/ 0 w 24"/>
                <a:gd name="T11" fmla="*/ 22 h 22"/>
                <a:gd name="T12" fmla="*/ 10 w 24"/>
                <a:gd name="T13" fmla="*/ 22 h 22"/>
                <a:gd name="T14" fmla="*/ 11 w 24"/>
                <a:gd name="T15" fmla="*/ 19 h 22"/>
                <a:gd name="T16" fmla="*/ 13 w 24"/>
                <a:gd name="T17" fmla="*/ 15 h 22"/>
                <a:gd name="T18" fmla="*/ 17 w 24"/>
                <a:gd name="T19" fmla="*/ 10 h 22"/>
                <a:gd name="T20" fmla="*/ 21 w 24"/>
                <a:gd name="T21" fmla="*/ 9 h 22"/>
                <a:gd name="T22" fmla="*/ 24 w 24"/>
                <a:gd name="T23" fmla="*/ 8 h 22"/>
                <a:gd name="T24" fmla="*/ 21 w 24"/>
                <a:gd name="T25" fmla="*/ 9 h 22"/>
                <a:gd name="T26" fmla="*/ 23 w 24"/>
                <a:gd name="T27" fmla="*/ 8 h 22"/>
                <a:gd name="T28" fmla="*/ 24 w 24"/>
                <a:gd name="T29" fmla="*/ 8 h 22"/>
                <a:gd name="T30" fmla="*/ 17 w 24"/>
                <a:gd name="T31" fmla="*/ 1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22"/>
                <a:gd name="T50" fmla="*/ 24 w 24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22">
                  <a:moveTo>
                    <a:pt x="17" y="1"/>
                  </a:moveTo>
                  <a:lnTo>
                    <a:pt x="19" y="0"/>
                  </a:lnTo>
                  <a:lnTo>
                    <a:pt x="12" y="3"/>
                  </a:lnTo>
                  <a:lnTo>
                    <a:pt x="6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1" name="Freeform 102"/>
            <p:cNvSpPr>
              <a:spLocks/>
            </p:cNvSpPr>
            <p:nvPr/>
          </p:nvSpPr>
          <p:spPr bwMode="auto">
            <a:xfrm>
              <a:off x="2454" y="1860"/>
              <a:ext cx="13" cy="11"/>
            </a:xfrm>
            <a:custGeom>
              <a:avLst/>
              <a:gdLst>
                <a:gd name="T0" fmla="*/ 6 w 13"/>
                <a:gd name="T1" fmla="*/ 3 h 11"/>
                <a:gd name="T2" fmla="*/ 9 w 13"/>
                <a:gd name="T3" fmla="*/ 0 h 11"/>
                <a:gd name="T4" fmla="*/ 9 w 13"/>
                <a:gd name="T5" fmla="*/ 0 h 11"/>
                <a:gd name="T6" fmla="*/ 6 w 13"/>
                <a:gd name="T7" fmla="*/ 0 h 11"/>
                <a:gd name="T8" fmla="*/ 3 w 13"/>
                <a:gd name="T9" fmla="*/ 3 h 11"/>
                <a:gd name="T10" fmla="*/ 0 w 13"/>
                <a:gd name="T11" fmla="*/ 4 h 11"/>
                <a:gd name="T12" fmla="*/ 7 w 13"/>
                <a:gd name="T13" fmla="*/ 11 h 11"/>
                <a:gd name="T14" fmla="*/ 8 w 13"/>
                <a:gd name="T15" fmla="*/ 10 h 11"/>
                <a:gd name="T16" fmla="*/ 8 w 13"/>
                <a:gd name="T17" fmla="*/ 10 h 11"/>
                <a:gd name="T18" fmla="*/ 9 w 13"/>
                <a:gd name="T19" fmla="*/ 10 h 11"/>
                <a:gd name="T20" fmla="*/ 9 w 13"/>
                <a:gd name="T21" fmla="*/ 10 h 11"/>
                <a:gd name="T22" fmla="*/ 13 w 13"/>
                <a:gd name="T23" fmla="*/ 7 h 11"/>
                <a:gd name="T24" fmla="*/ 9 w 13"/>
                <a:gd name="T25" fmla="*/ 10 h 11"/>
                <a:gd name="T26" fmla="*/ 11 w 13"/>
                <a:gd name="T27" fmla="*/ 10 h 11"/>
                <a:gd name="T28" fmla="*/ 13 w 13"/>
                <a:gd name="T29" fmla="*/ 7 h 11"/>
                <a:gd name="T30" fmla="*/ 6 w 13"/>
                <a:gd name="T31" fmla="*/ 3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1"/>
                <a:gd name="T50" fmla="*/ 13 w 13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1">
                  <a:moveTo>
                    <a:pt x="6" y="3"/>
                  </a:move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2" name="Freeform 103"/>
            <p:cNvSpPr>
              <a:spLocks/>
            </p:cNvSpPr>
            <p:nvPr/>
          </p:nvSpPr>
          <p:spPr bwMode="auto">
            <a:xfrm>
              <a:off x="2460" y="1826"/>
              <a:ext cx="54" cy="41"/>
            </a:xfrm>
            <a:custGeom>
              <a:avLst/>
              <a:gdLst>
                <a:gd name="T0" fmla="*/ 50 w 54"/>
                <a:gd name="T1" fmla="*/ 0 h 41"/>
                <a:gd name="T2" fmla="*/ 49 w 54"/>
                <a:gd name="T3" fmla="*/ 1 h 41"/>
                <a:gd name="T4" fmla="*/ 43 w 54"/>
                <a:gd name="T5" fmla="*/ 6 h 41"/>
                <a:gd name="T6" fmla="*/ 36 w 54"/>
                <a:gd name="T7" fmla="*/ 8 h 41"/>
                <a:gd name="T8" fmla="*/ 29 w 54"/>
                <a:gd name="T9" fmla="*/ 12 h 41"/>
                <a:gd name="T10" fmla="*/ 22 w 54"/>
                <a:gd name="T11" fmla="*/ 15 h 41"/>
                <a:gd name="T12" fmla="*/ 16 w 54"/>
                <a:gd name="T13" fmla="*/ 20 h 41"/>
                <a:gd name="T14" fmla="*/ 10 w 54"/>
                <a:gd name="T15" fmla="*/ 25 h 41"/>
                <a:gd name="T16" fmla="*/ 3 w 54"/>
                <a:gd name="T17" fmla="*/ 30 h 41"/>
                <a:gd name="T18" fmla="*/ 0 w 54"/>
                <a:gd name="T19" fmla="*/ 37 h 41"/>
                <a:gd name="T20" fmla="*/ 7 w 54"/>
                <a:gd name="T21" fmla="*/ 41 h 41"/>
                <a:gd name="T22" fmla="*/ 10 w 54"/>
                <a:gd name="T23" fmla="*/ 37 h 41"/>
                <a:gd name="T24" fmla="*/ 15 w 54"/>
                <a:gd name="T25" fmla="*/ 32 h 41"/>
                <a:gd name="T26" fmla="*/ 21 w 54"/>
                <a:gd name="T27" fmla="*/ 27 h 41"/>
                <a:gd name="T28" fmla="*/ 27 w 54"/>
                <a:gd name="T29" fmla="*/ 25 h 41"/>
                <a:gd name="T30" fmla="*/ 34 w 54"/>
                <a:gd name="T31" fmla="*/ 21 h 41"/>
                <a:gd name="T32" fmla="*/ 41 w 54"/>
                <a:gd name="T33" fmla="*/ 18 h 41"/>
                <a:gd name="T34" fmla="*/ 48 w 54"/>
                <a:gd name="T35" fmla="*/ 13 h 41"/>
                <a:gd name="T36" fmla="*/ 54 w 54"/>
                <a:gd name="T37" fmla="*/ 8 h 41"/>
                <a:gd name="T38" fmla="*/ 53 w 54"/>
                <a:gd name="T39" fmla="*/ 10 h 41"/>
                <a:gd name="T40" fmla="*/ 50 w 54"/>
                <a:gd name="T41" fmla="*/ 0 h 41"/>
                <a:gd name="T42" fmla="*/ 49 w 54"/>
                <a:gd name="T43" fmla="*/ 0 h 41"/>
                <a:gd name="T44" fmla="*/ 49 w 54"/>
                <a:gd name="T45" fmla="*/ 1 h 41"/>
                <a:gd name="T46" fmla="*/ 50 w 54"/>
                <a:gd name="T47" fmla="*/ 0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"/>
                <a:gd name="T73" fmla="*/ 0 h 41"/>
                <a:gd name="T74" fmla="*/ 54 w 54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" h="41">
                  <a:moveTo>
                    <a:pt x="50" y="0"/>
                  </a:moveTo>
                  <a:lnTo>
                    <a:pt x="49" y="1"/>
                  </a:lnTo>
                  <a:lnTo>
                    <a:pt x="43" y="6"/>
                  </a:lnTo>
                  <a:lnTo>
                    <a:pt x="36" y="8"/>
                  </a:lnTo>
                  <a:lnTo>
                    <a:pt x="29" y="12"/>
                  </a:lnTo>
                  <a:lnTo>
                    <a:pt x="22" y="15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7" y="41"/>
                  </a:lnTo>
                  <a:lnTo>
                    <a:pt x="10" y="37"/>
                  </a:lnTo>
                  <a:lnTo>
                    <a:pt x="15" y="32"/>
                  </a:lnTo>
                  <a:lnTo>
                    <a:pt x="21" y="27"/>
                  </a:lnTo>
                  <a:lnTo>
                    <a:pt x="27" y="25"/>
                  </a:lnTo>
                  <a:lnTo>
                    <a:pt x="34" y="21"/>
                  </a:lnTo>
                  <a:lnTo>
                    <a:pt x="41" y="18"/>
                  </a:lnTo>
                  <a:lnTo>
                    <a:pt x="48" y="13"/>
                  </a:lnTo>
                  <a:lnTo>
                    <a:pt x="54" y="8"/>
                  </a:lnTo>
                  <a:lnTo>
                    <a:pt x="53" y="1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3" name="Freeform 104"/>
            <p:cNvSpPr>
              <a:spLocks/>
            </p:cNvSpPr>
            <p:nvPr/>
          </p:nvSpPr>
          <p:spPr bwMode="auto">
            <a:xfrm>
              <a:off x="2510" y="1824"/>
              <a:ext cx="73" cy="30"/>
            </a:xfrm>
            <a:custGeom>
              <a:avLst/>
              <a:gdLst>
                <a:gd name="T0" fmla="*/ 73 w 73"/>
                <a:gd name="T1" fmla="*/ 22 h 30"/>
                <a:gd name="T2" fmla="*/ 71 w 73"/>
                <a:gd name="T3" fmla="*/ 21 h 30"/>
                <a:gd name="T4" fmla="*/ 63 w 73"/>
                <a:gd name="T5" fmla="*/ 19 h 30"/>
                <a:gd name="T6" fmla="*/ 56 w 73"/>
                <a:gd name="T7" fmla="*/ 15 h 30"/>
                <a:gd name="T8" fmla="*/ 47 w 73"/>
                <a:gd name="T9" fmla="*/ 12 h 30"/>
                <a:gd name="T10" fmla="*/ 40 w 73"/>
                <a:gd name="T11" fmla="*/ 7 h 30"/>
                <a:gd name="T12" fmla="*/ 31 w 73"/>
                <a:gd name="T13" fmla="*/ 3 h 30"/>
                <a:gd name="T14" fmla="*/ 21 w 73"/>
                <a:gd name="T15" fmla="*/ 1 h 30"/>
                <a:gd name="T16" fmla="*/ 12 w 73"/>
                <a:gd name="T17" fmla="*/ 0 h 30"/>
                <a:gd name="T18" fmla="*/ 0 w 73"/>
                <a:gd name="T19" fmla="*/ 2 h 30"/>
                <a:gd name="T20" fmla="*/ 3 w 73"/>
                <a:gd name="T21" fmla="*/ 12 h 30"/>
                <a:gd name="T22" fmla="*/ 12 w 73"/>
                <a:gd name="T23" fmla="*/ 9 h 30"/>
                <a:gd name="T24" fmla="*/ 19 w 73"/>
                <a:gd name="T25" fmla="*/ 10 h 30"/>
                <a:gd name="T26" fmla="*/ 28 w 73"/>
                <a:gd name="T27" fmla="*/ 13 h 30"/>
                <a:gd name="T28" fmla="*/ 35 w 73"/>
                <a:gd name="T29" fmla="*/ 16 h 30"/>
                <a:gd name="T30" fmla="*/ 43 w 73"/>
                <a:gd name="T31" fmla="*/ 21 h 30"/>
                <a:gd name="T32" fmla="*/ 51 w 73"/>
                <a:gd name="T33" fmla="*/ 25 h 30"/>
                <a:gd name="T34" fmla="*/ 60 w 73"/>
                <a:gd name="T35" fmla="*/ 28 h 30"/>
                <a:gd name="T36" fmla="*/ 68 w 73"/>
                <a:gd name="T37" fmla="*/ 30 h 30"/>
                <a:gd name="T38" fmla="*/ 66 w 73"/>
                <a:gd name="T39" fmla="*/ 29 h 30"/>
                <a:gd name="T40" fmla="*/ 73 w 73"/>
                <a:gd name="T41" fmla="*/ 22 h 30"/>
                <a:gd name="T42" fmla="*/ 72 w 73"/>
                <a:gd name="T43" fmla="*/ 21 h 30"/>
                <a:gd name="T44" fmla="*/ 71 w 73"/>
                <a:gd name="T45" fmla="*/ 21 h 30"/>
                <a:gd name="T46" fmla="*/ 73 w 73"/>
                <a:gd name="T47" fmla="*/ 22 h 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3"/>
                <a:gd name="T73" fmla="*/ 0 h 30"/>
                <a:gd name="T74" fmla="*/ 73 w 73"/>
                <a:gd name="T75" fmla="*/ 30 h 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3" h="30">
                  <a:moveTo>
                    <a:pt x="73" y="22"/>
                  </a:moveTo>
                  <a:lnTo>
                    <a:pt x="71" y="21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47" y="12"/>
                  </a:lnTo>
                  <a:lnTo>
                    <a:pt x="40" y="7"/>
                  </a:lnTo>
                  <a:lnTo>
                    <a:pt x="31" y="3"/>
                  </a:lnTo>
                  <a:lnTo>
                    <a:pt x="21" y="1"/>
                  </a:lnTo>
                  <a:lnTo>
                    <a:pt x="12" y="0"/>
                  </a:lnTo>
                  <a:lnTo>
                    <a:pt x="0" y="2"/>
                  </a:lnTo>
                  <a:lnTo>
                    <a:pt x="3" y="12"/>
                  </a:lnTo>
                  <a:lnTo>
                    <a:pt x="12" y="9"/>
                  </a:lnTo>
                  <a:lnTo>
                    <a:pt x="19" y="10"/>
                  </a:lnTo>
                  <a:lnTo>
                    <a:pt x="28" y="13"/>
                  </a:lnTo>
                  <a:lnTo>
                    <a:pt x="35" y="16"/>
                  </a:lnTo>
                  <a:lnTo>
                    <a:pt x="43" y="21"/>
                  </a:lnTo>
                  <a:lnTo>
                    <a:pt x="51" y="25"/>
                  </a:lnTo>
                  <a:lnTo>
                    <a:pt x="60" y="28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73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4" name="Freeform 105"/>
            <p:cNvSpPr>
              <a:spLocks/>
            </p:cNvSpPr>
            <p:nvPr/>
          </p:nvSpPr>
          <p:spPr bwMode="auto">
            <a:xfrm>
              <a:off x="2576" y="1846"/>
              <a:ext cx="50" cy="40"/>
            </a:xfrm>
            <a:custGeom>
              <a:avLst/>
              <a:gdLst>
                <a:gd name="T0" fmla="*/ 50 w 50"/>
                <a:gd name="T1" fmla="*/ 39 h 40"/>
                <a:gd name="T2" fmla="*/ 50 w 50"/>
                <a:gd name="T3" fmla="*/ 38 h 40"/>
                <a:gd name="T4" fmla="*/ 46 w 50"/>
                <a:gd name="T5" fmla="*/ 30 h 40"/>
                <a:gd name="T6" fmla="*/ 41 w 50"/>
                <a:gd name="T7" fmla="*/ 24 h 40"/>
                <a:gd name="T8" fmla="*/ 37 w 50"/>
                <a:gd name="T9" fmla="*/ 19 h 40"/>
                <a:gd name="T10" fmla="*/ 30 w 50"/>
                <a:gd name="T11" fmla="*/ 14 h 40"/>
                <a:gd name="T12" fmla="*/ 24 w 50"/>
                <a:gd name="T13" fmla="*/ 10 h 40"/>
                <a:gd name="T14" fmla="*/ 18 w 50"/>
                <a:gd name="T15" fmla="*/ 7 h 40"/>
                <a:gd name="T16" fmla="*/ 11 w 50"/>
                <a:gd name="T17" fmla="*/ 4 h 40"/>
                <a:gd name="T18" fmla="*/ 7 w 50"/>
                <a:gd name="T19" fmla="*/ 0 h 40"/>
                <a:gd name="T20" fmla="*/ 0 w 50"/>
                <a:gd name="T21" fmla="*/ 7 h 40"/>
                <a:gd name="T22" fmla="*/ 6 w 50"/>
                <a:gd name="T23" fmla="*/ 11 h 40"/>
                <a:gd name="T24" fmla="*/ 13 w 50"/>
                <a:gd name="T25" fmla="*/ 17 h 40"/>
                <a:gd name="T26" fmla="*/ 19 w 50"/>
                <a:gd name="T27" fmla="*/ 19 h 40"/>
                <a:gd name="T28" fmla="*/ 25 w 50"/>
                <a:gd name="T29" fmla="*/ 21 h 40"/>
                <a:gd name="T30" fmla="*/ 30 w 50"/>
                <a:gd name="T31" fmla="*/ 26 h 40"/>
                <a:gd name="T32" fmla="*/ 34 w 50"/>
                <a:gd name="T33" fmla="*/ 31 h 40"/>
                <a:gd name="T34" fmla="*/ 39 w 50"/>
                <a:gd name="T35" fmla="*/ 34 h 40"/>
                <a:gd name="T36" fmla="*/ 40 w 50"/>
                <a:gd name="T37" fmla="*/ 40 h 40"/>
                <a:gd name="T38" fmla="*/ 40 w 50"/>
                <a:gd name="T39" fmla="*/ 39 h 40"/>
                <a:gd name="T40" fmla="*/ 50 w 50"/>
                <a:gd name="T41" fmla="*/ 39 h 40"/>
                <a:gd name="T42" fmla="*/ 50 w 50"/>
                <a:gd name="T43" fmla="*/ 39 h 40"/>
                <a:gd name="T44" fmla="*/ 50 w 50"/>
                <a:gd name="T45" fmla="*/ 38 h 40"/>
                <a:gd name="T46" fmla="*/ 50 w 50"/>
                <a:gd name="T47" fmla="*/ 39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0"/>
                <a:gd name="T73" fmla="*/ 0 h 40"/>
                <a:gd name="T74" fmla="*/ 50 w 50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0" h="40">
                  <a:moveTo>
                    <a:pt x="50" y="39"/>
                  </a:moveTo>
                  <a:lnTo>
                    <a:pt x="50" y="38"/>
                  </a:lnTo>
                  <a:lnTo>
                    <a:pt x="46" y="30"/>
                  </a:lnTo>
                  <a:lnTo>
                    <a:pt x="41" y="24"/>
                  </a:lnTo>
                  <a:lnTo>
                    <a:pt x="37" y="19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7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7"/>
                  </a:lnTo>
                  <a:lnTo>
                    <a:pt x="19" y="19"/>
                  </a:lnTo>
                  <a:lnTo>
                    <a:pt x="25" y="21"/>
                  </a:lnTo>
                  <a:lnTo>
                    <a:pt x="30" y="26"/>
                  </a:lnTo>
                  <a:lnTo>
                    <a:pt x="34" y="31"/>
                  </a:lnTo>
                  <a:lnTo>
                    <a:pt x="39" y="34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5" name="Freeform 106"/>
            <p:cNvSpPr>
              <a:spLocks/>
            </p:cNvSpPr>
            <p:nvPr/>
          </p:nvSpPr>
          <p:spPr bwMode="auto">
            <a:xfrm>
              <a:off x="2616" y="1885"/>
              <a:ext cx="11" cy="13"/>
            </a:xfrm>
            <a:custGeom>
              <a:avLst/>
              <a:gdLst>
                <a:gd name="T0" fmla="*/ 11 w 11"/>
                <a:gd name="T1" fmla="*/ 13 h 13"/>
                <a:gd name="T2" fmla="*/ 11 w 11"/>
                <a:gd name="T3" fmla="*/ 10 h 13"/>
                <a:gd name="T4" fmla="*/ 10 w 11"/>
                <a:gd name="T5" fmla="*/ 7 h 13"/>
                <a:gd name="T6" fmla="*/ 10 w 11"/>
                <a:gd name="T7" fmla="*/ 6 h 13"/>
                <a:gd name="T8" fmla="*/ 10 w 11"/>
                <a:gd name="T9" fmla="*/ 4 h 13"/>
                <a:gd name="T10" fmla="*/ 10 w 11"/>
                <a:gd name="T11" fmla="*/ 0 h 13"/>
                <a:gd name="T12" fmla="*/ 0 w 11"/>
                <a:gd name="T13" fmla="*/ 0 h 13"/>
                <a:gd name="T14" fmla="*/ 0 w 11"/>
                <a:gd name="T15" fmla="*/ 4 h 13"/>
                <a:gd name="T16" fmla="*/ 0 w 11"/>
                <a:gd name="T17" fmla="*/ 6 h 13"/>
                <a:gd name="T18" fmla="*/ 0 w 11"/>
                <a:gd name="T19" fmla="*/ 10 h 13"/>
                <a:gd name="T20" fmla="*/ 1 w 11"/>
                <a:gd name="T21" fmla="*/ 12 h 13"/>
                <a:gd name="T22" fmla="*/ 1 w 11"/>
                <a:gd name="T23" fmla="*/ 8 h 13"/>
                <a:gd name="T24" fmla="*/ 11 w 11"/>
                <a:gd name="T25" fmla="*/ 13 h 13"/>
                <a:gd name="T26" fmla="*/ 11 w 11"/>
                <a:gd name="T27" fmla="*/ 11 h 13"/>
                <a:gd name="T28" fmla="*/ 11 w 11"/>
                <a:gd name="T29" fmla="*/ 10 h 13"/>
                <a:gd name="T30" fmla="*/ 11 w 11"/>
                <a:gd name="T31" fmla="*/ 13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3"/>
                <a:gd name="T50" fmla="*/ 11 w 11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3">
                  <a:moveTo>
                    <a:pt x="11" y="13"/>
                  </a:moveTo>
                  <a:lnTo>
                    <a:pt x="11" y="10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8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6" name="Freeform 107"/>
            <p:cNvSpPr>
              <a:spLocks/>
            </p:cNvSpPr>
            <p:nvPr/>
          </p:nvSpPr>
          <p:spPr bwMode="auto">
            <a:xfrm>
              <a:off x="2614" y="1893"/>
              <a:ext cx="13" cy="13"/>
            </a:xfrm>
            <a:custGeom>
              <a:avLst/>
              <a:gdLst>
                <a:gd name="T0" fmla="*/ 9 w 13"/>
                <a:gd name="T1" fmla="*/ 9 h 13"/>
                <a:gd name="T2" fmla="*/ 8 w 13"/>
                <a:gd name="T3" fmla="*/ 13 h 13"/>
                <a:gd name="T4" fmla="*/ 9 w 13"/>
                <a:gd name="T5" fmla="*/ 10 h 13"/>
                <a:gd name="T6" fmla="*/ 12 w 13"/>
                <a:gd name="T7" fmla="*/ 8 h 13"/>
                <a:gd name="T8" fmla="*/ 12 w 13"/>
                <a:gd name="T9" fmla="*/ 5 h 13"/>
                <a:gd name="T10" fmla="*/ 13 w 13"/>
                <a:gd name="T11" fmla="*/ 5 h 13"/>
                <a:gd name="T12" fmla="*/ 3 w 13"/>
                <a:gd name="T13" fmla="*/ 0 h 13"/>
                <a:gd name="T14" fmla="*/ 2 w 13"/>
                <a:gd name="T15" fmla="*/ 3 h 13"/>
                <a:gd name="T16" fmla="*/ 2 w 13"/>
                <a:gd name="T17" fmla="*/ 5 h 13"/>
                <a:gd name="T18" fmla="*/ 2 w 13"/>
                <a:gd name="T19" fmla="*/ 5 h 13"/>
                <a:gd name="T20" fmla="*/ 1 w 13"/>
                <a:gd name="T21" fmla="*/ 6 h 13"/>
                <a:gd name="T22" fmla="*/ 0 w 13"/>
                <a:gd name="T23" fmla="*/ 11 h 13"/>
                <a:gd name="T24" fmla="*/ 1 w 13"/>
                <a:gd name="T25" fmla="*/ 6 h 13"/>
                <a:gd name="T26" fmla="*/ 0 w 13"/>
                <a:gd name="T27" fmla="*/ 9 h 13"/>
                <a:gd name="T28" fmla="*/ 0 w 13"/>
                <a:gd name="T29" fmla="*/ 11 h 13"/>
                <a:gd name="T30" fmla="*/ 9 w 13"/>
                <a:gd name="T31" fmla="*/ 9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9" y="9"/>
                  </a:moveTo>
                  <a:lnTo>
                    <a:pt x="8" y="13"/>
                  </a:lnTo>
                  <a:lnTo>
                    <a:pt x="9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7" name="Freeform 108"/>
            <p:cNvSpPr>
              <a:spLocks/>
            </p:cNvSpPr>
            <p:nvPr/>
          </p:nvSpPr>
          <p:spPr bwMode="auto">
            <a:xfrm>
              <a:off x="2614" y="1902"/>
              <a:ext cx="13" cy="13"/>
            </a:xfrm>
            <a:custGeom>
              <a:avLst/>
              <a:gdLst>
                <a:gd name="T0" fmla="*/ 13 w 13"/>
                <a:gd name="T1" fmla="*/ 12 h 13"/>
                <a:gd name="T2" fmla="*/ 12 w 13"/>
                <a:gd name="T3" fmla="*/ 8 h 13"/>
                <a:gd name="T4" fmla="*/ 12 w 13"/>
                <a:gd name="T5" fmla="*/ 6 h 13"/>
                <a:gd name="T6" fmla="*/ 10 w 13"/>
                <a:gd name="T7" fmla="*/ 4 h 13"/>
                <a:gd name="T8" fmla="*/ 10 w 13"/>
                <a:gd name="T9" fmla="*/ 3 h 13"/>
                <a:gd name="T10" fmla="*/ 9 w 13"/>
                <a:gd name="T11" fmla="*/ 0 h 13"/>
                <a:gd name="T12" fmla="*/ 0 w 13"/>
                <a:gd name="T13" fmla="*/ 2 h 13"/>
                <a:gd name="T14" fmla="*/ 1 w 13"/>
                <a:gd name="T15" fmla="*/ 6 h 13"/>
                <a:gd name="T16" fmla="*/ 1 w 13"/>
                <a:gd name="T17" fmla="*/ 7 h 13"/>
                <a:gd name="T18" fmla="*/ 2 w 13"/>
                <a:gd name="T19" fmla="*/ 10 h 13"/>
                <a:gd name="T20" fmla="*/ 4 w 13"/>
                <a:gd name="T21" fmla="*/ 13 h 13"/>
                <a:gd name="T22" fmla="*/ 3 w 13"/>
                <a:gd name="T23" fmla="*/ 9 h 13"/>
                <a:gd name="T24" fmla="*/ 13 w 13"/>
                <a:gd name="T25" fmla="*/ 12 h 13"/>
                <a:gd name="T26" fmla="*/ 13 w 13"/>
                <a:gd name="T27" fmla="*/ 9 h 13"/>
                <a:gd name="T28" fmla="*/ 12 w 13"/>
                <a:gd name="T29" fmla="*/ 8 h 13"/>
                <a:gd name="T30" fmla="*/ 13 w 13"/>
                <a:gd name="T31" fmla="*/ 12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13" y="12"/>
                  </a:moveTo>
                  <a:lnTo>
                    <a:pt x="12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3" y="9"/>
                  </a:lnTo>
                  <a:lnTo>
                    <a:pt x="13" y="12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8" name="Freeform 109"/>
            <p:cNvSpPr>
              <a:spLocks/>
            </p:cNvSpPr>
            <p:nvPr/>
          </p:nvSpPr>
          <p:spPr bwMode="auto">
            <a:xfrm>
              <a:off x="2613" y="1911"/>
              <a:ext cx="14" cy="38"/>
            </a:xfrm>
            <a:custGeom>
              <a:avLst/>
              <a:gdLst>
                <a:gd name="T0" fmla="*/ 9 w 14"/>
                <a:gd name="T1" fmla="*/ 38 h 38"/>
                <a:gd name="T2" fmla="*/ 9 w 14"/>
                <a:gd name="T3" fmla="*/ 38 h 38"/>
                <a:gd name="T4" fmla="*/ 14 w 14"/>
                <a:gd name="T5" fmla="*/ 3 h 38"/>
                <a:gd name="T6" fmla="*/ 4 w 14"/>
                <a:gd name="T7" fmla="*/ 0 h 38"/>
                <a:gd name="T8" fmla="*/ 0 w 14"/>
                <a:gd name="T9" fmla="*/ 36 h 38"/>
                <a:gd name="T10" fmla="*/ 0 w 14"/>
                <a:gd name="T11" fmla="*/ 36 h 38"/>
                <a:gd name="T12" fmla="*/ 9 w 14"/>
                <a:gd name="T13" fmla="*/ 38 h 38"/>
                <a:gd name="T14" fmla="*/ 9 w 14"/>
                <a:gd name="T15" fmla="*/ 38 h 38"/>
                <a:gd name="T16" fmla="*/ 9 w 14"/>
                <a:gd name="T17" fmla="*/ 38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"/>
                <a:gd name="T29" fmla="*/ 14 w 14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">
                  <a:moveTo>
                    <a:pt x="9" y="38"/>
                  </a:moveTo>
                  <a:lnTo>
                    <a:pt x="9" y="38"/>
                  </a:lnTo>
                  <a:lnTo>
                    <a:pt x="14" y="3"/>
                  </a:lnTo>
                  <a:lnTo>
                    <a:pt x="4" y="0"/>
                  </a:lnTo>
                  <a:lnTo>
                    <a:pt x="0" y="36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79" name="Freeform 110"/>
            <p:cNvSpPr>
              <a:spLocks/>
            </p:cNvSpPr>
            <p:nvPr/>
          </p:nvSpPr>
          <p:spPr bwMode="auto">
            <a:xfrm>
              <a:off x="2601" y="1947"/>
              <a:ext cx="21" cy="33"/>
            </a:xfrm>
            <a:custGeom>
              <a:avLst/>
              <a:gdLst>
                <a:gd name="T0" fmla="*/ 8 w 21"/>
                <a:gd name="T1" fmla="*/ 33 h 33"/>
                <a:gd name="T2" fmla="*/ 9 w 21"/>
                <a:gd name="T3" fmla="*/ 32 h 33"/>
                <a:gd name="T4" fmla="*/ 21 w 21"/>
                <a:gd name="T5" fmla="*/ 2 h 33"/>
                <a:gd name="T6" fmla="*/ 12 w 21"/>
                <a:gd name="T7" fmla="*/ 0 h 33"/>
                <a:gd name="T8" fmla="*/ 0 w 21"/>
                <a:gd name="T9" fmla="*/ 29 h 33"/>
                <a:gd name="T10" fmla="*/ 1 w 21"/>
                <a:gd name="T11" fmla="*/ 28 h 33"/>
                <a:gd name="T12" fmla="*/ 8 w 21"/>
                <a:gd name="T13" fmla="*/ 33 h 33"/>
                <a:gd name="T14" fmla="*/ 9 w 21"/>
                <a:gd name="T15" fmla="*/ 33 h 33"/>
                <a:gd name="T16" fmla="*/ 9 w 21"/>
                <a:gd name="T17" fmla="*/ 32 h 33"/>
                <a:gd name="T18" fmla="*/ 8 w 21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8" y="33"/>
                  </a:moveTo>
                  <a:lnTo>
                    <a:pt x="9" y="3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" y="28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0" name="Freeform 111"/>
            <p:cNvSpPr>
              <a:spLocks/>
            </p:cNvSpPr>
            <p:nvPr/>
          </p:nvSpPr>
          <p:spPr bwMode="auto">
            <a:xfrm>
              <a:off x="2587" y="1975"/>
              <a:ext cx="22" cy="32"/>
            </a:xfrm>
            <a:custGeom>
              <a:avLst/>
              <a:gdLst>
                <a:gd name="T0" fmla="*/ 7 w 22"/>
                <a:gd name="T1" fmla="*/ 32 h 32"/>
                <a:gd name="T2" fmla="*/ 7 w 22"/>
                <a:gd name="T3" fmla="*/ 32 h 32"/>
                <a:gd name="T4" fmla="*/ 22 w 22"/>
                <a:gd name="T5" fmla="*/ 5 h 32"/>
                <a:gd name="T6" fmla="*/ 15 w 22"/>
                <a:gd name="T7" fmla="*/ 0 h 32"/>
                <a:gd name="T8" fmla="*/ 0 w 22"/>
                <a:gd name="T9" fmla="*/ 27 h 32"/>
                <a:gd name="T10" fmla="*/ 0 w 22"/>
                <a:gd name="T11" fmla="*/ 27 h 32"/>
                <a:gd name="T12" fmla="*/ 7 w 22"/>
                <a:gd name="T13" fmla="*/ 32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32"/>
                <a:gd name="T23" fmla="*/ 22 w 2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32">
                  <a:moveTo>
                    <a:pt x="7" y="32"/>
                  </a:moveTo>
                  <a:lnTo>
                    <a:pt x="7" y="32"/>
                  </a:lnTo>
                  <a:lnTo>
                    <a:pt x="22" y="5"/>
                  </a:lnTo>
                  <a:lnTo>
                    <a:pt x="15" y="0"/>
                  </a:lnTo>
                  <a:lnTo>
                    <a:pt x="0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1" name="Freeform 112"/>
            <p:cNvSpPr>
              <a:spLocks/>
            </p:cNvSpPr>
            <p:nvPr/>
          </p:nvSpPr>
          <p:spPr bwMode="auto">
            <a:xfrm>
              <a:off x="2574" y="2002"/>
              <a:ext cx="20" cy="24"/>
            </a:xfrm>
            <a:custGeom>
              <a:avLst/>
              <a:gdLst>
                <a:gd name="T0" fmla="*/ 9 w 20"/>
                <a:gd name="T1" fmla="*/ 19 h 24"/>
                <a:gd name="T2" fmla="*/ 9 w 20"/>
                <a:gd name="T3" fmla="*/ 24 h 24"/>
                <a:gd name="T4" fmla="*/ 20 w 20"/>
                <a:gd name="T5" fmla="*/ 5 h 24"/>
                <a:gd name="T6" fmla="*/ 13 w 20"/>
                <a:gd name="T7" fmla="*/ 0 h 24"/>
                <a:gd name="T8" fmla="*/ 2 w 20"/>
                <a:gd name="T9" fmla="*/ 19 h 24"/>
                <a:gd name="T10" fmla="*/ 2 w 20"/>
                <a:gd name="T11" fmla="*/ 24 h 24"/>
                <a:gd name="T12" fmla="*/ 2 w 20"/>
                <a:gd name="T13" fmla="*/ 19 h 24"/>
                <a:gd name="T14" fmla="*/ 0 w 20"/>
                <a:gd name="T15" fmla="*/ 22 h 24"/>
                <a:gd name="T16" fmla="*/ 2 w 20"/>
                <a:gd name="T17" fmla="*/ 24 h 24"/>
                <a:gd name="T18" fmla="*/ 9 w 20"/>
                <a:gd name="T19" fmla="*/ 19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9" y="19"/>
                  </a:moveTo>
                  <a:lnTo>
                    <a:pt x="9" y="24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2" name="Freeform 113"/>
            <p:cNvSpPr>
              <a:spLocks/>
            </p:cNvSpPr>
            <p:nvPr/>
          </p:nvSpPr>
          <p:spPr bwMode="auto">
            <a:xfrm>
              <a:off x="2576" y="2021"/>
              <a:ext cx="22" cy="31"/>
            </a:xfrm>
            <a:custGeom>
              <a:avLst/>
              <a:gdLst>
                <a:gd name="T0" fmla="*/ 19 w 22"/>
                <a:gd name="T1" fmla="*/ 21 h 31"/>
                <a:gd name="T2" fmla="*/ 22 w 22"/>
                <a:gd name="T3" fmla="*/ 24 h 31"/>
                <a:gd name="T4" fmla="*/ 7 w 22"/>
                <a:gd name="T5" fmla="*/ 0 h 31"/>
                <a:gd name="T6" fmla="*/ 0 w 22"/>
                <a:gd name="T7" fmla="*/ 5 h 31"/>
                <a:gd name="T8" fmla="*/ 15 w 22"/>
                <a:gd name="T9" fmla="*/ 29 h 31"/>
                <a:gd name="T10" fmla="*/ 19 w 22"/>
                <a:gd name="T11" fmla="*/ 31 h 31"/>
                <a:gd name="T12" fmla="*/ 15 w 22"/>
                <a:gd name="T13" fmla="*/ 29 h 31"/>
                <a:gd name="T14" fmla="*/ 17 w 22"/>
                <a:gd name="T15" fmla="*/ 31 h 31"/>
                <a:gd name="T16" fmla="*/ 19 w 22"/>
                <a:gd name="T17" fmla="*/ 31 h 31"/>
                <a:gd name="T18" fmla="*/ 19 w 22"/>
                <a:gd name="T19" fmla="*/ 21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1"/>
                <a:gd name="T32" fmla="*/ 22 w 22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1">
                  <a:moveTo>
                    <a:pt x="19" y="21"/>
                  </a:moveTo>
                  <a:lnTo>
                    <a:pt x="22" y="24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" y="29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3" name="Freeform 114"/>
            <p:cNvSpPr>
              <a:spLocks/>
            </p:cNvSpPr>
            <p:nvPr/>
          </p:nvSpPr>
          <p:spPr bwMode="auto">
            <a:xfrm>
              <a:off x="2593" y="2042"/>
              <a:ext cx="8" cy="12"/>
            </a:xfrm>
            <a:custGeom>
              <a:avLst/>
              <a:gdLst>
                <a:gd name="T0" fmla="*/ 2 w 8"/>
                <a:gd name="T1" fmla="*/ 2 h 12"/>
                <a:gd name="T2" fmla="*/ 8 w 8"/>
                <a:gd name="T3" fmla="*/ 3 h 12"/>
                <a:gd name="T4" fmla="*/ 7 w 8"/>
                <a:gd name="T5" fmla="*/ 2 h 12"/>
                <a:gd name="T6" fmla="*/ 3 w 8"/>
                <a:gd name="T7" fmla="*/ 0 h 12"/>
                <a:gd name="T8" fmla="*/ 2 w 8"/>
                <a:gd name="T9" fmla="*/ 0 h 12"/>
                <a:gd name="T10" fmla="*/ 2 w 8"/>
                <a:gd name="T11" fmla="*/ 0 h 12"/>
                <a:gd name="T12" fmla="*/ 2 w 8"/>
                <a:gd name="T13" fmla="*/ 10 h 12"/>
                <a:gd name="T14" fmla="*/ 2 w 8"/>
                <a:gd name="T15" fmla="*/ 10 h 12"/>
                <a:gd name="T16" fmla="*/ 3 w 8"/>
                <a:gd name="T17" fmla="*/ 10 h 12"/>
                <a:gd name="T18" fmla="*/ 0 w 8"/>
                <a:gd name="T19" fmla="*/ 9 h 12"/>
                <a:gd name="T20" fmla="*/ 1 w 8"/>
                <a:gd name="T21" fmla="*/ 10 h 12"/>
                <a:gd name="T22" fmla="*/ 7 w 8"/>
                <a:gd name="T23" fmla="*/ 11 h 12"/>
                <a:gd name="T24" fmla="*/ 1 w 8"/>
                <a:gd name="T25" fmla="*/ 10 h 12"/>
                <a:gd name="T26" fmla="*/ 3 w 8"/>
                <a:gd name="T27" fmla="*/ 12 h 12"/>
                <a:gd name="T28" fmla="*/ 7 w 8"/>
                <a:gd name="T29" fmla="*/ 11 h 12"/>
                <a:gd name="T30" fmla="*/ 2 w 8"/>
                <a:gd name="T31" fmla="*/ 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"/>
                <a:gd name="T49" fmla="*/ 0 h 12"/>
                <a:gd name="T50" fmla="*/ 8 w 8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" h="12">
                  <a:moveTo>
                    <a:pt x="2" y="2"/>
                  </a:moveTo>
                  <a:lnTo>
                    <a:pt x="8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1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4" name="Freeform 115"/>
            <p:cNvSpPr>
              <a:spLocks/>
            </p:cNvSpPr>
            <p:nvPr/>
          </p:nvSpPr>
          <p:spPr bwMode="auto">
            <a:xfrm>
              <a:off x="2607" y="2047"/>
              <a:ext cx="70" cy="149"/>
            </a:xfrm>
            <a:custGeom>
              <a:avLst/>
              <a:gdLst>
                <a:gd name="T0" fmla="*/ 60 w 70"/>
                <a:gd name="T1" fmla="*/ 149 h 149"/>
                <a:gd name="T2" fmla="*/ 62 w 70"/>
                <a:gd name="T3" fmla="*/ 149 h 149"/>
                <a:gd name="T4" fmla="*/ 63 w 70"/>
                <a:gd name="T5" fmla="*/ 149 h 149"/>
                <a:gd name="T6" fmla="*/ 66 w 70"/>
                <a:gd name="T7" fmla="*/ 149 h 149"/>
                <a:gd name="T8" fmla="*/ 68 w 70"/>
                <a:gd name="T9" fmla="*/ 149 h 149"/>
                <a:gd name="T10" fmla="*/ 70 w 70"/>
                <a:gd name="T11" fmla="*/ 143 h 149"/>
                <a:gd name="T12" fmla="*/ 70 w 70"/>
                <a:gd name="T13" fmla="*/ 136 h 149"/>
                <a:gd name="T14" fmla="*/ 67 w 70"/>
                <a:gd name="T15" fmla="*/ 129 h 149"/>
                <a:gd name="T16" fmla="*/ 64 w 70"/>
                <a:gd name="T17" fmla="*/ 123 h 149"/>
                <a:gd name="T18" fmla="*/ 57 w 70"/>
                <a:gd name="T19" fmla="*/ 38 h 149"/>
                <a:gd name="T20" fmla="*/ 59 w 70"/>
                <a:gd name="T21" fmla="*/ 33 h 149"/>
                <a:gd name="T22" fmla="*/ 61 w 70"/>
                <a:gd name="T23" fmla="*/ 29 h 149"/>
                <a:gd name="T24" fmla="*/ 64 w 70"/>
                <a:gd name="T25" fmla="*/ 25 h 149"/>
                <a:gd name="T26" fmla="*/ 68 w 70"/>
                <a:gd name="T27" fmla="*/ 21 h 149"/>
                <a:gd name="T28" fmla="*/ 67 w 70"/>
                <a:gd name="T29" fmla="*/ 20 h 149"/>
                <a:gd name="T30" fmla="*/ 66 w 70"/>
                <a:gd name="T31" fmla="*/ 18 h 149"/>
                <a:gd name="T32" fmla="*/ 64 w 70"/>
                <a:gd name="T33" fmla="*/ 17 h 149"/>
                <a:gd name="T34" fmla="*/ 62 w 70"/>
                <a:gd name="T35" fmla="*/ 16 h 149"/>
                <a:gd name="T36" fmla="*/ 61 w 70"/>
                <a:gd name="T37" fmla="*/ 13 h 149"/>
                <a:gd name="T38" fmla="*/ 60 w 70"/>
                <a:gd name="T39" fmla="*/ 10 h 149"/>
                <a:gd name="T40" fmla="*/ 59 w 70"/>
                <a:gd name="T41" fmla="*/ 6 h 149"/>
                <a:gd name="T42" fmla="*/ 57 w 70"/>
                <a:gd name="T43" fmla="*/ 1 h 149"/>
                <a:gd name="T44" fmla="*/ 57 w 70"/>
                <a:gd name="T45" fmla="*/ 1 h 149"/>
                <a:gd name="T46" fmla="*/ 56 w 70"/>
                <a:gd name="T47" fmla="*/ 1 h 149"/>
                <a:gd name="T48" fmla="*/ 54 w 70"/>
                <a:gd name="T49" fmla="*/ 1 h 149"/>
                <a:gd name="T50" fmla="*/ 53 w 70"/>
                <a:gd name="T51" fmla="*/ 0 h 149"/>
                <a:gd name="T52" fmla="*/ 50 w 70"/>
                <a:gd name="T53" fmla="*/ 1 h 149"/>
                <a:gd name="T54" fmla="*/ 49 w 70"/>
                <a:gd name="T55" fmla="*/ 1 h 149"/>
                <a:gd name="T56" fmla="*/ 48 w 70"/>
                <a:gd name="T57" fmla="*/ 3 h 149"/>
                <a:gd name="T58" fmla="*/ 47 w 70"/>
                <a:gd name="T59" fmla="*/ 5 h 149"/>
                <a:gd name="T60" fmla="*/ 13 w 70"/>
                <a:gd name="T61" fmla="*/ 16 h 149"/>
                <a:gd name="T62" fmla="*/ 9 w 70"/>
                <a:gd name="T63" fmla="*/ 27 h 149"/>
                <a:gd name="T64" fmla="*/ 6 w 70"/>
                <a:gd name="T65" fmla="*/ 39 h 149"/>
                <a:gd name="T66" fmla="*/ 3 w 70"/>
                <a:gd name="T67" fmla="*/ 52 h 149"/>
                <a:gd name="T68" fmla="*/ 1 w 70"/>
                <a:gd name="T69" fmla="*/ 65 h 149"/>
                <a:gd name="T70" fmla="*/ 0 w 70"/>
                <a:gd name="T71" fmla="*/ 78 h 149"/>
                <a:gd name="T72" fmla="*/ 1 w 70"/>
                <a:gd name="T73" fmla="*/ 92 h 149"/>
                <a:gd name="T74" fmla="*/ 2 w 70"/>
                <a:gd name="T75" fmla="*/ 104 h 149"/>
                <a:gd name="T76" fmla="*/ 6 w 70"/>
                <a:gd name="T77" fmla="*/ 116 h 149"/>
                <a:gd name="T78" fmla="*/ 20 w 70"/>
                <a:gd name="T79" fmla="*/ 123 h 149"/>
                <a:gd name="T80" fmla="*/ 24 w 70"/>
                <a:gd name="T81" fmla="*/ 134 h 149"/>
                <a:gd name="T82" fmla="*/ 60 w 70"/>
                <a:gd name="T83" fmla="*/ 149 h 1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"/>
                <a:gd name="T127" fmla="*/ 0 h 149"/>
                <a:gd name="T128" fmla="*/ 70 w 70"/>
                <a:gd name="T129" fmla="*/ 149 h 1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" h="149">
                  <a:moveTo>
                    <a:pt x="60" y="149"/>
                  </a:moveTo>
                  <a:lnTo>
                    <a:pt x="62" y="149"/>
                  </a:lnTo>
                  <a:lnTo>
                    <a:pt x="63" y="149"/>
                  </a:lnTo>
                  <a:lnTo>
                    <a:pt x="66" y="149"/>
                  </a:lnTo>
                  <a:lnTo>
                    <a:pt x="68" y="149"/>
                  </a:lnTo>
                  <a:lnTo>
                    <a:pt x="70" y="143"/>
                  </a:lnTo>
                  <a:lnTo>
                    <a:pt x="70" y="136"/>
                  </a:lnTo>
                  <a:lnTo>
                    <a:pt x="67" y="129"/>
                  </a:lnTo>
                  <a:lnTo>
                    <a:pt x="64" y="123"/>
                  </a:lnTo>
                  <a:lnTo>
                    <a:pt x="57" y="38"/>
                  </a:lnTo>
                  <a:lnTo>
                    <a:pt x="59" y="33"/>
                  </a:lnTo>
                  <a:lnTo>
                    <a:pt x="61" y="29"/>
                  </a:lnTo>
                  <a:lnTo>
                    <a:pt x="64" y="25"/>
                  </a:lnTo>
                  <a:lnTo>
                    <a:pt x="68" y="21"/>
                  </a:lnTo>
                  <a:lnTo>
                    <a:pt x="67" y="20"/>
                  </a:lnTo>
                  <a:lnTo>
                    <a:pt x="66" y="18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3"/>
                  </a:lnTo>
                  <a:lnTo>
                    <a:pt x="60" y="10"/>
                  </a:lnTo>
                  <a:lnTo>
                    <a:pt x="59" y="6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13" y="16"/>
                  </a:lnTo>
                  <a:lnTo>
                    <a:pt x="9" y="27"/>
                  </a:lnTo>
                  <a:lnTo>
                    <a:pt x="6" y="39"/>
                  </a:lnTo>
                  <a:lnTo>
                    <a:pt x="3" y="52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2"/>
                  </a:lnTo>
                  <a:lnTo>
                    <a:pt x="2" y="104"/>
                  </a:lnTo>
                  <a:lnTo>
                    <a:pt x="6" y="116"/>
                  </a:lnTo>
                  <a:lnTo>
                    <a:pt x="20" y="123"/>
                  </a:lnTo>
                  <a:lnTo>
                    <a:pt x="24" y="134"/>
                  </a:lnTo>
                  <a:lnTo>
                    <a:pt x="60" y="149"/>
                  </a:lnTo>
                  <a:close/>
                </a:path>
              </a:pathLst>
            </a:custGeom>
            <a:solidFill>
              <a:srgbClr val="5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5" name="Freeform 116"/>
            <p:cNvSpPr>
              <a:spLocks/>
            </p:cNvSpPr>
            <p:nvPr/>
          </p:nvSpPr>
          <p:spPr bwMode="auto">
            <a:xfrm>
              <a:off x="2398" y="2051"/>
              <a:ext cx="83" cy="142"/>
            </a:xfrm>
            <a:custGeom>
              <a:avLst/>
              <a:gdLst>
                <a:gd name="T0" fmla="*/ 44 w 83"/>
                <a:gd name="T1" fmla="*/ 142 h 142"/>
                <a:gd name="T2" fmla="*/ 45 w 83"/>
                <a:gd name="T3" fmla="*/ 142 h 142"/>
                <a:gd name="T4" fmla="*/ 46 w 83"/>
                <a:gd name="T5" fmla="*/ 142 h 142"/>
                <a:gd name="T6" fmla="*/ 49 w 83"/>
                <a:gd name="T7" fmla="*/ 142 h 142"/>
                <a:gd name="T8" fmla="*/ 50 w 83"/>
                <a:gd name="T9" fmla="*/ 142 h 142"/>
                <a:gd name="T10" fmla="*/ 52 w 83"/>
                <a:gd name="T11" fmla="*/ 136 h 142"/>
                <a:gd name="T12" fmla="*/ 52 w 83"/>
                <a:gd name="T13" fmla="*/ 129 h 142"/>
                <a:gd name="T14" fmla="*/ 51 w 83"/>
                <a:gd name="T15" fmla="*/ 121 h 142"/>
                <a:gd name="T16" fmla="*/ 50 w 83"/>
                <a:gd name="T17" fmla="*/ 114 h 142"/>
                <a:gd name="T18" fmla="*/ 67 w 83"/>
                <a:gd name="T19" fmla="*/ 106 h 142"/>
                <a:gd name="T20" fmla="*/ 71 w 83"/>
                <a:gd name="T21" fmla="*/ 101 h 142"/>
                <a:gd name="T22" fmla="*/ 72 w 83"/>
                <a:gd name="T23" fmla="*/ 95 h 142"/>
                <a:gd name="T24" fmla="*/ 72 w 83"/>
                <a:gd name="T25" fmla="*/ 88 h 142"/>
                <a:gd name="T26" fmla="*/ 70 w 83"/>
                <a:gd name="T27" fmla="*/ 82 h 142"/>
                <a:gd name="T28" fmla="*/ 79 w 83"/>
                <a:gd name="T29" fmla="*/ 60 h 142"/>
                <a:gd name="T30" fmla="*/ 79 w 83"/>
                <a:gd name="T31" fmla="*/ 59 h 142"/>
                <a:gd name="T32" fmla="*/ 79 w 83"/>
                <a:gd name="T33" fmla="*/ 58 h 142"/>
                <a:gd name="T34" fmla="*/ 79 w 83"/>
                <a:gd name="T35" fmla="*/ 55 h 142"/>
                <a:gd name="T36" fmla="*/ 78 w 83"/>
                <a:gd name="T37" fmla="*/ 54 h 142"/>
                <a:gd name="T38" fmla="*/ 80 w 83"/>
                <a:gd name="T39" fmla="*/ 51 h 142"/>
                <a:gd name="T40" fmla="*/ 82 w 83"/>
                <a:gd name="T41" fmla="*/ 46 h 142"/>
                <a:gd name="T42" fmla="*/ 83 w 83"/>
                <a:gd name="T43" fmla="*/ 40 h 142"/>
                <a:gd name="T44" fmla="*/ 83 w 83"/>
                <a:gd name="T45" fmla="*/ 35 h 142"/>
                <a:gd name="T46" fmla="*/ 83 w 83"/>
                <a:gd name="T47" fmla="*/ 29 h 142"/>
                <a:gd name="T48" fmla="*/ 83 w 83"/>
                <a:gd name="T49" fmla="*/ 23 h 142"/>
                <a:gd name="T50" fmla="*/ 82 w 83"/>
                <a:gd name="T51" fmla="*/ 19 h 142"/>
                <a:gd name="T52" fmla="*/ 80 w 83"/>
                <a:gd name="T53" fmla="*/ 14 h 142"/>
                <a:gd name="T54" fmla="*/ 76 w 83"/>
                <a:gd name="T55" fmla="*/ 9 h 142"/>
                <a:gd name="T56" fmla="*/ 72 w 83"/>
                <a:gd name="T57" fmla="*/ 6 h 142"/>
                <a:gd name="T58" fmla="*/ 69 w 83"/>
                <a:gd name="T59" fmla="*/ 2 h 142"/>
                <a:gd name="T60" fmla="*/ 65 w 83"/>
                <a:gd name="T61" fmla="*/ 0 h 142"/>
                <a:gd name="T62" fmla="*/ 52 w 83"/>
                <a:gd name="T63" fmla="*/ 2 h 142"/>
                <a:gd name="T64" fmla="*/ 44 w 83"/>
                <a:gd name="T65" fmla="*/ 10 h 142"/>
                <a:gd name="T66" fmla="*/ 40 w 83"/>
                <a:gd name="T67" fmla="*/ 9 h 142"/>
                <a:gd name="T68" fmla="*/ 38 w 83"/>
                <a:gd name="T69" fmla="*/ 6 h 142"/>
                <a:gd name="T70" fmla="*/ 35 w 83"/>
                <a:gd name="T71" fmla="*/ 3 h 142"/>
                <a:gd name="T72" fmla="*/ 31 w 83"/>
                <a:gd name="T73" fmla="*/ 1 h 142"/>
                <a:gd name="T74" fmla="*/ 18 w 83"/>
                <a:gd name="T75" fmla="*/ 2 h 142"/>
                <a:gd name="T76" fmla="*/ 0 w 83"/>
                <a:gd name="T77" fmla="*/ 90 h 142"/>
                <a:gd name="T78" fmla="*/ 3 w 83"/>
                <a:gd name="T79" fmla="*/ 98 h 142"/>
                <a:gd name="T80" fmla="*/ 6 w 83"/>
                <a:gd name="T81" fmla="*/ 106 h 142"/>
                <a:gd name="T82" fmla="*/ 11 w 83"/>
                <a:gd name="T83" fmla="*/ 113 h 142"/>
                <a:gd name="T84" fmla="*/ 16 w 83"/>
                <a:gd name="T85" fmla="*/ 120 h 142"/>
                <a:gd name="T86" fmla="*/ 22 w 83"/>
                <a:gd name="T87" fmla="*/ 127 h 142"/>
                <a:gd name="T88" fmla="*/ 27 w 83"/>
                <a:gd name="T89" fmla="*/ 132 h 142"/>
                <a:gd name="T90" fmla="*/ 36 w 83"/>
                <a:gd name="T91" fmla="*/ 138 h 142"/>
                <a:gd name="T92" fmla="*/ 44 w 83"/>
                <a:gd name="T93" fmla="*/ 142 h 1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"/>
                <a:gd name="T142" fmla="*/ 0 h 142"/>
                <a:gd name="T143" fmla="*/ 83 w 83"/>
                <a:gd name="T144" fmla="*/ 142 h 1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" h="142">
                  <a:moveTo>
                    <a:pt x="44" y="142"/>
                  </a:moveTo>
                  <a:lnTo>
                    <a:pt x="45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50" y="142"/>
                  </a:lnTo>
                  <a:lnTo>
                    <a:pt x="52" y="136"/>
                  </a:lnTo>
                  <a:lnTo>
                    <a:pt x="52" y="129"/>
                  </a:lnTo>
                  <a:lnTo>
                    <a:pt x="51" y="121"/>
                  </a:lnTo>
                  <a:lnTo>
                    <a:pt x="50" y="114"/>
                  </a:lnTo>
                  <a:lnTo>
                    <a:pt x="67" y="106"/>
                  </a:lnTo>
                  <a:lnTo>
                    <a:pt x="71" y="101"/>
                  </a:lnTo>
                  <a:lnTo>
                    <a:pt x="72" y="95"/>
                  </a:lnTo>
                  <a:lnTo>
                    <a:pt x="72" y="88"/>
                  </a:lnTo>
                  <a:lnTo>
                    <a:pt x="70" y="82"/>
                  </a:lnTo>
                  <a:lnTo>
                    <a:pt x="79" y="60"/>
                  </a:lnTo>
                  <a:lnTo>
                    <a:pt x="79" y="59"/>
                  </a:lnTo>
                  <a:lnTo>
                    <a:pt x="79" y="58"/>
                  </a:lnTo>
                  <a:lnTo>
                    <a:pt x="79" y="55"/>
                  </a:lnTo>
                  <a:lnTo>
                    <a:pt x="78" y="54"/>
                  </a:lnTo>
                  <a:lnTo>
                    <a:pt x="80" y="51"/>
                  </a:lnTo>
                  <a:lnTo>
                    <a:pt x="82" y="46"/>
                  </a:lnTo>
                  <a:lnTo>
                    <a:pt x="83" y="40"/>
                  </a:lnTo>
                  <a:lnTo>
                    <a:pt x="83" y="35"/>
                  </a:lnTo>
                  <a:lnTo>
                    <a:pt x="83" y="29"/>
                  </a:lnTo>
                  <a:lnTo>
                    <a:pt x="83" y="23"/>
                  </a:lnTo>
                  <a:lnTo>
                    <a:pt x="82" y="19"/>
                  </a:lnTo>
                  <a:lnTo>
                    <a:pt x="80" y="14"/>
                  </a:lnTo>
                  <a:lnTo>
                    <a:pt x="76" y="9"/>
                  </a:lnTo>
                  <a:lnTo>
                    <a:pt x="72" y="6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1" y="1"/>
                  </a:lnTo>
                  <a:lnTo>
                    <a:pt x="18" y="2"/>
                  </a:lnTo>
                  <a:lnTo>
                    <a:pt x="0" y="90"/>
                  </a:lnTo>
                  <a:lnTo>
                    <a:pt x="3" y="98"/>
                  </a:lnTo>
                  <a:lnTo>
                    <a:pt x="6" y="106"/>
                  </a:lnTo>
                  <a:lnTo>
                    <a:pt x="11" y="113"/>
                  </a:lnTo>
                  <a:lnTo>
                    <a:pt x="16" y="120"/>
                  </a:lnTo>
                  <a:lnTo>
                    <a:pt x="22" y="127"/>
                  </a:lnTo>
                  <a:lnTo>
                    <a:pt x="27" y="132"/>
                  </a:lnTo>
                  <a:lnTo>
                    <a:pt x="36" y="138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5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6" name="Freeform 117"/>
            <p:cNvSpPr>
              <a:spLocks/>
            </p:cNvSpPr>
            <p:nvPr/>
          </p:nvSpPr>
          <p:spPr bwMode="auto">
            <a:xfrm>
              <a:off x="2250" y="1853"/>
              <a:ext cx="132" cy="91"/>
            </a:xfrm>
            <a:custGeom>
              <a:avLst/>
              <a:gdLst>
                <a:gd name="T0" fmla="*/ 105 w 132"/>
                <a:gd name="T1" fmla="*/ 91 h 91"/>
                <a:gd name="T2" fmla="*/ 125 w 132"/>
                <a:gd name="T3" fmla="*/ 87 h 91"/>
                <a:gd name="T4" fmla="*/ 128 w 132"/>
                <a:gd name="T5" fmla="*/ 82 h 91"/>
                <a:gd name="T6" fmla="*/ 130 w 132"/>
                <a:gd name="T7" fmla="*/ 76 h 91"/>
                <a:gd name="T8" fmla="*/ 131 w 132"/>
                <a:gd name="T9" fmla="*/ 69 h 91"/>
                <a:gd name="T10" fmla="*/ 132 w 132"/>
                <a:gd name="T11" fmla="*/ 62 h 91"/>
                <a:gd name="T12" fmla="*/ 127 w 132"/>
                <a:gd name="T13" fmla="*/ 45 h 91"/>
                <a:gd name="T14" fmla="*/ 117 w 132"/>
                <a:gd name="T15" fmla="*/ 40 h 91"/>
                <a:gd name="T16" fmla="*/ 115 w 132"/>
                <a:gd name="T17" fmla="*/ 24 h 91"/>
                <a:gd name="T18" fmla="*/ 108 w 132"/>
                <a:gd name="T19" fmla="*/ 19 h 91"/>
                <a:gd name="T20" fmla="*/ 99 w 132"/>
                <a:gd name="T21" fmla="*/ 18 h 91"/>
                <a:gd name="T22" fmla="*/ 91 w 132"/>
                <a:gd name="T23" fmla="*/ 16 h 91"/>
                <a:gd name="T24" fmla="*/ 84 w 132"/>
                <a:gd name="T25" fmla="*/ 10 h 91"/>
                <a:gd name="T26" fmla="*/ 78 w 132"/>
                <a:gd name="T27" fmla="*/ 9 h 91"/>
                <a:gd name="T28" fmla="*/ 72 w 132"/>
                <a:gd name="T29" fmla="*/ 7 h 91"/>
                <a:gd name="T30" fmla="*/ 66 w 132"/>
                <a:gd name="T31" fmla="*/ 5 h 91"/>
                <a:gd name="T32" fmla="*/ 61 w 132"/>
                <a:gd name="T33" fmla="*/ 3 h 91"/>
                <a:gd name="T34" fmla="*/ 57 w 132"/>
                <a:gd name="T35" fmla="*/ 0 h 91"/>
                <a:gd name="T36" fmla="*/ 52 w 132"/>
                <a:gd name="T37" fmla="*/ 0 h 91"/>
                <a:gd name="T38" fmla="*/ 48 w 132"/>
                <a:gd name="T39" fmla="*/ 0 h 91"/>
                <a:gd name="T40" fmla="*/ 44 w 132"/>
                <a:gd name="T41" fmla="*/ 3 h 91"/>
                <a:gd name="T42" fmla="*/ 37 w 132"/>
                <a:gd name="T43" fmla="*/ 7 h 91"/>
                <a:gd name="T44" fmla="*/ 31 w 132"/>
                <a:gd name="T45" fmla="*/ 11 h 91"/>
                <a:gd name="T46" fmla="*/ 25 w 132"/>
                <a:gd name="T47" fmla="*/ 12 h 91"/>
                <a:gd name="T48" fmla="*/ 19 w 132"/>
                <a:gd name="T49" fmla="*/ 12 h 91"/>
                <a:gd name="T50" fmla="*/ 12 w 132"/>
                <a:gd name="T51" fmla="*/ 17 h 91"/>
                <a:gd name="T52" fmla="*/ 6 w 132"/>
                <a:gd name="T53" fmla="*/ 24 h 91"/>
                <a:gd name="T54" fmla="*/ 2 w 132"/>
                <a:gd name="T55" fmla="*/ 33 h 91"/>
                <a:gd name="T56" fmla="*/ 0 w 132"/>
                <a:gd name="T57" fmla="*/ 43 h 91"/>
                <a:gd name="T58" fmla="*/ 0 w 132"/>
                <a:gd name="T59" fmla="*/ 48 h 91"/>
                <a:gd name="T60" fmla="*/ 0 w 132"/>
                <a:gd name="T61" fmla="*/ 52 h 91"/>
                <a:gd name="T62" fmla="*/ 0 w 132"/>
                <a:gd name="T63" fmla="*/ 56 h 91"/>
                <a:gd name="T64" fmla="*/ 2 w 132"/>
                <a:gd name="T65" fmla="*/ 59 h 91"/>
                <a:gd name="T66" fmla="*/ 20 w 132"/>
                <a:gd name="T67" fmla="*/ 74 h 91"/>
                <a:gd name="T68" fmla="*/ 27 w 132"/>
                <a:gd name="T69" fmla="*/ 72 h 91"/>
                <a:gd name="T70" fmla="*/ 34 w 132"/>
                <a:gd name="T71" fmla="*/ 69 h 91"/>
                <a:gd name="T72" fmla="*/ 40 w 132"/>
                <a:gd name="T73" fmla="*/ 68 h 91"/>
                <a:gd name="T74" fmla="*/ 47 w 132"/>
                <a:gd name="T75" fmla="*/ 70 h 91"/>
                <a:gd name="T76" fmla="*/ 48 w 132"/>
                <a:gd name="T77" fmla="*/ 72 h 91"/>
                <a:gd name="T78" fmla="*/ 50 w 132"/>
                <a:gd name="T79" fmla="*/ 76 h 91"/>
                <a:gd name="T80" fmla="*/ 52 w 132"/>
                <a:gd name="T81" fmla="*/ 77 h 91"/>
                <a:gd name="T82" fmla="*/ 55 w 132"/>
                <a:gd name="T83" fmla="*/ 78 h 91"/>
                <a:gd name="T84" fmla="*/ 68 w 132"/>
                <a:gd name="T85" fmla="*/ 75 h 91"/>
                <a:gd name="T86" fmla="*/ 70 w 132"/>
                <a:gd name="T87" fmla="*/ 76 h 91"/>
                <a:gd name="T88" fmla="*/ 72 w 132"/>
                <a:gd name="T89" fmla="*/ 77 h 91"/>
                <a:gd name="T90" fmla="*/ 73 w 132"/>
                <a:gd name="T91" fmla="*/ 81 h 91"/>
                <a:gd name="T92" fmla="*/ 75 w 132"/>
                <a:gd name="T93" fmla="*/ 83 h 91"/>
                <a:gd name="T94" fmla="*/ 82 w 132"/>
                <a:gd name="T95" fmla="*/ 83 h 91"/>
                <a:gd name="T96" fmla="*/ 90 w 132"/>
                <a:gd name="T97" fmla="*/ 84 h 91"/>
                <a:gd name="T98" fmla="*/ 97 w 132"/>
                <a:gd name="T99" fmla="*/ 87 h 91"/>
                <a:gd name="T100" fmla="*/ 102 w 132"/>
                <a:gd name="T101" fmla="*/ 91 h 91"/>
                <a:gd name="T102" fmla="*/ 102 w 132"/>
                <a:gd name="T103" fmla="*/ 91 h 91"/>
                <a:gd name="T104" fmla="*/ 104 w 132"/>
                <a:gd name="T105" fmla="*/ 91 h 91"/>
                <a:gd name="T106" fmla="*/ 105 w 132"/>
                <a:gd name="T107" fmla="*/ 91 h 91"/>
                <a:gd name="T108" fmla="*/ 105 w 132"/>
                <a:gd name="T109" fmla="*/ 91 h 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2"/>
                <a:gd name="T166" fmla="*/ 0 h 91"/>
                <a:gd name="T167" fmla="*/ 132 w 132"/>
                <a:gd name="T168" fmla="*/ 91 h 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2" h="91">
                  <a:moveTo>
                    <a:pt x="105" y="91"/>
                  </a:moveTo>
                  <a:lnTo>
                    <a:pt x="125" y="87"/>
                  </a:lnTo>
                  <a:lnTo>
                    <a:pt x="128" y="82"/>
                  </a:lnTo>
                  <a:lnTo>
                    <a:pt x="130" y="76"/>
                  </a:lnTo>
                  <a:lnTo>
                    <a:pt x="131" y="69"/>
                  </a:lnTo>
                  <a:lnTo>
                    <a:pt x="132" y="62"/>
                  </a:lnTo>
                  <a:lnTo>
                    <a:pt x="127" y="45"/>
                  </a:lnTo>
                  <a:lnTo>
                    <a:pt x="117" y="40"/>
                  </a:lnTo>
                  <a:lnTo>
                    <a:pt x="115" y="24"/>
                  </a:lnTo>
                  <a:lnTo>
                    <a:pt x="108" y="19"/>
                  </a:lnTo>
                  <a:lnTo>
                    <a:pt x="99" y="18"/>
                  </a:lnTo>
                  <a:lnTo>
                    <a:pt x="91" y="16"/>
                  </a:lnTo>
                  <a:lnTo>
                    <a:pt x="84" y="10"/>
                  </a:lnTo>
                  <a:lnTo>
                    <a:pt x="78" y="9"/>
                  </a:lnTo>
                  <a:lnTo>
                    <a:pt x="72" y="7"/>
                  </a:lnTo>
                  <a:lnTo>
                    <a:pt x="66" y="5"/>
                  </a:lnTo>
                  <a:lnTo>
                    <a:pt x="61" y="3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3"/>
                  </a:lnTo>
                  <a:lnTo>
                    <a:pt x="37" y="7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7"/>
                  </a:lnTo>
                  <a:lnTo>
                    <a:pt x="6" y="24"/>
                  </a:lnTo>
                  <a:lnTo>
                    <a:pt x="2" y="33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20" y="74"/>
                  </a:lnTo>
                  <a:lnTo>
                    <a:pt x="27" y="72"/>
                  </a:lnTo>
                  <a:lnTo>
                    <a:pt x="34" y="69"/>
                  </a:lnTo>
                  <a:lnTo>
                    <a:pt x="40" y="68"/>
                  </a:lnTo>
                  <a:lnTo>
                    <a:pt x="47" y="70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2" y="77"/>
                  </a:lnTo>
                  <a:lnTo>
                    <a:pt x="55" y="78"/>
                  </a:lnTo>
                  <a:lnTo>
                    <a:pt x="68" y="75"/>
                  </a:lnTo>
                  <a:lnTo>
                    <a:pt x="70" y="76"/>
                  </a:lnTo>
                  <a:lnTo>
                    <a:pt x="72" y="77"/>
                  </a:lnTo>
                  <a:lnTo>
                    <a:pt x="73" y="81"/>
                  </a:lnTo>
                  <a:lnTo>
                    <a:pt x="75" y="83"/>
                  </a:lnTo>
                  <a:lnTo>
                    <a:pt x="82" y="83"/>
                  </a:lnTo>
                  <a:lnTo>
                    <a:pt x="90" y="84"/>
                  </a:lnTo>
                  <a:lnTo>
                    <a:pt x="97" y="87"/>
                  </a:lnTo>
                  <a:lnTo>
                    <a:pt x="102" y="91"/>
                  </a:lnTo>
                  <a:lnTo>
                    <a:pt x="104" y="91"/>
                  </a:lnTo>
                  <a:lnTo>
                    <a:pt x="105" y="91"/>
                  </a:lnTo>
                  <a:close/>
                </a:path>
              </a:pathLst>
            </a:custGeom>
            <a:solidFill>
              <a:srgbClr val="5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7" name="Freeform 118"/>
            <p:cNvSpPr>
              <a:spLocks/>
            </p:cNvSpPr>
            <p:nvPr/>
          </p:nvSpPr>
          <p:spPr bwMode="auto">
            <a:xfrm>
              <a:off x="2680" y="1857"/>
              <a:ext cx="135" cy="77"/>
            </a:xfrm>
            <a:custGeom>
              <a:avLst/>
              <a:gdLst>
                <a:gd name="T0" fmla="*/ 36 w 135"/>
                <a:gd name="T1" fmla="*/ 75 h 77"/>
                <a:gd name="T2" fmla="*/ 67 w 135"/>
                <a:gd name="T3" fmla="*/ 67 h 77"/>
                <a:gd name="T4" fmla="*/ 68 w 135"/>
                <a:gd name="T5" fmla="*/ 66 h 77"/>
                <a:gd name="T6" fmla="*/ 70 w 135"/>
                <a:gd name="T7" fmla="*/ 65 h 77"/>
                <a:gd name="T8" fmla="*/ 71 w 135"/>
                <a:gd name="T9" fmla="*/ 62 h 77"/>
                <a:gd name="T10" fmla="*/ 73 w 135"/>
                <a:gd name="T11" fmla="*/ 60 h 77"/>
                <a:gd name="T12" fmla="*/ 106 w 135"/>
                <a:gd name="T13" fmla="*/ 51 h 77"/>
                <a:gd name="T14" fmla="*/ 107 w 135"/>
                <a:gd name="T15" fmla="*/ 51 h 77"/>
                <a:gd name="T16" fmla="*/ 108 w 135"/>
                <a:gd name="T17" fmla="*/ 53 h 77"/>
                <a:gd name="T18" fmla="*/ 110 w 135"/>
                <a:gd name="T19" fmla="*/ 54 h 77"/>
                <a:gd name="T20" fmla="*/ 111 w 135"/>
                <a:gd name="T21" fmla="*/ 55 h 77"/>
                <a:gd name="T22" fmla="*/ 124 w 135"/>
                <a:gd name="T23" fmla="*/ 51 h 77"/>
                <a:gd name="T24" fmla="*/ 127 w 135"/>
                <a:gd name="T25" fmla="*/ 51 h 77"/>
                <a:gd name="T26" fmla="*/ 128 w 135"/>
                <a:gd name="T27" fmla="*/ 51 h 77"/>
                <a:gd name="T28" fmla="*/ 130 w 135"/>
                <a:gd name="T29" fmla="*/ 49 h 77"/>
                <a:gd name="T30" fmla="*/ 133 w 135"/>
                <a:gd name="T31" fmla="*/ 48 h 77"/>
                <a:gd name="T32" fmla="*/ 135 w 135"/>
                <a:gd name="T33" fmla="*/ 44 h 77"/>
                <a:gd name="T34" fmla="*/ 135 w 135"/>
                <a:gd name="T35" fmla="*/ 39 h 77"/>
                <a:gd name="T36" fmla="*/ 134 w 135"/>
                <a:gd name="T37" fmla="*/ 34 h 77"/>
                <a:gd name="T38" fmla="*/ 133 w 135"/>
                <a:gd name="T39" fmla="*/ 29 h 77"/>
                <a:gd name="T40" fmla="*/ 130 w 135"/>
                <a:gd name="T41" fmla="*/ 25 h 77"/>
                <a:gd name="T42" fmla="*/ 128 w 135"/>
                <a:gd name="T43" fmla="*/ 21 h 77"/>
                <a:gd name="T44" fmla="*/ 124 w 135"/>
                <a:gd name="T45" fmla="*/ 16 h 77"/>
                <a:gd name="T46" fmla="*/ 122 w 135"/>
                <a:gd name="T47" fmla="*/ 13 h 77"/>
                <a:gd name="T48" fmla="*/ 115 w 135"/>
                <a:gd name="T49" fmla="*/ 12 h 77"/>
                <a:gd name="T50" fmla="*/ 108 w 135"/>
                <a:gd name="T51" fmla="*/ 10 h 77"/>
                <a:gd name="T52" fmla="*/ 101 w 135"/>
                <a:gd name="T53" fmla="*/ 9 h 77"/>
                <a:gd name="T54" fmla="*/ 95 w 135"/>
                <a:gd name="T55" fmla="*/ 8 h 77"/>
                <a:gd name="T56" fmla="*/ 88 w 135"/>
                <a:gd name="T57" fmla="*/ 7 h 77"/>
                <a:gd name="T58" fmla="*/ 82 w 135"/>
                <a:gd name="T59" fmla="*/ 6 h 77"/>
                <a:gd name="T60" fmla="*/ 76 w 135"/>
                <a:gd name="T61" fmla="*/ 3 h 77"/>
                <a:gd name="T62" fmla="*/ 69 w 135"/>
                <a:gd name="T63" fmla="*/ 0 h 77"/>
                <a:gd name="T64" fmla="*/ 60 w 135"/>
                <a:gd name="T65" fmla="*/ 0 h 77"/>
                <a:gd name="T66" fmla="*/ 53 w 135"/>
                <a:gd name="T67" fmla="*/ 2 h 77"/>
                <a:gd name="T68" fmla="*/ 46 w 135"/>
                <a:gd name="T69" fmla="*/ 6 h 77"/>
                <a:gd name="T70" fmla="*/ 39 w 135"/>
                <a:gd name="T71" fmla="*/ 8 h 77"/>
                <a:gd name="T72" fmla="*/ 34 w 135"/>
                <a:gd name="T73" fmla="*/ 8 h 77"/>
                <a:gd name="T74" fmla="*/ 28 w 135"/>
                <a:gd name="T75" fmla="*/ 7 h 77"/>
                <a:gd name="T76" fmla="*/ 23 w 135"/>
                <a:gd name="T77" fmla="*/ 7 h 77"/>
                <a:gd name="T78" fmla="*/ 17 w 135"/>
                <a:gd name="T79" fmla="*/ 8 h 77"/>
                <a:gd name="T80" fmla="*/ 0 w 135"/>
                <a:gd name="T81" fmla="*/ 33 h 77"/>
                <a:gd name="T82" fmla="*/ 4 w 135"/>
                <a:gd name="T83" fmla="*/ 45 h 77"/>
                <a:gd name="T84" fmla="*/ 17 w 135"/>
                <a:gd name="T85" fmla="*/ 52 h 77"/>
                <a:gd name="T86" fmla="*/ 20 w 135"/>
                <a:gd name="T87" fmla="*/ 57 h 77"/>
                <a:gd name="T88" fmla="*/ 23 w 135"/>
                <a:gd name="T89" fmla="*/ 60 h 77"/>
                <a:gd name="T90" fmla="*/ 24 w 135"/>
                <a:gd name="T91" fmla="*/ 66 h 77"/>
                <a:gd name="T92" fmla="*/ 26 w 135"/>
                <a:gd name="T93" fmla="*/ 72 h 77"/>
                <a:gd name="T94" fmla="*/ 34 w 135"/>
                <a:gd name="T95" fmla="*/ 77 h 77"/>
                <a:gd name="T96" fmla="*/ 34 w 135"/>
                <a:gd name="T97" fmla="*/ 77 h 77"/>
                <a:gd name="T98" fmla="*/ 35 w 135"/>
                <a:gd name="T99" fmla="*/ 75 h 77"/>
                <a:gd name="T100" fmla="*/ 36 w 135"/>
                <a:gd name="T101" fmla="*/ 75 h 77"/>
                <a:gd name="T102" fmla="*/ 36 w 135"/>
                <a:gd name="T103" fmla="*/ 75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77"/>
                <a:gd name="T158" fmla="*/ 135 w 135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77">
                  <a:moveTo>
                    <a:pt x="36" y="75"/>
                  </a:moveTo>
                  <a:lnTo>
                    <a:pt x="67" y="67"/>
                  </a:lnTo>
                  <a:lnTo>
                    <a:pt x="68" y="66"/>
                  </a:lnTo>
                  <a:lnTo>
                    <a:pt x="70" y="65"/>
                  </a:lnTo>
                  <a:lnTo>
                    <a:pt x="71" y="62"/>
                  </a:lnTo>
                  <a:lnTo>
                    <a:pt x="73" y="60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3"/>
                  </a:lnTo>
                  <a:lnTo>
                    <a:pt x="110" y="54"/>
                  </a:lnTo>
                  <a:lnTo>
                    <a:pt x="111" y="55"/>
                  </a:lnTo>
                  <a:lnTo>
                    <a:pt x="124" y="51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30" y="49"/>
                  </a:lnTo>
                  <a:lnTo>
                    <a:pt x="133" y="48"/>
                  </a:lnTo>
                  <a:lnTo>
                    <a:pt x="135" y="44"/>
                  </a:lnTo>
                  <a:lnTo>
                    <a:pt x="135" y="39"/>
                  </a:lnTo>
                  <a:lnTo>
                    <a:pt x="134" y="34"/>
                  </a:lnTo>
                  <a:lnTo>
                    <a:pt x="133" y="29"/>
                  </a:lnTo>
                  <a:lnTo>
                    <a:pt x="130" y="25"/>
                  </a:lnTo>
                  <a:lnTo>
                    <a:pt x="128" y="21"/>
                  </a:lnTo>
                  <a:lnTo>
                    <a:pt x="124" y="16"/>
                  </a:lnTo>
                  <a:lnTo>
                    <a:pt x="122" y="13"/>
                  </a:lnTo>
                  <a:lnTo>
                    <a:pt x="115" y="12"/>
                  </a:lnTo>
                  <a:lnTo>
                    <a:pt x="108" y="10"/>
                  </a:lnTo>
                  <a:lnTo>
                    <a:pt x="101" y="9"/>
                  </a:lnTo>
                  <a:lnTo>
                    <a:pt x="95" y="8"/>
                  </a:lnTo>
                  <a:lnTo>
                    <a:pt x="88" y="7"/>
                  </a:lnTo>
                  <a:lnTo>
                    <a:pt x="82" y="6"/>
                  </a:lnTo>
                  <a:lnTo>
                    <a:pt x="76" y="3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46" y="6"/>
                  </a:lnTo>
                  <a:lnTo>
                    <a:pt x="39" y="8"/>
                  </a:lnTo>
                  <a:lnTo>
                    <a:pt x="34" y="8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17" y="8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7" y="52"/>
                  </a:lnTo>
                  <a:lnTo>
                    <a:pt x="20" y="57"/>
                  </a:lnTo>
                  <a:lnTo>
                    <a:pt x="23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6" y="75"/>
                  </a:lnTo>
                  <a:close/>
                </a:path>
              </a:pathLst>
            </a:custGeom>
            <a:solidFill>
              <a:srgbClr val="5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8" name="Freeform 119"/>
            <p:cNvSpPr>
              <a:spLocks/>
            </p:cNvSpPr>
            <p:nvPr/>
          </p:nvSpPr>
          <p:spPr bwMode="auto">
            <a:xfrm>
              <a:off x="2567" y="1657"/>
              <a:ext cx="107" cy="127"/>
            </a:xfrm>
            <a:custGeom>
              <a:avLst/>
              <a:gdLst>
                <a:gd name="T0" fmla="*/ 59 w 107"/>
                <a:gd name="T1" fmla="*/ 127 h 127"/>
                <a:gd name="T2" fmla="*/ 61 w 107"/>
                <a:gd name="T3" fmla="*/ 127 h 127"/>
                <a:gd name="T4" fmla="*/ 63 w 107"/>
                <a:gd name="T5" fmla="*/ 127 h 127"/>
                <a:gd name="T6" fmla="*/ 66 w 107"/>
                <a:gd name="T7" fmla="*/ 127 h 127"/>
                <a:gd name="T8" fmla="*/ 68 w 107"/>
                <a:gd name="T9" fmla="*/ 125 h 127"/>
                <a:gd name="T10" fmla="*/ 69 w 107"/>
                <a:gd name="T11" fmla="*/ 123 h 127"/>
                <a:gd name="T12" fmla="*/ 70 w 107"/>
                <a:gd name="T13" fmla="*/ 121 h 127"/>
                <a:gd name="T14" fmla="*/ 71 w 107"/>
                <a:gd name="T15" fmla="*/ 118 h 127"/>
                <a:gd name="T16" fmla="*/ 73 w 107"/>
                <a:gd name="T17" fmla="*/ 115 h 127"/>
                <a:gd name="T18" fmla="*/ 68 w 107"/>
                <a:gd name="T19" fmla="*/ 102 h 127"/>
                <a:gd name="T20" fmla="*/ 69 w 107"/>
                <a:gd name="T21" fmla="*/ 91 h 127"/>
                <a:gd name="T22" fmla="*/ 70 w 107"/>
                <a:gd name="T23" fmla="*/ 89 h 127"/>
                <a:gd name="T24" fmla="*/ 71 w 107"/>
                <a:gd name="T25" fmla="*/ 87 h 127"/>
                <a:gd name="T26" fmla="*/ 75 w 107"/>
                <a:gd name="T27" fmla="*/ 86 h 127"/>
                <a:gd name="T28" fmla="*/ 77 w 107"/>
                <a:gd name="T29" fmla="*/ 85 h 127"/>
                <a:gd name="T30" fmla="*/ 79 w 107"/>
                <a:gd name="T31" fmla="*/ 85 h 127"/>
                <a:gd name="T32" fmla="*/ 81 w 107"/>
                <a:gd name="T33" fmla="*/ 85 h 127"/>
                <a:gd name="T34" fmla="*/ 82 w 107"/>
                <a:gd name="T35" fmla="*/ 85 h 127"/>
                <a:gd name="T36" fmla="*/ 83 w 107"/>
                <a:gd name="T37" fmla="*/ 85 h 127"/>
                <a:gd name="T38" fmla="*/ 94 w 107"/>
                <a:gd name="T39" fmla="*/ 69 h 127"/>
                <a:gd name="T40" fmla="*/ 95 w 107"/>
                <a:gd name="T41" fmla="*/ 67 h 127"/>
                <a:gd name="T42" fmla="*/ 96 w 107"/>
                <a:gd name="T43" fmla="*/ 67 h 127"/>
                <a:gd name="T44" fmla="*/ 97 w 107"/>
                <a:gd name="T45" fmla="*/ 66 h 127"/>
                <a:gd name="T46" fmla="*/ 99 w 107"/>
                <a:gd name="T47" fmla="*/ 65 h 127"/>
                <a:gd name="T48" fmla="*/ 107 w 107"/>
                <a:gd name="T49" fmla="*/ 31 h 127"/>
                <a:gd name="T50" fmla="*/ 103 w 107"/>
                <a:gd name="T51" fmla="*/ 27 h 127"/>
                <a:gd name="T52" fmla="*/ 101 w 107"/>
                <a:gd name="T53" fmla="*/ 21 h 127"/>
                <a:gd name="T54" fmla="*/ 100 w 107"/>
                <a:gd name="T55" fmla="*/ 15 h 127"/>
                <a:gd name="T56" fmla="*/ 96 w 107"/>
                <a:gd name="T57" fmla="*/ 11 h 127"/>
                <a:gd name="T58" fmla="*/ 91 w 107"/>
                <a:gd name="T59" fmla="*/ 9 h 127"/>
                <a:gd name="T60" fmla="*/ 86 w 107"/>
                <a:gd name="T61" fmla="*/ 7 h 127"/>
                <a:gd name="T62" fmla="*/ 81 w 107"/>
                <a:gd name="T63" fmla="*/ 5 h 127"/>
                <a:gd name="T64" fmla="*/ 76 w 107"/>
                <a:gd name="T65" fmla="*/ 2 h 127"/>
                <a:gd name="T66" fmla="*/ 70 w 107"/>
                <a:gd name="T67" fmla="*/ 1 h 127"/>
                <a:gd name="T68" fmla="*/ 66 w 107"/>
                <a:gd name="T69" fmla="*/ 0 h 127"/>
                <a:gd name="T70" fmla="*/ 60 w 107"/>
                <a:gd name="T71" fmla="*/ 0 h 127"/>
                <a:gd name="T72" fmla="*/ 55 w 107"/>
                <a:gd name="T73" fmla="*/ 2 h 127"/>
                <a:gd name="T74" fmla="*/ 49 w 107"/>
                <a:gd name="T75" fmla="*/ 7 h 127"/>
                <a:gd name="T76" fmla="*/ 43 w 107"/>
                <a:gd name="T77" fmla="*/ 11 h 127"/>
                <a:gd name="T78" fmla="*/ 39 w 107"/>
                <a:gd name="T79" fmla="*/ 14 h 127"/>
                <a:gd name="T80" fmla="*/ 33 w 107"/>
                <a:gd name="T81" fmla="*/ 17 h 127"/>
                <a:gd name="T82" fmla="*/ 31 w 107"/>
                <a:gd name="T83" fmla="*/ 21 h 127"/>
                <a:gd name="T84" fmla="*/ 30 w 107"/>
                <a:gd name="T85" fmla="*/ 27 h 127"/>
                <a:gd name="T86" fmla="*/ 29 w 107"/>
                <a:gd name="T87" fmla="*/ 33 h 127"/>
                <a:gd name="T88" fmla="*/ 29 w 107"/>
                <a:gd name="T89" fmla="*/ 39 h 127"/>
                <a:gd name="T90" fmla="*/ 30 w 107"/>
                <a:gd name="T91" fmla="*/ 40 h 127"/>
                <a:gd name="T92" fmla="*/ 31 w 107"/>
                <a:gd name="T93" fmla="*/ 43 h 127"/>
                <a:gd name="T94" fmla="*/ 33 w 107"/>
                <a:gd name="T95" fmla="*/ 44 h 127"/>
                <a:gd name="T96" fmla="*/ 33 w 107"/>
                <a:gd name="T97" fmla="*/ 46 h 127"/>
                <a:gd name="T98" fmla="*/ 0 w 107"/>
                <a:gd name="T99" fmla="*/ 104 h 127"/>
                <a:gd name="T100" fmla="*/ 0 w 107"/>
                <a:gd name="T101" fmla="*/ 105 h 127"/>
                <a:gd name="T102" fmla="*/ 1 w 107"/>
                <a:gd name="T103" fmla="*/ 108 h 127"/>
                <a:gd name="T104" fmla="*/ 1 w 107"/>
                <a:gd name="T105" fmla="*/ 109 h 127"/>
                <a:gd name="T106" fmla="*/ 2 w 107"/>
                <a:gd name="T107" fmla="*/ 109 h 127"/>
                <a:gd name="T108" fmla="*/ 59 w 107"/>
                <a:gd name="T109" fmla="*/ 127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"/>
                <a:gd name="T166" fmla="*/ 0 h 127"/>
                <a:gd name="T167" fmla="*/ 107 w 107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" h="127">
                  <a:moveTo>
                    <a:pt x="59" y="127"/>
                  </a:moveTo>
                  <a:lnTo>
                    <a:pt x="61" y="127"/>
                  </a:lnTo>
                  <a:lnTo>
                    <a:pt x="63" y="127"/>
                  </a:lnTo>
                  <a:lnTo>
                    <a:pt x="66" y="127"/>
                  </a:lnTo>
                  <a:lnTo>
                    <a:pt x="68" y="125"/>
                  </a:lnTo>
                  <a:lnTo>
                    <a:pt x="69" y="123"/>
                  </a:lnTo>
                  <a:lnTo>
                    <a:pt x="70" y="121"/>
                  </a:lnTo>
                  <a:lnTo>
                    <a:pt x="71" y="118"/>
                  </a:lnTo>
                  <a:lnTo>
                    <a:pt x="73" y="115"/>
                  </a:lnTo>
                  <a:lnTo>
                    <a:pt x="68" y="102"/>
                  </a:lnTo>
                  <a:lnTo>
                    <a:pt x="69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5" y="86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3" y="85"/>
                  </a:lnTo>
                  <a:lnTo>
                    <a:pt x="94" y="69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6"/>
                  </a:lnTo>
                  <a:lnTo>
                    <a:pt x="99" y="65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100" y="15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6" y="7"/>
                  </a:lnTo>
                  <a:lnTo>
                    <a:pt x="81" y="5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39" y="14"/>
                  </a:lnTo>
                  <a:lnTo>
                    <a:pt x="33" y="17"/>
                  </a:lnTo>
                  <a:lnTo>
                    <a:pt x="31" y="21"/>
                  </a:lnTo>
                  <a:lnTo>
                    <a:pt x="30" y="27"/>
                  </a:lnTo>
                  <a:lnTo>
                    <a:pt x="29" y="33"/>
                  </a:lnTo>
                  <a:lnTo>
                    <a:pt x="29" y="39"/>
                  </a:lnTo>
                  <a:lnTo>
                    <a:pt x="30" y="40"/>
                  </a:lnTo>
                  <a:lnTo>
                    <a:pt x="31" y="43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59" y="127"/>
                  </a:lnTo>
                  <a:close/>
                </a:path>
              </a:pathLst>
            </a:custGeom>
            <a:solidFill>
              <a:srgbClr val="5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sp>
          <p:nvSpPr>
            <p:cNvPr id="1089" name="Freeform 120"/>
            <p:cNvSpPr>
              <a:spLocks/>
            </p:cNvSpPr>
            <p:nvPr/>
          </p:nvSpPr>
          <p:spPr bwMode="auto">
            <a:xfrm>
              <a:off x="2377" y="1649"/>
              <a:ext cx="92" cy="129"/>
            </a:xfrm>
            <a:custGeom>
              <a:avLst/>
              <a:gdLst>
                <a:gd name="T0" fmla="*/ 47 w 92"/>
                <a:gd name="T1" fmla="*/ 129 h 129"/>
                <a:gd name="T2" fmla="*/ 86 w 92"/>
                <a:gd name="T3" fmla="*/ 122 h 129"/>
                <a:gd name="T4" fmla="*/ 90 w 92"/>
                <a:gd name="T5" fmla="*/ 117 h 129"/>
                <a:gd name="T6" fmla="*/ 92 w 92"/>
                <a:gd name="T7" fmla="*/ 113 h 129"/>
                <a:gd name="T8" fmla="*/ 92 w 92"/>
                <a:gd name="T9" fmla="*/ 108 h 129"/>
                <a:gd name="T10" fmla="*/ 91 w 92"/>
                <a:gd name="T11" fmla="*/ 103 h 129"/>
                <a:gd name="T12" fmla="*/ 88 w 92"/>
                <a:gd name="T13" fmla="*/ 98 h 129"/>
                <a:gd name="T14" fmla="*/ 87 w 92"/>
                <a:gd name="T15" fmla="*/ 93 h 129"/>
                <a:gd name="T16" fmla="*/ 86 w 92"/>
                <a:gd name="T17" fmla="*/ 87 h 129"/>
                <a:gd name="T18" fmla="*/ 86 w 92"/>
                <a:gd name="T19" fmla="*/ 81 h 129"/>
                <a:gd name="T20" fmla="*/ 84 w 92"/>
                <a:gd name="T21" fmla="*/ 79 h 129"/>
                <a:gd name="T22" fmla="*/ 83 w 92"/>
                <a:gd name="T23" fmla="*/ 77 h 129"/>
                <a:gd name="T24" fmla="*/ 81 w 92"/>
                <a:gd name="T25" fmla="*/ 74 h 129"/>
                <a:gd name="T26" fmla="*/ 80 w 92"/>
                <a:gd name="T27" fmla="*/ 71 h 129"/>
                <a:gd name="T28" fmla="*/ 86 w 92"/>
                <a:gd name="T29" fmla="*/ 60 h 129"/>
                <a:gd name="T30" fmla="*/ 70 w 92"/>
                <a:gd name="T31" fmla="*/ 25 h 129"/>
                <a:gd name="T32" fmla="*/ 50 w 92"/>
                <a:gd name="T33" fmla="*/ 14 h 129"/>
                <a:gd name="T34" fmla="*/ 48 w 92"/>
                <a:gd name="T35" fmla="*/ 15 h 129"/>
                <a:gd name="T36" fmla="*/ 46 w 92"/>
                <a:gd name="T37" fmla="*/ 15 h 129"/>
                <a:gd name="T38" fmla="*/ 45 w 92"/>
                <a:gd name="T39" fmla="*/ 15 h 129"/>
                <a:gd name="T40" fmla="*/ 43 w 92"/>
                <a:gd name="T41" fmla="*/ 16 h 129"/>
                <a:gd name="T42" fmla="*/ 39 w 92"/>
                <a:gd name="T43" fmla="*/ 15 h 129"/>
                <a:gd name="T44" fmla="*/ 37 w 92"/>
                <a:gd name="T45" fmla="*/ 12 h 129"/>
                <a:gd name="T46" fmla="*/ 35 w 92"/>
                <a:gd name="T47" fmla="*/ 8 h 129"/>
                <a:gd name="T48" fmla="*/ 34 w 92"/>
                <a:gd name="T49" fmla="*/ 6 h 129"/>
                <a:gd name="T50" fmla="*/ 31 w 92"/>
                <a:gd name="T51" fmla="*/ 3 h 129"/>
                <a:gd name="T52" fmla="*/ 27 w 92"/>
                <a:gd name="T53" fmla="*/ 1 h 129"/>
                <a:gd name="T54" fmla="*/ 24 w 92"/>
                <a:gd name="T55" fmla="*/ 0 h 129"/>
                <a:gd name="T56" fmla="*/ 19 w 92"/>
                <a:gd name="T57" fmla="*/ 1 h 129"/>
                <a:gd name="T58" fmla="*/ 12 w 92"/>
                <a:gd name="T59" fmla="*/ 4 h 129"/>
                <a:gd name="T60" fmla="*/ 8 w 92"/>
                <a:gd name="T61" fmla="*/ 10 h 129"/>
                <a:gd name="T62" fmla="*/ 4 w 92"/>
                <a:gd name="T63" fmla="*/ 19 h 129"/>
                <a:gd name="T64" fmla="*/ 0 w 92"/>
                <a:gd name="T65" fmla="*/ 27 h 129"/>
                <a:gd name="T66" fmla="*/ 1 w 92"/>
                <a:gd name="T67" fmla="*/ 33 h 129"/>
                <a:gd name="T68" fmla="*/ 3 w 92"/>
                <a:gd name="T69" fmla="*/ 36 h 129"/>
                <a:gd name="T70" fmla="*/ 3 w 92"/>
                <a:gd name="T71" fmla="*/ 41 h 129"/>
                <a:gd name="T72" fmla="*/ 3 w 92"/>
                <a:gd name="T73" fmla="*/ 45 h 129"/>
                <a:gd name="T74" fmla="*/ 5 w 92"/>
                <a:gd name="T75" fmla="*/ 47 h 129"/>
                <a:gd name="T76" fmla="*/ 8 w 92"/>
                <a:gd name="T77" fmla="*/ 48 h 129"/>
                <a:gd name="T78" fmla="*/ 10 w 92"/>
                <a:gd name="T79" fmla="*/ 51 h 129"/>
                <a:gd name="T80" fmla="*/ 11 w 92"/>
                <a:gd name="T81" fmla="*/ 54 h 129"/>
                <a:gd name="T82" fmla="*/ 11 w 92"/>
                <a:gd name="T83" fmla="*/ 56 h 129"/>
                <a:gd name="T84" fmla="*/ 11 w 92"/>
                <a:gd name="T85" fmla="*/ 59 h 129"/>
                <a:gd name="T86" fmla="*/ 10 w 92"/>
                <a:gd name="T87" fmla="*/ 60 h 129"/>
                <a:gd name="T88" fmla="*/ 8 w 92"/>
                <a:gd name="T89" fmla="*/ 64 h 129"/>
                <a:gd name="T90" fmla="*/ 32 w 92"/>
                <a:gd name="T91" fmla="*/ 120 h 129"/>
                <a:gd name="T92" fmla="*/ 34 w 92"/>
                <a:gd name="T93" fmla="*/ 123 h 129"/>
                <a:gd name="T94" fmla="*/ 38 w 92"/>
                <a:gd name="T95" fmla="*/ 125 h 129"/>
                <a:gd name="T96" fmla="*/ 43 w 92"/>
                <a:gd name="T97" fmla="*/ 126 h 129"/>
                <a:gd name="T98" fmla="*/ 47 w 92"/>
                <a:gd name="T99" fmla="*/ 129 h 1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2"/>
                <a:gd name="T151" fmla="*/ 0 h 129"/>
                <a:gd name="T152" fmla="*/ 92 w 92"/>
                <a:gd name="T153" fmla="*/ 129 h 12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2" h="129">
                  <a:moveTo>
                    <a:pt x="47" y="129"/>
                  </a:moveTo>
                  <a:lnTo>
                    <a:pt x="86" y="122"/>
                  </a:lnTo>
                  <a:lnTo>
                    <a:pt x="90" y="117"/>
                  </a:lnTo>
                  <a:lnTo>
                    <a:pt x="92" y="113"/>
                  </a:lnTo>
                  <a:lnTo>
                    <a:pt x="92" y="108"/>
                  </a:lnTo>
                  <a:lnTo>
                    <a:pt x="91" y="103"/>
                  </a:lnTo>
                  <a:lnTo>
                    <a:pt x="88" y="98"/>
                  </a:lnTo>
                  <a:lnTo>
                    <a:pt x="87" y="93"/>
                  </a:lnTo>
                  <a:lnTo>
                    <a:pt x="86" y="87"/>
                  </a:lnTo>
                  <a:lnTo>
                    <a:pt x="86" y="81"/>
                  </a:lnTo>
                  <a:lnTo>
                    <a:pt x="84" y="79"/>
                  </a:lnTo>
                  <a:lnTo>
                    <a:pt x="83" y="77"/>
                  </a:lnTo>
                  <a:lnTo>
                    <a:pt x="81" y="74"/>
                  </a:lnTo>
                  <a:lnTo>
                    <a:pt x="80" y="71"/>
                  </a:lnTo>
                  <a:lnTo>
                    <a:pt x="86" y="60"/>
                  </a:lnTo>
                  <a:lnTo>
                    <a:pt x="70" y="25"/>
                  </a:lnTo>
                  <a:lnTo>
                    <a:pt x="50" y="14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5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8" y="48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1" y="59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32" y="120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3" y="126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5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-292100" y="2057400"/>
            <a:ext cx="68849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PA" altLang="es-US" sz="32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Diseminación </a:t>
            </a:r>
            <a:r>
              <a:rPr lang="es-PA" altLang="es-US" sz="32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 promoción de </a:t>
            </a:r>
            <a:r>
              <a:rPr lang="es-PA" altLang="es-US" sz="32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lecciones aprendidas </a:t>
            </a:r>
            <a:r>
              <a:rPr lang="es-PA" altLang="es-US" sz="32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del proyecto.</a:t>
            </a:r>
          </a:p>
          <a:p>
            <a:pPr algn="ctr" eaLnBrk="1" hangingPunct="1"/>
            <a:endParaRPr lang="es-SV" altLang="es-US"/>
          </a:p>
        </p:txBody>
      </p:sp>
      <p:pic>
        <p:nvPicPr>
          <p:cNvPr id="11267" name="3 Imagen" descr="for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8300"/>
            <a:ext cx="4849813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pic>
        <p:nvPicPr>
          <p:cNvPr id="11269" name="8 Imagen" descr="IIForoNacional-TRC_julio8_08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16" r="-2344" b="-2448"/>
          <a:stretch>
            <a:fillRect/>
          </a:stretch>
        </p:blipFill>
        <p:spPr bwMode="auto">
          <a:xfrm>
            <a:off x="2438400" y="5130800"/>
            <a:ext cx="34925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10 Imagen" descr="c1d2f1f6dc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14313"/>
            <a:ext cx="1576388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11 Imagen" descr="cd7352c05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663" y="787400"/>
            <a:ext cx="168433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2125663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14 Imagen" descr="Intercambio_Sept22_099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3860800"/>
            <a:ext cx="2730500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4152900"/>
            <a:ext cx="1455737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16 Imagen" descr="IIForoNacional-TRC_julio8_020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8"/>
          <a:stretch>
            <a:fillRect/>
          </a:stretch>
        </p:blipFill>
        <p:spPr bwMode="auto">
          <a:xfrm>
            <a:off x="5270500" y="3400425"/>
            <a:ext cx="1587500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14"/>
          <p:cNvSpPr>
            <a:spLocks noChangeArrowheads="1"/>
          </p:cNvSpPr>
          <p:nvPr/>
        </p:nvSpPr>
        <p:spPr bwMode="auto">
          <a:xfrm>
            <a:off x="3059113" y="1411288"/>
            <a:ext cx="4103687" cy="40322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222500"/>
            <a:ext cx="2305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427538" y="2987675"/>
            <a:ext cx="1592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1400" b="1">
                <a:solidFill>
                  <a:schemeClr val="bg1"/>
                </a:solidFill>
              </a:rPr>
              <a:t> </a:t>
            </a:r>
            <a:r>
              <a:rPr lang="es-ES" altLang="es-US" sz="1800" b="1">
                <a:solidFill>
                  <a:schemeClr val="bg1"/>
                </a:solidFill>
              </a:rPr>
              <a:t>Equipo de</a:t>
            </a:r>
          </a:p>
          <a:p>
            <a:pPr algn="ctr" eaLnBrk="1" hangingPunct="1"/>
            <a:r>
              <a:rPr lang="es-ES" altLang="es-US" sz="1800" b="1">
                <a:solidFill>
                  <a:schemeClr val="bg1"/>
                </a:solidFill>
              </a:rPr>
              <a:t> especialistas</a:t>
            </a:r>
            <a:r>
              <a:rPr lang="es-ES" altLang="es-US" sz="1800" b="1">
                <a:solidFill>
                  <a:schemeClr val="tx2"/>
                </a:solidFill>
              </a:rPr>
              <a:t>. </a:t>
            </a:r>
            <a:endParaRPr lang="es-SV" altLang="es-US" sz="1800" b="1">
              <a:solidFill>
                <a:schemeClr val="tx2"/>
              </a:solidFill>
            </a:endParaRPr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2771775" y="4148138"/>
            <a:ext cx="1439863" cy="1368425"/>
          </a:xfrm>
          <a:prstGeom prst="ellipse">
            <a:avLst/>
          </a:prstGeom>
          <a:gradFill rotWithShape="1">
            <a:gsLst>
              <a:gs pos="0">
                <a:srgbClr val="94C4E4"/>
              </a:gs>
              <a:gs pos="100000">
                <a:srgbClr val="1247F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1200" b="1"/>
              <a:t>Especialista</a:t>
            </a:r>
          </a:p>
          <a:p>
            <a:pPr algn="ctr" eaLnBrk="1" hangingPunct="1"/>
            <a:r>
              <a:rPr lang="es-ES" altLang="es-US" sz="1200" b="1"/>
              <a:t> derecho</a:t>
            </a:r>
          </a:p>
          <a:p>
            <a:pPr algn="ctr" eaLnBrk="1" hangingPunct="1"/>
            <a:r>
              <a:rPr lang="es-ES" altLang="es-US" sz="1200" b="1"/>
              <a:t> ambiental</a:t>
            </a:r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2771775" y="1123950"/>
            <a:ext cx="1439863" cy="1368425"/>
          </a:xfrm>
          <a:prstGeom prst="ellipse">
            <a:avLst/>
          </a:prstGeom>
          <a:gradFill rotWithShape="1">
            <a:gsLst>
              <a:gs pos="0">
                <a:srgbClr val="FBBC69"/>
              </a:gs>
              <a:gs pos="100000">
                <a:srgbClr val="B36805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1200" b="1"/>
              <a:t>Bióloga </a:t>
            </a:r>
          </a:p>
          <a:p>
            <a:pPr algn="ctr" eaLnBrk="1" hangingPunct="1"/>
            <a:r>
              <a:rPr lang="es-ES" altLang="es-US" sz="1200" b="1"/>
              <a:t> conservación</a:t>
            </a:r>
            <a:endParaRPr lang="es-SV" altLang="es-US" sz="1200" b="1"/>
          </a:p>
        </p:txBody>
      </p:sp>
      <p:sp>
        <p:nvSpPr>
          <p:cNvPr id="12295" name="Oval 8"/>
          <p:cNvSpPr>
            <a:spLocks noChangeArrowheads="1"/>
          </p:cNvSpPr>
          <p:nvPr/>
        </p:nvSpPr>
        <p:spPr bwMode="auto">
          <a:xfrm>
            <a:off x="6299200" y="4292600"/>
            <a:ext cx="1439863" cy="1368425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1200" b="1"/>
              <a:t>Comunicaciones</a:t>
            </a:r>
          </a:p>
        </p:txBody>
      </p:sp>
      <p:sp>
        <p:nvSpPr>
          <p:cNvPr id="12296" name="Oval 9"/>
          <p:cNvSpPr>
            <a:spLocks noChangeArrowheads="1"/>
          </p:cNvSpPr>
          <p:nvPr/>
        </p:nvSpPr>
        <p:spPr bwMode="auto">
          <a:xfrm>
            <a:off x="6156325" y="1052513"/>
            <a:ext cx="1439863" cy="1368425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F43F0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1200" b="1"/>
              <a:t>Biólogo </a:t>
            </a:r>
          </a:p>
          <a:p>
            <a:pPr algn="ctr" eaLnBrk="1" hangingPunct="1"/>
            <a:r>
              <a:rPr lang="es-ES" altLang="es-US" sz="1200" b="1"/>
              <a:t> manejo de </a:t>
            </a:r>
          </a:p>
          <a:p>
            <a:pPr algn="ctr" eaLnBrk="1" hangingPunct="1"/>
            <a:r>
              <a:rPr lang="es-ES" altLang="es-US" sz="1200" b="1"/>
              <a:t>cuencas</a:t>
            </a:r>
          </a:p>
        </p:txBody>
      </p:sp>
      <p:sp>
        <p:nvSpPr>
          <p:cNvPr id="12297" name="Oval 10"/>
          <p:cNvSpPr>
            <a:spLocks noChangeArrowheads="1"/>
          </p:cNvSpPr>
          <p:nvPr/>
        </p:nvSpPr>
        <p:spPr bwMode="auto">
          <a:xfrm>
            <a:off x="2195513" y="2708275"/>
            <a:ext cx="1439862" cy="1368425"/>
          </a:xfrm>
          <a:prstGeom prst="ellipse">
            <a:avLst/>
          </a:prstGeom>
          <a:gradFill rotWithShape="1">
            <a:gsLst>
              <a:gs pos="0">
                <a:srgbClr val="B19BBB"/>
              </a:gs>
              <a:gs pos="100000">
                <a:srgbClr val="82678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1200" b="1"/>
              <a:t>Economista </a:t>
            </a:r>
          </a:p>
          <a:p>
            <a:pPr algn="ctr" eaLnBrk="1" hangingPunct="1"/>
            <a:r>
              <a:rPr lang="es-ES" altLang="es-US" sz="1200" b="1"/>
              <a:t>ambiental</a:t>
            </a:r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6804025" y="2635250"/>
            <a:ext cx="1439863" cy="1368425"/>
          </a:xfrm>
          <a:prstGeom prst="ellipse">
            <a:avLst/>
          </a:prstGeom>
          <a:gradFill rotWithShape="1">
            <a:gsLst>
              <a:gs pos="0">
                <a:srgbClr val="CCFF99"/>
              </a:gs>
              <a:gs pos="100000">
                <a:srgbClr val="1A800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1200" b="1"/>
              <a:t>Experto </a:t>
            </a:r>
          </a:p>
          <a:p>
            <a:pPr algn="ctr" eaLnBrk="1" hangingPunct="1"/>
            <a:r>
              <a:rPr lang="es-ES" altLang="es-US" sz="1200" b="1"/>
              <a:t>forestal</a:t>
            </a:r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4427538" y="4868863"/>
            <a:ext cx="1439862" cy="1368425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7A51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1200" b="1"/>
              <a:t>Experto </a:t>
            </a:r>
          </a:p>
          <a:p>
            <a:pPr algn="ctr" eaLnBrk="1" hangingPunct="1"/>
            <a:r>
              <a:rPr lang="es-ES" altLang="es-US" sz="1200" b="1"/>
              <a:t>desarrollo rural</a:t>
            </a:r>
          </a:p>
        </p:txBody>
      </p:sp>
      <p:sp>
        <p:nvSpPr>
          <p:cNvPr id="12300" name="Oval 13"/>
          <p:cNvSpPr>
            <a:spLocks noChangeArrowheads="1"/>
          </p:cNvSpPr>
          <p:nvPr/>
        </p:nvSpPr>
        <p:spPr bwMode="auto">
          <a:xfrm>
            <a:off x="4356100" y="403225"/>
            <a:ext cx="1439863" cy="1368425"/>
          </a:xfrm>
          <a:prstGeom prst="ellipse">
            <a:avLst/>
          </a:prstGeom>
          <a:gradFill rotWithShape="1">
            <a:gsLst>
              <a:gs pos="0">
                <a:srgbClr val="CCFF66"/>
              </a:gs>
              <a:gs pos="100000">
                <a:srgbClr val="82C80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SV" altLang="es-US" sz="1200" b="1"/>
              <a:t>Extensionista</a:t>
            </a:r>
          </a:p>
        </p:txBody>
      </p:sp>
      <p:pic>
        <p:nvPicPr>
          <p:cNvPr id="12301" name="Picture 16" descr="El+¡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4050"/>
            <a:ext cx="110807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7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" b="-53"/>
          <a:stretch>
            <a:fillRect/>
          </a:stretch>
        </p:blipFill>
        <p:spPr bwMode="auto">
          <a:xfrm>
            <a:off x="250825" y="4652963"/>
            <a:ext cx="108108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8" descr="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" b="38"/>
          <a:stretch>
            <a:fillRect/>
          </a:stretch>
        </p:blipFill>
        <p:spPr bwMode="auto">
          <a:xfrm>
            <a:off x="250825" y="115888"/>
            <a:ext cx="11525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9" descr="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30588"/>
            <a:ext cx="114141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20" descr="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11207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21" descr="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"/>
          <a:stretch>
            <a:fillRect/>
          </a:stretch>
        </p:blipFill>
        <p:spPr bwMode="auto">
          <a:xfrm>
            <a:off x="250825" y="2349500"/>
            <a:ext cx="11398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5016500" y="3970338"/>
            <a:ext cx="36449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Coordinación con </a:t>
            </a:r>
          </a:p>
          <a:p>
            <a:pPr algn="ctr" eaLnBrk="1" hangingPunct="1"/>
            <a:r>
              <a:rPr lang="es-ES" altLang="es-US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institucionalidad del territorio y respeto al tejido social y estructuras organizativas existentes</a:t>
            </a:r>
            <a:r>
              <a:rPr lang="es-ES" altLang="es-US" sz="20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13315" name="12 Grupo"/>
          <p:cNvGrpSpPr>
            <a:grpSpLocks/>
          </p:cNvGrpSpPr>
          <p:nvPr/>
        </p:nvGrpSpPr>
        <p:grpSpPr bwMode="auto">
          <a:xfrm>
            <a:off x="5181600" y="571500"/>
            <a:ext cx="3209925" cy="3324225"/>
            <a:chOff x="2411413" y="765175"/>
            <a:chExt cx="4227512" cy="4298950"/>
          </a:xfrm>
        </p:grpSpPr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2916238" y="1412875"/>
              <a:ext cx="3168650" cy="30972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s-SV" altLang="es-US"/>
            </a:p>
          </p:txBody>
        </p:sp>
        <p:sp>
          <p:nvSpPr>
            <p:cNvPr id="13323" name="Oval 7"/>
            <p:cNvSpPr>
              <a:spLocks noChangeArrowheads="1"/>
            </p:cNvSpPr>
            <p:nvPr/>
          </p:nvSpPr>
          <p:spPr bwMode="auto">
            <a:xfrm>
              <a:off x="2843213" y="37179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CCFF66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s-SV" altLang="es-US" sz="1400" b="1"/>
                <a:t>ADESCO</a:t>
              </a:r>
              <a:endParaRPr lang="es-SV" altLang="es-US" sz="1400"/>
            </a:p>
          </p:txBody>
        </p:sp>
        <p:sp>
          <p:nvSpPr>
            <p:cNvPr id="13324" name="Oval 8"/>
            <p:cNvSpPr>
              <a:spLocks noChangeArrowheads="1"/>
            </p:cNvSpPr>
            <p:nvPr/>
          </p:nvSpPr>
          <p:spPr bwMode="auto">
            <a:xfrm>
              <a:off x="2411413" y="2443163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CCFF66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s-SV" altLang="es-US" sz="1600" b="1"/>
                <a:t>CENTA</a:t>
              </a:r>
              <a:endParaRPr lang="es-SV" altLang="es-US" sz="1600"/>
            </a:p>
          </p:txBody>
        </p:sp>
        <p:sp>
          <p:nvSpPr>
            <p:cNvPr id="13325" name="Oval 9"/>
            <p:cNvSpPr>
              <a:spLocks noChangeArrowheads="1"/>
            </p:cNvSpPr>
            <p:nvPr/>
          </p:nvSpPr>
          <p:spPr bwMode="auto">
            <a:xfrm>
              <a:off x="2794000" y="1290638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CCFF66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s-SV" altLang="es-US" sz="1400" b="1"/>
                <a:t>Juntas</a:t>
              </a:r>
            </a:p>
            <a:p>
              <a:pPr algn="ctr" eaLnBrk="1" hangingPunct="1"/>
              <a:r>
                <a:rPr lang="es-SV" altLang="es-US" sz="1400" b="1"/>
                <a:t>de agua</a:t>
              </a:r>
              <a:endParaRPr lang="es-SV" altLang="es-US" sz="1600"/>
            </a:p>
          </p:txBody>
        </p:sp>
        <p:sp>
          <p:nvSpPr>
            <p:cNvPr id="13326" name="Oval 10"/>
            <p:cNvSpPr>
              <a:spLocks noChangeArrowheads="1"/>
            </p:cNvSpPr>
            <p:nvPr/>
          </p:nvSpPr>
          <p:spPr bwMode="auto">
            <a:xfrm>
              <a:off x="5148263" y="1219200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CCFF66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s-SV" altLang="es-US" sz="1200" b="1"/>
                <a:t>Protección</a:t>
              </a:r>
            </a:p>
            <a:p>
              <a:pPr algn="ctr" eaLnBrk="1" hangingPunct="1"/>
              <a:r>
                <a:rPr lang="es-SV" altLang="es-US" sz="1200" b="1"/>
                <a:t> Civil</a:t>
              </a:r>
              <a:endParaRPr lang="es-SV" altLang="es-US"/>
            </a:p>
          </p:txBody>
        </p:sp>
        <p:sp>
          <p:nvSpPr>
            <p:cNvPr id="13327" name="Oval 11"/>
            <p:cNvSpPr>
              <a:spLocks noChangeArrowheads="1"/>
            </p:cNvSpPr>
            <p:nvPr/>
          </p:nvSpPr>
          <p:spPr bwMode="auto">
            <a:xfrm>
              <a:off x="3995738" y="41497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CCFF66"/>
                </a:gs>
                <a:gs pos="100000">
                  <a:srgbClr val="00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s-SV" altLang="es-US" sz="1600" b="1"/>
                <a:t>UAM</a:t>
              </a:r>
            </a:p>
          </p:txBody>
        </p:sp>
        <p:sp>
          <p:nvSpPr>
            <p:cNvPr id="13328" name="Oval 12"/>
            <p:cNvSpPr>
              <a:spLocks noChangeArrowheads="1"/>
            </p:cNvSpPr>
            <p:nvPr/>
          </p:nvSpPr>
          <p:spPr bwMode="auto">
            <a:xfrm>
              <a:off x="3995738" y="2443163"/>
              <a:ext cx="1008062" cy="985837"/>
            </a:xfrm>
            <a:prstGeom prst="ellipse">
              <a:avLst/>
            </a:prstGeom>
            <a:solidFill>
              <a:srgbClr val="B3680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s-SV" altLang="es-US" sz="1600" b="1"/>
                <a:t>PRISMA</a:t>
              </a:r>
              <a:endParaRPr lang="es-SV" altLang="es-US" sz="1200"/>
            </a:p>
          </p:txBody>
        </p:sp>
        <p:sp>
          <p:nvSpPr>
            <p:cNvPr id="13329" name="Oval 13"/>
            <p:cNvSpPr>
              <a:spLocks noChangeArrowheads="1"/>
            </p:cNvSpPr>
            <p:nvPr/>
          </p:nvSpPr>
          <p:spPr bwMode="auto">
            <a:xfrm>
              <a:off x="5249863" y="36417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CCFF66"/>
                </a:gs>
                <a:gs pos="100000">
                  <a:srgbClr val="D6009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s-SV" altLang="es-US" sz="1600" b="1"/>
                <a:t>ONG</a:t>
              </a:r>
              <a:r>
                <a:rPr lang="es-SV" altLang="es-US" sz="1600" b="1">
                  <a:latin typeface="Agency FB" panose="020B0503020202020204" pitchFamily="34" charset="0"/>
                </a:rPr>
                <a:t>’</a:t>
              </a:r>
              <a:r>
                <a:rPr lang="es-SV" altLang="es-US" sz="1600" b="1"/>
                <a:t> </a:t>
              </a:r>
              <a:r>
                <a:rPr lang="es-SV" altLang="es-US" b="1"/>
                <a:t>s</a:t>
              </a:r>
              <a:endParaRPr lang="es-SV" altLang="es-US"/>
            </a:p>
          </p:txBody>
        </p:sp>
        <p:sp>
          <p:nvSpPr>
            <p:cNvPr id="13330" name="Oval 14"/>
            <p:cNvSpPr>
              <a:spLocks noChangeArrowheads="1"/>
            </p:cNvSpPr>
            <p:nvPr/>
          </p:nvSpPr>
          <p:spPr bwMode="auto">
            <a:xfrm>
              <a:off x="3995738" y="76517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CCFF66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s-SV" altLang="es-US" sz="800" b="1"/>
            </a:p>
            <a:p>
              <a:pPr algn="ctr" eaLnBrk="1" hangingPunct="1"/>
              <a:r>
                <a:rPr lang="es-SV" altLang="es-US" sz="1200" b="1"/>
                <a:t>Mancomunidad</a:t>
              </a:r>
            </a:p>
            <a:p>
              <a:pPr algn="ctr" eaLnBrk="1" hangingPunct="1"/>
              <a:r>
                <a:rPr lang="es-SV" altLang="es-US" sz="1200" b="1"/>
                <a:t>UTI</a:t>
              </a:r>
              <a:endParaRPr lang="es-SV" altLang="es-US" sz="1200"/>
            </a:p>
          </p:txBody>
        </p:sp>
        <p:sp>
          <p:nvSpPr>
            <p:cNvPr id="13331" name="Oval 15"/>
            <p:cNvSpPr>
              <a:spLocks noChangeArrowheads="1"/>
            </p:cNvSpPr>
            <p:nvPr/>
          </p:nvSpPr>
          <p:spPr bwMode="auto">
            <a:xfrm>
              <a:off x="5724525" y="249237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CCFF66"/>
                </a:gs>
                <a:gs pos="100000">
                  <a:srgbClr val="008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s-SV" altLang="es-US" sz="1600" b="1"/>
                <a:t>MARN</a:t>
              </a:r>
              <a:endParaRPr lang="es-SV" altLang="es-US"/>
            </a:p>
          </p:txBody>
        </p:sp>
      </p:grpSp>
      <p:pic>
        <p:nvPicPr>
          <p:cNvPr id="13316" name="13 Imagen" descr="fe67b95f2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4057650"/>
            <a:ext cx="3581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14 Imagen" descr="Intercambio_Sept22_113_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31813"/>
            <a:ext cx="3733800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15 CuadroTexto"/>
          <p:cNvSpPr txBox="1">
            <a:spLocks noChangeArrowheads="1"/>
          </p:cNvSpPr>
          <p:nvPr/>
        </p:nvSpPr>
        <p:spPr bwMode="auto">
          <a:xfrm>
            <a:off x="368300" y="3200400"/>
            <a:ext cx="336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SV" altLang="es-US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Enfoque Participativo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13321" name="Rectangle 5"/>
          <p:cNvSpPr>
            <a:spLocks noChangeArrowheads="1"/>
          </p:cNvSpPr>
          <p:nvPr/>
        </p:nvSpPr>
        <p:spPr bwMode="auto">
          <a:xfrm>
            <a:off x="8801100" y="220663"/>
            <a:ext cx="342900" cy="776287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827088" y="4500563"/>
            <a:ext cx="76692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US" sz="2800" b="1" i="1">
                <a:solidFill>
                  <a:srgbClr val="BF5A00"/>
                </a:solidFill>
              </a:rPr>
              <a:t>Desarrollo de una nueva cultura ambiental</a:t>
            </a:r>
            <a:r>
              <a:rPr lang="es-ES" altLang="es-US" sz="2800" b="1">
                <a:solidFill>
                  <a:srgbClr val="BF5A00"/>
                </a:solidFill>
              </a:rPr>
              <a:t> </a:t>
            </a:r>
            <a:r>
              <a:rPr lang="es-ES" altLang="es-US" sz="2800" b="1">
                <a:solidFill>
                  <a:srgbClr val="004C6F"/>
                </a:solidFill>
              </a:rPr>
              <a:t>para mejorar la calidad de vida y que tiene sentido desde el punto de vista económico y social.</a:t>
            </a:r>
            <a:endParaRPr lang="es-SV" altLang="es-US">
              <a:solidFill>
                <a:srgbClr val="004C6F"/>
              </a:solidFill>
            </a:endParaRPr>
          </a:p>
        </p:txBody>
      </p:sp>
      <p:pic>
        <p:nvPicPr>
          <p:cNvPr id="14339" name="2 Imagen" descr="Intercambio_Sept22_11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249238"/>
            <a:ext cx="62103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26"/>
          <p:cNvSpPr txBox="1">
            <a:spLocks noChangeArrowheads="1"/>
          </p:cNvSpPr>
          <p:nvPr/>
        </p:nvSpPr>
        <p:spPr bwMode="auto">
          <a:xfrm>
            <a:off x="765175" y="528638"/>
            <a:ext cx="819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32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Título</a:t>
            </a:r>
          </a:p>
        </p:txBody>
      </p:sp>
      <p:sp>
        <p:nvSpPr>
          <p:cNvPr id="3075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3076" name="Rectangle 1035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3077" name="Rectangle 1036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3078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pic>
        <p:nvPicPr>
          <p:cNvPr id="3079" name="Picture 25" descr="monta3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0" b="122"/>
          <a:stretch>
            <a:fillRect/>
          </a:stretch>
        </p:blipFill>
        <p:spPr bwMode="auto">
          <a:xfrm>
            <a:off x="347663" y="2679700"/>
            <a:ext cx="2281237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4 Marcador de contenido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70300" y="241300"/>
            <a:ext cx="4792663" cy="3101975"/>
          </a:xfrm>
        </p:spPr>
      </p:pic>
      <p:cxnSp>
        <p:nvCxnSpPr>
          <p:cNvPr id="12" name="11 Conector recto de flecha"/>
          <p:cNvCxnSpPr/>
          <p:nvPr/>
        </p:nvCxnSpPr>
        <p:spPr>
          <a:xfrm flipV="1">
            <a:off x="1739900" y="2349500"/>
            <a:ext cx="2476500" cy="7874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844800" y="3333750"/>
            <a:ext cx="62992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1450" indent="-171450">
              <a:spcBef>
                <a:spcPct val="50000"/>
              </a:spcBef>
              <a:defRPr/>
            </a:pPr>
            <a:r>
              <a:rPr lang="es-SV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                       Dinámica Territorial</a:t>
            </a:r>
            <a:endParaRPr lang="es-SV" sz="2000" b="1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  <a:defRPr/>
            </a:pP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R</a:t>
            </a:r>
            <a:r>
              <a:rPr lang="en-US" sz="1400" b="1" dirty="0" err="1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egenera</a:t>
            </a:r>
            <a:r>
              <a:rPr lang="es-SV" sz="1400" b="1" dirty="0" err="1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ción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 por abandono durante la guerra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marL="171450" indent="-171450">
              <a:spcBef>
                <a:spcPct val="50000"/>
              </a:spcBef>
              <a:buFontTx/>
              <a:buChar char="•"/>
              <a:defRPr/>
            </a:pP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Pobladores organizados acceden a la tierra a través del PTT. Existen otras áreas municipales y privadas.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  <a:defRPr/>
            </a:pP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Macizo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montañoso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clave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para provisión de agua y conservación de especies silvestres. </a:t>
            </a:r>
            <a:endParaRPr lang="es-SV" sz="1400" b="1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  <a:defRPr/>
            </a:pP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Presión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por prácticas agrícolas en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laderas</a:t>
            </a:r>
            <a:r>
              <a:rPr lang="en-US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: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tala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y quema, extracción de madera y leña</a:t>
            </a:r>
            <a:r>
              <a:rPr lang="en-US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uso intensivo de agroquímicos, pastoreo extensivo, riego incontrolado en partes altas para pastoreo y cultivo de hortalizas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marL="171450" indent="-171450">
              <a:spcBef>
                <a:spcPct val="50000"/>
              </a:spcBef>
              <a:buFontTx/>
              <a:buChar char="•"/>
              <a:defRPr/>
            </a:pPr>
            <a:r>
              <a:rPr lang="es-SV" sz="14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Esfuerzos de Mancomunidad y población para el manejo sostenible y productivo del bosque y OT territorial.</a:t>
            </a:r>
            <a:endParaRPr lang="es-SV" sz="1400" b="1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  <a:defRPr/>
            </a:pPr>
            <a:endParaRPr lang="en-US" sz="1400" b="1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5" name="1 Título"/>
          <p:cNvSpPr>
            <a:spLocks/>
          </p:cNvSpPr>
          <p:nvPr/>
        </p:nvSpPr>
        <p:spPr bwMode="auto">
          <a:xfrm>
            <a:off x="0" y="876300"/>
            <a:ext cx="35814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s-PA" sz="36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Bosque </a:t>
            </a:r>
          </a:p>
          <a:p>
            <a:pPr algn="ctr">
              <a:defRPr/>
            </a:pPr>
            <a:r>
              <a:rPr lang="es-PA" sz="36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La </a:t>
            </a:r>
            <a:r>
              <a:rPr lang="es-PA" sz="3600" b="1" dirty="0" err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Montañona</a:t>
            </a:r>
            <a:endParaRPr lang="es-PA" sz="36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/>
          </p:cNvSpPr>
          <p:nvPr/>
        </p:nvSpPr>
        <p:spPr bwMode="auto">
          <a:xfrm>
            <a:off x="457200" y="674688"/>
            <a:ext cx="82296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s-PA" sz="40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Objetivos</a:t>
            </a:r>
          </a:p>
        </p:txBody>
      </p:sp>
      <p:sp>
        <p:nvSpPr>
          <p:cNvPr id="4099" name="5 CuadroTexto"/>
          <p:cNvSpPr txBox="1">
            <a:spLocks noChangeArrowheads="1"/>
          </p:cNvSpPr>
          <p:nvPr/>
        </p:nvSpPr>
        <p:spPr bwMode="auto">
          <a:xfrm>
            <a:off x="539750" y="1644650"/>
            <a:ext cx="81359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 typeface="Bookman Old Style" panose="02050604050505020204" pitchFamily="18" charset="0"/>
              <a:buAutoNum type="arabicPeriod"/>
            </a:pPr>
            <a:r>
              <a:rPr lang="es-PE" altLang="es-US" sz="2000" b="1">
                <a:solidFill>
                  <a:srgbClr val="004C6F"/>
                </a:solidFill>
                <a:latin typeface="Arial" panose="020B0604020202020204" pitchFamily="34" charset="0"/>
              </a:rPr>
              <a:t>Desarrollar y promover, instrumentos o mecanismos económicos y legales </a:t>
            </a:r>
            <a:r>
              <a:rPr lang="es-PE" altLang="es-US">
                <a:latin typeface="Gill Sans MT" panose="020B0502020104020203" pitchFamily="34" charset="0"/>
              </a:rPr>
              <a:t>que permitan el uso sostenible de la biodiversidad y los ecosistemas.</a:t>
            </a:r>
          </a:p>
          <a:p>
            <a:pPr algn="just" eaLnBrk="1" hangingPunct="1">
              <a:buFont typeface="Bookman Old Style" panose="02050604050505020204" pitchFamily="18" charset="0"/>
              <a:buAutoNum type="arabicPeriod"/>
            </a:pPr>
            <a:endParaRPr lang="es-PA" altLang="es-US">
              <a:latin typeface="Gill Sans MT" panose="020B0502020104020203" pitchFamily="34" charset="0"/>
            </a:endParaRPr>
          </a:p>
          <a:p>
            <a:pPr algn="just" eaLnBrk="1" hangingPunct="1">
              <a:buFont typeface="Bookman Old Style" panose="02050604050505020204" pitchFamily="18" charset="0"/>
              <a:buAutoNum type="arabicPeriod"/>
            </a:pPr>
            <a:r>
              <a:rPr lang="es-PE" altLang="es-US" sz="2000" b="1">
                <a:solidFill>
                  <a:srgbClr val="004C6F"/>
                </a:solidFill>
                <a:latin typeface="Arial" panose="020B0604020202020204" pitchFamily="34" charset="0"/>
              </a:rPr>
              <a:t>Promover mejores prácticas </a:t>
            </a:r>
            <a:r>
              <a:rPr lang="es-PE" altLang="es-US">
                <a:latin typeface="Gill Sans MT" panose="020B0502020104020203" pitchFamily="34" charset="0"/>
              </a:rPr>
              <a:t>para la prevención de incendios y manejo agrícolas, para conservar la biodiversidad y los ecosistemas de la Montañona e incrementar los ingresos de las comunidades locales.</a:t>
            </a:r>
            <a:endParaRPr lang="es-PA" altLang="es-US">
              <a:latin typeface="Gill Sans MT" panose="020B0502020104020203" pitchFamily="34" charset="0"/>
            </a:endParaRPr>
          </a:p>
          <a:p>
            <a:pPr eaLnBrk="1" hangingPunct="1">
              <a:buFont typeface="Bookman Old Style" panose="02050604050505020204" pitchFamily="18" charset="0"/>
              <a:buAutoNum type="arabicPeriod"/>
            </a:pPr>
            <a:endParaRPr lang="es-PA" altLang="es-US">
              <a:latin typeface="Gill Sans MT" panose="020B0502020104020203" pitchFamily="34" charset="0"/>
            </a:endParaRPr>
          </a:p>
          <a:p>
            <a:pPr algn="just" eaLnBrk="1" hangingPunct="1">
              <a:buFont typeface="Bookman Old Style" panose="02050604050505020204" pitchFamily="18" charset="0"/>
              <a:buAutoNum type="arabicPeriod"/>
            </a:pPr>
            <a:r>
              <a:rPr lang="es-PE" altLang="es-US" sz="2000" b="1">
                <a:solidFill>
                  <a:srgbClr val="004C6F"/>
                </a:solidFill>
                <a:latin typeface="Arial" panose="020B0604020202020204" pitchFamily="34" charset="0"/>
              </a:rPr>
              <a:t>Difundir las lecciones aprendidas </a:t>
            </a:r>
            <a:r>
              <a:rPr lang="es-PE" altLang="es-US">
                <a:latin typeface="Gill Sans MT" panose="020B0502020104020203" pitchFamily="34" charset="0"/>
              </a:rPr>
              <a:t>a nivel nacional, subregional y regional.</a:t>
            </a:r>
            <a:endParaRPr lang="es-PA" altLang="es-US">
              <a:latin typeface="Gill Sans MT" panose="020B0502020104020203" pitchFamily="34" charset="0"/>
            </a:endParaRPr>
          </a:p>
          <a:p>
            <a:pPr eaLnBrk="1" hangingPunct="1"/>
            <a:endParaRPr lang="es-PA" altLang="es-US">
              <a:latin typeface="Gill Sans MT" panose="020B0502020104020203" pitchFamily="34" charset="0"/>
            </a:endParaRPr>
          </a:p>
        </p:txBody>
      </p:sp>
      <p:sp>
        <p:nvSpPr>
          <p:cNvPr id="4100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4101" name="Rectangle 1035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4102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3500" y="1206500"/>
            <a:ext cx="3733800" cy="4876800"/>
          </a:xfrm>
        </p:spPr>
        <p:txBody>
          <a:bodyPr/>
          <a:lstStyle/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s-MX" sz="1800" b="1" kern="1200" dirty="0" smtClean="0">
                <a:solidFill>
                  <a:srgbClr val="004C6F"/>
                </a:solidFill>
                <a:latin typeface="Arial" charset="0"/>
              </a:rPr>
              <a:t>El Programa Nacional de Restauración de Ecosistemas y Paisajes (PREP- MARN) orienta la intervención pública hacia la reducción del riesgo, contribuyendo a disminuir la vulnerabilidad y aumentar la capacidad de adaptación al cambio climático en El Salvador.</a:t>
            </a:r>
          </a:p>
          <a:p>
            <a:pPr>
              <a:defRPr/>
            </a:pPr>
            <a:r>
              <a:rPr lang="es-MX" sz="1800" b="1" kern="1200" dirty="0" smtClean="0">
                <a:solidFill>
                  <a:srgbClr val="004C6F"/>
                </a:solidFill>
                <a:latin typeface="Arial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MX" sz="1800" b="1" kern="1200" dirty="0" smtClean="0">
                <a:solidFill>
                  <a:srgbClr val="BF5A00"/>
                </a:solidFill>
                <a:latin typeface="Arial" charset="0"/>
              </a:rPr>
              <a:t>La </a:t>
            </a:r>
            <a:r>
              <a:rPr lang="es-MX" sz="1800" b="1" kern="1200" dirty="0" err="1" smtClean="0">
                <a:solidFill>
                  <a:srgbClr val="BF5A00"/>
                </a:solidFill>
                <a:latin typeface="Arial" charset="0"/>
              </a:rPr>
              <a:t>Montañona</a:t>
            </a:r>
            <a:r>
              <a:rPr lang="es-MX" sz="1800" b="1" kern="1200" dirty="0" smtClean="0">
                <a:solidFill>
                  <a:srgbClr val="BF5A00"/>
                </a:solidFill>
                <a:latin typeface="Arial" charset="0"/>
              </a:rPr>
              <a:t> está lista para ser un sitio PREP, apoyando, de esta manera, la  construcción de una nueva estrategia para la gestión de los recursos naturales que vincula  paisajes y ecosistemas protegidos.</a:t>
            </a:r>
            <a:endParaRPr lang="es-SV" sz="1800" b="1" kern="1200" dirty="0">
              <a:solidFill>
                <a:srgbClr val="BF5A00"/>
              </a:solidFill>
              <a:latin typeface="Arial" charset="0"/>
            </a:endParaRPr>
          </a:p>
        </p:txBody>
      </p:sp>
      <p:sp>
        <p:nvSpPr>
          <p:cNvPr id="5123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5124" name="Rectangle 1035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5125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7" name="1 Título"/>
          <p:cNvSpPr>
            <a:spLocks/>
          </p:cNvSpPr>
          <p:nvPr/>
        </p:nvSpPr>
        <p:spPr bwMode="auto">
          <a:xfrm>
            <a:off x="431800" y="395288"/>
            <a:ext cx="82296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s-PA" sz="40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Importancia para El Salvador</a:t>
            </a:r>
            <a:endParaRPr lang="es-PA" sz="40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+mn-cs"/>
            </a:endParaRPr>
          </a:p>
        </p:txBody>
      </p:sp>
      <p:sp>
        <p:nvSpPr>
          <p:cNvPr id="5127" name="11 CuadroTexto"/>
          <p:cNvSpPr txBox="1">
            <a:spLocks noChangeArrowheads="1"/>
          </p:cNvSpPr>
          <p:nvPr/>
        </p:nvSpPr>
        <p:spPr bwMode="auto">
          <a:xfrm>
            <a:off x="444500" y="1130300"/>
            <a:ext cx="37338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s-MX" altLang="es-US" sz="1800" b="1">
                <a:solidFill>
                  <a:srgbClr val="004C6F"/>
                </a:solidFill>
                <a:latin typeface="Arial" panose="020B0604020202020204" pitchFamily="34" charset="0"/>
              </a:rPr>
              <a:t>El Salvador país más vulnerable del mundo (Fondo Global de Desastres).</a:t>
            </a:r>
          </a:p>
          <a:p>
            <a:pPr eaLnBrk="1" hangingPunct="1"/>
            <a:endParaRPr lang="es-MX" altLang="es-US" sz="1800" b="1">
              <a:solidFill>
                <a:srgbClr val="004C6F"/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s-MX" altLang="es-US" sz="1800" b="1">
                <a:solidFill>
                  <a:srgbClr val="004C6F"/>
                </a:solidFill>
                <a:latin typeface="Arial" panose="020B0604020202020204" pitchFamily="34" charset="0"/>
              </a:rPr>
              <a:t>En los territorios se entienden más profundamente los efectos de la vulnerabilidad y las limitaciones de los modelos de intervención sectorial frente a las dinámicas de degradación,  conflictos por el uso y acceso a recursos naturales.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s-MX" altLang="es-US" sz="1800" b="1">
              <a:solidFill>
                <a:srgbClr val="004C6F"/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s-MX" altLang="es-US" sz="1800" b="1">
                <a:solidFill>
                  <a:srgbClr val="004C6F"/>
                </a:solidFill>
                <a:latin typeface="Arial" panose="020B0604020202020204" pitchFamily="34" charset="0"/>
              </a:rPr>
              <a:t> Para enfrentar estas tendencias se requiere de marcos de abordaje y estrategias de intervención institucional articuladas y la participación activa de los actores territoriales</a:t>
            </a:r>
          </a:p>
        </p:txBody>
      </p:sp>
      <p:sp>
        <p:nvSpPr>
          <p:cNvPr id="13" name="12 Flecha derecha"/>
          <p:cNvSpPr/>
          <p:nvPr/>
        </p:nvSpPr>
        <p:spPr>
          <a:xfrm>
            <a:off x="4406900" y="3048000"/>
            <a:ext cx="660400" cy="1435100"/>
          </a:xfrm>
          <a:prstGeom prst="rightArrow">
            <a:avLst/>
          </a:prstGeom>
          <a:solidFill>
            <a:srgbClr val="BF5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srgbClr val="BF5A00"/>
              </a:solidFill>
            </a:endParaRPr>
          </a:p>
        </p:txBody>
      </p:sp>
      <p:pic>
        <p:nvPicPr>
          <p:cNvPr id="14" name="13 Imagen" descr="carcava El Carriz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9" b="-17200"/>
          <a:stretch>
            <a:fillRect/>
          </a:stretch>
        </p:blipFill>
        <p:spPr bwMode="auto">
          <a:xfrm>
            <a:off x="88900" y="1003300"/>
            <a:ext cx="3873500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049338"/>
            <a:ext cx="4054475" cy="5160962"/>
          </a:xfrm>
        </p:spPr>
        <p:txBody>
          <a:bodyPr/>
          <a:lstStyle/>
          <a:p>
            <a:pPr lvl="1" eaLnBrk="1" hangingPunct="1"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s-SV" altLang="es-US" sz="3200" b="1" smtClean="0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Valoración</a:t>
            </a:r>
            <a:r>
              <a:rPr lang="es-SV" altLang="es-US" sz="3200" b="1" smtClean="0"/>
              <a:t> </a:t>
            </a:r>
            <a:r>
              <a:rPr lang="es-SV" altLang="es-US" sz="3200" b="1" smtClean="0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ambiental, económica y social de la </a:t>
            </a:r>
            <a:r>
              <a:rPr lang="es-SV" altLang="es-US" sz="3200" b="1" smtClean="0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biodiversidad, </a:t>
            </a:r>
            <a:r>
              <a:rPr lang="es-SV" altLang="es-US" sz="3200" b="1" smtClean="0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los </a:t>
            </a:r>
            <a:r>
              <a:rPr lang="es-SV" altLang="es-US" sz="3200" b="1" smtClean="0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ecosistemas</a:t>
            </a:r>
            <a:r>
              <a:rPr lang="es-SV" altLang="es-US" sz="3200" b="1" smtClean="0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y de los </a:t>
            </a:r>
            <a:r>
              <a:rPr lang="es-SV" altLang="es-US" sz="3200" b="1" smtClean="0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servicios</a:t>
            </a:r>
            <a:r>
              <a:rPr lang="es-SV" altLang="es-US" sz="3200" b="1" smtClean="0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que prestan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           </a:t>
            </a:r>
            <a:r>
              <a:rPr lang="es-SV" sz="32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Estudio I</a:t>
            </a:r>
            <a:endParaRPr lang="es-SV" sz="32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+mn-cs"/>
            </a:endParaRPr>
          </a:p>
        </p:txBody>
      </p:sp>
      <p:pic>
        <p:nvPicPr>
          <p:cNvPr id="6151" name="Picture 1027" descr="P00022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0"/>
          <a:stretch>
            <a:fillRect/>
          </a:stretch>
        </p:blipFill>
        <p:spPr bwMode="auto">
          <a:xfrm>
            <a:off x="4546600" y="306388"/>
            <a:ext cx="3943350" cy="28178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1030" descr="P00022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9"/>
          <a:stretch>
            <a:fillRect/>
          </a:stretch>
        </p:blipFill>
        <p:spPr bwMode="auto">
          <a:xfrm>
            <a:off x="4538663" y="3111500"/>
            <a:ext cx="2125662" cy="1422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9 Imagen" descr="Sandra-Favorites_Cascada_Pacayas_th007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3111500"/>
            <a:ext cx="1955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10 Imagen" descr="Inv-Flora_david260704-17 vismia09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521200"/>
            <a:ext cx="203835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5910263"/>
            <a:ext cx="342900" cy="776287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37150" y="360363"/>
            <a:ext cx="3651250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SV" sz="36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Estudio II</a:t>
            </a:r>
          </a:p>
          <a:p>
            <a:pPr algn="ctr">
              <a:defRPr/>
            </a:pPr>
            <a:r>
              <a:rPr lang="es-PA" sz="2800" b="1" dirty="0">
                <a:latin typeface="Gill Sans MT" pitchFamily="34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es-PA" sz="3600" b="1" dirty="0">
                <a:solidFill>
                  <a:srgbClr val="BF5A00"/>
                </a:solidFill>
                <a:latin typeface="Arial" charset="0"/>
                <a:cs typeface="Times New Roman" pitchFamily="18" charset="0"/>
              </a:rPr>
              <a:t>Costos </a:t>
            </a:r>
            <a:r>
              <a:rPr lang="es-PA" sz="36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asociados con la </a:t>
            </a:r>
            <a:r>
              <a:rPr lang="es-PA" sz="3600" b="1" dirty="0">
                <a:solidFill>
                  <a:srgbClr val="BF5A00"/>
                </a:solidFill>
                <a:latin typeface="Arial" charset="0"/>
                <a:cs typeface="Times New Roman" pitchFamily="18" charset="0"/>
              </a:rPr>
              <a:t>pérdida</a:t>
            </a:r>
            <a:r>
              <a:rPr lang="es-PA" sz="36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 de biodiversidad y la </a:t>
            </a:r>
            <a:r>
              <a:rPr lang="es-PA" sz="3600" b="1" dirty="0">
                <a:solidFill>
                  <a:srgbClr val="BF5A00"/>
                </a:solidFill>
                <a:latin typeface="Arial" charset="0"/>
                <a:cs typeface="Times New Roman" pitchFamily="18" charset="0"/>
              </a:rPr>
              <a:t>degradación</a:t>
            </a:r>
            <a:r>
              <a:rPr lang="es-PA" sz="3600" b="1" dirty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 de ecosistemas en el área.</a:t>
            </a:r>
          </a:p>
          <a:p>
            <a:pPr algn="ctr">
              <a:defRPr/>
            </a:pPr>
            <a:endParaRPr lang="es-SV" sz="3600" b="1" dirty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7174" name="5 Imagen" descr="Sandra-Favorites_Siembra3_Pacayas03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" b="-20"/>
          <a:stretch>
            <a:fillRect/>
          </a:stretch>
        </p:blipFill>
        <p:spPr bwMode="auto">
          <a:xfrm>
            <a:off x="292100" y="228600"/>
            <a:ext cx="2095500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6 Imagen" descr="Varios-LaMontañona-PNUMA_Oct21 41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5" y="228600"/>
            <a:ext cx="2447925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7 Imagen" descr="CARRIZ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494088"/>
            <a:ext cx="2905125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8 Imagen" descr="incendio foresta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"/>
          <a:stretch>
            <a:fillRect/>
          </a:stretch>
        </p:blipFill>
        <p:spPr bwMode="auto">
          <a:xfrm>
            <a:off x="2781300" y="3492500"/>
            <a:ext cx="1955800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/>
          </p:cNvSpPr>
          <p:nvPr/>
        </p:nvSpPr>
        <p:spPr bwMode="auto">
          <a:xfrm>
            <a:off x="457200" y="242888"/>
            <a:ext cx="82296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s-PA" sz="40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Estudio </a:t>
            </a:r>
            <a:r>
              <a:rPr lang="es-PA" sz="4000" b="1" dirty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III </a:t>
            </a:r>
            <a:endParaRPr lang="es-SV" sz="40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+mn-cs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684213" y="4410075"/>
            <a:ext cx="7775575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PA" altLang="es-US" sz="3200" b="1">
                <a:latin typeface="Gill Sans MT" panose="020B0502020104020203" pitchFamily="34" charset="0"/>
              </a:rPr>
              <a:t> </a:t>
            </a:r>
            <a:r>
              <a:rPr lang="es-PA" altLang="es-US" sz="28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Propuesta de </a:t>
            </a:r>
            <a:r>
              <a:rPr lang="es-PA" altLang="es-US" sz="28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instrumentos</a:t>
            </a:r>
            <a:r>
              <a:rPr lang="es-PA" altLang="es-US" sz="28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y/o mecanismos </a:t>
            </a:r>
            <a:r>
              <a:rPr lang="es-PA" altLang="es-US" sz="28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económicos</a:t>
            </a:r>
            <a:r>
              <a:rPr lang="es-PA" altLang="es-US" sz="28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y </a:t>
            </a:r>
            <a:r>
              <a:rPr lang="es-PA" altLang="es-US" sz="28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legales</a:t>
            </a:r>
            <a:r>
              <a:rPr lang="es-PA" altLang="es-US" sz="28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para promover el uso sostenible de la biodiversidad y de los ecosistemas de La Montañona.</a:t>
            </a:r>
          </a:p>
          <a:p>
            <a:pPr algn="ctr" eaLnBrk="1" hangingPunct="1"/>
            <a:endParaRPr lang="es-SV" altLang="es-US" sz="1600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5" b="-64"/>
          <a:stretch>
            <a:fillRect/>
          </a:stretch>
        </p:blipFill>
        <p:spPr bwMode="auto">
          <a:xfrm>
            <a:off x="468313" y="603250"/>
            <a:ext cx="1728787" cy="2449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5" b="-192"/>
          <a:stretch>
            <a:fillRect/>
          </a:stretch>
        </p:blipFill>
        <p:spPr bwMode="auto">
          <a:xfrm rot="-363155">
            <a:off x="1979613" y="1704975"/>
            <a:ext cx="1728787" cy="237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5"/>
          <a:stretch>
            <a:fillRect/>
          </a:stretch>
        </p:blipFill>
        <p:spPr bwMode="auto">
          <a:xfrm rot="887711">
            <a:off x="6948488" y="727075"/>
            <a:ext cx="1576387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0"/>
          <a:stretch>
            <a:fillRect/>
          </a:stretch>
        </p:blipFill>
        <p:spPr bwMode="auto">
          <a:xfrm>
            <a:off x="5292725" y="1481138"/>
            <a:ext cx="1665288" cy="2400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7" b="69"/>
          <a:stretch>
            <a:fillRect/>
          </a:stretch>
        </p:blipFill>
        <p:spPr bwMode="auto">
          <a:xfrm>
            <a:off x="3492500" y="1022350"/>
            <a:ext cx="1811338" cy="228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0" y="5910263"/>
            <a:ext cx="342900" cy="776287"/>
          </a:xfrm>
          <a:prstGeom prst="rect">
            <a:avLst/>
          </a:prstGeom>
          <a:solidFill>
            <a:srgbClr val="BF5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SV" alt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2755900" y="600075"/>
            <a:ext cx="3937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SV" altLang="es-US" sz="32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Promoción de la </a:t>
            </a:r>
            <a:r>
              <a:rPr lang="es-SV" altLang="es-US" sz="32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generación</a:t>
            </a:r>
            <a:r>
              <a:rPr lang="es-SV" altLang="es-US" sz="32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lang="es-SV" altLang="es-US" sz="32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ingresos </a:t>
            </a:r>
            <a:r>
              <a:rPr lang="es-SV" altLang="es-US" sz="32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partir de la </a:t>
            </a:r>
            <a:r>
              <a:rPr lang="es-SV" altLang="es-US" sz="32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conservación</a:t>
            </a:r>
            <a:r>
              <a:rPr lang="es-SV" altLang="es-US" sz="32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y uso sostenible de la biodiversidad y ecosistemas.</a:t>
            </a:r>
          </a:p>
        </p:txBody>
      </p:sp>
      <p:pic>
        <p:nvPicPr>
          <p:cNvPr id="921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200"/>
            <a:ext cx="21463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3"/>
          <a:stretch>
            <a:fillRect/>
          </a:stretch>
        </p:blipFill>
        <p:spPr bwMode="auto">
          <a:xfrm>
            <a:off x="2484438" y="5157788"/>
            <a:ext cx="246697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5"/>
          <a:stretch>
            <a:fillRect/>
          </a:stretch>
        </p:blipFill>
        <p:spPr bwMode="auto">
          <a:xfrm>
            <a:off x="0" y="5141913"/>
            <a:ext cx="25558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"/>
          <a:stretch>
            <a:fillRect/>
          </a:stretch>
        </p:blipFill>
        <p:spPr bwMode="auto">
          <a:xfrm>
            <a:off x="0" y="0"/>
            <a:ext cx="21209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2" b="107"/>
          <a:stretch>
            <a:fillRect/>
          </a:stretch>
        </p:blipFill>
        <p:spPr bwMode="auto">
          <a:xfrm>
            <a:off x="4716463" y="5157788"/>
            <a:ext cx="259238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11 Imagen" descr="Varios-LaMontañona-PNUMA_Oct21 150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2971800"/>
            <a:ext cx="1895475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37"/>
          <a:stretch>
            <a:fillRect/>
          </a:stretch>
        </p:blipFill>
        <p:spPr bwMode="auto">
          <a:xfrm>
            <a:off x="7251700" y="1435100"/>
            <a:ext cx="18923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"/>
          <a:stretch>
            <a:fillRect/>
          </a:stretch>
        </p:blipFill>
        <p:spPr bwMode="auto">
          <a:xfrm>
            <a:off x="7308850" y="5157788"/>
            <a:ext cx="18716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79388" y="1889125"/>
            <a:ext cx="4176712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PA" altLang="es-US" sz="3600" b="1">
                <a:latin typeface="Gill Sans MT" panose="020B0502020104020203" pitchFamily="34" charset="0"/>
              </a:rPr>
              <a:t>    </a:t>
            </a:r>
            <a:r>
              <a:rPr lang="es-PA" altLang="es-US" sz="32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Capacitación y Asistencia Técnica en prácticas de </a:t>
            </a:r>
            <a:r>
              <a:rPr lang="es-PA" altLang="es-US" sz="32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prevención de incendios</a:t>
            </a:r>
            <a:r>
              <a:rPr lang="es-PA" altLang="es-US" sz="3200" b="1">
                <a:solidFill>
                  <a:srgbClr val="004C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y </a:t>
            </a:r>
            <a:r>
              <a:rPr lang="es-PA" altLang="es-US" sz="3200" b="1">
                <a:solidFill>
                  <a:srgbClr val="BF5A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buenas prácticas agrícolas.</a:t>
            </a:r>
          </a:p>
          <a:p>
            <a:pPr algn="ctr"/>
            <a:endParaRPr lang="es-PA" altLang="es-US" sz="2800"/>
          </a:p>
        </p:txBody>
      </p:sp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60350"/>
            <a:ext cx="2116137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844675"/>
            <a:ext cx="2116137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429000"/>
            <a:ext cx="2116137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141913"/>
            <a:ext cx="21145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1161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"/>
          <a:stretch>
            <a:fillRect/>
          </a:stretch>
        </p:blipFill>
        <p:spPr bwMode="auto">
          <a:xfrm>
            <a:off x="7019925" y="1844675"/>
            <a:ext cx="1944688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0" b="266"/>
          <a:stretch>
            <a:fillRect/>
          </a:stretch>
        </p:blipFill>
        <p:spPr bwMode="auto">
          <a:xfrm>
            <a:off x="1476375" y="115888"/>
            <a:ext cx="14398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"/>
          <a:stretch>
            <a:fillRect/>
          </a:stretch>
        </p:blipFill>
        <p:spPr bwMode="auto">
          <a:xfrm>
            <a:off x="179388" y="11747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500438"/>
            <a:ext cx="211613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149850"/>
            <a:ext cx="2116137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115888"/>
            <a:ext cx="15081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sma2">
  <a:themeElements>
    <a:clrScheme name="prisma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isma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sma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sma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Settings\ileanagomez\Local Settings\Temporary Internet Files\OLK7\prisma2.pot</Template>
  <TotalTime>672</TotalTime>
  <Words>544</Words>
  <Application>Microsoft Office PowerPoint</Application>
  <PresentationFormat>Presentación en pantalla (4:3)</PresentationFormat>
  <Paragraphs>97</Paragraphs>
  <Slides>13</Slides>
  <Notes>13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Times New Roman</vt:lpstr>
      <vt:lpstr>Arial</vt:lpstr>
      <vt:lpstr>Book Antiqua</vt:lpstr>
      <vt:lpstr>Univers</vt:lpstr>
      <vt:lpstr>Gill Sans MT</vt:lpstr>
      <vt:lpstr>Bookman Old Style</vt:lpstr>
      <vt:lpstr>Wingdings</vt:lpstr>
      <vt:lpstr>Agency FB</vt:lpstr>
      <vt:lpstr>prisma2</vt:lpstr>
      <vt:lpstr>CorelDRAW</vt:lpstr>
      <vt:lpstr>Alianza España-PNUMA  para la iniciativa LifeWeb  ACUERDO DE FINANCIACIÓN EN PEQUEÑA ESCALA SSFA/BDV-002/2011  “Soporte a las áreas protegidas de Mesoamérica: Desarrollo de instrumentos y mecanismos económicos y legales para mejorar el manejo de áreas protegidas, incluyendo prácticas agrícolas sostenibles como estrategia para la prevención de incendios”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FUNDACION PRISMA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general</dc:title>
  <dc:creator>ileanagomez</dc:creator>
  <cp:lastModifiedBy>LGonzalez</cp:lastModifiedBy>
  <cp:revision>56</cp:revision>
  <dcterms:created xsi:type="dcterms:W3CDTF">2006-05-30T17:54:27Z</dcterms:created>
  <dcterms:modified xsi:type="dcterms:W3CDTF">2020-02-24T20:16:35Z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000800aa0e000000000001024100</vt:lpwstr>
  </property>
</Properties>
</file>