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74" r:id="rId17"/>
    <p:sldId id="275" r:id="rId18"/>
    <p:sldId id="276" r:id="rId19"/>
    <p:sldId id="29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4" r:id="rId30"/>
    <p:sldId id="287" r:id="rId31"/>
    <p:sldId id="288" r:id="rId32"/>
    <p:sldId id="289" r:id="rId33"/>
    <p:sldId id="290" r:id="rId34"/>
    <p:sldId id="291" r:id="rId35"/>
    <p:sldId id="292" r:id="rId36"/>
    <p:sldId id="295" r:id="rId37"/>
    <p:sldId id="293" r:id="rId3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F2416-5CB7-48BF-8129-C1B527C1C35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SV"/>
        </a:p>
      </dgm:t>
    </dgm:pt>
    <dgm:pt modelId="{DC52BA7F-9AA5-41CF-9A9C-BE3D424EF465}">
      <dgm:prSet phldrT="[Texto]" custT="1"/>
      <dgm:spPr/>
      <dgm:t>
        <a:bodyPr/>
        <a:lstStyle/>
        <a:p>
          <a:r>
            <a:rPr lang="es-SV" sz="2000" b="1" dirty="0" smtClean="0">
              <a:solidFill>
                <a:srgbClr val="7030A0"/>
              </a:solidFill>
            </a:rPr>
            <a:t>Nacional</a:t>
          </a:r>
          <a:endParaRPr lang="es-SV" sz="2000" b="1" dirty="0">
            <a:solidFill>
              <a:srgbClr val="7030A0"/>
            </a:solidFill>
          </a:endParaRPr>
        </a:p>
      </dgm:t>
    </dgm:pt>
    <dgm:pt modelId="{6582E4F3-D8D9-412C-BE4B-B72255CFB41A}" type="parTrans" cxnId="{FBC8DDCE-1218-400E-B98B-EC3FC2A2814B}">
      <dgm:prSet/>
      <dgm:spPr/>
      <dgm:t>
        <a:bodyPr/>
        <a:lstStyle/>
        <a:p>
          <a:endParaRPr lang="es-SV"/>
        </a:p>
      </dgm:t>
    </dgm:pt>
    <dgm:pt modelId="{F84E3AB2-AEBA-4F16-A4C7-4FF8BCFD6A1E}" type="sibTrans" cxnId="{FBC8DDCE-1218-400E-B98B-EC3FC2A2814B}">
      <dgm:prSet/>
      <dgm:spPr/>
      <dgm:t>
        <a:bodyPr/>
        <a:lstStyle/>
        <a:p>
          <a:endParaRPr lang="es-SV"/>
        </a:p>
      </dgm:t>
    </dgm:pt>
    <dgm:pt modelId="{66C9F38E-42DB-457F-90A8-2D9F5C1B1B87}">
      <dgm:prSet phldrT="[Texto]" custT="1"/>
      <dgm:spPr/>
      <dgm:t>
        <a:bodyPr/>
        <a:lstStyle/>
        <a:p>
          <a:r>
            <a:rPr lang="es-SV" sz="1600" dirty="0" smtClean="0"/>
            <a:t>Salvadoreños interesados en vivir una experiencia diferente, que les guste la aventura y la naturaleza. Es un turista preocupado por su medio ambiente y ayudar por medio de su visita a sectores menos desarrollados, disfrutan de experimentar la convivencia con la comunidad local y su satisfacción no depende de lujos, si no de la experiencia que el lugar brinda. </a:t>
          </a:r>
          <a:br>
            <a:rPr lang="es-SV" sz="1600" dirty="0" smtClean="0"/>
          </a:br>
          <a:r>
            <a:rPr lang="es-SV" sz="1600" dirty="0" smtClean="0"/>
            <a:t>Su gasto promedio por día es de $15</a:t>
          </a:r>
          <a:endParaRPr lang="es-SV" sz="1600" dirty="0"/>
        </a:p>
      </dgm:t>
    </dgm:pt>
    <dgm:pt modelId="{67C2023C-B3EB-4FA8-BC30-02DE73B64EC4}" type="parTrans" cxnId="{BC21A1C4-33FA-496E-AD3F-B5E8C9C8CF40}">
      <dgm:prSet/>
      <dgm:spPr/>
      <dgm:t>
        <a:bodyPr/>
        <a:lstStyle/>
        <a:p>
          <a:endParaRPr lang="es-SV"/>
        </a:p>
      </dgm:t>
    </dgm:pt>
    <dgm:pt modelId="{F51CEECC-5AB1-40C7-ADE7-20BAC93D2CA4}" type="sibTrans" cxnId="{BC21A1C4-33FA-496E-AD3F-B5E8C9C8CF40}">
      <dgm:prSet/>
      <dgm:spPr/>
      <dgm:t>
        <a:bodyPr/>
        <a:lstStyle/>
        <a:p>
          <a:endParaRPr lang="es-SV"/>
        </a:p>
      </dgm:t>
    </dgm:pt>
    <dgm:pt modelId="{9C20FF1B-C6AA-4E87-BF66-F930974ECA44}">
      <dgm:prSet phldrT="[Texto]" custT="1"/>
      <dgm:spPr/>
      <dgm:t>
        <a:bodyPr/>
        <a:lstStyle/>
        <a:p>
          <a:r>
            <a:rPr lang="es-SV" sz="2000" b="1" dirty="0" smtClean="0">
              <a:solidFill>
                <a:srgbClr val="7030A0"/>
              </a:solidFill>
            </a:rPr>
            <a:t>Internacional</a:t>
          </a:r>
          <a:endParaRPr lang="es-SV" sz="2000" b="1" dirty="0">
            <a:solidFill>
              <a:srgbClr val="7030A0"/>
            </a:solidFill>
          </a:endParaRPr>
        </a:p>
      </dgm:t>
    </dgm:pt>
    <dgm:pt modelId="{CFA3F8C4-CCE7-4A3E-9AA0-92EBF72DF4E7}" type="parTrans" cxnId="{2E995ADD-53E8-4CF3-8DD3-03329416FB2C}">
      <dgm:prSet/>
      <dgm:spPr/>
      <dgm:t>
        <a:bodyPr/>
        <a:lstStyle/>
        <a:p>
          <a:endParaRPr lang="es-SV"/>
        </a:p>
      </dgm:t>
    </dgm:pt>
    <dgm:pt modelId="{E50EC3C4-D30A-4C3C-9D9F-43F713F21700}" type="sibTrans" cxnId="{2E995ADD-53E8-4CF3-8DD3-03329416FB2C}">
      <dgm:prSet/>
      <dgm:spPr/>
      <dgm:t>
        <a:bodyPr/>
        <a:lstStyle/>
        <a:p>
          <a:endParaRPr lang="es-SV"/>
        </a:p>
      </dgm:t>
    </dgm:pt>
    <dgm:pt modelId="{42D3B3DD-2026-449C-A55D-9BB266409926}">
      <dgm:prSet phldrT="[Texto]" custT="1"/>
      <dgm:spPr/>
      <dgm:t>
        <a:bodyPr/>
        <a:lstStyle/>
        <a:p>
          <a:r>
            <a:rPr lang="es-SV" sz="1600" dirty="0" smtClean="0"/>
            <a:t>Turistas </a:t>
          </a:r>
          <a:r>
            <a:rPr lang="es-SV" sz="1450" dirty="0" smtClean="0"/>
            <a:t>provenientes de </a:t>
          </a:r>
          <a:r>
            <a:rPr lang="es-SV" sz="1600" dirty="0" smtClean="0"/>
            <a:t>Centroamérica, Estados Unidos y países Europeos, referidos por otros destinos turísticos o que han encontrado información en Internet. Disfrutan experimentar la convivencia con la comunidad local, su satisfacción no depende de lujos, si no de la experiencia del lugar. Alta conciencia medioambiental y por lo tanto colaboran al cuido y conservación de los recursos naturales. </a:t>
          </a:r>
          <a:br>
            <a:rPr lang="es-SV" sz="1600" dirty="0" smtClean="0"/>
          </a:br>
          <a:r>
            <a:rPr lang="es-SV" sz="1600" dirty="0" smtClean="0"/>
            <a:t>Su gasto promedio por día es de $30. </a:t>
          </a:r>
          <a:endParaRPr lang="es-SV" sz="1600" dirty="0"/>
        </a:p>
      </dgm:t>
    </dgm:pt>
    <dgm:pt modelId="{E062C2DD-703C-43DF-9D8A-E624F8B24905}" type="parTrans" cxnId="{F31F731B-A16D-45EF-ADEA-68318F652189}">
      <dgm:prSet/>
      <dgm:spPr/>
      <dgm:t>
        <a:bodyPr/>
        <a:lstStyle/>
        <a:p>
          <a:endParaRPr lang="es-SV"/>
        </a:p>
      </dgm:t>
    </dgm:pt>
    <dgm:pt modelId="{0E396683-309B-49BC-902E-15B2FA1F5733}" type="sibTrans" cxnId="{F31F731B-A16D-45EF-ADEA-68318F652189}">
      <dgm:prSet/>
      <dgm:spPr/>
      <dgm:t>
        <a:bodyPr/>
        <a:lstStyle/>
        <a:p>
          <a:endParaRPr lang="es-SV"/>
        </a:p>
      </dgm:t>
    </dgm:pt>
    <dgm:pt modelId="{9605FDF3-EB1D-418B-8498-612F53D3CC1B}">
      <dgm:prSet phldrT="[Texto]" custT="1"/>
      <dgm:spPr/>
      <dgm:t>
        <a:bodyPr/>
        <a:lstStyle/>
        <a:p>
          <a:r>
            <a:rPr lang="es-SV" sz="2000" b="1" dirty="0" smtClean="0">
              <a:solidFill>
                <a:srgbClr val="7030A0"/>
              </a:solidFill>
            </a:rPr>
            <a:t>Secundario</a:t>
          </a:r>
          <a:endParaRPr lang="es-SV" sz="2000" b="1" dirty="0">
            <a:solidFill>
              <a:srgbClr val="7030A0"/>
            </a:solidFill>
          </a:endParaRPr>
        </a:p>
      </dgm:t>
    </dgm:pt>
    <dgm:pt modelId="{A515E8FA-0155-483A-B683-1D9742A841B0}" type="parTrans" cxnId="{6C22F900-514A-4038-B1BF-EF47D6E3271C}">
      <dgm:prSet/>
      <dgm:spPr/>
      <dgm:t>
        <a:bodyPr/>
        <a:lstStyle/>
        <a:p>
          <a:endParaRPr lang="es-SV"/>
        </a:p>
      </dgm:t>
    </dgm:pt>
    <dgm:pt modelId="{CD789B4A-28BE-4DE0-B54E-4B7DE02F789E}" type="sibTrans" cxnId="{6C22F900-514A-4038-B1BF-EF47D6E3271C}">
      <dgm:prSet/>
      <dgm:spPr/>
      <dgm:t>
        <a:bodyPr/>
        <a:lstStyle/>
        <a:p>
          <a:endParaRPr lang="es-SV"/>
        </a:p>
      </dgm:t>
    </dgm:pt>
    <dgm:pt modelId="{B6CD17D3-1B02-45C9-8FA6-DCB97FD6B5DE}">
      <dgm:prSet phldrT="[Texto]" custT="1"/>
      <dgm:spPr/>
      <dgm:t>
        <a:bodyPr/>
        <a:lstStyle/>
        <a:p>
          <a:r>
            <a:rPr lang="es-SV" sz="1600" dirty="0" smtClean="0"/>
            <a:t>Organizaciones nacionales e internacionales que estén interesadas y/o involucradas en el desarrollo del turismo sostenible en Santo Domingo de Guzmán, son organizaciones que quieren aportar fondos a la comunidad para que implementen diferentes proyectos. </a:t>
          </a:r>
          <a:endParaRPr lang="es-SV" sz="1600" dirty="0"/>
        </a:p>
      </dgm:t>
    </dgm:pt>
    <dgm:pt modelId="{20151477-08F2-4F06-BAAF-FBD956F437BC}" type="parTrans" cxnId="{85ACF95F-65BA-4641-A6C1-0F56AFA1E34E}">
      <dgm:prSet/>
      <dgm:spPr/>
      <dgm:t>
        <a:bodyPr/>
        <a:lstStyle/>
        <a:p>
          <a:endParaRPr lang="es-SV"/>
        </a:p>
      </dgm:t>
    </dgm:pt>
    <dgm:pt modelId="{410193C8-51EC-43A6-8A0F-6A39D0DE7AF8}" type="sibTrans" cxnId="{85ACF95F-65BA-4641-A6C1-0F56AFA1E34E}">
      <dgm:prSet/>
      <dgm:spPr/>
      <dgm:t>
        <a:bodyPr/>
        <a:lstStyle/>
        <a:p>
          <a:endParaRPr lang="es-SV"/>
        </a:p>
      </dgm:t>
    </dgm:pt>
    <dgm:pt modelId="{F5B1B983-2A0B-48E6-AEBF-1E179C542E47}" type="pres">
      <dgm:prSet presAssocID="{7A6F2416-5CB7-48BF-8129-C1B527C1C35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SV"/>
        </a:p>
      </dgm:t>
    </dgm:pt>
    <dgm:pt modelId="{7C6DEB1B-092B-4798-A551-A617291B0866}" type="pres">
      <dgm:prSet presAssocID="{DC52BA7F-9AA5-41CF-9A9C-BE3D424EF465}" presName="composite" presStyleCnt="0"/>
      <dgm:spPr/>
    </dgm:pt>
    <dgm:pt modelId="{A62708A9-4CDD-4663-AB91-7EE969D974C6}" type="pres">
      <dgm:prSet presAssocID="{DC52BA7F-9AA5-41CF-9A9C-BE3D424EF46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258FFBA7-7B23-410C-8C66-A7EB444499F8}" type="pres">
      <dgm:prSet presAssocID="{DC52BA7F-9AA5-41CF-9A9C-BE3D424EF46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4C57E671-1983-47DF-9A1C-4B0E49D286C2}" type="pres">
      <dgm:prSet presAssocID="{F84E3AB2-AEBA-4F16-A4C7-4FF8BCFD6A1E}" presName="space" presStyleCnt="0"/>
      <dgm:spPr/>
    </dgm:pt>
    <dgm:pt modelId="{79B96935-79AB-4178-BB00-3A18A635C0E8}" type="pres">
      <dgm:prSet presAssocID="{9C20FF1B-C6AA-4E87-BF66-F930974ECA44}" presName="composite" presStyleCnt="0"/>
      <dgm:spPr/>
    </dgm:pt>
    <dgm:pt modelId="{AFF2A67A-A34F-4915-8143-D791CCD90537}" type="pres">
      <dgm:prSet presAssocID="{9C20FF1B-C6AA-4E87-BF66-F930974ECA4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38CC29EF-5F60-472F-8906-227B2490634F}" type="pres">
      <dgm:prSet presAssocID="{9C20FF1B-C6AA-4E87-BF66-F930974ECA4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BEA1950A-35D6-420A-A126-7DB724A0F810}" type="pres">
      <dgm:prSet presAssocID="{E50EC3C4-D30A-4C3C-9D9F-43F713F21700}" presName="space" presStyleCnt="0"/>
      <dgm:spPr/>
    </dgm:pt>
    <dgm:pt modelId="{379CE6B0-5C61-4AE3-ADEA-4F13C9F0927C}" type="pres">
      <dgm:prSet presAssocID="{9605FDF3-EB1D-418B-8498-612F53D3CC1B}" presName="composite" presStyleCnt="0"/>
      <dgm:spPr/>
    </dgm:pt>
    <dgm:pt modelId="{46A07CBD-6F7B-4BED-AC6E-F87620844BBD}" type="pres">
      <dgm:prSet presAssocID="{9605FDF3-EB1D-418B-8498-612F53D3CC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77B63D7F-E9EB-4F0E-BA84-965A766D64B1}" type="pres">
      <dgm:prSet presAssocID="{9605FDF3-EB1D-418B-8498-612F53D3CC1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C52D8AC3-D799-4979-81CC-4DD2CC1E9CE3}" type="presOf" srcId="{9C20FF1B-C6AA-4E87-BF66-F930974ECA44}" destId="{AFF2A67A-A34F-4915-8143-D791CCD90537}" srcOrd="0" destOrd="0" presId="urn:microsoft.com/office/officeart/2005/8/layout/hList1"/>
    <dgm:cxn modelId="{F31F731B-A16D-45EF-ADEA-68318F652189}" srcId="{9C20FF1B-C6AA-4E87-BF66-F930974ECA44}" destId="{42D3B3DD-2026-449C-A55D-9BB266409926}" srcOrd="0" destOrd="0" parTransId="{E062C2DD-703C-43DF-9D8A-E624F8B24905}" sibTransId="{0E396683-309B-49BC-902E-15B2FA1F5733}"/>
    <dgm:cxn modelId="{92D10135-17A8-4314-9F81-77BEC24BB972}" type="presOf" srcId="{7A6F2416-5CB7-48BF-8129-C1B527C1C353}" destId="{F5B1B983-2A0B-48E6-AEBF-1E179C542E47}" srcOrd="0" destOrd="0" presId="urn:microsoft.com/office/officeart/2005/8/layout/hList1"/>
    <dgm:cxn modelId="{64F76ACD-EB48-4588-A9D0-2435A9ECCB47}" type="presOf" srcId="{B6CD17D3-1B02-45C9-8FA6-DCB97FD6B5DE}" destId="{77B63D7F-E9EB-4F0E-BA84-965A766D64B1}" srcOrd="0" destOrd="0" presId="urn:microsoft.com/office/officeart/2005/8/layout/hList1"/>
    <dgm:cxn modelId="{0B60D21E-19D4-4AFB-B518-B8FB511DB501}" type="presOf" srcId="{9605FDF3-EB1D-418B-8498-612F53D3CC1B}" destId="{46A07CBD-6F7B-4BED-AC6E-F87620844BBD}" srcOrd="0" destOrd="0" presId="urn:microsoft.com/office/officeart/2005/8/layout/hList1"/>
    <dgm:cxn modelId="{85ACF95F-65BA-4641-A6C1-0F56AFA1E34E}" srcId="{9605FDF3-EB1D-418B-8498-612F53D3CC1B}" destId="{B6CD17D3-1B02-45C9-8FA6-DCB97FD6B5DE}" srcOrd="0" destOrd="0" parTransId="{20151477-08F2-4F06-BAAF-FBD956F437BC}" sibTransId="{410193C8-51EC-43A6-8A0F-6A39D0DE7AF8}"/>
    <dgm:cxn modelId="{2E995ADD-53E8-4CF3-8DD3-03329416FB2C}" srcId="{7A6F2416-5CB7-48BF-8129-C1B527C1C353}" destId="{9C20FF1B-C6AA-4E87-BF66-F930974ECA44}" srcOrd="1" destOrd="0" parTransId="{CFA3F8C4-CCE7-4A3E-9AA0-92EBF72DF4E7}" sibTransId="{E50EC3C4-D30A-4C3C-9D9F-43F713F21700}"/>
    <dgm:cxn modelId="{2B31BDFD-1B08-4276-95C6-5D62FF1B119B}" type="presOf" srcId="{42D3B3DD-2026-449C-A55D-9BB266409926}" destId="{38CC29EF-5F60-472F-8906-227B2490634F}" srcOrd="0" destOrd="0" presId="urn:microsoft.com/office/officeart/2005/8/layout/hList1"/>
    <dgm:cxn modelId="{7D18F6D8-0DE6-4FBA-8ABC-196A8E1FFE7E}" type="presOf" srcId="{DC52BA7F-9AA5-41CF-9A9C-BE3D424EF465}" destId="{A62708A9-4CDD-4663-AB91-7EE969D974C6}" srcOrd="0" destOrd="0" presId="urn:microsoft.com/office/officeart/2005/8/layout/hList1"/>
    <dgm:cxn modelId="{FBC8DDCE-1218-400E-B98B-EC3FC2A2814B}" srcId="{7A6F2416-5CB7-48BF-8129-C1B527C1C353}" destId="{DC52BA7F-9AA5-41CF-9A9C-BE3D424EF465}" srcOrd="0" destOrd="0" parTransId="{6582E4F3-D8D9-412C-BE4B-B72255CFB41A}" sibTransId="{F84E3AB2-AEBA-4F16-A4C7-4FF8BCFD6A1E}"/>
    <dgm:cxn modelId="{573DD52B-A99C-4018-AB31-660785A82FC5}" type="presOf" srcId="{66C9F38E-42DB-457F-90A8-2D9F5C1B1B87}" destId="{258FFBA7-7B23-410C-8C66-A7EB444499F8}" srcOrd="0" destOrd="0" presId="urn:microsoft.com/office/officeart/2005/8/layout/hList1"/>
    <dgm:cxn modelId="{6C22F900-514A-4038-B1BF-EF47D6E3271C}" srcId="{7A6F2416-5CB7-48BF-8129-C1B527C1C353}" destId="{9605FDF3-EB1D-418B-8498-612F53D3CC1B}" srcOrd="2" destOrd="0" parTransId="{A515E8FA-0155-483A-B683-1D9742A841B0}" sibTransId="{CD789B4A-28BE-4DE0-B54E-4B7DE02F789E}"/>
    <dgm:cxn modelId="{BC21A1C4-33FA-496E-AD3F-B5E8C9C8CF40}" srcId="{DC52BA7F-9AA5-41CF-9A9C-BE3D424EF465}" destId="{66C9F38E-42DB-457F-90A8-2D9F5C1B1B87}" srcOrd="0" destOrd="0" parTransId="{67C2023C-B3EB-4FA8-BC30-02DE73B64EC4}" sibTransId="{F51CEECC-5AB1-40C7-ADE7-20BAC93D2CA4}"/>
    <dgm:cxn modelId="{21F1F3C1-2113-4144-BAB2-F09DD87CCFCB}" type="presParOf" srcId="{F5B1B983-2A0B-48E6-AEBF-1E179C542E47}" destId="{7C6DEB1B-092B-4798-A551-A617291B0866}" srcOrd="0" destOrd="0" presId="urn:microsoft.com/office/officeart/2005/8/layout/hList1"/>
    <dgm:cxn modelId="{222393AD-0026-4204-8BB7-31D37AA26298}" type="presParOf" srcId="{7C6DEB1B-092B-4798-A551-A617291B0866}" destId="{A62708A9-4CDD-4663-AB91-7EE969D974C6}" srcOrd="0" destOrd="0" presId="urn:microsoft.com/office/officeart/2005/8/layout/hList1"/>
    <dgm:cxn modelId="{5DA1DBB7-85CB-4D8F-80F3-FBB1EEE753E9}" type="presParOf" srcId="{7C6DEB1B-092B-4798-A551-A617291B0866}" destId="{258FFBA7-7B23-410C-8C66-A7EB444499F8}" srcOrd="1" destOrd="0" presId="urn:microsoft.com/office/officeart/2005/8/layout/hList1"/>
    <dgm:cxn modelId="{9FC48ABE-DDF0-4471-933D-1C8AB7A52F34}" type="presParOf" srcId="{F5B1B983-2A0B-48E6-AEBF-1E179C542E47}" destId="{4C57E671-1983-47DF-9A1C-4B0E49D286C2}" srcOrd="1" destOrd="0" presId="urn:microsoft.com/office/officeart/2005/8/layout/hList1"/>
    <dgm:cxn modelId="{059FFF26-3F9E-40C7-A568-9BF6165A0A26}" type="presParOf" srcId="{F5B1B983-2A0B-48E6-AEBF-1E179C542E47}" destId="{79B96935-79AB-4178-BB00-3A18A635C0E8}" srcOrd="2" destOrd="0" presId="urn:microsoft.com/office/officeart/2005/8/layout/hList1"/>
    <dgm:cxn modelId="{DBBCF393-100B-4206-A431-FB6DBDEC7653}" type="presParOf" srcId="{79B96935-79AB-4178-BB00-3A18A635C0E8}" destId="{AFF2A67A-A34F-4915-8143-D791CCD90537}" srcOrd="0" destOrd="0" presId="urn:microsoft.com/office/officeart/2005/8/layout/hList1"/>
    <dgm:cxn modelId="{EDA84C56-7FEC-4A88-B9E6-168708060D20}" type="presParOf" srcId="{79B96935-79AB-4178-BB00-3A18A635C0E8}" destId="{38CC29EF-5F60-472F-8906-227B2490634F}" srcOrd="1" destOrd="0" presId="urn:microsoft.com/office/officeart/2005/8/layout/hList1"/>
    <dgm:cxn modelId="{40C98A79-32C0-4219-93B3-AF1DFF8D9F6D}" type="presParOf" srcId="{F5B1B983-2A0B-48E6-AEBF-1E179C542E47}" destId="{BEA1950A-35D6-420A-A126-7DB724A0F810}" srcOrd="3" destOrd="0" presId="urn:microsoft.com/office/officeart/2005/8/layout/hList1"/>
    <dgm:cxn modelId="{EEC3BF56-E2C5-43E8-8DC2-5DEF7E432532}" type="presParOf" srcId="{F5B1B983-2A0B-48E6-AEBF-1E179C542E47}" destId="{379CE6B0-5C61-4AE3-ADEA-4F13C9F0927C}" srcOrd="4" destOrd="0" presId="urn:microsoft.com/office/officeart/2005/8/layout/hList1"/>
    <dgm:cxn modelId="{2F66757D-63A7-47E1-9B82-7832730A3B4B}" type="presParOf" srcId="{379CE6B0-5C61-4AE3-ADEA-4F13C9F0927C}" destId="{46A07CBD-6F7B-4BED-AC6E-F87620844BBD}" srcOrd="0" destOrd="0" presId="urn:microsoft.com/office/officeart/2005/8/layout/hList1"/>
    <dgm:cxn modelId="{ABFBC4B1-4827-4454-B436-799DC8978400}" type="presParOf" srcId="{379CE6B0-5C61-4AE3-ADEA-4F13C9F0927C}" destId="{77B63D7F-E9EB-4F0E-BA84-965A766D64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23644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22531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62163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60089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7482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117007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88251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531194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91094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401060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379229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2C380-2B1E-4FBD-9C13-DC28150AB900}" type="datetimeFigureOut">
              <a:rPr lang="es-SV" smtClean="0"/>
              <a:pPr/>
              <a:t>07/06/2012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A443C-B4C9-490B-BF4D-4786B580A10A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29723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infosantodomingo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twork-tours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experienciaselsalvador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travel-to-teach.org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eanuptheworld.org/es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ahoo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725145"/>
            <a:ext cx="7772400" cy="648072"/>
          </a:xfrm>
        </p:spPr>
        <p:txBody>
          <a:bodyPr>
            <a:normAutofit fontScale="90000"/>
          </a:bodyPr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xmlns="" val="1238965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-324544" y="260648"/>
            <a:ext cx="5616575" cy="922338"/>
          </a:xfrm>
        </p:spPr>
        <p:txBody>
          <a:bodyPr/>
          <a:lstStyle/>
          <a:p>
            <a:pPr eaLnBrk="1" hangingPunct="1">
              <a:defRPr/>
            </a:pPr>
            <a:r>
              <a:rPr lang="es-SV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s-SV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Valores</a:t>
            </a:r>
            <a:endParaRPr lang="es-SV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755576" y="1340768"/>
            <a:ext cx="4032448" cy="403244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Trabajadores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Honestidad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respeto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humildad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sencillez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solidaridad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340768"/>
            <a:ext cx="3019028" cy="395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Segmento de Mercado</a:t>
            </a:r>
          </a:p>
        </p:txBody>
      </p:sp>
      <p:graphicFrame>
        <p:nvGraphicFramePr>
          <p:cNvPr id="3" name="2 Diagrama"/>
          <p:cNvGraphicFramePr/>
          <p:nvPr/>
        </p:nvGraphicFramePr>
        <p:xfrm>
          <a:off x="179512" y="980728"/>
          <a:ext cx="8712968" cy="5216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 noGrp="1"/>
          </p:cNvSpPr>
          <p:nvPr>
            <p:ph type="title"/>
          </p:nvPr>
        </p:nvSpPr>
        <p:spPr>
          <a:xfrm>
            <a:off x="323528" y="260648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b="1" dirty="0" lang="es-SV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 Logo y Slogan</a:t>
            </a:r>
          </a:p>
        </p:txBody>
      </p:sp>
      <p:pic>
        <p:nvPicPr>
          <p:cNvPr descr="logos.jpg" id="3" name="2 Imagen"/>
          <p:cNvPicPr/>
          <p:nvPr/>
        </p:nvPicPr>
        <p:blipFill>
          <a:blip cstate="print" r:embed="rId2"/>
          <a:srcRect t="-1"/>
          <a:stretch>
            <a:fillRect/>
          </a:stretch>
        </p:blipFill>
        <p:spPr>
          <a:xfrm>
            <a:off x="558899" y="1412776"/>
            <a:ext cx="4012384" cy="2016224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3717032"/>
            <a:ext cx="8280920" cy="179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126960" compatLnSpc="1" lIns="91440" numCol="1" rIns="91440" tIns="190440" vert="horz" wrap="square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b="0" baseline="0" cap="none" dirty="0" i="0" kumimoji="0" lang="es-SV" normalizeH="0" smtClean="0" strike="noStrike" sz="2400" u="none">
                <a:ln>
                  <a:noFill/>
                </a:ln>
                <a:solidFill>
                  <a:srgbClr val="622423"/>
                </a:solidFill>
                <a:effectLst/>
                <a:latin charset="0" pitchFamily="18" typeface="Cambria"/>
                <a:cs charset="0" pitchFamily="34" typeface="Arial"/>
              </a:rPr>
              <a:t>S</a:t>
            </a:r>
            <a:r>
              <a:rPr b="0" baseline="0" bmk="" cap="none" dirty="0" i="0" kumimoji="0" lang="es-SV" normalizeH="0" smtClean="0" strike="noStrike" sz="2400" u="none">
                <a:ln>
                  <a:noFill/>
                </a:ln>
                <a:solidFill>
                  <a:srgbClr val="622423"/>
                </a:solidFill>
                <a:effectLst/>
                <a:latin charset="0" pitchFamily="18" typeface="Cambria"/>
                <a:cs charset="0" pitchFamily="34" typeface="Arial"/>
              </a:rPr>
              <a:t>IMBOLOGÍA </a:t>
            </a:r>
            <a:endParaRPr b="0" baseline="0" cap="none" dirty="0" i="0" kumimoji="0" lang="en-US" normalizeH="0" smtClean="0" strike="noStrike" sz="2400" u="none">
              <a:ln>
                <a:noFill/>
              </a:ln>
              <a:solidFill>
                <a:srgbClr val="622423"/>
              </a:solidFill>
              <a:effectLst/>
              <a:latin charset="0" pitchFamily="18" typeface="Cambria"/>
              <a:cs charset="0" pitchFamily="34" typeface="Arial"/>
            </a:endParaRPr>
          </a:p>
          <a:p>
            <a:r>
              <a:rPr dirty="0" lang="es-SV" smtClean="0" sz="2400"/>
              <a:t>Color azul representando el agua, el café simboliza la tierra y el barro, el color blanco simboliza la cascada. Cuando todos estos atributos se juntan crean un paraíso verde. </a:t>
            </a:r>
            <a:endParaRPr dirty="0" lang="es-SV" sz="2400"/>
          </a:p>
        </p:txBody>
      </p:sp>
      <p:pic>
        <p:nvPicPr>
          <p:cNvPr descr="st.jpg" id="5" name="22 Imagen"/>
          <p:cNvPicPr/>
          <p:nvPr/>
        </p:nvPicPr>
        <p:blipFill>
          <a:blip cstate="print" r:embed="rId3"/>
          <a:stretch>
            <a:fillRect/>
          </a:stretch>
        </p:blipFill>
        <p:spPr>
          <a:xfrm>
            <a:off x="5724128" y="1412776"/>
            <a:ext cx="2376264" cy="196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93" y="274414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Tours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836712"/>
            <a:ext cx="8280920" cy="47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90440" rIns="91440" bIns="12696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SV" sz="2400" dirty="0" smtClean="0"/>
              <a:t>La comunidad cuenta con dos paquetes turísticos sencillos que permite la incorporación de otras actividades en destinos cercanos a la comunidad, para hacer los paquetes aun más atractivos. </a:t>
            </a:r>
          </a:p>
          <a:p>
            <a:pPr>
              <a:buFont typeface="Arial" pitchFamily="34" charset="0"/>
              <a:buChar char="•"/>
            </a:pPr>
            <a:r>
              <a:rPr lang="es-SV" sz="2400" dirty="0" smtClean="0"/>
              <a:t>Los destinos que se pueden incluir son: playa Los </a:t>
            </a:r>
            <a:r>
              <a:rPr lang="es-SV" sz="2400" dirty="0" err="1" smtClean="0"/>
              <a:t>Cóbanos</a:t>
            </a:r>
            <a:r>
              <a:rPr lang="es-SV" sz="2400" dirty="0" smtClean="0"/>
              <a:t>, Puerto de </a:t>
            </a:r>
            <a:r>
              <a:rPr lang="es-SV" sz="2400" dirty="0" err="1" smtClean="0"/>
              <a:t>Acajutla</a:t>
            </a:r>
            <a:r>
              <a:rPr lang="es-SV" sz="2400" dirty="0" smtClean="0"/>
              <a:t>, Cerro Verde, </a:t>
            </a:r>
            <a:r>
              <a:rPr lang="es-SV" sz="2400" dirty="0" err="1" smtClean="0"/>
              <a:t>Izálco</a:t>
            </a:r>
            <a:r>
              <a:rPr lang="es-SV" sz="2400" dirty="0" smtClean="0"/>
              <a:t>, San Julián, entre otros. Ésta estrategia se debe de hacer con la ayuda de tour operadores para que la oferta llegue a un mercado más amplio.</a:t>
            </a:r>
          </a:p>
          <a:p>
            <a:pPr lvl="1">
              <a:buFont typeface="Arial" pitchFamily="34" charset="0"/>
              <a:buChar char="•"/>
            </a:pPr>
            <a:r>
              <a:rPr lang="es-SV" sz="2400" dirty="0" smtClean="0">
                <a:solidFill>
                  <a:srgbClr val="FF0000"/>
                </a:solidFill>
              </a:rPr>
              <a:t>Recomendación:</a:t>
            </a:r>
          </a:p>
          <a:p>
            <a:pPr lvl="0"/>
            <a:r>
              <a:rPr lang="es-SV" sz="2400" dirty="0" smtClean="0">
                <a:solidFill>
                  <a:schemeClr val="accent2">
                    <a:lumMod val="75000"/>
                  </a:schemeClr>
                </a:solidFill>
              </a:rPr>
              <a:t>Asegurarse que la comunidad se vea beneficiada al ser parte de los tours, de preferencia económicamente</a:t>
            </a:r>
            <a:r>
              <a:rPr lang="es-SV" sz="2400" dirty="0" smtClean="0"/>
              <a:t>. 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3608" y="2059186"/>
            <a:ext cx="7129487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96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MEDIOS</a:t>
            </a: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755576" y="980728"/>
            <a:ext cx="7884368" cy="496855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u="sng" cap="all" dirty="0" smtClean="0"/>
              <a:t>BLOGS</a:t>
            </a:r>
            <a:r>
              <a:rPr lang="en-US" sz="2400" b="1" cap="all" dirty="0" smtClean="0"/>
              <a:t> </a:t>
            </a:r>
            <a:endParaRPr lang="es-SV" sz="2400" b="1" cap="all" dirty="0" smtClean="0"/>
          </a:p>
          <a:p>
            <a:pPr algn="ctr"/>
            <a:r>
              <a:rPr lang="en-US" sz="2400" cap="all" dirty="0" smtClean="0"/>
              <a:t/>
            </a:r>
            <a:br>
              <a:rPr lang="en-US" sz="2400" cap="all" dirty="0" smtClean="0"/>
            </a:br>
            <a:r>
              <a:rPr lang="en-US" sz="2400" dirty="0" smtClean="0"/>
              <a:t>http://mihermosoelsalvador.blogspot.com/</a:t>
            </a:r>
            <a:endParaRPr lang="es-SV" sz="2400" dirty="0" smtClean="0"/>
          </a:p>
          <a:p>
            <a:pPr algn="ctr"/>
            <a:r>
              <a:rPr lang="en-US" sz="2400" dirty="0" smtClean="0"/>
              <a:t>http://hunnapuh.blogcindario.com/2006/05/00607-el-salvador-como-destino-turistico.html</a:t>
            </a:r>
            <a:endParaRPr lang="es-SV" sz="2400" dirty="0" smtClean="0"/>
          </a:p>
          <a:p>
            <a:pPr algn="ctr"/>
            <a:r>
              <a:rPr lang="es-SV" sz="2400" dirty="0" smtClean="0"/>
              <a:t>horizontes-ot.blogspot.com/ </a:t>
            </a:r>
          </a:p>
          <a:p>
            <a:pPr algn="ctr"/>
            <a:r>
              <a:rPr lang="es-ES" sz="2400" dirty="0" smtClean="0"/>
              <a:t>blogs.laprensagrafica.com/turismo/</a:t>
            </a:r>
            <a:endParaRPr lang="es-SV" sz="2400" dirty="0" smtClean="0"/>
          </a:p>
          <a:p>
            <a:pPr algn="ctr"/>
            <a:r>
              <a:rPr lang="es-ES" sz="2400" dirty="0" smtClean="0"/>
              <a:t>blogdehorizontes.blogspot.com</a:t>
            </a:r>
            <a:endParaRPr lang="es-SV" sz="2400" dirty="0" smtClean="0"/>
          </a:p>
          <a:p>
            <a:pPr algn="ctr"/>
            <a:r>
              <a:rPr lang="en-US" sz="2400" b="1" u="sng" cap="all" dirty="0" smtClean="0"/>
              <a:t>LIBROS</a:t>
            </a:r>
            <a:endParaRPr lang="es-SV" sz="2400" b="1" cap="all" dirty="0" smtClean="0"/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Travel Book (Pictorial)</a:t>
            </a:r>
            <a:endParaRPr lang="es-SV" sz="2400" dirty="0" smtClean="0"/>
          </a:p>
          <a:p>
            <a:pPr algn="ctr"/>
            <a:r>
              <a:rPr lang="en-US" sz="2400" dirty="0" err="1" smtClean="0"/>
              <a:t>Traveller's</a:t>
            </a:r>
            <a:r>
              <a:rPr lang="en-US" sz="2400" dirty="0" smtClean="0"/>
              <a:t> Guide to Planet Earth</a:t>
            </a:r>
            <a:endParaRPr lang="es-SV" sz="2400" dirty="0" smtClean="0"/>
          </a:p>
          <a:p>
            <a:pPr algn="ctr"/>
            <a:r>
              <a:rPr lang="en-US" sz="2400" dirty="0" smtClean="0"/>
              <a:t>Central America on a shoestring travel guide book</a:t>
            </a:r>
            <a:endParaRPr lang="es-SV" sz="2400" dirty="0" smtClean="0"/>
          </a:p>
          <a:p>
            <a:pPr algn="ctr"/>
            <a:r>
              <a:rPr lang="es-SV" sz="2400" dirty="0" err="1" smtClean="0"/>
              <a:t>Travel</a:t>
            </a:r>
            <a:r>
              <a:rPr lang="es-SV" sz="2400" dirty="0" smtClean="0"/>
              <a:t> </a:t>
            </a:r>
            <a:r>
              <a:rPr lang="es-SV" sz="2400" dirty="0" err="1" smtClean="0"/>
              <a:t>Book</a:t>
            </a:r>
            <a:r>
              <a:rPr lang="es-SV" sz="2400" dirty="0" smtClean="0"/>
              <a:t> + </a:t>
            </a:r>
            <a:r>
              <a:rPr lang="es-SV" sz="2400" dirty="0" err="1" smtClean="0"/>
              <a:t>Ultimate</a:t>
            </a:r>
            <a:r>
              <a:rPr lang="es-SV" sz="2400" dirty="0" smtClean="0"/>
              <a:t> </a:t>
            </a:r>
            <a:r>
              <a:rPr lang="es-SV" sz="2400" dirty="0" err="1" smtClean="0"/>
              <a:t>Experiences</a:t>
            </a:r>
            <a:r>
              <a:rPr lang="es-SV" sz="2400" dirty="0" smtClean="0"/>
              <a:t> pack</a:t>
            </a:r>
          </a:p>
          <a:p>
            <a:pPr algn="ctr"/>
            <a:r>
              <a:rPr lang="es-SV" sz="2400" dirty="0" smtClean="0"/>
              <a:t/>
            </a:r>
            <a:br>
              <a:rPr lang="es-SV" sz="2400" dirty="0" smtClean="0"/>
            </a:br>
            <a:endParaRPr kumimoji="0" lang="es-SV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>
          <a:xfrm>
            <a:off x="539601" y="11663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Medios Digitales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Material Publicitario</a:t>
            </a:r>
          </a:p>
        </p:txBody>
      </p:sp>
      <p:grpSp>
        <p:nvGrpSpPr>
          <p:cNvPr id="3" name="12 Grupo"/>
          <p:cNvGrpSpPr/>
          <p:nvPr/>
        </p:nvGrpSpPr>
        <p:grpSpPr>
          <a:xfrm>
            <a:off x="3059832" y="1916832"/>
            <a:ext cx="3024336" cy="3024336"/>
            <a:chOff x="3059832" y="1412776"/>
            <a:chExt cx="3024336" cy="3024336"/>
          </a:xfrm>
        </p:grpSpPr>
        <p:pic>
          <p:nvPicPr>
            <p:cNvPr id="4" name="3 Imagen" descr="índic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9832" y="1412776"/>
              <a:ext cx="3024336" cy="3024336"/>
            </a:xfrm>
            <a:prstGeom prst="rect">
              <a:avLst/>
            </a:prstGeom>
          </p:spPr>
        </p:pic>
        <p:sp>
          <p:nvSpPr>
            <p:cNvPr id="5" name="4 Rectángulo"/>
            <p:cNvSpPr/>
            <p:nvPr/>
          </p:nvSpPr>
          <p:spPr>
            <a:xfrm>
              <a:off x="4427984" y="2257127"/>
              <a:ext cx="71205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LOGO</a:t>
              </a:r>
              <a:endParaRPr lang="es-E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6" name="11 Grupo"/>
          <p:cNvGrpSpPr/>
          <p:nvPr/>
        </p:nvGrpSpPr>
        <p:grpSpPr>
          <a:xfrm>
            <a:off x="-36512" y="1772816"/>
            <a:ext cx="3240360" cy="3240360"/>
            <a:chOff x="-36512" y="1412776"/>
            <a:chExt cx="3240360" cy="3240360"/>
          </a:xfrm>
        </p:grpSpPr>
        <p:pic>
          <p:nvPicPr>
            <p:cNvPr id="7" name="6 Imagen" descr="índice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36512" y="1412776"/>
              <a:ext cx="3240360" cy="3240360"/>
            </a:xfrm>
            <a:prstGeom prst="rect">
              <a:avLst/>
            </a:prstGeom>
          </p:spPr>
        </p:pic>
        <p:sp>
          <p:nvSpPr>
            <p:cNvPr id="8" name="7 Rectángulo"/>
            <p:cNvSpPr/>
            <p:nvPr/>
          </p:nvSpPr>
          <p:spPr>
            <a:xfrm>
              <a:off x="1547664" y="2060848"/>
              <a:ext cx="71205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LOGO</a:t>
              </a:r>
              <a:endParaRPr lang="es-E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9" name="13 Grupo"/>
          <p:cNvGrpSpPr/>
          <p:nvPr/>
        </p:nvGrpSpPr>
        <p:grpSpPr>
          <a:xfrm>
            <a:off x="5923038" y="2132856"/>
            <a:ext cx="2448272" cy="2448272"/>
            <a:chOff x="5923038" y="1628800"/>
            <a:chExt cx="2448272" cy="2448272"/>
          </a:xfrm>
        </p:grpSpPr>
        <p:pic>
          <p:nvPicPr>
            <p:cNvPr id="10" name="9 Imagen" descr="imag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038" y="1628800"/>
              <a:ext cx="2448272" cy="2448272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6804248" y="2924944"/>
              <a:ext cx="712054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ES" sz="1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LOGO</a:t>
              </a:r>
              <a:endParaRPr lang="es-ES" sz="1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 noGrp="1"/>
          </p:cNvSpPr>
          <p:nvPr>
            <p:ph type="title"/>
          </p:nvPr>
        </p:nvSpPr>
        <p:spPr>
          <a:xfrm>
            <a:off x="107553" y="44624"/>
            <a:ext cx="8280871" cy="9223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b="1" dirty="0" lang="es-SV" smtClean="0" sz="4200">
                <a:effectLst>
                  <a:outerShdw algn="tl" blurRad="38100" dir="2700000" dist="38100">
                    <a:srgbClr val="C0C0C0"/>
                  </a:outerShdw>
                </a:effectLst>
              </a:rPr>
              <a:t>Material Publicitario: </a:t>
            </a:r>
            <a:r>
              <a:rPr b="1" dirty="0" err="1" lang="es-SV" smtClean="0" sz="4200">
                <a:effectLst>
                  <a:outerShdw algn="tl" blurRad="38100" dir="2700000" dist="38100">
                    <a:srgbClr val="C0C0C0"/>
                  </a:outerShdw>
                </a:effectLst>
              </a:rPr>
              <a:t>Broshure</a:t>
            </a:r>
            <a:endParaRPr b="1" dirty="0" lang="es-SV" smtClean="0" sz="4200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cstate="print" r:embed="rId2"/>
          <a:stretch>
            <a:fillRect/>
          </a:stretch>
        </p:blipFill>
        <p:spPr bwMode="auto">
          <a:xfrm>
            <a:off x="2123728" y="980728"/>
            <a:ext cx="648072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 noGrp="1"/>
          </p:cNvSpPr>
          <p:nvPr>
            <p:ph type="title"/>
          </p:nvPr>
        </p:nvSpPr>
        <p:spPr>
          <a:xfrm>
            <a:off x="323577" y="130398"/>
            <a:ext cx="7272759" cy="922338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b="1" dirty="0" lang="es-SV" smtClean="0" sz="4200">
                <a:effectLst>
                  <a:outerShdw algn="tl" blurRad="38100" dir="2700000" dist="38100">
                    <a:srgbClr val="C0C0C0"/>
                  </a:outerShdw>
                </a:effectLst>
              </a:rPr>
              <a:t>Material Publicitario: </a:t>
            </a:r>
            <a:r>
              <a:rPr b="1" dirty="0" err="1" lang="es-SV" smtClean="0" sz="4200">
                <a:effectLst>
                  <a:outerShdw algn="tl" blurRad="38100" dir="2700000" dist="38100">
                    <a:srgbClr val="C0C0C0"/>
                  </a:outerShdw>
                </a:effectLst>
              </a:rPr>
              <a:t>Broshure</a:t>
            </a:r>
            <a:endParaRPr b="1" dirty="0" lang="es-SV" smtClean="0" sz="4200">
              <a:effectLst>
                <a:outerShdw algn="tl" blurRad="38100" dir="2700000" dist="38100">
                  <a:srgbClr val="C0C0C0"/>
                </a:outerShdw>
              </a:effectLst>
            </a:endParaRPr>
          </a:p>
        </p:txBody>
      </p:sp>
      <p:pic>
        <p:nvPicPr>
          <p:cNvPr id="3" name="2 Imagen"/>
          <p:cNvPicPr/>
          <p:nvPr/>
        </p:nvPicPr>
        <p:blipFill>
          <a:blip cstate="print" r:embed="rId2"/>
          <a:srcRect b="20"/>
          <a:stretch>
            <a:fillRect/>
          </a:stretch>
        </p:blipFill>
        <p:spPr bwMode="auto">
          <a:xfrm>
            <a:off x="2123728" y="1145234"/>
            <a:ext cx="6480720" cy="496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323577" y="130398"/>
            <a:ext cx="2952279" cy="4810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Material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Publicitario: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Flyer</a:t>
            </a:r>
            <a:endParaRPr kumimoji="0" lang="es-SV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4 Imagen" descr="fl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0"/>
            <a:ext cx="44375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21390454">
            <a:off x="1001468" y="5500418"/>
            <a:ext cx="32507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SV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Integrantes</a:t>
            </a:r>
            <a:endParaRPr lang="es-SV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0" y="1600200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SV" sz="3600" dirty="0">
              <a:latin typeface="Bell MT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40152" y="32129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SV" sz="2800" dirty="0" smtClean="0"/>
              <a:t>Ricardo </a:t>
            </a:r>
            <a:r>
              <a:rPr lang="es-SV" sz="2800" dirty="0" err="1" smtClean="0"/>
              <a:t>Cader</a:t>
            </a:r>
            <a:endParaRPr lang="es-SV" sz="2800" dirty="0" smtClean="0"/>
          </a:p>
          <a:p>
            <a:pPr>
              <a:buFont typeface="Arial" pitchFamily="34" charset="0"/>
              <a:buChar char="•"/>
            </a:pPr>
            <a:r>
              <a:rPr lang="es-SV" sz="2800" dirty="0" err="1" smtClean="0"/>
              <a:t>Coralia</a:t>
            </a:r>
            <a:r>
              <a:rPr lang="es-SV" sz="2800" dirty="0" smtClean="0"/>
              <a:t> Sol</a:t>
            </a:r>
          </a:p>
          <a:p>
            <a:pPr>
              <a:buFont typeface="Arial" pitchFamily="34" charset="0"/>
              <a:buChar char="•"/>
            </a:pPr>
            <a:r>
              <a:rPr lang="es-SV" sz="2800" dirty="0" smtClean="0"/>
              <a:t>Claudia </a:t>
            </a:r>
            <a:r>
              <a:rPr lang="es-SV" sz="2800" dirty="0" err="1" smtClean="0"/>
              <a:t>Tona</a:t>
            </a: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xmlns="" val="408634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Social Media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79512" y="1844824"/>
            <a:ext cx="8784976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Las herramientas que se implementarán en este proyecto serán: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Correo Electrónico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Fotografías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 noGrp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b="1" dirty="0" lang="es-SV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 Social Media</a:t>
            </a:r>
          </a:p>
        </p:txBody>
      </p:sp>
      <p:pic>
        <p:nvPicPr>
          <p:cNvPr descr="índice.jpg" id="3" name="2 Imagen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7956376" y="116632"/>
            <a:ext cx="792088" cy="792088"/>
          </a:xfrm>
          <a:prstGeom prst="rect">
            <a:avLst/>
          </a:prstGeom>
        </p:spPr>
      </p:pic>
      <p:pic>
        <p:nvPicPr>
          <p:cNvPr id="4" name="3 Imagen"/>
          <p:cNvPicPr/>
          <p:nvPr/>
        </p:nvPicPr>
        <p:blipFill>
          <a:blip cstate="print" r:embed="rId3"/>
          <a:srcRect b="61"/>
          <a:stretch>
            <a:fillRect/>
          </a:stretch>
        </p:blipFill>
        <p:spPr bwMode="auto">
          <a:xfrm>
            <a:off x="281828" y="1700808"/>
            <a:ext cx="8580345" cy="388843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Social Media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79512" y="1495325"/>
            <a:ext cx="8784976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Usos de la página: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Agregar a personas para dar a conocer el lugar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Añadir álbumes de cada cascada, artesanías, parque, o cualquier otro atractivo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Subir videos o reportajes sobre Santo Domingo de Guzmán cuando sea posible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Comunicarse con futuros visitantes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Compartir noticias, eventos, entre otros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Social Media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79512" y="1495325"/>
            <a:ext cx="8784976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Ejemplo de contenido: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“¡Nos encantaría que compartieran sus experiencias en Santo Domingo de Guzmán!”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“Nos gustaría que nos compartieran sus fotografías disfrutando en Santo Domingo…”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“Si desean conocer nuestros paquetes turísticos recuerden que nos pueden escribir al correo: infosantodomingo@gmail.com, ¡será un gusto atenderles!”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Felicitar a los cumpleañeros del día y aprovechar para invitarlos a conocer el lugar.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ín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6416" y="260648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 noGrp="1"/>
          </p:cNvSpPr>
          <p:nvPr>
            <p:ph type="title"/>
          </p:nvPr>
        </p:nvSpPr>
        <p:spPr>
          <a:xfrm>
            <a:off x="395536" y="11663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b="1" dirty="0" lang="es-SV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 Social Media</a:t>
            </a:r>
          </a:p>
        </p:txBody>
      </p:sp>
      <p:sp>
        <p:nvSpPr>
          <p:cNvPr id="3" name="4 Marcador de contenido"/>
          <p:cNvSpPr>
            <a:spLocks noGrp="1"/>
          </p:cNvSpPr>
          <p:nvPr>
            <p:ph idx="1"/>
          </p:nvPr>
        </p:nvSpPr>
        <p:spPr>
          <a:xfrm>
            <a:off x="2267744" y="5200600"/>
            <a:ext cx="6696744" cy="1036712"/>
          </a:xfrm>
        </p:spPr>
        <p:txBody>
          <a:bodyPr>
            <a:noAutofit/>
          </a:bodyPr>
          <a:lstStyle/>
          <a:p>
            <a:r>
              <a:rPr dirty="0" lang="es-SV" smtClean="0" sz="2000"/>
              <a:t>Se utilizará como un medio de comunicación personal con los visitantes, se utilizará únicamente para enviar </a:t>
            </a:r>
            <a:r>
              <a:rPr dirty="0" err="1" lang="es-SV" smtClean="0" sz="2000"/>
              <a:t>brochures</a:t>
            </a:r>
            <a:r>
              <a:rPr dirty="0" lang="es-SV" smtClean="0" sz="2000"/>
              <a:t>, enviar información del lugar, tours, productos, entre otros. </a:t>
            </a:r>
          </a:p>
          <a:p>
            <a:endParaRPr dirty="0" lang="es-SV" sz="2000"/>
          </a:p>
        </p:txBody>
      </p:sp>
      <p:sp>
        <p:nvSpPr>
          <p:cNvPr id="4" name="3 CuadroTexto"/>
          <p:cNvSpPr txBox="1"/>
          <p:nvPr/>
        </p:nvSpPr>
        <p:spPr>
          <a:xfrm>
            <a:off x="2627784" y="980728"/>
            <a:ext cx="6696744" cy="33855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es-SV" smtClean="0" sz="1600">
                <a:solidFill>
                  <a:srgbClr val="FF0000"/>
                </a:solidFill>
              </a:rPr>
              <a:t>Usuario:</a:t>
            </a:r>
            <a:r>
              <a:rPr dirty="0" lang="es-SV" smtClean="0" sz="1600"/>
              <a:t> </a:t>
            </a:r>
            <a:r>
              <a:rPr dirty="0" lang="es-SV" smtClean="0" sz="1600">
                <a:hlinkClick r:id="rId2"/>
              </a:rPr>
              <a:t>infosantodomingo1@gmail.com</a:t>
            </a:r>
            <a:r>
              <a:rPr dirty="0" lang="es-SV" smtClean="0" sz="1600"/>
              <a:t>      </a:t>
            </a:r>
            <a:r>
              <a:rPr dirty="0" lang="es-SV" smtClean="0" sz="1600">
                <a:solidFill>
                  <a:srgbClr val="FF0000"/>
                </a:solidFill>
              </a:rPr>
              <a:t>Contraseña:</a:t>
            </a:r>
            <a:r>
              <a:rPr dirty="0" lang="es-SV" smtClean="0" sz="1600"/>
              <a:t> comunidad1</a:t>
            </a:r>
            <a:endParaRPr dirty="0" lang="es-SV" sz="1600"/>
          </a:p>
        </p:txBody>
      </p:sp>
      <p:pic>
        <p:nvPicPr>
          <p:cNvPr id="5" name="Picture 3"/>
          <p:cNvPicPr>
            <a:picLocks noChangeArrowheads="1" noChangeAspect="1"/>
          </p:cNvPicPr>
          <p:nvPr/>
        </p:nvPicPr>
        <p:blipFill>
          <a:blip cstate="print" r:embed="rId3"/>
          <a:srcRect r="34"/>
          <a:stretch>
            <a:fillRect/>
          </a:stretch>
        </p:blipFill>
        <p:spPr bwMode="auto">
          <a:xfrm>
            <a:off x="755576" y="1484784"/>
            <a:ext cx="7710325" cy="380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índice.jpg" id="6" name="5 Imagen"/>
          <p:cNvPicPr>
            <a:picLocks noChangeAspect="1"/>
          </p:cNvPicPr>
          <p:nvPr/>
        </p:nvPicPr>
        <p:blipFill>
          <a:blip cstate="print" r:embed="rId4"/>
          <a:srcRect b="332"/>
          <a:stretch>
            <a:fillRect/>
          </a:stretch>
        </p:blipFill>
        <p:spPr>
          <a:xfrm>
            <a:off x="7668344" y="188640"/>
            <a:ext cx="1224136" cy="69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3608" y="2059186"/>
            <a:ext cx="7129487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96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ALIANZAS</a:t>
            </a: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5616575" cy="922338"/>
          </a:xfrm>
          <a:ln>
            <a:noFill/>
          </a:ln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Tour Operador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67544" y="1124744"/>
            <a:ext cx="8424936" cy="489654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Power</a:t>
            </a:r>
            <a:r>
              <a:rPr kumimoji="0" lang="es-SV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Tours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Dirección: Tercera Calle Poniente y 99 Avenida Norte Nº 5020 B Colonia Escalón, San Salvador, El Salvador  C.A.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Teléfono: 2264 0961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Página web: </a:t>
            </a:r>
            <a:r>
              <a:rPr kumimoji="0" lang="es-SV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http://www.powertourelsalvador.com/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Salvador Turismo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Dirección: centro comercial el Amate, av.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Masferrer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#139, col.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Escalon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Media cuadra al norte del redondel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Masferrer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Teléfono: 25107640 y 73199279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Página web: </a:t>
            </a:r>
            <a:r>
              <a:rPr kumimoji="0" lang="es-SV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www.elsalvadorturismo.com.sv</a:t>
            </a:r>
            <a:endParaRPr kumimoji="0" lang="es-SV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Tour Operador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57200" y="1495325"/>
            <a:ext cx="8229600" cy="4525963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Tours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Dirección: Calle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Chiltiupan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Res. Campo Verde, Pol.L-1, #39, Frente a Plaza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Merliot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Nueva San Salvador, La Libertad.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Teléfono: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(503) 2229-7321 / (503) 2229-7322  Fax: (503) 2288-9478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Página web: </a:t>
            </a:r>
            <a:r>
              <a:rPr kumimoji="0" lang="es-SV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http://www.network-tours.com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Correo Electrónico: info@network-tours.com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Contacto: Marcela Cuellar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44624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Tour Operador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23528" y="980728"/>
            <a:ext cx="8640960" cy="5256584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Eco Experiencias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Teléfono: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2243 7433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Pagina web: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www.ecoexperienciaselsalvador.com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Contacto: Rodrigo Moreno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poder ser parte de Eco Experiencias, es necesario programar una reunión para que ellos vean si pueden entrar dentro de su sección de turismo sostenible. Si la comunidad llega a ser afiliada, Eco Experiencias se encargará de promocionarlos en sus redes sociales, revistas de ecoturismo, representarlos en ferias de turismo y crearles un perfil en su página web. También enviarían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newsletters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nombre de ellos a toda su base de datos de viajeros en un proyecto de RSE de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Salvadorean</a:t>
            </a: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Tours.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67544" y="202406"/>
            <a:ext cx="561657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Tour Operador</a:t>
            </a:r>
            <a:endParaRPr kumimoji="0" lang="es-SV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556792"/>
            <a:ext cx="756084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s-SV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Policía de Turismo POLITUR</a:t>
            </a:r>
            <a:endParaRPr kumimoji="0" lang="es-SV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Teléfono: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2511 8300 y 2511 8303</a:t>
            </a:r>
            <a:endParaRPr kumimoji="0" lang="es-S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Página web: http://www.politurelsalvador.com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Correo Electrónico: politur@pnc.gob.sv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Dirección: Dr. Alameda Manuel Enrique Araujo edificio y </a:t>
            </a:r>
            <a:r>
              <a:rPr kumimoji="0" lang="es-SV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pje</a:t>
            </a: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s-SV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Carbonel</a:t>
            </a: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1 locales 4 y 7 San Salvador.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SV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Es necesario que la alcaldía o el comité de turismo se comunique con POLITUR para que ellos los puedan incorporar.</a:t>
            </a:r>
            <a:endParaRPr kumimoji="0" lang="es-SV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1403350" y="260648"/>
            <a:ext cx="5616575" cy="92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 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67544" y="1196752"/>
            <a:ext cx="828092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presente trabajo tiene como objetivo la elaboración de un plan de comunicaciones para la iniciativa rural comunitaria “Santo Domingo de Guzmán”.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riqueza natural existente en el municipio de Santo Domingo de Guzmán, situado en el departamento de Sonsonate, le atribuye un gran potencial turístico a nivel nacional y podría atraer turismo internacional. Su desarrollo significa la generación de beneficios económicos, sociales y ambientales de mucho valor para sus habitantes, por lo que surge la necesidad de implementar un turismo que está en auge: un turismo sostenible.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plan de comunicaciones pretende dar ideas viables y realizables para poder ayudar al desarrollo sostenible del municipio.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62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Universidades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539552" y="1196752"/>
            <a:ext cx="8208912" cy="496855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universidades para que los alumnos elaboren proyectos de mejora e innovación, ya sea de parte de una cátedra, por horas sociales o trabajos de graduación.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este caso lo ideal es buscar distintas carreras que ayuden en diferentes áreas, por ejemplo, los estudiantes de licenciatura en diseño Estratégico pueden ayudar a crear o refrescar la imagen del lugar. Los estudiantes de ingeniería civil pueden ayudar a impulsar el proyecto de servicio sanitario. Los estudiantes de las carreras de hotelería y turismo o ingeniería en alimentos, pueden organizar estrategias para la creación de un restaurante/hotel ecológico.</a:t>
            </a: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601" y="11663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Voluntariado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323528" y="980728"/>
            <a:ext cx="8208912" cy="496855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</a:t>
            </a:r>
            <a:r>
              <a:rPr kumimoji="0" lang="es-SV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SV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</a:t>
            </a:r>
            <a:r>
              <a:rPr kumimoji="0" lang="es-SV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http://www.travel-to-teach.org/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Fundado por voluntarios en el 2002 en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Nong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Khai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Thailandia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 una organización sin fines de lucro que une voluntarios de todas partes del mundo.</a:t>
            </a:r>
            <a:b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Travel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Teach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 fundó en oposición de las grandes corporaciones que usan a los voluntarios para generar ganancia. Tienen programas de voluntarios en más de quince países en desarrollo por todo el mundo. Se aseguran que todos sus </a:t>
            </a:r>
            <a:r>
              <a:rPr kumimoji="0" lang="es-SV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projectos</a:t>
            </a:r>
            <a: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sean sin fines de lucro y que los coordinadores estén siempre en contacto con sus voluntarios.  </a:t>
            </a:r>
            <a:br>
              <a:rPr kumimoji="0" lang="es-SV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clases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ofrecen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voluntaries son: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Inglés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Computación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Deportes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Educacion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ambiental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entre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otros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About u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149080"/>
            <a:ext cx="2356743" cy="146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Voluntariado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539552" y="1484784"/>
            <a:ext cx="8208912" cy="4968552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Clean up the world/a limpiar el mundo</a:t>
            </a:r>
            <a:r>
              <a:rPr kumimoji="0" lang="es-SV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http://www.cleanuptheworld.org/es/</a:t>
            </a:r>
            <a:endParaRPr kumimoji="0" lang="es-SV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Limpiar el Mundo es una campaña medioambiental de carácter comunitario que inspira y apoya a comunidades de todo el mundo para que limpien, reparen y conserven su medio ambiente.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Moviliza cada año a unos 35 millones de voluntarios de más de 130 países convirtiéndola en una de las mayores campañas ecológicas del mundo de carácter comunitario.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Durante la campaña empresas, grupos comunitarios, colegios, gobiernos e individuos incorporan esfuerzos y realizan toda una serie de actividades y programas para la mejora del medio ambiente local.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 noGrp="1"/>
          </p:cNvSpPr>
          <p:nvPr>
            <p:ph type="title"/>
          </p:nvPr>
        </p:nvSpPr>
        <p:spPr>
          <a:xfrm>
            <a:off x="611560" y="11663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b="1" dirty="0" lang="es-SV" smtClean="0">
                <a:effectLst>
                  <a:outerShdw algn="tl" blurRad="38100" dir="2700000" dist="38100">
                    <a:srgbClr val="C0C0C0"/>
                  </a:outerShdw>
                </a:effectLst>
              </a:rPr>
              <a:t>Voluntariado</a:t>
            </a:r>
          </a:p>
        </p:txBody>
      </p:sp>
      <p:sp>
        <p:nvSpPr>
          <p:cNvPr id="3" name="3 Marcador de contenido"/>
          <p:cNvSpPr>
            <a:spLocks noGrp="1"/>
          </p:cNvSpPr>
          <p:nvPr>
            <p:ph idx="1"/>
          </p:nvPr>
        </p:nvSpPr>
        <p:spPr>
          <a:xfrm>
            <a:off x="323528" y="1052736"/>
            <a:ext cx="5112568" cy="4536503"/>
          </a:xfrm>
          <a:ln w="38100">
            <a:noFill/>
          </a:ln>
        </p:spPr>
        <p:txBody>
          <a:bodyPr/>
          <a:lstStyle/>
          <a:p>
            <a:pPr>
              <a:buNone/>
            </a:pPr>
            <a:r>
              <a:rPr dirty="0" lang="es-SV" smtClean="0" sz="2000"/>
              <a:t>	Algunos ejemplos de las actividades de los miembros de A Limpiar el Mundo:</a:t>
            </a:r>
          </a:p>
          <a:p>
            <a:pPr lvl="0"/>
            <a:r>
              <a:rPr dirty="0" err="1" lang="en-US" smtClean="0" sz="2000"/>
              <a:t>Campañas</a:t>
            </a:r>
            <a:r>
              <a:rPr dirty="0" lang="en-US" smtClean="0" sz="2000"/>
              <a:t> de </a:t>
            </a:r>
            <a:r>
              <a:rPr dirty="0" err="1" lang="en-US" smtClean="0" sz="2000"/>
              <a:t>limpieza</a:t>
            </a:r>
            <a:endParaRPr dirty="0" lang="es-SV" smtClean="0" sz="2000"/>
          </a:p>
          <a:p>
            <a:pPr lvl="0"/>
            <a:r>
              <a:rPr dirty="0" err="1" lang="en-US" smtClean="0" sz="2000"/>
              <a:t>Reciclaje</a:t>
            </a:r>
            <a:r>
              <a:rPr dirty="0" lang="en-US" smtClean="0" sz="2000"/>
              <a:t> y </a:t>
            </a:r>
            <a:r>
              <a:rPr dirty="0" err="1" lang="en-US" smtClean="0" sz="2000"/>
              <a:t>recuperación</a:t>
            </a:r>
            <a:r>
              <a:rPr dirty="0" lang="en-US" smtClean="0" sz="2000"/>
              <a:t> de </a:t>
            </a:r>
            <a:r>
              <a:rPr dirty="0" err="1" lang="en-US" smtClean="0" sz="2000"/>
              <a:t>recursos</a:t>
            </a:r>
            <a:r>
              <a:rPr dirty="0" lang="en-US" smtClean="0" sz="2000"/>
              <a:t> </a:t>
            </a:r>
            <a:endParaRPr dirty="0" lang="es-SV" smtClean="0" sz="2000"/>
          </a:p>
          <a:p>
            <a:pPr lvl="0"/>
            <a:r>
              <a:rPr dirty="0" err="1" lang="en-US" smtClean="0" sz="2000"/>
              <a:t>Plantación</a:t>
            </a:r>
            <a:r>
              <a:rPr dirty="0" lang="en-US" smtClean="0" sz="2000"/>
              <a:t> de </a:t>
            </a:r>
            <a:r>
              <a:rPr dirty="0" err="1" lang="en-US" smtClean="0" sz="2000"/>
              <a:t>árboles</a:t>
            </a:r>
            <a:r>
              <a:rPr dirty="0" lang="en-US" smtClean="0" sz="2000"/>
              <a:t>  </a:t>
            </a:r>
            <a:endParaRPr dirty="0" lang="es-SV" smtClean="0" sz="2000"/>
          </a:p>
          <a:p>
            <a:pPr lvl="0"/>
            <a:r>
              <a:rPr dirty="0" err="1" lang="en-US" smtClean="0" sz="2000"/>
              <a:t>Campañas</a:t>
            </a:r>
            <a:r>
              <a:rPr dirty="0" lang="en-US" smtClean="0" sz="2000"/>
              <a:t> </a:t>
            </a:r>
            <a:r>
              <a:rPr dirty="0" err="1" lang="en-US" smtClean="0" sz="2000"/>
              <a:t>educativas</a:t>
            </a:r>
            <a:r>
              <a:rPr dirty="0" lang="en-US" smtClean="0" sz="2000"/>
              <a:t>  </a:t>
            </a:r>
            <a:endParaRPr dirty="0" lang="es-SV" smtClean="0" sz="2000"/>
          </a:p>
          <a:p>
            <a:pPr lvl="0"/>
            <a:r>
              <a:rPr dirty="0" err="1" lang="en-US" smtClean="0" sz="2000"/>
              <a:t>Reutilización</a:t>
            </a:r>
            <a:r>
              <a:rPr dirty="0" lang="en-US" smtClean="0" sz="2000"/>
              <a:t> y </a:t>
            </a:r>
            <a:r>
              <a:rPr dirty="0" err="1" lang="en-US" smtClean="0" sz="2000"/>
              <a:t>conservación</a:t>
            </a:r>
            <a:r>
              <a:rPr dirty="0" lang="en-US" smtClean="0" sz="2000"/>
              <a:t> del </a:t>
            </a:r>
            <a:r>
              <a:rPr dirty="0" err="1" lang="en-US" smtClean="0" sz="2000"/>
              <a:t>agua</a:t>
            </a:r>
            <a:r>
              <a:rPr dirty="0" lang="en-US" smtClean="0" sz="2000"/>
              <a:t>  </a:t>
            </a:r>
            <a:endParaRPr dirty="0" lang="es-SV" smtClean="0" sz="2000"/>
          </a:p>
          <a:p>
            <a:pPr lvl="0"/>
            <a:r>
              <a:rPr dirty="0" err="1" lang="en-US" smtClean="0" sz="2000"/>
              <a:t>Proyectos</a:t>
            </a:r>
            <a:r>
              <a:rPr dirty="0" lang="en-US" smtClean="0" sz="2000"/>
              <a:t> de </a:t>
            </a:r>
            <a:r>
              <a:rPr dirty="0" err="1" lang="en-US" smtClean="0" sz="2000"/>
              <a:t>reparación</a:t>
            </a:r>
            <a:endParaRPr dirty="0" lang="es-SV" smtClean="0" sz="2000"/>
          </a:p>
          <a:p>
            <a:r>
              <a:rPr dirty="0" lang="es-SV" smtClean="0" sz="2000"/>
              <a:t>A Limpiar el Mundo está asociado con el Departamento de la Información Pública de las Naciones Unidas y cuenta con el apoyo de y trabaja con, una variedad de socios de varios países. </a:t>
            </a:r>
          </a:p>
          <a:p>
            <a:pPr>
              <a:buNone/>
            </a:pPr>
            <a:endParaRPr dirty="0" lang="es-SV" sz="2000"/>
          </a:p>
        </p:txBody>
      </p:sp>
      <p:pic>
        <p:nvPicPr>
          <p:cNvPr id="4" name="3 Imagen"/>
          <p:cNvPicPr/>
          <p:nvPr/>
        </p:nvPicPr>
        <p:blipFill>
          <a:blip cstate="print" r:embed="rId2"/>
          <a:srcRect b="29"/>
          <a:stretch>
            <a:fillRect/>
          </a:stretch>
        </p:blipFill>
        <p:spPr bwMode="auto">
          <a:xfrm>
            <a:off x="5724128" y="1628800"/>
            <a:ext cx="3240360" cy="30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  <a:ln>
            <a:noFill/>
          </a:ln>
        </p:spPr>
        <p:txBody>
          <a:bodyPr/>
          <a:lstStyle/>
          <a:p>
            <a:pPr algn="l" eaLnBrk="1" hangingPunct="1">
              <a:defRPr/>
            </a:pPr>
            <a:r>
              <a:rPr lang="es-SV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95536" y="1628800"/>
            <a:ext cx="8424936" cy="415498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La innovación de productos  turísticos es muy importante a la hora de sobresalir en este mercado tan competitivo,  para poder llamar la atención y diferenciarse de otros destinos turísticos en el país.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Promocionarse como destino turístico en estos días es indispensable, el uso de social media, es importante para establecer una relación más personal con los clientes.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Las alianzas con universidades y otras organizaciones nacionales e internacionales es sumamente importante en este caso, para que los líderes de la comunidad tengan el apoyo de conocedores en el área. </a:t>
            </a:r>
          </a:p>
          <a:p>
            <a:pPr>
              <a:buFont typeface="Arial" pitchFamily="34" charset="0"/>
              <a:buChar char="•"/>
            </a:pPr>
            <a:endParaRPr lang="es-SV" sz="2200" dirty="0"/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-27384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Recomendaciones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882580"/>
            <a:ext cx="8280920" cy="55707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Buscar que estudiantes universitarios en su último año para que lleguen a Santo Domingo de Guzmán a enseñar a sus habitantes como rentabilizar sus recursos y desarrollar productos propios que les permita generar o aumentar sus ganancias.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Apoyarse de herramientas gratis, como: internet (</a:t>
            </a:r>
            <a:r>
              <a:rPr lang="es-SV" sz="2200" u="sng" dirty="0" smtClean="0">
                <a:hlinkClick r:id="rId2"/>
              </a:rPr>
              <a:t>www.youtube.com</a:t>
            </a:r>
            <a:r>
              <a:rPr lang="es-SV" sz="2200" dirty="0" smtClean="0"/>
              <a:t>, </a:t>
            </a:r>
            <a:r>
              <a:rPr lang="es-SV" sz="2200" u="sng" dirty="0" smtClean="0">
                <a:hlinkClick r:id="rId3"/>
              </a:rPr>
              <a:t>www.google.com</a:t>
            </a:r>
            <a:r>
              <a:rPr lang="es-SV" sz="2200" dirty="0" smtClean="0"/>
              <a:t>, </a:t>
            </a:r>
            <a:r>
              <a:rPr lang="es-SV" sz="2200" u="sng" dirty="0" smtClean="0">
                <a:hlinkClick r:id="rId4"/>
              </a:rPr>
              <a:t>www.yahoo.com</a:t>
            </a:r>
            <a:r>
              <a:rPr lang="es-SV" sz="2200" dirty="0" smtClean="0"/>
              <a:t>, email, entre otras), Microsoft Word para corrector ortográfico, entre otros, antes de subir cualquier público.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Revisar diariamente la pagina en </a:t>
            </a:r>
            <a:r>
              <a:rPr lang="es-SV" sz="2200" dirty="0" err="1" smtClean="0"/>
              <a:t>Facebook</a:t>
            </a:r>
            <a:r>
              <a:rPr lang="es-SV" sz="2200" dirty="0" smtClean="0"/>
              <a:t> y el correo electrónico.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Cuando sea posible subir contenido en inglés u otros idiomas.</a:t>
            </a:r>
          </a:p>
          <a:p>
            <a:pPr lvl="0">
              <a:buFont typeface="Arial" pitchFamily="34" charset="0"/>
              <a:buChar char="•"/>
            </a:pPr>
            <a:r>
              <a:rPr lang="es-SV" sz="2200" dirty="0" smtClean="0"/>
              <a:t>Buscar perfiles de empresas de tours u otras comunidades para tomarlos de base, para así tener nuevas ideas de contenido.</a:t>
            </a:r>
          </a:p>
          <a:p>
            <a:pPr>
              <a:buFont typeface="Arial" pitchFamily="34" charset="0"/>
              <a:buChar char="•"/>
            </a:pPr>
            <a:r>
              <a:rPr lang="es-SV" sz="2400" dirty="0" smtClean="0"/>
              <a:t>Tener un buzón de donaciones ubicado ya sea en la tienda de artesanías o en el lugar que parezca conveniente.</a:t>
            </a:r>
          </a:p>
          <a:p>
            <a:pPr lvl="0">
              <a:buFont typeface="Arial" pitchFamily="34" charset="0"/>
              <a:buChar char="•"/>
            </a:pPr>
            <a:endParaRPr lang="es-SV" sz="2200" dirty="0" smtClean="0"/>
          </a:p>
          <a:p>
            <a:endParaRPr lang="es-SV" sz="2200" dirty="0"/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pic>
        <p:nvPicPr>
          <p:cNvPr id="4" name="3 Marcador de contenido" descr="DSC09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6972"/>
            <a:ext cx="4572000" cy="3048000"/>
          </a:xfrm>
        </p:spPr>
      </p:pic>
      <p:pic>
        <p:nvPicPr>
          <p:cNvPr id="5" name="4 Imagen" descr="DSC09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04" y="3284984"/>
            <a:ext cx="4535996" cy="3096344"/>
          </a:xfrm>
          <a:prstGeom prst="rect">
            <a:avLst/>
          </a:prstGeom>
        </p:spPr>
      </p:pic>
      <p:pic>
        <p:nvPicPr>
          <p:cNvPr id="6" name="5 Imagen" descr="DSC091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116632"/>
            <a:ext cx="4536503" cy="3024336"/>
          </a:xfrm>
          <a:prstGeom prst="rect">
            <a:avLst/>
          </a:prstGeom>
        </p:spPr>
      </p:pic>
      <p:pic>
        <p:nvPicPr>
          <p:cNvPr id="7" name="6 Imagen" descr="DSC09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84984"/>
            <a:ext cx="468001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268760"/>
            <a:ext cx="5832648" cy="3528392"/>
          </a:xfrm>
        </p:spPr>
        <p:txBody>
          <a:bodyPr/>
          <a:lstStyle/>
          <a:p>
            <a:pPr eaLnBrk="1" hangingPunct="1"/>
            <a:r>
              <a:rPr lang="en-US" sz="7200" dirty="0" smtClean="0">
                <a:cs typeface="Arial" charset="0"/>
              </a:rPr>
              <a:t>GRACIAS POR SU ATENCIÓN</a:t>
            </a:r>
            <a:endParaRPr lang="en-US" sz="7200" dirty="0" smtClean="0"/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116632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57200" y="1196752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Diseñar un plan de comunicación que aporte al desarrollo turístico sostenible en el municipio de Santo Domingo de Guzmán.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2400" b="1" i="0" u="none" strike="noStrike" kern="1200" cap="sm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Específicos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Plantear ideas para mejorar paquetes turísticos existentes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Determinar el segmento de mercado al que irá dirigida la comunicación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Creación de redes sociales para la comunicación del municipio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Creación de publicidad, logo, broshures, tarjetas de presentación, entre otros.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403350" y="419100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Alcance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251520" y="1567333"/>
            <a:ext cx="8784976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elaboración del plan de comunicación de Santo Domingo de Guzmán se realizará desde 1 de abril 2012 al 4 de junio 2012, el área en que se llevará a cabo el proyecto será en el municipio de Santo Domingo de Guzmán y el departamento de La Libertad.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herramientas que se utilizarán serán focus groups, entrevistas, visitas de campo, exposiciones, entre otras.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propósito de este proyecto es ayudar a la comunidad a darse a conocer por medio de herramientas mercadológicas que serán de mucha ayuda, ya que se observó una oportunidad de mejora en este sector. 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>
          <a:xfrm>
            <a:off x="1115616" y="419100"/>
            <a:ext cx="7345114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sz="4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Atributos determinantes</a:t>
            </a:r>
          </a:p>
        </p:txBody>
      </p:sp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323528" y="1556793"/>
            <a:ext cx="5832648" cy="3240359"/>
          </a:xfrm>
          <a:prstGeom prst="rect">
            <a:avLst/>
          </a:prstGeom>
          <a:noFill/>
        </p:spPr>
        <p:txBody>
          <a:bodyPr vert="horz" lIns="91440" tIns="45720" rIns="91440" bIns="45720" numCol="2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cascadas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Senderos para caminatas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pozas Encantadas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Barro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Leyendas e historias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Iglesia colonial de 1862 con el campanario más antiguo del país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Tres cuevas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SV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Escuelas de </a:t>
            </a:r>
            <a:r>
              <a:rPr kumimoji="0" lang="es-SV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Nahuat</a:t>
            </a: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3 Imagen" descr="DSC09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5" y="3221597"/>
            <a:ext cx="2232248" cy="3348371"/>
          </a:xfrm>
          <a:prstGeom prst="rect">
            <a:avLst/>
          </a:prstGeom>
        </p:spPr>
      </p:pic>
      <p:pic>
        <p:nvPicPr>
          <p:cNvPr id="5" name="4 Imagen" descr="DSC09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5036840"/>
            <a:ext cx="2304256" cy="1536171"/>
          </a:xfrm>
          <a:prstGeom prst="rect">
            <a:avLst/>
          </a:prstGeom>
        </p:spPr>
      </p:pic>
      <p:pic>
        <p:nvPicPr>
          <p:cNvPr id="6" name="5 Imagen" descr="DSC090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5037517"/>
            <a:ext cx="2339752" cy="1559835"/>
          </a:xfrm>
          <a:prstGeom prst="rect">
            <a:avLst/>
          </a:prstGeom>
        </p:spPr>
      </p:pic>
      <p:pic>
        <p:nvPicPr>
          <p:cNvPr id="7" name="6 Imagen" descr="DSC090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700806"/>
            <a:ext cx="2232249" cy="158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71600" y="1843162"/>
            <a:ext cx="7129487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96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PROPUESTAS</a:t>
            </a: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title"/>
          </p:nvPr>
        </p:nvSpPr>
        <p:spPr>
          <a:xfrm>
            <a:off x="1403350" y="634454"/>
            <a:ext cx="5616575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es-SV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Misión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>
          <a:xfrm>
            <a:off x="899592" y="1567333"/>
            <a:ext cx="7416824" cy="409391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SV" sz="4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Desarrollar y fomentar el turismo sostenible como herramienta para mejorar las condiciones de vida de la comunidad de Santo Domingo de Guzmán, por medio de la conservación y la promoción de la identidad étnica, cultural y artesanal.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SV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SV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SV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 bwMode="auto">
          <a:xfrm>
            <a:off x="1403350" y="419100"/>
            <a:ext cx="56165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Visión</a:t>
            </a:r>
          </a:p>
        </p:txBody>
      </p:sp>
      <p:sp>
        <p:nvSpPr>
          <p:cNvPr id="3" name="Rectangle 8"/>
          <p:cNvSpPr txBox="1">
            <a:spLocks noChangeArrowheads="1"/>
          </p:cNvSpPr>
          <p:nvPr/>
        </p:nvSpPr>
        <p:spPr bwMode="auto">
          <a:xfrm>
            <a:off x="457200" y="1495325"/>
            <a:ext cx="8229600" cy="4525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SV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s-SV" sz="3200" dirty="0" smtClean="0"/>
              <a:t>	Deseamos </a:t>
            </a:r>
            <a:r>
              <a:rPr lang="es-SV" sz="3200" dirty="0"/>
              <a:t>desarrollar un turismo sostenible para que las generaciones futuras sigan trabajando en potencializar nuestros valores étnicos y tradiciones para poder ser reconocido a nivel nacional por nuestra artesanía, riqueza natural y cultura.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s-SV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lang="es-SV" sz="32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33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1533</Words>
  <Application>Microsoft Office PowerPoint</Application>
  <PresentationFormat>Presentación en pantalla (4:3)</PresentationFormat>
  <Paragraphs>178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Diapositiva 2</vt:lpstr>
      <vt:lpstr>Diapositiva 3</vt:lpstr>
      <vt:lpstr>Objetivos</vt:lpstr>
      <vt:lpstr> Alcance</vt:lpstr>
      <vt:lpstr> Atributos determinantes</vt:lpstr>
      <vt:lpstr>Diapositiva 7</vt:lpstr>
      <vt:lpstr>Misión</vt:lpstr>
      <vt:lpstr>Diapositiva 9</vt:lpstr>
      <vt:lpstr> Valores</vt:lpstr>
      <vt:lpstr>Segmento de Mercado</vt:lpstr>
      <vt:lpstr> Logo y Slogan</vt:lpstr>
      <vt:lpstr> Tours</vt:lpstr>
      <vt:lpstr>Diapositiva 14</vt:lpstr>
      <vt:lpstr>Medios Digitales</vt:lpstr>
      <vt:lpstr>Material Publicitario</vt:lpstr>
      <vt:lpstr>Material Publicitario: Broshure</vt:lpstr>
      <vt:lpstr>Material Publicitario: Broshure</vt:lpstr>
      <vt:lpstr>Diapositiva 19</vt:lpstr>
      <vt:lpstr> Social Media</vt:lpstr>
      <vt:lpstr> Social Media</vt:lpstr>
      <vt:lpstr> Social Media</vt:lpstr>
      <vt:lpstr> Social Media</vt:lpstr>
      <vt:lpstr> Social Media</vt:lpstr>
      <vt:lpstr>Diapositiva 25</vt:lpstr>
      <vt:lpstr>Tour Operador</vt:lpstr>
      <vt:lpstr>Tour Operador</vt:lpstr>
      <vt:lpstr>Tour Operador</vt:lpstr>
      <vt:lpstr>Diapositiva 29</vt:lpstr>
      <vt:lpstr>Universidades</vt:lpstr>
      <vt:lpstr>Voluntariado</vt:lpstr>
      <vt:lpstr>Voluntariado</vt:lpstr>
      <vt:lpstr>Voluntariado</vt:lpstr>
      <vt:lpstr>Conclusiones</vt:lpstr>
      <vt:lpstr>Recomendaciones</vt:lpstr>
      <vt:lpstr>Diapositiva 36</vt:lpstr>
      <vt:lpstr>GRACIAS POR SU ATENCIÓN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Montalvo</dc:creator>
  <cp:lastModifiedBy>Coralia</cp:lastModifiedBy>
  <cp:revision>11</cp:revision>
  <dcterms:created xsi:type="dcterms:W3CDTF">2012-06-06T03:03:36Z</dcterms:created>
  <dcterms:modified xsi:type="dcterms:W3CDTF">2012-06-07T14:50:21Z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1268530</vt:lpwstr>
  </property>
  <property fmtid="{D5CDD505-2E9C-101B-9397-08002B2CF9AE}" name="NXPowerLiteVersion" pid="3">
    <vt:lpwstr>D4.1.0</vt:lpwstr>
  </property>
</Properties>
</file>