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5"/>
  </p:notesMasterIdLst>
  <p:sldIdLst>
    <p:sldId id="256" r:id="rId2"/>
    <p:sldId id="267" r:id="rId3"/>
    <p:sldId id="257" r:id="rId4"/>
    <p:sldId id="259" r:id="rId5"/>
    <p:sldId id="260" r:id="rId6"/>
    <p:sldId id="263" r:id="rId7"/>
    <p:sldId id="258" r:id="rId8"/>
    <p:sldId id="264" r:id="rId9"/>
    <p:sldId id="265" r:id="rId10"/>
    <p:sldId id="266" r:id="rId11"/>
    <p:sldId id="262" r:id="rId12"/>
    <p:sldId id="261" r:id="rId13"/>
    <p:sldId id="268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72EAE-DDED-4801-9168-36E242D71DD7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F8EF5-198F-4FCE-8B51-CB77A7DC423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26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AF8EF5-198F-4FCE-8B51-CB77A7DC423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767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462AB3-F94E-4979-993A-33C10455ADF4}" type="datetimeFigureOut">
              <a:rPr lang="es-MX" smtClean="0"/>
              <a:t>04/11/2015</a:t>
            </a:fld>
            <a:endParaRPr lang="es-MX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B67DB7-CD10-4AB4-9589-9E380855B238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DSC02489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971600" y="76470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C00000"/>
                </a:solidFill>
              </a:rPr>
              <a:t>Plan de acción para manejo del territorio y la generación de los servicios </a:t>
            </a:r>
            <a:r>
              <a:rPr lang="es-MX" sz="2400" b="1" dirty="0" err="1" smtClean="0">
                <a:solidFill>
                  <a:srgbClr val="C00000"/>
                </a:solidFill>
              </a:rPr>
              <a:t>ecosistemicos</a:t>
            </a:r>
            <a:r>
              <a:rPr lang="es-MX" sz="2400" b="1" dirty="0" smtClean="0">
                <a:solidFill>
                  <a:srgbClr val="C00000"/>
                </a:solidFill>
              </a:rPr>
              <a:t>  en la Unión de Ejidos y Comunidades Forestales  de las </a:t>
            </a:r>
            <a:r>
              <a:rPr lang="es-MX" sz="2400" b="1" dirty="0">
                <a:solidFill>
                  <a:srgbClr val="C00000"/>
                </a:solidFill>
              </a:rPr>
              <a:t> </a:t>
            </a:r>
            <a:r>
              <a:rPr lang="es-MX" sz="2400" b="1" dirty="0" smtClean="0">
                <a:solidFill>
                  <a:srgbClr val="C00000"/>
                </a:solidFill>
              </a:rPr>
              <a:t>Cordilleras  de Valles Centrales A.C.</a:t>
            </a:r>
            <a:endParaRPr lang="es-MX" sz="2400" b="1" dirty="0">
              <a:solidFill>
                <a:srgbClr val="C0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076056" y="3272586"/>
            <a:ext cx="38565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>
                <a:solidFill>
                  <a:srgbClr val="FFFF00"/>
                </a:solidFill>
              </a:rPr>
              <a:t>Equipo Técnico</a:t>
            </a:r>
          </a:p>
          <a:p>
            <a:endParaRPr lang="es-MX" b="1" dirty="0">
              <a:solidFill>
                <a:srgbClr val="FFFF00"/>
              </a:solidFill>
            </a:endParaRPr>
          </a:p>
          <a:p>
            <a:r>
              <a:rPr lang="es-MX" b="1" dirty="0" smtClean="0">
                <a:solidFill>
                  <a:srgbClr val="FFFF00"/>
                </a:solidFill>
              </a:rPr>
              <a:t>Biol. Edgar Martínez Agama</a:t>
            </a:r>
          </a:p>
          <a:p>
            <a:r>
              <a:rPr lang="es-MX" b="1" dirty="0" smtClean="0">
                <a:solidFill>
                  <a:srgbClr val="FFFF00"/>
                </a:solidFill>
              </a:rPr>
              <a:t>Ing. Álvaro </a:t>
            </a:r>
            <a:r>
              <a:rPr lang="es-MX" b="1" dirty="0" err="1" smtClean="0">
                <a:solidFill>
                  <a:srgbClr val="FFFF00"/>
                </a:solidFill>
              </a:rPr>
              <a:t>Arrioja</a:t>
            </a:r>
            <a:r>
              <a:rPr lang="es-MX" b="1" dirty="0" smtClean="0">
                <a:solidFill>
                  <a:srgbClr val="FFFF00"/>
                </a:solidFill>
              </a:rPr>
              <a:t> Pacheco</a:t>
            </a:r>
          </a:p>
          <a:p>
            <a:r>
              <a:rPr lang="es-MX" b="1" dirty="0">
                <a:solidFill>
                  <a:srgbClr val="FFFF00"/>
                </a:solidFill>
              </a:rPr>
              <a:t>Ing. Eder Gil Méndez</a:t>
            </a:r>
          </a:p>
          <a:p>
            <a:r>
              <a:rPr lang="es-MX" b="1" dirty="0" smtClean="0">
                <a:solidFill>
                  <a:srgbClr val="FFFF00"/>
                </a:solidFill>
              </a:rPr>
              <a:t>Biol. Adriana Pacheco Hernández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6660232" y="5845914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Octubre 2015</a:t>
            </a:r>
            <a:endParaRPr lang="es-MX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395536" y="3429000"/>
            <a:ext cx="40030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 smtClean="0">
                <a:solidFill>
                  <a:srgbClr val="FFFF00"/>
                </a:solidFill>
              </a:rPr>
              <a:t>Presidente de la Unión</a:t>
            </a:r>
          </a:p>
          <a:p>
            <a:endParaRPr lang="es-MX" sz="2000" b="1" dirty="0">
              <a:solidFill>
                <a:srgbClr val="FFFF00"/>
              </a:solidFill>
            </a:endParaRPr>
          </a:p>
          <a:p>
            <a:r>
              <a:rPr lang="es-MX" sz="2000" b="1" dirty="0" smtClean="0">
                <a:solidFill>
                  <a:srgbClr val="FFFF00"/>
                </a:solidFill>
              </a:rPr>
              <a:t>Baltazar Gonzalo López Santos</a:t>
            </a:r>
            <a:endParaRPr lang="es-MX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3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548680"/>
            <a:ext cx="3888432" cy="2891015"/>
          </a:xfrm>
          <a:prstGeom prst="rect">
            <a:avLst/>
          </a:prstGeom>
        </p:spPr>
      </p:pic>
      <p:pic>
        <p:nvPicPr>
          <p:cNvPr id="3" name="Picture 3" descr="D:\fotos2\fotografias\SANTIAGO TENANGO\DSC066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9613" y="558411"/>
            <a:ext cx="3731441" cy="2798581"/>
          </a:xfrm>
          <a:prstGeom prst="rect">
            <a:avLst/>
          </a:prstGeom>
          <a:noFill/>
        </p:spPr>
      </p:pic>
      <p:pic>
        <p:nvPicPr>
          <p:cNvPr id="4" name="Imagen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3789040"/>
            <a:ext cx="3910319" cy="2736304"/>
          </a:xfrm>
          <a:prstGeom prst="rect">
            <a:avLst/>
          </a:prstGeom>
        </p:spPr>
      </p:pic>
      <p:pic>
        <p:nvPicPr>
          <p:cNvPr id="5" name="Imagen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9613" y="3645024"/>
            <a:ext cx="3731441" cy="26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0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11560" y="332656"/>
            <a:ext cx="799288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/>
              <a:t>Plan de acción para manejo del territorio y la generación de los servicios </a:t>
            </a:r>
            <a:r>
              <a:rPr lang="es-MX" b="1" dirty="0" err="1"/>
              <a:t>ecosistemicos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395536" y="2309308"/>
            <a:ext cx="21602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Manejo y </a:t>
            </a:r>
            <a:r>
              <a:rPr lang="es-MX" dirty="0" smtClean="0"/>
              <a:t>conservación </a:t>
            </a:r>
            <a:r>
              <a:rPr lang="es-MX" dirty="0"/>
              <a:t>de las </a:t>
            </a:r>
            <a:r>
              <a:rPr lang="es-MX" dirty="0" smtClean="0"/>
              <a:t>áreas </a:t>
            </a:r>
            <a:r>
              <a:rPr lang="es-MX" dirty="0"/>
              <a:t>naturales y biodiversidad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987824" y="2332616"/>
            <a:ext cx="345638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Acciones </a:t>
            </a:r>
            <a:r>
              <a:rPr lang="es-MX" dirty="0"/>
              <a:t>para la mitigación y </a:t>
            </a:r>
            <a:r>
              <a:rPr lang="es-MX" dirty="0" smtClean="0"/>
              <a:t>adopción </a:t>
            </a:r>
            <a:r>
              <a:rPr lang="es-MX" dirty="0"/>
              <a:t>al cambio </a:t>
            </a:r>
            <a:r>
              <a:rPr lang="es-MX" dirty="0" smtClean="0"/>
              <a:t>climático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6876256" y="2309308"/>
            <a:ext cx="187220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Organización </a:t>
            </a:r>
            <a:r>
              <a:rPr lang="es-MX" dirty="0"/>
              <a:t>regional comunitaria</a:t>
            </a:r>
          </a:p>
        </p:txBody>
      </p:sp>
      <p:sp>
        <p:nvSpPr>
          <p:cNvPr id="8" name="7 Flecha abajo"/>
          <p:cNvSpPr/>
          <p:nvPr/>
        </p:nvSpPr>
        <p:spPr>
          <a:xfrm>
            <a:off x="1115616" y="1484784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Flecha abajo"/>
          <p:cNvSpPr/>
          <p:nvPr/>
        </p:nvSpPr>
        <p:spPr>
          <a:xfrm>
            <a:off x="4716016" y="1484784"/>
            <a:ext cx="43204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9 Flecha abajo"/>
          <p:cNvSpPr/>
          <p:nvPr/>
        </p:nvSpPr>
        <p:spPr>
          <a:xfrm>
            <a:off x="7596336" y="1484784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10 CuadroTexto"/>
          <p:cNvSpPr txBox="1"/>
          <p:nvPr/>
        </p:nvSpPr>
        <p:spPr>
          <a:xfrm rot="1240443">
            <a:off x="319598" y="3289161"/>
            <a:ext cx="369332" cy="21910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sz="1200" dirty="0" smtClean="0"/>
              <a:t>Programas de Manejo Forestal</a:t>
            </a:r>
            <a:endParaRPr lang="es-MX" sz="1200" dirty="0"/>
          </a:p>
        </p:txBody>
      </p:sp>
      <p:sp>
        <p:nvSpPr>
          <p:cNvPr id="12" name="11 CuadroTexto"/>
          <p:cNvSpPr txBox="1"/>
          <p:nvPr/>
        </p:nvSpPr>
        <p:spPr>
          <a:xfrm rot="1274620">
            <a:off x="573149" y="3404551"/>
            <a:ext cx="369332" cy="26395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MX" sz="1200" dirty="0" smtClean="0"/>
              <a:t>Unidades de manejo de vida silvestre</a:t>
            </a:r>
            <a:endParaRPr lang="es-MX" sz="1200" dirty="0"/>
          </a:p>
        </p:txBody>
      </p:sp>
      <p:sp>
        <p:nvSpPr>
          <p:cNvPr id="13" name="12 CuadroTexto"/>
          <p:cNvSpPr txBox="1"/>
          <p:nvPr/>
        </p:nvSpPr>
        <p:spPr>
          <a:xfrm rot="1280850">
            <a:off x="979062" y="3343336"/>
            <a:ext cx="369332" cy="274692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sz="1200" dirty="0" smtClean="0"/>
              <a:t>Plantaciones Forestales Comerciales</a:t>
            </a:r>
            <a:endParaRPr lang="es-MX" sz="1200" dirty="0"/>
          </a:p>
        </p:txBody>
      </p:sp>
      <p:sp>
        <p:nvSpPr>
          <p:cNvPr id="14" name="13 CuadroTexto"/>
          <p:cNvSpPr txBox="1"/>
          <p:nvPr/>
        </p:nvSpPr>
        <p:spPr>
          <a:xfrm rot="1269494">
            <a:off x="1415787" y="3724369"/>
            <a:ext cx="369332" cy="16383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s-MX" sz="1200" dirty="0" smtClean="0"/>
              <a:t>Turismo de Naturaleza</a:t>
            </a:r>
            <a:endParaRPr lang="es-MX" sz="1200" dirty="0"/>
          </a:p>
        </p:txBody>
      </p:sp>
      <p:sp>
        <p:nvSpPr>
          <p:cNvPr id="15" name="14 CuadroTexto"/>
          <p:cNvSpPr txBox="1"/>
          <p:nvPr/>
        </p:nvSpPr>
        <p:spPr>
          <a:xfrm rot="1331086">
            <a:off x="1636411" y="3372109"/>
            <a:ext cx="553998" cy="295789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MX" sz="1200" dirty="0" smtClean="0"/>
              <a:t>Estudios Técnicos para aprovechamiento de no maderables </a:t>
            </a:r>
            <a:endParaRPr lang="es-MX" sz="1200" dirty="0"/>
          </a:p>
        </p:txBody>
      </p:sp>
      <p:sp>
        <p:nvSpPr>
          <p:cNvPr id="7" name="6 Rectángulo"/>
          <p:cNvSpPr/>
          <p:nvPr/>
        </p:nvSpPr>
        <p:spPr>
          <a:xfrm rot="1070576">
            <a:off x="2708972" y="3501008"/>
            <a:ext cx="400110" cy="247279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s-MX" sz="1400" dirty="0"/>
              <a:t>Capacitación y </a:t>
            </a:r>
            <a:r>
              <a:rPr lang="es-MX" sz="1400" dirty="0" smtClean="0"/>
              <a:t>sensibilización</a:t>
            </a:r>
            <a:endParaRPr lang="es-MX" sz="1400" dirty="0"/>
          </a:p>
        </p:txBody>
      </p:sp>
      <p:sp>
        <p:nvSpPr>
          <p:cNvPr id="16" name="15 Rectángulo"/>
          <p:cNvSpPr/>
          <p:nvPr/>
        </p:nvSpPr>
        <p:spPr>
          <a:xfrm rot="1071339">
            <a:off x="3129768" y="3284984"/>
            <a:ext cx="615553" cy="2901313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MX" sz="1400" dirty="0"/>
              <a:t>Planificar acciones que ayuden a mitigar el cambio </a:t>
            </a:r>
            <a:r>
              <a:rPr lang="es-MX" sz="1400" dirty="0" smtClean="0"/>
              <a:t>climático</a:t>
            </a:r>
            <a:endParaRPr lang="es-MX" sz="1400" dirty="0"/>
          </a:p>
        </p:txBody>
      </p:sp>
      <p:sp>
        <p:nvSpPr>
          <p:cNvPr id="17" name="16 Rectángulo"/>
          <p:cNvSpPr/>
          <p:nvPr/>
        </p:nvSpPr>
        <p:spPr>
          <a:xfrm rot="878198">
            <a:off x="3932400" y="3356992"/>
            <a:ext cx="400110" cy="296812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s-MX" sz="1400" dirty="0"/>
              <a:t>Prevención y combate de incendios </a:t>
            </a:r>
          </a:p>
        </p:txBody>
      </p:sp>
      <p:sp>
        <p:nvSpPr>
          <p:cNvPr id="18" name="17 Rectángulo"/>
          <p:cNvSpPr/>
          <p:nvPr/>
        </p:nvSpPr>
        <p:spPr>
          <a:xfrm rot="832644">
            <a:off x="4521921" y="3413468"/>
            <a:ext cx="553998" cy="265209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MX" sz="1200" dirty="0"/>
              <a:t>Prevención y combate de plagas y enfermedades</a:t>
            </a:r>
          </a:p>
        </p:txBody>
      </p:sp>
      <p:sp>
        <p:nvSpPr>
          <p:cNvPr id="19" name="18 Rectángulo"/>
          <p:cNvSpPr/>
          <p:nvPr/>
        </p:nvSpPr>
        <p:spPr>
          <a:xfrm rot="833181">
            <a:off x="5111466" y="3376349"/>
            <a:ext cx="553998" cy="276285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es-MX" sz="1200" dirty="0"/>
              <a:t>Obras de conservación y restauración </a:t>
            </a:r>
            <a:r>
              <a:rPr lang="es-MX" sz="1200" dirty="0" smtClean="0"/>
              <a:t> </a:t>
            </a:r>
            <a:r>
              <a:rPr lang="es-MX" sz="1200" dirty="0"/>
              <a:t>de suelos </a:t>
            </a:r>
          </a:p>
        </p:txBody>
      </p:sp>
      <p:sp>
        <p:nvSpPr>
          <p:cNvPr id="20" name="19 Rectángulo"/>
          <p:cNvSpPr/>
          <p:nvPr/>
        </p:nvSpPr>
        <p:spPr>
          <a:xfrm rot="956445">
            <a:off x="5788850" y="3557652"/>
            <a:ext cx="400110" cy="119680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s-MX" sz="1400" dirty="0"/>
              <a:t>Reforestación</a:t>
            </a:r>
          </a:p>
        </p:txBody>
      </p:sp>
      <p:sp>
        <p:nvSpPr>
          <p:cNvPr id="21" name="20 Rectángulo"/>
          <p:cNvSpPr/>
          <p:nvPr/>
        </p:nvSpPr>
        <p:spPr>
          <a:xfrm rot="1109188">
            <a:off x="6749680" y="3470895"/>
            <a:ext cx="400110" cy="199189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s-MX" sz="1400" dirty="0"/>
              <a:t>Organización de grupos</a:t>
            </a:r>
          </a:p>
        </p:txBody>
      </p:sp>
      <p:sp>
        <p:nvSpPr>
          <p:cNvPr id="22" name="21 Rectángulo"/>
          <p:cNvSpPr/>
          <p:nvPr/>
        </p:nvSpPr>
        <p:spPr>
          <a:xfrm rot="923822">
            <a:off x="7396281" y="3614804"/>
            <a:ext cx="400110" cy="1903726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s-MX" sz="1400" dirty="0" smtClean="0"/>
              <a:t>Planeación estratégica</a:t>
            </a:r>
            <a:endParaRPr lang="es-MX" sz="1400" dirty="0"/>
          </a:p>
        </p:txBody>
      </p:sp>
      <p:sp>
        <p:nvSpPr>
          <p:cNvPr id="23" name="22 Rectángulo"/>
          <p:cNvSpPr/>
          <p:nvPr/>
        </p:nvSpPr>
        <p:spPr>
          <a:xfrm rot="803349">
            <a:off x="8014719" y="3521116"/>
            <a:ext cx="400110" cy="1794722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s-MX" sz="1400" dirty="0" smtClean="0"/>
              <a:t>Difusión de acciones </a:t>
            </a:r>
            <a:endParaRPr lang="es-MX" sz="1400" dirty="0"/>
          </a:p>
        </p:txBody>
      </p:sp>
      <p:sp>
        <p:nvSpPr>
          <p:cNvPr id="24" name="23 CuadroTexto"/>
          <p:cNvSpPr txBox="1"/>
          <p:nvPr/>
        </p:nvSpPr>
        <p:spPr>
          <a:xfrm>
            <a:off x="1690449" y="6325112"/>
            <a:ext cx="5329823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CAPACITACION Y EQUIDAD DE GENERO</a:t>
            </a:r>
            <a:endParaRPr lang="es-MX" dirty="0"/>
          </a:p>
        </p:txBody>
      </p:sp>
      <p:sp>
        <p:nvSpPr>
          <p:cNvPr id="25" name="24 CuadroTexto"/>
          <p:cNvSpPr txBox="1"/>
          <p:nvPr/>
        </p:nvSpPr>
        <p:spPr>
          <a:xfrm>
            <a:off x="611560" y="-2738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Que contempla en plan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360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227"/>
          <p:cNvSpPr>
            <a:spLocks noChangeArrowheads="1"/>
          </p:cNvSpPr>
          <p:nvPr/>
        </p:nvSpPr>
        <p:spPr bwMode="auto">
          <a:xfrm>
            <a:off x="107504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93" name="Rectangle 26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411760" y="3140968"/>
            <a:ext cx="432048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UNION DE EJIDOS Y COMUNIDADES DE LAS COORDILLERAS DE VALLES CENTRALES A.C.</a:t>
            </a:r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82708" y="87868"/>
            <a:ext cx="296324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MX" b="1" dirty="0" smtClean="0"/>
              <a:t>PRINCIPALES ACTORES </a:t>
            </a:r>
            <a:endParaRPr lang="es-MX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2637613" y="4381899"/>
            <a:ext cx="3544625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INSTITUCIONES ACADEMICAS</a:t>
            </a:r>
            <a:endParaRPr lang="es-MX" dirty="0"/>
          </a:p>
        </p:txBody>
      </p:sp>
      <p:pic>
        <p:nvPicPr>
          <p:cNvPr id="1028" name="Picture 4" descr="http://www.semarnat.gob.mx/sites/default/files/identidad/CONANP/Logo_Conanp_Vertica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258" y="1552489"/>
            <a:ext cx="1153401" cy="138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31" y="1704588"/>
            <a:ext cx="2309404" cy="84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4 Imagen" descr="http://www.semarnat.gob.mx/sites/default/files/identidad/CONAFOR/logo_conafor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5089" y="1821106"/>
            <a:ext cx="1556655" cy="104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http://www.semarnat.gob.mx/sites/default/files/identidad/CONABIO/Logo_Conabio_Horizonta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8637" y="2038417"/>
            <a:ext cx="2095771" cy="81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brandsoftheworld.com/sites/default/files/styles/logo-thumbnail/public/072014/cdi_logo_02.jpg?itok=g0zwByGL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86" y="2849454"/>
            <a:ext cx="1214843" cy="121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semarnat.gob.mx/sites/default/files/identidad/PROFEPA/Logo_Profepa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2234" y="3027882"/>
            <a:ext cx="1966579" cy="151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396330" y="639120"/>
            <a:ext cx="849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Los actores </a:t>
            </a:r>
            <a:r>
              <a:rPr lang="es-MX" dirty="0"/>
              <a:t>principales </a:t>
            </a:r>
            <a:r>
              <a:rPr lang="es-MX" dirty="0" smtClean="0"/>
              <a:t>que fortalecerán la estrategia del Plan de acción en manejo del territorio y la  generación de los servicios </a:t>
            </a:r>
            <a:r>
              <a:rPr lang="es-MX" dirty="0" err="1" smtClean="0"/>
              <a:t>ecosistémicos</a:t>
            </a:r>
            <a:r>
              <a:rPr lang="es-MX" dirty="0" smtClean="0"/>
              <a:t>  </a:t>
            </a:r>
            <a:endParaRPr lang="es-MX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9273" y="5033501"/>
            <a:ext cx="2698175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Municipios de influencia </a:t>
            </a:r>
            <a:endParaRPr lang="es-MX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438949" y="4941168"/>
            <a:ext cx="2431264" cy="92333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MX" dirty="0" smtClean="0"/>
              <a:t>Usuarios de los servicios </a:t>
            </a:r>
            <a:r>
              <a:rPr lang="es-MX" dirty="0" err="1" smtClean="0"/>
              <a:t>ecosistemicos</a:t>
            </a:r>
            <a:endParaRPr lang="es-MX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196906" y="5259569"/>
            <a:ext cx="215956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s-MX" dirty="0" smtClean="0"/>
              <a:t>Empresas privadas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377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2" y="116632"/>
            <a:ext cx="9000492" cy="666936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1403648" y="1196752"/>
            <a:ext cx="6033597" cy="18722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s-E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GRACIAS</a:t>
            </a:r>
            <a:endParaRPr lang="es-E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899593" y="2852936"/>
            <a:ext cx="7416824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UNION DE EJIDOS Y COMUNIDADES FORESTALES DE LAS CORDILLERAS DE VALLES CENTRALES A.C. </a:t>
            </a:r>
            <a:endParaRPr lang="es-E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257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67544" y="724017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El estado de Oaxaca dispone de una superficie forestal de 6 millones de hectáreas, equivalentes a 65.3% del territorio estatal. Los principales ecosistemas que integran esta superficie son: bosques de clima templado (51.7%), Selvas (44.2%), Matorral Xerófilo (0.7%), Manglar (0.4%), otras asociaciones (2.6</a:t>
            </a:r>
            <a:r>
              <a:rPr lang="es-MX" dirty="0" smtClean="0"/>
              <a:t>%)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332656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ANTECEDENTES</a:t>
            </a:r>
            <a:endParaRPr lang="es-MX" b="1" dirty="0"/>
          </a:p>
        </p:txBody>
      </p:sp>
      <p:sp>
        <p:nvSpPr>
          <p:cNvPr id="6" name="5 Rectángulo"/>
          <p:cNvSpPr/>
          <p:nvPr/>
        </p:nvSpPr>
        <p:spPr>
          <a:xfrm>
            <a:off x="454540" y="2420888"/>
            <a:ext cx="84379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Las condiciones fisiográficas del estado de Oaxaca, lo dividen en ocho regiones, que son: Papaloapan, Sierra Norte, Istmo, Cañada, Valles Centrales, Sierra Sur, Mixteca y Costa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79712" y="3344218"/>
            <a:ext cx="5184575" cy="331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2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18355" y="836712"/>
            <a:ext cx="4176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Los Valles Centrales de Oaxaca se encuentran en la porción central del estado, con una </a:t>
            </a:r>
            <a:r>
              <a:rPr lang="es-ES" b="1" dirty="0">
                <a:solidFill>
                  <a:srgbClr val="FF0000"/>
                </a:solidFill>
              </a:rPr>
              <a:t>extensión de 330,495 </a:t>
            </a:r>
            <a:r>
              <a:rPr lang="es-ES" dirty="0"/>
              <a:t>hectáreas y </a:t>
            </a:r>
            <a:r>
              <a:rPr lang="es-ES" b="1" dirty="0">
                <a:solidFill>
                  <a:srgbClr val="FF0000"/>
                </a:solidFill>
              </a:rPr>
              <a:t>103 municipios</a:t>
            </a:r>
            <a:r>
              <a:rPr lang="es-ES" dirty="0"/>
              <a:t>. Se localizan entre el Nudo Mixteco, la Sierra de Juárez y la Sierra Madre del Sur. </a:t>
            </a:r>
            <a:endParaRPr lang="es-MX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3" y="574814"/>
            <a:ext cx="4065255" cy="271017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283866" y="2820311"/>
            <a:ext cx="4330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Aquí se ubica la capital del estado que cuenta con 265,033 habitantes (7.6% de la población </a:t>
            </a:r>
            <a:r>
              <a:rPr lang="es-ES" dirty="0" smtClean="0"/>
              <a:t>estatal)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373178" y="4149080"/>
            <a:ext cx="398279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El </a:t>
            </a:r>
            <a:r>
              <a:rPr lang="es-ES" b="1" dirty="0">
                <a:solidFill>
                  <a:srgbClr val="FF0000"/>
                </a:solidFill>
              </a:rPr>
              <a:t>acuífero de Valles Centrales </a:t>
            </a:r>
            <a:r>
              <a:rPr lang="es-ES" dirty="0"/>
              <a:t>está integrado por un sistema de cuatro microcuencas ubicadas en </a:t>
            </a:r>
            <a:r>
              <a:rPr lang="es-ES" dirty="0" err="1"/>
              <a:t>Coyotepec</a:t>
            </a:r>
            <a:r>
              <a:rPr lang="es-ES" dirty="0"/>
              <a:t>, </a:t>
            </a:r>
            <a:r>
              <a:rPr lang="es-ES" dirty="0" err="1"/>
              <a:t>Tlacolula</a:t>
            </a:r>
            <a:r>
              <a:rPr lang="es-ES" dirty="0"/>
              <a:t>, Oaxaca y Ocotlán, </a:t>
            </a:r>
            <a:r>
              <a:rPr lang="es-ES" dirty="0" smtClean="0"/>
              <a:t>las cuales son parte </a:t>
            </a:r>
            <a:r>
              <a:rPr lang="es-ES" dirty="0"/>
              <a:t>de la cuenca del río </a:t>
            </a:r>
            <a:r>
              <a:rPr lang="es-ES" dirty="0" smtClean="0"/>
              <a:t>Atoyac y del río Salado.</a:t>
            </a:r>
            <a:endParaRPr lang="es-MX" dirty="0"/>
          </a:p>
        </p:txBody>
      </p:sp>
      <p:sp>
        <p:nvSpPr>
          <p:cNvPr id="6" name="5 Rectángulo"/>
          <p:cNvSpPr/>
          <p:nvPr/>
        </p:nvSpPr>
        <p:spPr>
          <a:xfrm>
            <a:off x="4788023" y="3933056"/>
            <a:ext cx="406525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Por otra parte, </a:t>
            </a:r>
            <a:r>
              <a:rPr lang="es-MX" b="1" dirty="0">
                <a:solidFill>
                  <a:srgbClr val="FF0000"/>
                </a:solidFill>
              </a:rPr>
              <a:t>la propiedad </a:t>
            </a:r>
            <a:r>
              <a:rPr lang="es-MX" dirty="0"/>
              <a:t>de los recursos forestales en Oaxaca es de </a:t>
            </a:r>
            <a:r>
              <a:rPr lang="es-MX" b="1" dirty="0">
                <a:solidFill>
                  <a:srgbClr val="FF0000"/>
                </a:solidFill>
              </a:rPr>
              <a:t>carácter colectivo</a:t>
            </a:r>
            <a:r>
              <a:rPr lang="es-MX" dirty="0"/>
              <a:t>, ya que la mayor parte de los terrenos forestales es propiedad de ejidos y comunidades.</a:t>
            </a:r>
          </a:p>
        </p:txBody>
      </p:sp>
    </p:spTree>
    <p:extLst>
      <p:ext uri="{BB962C8B-B14F-4D97-AF65-F5344CB8AC3E}">
        <p14:creationId xmlns:p14="http://schemas.microsoft.com/office/powerpoint/2010/main" val="19003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5868144" y="5276370"/>
            <a:ext cx="1850154" cy="1556111"/>
          </a:xfrm>
          <a:prstGeom prst="rect">
            <a:avLst/>
          </a:prstGeo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1 Rectángulo"/>
          <p:cNvSpPr/>
          <p:nvPr/>
        </p:nvSpPr>
        <p:spPr>
          <a:xfrm>
            <a:off x="179512" y="620688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/>
              <a:t>A pesar del avance del crecimiento urbano y agropecuario, las cordilleras norte y poniente aun conservan más del 63.6% de la cobertura vegetal.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79512" y="1591632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Las montañas que rodean el valle incluyen bosques templados de pino-encino, selvas medianas, extensos territorios de bosque tropical caducifolio, bosque espinoso y una compleja asociación de cactáceas, matorrales y chaparral. </a:t>
            </a:r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Las </a:t>
            </a:r>
            <a:r>
              <a:rPr lang="es-ES" dirty="0"/>
              <a:t>actividades económicas en la zona urbana están basadas en el comercio y los servicios turísticos, mientras que en el área rural en agricultura, actividades forestales y ecoturismo.</a:t>
            </a:r>
            <a:endParaRPr lang="es-MX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3573016"/>
            <a:ext cx="2141573" cy="1425120"/>
          </a:xfrm>
          <a:prstGeom prst="rect">
            <a:avLst/>
          </a:prstGeom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12598" y="3933055"/>
            <a:ext cx="2071170" cy="195653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803" y="3757718"/>
            <a:ext cx="1939148" cy="130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8803" y="5276370"/>
            <a:ext cx="1494265" cy="1226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54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493"/>
          <a:stretch/>
        </p:blipFill>
        <p:spPr>
          <a:xfrm>
            <a:off x="467544" y="0"/>
            <a:ext cx="7605029" cy="664390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87624" y="5908630"/>
            <a:ext cx="410881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dirty="0" smtClean="0"/>
              <a:t>Mapa de uso de suelo y vegetación 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55453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9552" y="251623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Algunas comunidades de las serranías se han dedicado a la conservación y manejo de los recursos </a:t>
            </a:r>
            <a:r>
              <a:rPr lang="es-ES" dirty="0" smtClean="0"/>
              <a:t>naturales como es el caso  de las comunidades socias pertenecientes a la Unión </a:t>
            </a:r>
            <a:r>
              <a:rPr lang="es-ES" dirty="0"/>
              <a:t>de Comunidades y Ejidos Forestales de las Cordilleras de Valles </a:t>
            </a:r>
            <a:r>
              <a:rPr lang="es-ES" dirty="0" smtClean="0"/>
              <a:t>Centrales A.C. 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433344" y="1412776"/>
            <a:ext cx="842493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ES" dirty="0"/>
              <a:t>Las Comunidades de la Unión han trabajado desde el año 2003 en actividades de conservación, protección y restauración dentro de su </a:t>
            </a:r>
            <a:r>
              <a:rPr lang="es-ES" dirty="0" smtClean="0"/>
              <a:t>territorio.</a:t>
            </a:r>
          </a:p>
          <a:p>
            <a:pPr algn="just">
              <a:lnSpc>
                <a:spcPct val="80000"/>
              </a:lnSpc>
            </a:pPr>
            <a:endParaRPr lang="es-ES" dirty="0"/>
          </a:p>
          <a:p>
            <a:pPr algn="just">
              <a:lnSpc>
                <a:spcPct val="80000"/>
              </a:lnSpc>
            </a:pPr>
            <a:r>
              <a:rPr lang="es-ES" dirty="0" smtClean="0"/>
              <a:t>Sin embargo la Unión se estableció legalmente en el año 2008 teniendo una figura </a:t>
            </a:r>
            <a:r>
              <a:rPr lang="es-ES" dirty="0" err="1" smtClean="0"/>
              <a:t>juridica</a:t>
            </a:r>
            <a:r>
              <a:rPr lang="es-ES" dirty="0" smtClean="0"/>
              <a:t> en la cual se establece un total de 24 comunidades socias, las cuales tienen influencia en dos cordilleras e influyen en 55 municipios de los distritos de </a:t>
            </a:r>
            <a:r>
              <a:rPr lang="es-ES" dirty="0" err="1" smtClean="0"/>
              <a:t>Etla</a:t>
            </a:r>
            <a:r>
              <a:rPr lang="es-ES" dirty="0" smtClean="0"/>
              <a:t>, Centro, </a:t>
            </a:r>
            <a:r>
              <a:rPr lang="es-ES" dirty="0" err="1" smtClean="0"/>
              <a:t>Tlacolula</a:t>
            </a:r>
            <a:r>
              <a:rPr lang="es-ES" dirty="0" smtClean="0"/>
              <a:t> y </a:t>
            </a:r>
            <a:r>
              <a:rPr lang="es-ES" dirty="0" err="1" smtClean="0"/>
              <a:t>Zimatlan</a:t>
            </a:r>
            <a:endParaRPr lang="es-ES" dirty="0" smtClean="0"/>
          </a:p>
        </p:txBody>
      </p:sp>
      <p:sp>
        <p:nvSpPr>
          <p:cNvPr id="6" name="7 Rectángulo"/>
          <p:cNvSpPr>
            <a:spLocks noChangeArrowheads="1"/>
          </p:cNvSpPr>
          <p:nvPr/>
        </p:nvSpPr>
        <p:spPr bwMode="auto">
          <a:xfrm>
            <a:off x="214282" y="3317034"/>
            <a:ext cx="4143404" cy="3496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1400" b="1" dirty="0" smtClean="0"/>
              <a:t>CORDILLERA NORTE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Santa María Albarradas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Pablo Villa de Mitla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Santa Ana del Valle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err="1" smtClean="0"/>
              <a:t>Tlalixtac</a:t>
            </a:r>
            <a:r>
              <a:rPr lang="es-ES" sz="1400" b="1" dirty="0" smtClean="0"/>
              <a:t> de Cabrera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</a:t>
            </a:r>
            <a:r>
              <a:rPr lang="es-ES" sz="1400" b="1" dirty="0" err="1" smtClean="0"/>
              <a:t>Andres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Huayapam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err="1" smtClean="0"/>
              <a:t>Donaji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err="1" smtClean="0"/>
              <a:t>Viguera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Pablo </a:t>
            </a:r>
            <a:r>
              <a:rPr lang="es-ES" sz="1400" b="1" dirty="0" err="1" smtClean="0"/>
              <a:t>Etla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</a:t>
            </a:r>
            <a:r>
              <a:rPr lang="es-ES" sz="1400" b="1" dirty="0" err="1" smtClean="0"/>
              <a:t>Agustin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Etla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Miguel  y San Gabriel </a:t>
            </a:r>
            <a:r>
              <a:rPr lang="es-ES" sz="1400" b="1" dirty="0" err="1" smtClean="0"/>
              <a:t>Etla</a:t>
            </a:r>
            <a:r>
              <a:rPr lang="es-ES" sz="1400" b="1" dirty="0" smtClean="0"/>
              <a:t>.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Juan Bautista </a:t>
            </a:r>
            <a:r>
              <a:rPr lang="es-ES" sz="1400" b="1" dirty="0" err="1" smtClean="0"/>
              <a:t>Guelache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Juan del Estado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Francisco </a:t>
            </a:r>
            <a:r>
              <a:rPr lang="es-ES" sz="1400" b="1" dirty="0" err="1" smtClean="0"/>
              <a:t>Telixtlahuaca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Lucas </a:t>
            </a:r>
            <a:r>
              <a:rPr lang="es-ES" sz="1400" b="1" dirty="0" err="1" smtClean="0"/>
              <a:t>Quiavini</a:t>
            </a:r>
            <a:endParaRPr lang="es-ES" sz="1400" b="1" dirty="0" smtClean="0"/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s-ES" sz="1400" b="1" dirty="0"/>
          </a:p>
        </p:txBody>
      </p:sp>
      <p:sp>
        <p:nvSpPr>
          <p:cNvPr id="7" name="7 Rectángulo"/>
          <p:cNvSpPr>
            <a:spLocks noChangeArrowheads="1"/>
          </p:cNvSpPr>
          <p:nvPr/>
        </p:nvSpPr>
        <p:spPr bwMode="auto">
          <a:xfrm>
            <a:off x="5000628" y="3315293"/>
            <a:ext cx="3857652" cy="285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s-ES" sz="1400" b="1" dirty="0" smtClean="0"/>
              <a:t>CORDILLERA PONIENTE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Santiago </a:t>
            </a:r>
            <a:r>
              <a:rPr lang="es-ES" sz="1400" b="1" dirty="0" err="1" smtClean="0"/>
              <a:t>Tenango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Santiago </a:t>
            </a:r>
            <a:r>
              <a:rPr lang="es-ES" sz="1400" b="1" dirty="0" err="1" smtClean="0"/>
              <a:t>Suchilquitongo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</a:t>
            </a:r>
            <a:r>
              <a:rPr lang="es-ES" sz="1400" b="1" dirty="0" err="1" smtClean="0"/>
              <a:t>Andres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Zautla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Santo Tomas </a:t>
            </a:r>
            <a:r>
              <a:rPr lang="es-ES" sz="1400" b="1" dirty="0" err="1" smtClean="0"/>
              <a:t>Mazaltepec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Felipe </a:t>
            </a:r>
            <a:r>
              <a:rPr lang="es-ES" sz="1400" b="1" dirty="0" err="1" smtClean="0"/>
              <a:t>Tejalapam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Jalapa del Valle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</a:t>
            </a:r>
            <a:r>
              <a:rPr lang="es-ES" sz="1400" b="1" dirty="0" err="1" smtClean="0"/>
              <a:t>Andres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Ixtlahuaca</a:t>
            </a:r>
            <a:r>
              <a:rPr lang="es-ES" sz="1400" b="1" dirty="0" smtClean="0"/>
              <a:t> 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Santa </a:t>
            </a:r>
            <a:r>
              <a:rPr lang="es-ES" sz="1400" b="1" dirty="0" err="1" smtClean="0"/>
              <a:t>Maria</a:t>
            </a:r>
            <a:r>
              <a:rPr lang="es-ES" sz="1400" b="1" dirty="0" smtClean="0"/>
              <a:t> Peñoles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 Juan </a:t>
            </a:r>
            <a:r>
              <a:rPr lang="es-ES" sz="1400" b="1" dirty="0" err="1" smtClean="0"/>
              <a:t>Sosola</a:t>
            </a:r>
            <a:endParaRPr lang="es-ES" sz="1400" b="1" dirty="0" smtClean="0"/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s-ES" sz="1400" b="1" dirty="0" smtClean="0"/>
              <a:t>Santa María Tiltepec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s-ES" sz="1400" b="1" dirty="0" smtClean="0"/>
          </a:p>
          <a:p>
            <a:pPr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6220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6660232" y="5200057"/>
            <a:ext cx="217239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dirty="0" smtClean="0"/>
              <a:t>Estado de Oaxaca</a:t>
            </a:r>
            <a:endParaRPr lang="es-MX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461460" y="2740278"/>
            <a:ext cx="280083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dirty="0" smtClean="0"/>
              <a:t>Región </a:t>
            </a:r>
            <a:r>
              <a:rPr lang="es-MX" b="1" dirty="0"/>
              <a:t>V</a:t>
            </a:r>
            <a:r>
              <a:rPr lang="es-MX" b="1" dirty="0" smtClean="0"/>
              <a:t>alles </a:t>
            </a:r>
            <a:r>
              <a:rPr lang="es-MX" b="1" dirty="0"/>
              <a:t>C</a:t>
            </a:r>
            <a:r>
              <a:rPr lang="es-MX" b="1" dirty="0" smtClean="0"/>
              <a:t>entrales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213022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65923"/>
            <a:ext cx="2180918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s-MX" b="1" i="1" dirty="0" smtClean="0"/>
              <a:t>PROBLEMATICAS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827176"/>
              </p:ext>
            </p:extLst>
          </p:nvPr>
        </p:nvGraphicFramePr>
        <p:xfrm>
          <a:off x="4932040" y="1312925"/>
          <a:ext cx="3672408" cy="50304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2408"/>
              </a:tblGrid>
              <a:tr h="2645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Biodiversidad en riesgo.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Recursos naturales mal aprovechados.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Tala clandestina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Desaprovechamiento de espacios agrícolas. 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>
                          <a:effectLst/>
                          <a:latin typeface="Arial Narrow" panose="020B0606020202030204" pitchFamily="34" charset="0"/>
                        </a:rPr>
                        <a:t>Mala planeación del aprovechamiento forestal.  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Insuficientes recursos para control de incendios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Insuficiente asistencia técnica agropecuaria y forestal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6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Inexistente</a:t>
                      </a:r>
                      <a:r>
                        <a:rPr lang="es-MX" sz="1400" b="1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Educación Ambiental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813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Desconocimiento de  leyes ambientales (Incumplimiento de leyes ambientales aplicables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>
                          <a:effectLst/>
                          <a:latin typeface="Arial Narrow" panose="020B0606020202030204" pitchFamily="34" charset="0"/>
                        </a:rPr>
                        <a:t>Insuficiente recurso para el aprovechamiento y manejo de RN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3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>
                          <a:effectLst/>
                          <a:latin typeface="Arial Narrow" panose="020B0606020202030204" pitchFamily="34" charset="0"/>
                        </a:rPr>
                        <a:t>Deficiente planeación en el manejo de residuos sólidos</a:t>
                      </a:r>
                      <a:endParaRPr lang="es-MX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3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u="none" strike="noStrike">
                          <a:effectLst/>
                          <a:latin typeface="Arial Narrow" panose="020B0606020202030204" pitchFamily="34" charset="0"/>
                        </a:rPr>
                        <a:t>Insuficiente vigilancia a zonas protegidas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Plagas  </a:t>
                      </a:r>
                      <a:r>
                        <a:rPr lang="es-MX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y  enfermedades </a:t>
                      </a:r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forestales, incendios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53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Contaminación del  medio ambiente, ríos, arroyos, suelo, aire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964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u="none" strike="noStrike" dirty="0">
                          <a:effectLst/>
                          <a:latin typeface="Arial Narrow" panose="020B0606020202030204" pitchFamily="34" charset="0"/>
                        </a:rPr>
                        <a:t>Disposición final inadecuada de los RSU</a:t>
                      </a:r>
                      <a:endParaRPr lang="es-MX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79512" y="389595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Se han identificado problemáticas de las comunidades socias de la Unión en el manejo y conservación de los recursos naturales y como consecuencia en la generación de los Servicios </a:t>
            </a:r>
            <a:r>
              <a:rPr lang="es-MX" dirty="0" err="1" smtClean="0"/>
              <a:t>Ecosistemicos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134315"/>
              </p:ext>
            </p:extLst>
          </p:nvPr>
        </p:nvGraphicFramePr>
        <p:xfrm>
          <a:off x="525280" y="1988840"/>
          <a:ext cx="3670300" cy="312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0300"/>
              </a:tblGrid>
              <a:tr h="4121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 Narrow" panose="020B0606020202030204" pitchFamily="34" charset="0"/>
                        </a:rPr>
                        <a:t>Conflictos ejidales y comunales.</a:t>
                      </a:r>
                      <a:endParaRPr lang="es-MX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 Narrow" panose="020B0606020202030204" pitchFamily="34" charset="0"/>
                        </a:rPr>
                        <a:t>Pocos acuerdos territoriales por límites no establecidos</a:t>
                      </a:r>
                      <a:endParaRPr lang="es-MX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effectLst/>
                          <a:latin typeface="Arial Narrow" panose="020B0606020202030204" pitchFamily="34" charset="0"/>
                        </a:rPr>
                        <a:t>Poco interés por desarrollar procesos regionales</a:t>
                      </a:r>
                      <a:endParaRPr lang="es-MX" sz="1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effectLst/>
                          <a:latin typeface="Arial Narrow" panose="020B0606020202030204" pitchFamily="34" charset="0"/>
                        </a:rPr>
                        <a:t>Desinterés de las autoridades Agrarias para participar en los foros regionales</a:t>
                      </a:r>
                      <a:endParaRPr lang="es-MX" sz="1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>
                          <a:effectLst/>
                          <a:latin typeface="Arial Narrow" panose="020B0606020202030204" pitchFamily="34" charset="0"/>
                        </a:rPr>
                        <a:t>Poca apropiación del espacio para desarrollo procesos comunitarios</a:t>
                      </a:r>
                      <a:endParaRPr lang="es-MX" sz="1400" b="1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2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1400" b="1" dirty="0">
                          <a:effectLst/>
                          <a:latin typeface="Arial Narrow" panose="020B0606020202030204" pitchFamily="34" charset="0"/>
                        </a:rPr>
                        <a:t>Desinterés de autoridades municipales por apoyar los procesos comunitarios</a:t>
                      </a:r>
                      <a:endParaRPr lang="es-MX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87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/>
          <p:cNvSpPr txBox="1"/>
          <p:nvPr/>
        </p:nvSpPr>
        <p:spPr>
          <a:xfrm>
            <a:off x="179512" y="1844824"/>
            <a:ext cx="5400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600" dirty="0" smtClean="0"/>
              <a:t>TALLERES DE SERVICIOS AMBIENTALES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600" dirty="0" smtClean="0"/>
              <a:t>OBRAS DE CONSERVACION DE SUELOS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600" dirty="0" smtClean="0"/>
              <a:t>REFORESTACION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600" dirty="0" smtClean="0"/>
              <a:t>SANEAMIENTO FORESTAL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600" dirty="0" smtClean="0"/>
              <a:t>PROTECCION CONTRA INCENDIOS FORESTALES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600" dirty="0" smtClean="0"/>
              <a:t>VIGILANCIA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600" dirty="0" smtClean="0"/>
              <a:t>PRODUCCION MADERABLE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600" dirty="0" smtClean="0"/>
              <a:t>MANTENIMIENTO DE CAMINOS 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600" dirty="0" smtClean="0"/>
              <a:t>PRODUCCION DE PLANTA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600" dirty="0" smtClean="0"/>
              <a:t>CAPACITACION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1600" dirty="0" smtClean="0"/>
              <a:t>ECOTURISMO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83569" y="476672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ACCIONES REALIZADAS POR LAS COMUNIDADES SOCIAS DE LA  UNION DE EJIDOS Y COMUNIDADES DE LAS CORDILLERAS DE VALLES CENTRALES A.C.</a:t>
            </a:r>
            <a:endParaRPr lang="es-MX" dirty="0"/>
          </a:p>
        </p:txBody>
      </p:sp>
      <p:pic>
        <p:nvPicPr>
          <p:cNvPr id="4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5010" y="1340768"/>
            <a:ext cx="3267599" cy="2438222"/>
          </a:xfrm>
          <a:prstGeom prst="rect">
            <a:avLst/>
          </a:prstGeom>
        </p:spPr>
      </p:pic>
      <p:pic>
        <p:nvPicPr>
          <p:cNvPr id="5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787" y="4149080"/>
            <a:ext cx="3127886" cy="223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1239</TotalTime>
  <Words>978</Words>
  <Application>Microsoft Office PowerPoint</Application>
  <PresentationFormat>Presentación en pantalla (4:3)</PresentationFormat>
  <Paragraphs>120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Viajes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</dc:creator>
  <cp:lastModifiedBy>Leonor Gonzalez</cp:lastModifiedBy>
  <cp:revision>57</cp:revision>
  <dcterms:created xsi:type="dcterms:W3CDTF">2015-10-12T00:42:39Z</dcterms:created>
  <dcterms:modified xsi:type="dcterms:W3CDTF">2015-11-04T20:07:29Z</dcterms:modified>
</cp:coreProperties>
</file>