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7" r:id="rId2"/>
    <p:sldId id="351" r:id="rId3"/>
    <p:sldId id="285" r:id="rId4"/>
    <p:sldId id="276" r:id="rId5"/>
    <p:sldId id="273" r:id="rId6"/>
    <p:sldId id="263" r:id="rId7"/>
    <p:sldId id="267" r:id="rId8"/>
    <p:sldId id="287" r:id="rId9"/>
    <p:sldId id="318" r:id="rId10"/>
    <p:sldId id="320" r:id="rId11"/>
    <p:sldId id="323" r:id="rId12"/>
    <p:sldId id="345" r:id="rId13"/>
    <p:sldId id="347" r:id="rId14"/>
    <p:sldId id="350" r:id="rId15"/>
    <p:sldId id="339" r:id="rId16"/>
    <p:sldId id="289" r:id="rId17"/>
    <p:sldId id="295" r:id="rId18"/>
    <p:sldId id="326" r:id="rId19"/>
    <p:sldId id="328" r:id="rId20"/>
    <p:sldId id="341" r:id="rId21"/>
    <p:sldId id="343" r:id="rId22"/>
    <p:sldId id="349" r:id="rId23"/>
    <p:sldId id="329" r:id="rId24"/>
    <p:sldId id="309" r:id="rId25"/>
    <p:sldId id="311" r:id="rId26"/>
    <p:sldId id="314" r:id="rId27"/>
    <p:sldId id="316" r:id="rId28"/>
    <p:sldId id="331" r:id="rId29"/>
    <p:sldId id="35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30100-8B6B-4CB7-A82D-3F5D87FCDEAA}" type="doc">
      <dgm:prSet loTypeId="urn:microsoft.com/office/officeart/2005/8/layout/hList7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NI"/>
        </a:p>
      </dgm:t>
    </dgm:pt>
    <dgm:pt modelId="{9B9FA244-9290-463E-9327-A04A308D28D1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El tratado de Managua fue en el año 1860. </a:t>
          </a:r>
          <a:endParaRPr lang="es-ES" sz="1800" dirty="0">
            <a:solidFill>
              <a:schemeClr val="tx1"/>
            </a:solidFill>
          </a:endParaRPr>
        </a:p>
      </dgm:t>
    </dgm:pt>
    <dgm:pt modelId="{0AA82939-D0D5-4633-9FFF-3DFDB7C158D0}" type="parTrans" cxnId="{F9B69E04-11E1-4A69-9F73-130DE668708B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A7A61671-51EE-4046-8111-CFAF0BA166D9}" type="sibTrans" cxnId="{F9B69E04-11E1-4A69-9F73-130DE668708B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60441CF2-2875-4EC5-988A-FF013E3B8245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El Tratado Harrison Altamirano en el año 1905.</a:t>
          </a:r>
          <a:endParaRPr lang="es-NI" sz="1800" dirty="0">
            <a:solidFill>
              <a:schemeClr val="tx1"/>
            </a:solidFill>
          </a:endParaRPr>
        </a:p>
      </dgm:t>
    </dgm:pt>
    <dgm:pt modelId="{2B0D89CD-C124-4137-A7CA-97FE5CC09082}" type="parTrans" cxnId="{35CA2F8B-2598-4305-A2E7-3D77A28D5D70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359EE2B7-B490-4613-A87D-74C842905A24}" type="sibTrans" cxnId="{35CA2F8B-2598-4305-A2E7-3D77A28D5D70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DDBE63E9-1652-4748-BB72-80C91B250D8D}">
      <dgm:prSet custT="1"/>
      <dgm:spPr/>
      <dgm:t>
        <a:bodyPr/>
        <a:lstStyle/>
        <a:p>
          <a:pPr rtl="0"/>
          <a:endParaRPr lang="es-ES_tradnl" sz="1800" dirty="0" smtClean="0">
            <a:solidFill>
              <a:schemeClr val="tx1"/>
            </a:solidFill>
          </a:endParaRPr>
        </a:p>
        <a:p>
          <a:pPr rtl="0"/>
          <a:r>
            <a:rPr lang="es-ES_tradnl" sz="1800" dirty="0" smtClean="0">
              <a:solidFill>
                <a:schemeClr val="tx1"/>
              </a:solidFill>
            </a:rPr>
            <a:t>Declaración de Naciones Unidas sobre los Derechos de los Pueblos Indígenas, ratificado en el 2007.</a:t>
          </a:r>
          <a:endParaRPr lang="es-NI" sz="1800" dirty="0">
            <a:solidFill>
              <a:schemeClr val="tx1"/>
            </a:solidFill>
          </a:endParaRPr>
        </a:p>
      </dgm:t>
    </dgm:pt>
    <dgm:pt modelId="{5832ED59-3C19-4F38-9CAE-C2105F0932F6}" type="parTrans" cxnId="{6DE37177-447A-4219-8959-EE00A701BC8C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EC2D9F37-7F13-4D1F-ACCB-03A88931A7CD}" type="sibTrans" cxnId="{6DE37177-447A-4219-8959-EE00A701BC8C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4F895544-A40E-4148-A5EC-C76C004A292B}">
      <dgm:prSet custT="1"/>
      <dgm:spPr/>
      <dgm:t>
        <a:bodyPr/>
        <a:lstStyle/>
        <a:p>
          <a:pPr rtl="0"/>
          <a:endParaRPr lang="es-ES_tradnl" sz="1800" dirty="0" smtClean="0">
            <a:solidFill>
              <a:schemeClr val="tx1"/>
            </a:solidFill>
          </a:endParaRPr>
        </a:p>
        <a:p>
          <a:pPr rtl="0"/>
          <a:r>
            <a:rPr lang="es-ES_tradnl" sz="1800" dirty="0" smtClean="0">
              <a:solidFill>
                <a:schemeClr val="tx1"/>
              </a:solidFill>
            </a:rPr>
            <a:t>El </a:t>
          </a:r>
          <a:r>
            <a:rPr lang="es-ES" sz="1800" dirty="0" smtClean="0">
              <a:solidFill>
                <a:schemeClr val="tx1"/>
              </a:solidFill>
            </a:rPr>
            <a:t>Convenio (169)  la OIT, Aprobada por la Asamblea Nacional de forma general </a:t>
          </a:r>
          <a:r>
            <a:rPr lang="es-ES_tradnl" sz="1800" dirty="0" smtClean="0">
              <a:solidFill>
                <a:schemeClr val="tx1"/>
              </a:solidFill>
            </a:rPr>
            <a:t>ratifica.</a:t>
          </a:r>
          <a:endParaRPr lang="es-NI" sz="1800" dirty="0">
            <a:solidFill>
              <a:schemeClr val="tx1"/>
            </a:solidFill>
          </a:endParaRPr>
        </a:p>
      </dgm:t>
    </dgm:pt>
    <dgm:pt modelId="{4313C6D5-2C1B-4398-A7D1-EDB1665CDEF0}" type="parTrans" cxnId="{565B407D-B066-4390-BD81-24B8BC9273A4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60E40117-28EA-43A8-AD19-AFC888452E5C}" type="sibTrans" cxnId="{565B407D-B066-4390-BD81-24B8BC9273A4}">
      <dgm:prSet/>
      <dgm:spPr/>
      <dgm:t>
        <a:bodyPr/>
        <a:lstStyle/>
        <a:p>
          <a:endParaRPr lang="es-NI" sz="2400">
            <a:solidFill>
              <a:schemeClr val="tx1"/>
            </a:solidFill>
          </a:endParaRPr>
        </a:p>
      </dgm:t>
    </dgm:pt>
    <dgm:pt modelId="{5BA4BBE0-2CF0-44E8-84DB-64B93353C7F3}" type="pres">
      <dgm:prSet presAssocID="{45D30100-8B6B-4CB7-A82D-3F5D87FCDE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D51DB-2DD4-443D-A277-4CA6C47F6590}" type="pres">
      <dgm:prSet presAssocID="{45D30100-8B6B-4CB7-A82D-3F5D87FCDEAA}" presName="fgShape" presStyleLbl="fgShp" presStyleIdx="0" presStyleCnt="1" custScaleY="218146" custLinFactY="-200000" custLinFactNeighborX="0" custLinFactNeighborY="-240986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DB35DCC0-B9B3-4137-8868-1CEEFC5350E7}" type="pres">
      <dgm:prSet presAssocID="{45D30100-8B6B-4CB7-A82D-3F5D87FCDEAA}" presName="linComp" presStyleCnt="0"/>
      <dgm:spPr/>
    </dgm:pt>
    <dgm:pt modelId="{F6C234AE-84F9-49F2-970C-CCE475CB1B01}" type="pres">
      <dgm:prSet presAssocID="{9B9FA244-9290-463E-9327-A04A308D28D1}" presName="compNode" presStyleCnt="0"/>
      <dgm:spPr/>
    </dgm:pt>
    <dgm:pt modelId="{F09A296B-8DE3-4308-893A-88659CABF9A9}" type="pres">
      <dgm:prSet presAssocID="{9B9FA244-9290-463E-9327-A04A308D28D1}" presName="bkgdShape" presStyleLbl="node1" presStyleIdx="0" presStyleCnt="4"/>
      <dgm:spPr/>
      <dgm:t>
        <a:bodyPr/>
        <a:lstStyle/>
        <a:p>
          <a:endParaRPr lang="en-US"/>
        </a:p>
      </dgm:t>
    </dgm:pt>
    <dgm:pt modelId="{1CEECE1F-954A-4709-B10F-EB412D0BB4ED}" type="pres">
      <dgm:prSet presAssocID="{9B9FA244-9290-463E-9327-A04A308D28D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BA62B-AC9F-45E9-8CD4-B650C24F2D46}" type="pres">
      <dgm:prSet presAssocID="{9B9FA244-9290-463E-9327-A04A308D28D1}" presName="invisiNode" presStyleLbl="node1" presStyleIdx="0" presStyleCnt="4"/>
      <dgm:spPr/>
    </dgm:pt>
    <dgm:pt modelId="{C5D3E498-BA82-4DFE-B8C4-2C34083810F7}" type="pres">
      <dgm:prSet presAssocID="{9B9FA244-9290-463E-9327-A04A308D28D1}" presName="imagNode" presStyleLbl="fgImgPlace1" presStyleIdx="0" presStyleCnt="4" custScaleX="48177" custScaleY="44115"/>
      <dgm:spPr/>
    </dgm:pt>
    <dgm:pt modelId="{94EC2DEC-4857-486C-8B37-F865A02804A3}" type="pres">
      <dgm:prSet presAssocID="{A7A61671-51EE-4046-8111-CFAF0BA166D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1E4865D-D330-4CFE-BBD7-06480ED73DF3}" type="pres">
      <dgm:prSet presAssocID="{60441CF2-2875-4EC5-988A-FF013E3B8245}" presName="compNode" presStyleCnt="0"/>
      <dgm:spPr/>
    </dgm:pt>
    <dgm:pt modelId="{393996A8-2273-4E08-962B-3659AF7081B5}" type="pres">
      <dgm:prSet presAssocID="{60441CF2-2875-4EC5-988A-FF013E3B8245}" presName="bkgdShape" presStyleLbl="node1" presStyleIdx="1" presStyleCnt="4"/>
      <dgm:spPr/>
      <dgm:t>
        <a:bodyPr/>
        <a:lstStyle/>
        <a:p>
          <a:endParaRPr lang="en-US"/>
        </a:p>
      </dgm:t>
    </dgm:pt>
    <dgm:pt modelId="{9430E034-B2F9-4914-8EB1-6A56C7121D0C}" type="pres">
      <dgm:prSet presAssocID="{60441CF2-2875-4EC5-988A-FF013E3B824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F0641-9ACC-42E0-A58A-EF43CDABFF4C}" type="pres">
      <dgm:prSet presAssocID="{60441CF2-2875-4EC5-988A-FF013E3B8245}" presName="invisiNode" presStyleLbl="node1" presStyleIdx="1" presStyleCnt="4"/>
      <dgm:spPr/>
    </dgm:pt>
    <dgm:pt modelId="{D2047936-7E58-42FE-87A4-83EE4EF1DD73}" type="pres">
      <dgm:prSet presAssocID="{60441CF2-2875-4EC5-988A-FF013E3B8245}" presName="imagNode" presStyleLbl="fgImgPlace1" presStyleIdx="1" presStyleCnt="4" custScaleX="48814" custScaleY="44115"/>
      <dgm:spPr/>
    </dgm:pt>
    <dgm:pt modelId="{1578BD25-1201-40FC-AA5A-1E9EC7310CB0}" type="pres">
      <dgm:prSet presAssocID="{359EE2B7-B490-4613-A87D-74C842905A2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625436-3AAA-4287-AE0F-B029BE944C9D}" type="pres">
      <dgm:prSet presAssocID="{DDBE63E9-1652-4748-BB72-80C91B250D8D}" presName="compNode" presStyleCnt="0"/>
      <dgm:spPr/>
    </dgm:pt>
    <dgm:pt modelId="{29912E93-94D9-498A-BC6C-4B025C936607}" type="pres">
      <dgm:prSet presAssocID="{DDBE63E9-1652-4748-BB72-80C91B250D8D}" presName="bkgdShape" presStyleLbl="node1" presStyleIdx="2" presStyleCnt="4"/>
      <dgm:spPr/>
      <dgm:t>
        <a:bodyPr/>
        <a:lstStyle/>
        <a:p>
          <a:endParaRPr lang="en-US"/>
        </a:p>
      </dgm:t>
    </dgm:pt>
    <dgm:pt modelId="{319F1F3B-8325-421B-A2F7-CB75889DEF4F}" type="pres">
      <dgm:prSet presAssocID="{DDBE63E9-1652-4748-BB72-80C91B250D8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97424-0A88-40C4-A81E-A09BC9EAB11C}" type="pres">
      <dgm:prSet presAssocID="{DDBE63E9-1652-4748-BB72-80C91B250D8D}" presName="invisiNode" presStyleLbl="node1" presStyleIdx="2" presStyleCnt="4"/>
      <dgm:spPr/>
    </dgm:pt>
    <dgm:pt modelId="{D3EA5A29-AC66-4CE1-84B5-AB9778EE6016}" type="pres">
      <dgm:prSet presAssocID="{DDBE63E9-1652-4748-BB72-80C91B250D8D}" presName="imagNode" presStyleLbl="fgImgPlace1" presStyleIdx="2" presStyleCnt="4" custScaleX="33073" custScaleY="44115"/>
      <dgm:spPr/>
    </dgm:pt>
    <dgm:pt modelId="{78D2FEC4-AC51-4310-A46C-F36C147A3857}" type="pres">
      <dgm:prSet presAssocID="{EC2D9F37-7F13-4D1F-ACCB-03A88931A7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31F2B82-566C-400D-9D90-37DC4D6ABE08}" type="pres">
      <dgm:prSet presAssocID="{4F895544-A40E-4148-A5EC-C76C004A292B}" presName="compNode" presStyleCnt="0"/>
      <dgm:spPr/>
    </dgm:pt>
    <dgm:pt modelId="{36B5465C-B2B5-4CB0-8D3A-AD2B54760078}" type="pres">
      <dgm:prSet presAssocID="{4F895544-A40E-4148-A5EC-C76C004A292B}" presName="bkgdShape" presStyleLbl="node1" presStyleIdx="3" presStyleCnt="4"/>
      <dgm:spPr/>
      <dgm:t>
        <a:bodyPr/>
        <a:lstStyle/>
        <a:p>
          <a:endParaRPr lang="en-US"/>
        </a:p>
      </dgm:t>
    </dgm:pt>
    <dgm:pt modelId="{DA857785-E837-4C71-BB9F-B1C18098C509}" type="pres">
      <dgm:prSet presAssocID="{4F895544-A40E-4148-A5EC-C76C004A292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77C21-C887-4425-8A9C-245B13FCC49E}" type="pres">
      <dgm:prSet presAssocID="{4F895544-A40E-4148-A5EC-C76C004A292B}" presName="invisiNode" presStyleLbl="node1" presStyleIdx="3" presStyleCnt="4"/>
      <dgm:spPr/>
    </dgm:pt>
    <dgm:pt modelId="{BCB02A35-B297-4923-9F62-4B82E4325AB6}" type="pres">
      <dgm:prSet presAssocID="{4F895544-A40E-4148-A5EC-C76C004A292B}" presName="imagNode" presStyleLbl="fgImgPlace1" presStyleIdx="3" presStyleCnt="4" custScaleX="50088" custScaleY="44115"/>
      <dgm:spPr/>
    </dgm:pt>
  </dgm:ptLst>
  <dgm:cxnLst>
    <dgm:cxn modelId="{E3176D73-67AB-4161-B8B1-9C10C1BDAD7B}" type="presOf" srcId="{9B9FA244-9290-463E-9327-A04A308D28D1}" destId="{1CEECE1F-954A-4709-B10F-EB412D0BB4ED}" srcOrd="1" destOrd="0" presId="urn:microsoft.com/office/officeart/2005/8/layout/hList7#1"/>
    <dgm:cxn modelId="{231E27B8-CC32-49BE-8933-E843587FDDDC}" type="presOf" srcId="{DDBE63E9-1652-4748-BB72-80C91B250D8D}" destId="{29912E93-94D9-498A-BC6C-4B025C936607}" srcOrd="0" destOrd="0" presId="urn:microsoft.com/office/officeart/2005/8/layout/hList7#1"/>
    <dgm:cxn modelId="{0BB24D8E-0B4B-4B0F-87BC-00A13254C761}" type="presOf" srcId="{9B9FA244-9290-463E-9327-A04A308D28D1}" destId="{F09A296B-8DE3-4308-893A-88659CABF9A9}" srcOrd="0" destOrd="0" presId="urn:microsoft.com/office/officeart/2005/8/layout/hList7#1"/>
    <dgm:cxn modelId="{DEDA5B21-B955-494C-BF5B-A8DE9D3FD161}" type="presOf" srcId="{4F895544-A40E-4148-A5EC-C76C004A292B}" destId="{DA857785-E837-4C71-BB9F-B1C18098C509}" srcOrd="1" destOrd="0" presId="urn:microsoft.com/office/officeart/2005/8/layout/hList7#1"/>
    <dgm:cxn modelId="{ED54C913-0B04-4DAB-8DD0-1D7A1FF7AFB1}" type="presOf" srcId="{DDBE63E9-1652-4748-BB72-80C91B250D8D}" destId="{319F1F3B-8325-421B-A2F7-CB75889DEF4F}" srcOrd="1" destOrd="0" presId="urn:microsoft.com/office/officeart/2005/8/layout/hList7#1"/>
    <dgm:cxn modelId="{44B3167E-BC85-4071-AD5F-6703337EB726}" type="presOf" srcId="{359EE2B7-B490-4613-A87D-74C842905A24}" destId="{1578BD25-1201-40FC-AA5A-1E9EC7310CB0}" srcOrd="0" destOrd="0" presId="urn:microsoft.com/office/officeart/2005/8/layout/hList7#1"/>
    <dgm:cxn modelId="{35CA2F8B-2598-4305-A2E7-3D77A28D5D70}" srcId="{45D30100-8B6B-4CB7-A82D-3F5D87FCDEAA}" destId="{60441CF2-2875-4EC5-988A-FF013E3B8245}" srcOrd="1" destOrd="0" parTransId="{2B0D89CD-C124-4137-A7CA-97FE5CC09082}" sibTransId="{359EE2B7-B490-4613-A87D-74C842905A24}"/>
    <dgm:cxn modelId="{CF192D8A-836F-455E-8BC2-2C06D04EDA05}" type="presOf" srcId="{A7A61671-51EE-4046-8111-CFAF0BA166D9}" destId="{94EC2DEC-4857-486C-8B37-F865A02804A3}" srcOrd="0" destOrd="0" presId="urn:microsoft.com/office/officeart/2005/8/layout/hList7#1"/>
    <dgm:cxn modelId="{E15A3C65-9539-49EB-A107-85B1FC8D1B17}" type="presOf" srcId="{60441CF2-2875-4EC5-988A-FF013E3B8245}" destId="{393996A8-2273-4E08-962B-3659AF7081B5}" srcOrd="0" destOrd="0" presId="urn:microsoft.com/office/officeart/2005/8/layout/hList7#1"/>
    <dgm:cxn modelId="{30DA06A6-77AB-4C39-85A4-A14748198238}" type="presOf" srcId="{4F895544-A40E-4148-A5EC-C76C004A292B}" destId="{36B5465C-B2B5-4CB0-8D3A-AD2B54760078}" srcOrd="0" destOrd="0" presId="urn:microsoft.com/office/officeart/2005/8/layout/hList7#1"/>
    <dgm:cxn modelId="{C9E18F50-D645-4BB9-B432-1CEA5CFE5411}" type="presOf" srcId="{60441CF2-2875-4EC5-988A-FF013E3B8245}" destId="{9430E034-B2F9-4914-8EB1-6A56C7121D0C}" srcOrd="1" destOrd="0" presId="urn:microsoft.com/office/officeart/2005/8/layout/hList7#1"/>
    <dgm:cxn modelId="{565B407D-B066-4390-BD81-24B8BC9273A4}" srcId="{45D30100-8B6B-4CB7-A82D-3F5D87FCDEAA}" destId="{4F895544-A40E-4148-A5EC-C76C004A292B}" srcOrd="3" destOrd="0" parTransId="{4313C6D5-2C1B-4398-A7D1-EDB1665CDEF0}" sibTransId="{60E40117-28EA-43A8-AD19-AFC888452E5C}"/>
    <dgm:cxn modelId="{6DE37177-447A-4219-8959-EE00A701BC8C}" srcId="{45D30100-8B6B-4CB7-A82D-3F5D87FCDEAA}" destId="{DDBE63E9-1652-4748-BB72-80C91B250D8D}" srcOrd="2" destOrd="0" parTransId="{5832ED59-3C19-4F38-9CAE-C2105F0932F6}" sibTransId="{EC2D9F37-7F13-4D1F-ACCB-03A88931A7CD}"/>
    <dgm:cxn modelId="{F9B69E04-11E1-4A69-9F73-130DE668708B}" srcId="{45D30100-8B6B-4CB7-A82D-3F5D87FCDEAA}" destId="{9B9FA244-9290-463E-9327-A04A308D28D1}" srcOrd="0" destOrd="0" parTransId="{0AA82939-D0D5-4633-9FFF-3DFDB7C158D0}" sibTransId="{A7A61671-51EE-4046-8111-CFAF0BA166D9}"/>
    <dgm:cxn modelId="{9B4F065A-BF56-4CAA-B482-5784DC83A1DD}" type="presOf" srcId="{EC2D9F37-7F13-4D1F-ACCB-03A88931A7CD}" destId="{78D2FEC4-AC51-4310-A46C-F36C147A3857}" srcOrd="0" destOrd="0" presId="urn:microsoft.com/office/officeart/2005/8/layout/hList7#1"/>
    <dgm:cxn modelId="{4F7BCCBD-68AA-4755-9131-73FC052D85D0}" type="presOf" srcId="{45D30100-8B6B-4CB7-A82D-3F5D87FCDEAA}" destId="{5BA4BBE0-2CF0-44E8-84DB-64B93353C7F3}" srcOrd="0" destOrd="0" presId="urn:microsoft.com/office/officeart/2005/8/layout/hList7#1"/>
    <dgm:cxn modelId="{7CE38628-2A75-40E3-BC5D-06F44F276309}" type="presParOf" srcId="{5BA4BBE0-2CF0-44E8-84DB-64B93353C7F3}" destId="{C42D51DB-2DD4-443D-A277-4CA6C47F6590}" srcOrd="0" destOrd="0" presId="urn:microsoft.com/office/officeart/2005/8/layout/hList7#1"/>
    <dgm:cxn modelId="{1A10A46D-BF10-43EF-9E2D-1E6C22476C9A}" type="presParOf" srcId="{5BA4BBE0-2CF0-44E8-84DB-64B93353C7F3}" destId="{DB35DCC0-B9B3-4137-8868-1CEEFC5350E7}" srcOrd="1" destOrd="0" presId="urn:microsoft.com/office/officeart/2005/8/layout/hList7#1"/>
    <dgm:cxn modelId="{461873EC-B9BE-488C-9AEB-907D5F6A521E}" type="presParOf" srcId="{DB35DCC0-B9B3-4137-8868-1CEEFC5350E7}" destId="{F6C234AE-84F9-49F2-970C-CCE475CB1B01}" srcOrd="0" destOrd="0" presId="urn:microsoft.com/office/officeart/2005/8/layout/hList7#1"/>
    <dgm:cxn modelId="{37A7CE7A-7A1E-4C02-A869-FA3DB162ED11}" type="presParOf" srcId="{F6C234AE-84F9-49F2-970C-CCE475CB1B01}" destId="{F09A296B-8DE3-4308-893A-88659CABF9A9}" srcOrd="0" destOrd="0" presId="urn:microsoft.com/office/officeart/2005/8/layout/hList7#1"/>
    <dgm:cxn modelId="{1C8443AD-28CF-478D-AB93-B8A714C5E1B4}" type="presParOf" srcId="{F6C234AE-84F9-49F2-970C-CCE475CB1B01}" destId="{1CEECE1F-954A-4709-B10F-EB412D0BB4ED}" srcOrd="1" destOrd="0" presId="urn:microsoft.com/office/officeart/2005/8/layout/hList7#1"/>
    <dgm:cxn modelId="{12F5BEAD-33F1-472D-A360-D4656251CB3F}" type="presParOf" srcId="{F6C234AE-84F9-49F2-970C-CCE475CB1B01}" destId="{688BA62B-AC9F-45E9-8CD4-B650C24F2D46}" srcOrd="2" destOrd="0" presId="urn:microsoft.com/office/officeart/2005/8/layout/hList7#1"/>
    <dgm:cxn modelId="{28B28018-027E-4777-8428-27C7BBBECBBA}" type="presParOf" srcId="{F6C234AE-84F9-49F2-970C-CCE475CB1B01}" destId="{C5D3E498-BA82-4DFE-B8C4-2C34083810F7}" srcOrd="3" destOrd="0" presId="urn:microsoft.com/office/officeart/2005/8/layout/hList7#1"/>
    <dgm:cxn modelId="{DD8515ED-2CDF-4928-8932-D614EF638E3F}" type="presParOf" srcId="{DB35DCC0-B9B3-4137-8868-1CEEFC5350E7}" destId="{94EC2DEC-4857-486C-8B37-F865A02804A3}" srcOrd="1" destOrd="0" presId="urn:microsoft.com/office/officeart/2005/8/layout/hList7#1"/>
    <dgm:cxn modelId="{CD1B8DD3-997E-4342-BAB5-366B5DB3CACF}" type="presParOf" srcId="{DB35DCC0-B9B3-4137-8868-1CEEFC5350E7}" destId="{21E4865D-D330-4CFE-BBD7-06480ED73DF3}" srcOrd="2" destOrd="0" presId="urn:microsoft.com/office/officeart/2005/8/layout/hList7#1"/>
    <dgm:cxn modelId="{AC7EF1C0-1585-4E0A-A862-9CA1BEBCB73E}" type="presParOf" srcId="{21E4865D-D330-4CFE-BBD7-06480ED73DF3}" destId="{393996A8-2273-4E08-962B-3659AF7081B5}" srcOrd="0" destOrd="0" presId="urn:microsoft.com/office/officeart/2005/8/layout/hList7#1"/>
    <dgm:cxn modelId="{BCB9CF57-4E00-4B91-90E9-A0C8AB5EE545}" type="presParOf" srcId="{21E4865D-D330-4CFE-BBD7-06480ED73DF3}" destId="{9430E034-B2F9-4914-8EB1-6A56C7121D0C}" srcOrd="1" destOrd="0" presId="urn:microsoft.com/office/officeart/2005/8/layout/hList7#1"/>
    <dgm:cxn modelId="{8D549EF4-9A66-46FC-8798-CC544AFBF8A3}" type="presParOf" srcId="{21E4865D-D330-4CFE-BBD7-06480ED73DF3}" destId="{EC6F0641-9ACC-42E0-A58A-EF43CDABFF4C}" srcOrd="2" destOrd="0" presId="urn:microsoft.com/office/officeart/2005/8/layout/hList7#1"/>
    <dgm:cxn modelId="{BECA85AA-A812-42AC-BAB5-80F6BB61A805}" type="presParOf" srcId="{21E4865D-D330-4CFE-BBD7-06480ED73DF3}" destId="{D2047936-7E58-42FE-87A4-83EE4EF1DD73}" srcOrd="3" destOrd="0" presId="urn:microsoft.com/office/officeart/2005/8/layout/hList7#1"/>
    <dgm:cxn modelId="{E02BE225-8A02-46AC-8F7B-E22E268DC443}" type="presParOf" srcId="{DB35DCC0-B9B3-4137-8868-1CEEFC5350E7}" destId="{1578BD25-1201-40FC-AA5A-1E9EC7310CB0}" srcOrd="3" destOrd="0" presId="urn:microsoft.com/office/officeart/2005/8/layout/hList7#1"/>
    <dgm:cxn modelId="{BBD261A9-B947-42E7-B41A-28448B027A3D}" type="presParOf" srcId="{DB35DCC0-B9B3-4137-8868-1CEEFC5350E7}" destId="{78625436-3AAA-4287-AE0F-B029BE944C9D}" srcOrd="4" destOrd="0" presId="urn:microsoft.com/office/officeart/2005/8/layout/hList7#1"/>
    <dgm:cxn modelId="{737E75B7-01DD-4360-B7A1-4241B8470845}" type="presParOf" srcId="{78625436-3AAA-4287-AE0F-B029BE944C9D}" destId="{29912E93-94D9-498A-BC6C-4B025C936607}" srcOrd="0" destOrd="0" presId="urn:microsoft.com/office/officeart/2005/8/layout/hList7#1"/>
    <dgm:cxn modelId="{11875DA0-22BB-4DFA-A940-01FE44BDA070}" type="presParOf" srcId="{78625436-3AAA-4287-AE0F-B029BE944C9D}" destId="{319F1F3B-8325-421B-A2F7-CB75889DEF4F}" srcOrd="1" destOrd="0" presId="urn:microsoft.com/office/officeart/2005/8/layout/hList7#1"/>
    <dgm:cxn modelId="{67005F24-14E9-4BB8-A488-16538240D89D}" type="presParOf" srcId="{78625436-3AAA-4287-AE0F-B029BE944C9D}" destId="{F5897424-0A88-40C4-A81E-A09BC9EAB11C}" srcOrd="2" destOrd="0" presId="urn:microsoft.com/office/officeart/2005/8/layout/hList7#1"/>
    <dgm:cxn modelId="{76F077B3-BD19-4C03-BD72-471C9A384FDD}" type="presParOf" srcId="{78625436-3AAA-4287-AE0F-B029BE944C9D}" destId="{D3EA5A29-AC66-4CE1-84B5-AB9778EE6016}" srcOrd="3" destOrd="0" presId="urn:microsoft.com/office/officeart/2005/8/layout/hList7#1"/>
    <dgm:cxn modelId="{59146599-E7CB-40E3-A361-35478E36BD9D}" type="presParOf" srcId="{DB35DCC0-B9B3-4137-8868-1CEEFC5350E7}" destId="{78D2FEC4-AC51-4310-A46C-F36C147A3857}" srcOrd="5" destOrd="0" presId="urn:microsoft.com/office/officeart/2005/8/layout/hList7#1"/>
    <dgm:cxn modelId="{77AA1137-390E-4F9C-943B-1A75EEF0D942}" type="presParOf" srcId="{DB35DCC0-B9B3-4137-8868-1CEEFC5350E7}" destId="{631F2B82-566C-400D-9D90-37DC4D6ABE08}" srcOrd="6" destOrd="0" presId="urn:microsoft.com/office/officeart/2005/8/layout/hList7#1"/>
    <dgm:cxn modelId="{7F2830F2-335D-4327-A597-F9AB84CFB94E}" type="presParOf" srcId="{631F2B82-566C-400D-9D90-37DC4D6ABE08}" destId="{36B5465C-B2B5-4CB0-8D3A-AD2B54760078}" srcOrd="0" destOrd="0" presId="urn:microsoft.com/office/officeart/2005/8/layout/hList7#1"/>
    <dgm:cxn modelId="{6E38B7CA-BD4F-4BBF-97C9-78A73E84445F}" type="presParOf" srcId="{631F2B82-566C-400D-9D90-37DC4D6ABE08}" destId="{DA857785-E837-4C71-BB9F-B1C18098C509}" srcOrd="1" destOrd="0" presId="urn:microsoft.com/office/officeart/2005/8/layout/hList7#1"/>
    <dgm:cxn modelId="{169593C1-0300-4DC8-A106-0A3404606C4B}" type="presParOf" srcId="{631F2B82-566C-400D-9D90-37DC4D6ABE08}" destId="{E5B77C21-C887-4425-8A9C-245B13FCC49E}" srcOrd="2" destOrd="0" presId="urn:microsoft.com/office/officeart/2005/8/layout/hList7#1"/>
    <dgm:cxn modelId="{378BF5AB-45CC-43BA-AF12-EED747FBE703}" type="presParOf" srcId="{631F2B82-566C-400D-9D90-37DC4D6ABE08}" destId="{BCB02A35-B297-4923-9F62-4B82E4325AB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F1A1C-B04E-4027-8BD3-6CF2D5E460AC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/>
      <dgm:spPr/>
      <dgm:t>
        <a:bodyPr/>
        <a:lstStyle/>
        <a:p>
          <a:endParaRPr lang="es-NI"/>
        </a:p>
      </dgm:t>
    </dgm:pt>
    <dgm:pt modelId="{036E8C54-8E29-4E58-8917-33C4610F7686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Comic Sans MS" pitchFamily="66" charset="0"/>
            </a:rPr>
            <a:t>La Constitución Política de la República  de 1987, en sus artículos 5, 89, 107 y 180. Mediante el cual se reivindican los derechos de los Pueblos indígenas.</a:t>
          </a:r>
          <a:endParaRPr lang="es-NI" dirty="0">
            <a:solidFill>
              <a:schemeClr val="tx1"/>
            </a:solidFill>
            <a:latin typeface="Comic Sans MS" pitchFamily="66" charset="0"/>
          </a:endParaRPr>
        </a:p>
      </dgm:t>
    </dgm:pt>
    <dgm:pt modelId="{F2D677C6-03A9-460D-8FFD-43C7107A15E0}" type="parTrans" cxnId="{8A93DECC-721D-4F49-8696-2740C4047E61}">
      <dgm:prSet/>
      <dgm:spPr/>
      <dgm:t>
        <a:bodyPr/>
        <a:lstStyle/>
        <a:p>
          <a:endParaRPr lang="es-NI">
            <a:solidFill>
              <a:schemeClr val="tx1"/>
            </a:solidFill>
            <a:latin typeface="Comic Sans MS" pitchFamily="66" charset="0"/>
          </a:endParaRPr>
        </a:p>
      </dgm:t>
    </dgm:pt>
    <dgm:pt modelId="{C3D44A0E-1463-4E49-A652-1A409960F95B}" type="sibTrans" cxnId="{8A93DECC-721D-4F49-8696-2740C4047E61}">
      <dgm:prSet/>
      <dgm:spPr/>
      <dgm:t>
        <a:bodyPr/>
        <a:lstStyle/>
        <a:p>
          <a:endParaRPr lang="es-NI">
            <a:solidFill>
              <a:schemeClr val="tx1"/>
            </a:solidFill>
            <a:latin typeface="Comic Sans MS" pitchFamily="66" charset="0"/>
          </a:endParaRPr>
        </a:p>
      </dgm:t>
    </dgm:pt>
    <dgm:pt modelId="{321FC434-AAEF-495B-A490-3963719F4109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Comic Sans MS" pitchFamily="66" charset="0"/>
            </a:rPr>
            <a:t>Los Estatuto de la Ley de las Regiones Autónomas del Caribe Atlántico Norte y Sur, Ley Número 28.</a:t>
          </a:r>
          <a:endParaRPr lang="es-NI" dirty="0">
            <a:solidFill>
              <a:schemeClr val="tx1"/>
            </a:solidFill>
            <a:latin typeface="Comic Sans MS" pitchFamily="66" charset="0"/>
          </a:endParaRPr>
        </a:p>
      </dgm:t>
    </dgm:pt>
    <dgm:pt modelId="{BB7DF6A7-A5B8-4967-918B-ADDACBF2C71C}" type="parTrans" cxnId="{6CC0F479-DFCB-43CF-AECF-C4E1C6CEBD39}">
      <dgm:prSet/>
      <dgm:spPr/>
      <dgm:t>
        <a:bodyPr/>
        <a:lstStyle/>
        <a:p>
          <a:endParaRPr lang="es-NI">
            <a:solidFill>
              <a:schemeClr val="tx1"/>
            </a:solidFill>
            <a:latin typeface="Comic Sans MS" pitchFamily="66" charset="0"/>
          </a:endParaRPr>
        </a:p>
      </dgm:t>
    </dgm:pt>
    <dgm:pt modelId="{F0696E54-639F-476C-BCDF-4EB4A1C991B0}" type="sibTrans" cxnId="{6CC0F479-DFCB-43CF-AECF-C4E1C6CEBD39}">
      <dgm:prSet/>
      <dgm:spPr/>
      <dgm:t>
        <a:bodyPr/>
        <a:lstStyle/>
        <a:p>
          <a:endParaRPr lang="es-NI">
            <a:solidFill>
              <a:schemeClr val="tx1"/>
            </a:solidFill>
            <a:latin typeface="Comic Sans MS" pitchFamily="66" charset="0"/>
          </a:endParaRPr>
        </a:p>
      </dgm:t>
    </dgm:pt>
    <dgm:pt modelId="{8A6B75D5-E47B-4502-A75E-1D3EE2BBDA0C}" type="pres">
      <dgm:prSet presAssocID="{F2AF1A1C-B04E-4027-8BD3-6CF2D5E460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236985-21BF-4D7D-8537-E391CF38C4C9}" type="pres">
      <dgm:prSet presAssocID="{036E8C54-8E29-4E58-8917-33C4610F768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3F139-C985-4EB7-8384-11E15A5A23D6}" type="pres">
      <dgm:prSet presAssocID="{C3D44A0E-1463-4E49-A652-1A409960F95B}" presName="spacer" presStyleCnt="0"/>
      <dgm:spPr/>
    </dgm:pt>
    <dgm:pt modelId="{CF55FE77-DFB8-426C-9283-86FF97CBC0F9}" type="pres">
      <dgm:prSet presAssocID="{321FC434-AAEF-495B-A490-3963719F410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0F479-DFCB-43CF-AECF-C4E1C6CEBD39}" srcId="{F2AF1A1C-B04E-4027-8BD3-6CF2D5E460AC}" destId="{321FC434-AAEF-495B-A490-3963719F4109}" srcOrd="1" destOrd="0" parTransId="{BB7DF6A7-A5B8-4967-918B-ADDACBF2C71C}" sibTransId="{F0696E54-639F-476C-BCDF-4EB4A1C991B0}"/>
    <dgm:cxn modelId="{68735678-09D0-4207-AEF8-5EA7B541B3EA}" type="presOf" srcId="{F2AF1A1C-B04E-4027-8BD3-6CF2D5E460AC}" destId="{8A6B75D5-E47B-4502-A75E-1D3EE2BBDA0C}" srcOrd="0" destOrd="0" presId="urn:microsoft.com/office/officeart/2005/8/layout/vList2"/>
    <dgm:cxn modelId="{08A0E262-73FD-41A0-B161-BDC39DCB306B}" type="presOf" srcId="{036E8C54-8E29-4E58-8917-33C4610F7686}" destId="{B4236985-21BF-4D7D-8537-E391CF38C4C9}" srcOrd="0" destOrd="0" presId="urn:microsoft.com/office/officeart/2005/8/layout/vList2"/>
    <dgm:cxn modelId="{8A93DECC-721D-4F49-8696-2740C4047E61}" srcId="{F2AF1A1C-B04E-4027-8BD3-6CF2D5E460AC}" destId="{036E8C54-8E29-4E58-8917-33C4610F7686}" srcOrd="0" destOrd="0" parTransId="{F2D677C6-03A9-460D-8FFD-43C7107A15E0}" sibTransId="{C3D44A0E-1463-4E49-A652-1A409960F95B}"/>
    <dgm:cxn modelId="{774B6C3D-4B15-40C2-95B0-E446E1E77A35}" type="presOf" srcId="{321FC434-AAEF-495B-A490-3963719F4109}" destId="{CF55FE77-DFB8-426C-9283-86FF97CBC0F9}" srcOrd="0" destOrd="0" presId="urn:microsoft.com/office/officeart/2005/8/layout/vList2"/>
    <dgm:cxn modelId="{2C7F5197-9017-4EEA-B5E5-314165846DBF}" type="presParOf" srcId="{8A6B75D5-E47B-4502-A75E-1D3EE2BBDA0C}" destId="{B4236985-21BF-4D7D-8537-E391CF38C4C9}" srcOrd="0" destOrd="0" presId="urn:microsoft.com/office/officeart/2005/8/layout/vList2"/>
    <dgm:cxn modelId="{AC1493C5-CD12-48D7-B107-AC7EDC3F7B0B}" type="presParOf" srcId="{8A6B75D5-E47B-4502-A75E-1D3EE2BBDA0C}" destId="{6F33F139-C985-4EB7-8384-11E15A5A23D6}" srcOrd="1" destOrd="0" presId="urn:microsoft.com/office/officeart/2005/8/layout/vList2"/>
    <dgm:cxn modelId="{36A313CC-98A6-4ADA-9C72-E03EC5E49E60}" type="presParOf" srcId="{8A6B75D5-E47B-4502-A75E-1D3EE2BBDA0C}" destId="{CF55FE77-DFB8-426C-9283-86FF97CBC0F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2D5837-B34A-4DC8-BAA0-4CF6D4FEB28C}" type="doc">
      <dgm:prSet loTypeId="urn:microsoft.com/office/officeart/2005/8/layout/hList7#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F98AA423-F994-446E-B69E-419A62606A62}">
      <dgm:prSet custT="1"/>
      <dgm:spPr/>
      <dgm:t>
        <a:bodyPr/>
        <a:lstStyle/>
        <a:p>
          <a:pPr algn="l" rtl="0"/>
          <a:endParaRPr lang="es-ES_tradnl" sz="1800" dirty="0" smtClean="0">
            <a:solidFill>
              <a:schemeClr val="tx1"/>
            </a:solidFill>
            <a:latin typeface="Comic Sans MS" pitchFamily="66" charset="0"/>
          </a:endParaRPr>
        </a:p>
        <a:p>
          <a:pPr algn="l" rtl="0"/>
          <a:r>
            <a:rPr lang="es-ES_tradnl" sz="1800" dirty="0" smtClean="0">
              <a:solidFill>
                <a:schemeClr val="tx1"/>
              </a:solidFill>
              <a:latin typeface="Comic Sans MS" pitchFamily="66" charset="0"/>
            </a:rPr>
            <a:t>1. Etapa de Presentación de Solicitud</a:t>
          </a:r>
          <a:endParaRPr lang="en-US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CED3ADB1-0B4B-4AF2-A5DC-F61D556841C0}" type="parTrans" cxnId="{89E9FDBE-33AE-4B3C-857A-C932BF966D27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A2BFF96A-9CDD-4F47-8D61-D06E46D7AA7A}" type="sibTrans" cxnId="{89E9FDBE-33AE-4B3C-857A-C932BF966D27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EB4264B6-F7CA-447E-A953-451CB32172C9}">
      <dgm:prSet custT="1"/>
      <dgm:spPr/>
      <dgm:t>
        <a:bodyPr/>
        <a:lstStyle/>
        <a:p>
          <a:pPr algn="l" rtl="0"/>
          <a:endParaRPr lang="es-ES_tradnl" sz="1800" dirty="0" smtClean="0">
            <a:solidFill>
              <a:schemeClr val="tx1"/>
            </a:solidFill>
            <a:latin typeface="Comic Sans MS" pitchFamily="66" charset="0"/>
          </a:endParaRPr>
        </a:p>
        <a:p>
          <a:pPr algn="l" rtl="0"/>
          <a:r>
            <a:rPr lang="es-ES_tradnl" sz="1800" dirty="0" smtClean="0">
              <a:solidFill>
                <a:schemeClr val="tx1"/>
              </a:solidFill>
              <a:latin typeface="Comic Sans MS" pitchFamily="66" charset="0"/>
            </a:rPr>
            <a:t>2. Etapa de Solución de Conflicto</a:t>
          </a:r>
          <a:endParaRPr lang="en-US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B7D73D3B-0AA7-4918-8409-A2361E3885C1}" type="parTrans" cxnId="{D2DA3438-6789-4A0C-9EC5-390442023B10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960FE8C6-88F8-4D63-868D-B9948446A7E9}" type="sibTrans" cxnId="{D2DA3438-6789-4A0C-9EC5-390442023B10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AAF23F16-FFFA-4F87-AE6B-CCC03CDCB9EC}">
      <dgm:prSet custT="1"/>
      <dgm:spPr/>
      <dgm:t>
        <a:bodyPr/>
        <a:lstStyle/>
        <a:p>
          <a:pPr algn="l" rtl="0"/>
          <a:endParaRPr lang="es-ES_tradnl" sz="1800" dirty="0" smtClean="0">
            <a:solidFill>
              <a:schemeClr val="tx1"/>
            </a:solidFill>
            <a:latin typeface="Comic Sans MS" pitchFamily="66" charset="0"/>
          </a:endParaRPr>
        </a:p>
        <a:p>
          <a:pPr algn="l" rtl="0"/>
          <a:r>
            <a:rPr lang="es-ES_tradnl" sz="1800" dirty="0" smtClean="0">
              <a:solidFill>
                <a:schemeClr val="tx1"/>
              </a:solidFill>
              <a:latin typeface="Comic Sans MS" pitchFamily="66" charset="0"/>
            </a:rPr>
            <a:t>3. Etapa de Medición y Amojonamiento</a:t>
          </a:r>
          <a:endParaRPr lang="en-US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45BE3222-77CE-411D-99FC-513794C23646}" type="parTrans" cxnId="{2180F5A9-26D5-42B4-B993-4287F5BAD236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7BFF9FDB-2FF7-4B88-8902-2A59EA4D9CE4}" type="sibTrans" cxnId="{2180F5A9-26D5-42B4-B993-4287F5BAD236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7D9CBDED-7DE5-435A-9F31-EABAFE3CA2FD}">
      <dgm:prSet custT="1"/>
      <dgm:spPr/>
      <dgm:t>
        <a:bodyPr/>
        <a:lstStyle/>
        <a:p>
          <a:pPr algn="l" rtl="0"/>
          <a:r>
            <a:rPr lang="es-ES_tradnl" sz="1800" dirty="0" smtClean="0">
              <a:solidFill>
                <a:schemeClr val="tx1"/>
              </a:solidFill>
              <a:latin typeface="Comic Sans MS" pitchFamily="66" charset="0"/>
            </a:rPr>
            <a:t>4. Etapa de Titulación;</a:t>
          </a:r>
          <a:endParaRPr lang="en-US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C5A78920-B5F9-432B-B6E1-4380FCCC2562}" type="parTrans" cxnId="{709B3656-9E06-46B2-9A83-8AFBA6ACF1EA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75F429F4-DFEF-4C15-B6C2-98B89C23139D}" type="sibTrans" cxnId="{709B3656-9E06-46B2-9A83-8AFBA6ACF1EA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8A9EF394-AB2D-49B2-8733-DA15D34040BB}">
      <dgm:prSet custT="1"/>
      <dgm:spPr/>
      <dgm:t>
        <a:bodyPr/>
        <a:lstStyle/>
        <a:p>
          <a:pPr algn="l" rtl="0"/>
          <a:r>
            <a:rPr lang="es-ES_tradnl" sz="1800" dirty="0" smtClean="0">
              <a:solidFill>
                <a:schemeClr val="tx1"/>
              </a:solidFill>
              <a:latin typeface="Comic Sans MS" pitchFamily="66" charset="0"/>
            </a:rPr>
            <a:t>5. Etapa de Saneamiento.</a:t>
          </a:r>
          <a:endParaRPr lang="en-US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4F9A15AE-829E-4F53-9681-F7E7D69ED1AB}" type="parTrans" cxnId="{FAE60C1B-086F-429E-95DD-634C3ACAFC45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954E721A-48DE-49C8-B1F0-852F85C8A00F}" type="sibTrans" cxnId="{FAE60C1B-086F-429E-95DD-634C3ACAFC45}">
      <dgm:prSet/>
      <dgm:spPr/>
      <dgm:t>
        <a:bodyPr/>
        <a:lstStyle/>
        <a:p>
          <a:pPr algn="l"/>
          <a:endParaRPr lang="en-US" sz="2400">
            <a:solidFill>
              <a:schemeClr val="tx1"/>
            </a:solidFill>
            <a:latin typeface="Comic Sans MS" pitchFamily="66" charset="0"/>
          </a:endParaRPr>
        </a:p>
      </dgm:t>
    </dgm:pt>
    <dgm:pt modelId="{ABC36A49-EB1A-483E-ADE1-38F60C12C9AF}" type="pres">
      <dgm:prSet presAssocID="{832D5837-B34A-4DC8-BAA0-4CF6D4FEB2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545587-2D15-43CA-AF5D-B2DB3414B584}" type="pres">
      <dgm:prSet presAssocID="{832D5837-B34A-4DC8-BAA0-4CF6D4FEB28C}" presName="fgShape" presStyleLbl="fgShp" presStyleIdx="0" presStyleCnt="1" custScaleY="34591" custLinFactNeighborY="83333"/>
      <dgm:spPr/>
    </dgm:pt>
    <dgm:pt modelId="{CEDFABBE-38A7-41A0-A459-6DD01E924FC7}" type="pres">
      <dgm:prSet presAssocID="{832D5837-B34A-4DC8-BAA0-4CF6D4FEB28C}" presName="linComp" presStyleCnt="0"/>
      <dgm:spPr/>
    </dgm:pt>
    <dgm:pt modelId="{65F5F608-5122-431D-B561-8D487833879E}" type="pres">
      <dgm:prSet presAssocID="{F98AA423-F994-446E-B69E-419A62606A62}" presName="compNode" presStyleCnt="0"/>
      <dgm:spPr/>
    </dgm:pt>
    <dgm:pt modelId="{CE42ECF2-175C-4100-9166-0D62F5E02312}" type="pres">
      <dgm:prSet presAssocID="{F98AA423-F994-446E-B69E-419A62606A62}" presName="bkgdShape" presStyleLbl="node1" presStyleIdx="0" presStyleCnt="5"/>
      <dgm:spPr/>
      <dgm:t>
        <a:bodyPr/>
        <a:lstStyle/>
        <a:p>
          <a:endParaRPr lang="en-US"/>
        </a:p>
      </dgm:t>
    </dgm:pt>
    <dgm:pt modelId="{D9BAC54C-68A6-49A1-9D64-81DF2D478ACD}" type="pres">
      <dgm:prSet presAssocID="{F98AA423-F994-446E-B69E-419A62606A6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E24DB-EB4B-4CED-A42C-56E46B9478E8}" type="pres">
      <dgm:prSet presAssocID="{F98AA423-F994-446E-B69E-419A62606A62}" presName="invisiNode" presStyleLbl="node1" presStyleIdx="0" presStyleCnt="5"/>
      <dgm:spPr/>
    </dgm:pt>
    <dgm:pt modelId="{143024DE-B8E5-4C79-9C7B-E2FD93CEEABE}" type="pres">
      <dgm:prSet presAssocID="{F98AA423-F994-446E-B69E-419A62606A62}" presName="imagNode" presStyleLbl="fgImgPlace1" presStyleIdx="0" presStyleCnt="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CA8DA704-EECA-4830-8EB7-9F34A5ECB8D5}" type="pres">
      <dgm:prSet presAssocID="{A2BFF96A-9CDD-4F47-8D61-D06E46D7AA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F963F47-45F5-49DC-AF94-42129FEEA8DA}" type="pres">
      <dgm:prSet presAssocID="{EB4264B6-F7CA-447E-A953-451CB32172C9}" presName="compNode" presStyleCnt="0"/>
      <dgm:spPr/>
    </dgm:pt>
    <dgm:pt modelId="{7A18BBC5-943C-4D66-B58F-6D6022705F4B}" type="pres">
      <dgm:prSet presAssocID="{EB4264B6-F7CA-447E-A953-451CB32172C9}" presName="bkgdShape" presStyleLbl="node1" presStyleIdx="1" presStyleCnt="5"/>
      <dgm:spPr/>
      <dgm:t>
        <a:bodyPr/>
        <a:lstStyle/>
        <a:p>
          <a:endParaRPr lang="en-US"/>
        </a:p>
      </dgm:t>
    </dgm:pt>
    <dgm:pt modelId="{FD665DF2-CDD5-4A09-8086-D37908FAE343}" type="pres">
      <dgm:prSet presAssocID="{EB4264B6-F7CA-447E-A953-451CB32172C9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2CA06-1575-4777-AF09-77A0743E3D68}" type="pres">
      <dgm:prSet presAssocID="{EB4264B6-F7CA-447E-A953-451CB32172C9}" presName="invisiNode" presStyleLbl="node1" presStyleIdx="1" presStyleCnt="5"/>
      <dgm:spPr/>
    </dgm:pt>
    <dgm:pt modelId="{FED4CC67-88CC-43C5-BD8A-9D7B7C1ED6B0}" type="pres">
      <dgm:prSet presAssocID="{EB4264B6-F7CA-447E-A953-451CB32172C9}" presName="imagNode" presStyleLbl="fgImgPlace1" presStyleIdx="1" presStyleCnt="5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66B2209E-37B6-4BC7-A28B-977732662C92}" type="pres">
      <dgm:prSet presAssocID="{960FE8C6-88F8-4D63-868D-B9948446A7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CAF2FF7-E6E4-4501-97C8-9D63D4DB9005}" type="pres">
      <dgm:prSet presAssocID="{AAF23F16-FFFA-4F87-AE6B-CCC03CDCB9EC}" presName="compNode" presStyleCnt="0"/>
      <dgm:spPr/>
    </dgm:pt>
    <dgm:pt modelId="{98B73657-1245-4FCC-8C6D-1A4EA76C31E9}" type="pres">
      <dgm:prSet presAssocID="{AAF23F16-FFFA-4F87-AE6B-CCC03CDCB9EC}" presName="bkgdShape" presStyleLbl="node1" presStyleIdx="2" presStyleCnt="5"/>
      <dgm:spPr/>
      <dgm:t>
        <a:bodyPr/>
        <a:lstStyle/>
        <a:p>
          <a:endParaRPr lang="en-US"/>
        </a:p>
      </dgm:t>
    </dgm:pt>
    <dgm:pt modelId="{4A449364-87D5-42CB-A9C3-82AD6148738F}" type="pres">
      <dgm:prSet presAssocID="{AAF23F16-FFFA-4F87-AE6B-CCC03CDCB9E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F3E8E-715B-40FC-B279-43BB54AD32AA}" type="pres">
      <dgm:prSet presAssocID="{AAF23F16-FFFA-4F87-AE6B-CCC03CDCB9EC}" presName="invisiNode" presStyleLbl="node1" presStyleIdx="2" presStyleCnt="5"/>
      <dgm:spPr/>
    </dgm:pt>
    <dgm:pt modelId="{1F77FDE3-EDA1-456F-B57F-979F7938EA7C}" type="pres">
      <dgm:prSet presAssocID="{AAF23F16-FFFA-4F87-AE6B-CCC03CDCB9EC}" presName="imagNode" presStyleLbl="fgImgPlace1" presStyleIdx="2" presStyleCnt="5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64872775-7DAB-4E53-9D3F-A0A96833F4AD}" type="pres">
      <dgm:prSet presAssocID="{7BFF9FDB-2FF7-4B88-8902-2A59EA4D9C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2443A5B-230F-4C43-ADB6-F72930B8C1A4}" type="pres">
      <dgm:prSet presAssocID="{7D9CBDED-7DE5-435A-9F31-EABAFE3CA2FD}" presName="compNode" presStyleCnt="0"/>
      <dgm:spPr/>
    </dgm:pt>
    <dgm:pt modelId="{3341DEE7-A99B-4C48-8433-A654DAF12D1F}" type="pres">
      <dgm:prSet presAssocID="{7D9CBDED-7DE5-435A-9F31-EABAFE3CA2FD}" presName="bkgdShape" presStyleLbl="node1" presStyleIdx="3" presStyleCnt="5"/>
      <dgm:spPr/>
      <dgm:t>
        <a:bodyPr/>
        <a:lstStyle/>
        <a:p>
          <a:endParaRPr lang="en-US"/>
        </a:p>
      </dgm:t>
    </dgm:pt>
    <dgm:pt modelId="{882D2E99-104B-4122-91DD-AF473E3BCF69}" type="pres">
      <dgm:prSet presAssocID="{7D9CBDED-7DE5-435A-9F31-EABAFE3CA2FD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33263-50FB-4837-8143-54FD790D7BCF}" type="pres">
      <dgm:prSet presAssocID="{7D9CBDED-7DE5-435A-9F31-EABAFE3CA2FD}" presName="invisiNode" presStyleLbl="node1" presStyleIdx="3" presStyleCnt="5"/>
      <dgm:spPr/>
    </dgm:pt>
    <dgm:pt modelId="{B80859A7-DBD4-472C-ABD8-5AEE770B39E1}" type="pres">
      <dgm:prSet presAssocID="{7D9CBDED-7DE5-435A-9F31-EABAFE3CA2FD}" presName="imagNode" presStyleLbl="fgImgPlace1" presStyleIdx="3" presStyleCnt="5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AR"/>
        </a:p>
      </dgm:t>
    </dgm:pt>
    <dgm:pt modelId="{4F9A9BAF-4909-471A-BE9F-2242401CEE6A}" type="pres">
      <dgm:prSet presAssocID="{75F429F4-DFEF-4C15-B6C2-98B89C23139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DB2C96-B519-4A21-BDE8-ECD63FD3290D}" type="pres">
      <dgm:prSet presAssocID="{8A9EF394-AB2D-49B2-8733-DA15D34040BB}" presName="compNode" presStyleCnt="0"/>
      <dgm:spPr/>
    </dgm:pt>
    <dgm:pt modelId="{30DA6480-57EF-4DA2-A264-5C31A8B12904}" type="pres">
      <dgm:prSet presAssocID="{8A9EF394-AB2D-49B2-8733-DA15D34040BB}" presName="bkgdShape" presStyleLbl="node1" presStyleIdx="4" presStyleCnt="5" custLinFactNeighborY="249"/>
      <dgm:spPr/>
      <dgm:t>
        <a:bodyPr/>
        <a:lstStyle/>
        <a:p>
          <a:endParaRPr lang="en-US"/>
        </a:p>
      </dgm:t>
    </dgm:pt>
    <dgm:pt modelId="{F84CCE5A-6874-4F52-8FCF-BBCD77F1B837}" type="pres">
      <dgm:prSet presAssocID="{8A9EF394-AB2D-49B2-8733-DA15D34040BB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F6F6F-74B3-4049-A7FD-1C9968F292E4}" type="pres">
      <dgm:prSet presAssocID="{8A9EF394-AB2D-49B2-8733-DA15D34040BB}" presName="invisiNode" presStyleLbl="node1" presStyleIdx="4" presStyleCnt="5"/>
      <dgm:spPr/>
    </dgm:pt>
    <dgm:pt modelId="{98363866-D676-4A5D-80A4-E603D01B2305}" type="pres">
      <dgm:prSet presAssocID="{8A9EF394-AB2D-49B2-8733-DA15D34040BB}" presName="imagNode" presStyleLbl="fgImgPlace1" presStyleIdx="4" presStyleCnt="5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SV"/>
        </a:p>
      </dgm:t>
    </dgm:pt>
  </dgm:ptLst>
  <dgm:cxnLst>
    <dgm:cxn modelId="{D2DA3438-6789-4A0C-9EC5-390442023B10}" srcId="{832D5837-B34A-4DC8-BAA0-4CF6D4FEB28C}" destId="{EB4264B6-F7CA-447E-A953-451CB32172C9}" srcOrd="1" destOrd="0" parTransId="{B7D73D3B-0AA7-4918-8409-A2361E3885C1}" sibTransId="{960FE8C6-88F8-4D63-868D-B9948446A7E9}"/>
    <dgm:cxn modelId="{FA37E966-70E6-46CC-9DE1-E8D129379201}" type="presOf" srcId="{7D9CBDED-7DE5-435A-9F31-EABAFE3CA2FD}" destId="{882D2E99-104B-4122-91DD-AF473E3BCF69}" srcOrd="1" destOrd="0" presId="urn:microsoft.com/office/officeart/2005/8/layout/hList7#2"/>
    <dgm:cxn modelId="{2CF0EC07-B059-4D50-9EBB-6D938C8CE0DA}" type="presOf" srcId="{7BFF9FDB-2FF7-4B88-8902-2A59EA4D9CE4}" destId="{64872775-7DAB-4E53-9D3F-A0A96833F4AD}" srcOrd="0" destOrd="0" presId="urn:microsoft.com/office/officeart/2005/8/layout/hList7#2"/>
    <dgm:cxn modelId="{2180F5A9-26D5-42B4-B993-4287F5BAD236}" srcId="{832D5837-B34A-4DC8-BAA0-4CF6D4FEB28C}" destId="{AAF23F16-FFFA-4F87-AE6B-CCC03CDCB9EC}" srcOrd="2" destOrd="0" parTransId="{45BE3222-77CE-411D-99FC-513794C23646}" sibTransId="{7BFF9FDB-2FF7-4B88-8902-2A59EA4D9CE4}"/>
    <dgm:cxn modelId="{74590C61-CE76-4DBE-BC54-CB25A116E9E5}" type="presOf" srcId="{AAF23F16-FFFA-4F87-AE6B-CCC03CDCB9EC}" destId="{4A449364-87D5-42CB-A9C3-82AD6148738F}" srcOrd="1" destOrd="0" presId="urn:microsoft.com/office/officeart/2005/8/layout/hList7#2"/>
    <dgm:cxn modelId="{7FF591E9-9FB2-435E-ABA5-51E8FA84F4F3}" type="presOf" srcId="{75F429F4-DFEF-4C15-B6C2-98B89C23139D}" destId="{4F9A9BAF-4909-471A-BE9F-2242401CEE6A}" srcOrd="0" destOrd="0" presId="urn:microsoft.com/office/officeart/2005/8/layout/hList7#2"/>
    <dgm:cxn modelId="{D529EFC5-AD4D-4A90-92EE-BBBB0DE4CA7B}" type="presOf" srcId="{7D9CBDED-7DE5-435A-9F31-EABAFE3CA2FD}" destId="{3341DEE7-A99B-4C48-8433-A654DAF12D1F}" srcOrd="0" destOrd="0" presId="urn:microsoft.com/office/officeart/2005/8/layout/hList7#2"/>
    <dgm:cxn modelId="{83A2D949-EB00-4FF2-BC0B-B20F230922C8}" type="presOf" srcId="{8A9EF394-AB2D-49B2-8733-DA15D34040BB}" destId="{30DA6480-57EF-4DA2-A264-5C31A8B12904}" srcOrd="0" destOrd="0" presId="urn:microsoft.com/office/officeart/2005/8/layout/hList7#2"/>
    <dgm:cxn modelId="{91951CBC-B09A-42D8-8A19-F0FE6B450F0A}" type="presOf" srcId="{F98AA423-F994-446E-B69E-419A62606A62}" destId="{CE42ECF2-175C-4100-9166-0D62F5E02312}" srcOrd="0" destOrd="0" presId="urn:microsoft.com/office/officeart/2005/8/layout/hList7#2"/>
    <dgm:cxn modelId="{8DF1821F-1E6D-43A4-AF6B-B941B03F3414}" type="presOf" srcId="{EB4264B6-F7CA-447E-A953-451CB32172C9}" destId="{FD665DF2-CDD5-4A09-8086-D37908FAE343}" srcOrd="1" destOrd="0" presId="urn:microsoft.com/office/officeart/2005/8/layout/hList7#2"/>
    <dgm:cxn modelId="{0856F310-429D-4C71-B631-4D0CE18937DE}" type="presOf" srcId="{F98AA423-F994-446E-B69E-419A62606A62}" destId="{D9BAC54C-68A6-49A1-9D64-81DF2D478ACD}" srcOrd="1" destOrd="0" presId="urn:microsoft.com/office/officeart/2005/8/layout/hList7#2"/>
    <dgm:cxn modelId="{DE0D7111-1E77-4F30-A81A-50058667935E}" type="presOf" srcId="{832D5837-B34A-4DC8-BAA0-4CF6D4FEB28C}" destId="{ABC36A49-EB1A-483E-ADE1-38F60C12C9AF}" srcOrd="0" destOrd="0" presId="urn:microsoft.com/office/officeart/2005/8/layout/hList7#2"/>
    <dgm:cxn modelId="{FAE60C1B-086F-429E-95DD-634C3ACAFC45}" srcId="{832D5837-B34A-4DC8-BAA0-4CF6D4FEB28C}" destId="{8A9EF394-AB2D-49B2-8733-DA15D34040BB}" srcOrd="4" destOrd="0" parTransId="{4F9A15AE-829E-4F53-9681-F7E7D69ED1AB}" sibTransId="{954E721A-48DE-49C8-B1F0-852F85C8A00F}"/>
    <dgm:cxn modelId="{89E9FDBE-33AE-4B3C-857A-C932BF966D27}" srcId="{832D5837-B34A-4DC8-BAA0-4CF6D4FEB28C}" destId="{F98AA423-F994-446E-B69E-419A62606A62}" srcOrd="0" destOrd="0" parTransId="{CED3ADB1-0B4B-4AF2-A5DC-F61D556841C0}" sibTransId="{A2BFF96A-9CDD-4F47-8D61-D06E46D7AA7A}"/>
    <dgm:cxn modelId="{B7E7EC28-B8D9-4A37-AD52-1DD62F4EEFD3}" type="presOf" srcId="{A2BFF96A-9CDD-4F47-8D61-D06E46D7AA7A}" destId="{CA8DA704-EECA-4830-8EB7-9F34A5ECB8D5}" srcOrd="0" destOrd="0" presId="urn:microsoft.com/office/officeart/2005/8/layout/hList7#2"/>
    <dgm:cxn modelId="{AAA58F17-0195-4474-AA90-8ECCB2151991}" type="presOf" srcId="{8A9EF394-AB2D-49B2-8733-DA15D34040BB}" destId="{F84CCE5A-6874-4F52-8FCF-BBCD77F1B837}" srcOrd="1" destOrd="0" presId="urn:microsoft.com/office/officeart/2005/8/layout/hList7#2"/>
    <dgm:cxn modelId="{C88755A5-B953-44D4-B601-0F1633260A50}" type="presOf" srcId="{EB4264B6-F7CA-447E-A953-451CB32172C9}" destId="{7A18BBC5-943C-4D66-B58F-6D6022705F4B}" srcOrd="0" destOrd="0" presId="urn:microsoft.com/office/officeart/2005/8/layout/hList7#2"/>
    <dgm:cxn modelId="{408770DB-5628-4AF7-95FC-F3209F8BBACE}" type="presOf" srcId="{960FE8C6-88F8-4D63-868D-B9948446A7E9}" destId="{66B2209E-37B6-4BC7-A28B-977732662C92}" srcOrd="0" destOrd="0" presId="urn:microsoft.com/office/officeart/2005/8/layout/hList7#2"/>
    <dgm:cxn modelId="{DDC3498A-BA4B-454C-9864-3AE8B8E70F99}" type="presOf" srcId="{AAF23F16-FFFA-4F87-AE6B-CCC03CDCB9EC}" destId="{98B73657-1245-4FCC-8C6D-1A4EA76C31E9}" srcOrd="0" destOrd="0" presId="urn:microsoft.com/office/officeart/2005/8/layout/hList7#2"/>
    <dgm:cxn modelId="{709B3656-9E06-46B2-9A83-8AFBA6ACF1EA}" srcId="{832D5837-B34A-4DC8-BAA0-4CF6D4FEB28C}" destId="{7D9CBDED-7DE5-435A-9F31-EABAFE3CA2FD}" srcOrd="3" destOrd="0" parTransId="{C5A78920-B5F9-432B-B6E1-4380FCCC2562}" sibTransId="{75F429F4-DFEF-4C15-B6C2-98B89C23139D}"/>
    <dgm:cxn modelId="{57D128BC-DD33-4E43-A517-566255E1E05C}" type="presParOf" srcId="{ABC36A49-EB1A-483E-ADE1-38F60C12C9AF}" destId="{DB545587-2D15-43CA-AF5D-B2DB3414B584}" srcOrd="0" destOrd="0" presId="urn:microsoft.com/office/officeart/2005/8/layout/hList7#2"/>
    <dgm:cxn modelId="{431585C7-CF81-4B84-8847-4229CE69D5BE}" type="presParOf" srcId="{ABC36A49-EB1A-483E-ADE1-38F60C12C9AF}" destId="{CEDFABBE-38A7-41A0-A459-6DD01E924FC7}" srcOrd="1" destOrd="0" presId="urn:microsoft.com/office/officeart/2005/8/layout/hList7#2"/>
    <dgm:cxn modelId="{DC9BDF0A-3EDD-4B16-9C94-97432A338A72}" type="presParOf" srcId="{CEDFABBE-38A7-41A0-A459-6DD01E924FC7}" destId="{65F5F608-5122-431D-B561-8D487833879E}" srcOrd="0" destOrd="0" presId="urn:microsoft.com/office/officeart/2005/8/layout/hList7#2"/>
    <dgm:cxn modelId="{3614A0B6-6D69-4498-A789-6169B1F8D079}" type="presParOf" srcId="{65F5F608-5122-431D-B561-8D487833879E}" destId="{CE42ECF2-175C-4100-9166-0D62F5E02312}" srcOrd="0" destOrd="0" presId="urn:microsoft.com/office/officeart/2005/8/layout/hList7#2"/>
    <dgm:cxn modelId="{02156C47-EB82-4516-ADE9-6A9A0758A40A}" type="presParOf" srcId="{65F5F608-5122-431D-B561-8D487833879E}" destId="{D9BAC54C-68A6-49A1-9D64-81DF2D478ACD}" srcOrd="1" destOrd="0" presId="urn:microsoft.com/office/officeart/2005/8/layout/hList7#2"/>
    <dgm:cxn modelId="{AA4B344B-C230-46D0-BFA4-2B806EF5C841}" type="presParOf" srcId="{65F5F608-5122-431D-B561-8D487833879E}" destId="{654E24DB-EB4B-4CED-A42C-56E46B9478E8}" srcOrd="2" destOrd="0" presId="urn:microsoft.com/office/officeart/2005/8/layout/hList7#2"/>
    <dgm:cxn modelId="{8D0D3DE5-DF62-4422-9DC2-8932250F7988}" type="presParOf" srcId="{65F5F608-5122-431D-B561-8D487833879E}" destId="{143024DE-B8E5-4C79-9C7B-E2FD93CEEABE}" srcOrd="3" destOrd="0" presId="urn:microsoft.com/office/officeart/2005/8/layout/hList7#2"/>
    <dgm:cxn modelId="{3122714E-A3EE-41C8-81EF-808A7C31D2D9}" type="presParOf" srcId="{CEDFABBE-38A7-41A0-A459-6DD01E924FC7}" destId="{CA8DA704-EECA-4830-8EB7-9F34A5ECB8D5}" srcOrd="1" destOrd="0" presId="urn:microsoft.com/office/officeart/2005/8/layout/hList7#2"/>
    <dgm:cxn modelId="{B83CB4C5-644C-4B44-81FB-B4285BC0C375}" type="presParOf" srcId="{CEDFABBE-38A7-41A0-A459-6DD01E924FC7}" destId="{1F963F47-45F5-49DC-AF94-42129FEEA8DA}" srcOrd="2" destOrd="0" presId="urn:microsoft.com/office/officeart/2005/8/layout/hList7#2"/>
    <dgm:cxn modelId="{8864BB48-8246-4AEA-8008-7D10EB6B9E80}" type="presParOf" srcId="{1F963F47-45F5-49DC-AF94-42129FEEA8DA}" destId="{7A18BBC5-943C-4D66-B58F-6D6022705F4B}" srcOrd="0" destOrd="0" presId="urn:microsoft.com/office/officeart/2005/8/layout/hList7#2"/>
    <dgm:cxn modelId="{1FCCD543-7EEC-43ED-8AD1-38665E6488BC}" type="presParOf" srcId="{1F963F47-45F5-49DC-AF94-42129FEEA8DA}" destId="{FD665DF2-CDD5-4A09-8086-D37908FAE343}" srcOrd="1" destOrd="0" presId="urn:microsoft.com/office/officeart/2005/8/layout/hList7#2"/>
    <dgm:cxn modelId="{B9856250-3CBD-4618-AC6C-2473B92CEAF0}" type="presParOf" srcId="{1F963F47-45F5-49DC-AF94-42129FEEA8DA}" destId="{C0D2CA06-1575-4777-AF09-77A0743E3D68}" srcOrd="2" destOrd="0" presId="urn:microsoft.com/office/officeart/2005/8/layout/hList7#2"/>
    <dgm:cxn modelId="{61E76C13-49C2-4288-BE1D-B81852106BAC}" type="presParOf" srcId="{1F963F47-45F5-49DC-AF94-42129FEEA8DA}" destId="{FED4CC67-88CC-43C5-BD8A-9D7B7C1ED6B0}" srcOrd="3" destOrd="0" presId="urn:microsoft.com/office/officeart/2005/8/layout/hList7#2"/>
    <dgm:cxn modelId="{A5A06A36-92F9-497D-A127-34017F87FD2E}" type="presParOf" srcId="{CEDFABBE-38A7-41A0-A459-6DD01E924FC7}" destId="{66B2209E-37B6-4BC7-A28B-977732662C92}" srcOrd="3" destOrd="0" presId="urn:microsoft.com/office/officeart/2005/8/layout/hList7#2"/>
    <dgm:cxn modelId="{D6252E1B-F686-4A2C-9AD6-46B64966F079}" type="presParOf" srcId="{CEDFABBE-38A7-41A0-A459-6DD01E924FC7}" destId="{FCAF2FF7-E6E4-4501-97C8-9D63D4DB9005}" srcOrd="4" destOrd="0" presId="urn:microsoft.com/office/officeart/2005/8/layout/hList7#2"/>
    <dgm:cxn modelId="{2A57D8BD-0473-4A66-8906-B3E92CB94695}" type="presParOf" srcId="{FCAF2FF7-E6E4-4501-97C8-9D63D4DB9005}" destId="{98B73657-1245-4FCC-8C6D-1A4EA76C31E9}" srcOrd="0" destOrd="0" presId="urn:microsoft.com/office/officeart/2005/8/layout/hList7#2"/>
    <dgm:cxn modelId="{0FE02CB2-A398-46EA-A156-A60B45602831}" type="presParOf" srcId="{FCAF2FF7-E6E4-4501-97C8-9D63D4DB9005}" destId="{4A449364-87D5-42CB-A9C3-82AD6148738F}" srcOrd="1" destOrd="0" presId="urn:microsoft.com/office/officeart/2005/8/layout/hList7#2"/>
    <dgm:cxn modelId="{C005527A-FE39-4477-A029-FB4315052918}" type="presParOf" srcId="{FCAF2FF7-E6E4-4501-97C8-9D63D4DB9005}" destId="{B6AF3E8E-715B-40FC-B279-43BB54AD32AA}" srcOrd="2" destOrd="0" presId="urn:microsoft.com/office/officeart/2005/8/layout/hList7#2"/>
    <dgm:cxn modelId="{2FE05064-9952-4325-8052-C29EF36F1780}" type="presParOf" srcId="{FCAF2FF7-E6E4-4501-97C8-9D63D4DB9005}" destId="{1F77FDE3-EDA1-456F-B57F-979F7938EA7C}" srcOrd="3" destOrd="0" presId="urn:microsoft.com/office/officeart/2005/8/layout/hList7#2"/>
    <dgm:cxn modelId="{B6B51751-689A-4CB8-AA80-162F143954C8}" type="presParOf" srcId="{CEDFABBE-38A7-41A0-A459-6DD01E924FC7}" destId="{64872775-7DAB-4E53-9D3F-A0A96833F4AD}" srcOrd="5" destOrd="0" presId="urn:microsoft.com/office/officeart/2005/8/layout/hList7#2"/>
    <dgm:cxn modelId="{FCF65689-AF1C-4C42-AE6A-D3AB06006C1A}" type="presParOf" srcId="{CEDFABBE-38A7-41A0-A459-6DD01E924FC7}" destId="{82443A5B-230F-4C43-ADB6-F72930B8C1A4}" srcOrd="6" destOrd="0" presId="urn:microsoft.com/office/officeart/2005/8/layout/hList7#2"/>
    <dgm:cxn modelId="{BA081FDA-6F94-473C-88B3-922BADE93292}" type="presParOf" srcId="{82443A5B-230F-4C43-ADB6-F72930B8C1A4}" destId="{3341DEE7-A99B-4C48-8433-A654DAF12D1F}" srcOrd="0" destOrd="0" presId="urn:microsoft.com/office/officeart/2005/8/layout/hList7#2"/>
    <dgm:cxn modelId="{2A67134D-967A-43FB-88EA-D27CBDE3E7E8}" type="presParOf" srcId="{82443A5B-230F-4C43-ADB6-F72930B8C1A4}" destId="{882D2E99-104B-4122-91DD-AF473E3BCF69}" srcOrd="1" destOrd="0" presId="urn:microsoft.com/office/officeart/2005/8/layout/hList7#2"/>
    <dgm:cxn modelId="{416A0989-87D9-4631-B7F2-D8661E2F4F06}" type="presParOf" srcId="{82443A5B-230F-4C43-ADB6-F72930B8C1A4}" destId="{3BE33263-50FB-4837-8143-54FD790D7BCF}" srcOrd="2" destOrd="0" presId="urn:microsoft.com/office/officeart/2005/8/layout/hList7#2"/>
    <dgm:cxn modelId="{EA3C69D7-143A-4CBF-AEB6-6C404B949408}" type="presParOf" srcId="{82443A5B-230F-4C43-ADB6-F72930B8C1A4}" destId="{B80859A7-DBD4-472C-ABD8-5AEE770B39E1}" srcOrd="3" destOrd="0" presId="urn:microsoft.com/office/officeart/2005/8/layout/hList7#2"/>
    <dgm:cxn modelId="{C04BCDD1-87B1-44BA-9F5D-39CC2B56D8B6}" type="presParOf" srcId="{CEDFABBE-38A7-41A0-A459-6DD01E924FC7}" destId="{4F9A9BAF-4909-471A-BE9F-2242401CEE6A}" srcOrd="7" destOrd="0" presId="urn:microsoft.com/office/officeart/2005/8/layout/hList7#2"/>
    <dgm:cxn modelId="{1D33551C-0463-4EE6-8C8E-1195866F1E24}" type="presParOf" srcId="{CEDFABBE-38A7-41A0-A459-6DD01E924FC7}" destId="{1DDB2C96-B519-4A21-BDE8-ECD63FD3290D}" srcOrd="8" destOrd="0" presId="urn:microsoft.com/office/officeart/2005/8/layout/hList7#2"/>
    <dgm:cxn modelId="{1590534B-C197-4CA8-ACA0-88750148E731}" type="presParOf" srcId="{1DDB2C96-B519-4A21-BDE8-ECD63FD3290D}" destId="{30DA6480-57EF-4DA2-A264-5C31A8B12904}" srcOrd="0" destOrd="0" presId="urn:microsoft.com/office/officeart/2005/8/layout/hList7#2"/>
    <dgm:cxn modelId="{49AD0813-289B-4B1D-BC84-2F1117AD7AC4}" type="presParOf" srcId="{1DDB2C96-B519-4A21-BDE8-ECD63FD3290D}" destId="{F84CCE5A-6874-4F52-8FCF-BBCD77F1B837}" srcOrd="1" destOrd="0" presId="urn:microsoft.com/office/officeart/2005/8/layout/hList7#2"/>
    <dgm:cxn modelId="{0392D21E-7C36-45EA-B233-0C14D90DF969}" type="presParOf" srcId="{1DDB2C96-B519-4A21-BDE8-ECD63FD3290D}" destId="{663F6F6F-74B3-4049-A7FD-1C9968F292E4}" srcOrd="2" destOrd="0" presId="urn:microsoft.com/office/officeart/2005/8/layout/hList7#2"/>
    <dgm:cxn modelId="{C645B2A0-9A46-4119-A967-C7FA01CBAF2A}" type="presParOf" srcId="{1DDB2C96-B519-4A21-BDE8-ECD63FD3290D}" destId="{98363866-D676-4A5D-80A4-E603D01B23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A296B-8DE3-4308-893A-88659CABF9A9}">
      <dsp:nvSpPr>
        <dsp:cNvPr id="0" name=""/>
        <dsp:cNvSpPr/>
      </dsp:nvSpPr>
      <dsp:spPr>
        <a:xfrm>
          <a:off x="2065" y="-45418"/>
          <a:ext cx="2164511" cy="23526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El tratado de Managua fue en el año 1860.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065" y="895658"/>
        <a:ext cx="2164511" cy="941076"/>
      </dsp:txXfrm>
    </dsp:sp>
    <dsp:sp modelId="{C5D3E498-BA82-4DFE-B8C4-2C34083810F7}">
      <dsp:nvSpPr>
        <dsp:cNvPr id="0" name=""/>
        <dsp:cNvSpPr/>
      </dsp:nvSpPr>
      <dsp:spPr>
        <a:xfrm>
          <a:off x="895600" y="314657"/>
          <a:ext cx="377440" cy="34561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996A8-2273-4E08-962B-3659AF7081B5}">
      <dsp:nvSpPr>
        <dsp:cNvPr id="0" name=""/>
        <dsp:cNvSpPr/>
      </dsp:nvSpPr>
      <dsp:spPr>
        <a:xfrm>
          <a:off x="2231512" y="-45418"/>
          <a:ext cx="2164511" cy="23526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El Tratado Harrison Altamirano en el año 1905.</a:t>
          </a:r>
          <a:endParaRPr lang="es-NI" sz="1800" kern="1200" dirty="0">
            <a:solidFill>
              <a:schemeClr val="tx1"/>
            </a:solidFill>
          </a:endParaRPr>
        </a:p>
      </dsp:txBody>
      <dsp:txXfrm>
        <a:off x="2231512" y="895658"/>
        <a:ext cx="2164511" cy="941076"/>
      </dsp:txXfrm>
    </dsp:sp>
    <dsp:sp modelId="{D2047936-7E58-42FE-87A4-83EE4EF1DD73}">
      <dsp:nvSpPr>
        <dsp:cNvPr id="0" name=""/>
        <dsp:cNvSpPr/>
      </dsp:nvSpPr>
      <dsp:spPr>
        <a:xfrm>
          <a:off x="3122552" y="314657"/>
          <a:ext cx="382431" cy="34561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12E93-94D9-498A-BC6C-4B025C936607}">
      <dsp:nvSpPr>
        <dsp:cNvPr id="0" name=""/>
        <dsp:cNvSpPr/>
      </dsp:nvSpPr>
      <dsp:spPr>
        <a:xfrm>
          <a:off x="4460959" y="-45418"/>
          <a:ext cx="2164511" cy="23526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 smtClean="0">
            <a:solidFill>
              <a:schemeClr val="tx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</a:rPr>
            <a:t>Declaración de Naciones Unidas sobre los Derechos de los Pueblos Indígenas, ratificado en el 2007.</a:t>
          </a:r>
          <a:endParaRPr lang="es-NI" sz="1800" kern="1200" dirty="0">
            <a:solidFill>
              <a:schemeClr val="tx1"/>
            </a:solidFill>
          </a:endParaRPr>
        </a:p>
      </dsp:txBody>
      <dsp:txXfrm>
        <a:off x="4460959" y="895658"/>
        <a:ext cx="2164511" cy="941076"/>
      </dsp:txXfrm>
    </dsp:sp>
    <dsp:sp modelId="{D3EA5A29-AC66-4CE1-84B5-AB9778EE6016}">
      <dsp:nvSpPr>
        <dsp:cNvPr id="0" name=""/>
        <dsp:cNvSpPr/>
      </dsp:nvSpPr>
      <dsp:spPr>
        <a:xfrm>
          <a:off x="5413661" y="314657"/>
          <a:ext cx="259109" cy="34561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5465C-B2B5-4CB0-8D3A-AD2B54760078}">
      <dsp:nvSpPr>
        <dsp:cNvPr id="0" name=""/>
        <dsp:cNvSpPr/>
      </dsp:nvSpPr>
      <dsp:spPr>
        <a:xfrm>
          <a:off x="6690406" y="-45418"/>
          <a:ext cx="2164511" cy="23526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 smtClean="0">
            <a:solidFill>
              <a:schemeClr val="tx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</a:rPr>
            <a:t>El </a:t>
          </a:r>
          <a:r>
            <a:rPr lang="es-ES" sz="1800" kern="1200" dirty="0" smtClean="0">
              <a:solidFill>
                <a:schemeClr val="tx1"/>
              </a:solidFill>
            </a:rPr>
            <a:t>Convenio (169)  la OIT, Aprobada por la Asamblea Nacional de forma general </a:t>
          </a:r>
          <a:r>
            <a:rPr lang="es-ES_tradnl" sz="1800" kern="1200" dirty="0" smtClean="0">
              <a:solidFill>
                <a:schemeClr val="tx1"/>
              </a:solidFill>
            </a:rPr>
            <a:t>ratifica.</a:t>
          </a:r>
          <a:endParaRPr lang="es-NI" sz="1800" kern="1200" dirty="0">
            <a:solidFill>
              <a:schemeClr val="tx1"/>
            </a:solidFill>
          </a:endParaRPr>
        </a:p>
      </dsp:txBody>
      <dsp:txXfrm>
        <a:off x="6690406" y="895658"/>
        <a:ext cx="2164511" cy="941076"/>
      </dsp:txXfrm>
    </dsp:sp>
    <dsp:sp modelId="{BCB02A35-B297-4923-9F62-4B82E4325AB6}">
      <dsp:nvSpPr>
        <dsp:cNvPr id="0" name=""/>
        <dsp:cNvSpPr/>
      </dsp:nvSpPr>
      <dsp:spPr>
        <a:xfrm>
          <a:off x="7576456" y="314657"/>
          <a:ext cx="392412" cy="345617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D51DB-2DD4-443D-A277-4CA6C47F6590}">
      <dsp:nvSpPr>
        <dsp:cNvPr id="0" name=""/>
        <dsp:cNvSpPr/>
      </dsp:nvSpPr>
      <dsp:spPr>
        <a:xfrm>
          <a:off x="354279" y="72008"/>
          <a:ext cx="8148425" cy="769845"/>
        </a:xfrm>
        <a:prstGeom prst="leftRightArrow">
          <a:avLst/>
        </a:prstGeom>
        <a:gradFill rotWithShape="1">
          <a:gsLst>
            <a:gs pos="0">
              <a:schemeClr val="accent6">
                <a:tint val="96000"/>
                <a:lumMod val="102000"/>
              </a:schemeClr>
            </a:gs>
            <a:gs pos="100000">
              <a:schemeClr val="accent6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36985-21BF-4D7D-8537-E391CF38C4C9}">
      <dsp:nvSpPr>
        <dsp:cNvPr id="0" name=""/>
        <dsp:cNvSpPr/>
      </dsp:nvSpPr>
      <dsp:spPr>
        <a:xfrm>
          <a:off x="0" y="5062"/>
          <a:ext cx="8928993" cy="844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  <a:latin typeface="Comic Sans MS" pitchFamily="66" charset="0"/>
            </a:rPr>
            <a:t>La Constitución Política de la República  de 1987, en sus artículos 5, 89, 107 y 180. Mediante el cual se reivindican los derechos de los Pueblos indígenas.</a:t>
          </a:r>
          <a:endParaRPr lang="es-NI" sz="19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1237" y="46299"/>
        <a:ext cx="8846519" cy="762266"/>
      </dsp:txXfrm>
    </dsp:sp>
    <dsp:sp modelId="{CF55FE77-DFB8-426C-9283-86FF97CBC0F9}">
      <dsp:nvSpPr>
        <dsp:cNvPr id="0" name=""/>
        <dsp:cNvSpPr/>
      </dsp:nvSpPr>
      <dsp:spPr>
        <a:xfrm>
          <a:off x="0" y="904523"/>
          <a:ext cx="8928993" cy="8447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  <a:latin typeface="Comic Sans MS" pitchFamily="66" charset="0"/>
            </a:rPr>
            <a:t>Los Estatuto de la Ley de las Regiones Autónomas del Caribe Atlántico Norte y Sur, Ley Número 28.</a:t>
          </a:r>
          <a:endParaRPr lang="es-NI" sz="19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1237" y="945760"/>
        <a:ext cx="8846519" cy="7622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2ECF2-175C-4100-9166-0D62F5E02312}">
      <dsp:nvSpPr>
        <dsp:cNvPr id="0" name=""/>
        <dsp:cNvSpPr/>
      </dsp:nvSpPr>
      <dsp:spPr>
        <a:xfrm>
          <a:off x="0" y="0"/>
          <a:ext cx="2050520" cy="4532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 smtClean="0">
            <a:solidFill>
              <a:schemeClr val="tx1"/>
            </a:solidFill>
            <a:latin typeface="Comic Sans MS" pitchFamily="66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  <a:latin typeface="Comic Sans MS" pitchFamily="66" charset="0"/>
            </a:rPr>
            <a:t>1. Etapa de Presentación de Solicitud</a:t>
          </a:r>
          <a:endParaRPr lang="en-US" sz="18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0" y="1812995"/>
        <a:ext cx="2050520" cy="1812995"/>
      </dsp:txXfrm>
    </dsp:sp>
    <dsp:sp modelId="{143024DE-B8E5-4C79-9C7B-E2FD93CEEABE}">
      <dsp:nvSpPr>
        <dsp:cNvPr id="0" name=""/>
        <dsp:cNvSpPr/>
      </dsp:nvSpPr>
      <dsp:spPr>
        <a:xfrm>
          <a:off x="270601" y="271949"/>
          <a:ext cx="1509318" cy="1509318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8BBC5-943C-4D66-B58F-6D6022705F4B}">
      <dsp:nvSpPr>
        <dsp:cNvPr id="0" name=""/>
        <dsp:cNvSpPr/>
      </dsp:nvSpPr>
      <dsp:spPr>
        <a:xfrm>
          <a:off x="2112036" y="0"/>
          <a:ext cx="2050520" cy="45324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 smtClean="0">
            <a:solidFill>
              <a:schemeClr val="tx1"/>
            </a:solidFill>
            <a:latin typeface="Comic Sans MS" pitchFamily="66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  <a:latin typeface="Comic Sans MS" pitchFamily="66" charset="0"/>
            </a:rPr>
            <a:t>2. Etapa de Solución de Conflicto</a:t>
          </a:r>
          <a:endParaRPr lang="en-US" sz="18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2112036" y="1812995"/>
        <a:ext cx="2050520" cy="1812995"/>
      </dsp:txXfrm>
    </dsp:sp>
    <dsp:sp modelId="{FED4CC67-88CC-43C5-BD8A-9D7B7C1ED6B0}">
      <dsp:nvSpPr>
        <dsp:cNvPr id="0" name=""/>
        <dsp:cNvSpPr/>
      </dsp:nvSpPr>
      <dsp:spPr>
        <a:xfrm>
          <a:off x="2382637" y="271949"/>
          <a:ext cx="1509318" cy="1509318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73657-1245-4FCC-8C6D-1A4EA76C31E9}">
      <dsp:nvSpPr>
        <dsp:cNvPr id="0" name=""/>
        <dsp:cNvSpPr/>
      </dsp:nvSpPr>
      <dsp:spPr>
        <a:xfrm>
          <a:off x="4224072" y="0"/>
          <a:ext cx="2050520" cy="45324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 smtClean="0">
            <a:solidFill>
              <a:schemeClr val="tx1"/>
            </a:solidFill>
            <a:latin typeface="Comic Sans MS" pitchFamily="66" charset="0"/>
          </a:endParaRP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  <a:latin typeface="Comic Sans MS" pitchFamily="66" charset="0"/>
            </a:rPr>
            <a:t>3. Etapa de Medición y Amojonamiento</a:t>
          </a:r>
          <a:endParaRPr lang="en-US" sz="18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224072" y="1812995"/>
        <a:ext cx="2050520" cy="1812995"/>
      </dsp:txXfrm>
    </dsp:sp>
    <dsp:sp modelId="{1F77FDE3-EDA1-456F-B57F-979F7938EA7C}">
      <dsp:nvSpPr>
        <dsp:cNvPr id="0" name=""/>
        <dsp:cNvSpPr/>
      </dsp:nvSpPr>
      <dsp:spPr>
        <a:xfrm>
          <a:off x="4494673" y="271949"/>
          <a:ext cx="1509318" cy="1509318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1DEE7-A99B-4C48-8433-A654DAF12D1F}">
      <dsp:nvSpPr>
        <dsp:cNvPr id="0" name=""/>
        <dsp:cNvSpPr/>
      </dsp:nvSpPr>
      <dsp:spPr>
        <a:xfrm>
          <a:off x="6336108" y="0"/>
          <a:ext cx="2050520" cy="4532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  <a:latin typeface="Comic Sans MS" pitchFamily="66" charset="0"/>
            </a:rPr>
            <a:t>4. Etapa de Titulación;</a:t>
          </a:r>
          <a:endParaRPr lang="en-US" sz="18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6336108" y="1812995"/>
        <a:ext cx="2050520" cy="1812995"/>
      </dsp:txXfrm>
    </dsp:sp>
    <dsp:sp modelId="{B80859A7-DBD4-472C-ABD8-5AEE770B39E1}">
      <dsp:nvSpPr>
        <dsp:cNvPr id="0" name=""/>
        <dsp:cNvSpPr/>
      </dsp:nvSpPr>
      <dsp:spPr>
        <a:xfrm>
          <a:off x="6606710" y="271949"/>
          <a:ext cx="1509318" cy="1509318"/>
        </a:xfrm>
        <a:prstGeom prst="ellipse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A6480-57EF-4DA2-A264-5C31A8B12904}">
      <dsp:nvSpPr>
        <dsp:cNvPr id="0" name=""/>
        <dsp:cNvSpPr/>
      </dsp:nvSpPr>
      <dsp:spPr>
        <a:xfrm>
          <a:off x="8448145" y="0"/>
          <a:ext cx="2050520" cy="45324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  <a:latin typeface="Comic Sans MS" pitchFamily="66" charset="0"/>
            </a:rPr>
            <a:t>5. Etapa de Saneamiento.</a:t>
          </a:r>
          <a:endParaRPr lang="en-US" sz="18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8448145" y="1812995"/>
        <a:ext cx="2050520" cy="1812995"/>
      </dsp:txXfrm>
    </dsp:sp>
    <dsp:sp modelId="{98363866-D676-4A5D-80A4-E603D01B2305}">
      <dsp:nvSpPr>
        <dsp:cNvPr id="0" name=""/>
        <dsp:cNvSpPr/>
      </dsp:nvSpPr>
      <dsp:spPr>
        <a:xfrm>
          <a:off x="8718746" y="271949"/>
          <a:ext cx="1509318" cy="1509318"/>
        </a:xfrm>
        <a:prstGeom prst="ellipse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45587-2D15-43CA-AF5D-B2DB3414B584}">
      <dsp:nvSpPr>
        <dsp:cNvPr id="0" name=""/>
        <dsp:cNvSpPr/>
      </dsp:nvSpPr>
      <dsp:spPr>
        <a:xfrm>
          <a:off x="419946" y="4297313"/>
          <a:ext cx="9658772" cy="23517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F7391-893A-4BFE-9384-5D19DF8B3E3D}" type="datetimeFigureOut">
              <a:rPr lang="es-NI" smtClean="0"/>
              <a:t>24/08/2015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764BF-B65B-4CC5-956F-B42E94FA1F4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2354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 descr="C:\Users\PC2\AppData\Local\Microsoft\Windows\Temporary Internet Files\Low\Content.IE5\80QXZP0Y\Logo%20de%20Gobierno%20Territorial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6" y="282392"/>
            <a:ext cx="1103971" cy="109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andera de Nación Mayangn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7" y="0"/>
            <a:ext cx="1547664" cy="123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1412776"/>
            <a:ext cx="106680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DEFENSA DE  MADRE TIERRA Y LOS DERECHOS ANCESTRALES DE LOS PUEBLOS ORIGINARIOS MAYANGNA EN NICARAGUA.</a:t>
            </a:r>
            <a:endParaRPr lang="es-NI" sz="2800" b="1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s-ES" sz="2800" b="1" dirty="0">
              <a:latin typeface="Footlight MT Light" panose="0204060206030A020304" pitchFamily="18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4"/>
          <a:stretch>
            <a:fillRect/>
          </a:stretch>
        </p:blipFill>
        <p:spPr bwMode="auto">
          <a:xfrm>
            <a:off x="3445728" y="243352"/>
            <a:ext cx="1337772" cy="1079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328" y="282392"/>
            <a:ext cx="1210399" cy="10538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8 Imagen" descr="Descripción: MAPA GOBIERNO TERRITORIAL INDIGENA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737" y="248698"/>
            <a:ext cx="1035797" cy="1143300"/>
          </a:xfrm>
          <a:prstGeom prst="rect">
            <a:avLst/>
          </a:prstGeom>
          <a:noFill/>
        </p:spPr>
      </p:pic>
      <p:pic>
        <p:nvPicPr>
          <p:cNvPr id="10" name="Picture 2" descr="D:\Escritorio\Fotos carril 03 de junio\FOTO MES DE JUNIO\PIC_07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223911"/>
            <a:ext cx="10668000" cy="608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832410" y="6381328"/>
            <a:ext cx="768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2000" b="1" dirty="0" smtClean="0">
                <a:solidFill>
                  <a:srgbClr val="FFFF00"/>
                </a:solidFill>
              </a:rPr>
              <a:t>GUATEMAL,PETEN,AGOSTO 2015</a:t>
            </a:r>
            <a:r>
              <a:rPr lang="es-NI" dirty="0" smtClean="0">
                <a:solidFill>
                  <a:srgbClr val="FFFF00"/>
                </a:solidFill>
              </a:rPr>
              <a:t>.</a:t>
            </a:r>
            <a:endParaRPr lang="es-NI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3501" y="282392"/>
            <a:ext cx="1241194" cy="10404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4694" y="282392"/>
            <a:ext cx="1854448" cy="10404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66" y="5884617"/>
            <a:ext cx="10654633" cy="49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889" y="116632"/>
            <a:ext cx="11921067" cy="792088"/>
          </a:xfr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NI" sz="2800" b="1" dirty="0">
                <a:latin typeface="Californian FB" pitchFamily="18" charset="0"/>
                <a:ea typeface="Calibri"/>
                <a:cs typeface="Times New Roman"/>
              </a:rPr>
              <a:t>Situación Jurídica de los Territorios  Mayangna</a:t>
            </a:r>
            <a:br>
              <a:rPr lang="es-NI" sz="2800" b="1" dirty="0">
                <a:latin typeface="Californian FB" pitchFamily="18" charset="0"/>
                <a:ea typeface="Calibri"/>
                <a:cs typeface="Times New Roman"/>
              </a:rPr>
            </a:br>
            <a:r>
              <a:rPr lang="es-NI" sz="2800" b="1" dirty="0" smtClean="0">
                <a:latin typeface="Californian FB" pitchFamily="18" charset="0"/>
                <a:ea typeface="Calibri"/>
                <a:cs typeface="Times New Roman"/>
              </a:rPr>
              <a:t>2009-2015</a:t>
            </a:r>
            <a:endParaRPr lang="en-US" sz="3600" b="1" dirty="0">
              <a:latin typeface="Californian FB" pitchFamily="18" charset="0"/>
            </a:endParaRPr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71016"/>
              </p:ext>
            </p:extLst>
          </p:nvPr>
        </p:nvGraphicFramePr>
        <p:xfrm>
          <a:off x="112890" y="1004714"/>
          <a:ext cx="11977509" cy="5881843"/>
        </p:xfrm>
        <a:graphic>
          <a:graphicData uri="http://schemas.openxmlformats.org/drawingml/2006/table">
            <a:tbl>
              <a:tblPr firstRow="1" bandRow="1" bandCol="1">
                <a:tableStyleId>{0505E3EF-67EA-436B-97B2-0124C06EBD24}</a:tableStyleId>
              </a:tblPr>
              <a:tblGrid>
                <a:gridCol w="623392"/>
                <a:gridCol w="3147096"/>
                <a:gridCol w="2901244"/>
                <a:gridCol w="1557867"/>
                <a:gridCol w="1682044"/>
                <a:gridCol w="2065866"/>
              </a:tblGrid>
              <a:tr h="59750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</a:t>
                      </a:r>
                      <a:endParaRPr lang="es-ES" sz="16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Territorios </a:t>
                      </a:r>
                      <a:endParaRPr lang="es-ES" sz="16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Situación Jurídica </a:t>
                      </a:r>
                      <a:endParaRPr lang="es-ES" sz="16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Fam</a:t>
                      </a:r>
                      <a:r>
                        <a:rPr lang="es-ES" sz="1600" dirty="0" smtClean="0"/>
                        <a:t>/invasores </a:t>
                      </a:r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Habit</a:t>
                      </a:r>
                      <a:r>
                        <a:rPr lang="es-ES" sz="1600" dirty="0" smtClean="0"/>
                        <a:t>/invasores</a:t>
                      </a:r>
                      <a:endParaRPr lang="es-ES" sz="16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aseline="0" dirty="0" smtClean="0"/>
                        <a:t>Área destruida </a:t>
                      </a:r>
                      <a:endParaRPr lang="es-ES" sz="16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</a:tr>
              <a:tr h="431215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1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S" sz="1600" baseline="0" dirty="0" err="1" smtClean="0">
                          <a:solidFill>
                            <a:srgbClr val="FF0000"/>
                          </a:solidFill>
                        </a:rPr>
                        <a:t>Sauni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As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Desalojo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106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630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 15.000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45448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2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Sauni </a:t>
                      </a:r>
                      <a:r>
                        <a:rPr lang="es-ES" sz="1600" baseline="0" dirty="0" err="1" smtClean="0">
                          <a:solidFill>
                            <a:srgbClr val="FF0000"/>
                          </a:solidFill>
                        </a:rPr>
                        <a:t>Bu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 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85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 550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20,000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45448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Sauni Bas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 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327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1800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30,000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7097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4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Sauni  </a:t>
                      </a:r>
                      <a:r>
                        <a:rPr lang="es-ES" sz="1600" baseline="0" dirty="0" err="1" smtClean="0">
                          <a:solidFill>
                            <a:srgbClr val="FF0000"/>
                          </a:solidFill>
                        </a:rPr>
                        <a:t>Arungka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800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aseline="0" dirty="0" smtClean="0"/>
                        <a:t> 3000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18.000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45448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Sauni  Tuahka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Saneamiento 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357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2500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17,000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45448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 Sauni Awastingni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Saneamiento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1119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aseline="0" dirty="0" smtClean="0"/>
                        <a:t>3000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0" dirty="0" smtClean="0">
                          <a:latin typeface="Berlin Sans FB" pitchFamily="34" charset="0"/>
                        </a:rPr>
                        <a:t>50,000 </a:t>
                      </a:r>
                      <a:r>
                        <a:rPr lang="es-ES" sz="1800" b="0" dirty="0" err="1" smtClean="0">
                          <a:latin typeface="Berlin Sans FB" pitchFamily="34" charset="0"/>
                        </a:rPr>
                        <a:t>Hect</a:t>
                      </a:r>
                      <a:endParaRPr lang="es-ES" sz="1800" b="0" dirty="0">
                        <a:latin typeface="Berlin Sans FB" pitchFamily="34" charset="0"/>
                      </a:endParaRPr>
                    </a:p>
                  </a:txBody>
                  <a:tcPr marL="88487" marR="88487"/>
                </a:tc>
              </a:tr>
              <a:tr h="541469">
                <a:tc>
                  <a:txBody>
                    <a:bodyPr/>
                    <a:lstStyle/>
                    <a:p>
                      <a:endParaRPr lang="es-ES" sz="1600" dirty="0" smtClean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 SAUNI ULWA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Saneamiento/ Desmembración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</a:tr>
              <a:tr h="541469">
                <a:tc>
                  <a:txBody>
                    <a:bodyPr/>
                    <a:lstStyle/>
                    <a:p>
                      <a:endParaRPr lang="es-ES" sz="1600" dirty="0" smtClean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 SAUNI WALAKWAS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Saneamiento/ Desmembración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</a:tr>
              <a:tr h="541469">
                <a:tc>
                  <a:txBody>
                    <a:bodyPr/>
                    <a:lstStyle/>
                    <a:p>
                      <a:endParaRPr lang="es-ES" sz="1600" dirty="0" smtClean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0000"/>
                          </a:solidFill>
                        </a:rPr>
                        <a:t>MAYANGNA SAUNI UMRAWAS</a:t>
                      </a:r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Saneamiento/Desmembración</a:t>
                      </a:r>
                      <a:r>
                        <a:rPr lang="es-ES" sz="1600" baseline="0" dirty="0" smtClean="0"/>
                        <a:t> </a:t>
                      </a:r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</a:tr>
              <a:tr h="541469">
                <a:tc>
                  <a:txBody>
                    <a:bodyPr/>
                    <a:lstStyle/>
                    <a:p>
                      <a:endParaRPr lang="es-ES" sz="1600" dirty="0" smtClean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solidFill>
                            <a:srgbClr val="FF0000"/>
                          </a:solidFill>
                        </a:rPr>
                        <a:t>2,794</a:t>
                      </a:r>
                      <a:endParaRPr lang="es-E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solidFill>
                            <a:srgbClr val="FF0000"/>
                          </a:solidFill>
                        </a:rPr>
                        <a:t>11,480</a:t>
                      </a:r>
                      <a:endParaRPr lang="es-E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>
                          <a:solidFill>
                            <a:srgbClr val="FF0000"/>
                          </a:solidFill>
                        </a:rPr>
                        <a:t>150,000 </a:t>
                      </a:r>
                      <a:r>
                        <a:rPr lang="es-ES" sz="2000" b="1" dirty="0" err="1" smtClean="0">
                          <a:solidFill>
                            <a:srgbClr val="FF0000"/>
                          </a:solidFill>
                        </a:rPr>
                        <a:t>Hect</a:t>
                      </a:r>
                      <a:endParaRPr lang="es-ES" sz="2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7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60424"/>
              </p:ext>
            </p:extLst>
          </p:nvPr>
        </p:nvGraphicFramePr>
        <p:xfrm>
          <a:off x="167267" y="1124744"/>
          <a:ext cx="11909503" cy="5565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875"/>
                <a:gridCol w="6372628"/>
              </a:tblGrid>
              <a:tr h="775588">
                <a:tc>
                  <a:txBody>
                    <a:bodyPr/>
                    <a:lstStyle/>
                    <a:p>
                      <a:pPr algn="ctr"/>
                      <a:r>
                        <a:rPr lang="es-NI" sz="2800" dirty="0" smtClean="0"/>
                        <a:t>CATEGORIAS</a:t>
                      </a:r>
                      <a:r>
                        <a:rPr lang="es-NI" sz="2800" baseline="0" dirty="0" smtClean="0"/>
                        <a:t>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800" dirty="0" smtClean="0"/>
                        <a:t>CANTIDAD </a:t>
                      </a:r>
                      <a:endParaRPr lang="es-NI" sz="2800" dirty="0"/>
                    </a:p>
                  </a:txBody>
                  <a:tcPr/>
                </a:tc>
              </a:tr>
              <a:tr h="775588"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Familias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 2,502</a:t>
                      </a:r>
                      <a:endParaRPr lang="es-NI" sz="2800" dirty="0"/>
                    </a:p>
                  </a:txBody>
                  <a:tcPr/>
                </a:tc>
              </a:tr>
              <a:tr h="775588"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Personas</a:t>
                      </a:r>
                      <a:r>
                        <a:rPr lang="es-NI" sz="2800" baseline="0" dirty="0" smtClean="0"/>
                        <a:t>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11,480</a:t>
                      </a:r>
                      <a:endParaRPr lang="es-NI" sz="2800" dirty="0"/>
                    </a:p>
                  </a:txBody>
                  <a:tcPr/>
                </a:tc>
              </a:tr>
              <a:tr h="775588"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Promedio </a:t>
                      </a:r>
                      <a:r>
                        <a:rPr lang="es-NI" sz="2800" baseline="0" dirty="0" smtClean="0"/>
                        <a:t> ocupación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6</a:t>
                      </a:r>
                      <a:r>
                        <a:rPr lang="es-NI" sz="2800" baseline="0" dirty="0" smtClean="0"/>
                        <a:t>, meses</a:t>
                      </a:r>
                      <a:r>
                        <a:rPr lang="es-NI" sz="2800" dirty="0" smtClean="0"/>
                        <a:t>- 1-3</a:t>
                      </a:r>
                      <a:r>
                        <a:rPr lang="es-NI" sz="2800" baseline="0" dirty="0" smtClean="0"/>
                        <a:t> -15  años </a:t>
                      </a:r>
                      <a:endParaRPr lang="es-NI" sz="2800" dirty="0"/>
                    </a:p>
                  </a:txBody>
                  <a:tcPr/>
                </a:tc>
              </a:tr>
              <a:tr h="1505554"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Procedencia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NI" sz="2000" dirty="0" err="1" smtClean="0"/>
                        <a:t>Waslala</a:t>
                      </a:r>
                      <a:r>
                        <a:rPr lang="es-NI" sz="2000" dirty="0" smtClean="0"/>
                        <a:t>, </a:t>
                      </a:r>
                      <a:r>
                        <a:rPr lang="es-NI" sz="2000" dirty="0" err="1" smtClean="0"/>
                        <a:t>Siuna</a:t>
                      </a:r>
                      <a:r>
                        <a:rPr lang="es-NI" sz="2000" dirty="0" smtClean="0"/>
                        <a:t>, rio blanco</a:t>
                      </a:r>
                      <a:r>
                        <a:rPr lang="es-NI" sz="2000" baseline="0" dirty="0" smtClean="0"/>
                        <a:t>, San Rafael Norte, </a:t>
                      </a:r>
                      <a:r>
                        <a:rPr lang="es-NI" sz="2000" baseline="0" dirty="0" err="1" smtClean="0"/>
                        <a:t>Paiwas</a:t>
                      </a:r>
                      <a:r>
                        <a:rPr lang="es-NI" sz="2000" baseline="0" dirty="0" smtClean="0"/>
                        <a:t>, Matagalpa, </a:t>
                      </a:r>
                      <a:r>
                        <a:rPr lang="es-NI" sz="2000" baseline="0" dirty="0" err="1" smtClean="0"/>
                        <a:t>Mulukuku</a:t>
                      </a:r>
                      <a:r>
                        <a:rPr lang="es-NI" sz="2000" baseline="0" dirty="0" smtClean="0"/>
                        <a:t>, </a:t>
                      </a:r>
                      <a:r>
                        <a:rPr lang="es-NI" sz="2000" baseline="0" dirty="0" err="1" smtClean="0"/>
                        <a:t>Esteli</a:t>
                      </a:r>
                      <a:r>
                        <a:rPr lang="es-NI" sz="2000" baseline="0" dirty="0" smtClean="0"/>
                        <a:t>, Boaco, chontales. La Cruz rio Grande </a:t>
                      </a:r>
                      <a:endParaRPr lang="es-NI" sz="2000" dirty="0"/>
                    </a:p>
                  </a:txBody>
                  <a:tcPr/>
                </a:tc>
              </a:tr>
              <a:tr h="958080"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Áreas destruidas </a:t>
                      </a:r>
                      <a:endParaRPr lang="es-N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2800" dirty="0" smtClean="0"/>
                        <a:t> </a:t>
                      </a:r>
                      <a:r>
                        <a:rPr lang="es-NI" sz="3600" dirty="0" smtClean="0">
                          <a:solidFill>
                            <a:srgbClr val="FF0000"/>
                          </a:solidFill>
                        </a:rPr>
                        <a:t>150,000 HECT (5años )</a:t>
                      </a:r>
                      <a:endParaRPr lang="es-NI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00361" y="188640"/>
            <a:ext cx="11864897" cy="6653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NI" sz="2800" dirty="0">
                <a:latin typeface="Comic Sans MS" pitchFamily="66" charset="0"/>
              </a:rPr>
              <a:t> SIETE (7) TERRITORIOS MAYANGNA</a:t>
            </a:r>
            <a:br>
              <a:rPr lang="es-NI" sz="2800" dirty="0">
                <a:latin typeface="Comic Sans MS" pitchFamily="66" charset="0"/>
              </a:rPr>
            </a:br>
            <a:r>
              <a:rPr lang="es-NI" sz="2800" dirty="0" smtClean="0">
                <a:latin typeface="Comic Sans MS" pitchFamily="66" charset="0"/>
              </a:rPr>
              <a:t>2009-2015</a:t>
            </a: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" y="692697"/>
            <a:ext cx="12076770" cy="4080026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s-ES" sz="2800" dirty="0" smtClean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 smtClean="0"/>
              <a:t>Venta </a:t>
            </a:r>
            <a:r>
              <a:rPr lang="es-ES" sz="1600" b="1" dirty="0"/>
              <a:t>trafico de tierras indígenas 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Construcción de  Caminos de penetraciones en RBB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Preparación grandes  Potreros  hasta  5 mil </a:t>
            </a:r>
            <a:r>
              <a:rPr lang="es-ES" sz="1600" b="1" dirty="0" err="1"/>
              <a:t>Hec</a:t>
            </a:r>
            <a:r>
              <a:rPr lang="es-ES" sz="1600" b="1" dirty="0"/>
              <a:t>.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Siembra de marihuana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Construcción de asentamiento de casas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Tala y quema de bosque </a:t>
            </a:r>
            <a:r>
              <a:rPr lang="es-ES" sz="1600" b="1" dirty="0" smtClean="0"/>
              <a:t>vírgenes</a:t>
            </a:r>
            <a:endParaRPr lang="es-ES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Perdida de Biodiversidad- (seguridad alimentaria)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Abigeatos</a:t>
            </a:r>
          </a:p>
          <a:p>
            <a:pPr marL="800100" indent="-800100">
              <a:buFont typeface="+mj-lt"/>
              <a:buAutoNum type="arabicPeriod"/>
            </a:pPr>
            <a:r>
              <a:rPr lang="es-ES" sz="1600" b="1" dirty="0" smtClean="0"/>
              <a:t>Programas </a:t>
            </a:r>
            <a:r>
              <a:rPr lang="es-ES" sz="1600" b="1" dirty="0"/>
              <a:t>desde el </a:t>
            </a:r>
            <a:r>
              <a:rPr lang="es-ES" sz="1600" b="1" dirty="0" smtClean="0"/>
              <a:t>gobierno (sin CPLI )</a:t>
            </a:r>
            <a:endParaRPr lang="es-NI" sz="1600" b="1" dirty="0"/>
          </a:p>
          <a:p>
            <a:pPr marL="800100" indent="-800100">
              <a:buFont typeface="+mj-lt"/>
              <a:buAutoNum type="arabicPeriod"/>
            </a:pPr>
            <a:r>
              <a:rPr lang="es-ES" sz="1600" b="1" dirty="0"/>
              <a:t>Amenazas y</a:t>
            </a:r>
            <a:r>
              <a:rPr lang="es-ES" sz="1600" b="1" dirty="0" smtClean="0"/>
              <a:t> </a:t>
            </a:r>
            <a:r>
              <a:rPr lang="es-ES" sz="1600" b="1" dirty="0"/>
              <a:t>muerte a los </a:t>
            </a:r>
            <a:r>
              <a:rPr lang="es-ES" sz="1600" b="1" dirty="0" smtClean="0"/>
              <a:t>comunitarios.</a:t>
            </a:r>
            <a:endParaRPr lang="es-NI" sz="1600" b="1" dirty="0"/>
          </a:p>
          <a:p>
            <a:pPr marL="800100" lvl="1" indent="-800100">
              <a:buFont typeface="+mj-lt"/>
              <a:buAutoNum type="arabicPeriod" startAt="19"/>
            </a:pPr>
            <a:endParaRPr lang="es-NI" sz="1600" b="1" dirty="0"/>
          </a:p>
          <a:p>
            <a:pPr>
              <a:buNone/>
            </a:pPr>
            <a:endParaRPr lang="es-NI" sz="2000" b="1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00721" y="0"/>
            <a:ext cx="11876049" cy="6926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NI" b="1" dirty="0" smtClean="0"/>
              <a:t>TIPIFICACIÓN INVASORES-COLONOS</a:t>
            </a:r>
            <a:endParaRPr lang="es-NI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60488"/>
            <a:ext cx="4293220" cy="28524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99" y="4460487"/>
            <a:ext cx="4322439" cy="26946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604" y="4460486"/>
            <a:ext cx="4572396" cy="26946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419" y="692696"/>
            <a:ext cx="3785581" cy="37677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36" y="692695"/>
            <a:ext cx="4441591" cy="37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779" y="548681"/>
            <a:ext cx="11597269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Establecimiento de Ganadería por colonos</a:t>
            </a:r>
          </a:p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Organización social, comunidad y territorio  por los mestizos </a:t>
            </a:r>
            <a:endParaRPr lang="es-NI" sz="2000" b="1" dirty="0"/>
          </a:p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Portación de armas de fuero y de guerra</a:t>
            </a:r>
            <a:endParaRPr lang="es-NI" sz="2000" b="1" dirty="0"/>
          </a:p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Concesiones de  mineras en territorios </a:t>
            </a:r>
            <a:r>
              <a:rPr lang="es-ES" sz="2000" b="1" dirty="0" err="1" smtClean="0"/>
              <a:t>mayangna</a:t>
            </a:r>
            <a:r>
              <a:rPr lang="es-ES" sz="2000" b="1" dirty="0" smtClean="0"/>
              <a:t>.</a:t>
            </a:r>
            <a:endParaRPr lang="es-NI" sz="2000" b="1" dirty="0"/>
          </a:p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Creación de Cooperativas falsas</a:t>
            </a:r>
            <a:endParaRPr lang="es-NI" sz="2000" b="1" dirty="0"/>
          </a:p>
          <a:p>
            <a:pPr marL="800100" indent="-800100">
              <a:buSzPct val="100000"/>
              <a:buFont typeface="+mj-lt"/>
              <a:buAutoNum type="arabicPeriod" startAt="12"/>
            </a:pPr>
            <a:r>
              <a:rPr lang="es-ES" sz="2000" b="1" dirty="0"/>
              <a:t>Robos con intimidación a los </a:t>
            </a:r>
            <a:r>
              <a:rPr lang="es-ES" sz="2000" b="1" dirty="0" smtClean="0"/>
              <a:t>comunitarios </a:t>
            </a:r>
            <a:endParaRPr lang="es-ES" sz="2000" b="1" dirty="0"/>
          </a:p>
          <a:p>
            <a:pPr marL="800100" lvl="1" indent="-800100">
              <a:buSzPct val="100000"/>
              <a:buFont typeface="+mj-lt"/>
              <a:buAutoNum type="arabicPeriod" startAt="18"/>
            </a:pPr>
            <a:r>
              <a:rPr lang="es-NI" sz="2000" b="1" dirty="0"/>
              <a:t>Crimen </a:t>
            </a:r>
            <a:r>
              <a:rPr lang="es-NI" sz="2000" b="1" dirty="0" smtClean="0"/>
              <a:t>organizado(Muertes </a:t>
            </a:r>
            <a:r>
              <a:rPr lang="es-NI" sz="2000" b="1" dirty="0"/>
              <a:t>L</a:t>
            </a:r>
            <a:r>
              <a:rPr lang="es-NI" sz="2000" b="1" dirty="0" smtClean="0"/>
              <a:t>ideres)</a:t>
            </a:r>
            <a:endParaRPr lang="es-NI" sz="2000" b="1" dirty="0"/>
          </a:p>
          <a:p>
            <a:pPr marL="800100" lvl="1" indent="-800100">
              <a:buSzPct val="100000"/>
              <a:buFont typeface="+mj-lt"/>
              <a:buAutoNum type="arabicPeriod" startAt="18"/>
            </a:pPr>
            <a:r>
              <a:rPr lang="es-NI" sz="2000" b="1" dirty="0"/>
              <a:t>Daños patrimoniales TANGIBLES E </a:t>
            </a:r>
            <a:r>
              <a:rPr lang="es-NI" sz="2000" b="1" dirty="0" smtClean="0"/>
              <a:t>INTANGIBLES</a:t>
            </a:r>
          </a:p>
          <a:p>
            <a:pPr marL="800100" lvl="1" indent="-800100">
              <a:buSzPct val="100000"/>
              <a:buFont typeface="+mj-lt"/>
              <a:buAutoNum type="arabicPeriod" startAt="18"/>
            </a:pPr>
            <a:r>
              <a:rPr lang="es-NI" sz="2000" b="1" dirty="0" smtClean="0"/>
              <a:t>Daños ambientales.</a:t>
            </a:r>
            <a:endParaRPr lang="es-NI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9833"/>
            <a:ext cx="4047893" cy="28881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966" y="3969832"/>
            <a:ext cx="3371083" cy="28881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57" y="3944651"/>
            <a:ext cx="5017443" cy="29385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623" y="0"/>
            <a:ext cx="4391378" cy="34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6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2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" y="485424"/>
            <a:ext cx="12054468" cy="3510844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pPr algn="just"/>
            <a:r>
              <a:rPr lang="es-NI" sz="1800" b="1" dirty="0" smtClean="0"/>
              <a:t>normas ecológicas y plan de desarrollo con identidad  territorial.(zonificación,)</a:t>
            </a:r>
          </a:p>
          <a:p>
            <a:pPr algn="just"/>
            <a:r>
              <a:rPr lang="es-NI" sz="1800" b="1" dirty="0" smtClean="0"/>
              <a:t>Diagnostico y asesoría jurídico (hijos de territorios)</a:t>
            </a:r>
          </a:p>
          <a:p>
            <a:pPr algn="just"/>
            <a:r>
              <a:rPr lang="es-NI" sz="1800" b="1" dirty="0" smtClean="0"/>
              <a:t>Foros territoriales, municipales y nacional</a:t>
            </a:r>
          </a:p>
          <a:p>
            <a:pPr algn="just"/>
            <a:r>
              <a:rPr lang="es-NI" sz="1800" b="1" dirty="0" smtClean="0"/>
              <a:t>Relimpieza  en los carriles</a:t>
            </a:r>
          </a:p>
          <a:p>
            <a:pPr algn="just"/>
            <a:r>
              <a:rPr lang="es-NI" sz="1800" b="1" dirty="0" smtClean="0"/>
              <a:t>Patrullaje  y Puesto control</a:t>
            </a:r>
          </a:p>
          <a:p>
            <a:pPr algn="just"/>
            <a:r>
              <a:rPr lang="es-NI" sz="1800" b="1" dirty="0" smtClean="0"/>
              <a:t>Construcción de señalización en los limites</a:t>
            </a:r>
          </a:p>
          <a:p>
            <a:pPr algn="just"/>
            <a:r>
              <a:rPr lang="es-NI" sz="1800" b="1" dirty="0" smtClean="0"/>
              <a:t>Banco de información (datos)</a:t>
            </a:r>
          </a:p>
          <a:p>
            <a:pPr algn="just"/>
            <a:r>
              <a:rPr lang="es-NI" sz="1800" b="1" dirty="0" smtClean="0"/>
              <a:t>Denuncias a invasores  </a:t>
            </a:r>
          </a:p>
          <a:p>
            <a:pPr algn="just"/>
            <a:r>
              <a:rPr lang="es-NI" sz="1800" b="1" dirty="0" smtClean="0"/>
              <a:t>Impulsar conocimiento tradicional(seguridad alimentaria</a:t>
            </a:r>
          </a:p>
          <a:p>
            <a:pPr algn="just"/>
            <a:r>
              <a:rPr lang="es-NI" sz="1800" b="1" dirty="0" smtClean="0"/>
              <a:t>Medicina tradicional y uso de </a:t>
            </a:r>
            <a:r>
              <a:rPr lang="es-NI" sz="1800" b="1" dirty="0"/>
              <a:t>R</a:t>
            </a:r>
            <a:r>
              <a:rPr lang="es-NI" sz="1800" b="1" dirty="0" smtClean="0"/>
              <a:t>ecursos Naturales Sostenib.)</a:t>
            </a:r>
          </a:p>
          <a:p>
            <a:pPr algn="just"/>
            <a:r>
              <a:rPr lang="es-NI" sz="1800" b="1" dirty="0" smtClean="0"/>
              <a:t>Mediaciones de conflictos </a:t>
            </a:r>
          </a:p>
          <a:p>
            <a:pPr algn="just"/>
            <a:r>
              <a:rPr lang="es-NI" sz="1800" b="1" dirty="0" smtClean="0"/>
              <a:t>Sensibilización a los colindantes </a:t>
            </a:r>
          </a:p>
          <a:p>
            <a:pPr algn="just"/>
            <a:r>
              <a:rPr lang="es-NI" sz="1800" b="1" dirty="0" smtClean="0"/>
              <a:t>Plan de ordenamiento T.  (saneamiento)</a:t>
            </a:r>
          </a:p>
          <a:p>
            <a:pPr algn="just"/>
            <a:r>
              <a:rPr lang="es-NI" sz="1800" b="1" dirty="0" smtClean="0"/>
              <a:t>Plan de Incidencia Política.</a:t>
            </a:r>
          </a:p>
          <a:p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" y="0"/>
            <a:ext cx="12054467" cy="440267"/>
          </a:xfr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NI" sz="3200" b="1" dirty="0" smtClean="0"/>
              <a:t>ESTRATEGIA DE CONTROL   </a:t>
            </a:r>
            <a:endParaRPr lang="es-NI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96268"/>
            <a:ext cx="4004744" cy="28617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745" y="3996268"/>
            <a:ext cx="3400766" cy="28617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511" y="443222"/>
            <a:ext cx="4648957" cy="35530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745" y="3951111"/>
            <a:ext cx="4786490" cy="33152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512" y="657922"/>
            <a:ext cx="3555998" cy="33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Escritorio\foto patrullaje Wawa\Img_10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3466260"/>
            <a:ext cx="4499992" cy="305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Escritorio\foto patrullaje Wawa\Img_1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008" y="2"/>
            <a:ext cx="4283968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C:\Users\Invitado\Downloads\uu\uuf\ax\Tav\bosawas\DSC015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999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1524000" y="3068960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>
                <a:solidFill>
                  <a:srgbClr val="FF0000"/>
                </a:solidFill>
              </a:rPr>
              <a:t>Despale grandes áreas 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600056" y="2996952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>
                <a:solidFill>
                  <a:srgbClr val="FF0000"/>
                </a:solidFill>
              </a:rPr>
              <a:t>Aclaración a los Invasores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524000" y="6488668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>
                <a:solidFill>
                  <a:srgbClr val="FF0000"/>
                </a:solidFill>
              </a:rPr>
              <a:t>Sensibilización a los invasores 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00056" y="6488668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>
                <a:solidFill>
                  <a:srgbClr val="FF0000"/>
                </a:solidFill>
              </a:rPr>
              <a:t>Diagnósticos Jurídicos  </a:t>
            </a:r>
          </a:p>
        </p:txBody>
      </p:sp>
      <p:pic>
        <p:nvPicPr>
          <p:cNvPr id="12" name="11 Imagen" descr="C:\Documents and Settings\666\Escritorio\Carrileo MSA\IMG_2876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56992"/>
            <a:ext cx="42839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71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11503024" cy="666044"/>
          </a:xfrm>
        </p:spPr>
        <p:txBody>
          <a:bodyPr>
            <a:normAutofit fontScale="90000"/>
          </a:bodyPr>
          <a:lstStyle/>
          <a:p>
            <a:r>
              <a:rPr lang="es-NI" b="1" dirty="0" smtClean="0"/>
              <a:t>ACCIONES  COMUNITARIOS</a:t>
            </a:r>
            <a:endParaRPr lang="es-NI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751" y="579862"/>
            <a:ext cx="4230441" cy="35292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682" y="579861"/>
            <a:ext cx="3714318" cy="35292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7" y="4109156"/>
            <a:ext cx="5266604" cy="27488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91" y="4109156"/>
            <a:ext cx="5660686" cy="2748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06" y="579861"/>
            <a:ext cx="4414475" cy="35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087921" cy="680224"/>
          </a:xfrm>
        </p:spPr>
        <p:txBody>
          <a:bodyPr>
            <a:normAutofit fontScale="90000"/>
          </a:bodyPr>
          <a:lstStyle/>
          <a:p>
            <a:r>
              <a:rPr lang="es-NI" dirty="0" smtClean="0"/>
              <a:t>Limpieza y señalización </a:t>
            </a:r>
            <a:endParaRPr lang="es-NI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993"/>
            <a:ext cx="2828789" cy="2447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078" y="773992"/>
            <a:ext cx="2828789" cy="24470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21023"/>
            <a:ext cx="4255911" cy="36369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10" y="3221023"/>
            <a:ext cx="3623734" cy="36369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644" y="3254890"/>
            <a:ext cx="4397083" cy="36369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455" y="773992"/>
            <a:ext cx="3457684" cy="24470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532" y="773994"/>
            <a:ext cx="3078546" cy="24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6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35" y="869795"/>
            <a:ext cx="6393366" cy="24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81" y="78059"/>
            <a:ext cx="12043187" cy="602165"/>
          </a:xfrm>
        </p:spPr>
        <p:txBody>
          <a:bodyPr>
            <a:normAutofit fontScale="90000"/>
          </a:bodyPr>
          <a:lstStyle/>
          <a:p>
            <a:r>
              <a:rPr lang="es-NI" dirty="0" smtClean="0"/>
              <a:t> </a:t>
            </a:r>
            <a:r>
              <a:rPr lang="es-NI" sz="3100" b="1" dirty="0" smtClean="0"/>
              <a:t>ACOMPAÑAMIENTO INTERINSTITUCIONAL EN LOS TERRITORIOS </a:t>
            </a:r>
            <a:endParaRPr lang="es-NI" sz="31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11" y="680224"/>
            <a:ext cx="11842595" cy="5988205"/>
          </a:xfrm>
        </p:spPr>
        <p:txBody>
          <a:bodyPr/>
          <a:lstStyle/>
          <a:p>
            <a:r>
              <a:rPr lang="es-NI" dirty="0" smtClean="0"/>
              <a:t>MAYANGNA SAUNI AS</a:t>
            </a:r>
          </a:p>
          <a:p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" y="1037063"/>
            <a:ext cx="5623930" cy="27989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10" y="1037063"/>
            <a:ext cx="5032789" cy="2798956"/>
          </a:xfrm>
          <a:prstGeom prst="rect">
            <a:avLst/>
          </a:prstGeom>
        </p:spPr>
      </p:pic>
      <p:pic>
        <p:nvPicPr>
          <p:cNvPr id="6" name="Imagen 5" descr="G:\GTI sauni as\101MSDCF\DSC0037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63" y="3836019"/>
            <a:ext cx="5114948" cy="302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12" y="3836018"/>
            <a:ext cx="5032788" cy="30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067822" cy="711200"/>
          </a:xfrm>
        </p:spPr>
        <p:txBody>
          <a:bodyPr/>
          <a:lstStyle/>
          <a:p>
            <a:pPr algn="ctr"/>
            <a:r>
              <a:rPr lang="es-NI" b="1" dirty="0" smtClean="0"/>
              <a:t>MOTOSIERRA Y RIFLE OCUPADAS</a:t>
            </a:r>
            <a:endParaRPr lang="es-NI" b="1" dirty="0"/>
          </a:p>
        </p:txBody>
      </p:sp>
      <p:pic>
        <p:nvPicPr>
          <p:cNvPr id="4" name="Marcador de contenido 3" descr="C:\Users\Usuario\Desktop\104___05\IMG_0660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13" y="553155"/>
            <a:ext cx="5479109" cy="273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22" y="3285065"/>
            <a:ext cx="5667022" cy="35729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4578" y="-914401"/>
            <a:ext cx="2731910" cy="56670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3922" y="2244900"/>
            <a:ext cx="3747089" cy="54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9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6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89571" y="836712"/>
            <a:ext cx="11809141" cy="561662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AR" b="1" dirty="0" smtClean="0"/>
              <a:t>Divulgación del  contexto de vida del pueblo Mayangna,(diferentes medios de comunicación Nacional e internacional)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 smtClean="0"/>
              <a:t>Manifestaciones pacificas en todos los niveles.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 smtClean="0"/>
              <a:t>Procesamiento  </a:t>
            </a:r>
            <a:r>
              <a:rPr lang="es-AR" b="1" dirty="0"/>
              <a:t>a los autores intelectuales de traficantes de tierra </a:t>
            </a:r>
            <a:r>
              <a:rPr lang="es-AR" b="1" dirty="0" smtClean="0"/>
              <a:t>ilegales,  dentro de los territorios Mayangna</a:t>
            </a:r>
            <a:r>
              <a:rPr lang="es-AR" b="1" dirty="0"/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/>
              <a:t>Exigimos desalojar a los invasores que se encuentran ilegalmente en los territorios Mayangna y la RBB.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 smtClean="0"/>
              <a:t>Exigir  </a:t>
            </a:r>
            <a:r>
              <a:rPr lang="es-AR" b="1" dirty="0"/>
              <a:t>a la Corte Suprema de Justicia (CSJ) y Procuraduría General de la República (PGR), emitir resolución de reconocimiento con capacidad jurisdiccional de las autoridades de los Gobiernos Territoriales.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/>
              <a:t>Que la Corte intervenga de oficio  para desalojo de familias precaristas en los territorios Mayangna.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b="1" dirty="0"/>
              <a:t>Exigimos acompañamiento IN SITU de las autoridades e instancias competentes en la materia.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9210" y="1"/>
            <a:ext cx="11909502" cy="46166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NI" sz="2400" b="1" dirty="0"/>
              <a:t>Demandas </a:t>
            </a:r>
            <a:r>
              <a:rPr lang="es-NI" sz="2400" b="1" dirty="0" smtClean="0"/>
              <a:t> e incidencias de Territorios </a:t>
            </a:r>
            <a:r>
              <a:rPr lang="es-NI" sz="2400" b="1" dirty="0"/>
              <a:t>Mayangna </a:t>
            </a:r>
          </a:p>
        </p:txBody>
      </p:sp>
    </p:spTree>
    <p:extLst>
      <p:ext uri="{BB962C8B-B14F-4D97-AF65-F5344CB8AC3E}">
        <p14:creationId xmlns:p14="http://schemas.microsoft.com/office/powerpoint/2010/main" val="23941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11987561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 startAt="6"/>
            </a:pPr>
            <a:r>
              <a:rPr lang="es-AR" sz="2800" b="1" dirty="0" smtClean="0"/>
              <a:t>Demandamos  </a:t>
            </a:r>
            <a:r>
              <a:rPr lang="es-AR" sz="2800" b="1" dirty="0"/>
              <a:t>por la vía penal a los invasores por los daños y perjuicios causados a los recursos naturales y los patrimonios </a:t>
            </a:r>
            <a:r>
              <a:rPr lang="es-AR" sz="2800" b="1" dirty="0" smtClean="0"/>
              <a:t>en  </a:t>
            </a:r>
            <a:r>
              <a:rPr lang="es-AR" sz="2800" b="1" dirty="0"/>
              <a:t>los Territorios Mayangna.</a:t>
            </a:r>
          </a:p>
          <a:p>
            <a:pPr marL="514350" indent="-514350" algn="just">
              <a:buFont typeface="+mj-lt"/>
              <a:buAutoNum type="arabicPeriod" startAt="6"/>
            </a:pPr>
            <a:r>
              <a:rPr lang="es-AR" sz="2800" b="1" dirty="0" smtClean="0"/>
              <a:t>Exigencia de  </a:t>
            </a:r>
            <a:r>
              <a:rPr lang="es-AR" sz="2800" b="1" dirty="0"/>
              <a:t>acompañamiento del Batallón Ecológico (BECO), Policía Nacional (P.N) y MARENA, a  las autoridades de los Gobiernos Territoriales y la Nación Mayangna, para la ejecución de las resoluciones correspondiente.  </a:t>
            </a:r>
          </a:p>
          <a:p>
            <a:pPr marL="514350" indent="-514350" algn="just">
              <a:buFont typeface="+mj-lt"/>
              <a:buAutoNum type="arabicPeriod" startAt="6"/>
            </a:pPr>
            <a:r>
              <a:rPr lang="es-AR" sz="2800" b="1" dirty="0"/>
              <a:t>Que el Gobierno cumpla con los acuerdos, convenios Nacionales e  </a:t>
            </a:r>
            <a:r>
              <a:rPr lang="es-AR" sz="2800" b="1" dirty="0" smtClean="0"/>
              <a:t>internacionales</a:t>
            </a:r>
            <a:r>
              <a:rPr lang="es-AR" sz="2800" b="1" dirty="0"/>
              <a:t>.</a:t>
            </a:r>
          </a:p>
          <a:p>
            <a:endParaRPr lang="es-NI" sz="2800" b="1" dirty="0"/>
          </a:p>
        </p:txBody>
      </p:sp>
    </p:spTree>
    <p:extLst>
      <p:ext uri="{BB962C8B-B14F-4D97-AF65-F5344CB8AC3E}">
        <p14:creationId xmlns:p14="http://schemas.microsoft.com/office/powerpoint/2010/main" val="38704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044" y="1"/>
            <a:ext cx="11830755" cy="508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s-NI" b="1" dirty="0" smtClean="0"/>
              <a:t>LOGROS ALCANZADOS </a:t>
            </a:r>
            <a:endParaRPr lang="es-NI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022" y="1151467"/>
            <a:ext cx="12112978" cy="5706532"/>
          </a:xfrm>
        </p:spPr>
        <p:txBody>
          <a:bodyPr>
            <a:normAutofit/>
          </a:bodyPr>
          <a:lstStyle/>
          <a:p>
            <a:r>
              <a:rPr lang="es-NI" sz="1600" b="1" dirty="0" smtClean="0"/>
              <a:t>Decreto 15-2013.(coordinación interinstitucionales)</a:t>
            </a:r>
          </a:p>
          <a:p>
            <a:r>
              <a:rPr lang="es-NI" sz="1600" b="1" dirty="0" smtClean="0"/>
              <a:t>Realizado proceso judicial  a los  usurpadores de tierra</a:t>
            </a:r>
          </a:p>
          <a:p>
            <a:r>
              <a:rPr lang="es-NI" sz="1600" b="1" dirty="0" smtClean="0"/>
              <a:t> Diagnostico jurídicos de los territorios</a:t>
            </a:r>
          </a:p>
          <a:p>
            <a:r>
              <a:rPr lang="es-NI" sz="1600" b="1" dirty="0" smtClean="0"/>
              <a:t>Alianza de cooperación temporal. (PROYECTOS)</a:t>
            </a:r>
          </a:p>
          <a:p>
            <a:r>
              <a:rPr lang="es-NI" sz="1600" b="1" dirty="0" smtClean="0"/>
              <a:t>Nombramiento de cargos públicos (juzgados </a:t>
            </a:r>
            <a:r>
              <a:rPr lang="es-NI" sz="1600" b="1" dirty="0"/>
              <a:t>M</a:t>
            </a:r>
            <a:r>
              <a:rPr lang="es-NI" sz="1600" b="1" dirty="0" smtClean="0"/>
              <a:t>unicipales, departamentales)</a:t>
            </a:r>
          </a:p>
          <a:p>
            <a:r>
              <a:rPr lang="es-NI" sz="1600" b="1" dirty="0" smtClean="0"/>
              <a:t>Mecanismo y acciones  estratégico de saneamiento.</a:t>
            </a:r>
          </a:p>
          <a:p>
            <a:r>
              <a:rPr lang="es-NI" sz="1600" b="1" dirty="0" smtClean="0"/>
              <a:t>Vicibilizacion   de la situación de los territorios Mayangna en toda Nicaragua.</a:t>
            </a:r>
          </a:p>
          <a:p>
            <a:r>
              <a:rPr lang="es-NI" sz="1600" b="1" dirty="0" smtClean="0"/>
              <a:t>Creación de Batallón ecológico.</a:t>
            </a:r>
          </a:p>
          <a:p>
            <a:r>
              <a:rPr lang="es-NI" sz="1600" b="1" dirty="0" smtClean="0"/>
              <a:t>Avance significativo de señalización de limites territoriales</a:t>
            </a:r>
          </a:p>
          <a:p>
            <a:r>
              <a:rPr lang="es-NI" sz="3200" b="1" dirty="0" smtClean="0"/>
              <a:t>OBSTACULOS</a:t>
            </a:r>
            <a:r>
              <a:rPr lang="es-NI" sz="4000" b="1" dirty="0" smtClean="0"/>
              <a:t> </a:t>
            </a:r>
          </a:p>
          <a:p>
            <a:r>
              <a:rPr lang="es-NI" sz="1800" b="1" dirty="0"/>
              <a:t>La Nación Mayangna no cuenta  con fondos económico para el acompañamiento en todo el proceso de saneamiento de los territorios.(asesoría jurídica, elaboración plan estratégico de saneamiento de los territorios, incidencia </a:t>
            </a:r>
            <a:r>
              <a:rPr lang="es-NI" sz="1800" b="1" dirty="0" smtClean="0"/>
              <a:t>política en </a:t>
            </a:r>
            <a:r>
              <a:rPr lang="es-NI" sz="1800" b="1" dirty="0"/>
              <a:t>todos los niveles, divulgación, </a:t>
            </a:r>
            <a:r>
              <a:rPr lang="es-NI" sz="1800" b="1" dirty="0" smtClean="0"/>
              <a:t>capacitación y comunicación, </a:t>
            </a:r>
            <a:r>
              <a:rPr lang="es-NI" sz="1800" b="1" dirty="0"/>
              <a:t>equipamiento y logística ). </a:t>
            </a:r>
          </a:p>
          <a:p>
            <a:r>
              <a:rPr lang="es-NI" sz="1800" b="1" dirty="0"/>
              <a:t>Voluntad política</a:t>
            </a:r>
            <a:r>
              <a:rPr lang="es-NI" sz="1800" b="1" dirty="0" smtClean="0"/>
              <a:t>.</a:t>
            </a:r>
          </a:p>
          <a:p>
            <a:endParaRPr lang="es-NI" sz="1800" b="1" dirty="0"/>
          </a:p>
          <a:p>
            <a:endParaRPr lang="es-NI" sz="2000" b="1" dirty="0" smtClean="0"/>
          </a:p>
          <a:p>
            <a:endParaRPr lang="es-NI" b="1" dirty="0"/>
          </a:p>
        </p:txBody>
      </p:sp>
    </p:spTree>
    <p:extLst>
      <p:ext uri="{BB962C8B-B14F-4D97-AF65-F5344CB8AC3E}">
        <p14:creationId xmlns:p14="http://schemas.microsoft.com/office/powerpoint/2010/main" val="90927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599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s-NI" sz="2800" b="1" dirty="0" smtClean="0"/>
              <a:t>ACCIONES  INMEDIATA AL  PROCESO DE SANEAMIENTO PARA MATERIALIZAR </a:t>
            </a:r>
            <a:endParaRPr lang="es-NI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409" y="1016000"/>
            <a:ext cx="11841395" cy="5674732"/>
          </a:xfrm>
        </p:spPr>
        <p:txBody>
          <a:bodyPr/>
          <a:lstStyle/>
          <a:p>
            <a:r>
              <a:rPr lang="es-NI" b="1" dirty="0" smtClean="0">
                <a:solidFill>
                  <a:srgbClr val="FF0000"/>
                </a:solidFill>
              </a:rPr>
              <a:t>ESTABLECER ESTRATEGIAS DE ALIANZA DIRECTAS CON LAS ONGS </a:t>
            </a:r>
          </a:p>
          <a:p>
            <a:r>
              <a:rPr lang="es-NI" b="1" dirty="0" smtClean="0"/>
              <a:t>Divulgación, sistemas de comunicación y capacitación  sobre los derechos territoriales y derechos indígenas.</a:t>
            </a:r>
          </a:p>
          <a:p>
            <a:r>
              <a:rPr lang="es-NI" b="1" dirty="0" smtClean="0"/>
              <a:t>Asesoría </a:t>
            </a:r>
            <a:r>
              <a:rPr lang="es-NI" b="1" dirty="0"/>
              <a:t>jurídicas y diagnósticos jurídicos en las zonas mas </a:t>
            </a:r>
            <a:r>
              <a:rPr lang="es-NI" b="1" dirty="0" smtClean="0"/>
              <a:t>afectadas.(permanente)</a:t>
            </a:r>
          </a:p>
          <a:p>
            <a:r>
              <a:rPr lang="es-NI" dirty="0"/>
              <a:t>Conformación de Guardabosque y Equipamientos de material operativo. </a:t>
            </a:r>
            <a:endParaRPr lang="es-NI" dirty="0" smtClean="0"/>
          </a:p>
          <a:p>
            <a:r>
              <a:rPr lang="es-NI" dirty="0" smtClean="0"/>
              <a:t>Proyectos de señalización permanentes en los limites de los territorios (</a:t>
            </a:r>
            <a:r>
              <a:rPr lang="es-NI" b="1" dirty="0" smtClean="0"/>
              <a:t>carriles, rótulos, mojones, reforestación</a:t>
            </a:r>
            <a:r>
              <a:rPr lang="es-NI" b="1" dirty="0"/>
              <a:t>,</a:t>
            </a:r>
            <a:r>
              <a:rPr lang="es-NI" b="1" dirty="0" smtClean="0"/>
              <a:t> puesto de control en las zonas vulnerables</a:t>
            </a:r>
            <a:r>
              <a:rPr lang="es-NI" dirty="0" smtClean="0"/>
              <a:t>).</a:t>
            </a:r>
          </a:p>
          <a:p>
            <a:r>
              <a:rPr lang="es-NI" dirty="0" smtClean="0"/>
              <a:t>Estudio sobre impacto ambiental causado por los invasores.(</a:t>
            </a:r>
            <a:r>
              <a:rPr lang="es-NI" b="1" dirty="0"/>
              <a:t>C</a:t>
            </a:r>
            <a:r>
              <a:rPr lang="es-NI" b="1" dirty="0" smtClean="0"/>
              <a:t>uantificación de daños ambientales, estudio de carbono).</a:t>
            </a:r>
          </a:p>
          <a:p>
            <a:r>
              <a:rPr lang="es-NI" dirty="0"/>
              <a:t>Estudio socioeconómico y desmembración  de tres territorios, (</a:t>
            </a:r>
            <a:r>
              <a:rPr lang="es-NI" b="1" dirty="0"/>
              <a:t>Sauni</a:t>
            </a:r>
            <a:r>
              <a:rPr lang="es-NI" dirty="0"/>
              <a:t> </a:t>
            </a:r>
            <a:r>
              <a:rPr lang="es-NI" b="1" dirty="0"/>
              <a:t>Walakwas, Sauni Ulwa y Sauni Umra-Was</a:t>
            </a:r>
            <a:r>
              <a:rPr lang="es-NI" dirty="0"/>
              <a:t>).</a:t>
            </a:r>
          </a:p>
          <a:p>
            <a:endParaRPr lang="es-NI" b="1" dirty="0" smtClean="0"/>
          </a:p>
        </p:txBody>
      </p:sp>
    </p:spTree>
    <p:extLst>
      <p:ext uri="{BB962C8B-B14F-4D97-AF65-F5344CB8AC3E}">
        <p14:creationId xmlns:p14="http://schemas.microsoft.com/office/powerpoint/2010/main" val="1834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11503024" cy="892098"/>
          </a:xfrm>
        </p:spPr>
        <p:txBody>
          <a:bodyPr>
            <a:normAutofit/>
          </a:bodyPr>
          <a:lstStyle/>
          <a:p>
            <a:r>
              <a:rPr lang="es-NI" sz="2800" b="1" dirty="0" smtClean="0"/>
              <a:t>UN BUEN CONTROL TERRITORIAL </a:t>
            </a:r>
            <a:endParaRPr lang="es-NI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" y="780585"/>
            <a:ext cx="12191998" cy="6077415"/>
          </a:xfrm>
        </p:spPr>
        <p:txBody>
          <a:bodyPr>
            <a:normAutofit fontScale="92500" lnSpcReduction="20000"/>
          </a:bodyPr>
          <a:lstStyle/>
          <a:p>
            <a:r>
              <a:rPr lang="es-NI" b="1" u="sng" dirty="0" smtClean="0"/>
              <a:t>UNA BUENA GOBERNANZA INDIGENA TERRITORIAL</a:t>
            </a:r>
          </a:p>
          <a:p>
            <a:r>
              <a:rPr lang="es-NI" b="1" dirty="0" smtClean="0"/>
              <a:t>TRANSPARENCIA DE LIDERAZGO</a:t>
            </a:r>
          </a:p>
          <a:p>
            <a:r>
              <a:rPr lang="es-NI" b="1" dirty="0" smtClean="0"/>
              <a:t>ARTICULACION DE LEY TRADICONAL Y CIENTIFICA </a:t>
            </a:r>
          </a:p>
          <a:p>
            <a:r>
              <a:rPr lang="es-NI" b="1" dirty="0" smtClean="0"/>
              <a:t>APROPIACION , DEFENZA  Y ADMINISTRAR</a:t>
            </a:r>
          </a:p>
          <a:p>
            <a:r>
              <a:rPr lang="es-NI" b="1" dirty="0" smtClean="0"/>
              <a:t>BIRI-BIRI,ASLA,KAPAPAT</a:t>
            </a:r>
          </a:p>
          <a:p>
            <a:r>
              <a:rPr lang="es-NI" b="1" dirty="0" smtClean="0"/>
              <a:t>PLAN DE ESTRATEGIA DE ADMINISTRACION</a:t>
            </a:r>
          </a:p>
          <a:p>
            <a:r>
              <a:rPr lang="es-NI" b="1" dirty="0" smtClean="0"/>
              <a:t>(POA,POG,PLAN DE VIDA )</a:t>
            </a:r>
          </a:p>
          <a:p>
            <a:r>
              <a:rPr lang="es-NI" b="1" dirty="0" smtClean="0"/>
              <a:t>PLAN ESTRATEGICO POLITICO.</a:t>
            </a:r>
          </a:p>
          <a:p>
            <a:r>
              <a:rPr lang="es-NI" sz="16600" b="1" dirty="0" smtClean="0"/>
              <a:t>UNIDAD</a:t>
            </a:r>
          </a:p>
          <a:p>
            <a:r>
              <a:rPr lang="es-NI" b="1" dirty="0" smtClean="0"/>
              <a:t> </a:t>
            </a:r>
            <a:endParaRPr lang="es-NI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13" y="598311"/>
            <a:ext cx="7388992" cy="52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>
          <a:xfrm>
            <a:off x="1" y="1"/>
            <a:ext cx="8196145" cy="825190"/>
          </a:xfrm>
        </p:spPr>
        <p:txBody>
          <a:bodyPr>
            <a:normAutofit/>
          </a:bodyPr>
          <a:lstStyle/>
          <a:p>
            <a:r>
              <a:rPr lang="es-NI" sz="3600" b="1" dirty="0"/>
              <a:t>YAKSIHNI PALNI MAYANGNA YULNI</a:t>
            </a: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42518" y="3786188"/>
            <a:ext cx="6549482" cy="358545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25190"/>
            <a:ext cx="8048977" cy="29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6188"/>
            <a:ext cx="5642516" cy="358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979" y="0"/>
            <a:ext cx="4143022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61" y="144966"/>
            <a:ext cx="11942956" cy="66907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s-NI" b="1" dirty="0" smtClean="0"/>
              <a:t>QUE ES NACIÓN MAYANGNA</a:t>
            </a:r>
            <a:endParaRPr lang="es-NI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360" y="982134"/>
            <a:ext cx="11942957" cy="16481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NI" sz="3200" b="1" dirty="0" smtClean="0"/>
              <a:t>Es una nación con identidad propia milenaria, geográfica, demográfica, con una cultura, principios, cosmovisión  y espiritualidad que transmite de generación en generación.</a:t>
            </a:r>
            <a:endParaRPr lang="es-NI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444" y="4763911"/>
            <a:ext cx="3499555" cy="20940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43" y="4363154"/>
            <a:ext cx="3709688" cy="2494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955" y="4363155"/>
            <a:ext cx="3081866" cy="289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716" y="4226004"/>
            <a:ext cx="2115728" cy="2898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873" y="2393244"/>
            <a:ext cx="4547127" cy="47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8311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s-NI" b="1" dirty="0" smtClean="0"/>
              <a:t>ELEMENTOS CONSTITUTIVOS DE LA NM</a:t>
            </a:r>
            <a:endParaRPr lang="es-NI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846667"/>
            <a:ext cx="12192000" cy="7570852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Territorios demarcados, titulados ( 8,101 Km2)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Sistema de administración.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Población milenaria </a:t>
            </a:r>
            <a:endParaRPr lang="es-NI" sz="1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Un idioma propio como su lengua franca de comunicación en todo los territorio, con su sistema </a:t>
            </a:r>
            <a:r>
              <a:rPr lang="es-ES" sz="1800" b="1" dirty="0" smtClean="0"/>
              <a:t>educativo;( Panamahka, Ulwa, Tuahka, Yusku) ;</a:t>
            </a:r>
            <a:endParaRPr lang="es-NI" sz="1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Recursos naturales, la biodiversidad </a:t>
            </a:r>
            <a:r>
              <a:rPr lang="es-ES" sz="1800" b="1" dirty="0" smtClean="0"/>
              <a:t> </a:t>
            </a:r>
            <a:r>
              <a:rPr lang="es-ES" sz="1800" b="1" dirty="0"/>
              <a:t>como su patrimonio; </a:t>
            </a:r>
            <a:endParaRPr lang="es-NI" sz="1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El sistema Sacro comunitario como base, los </a:t>
            </a:r>
            <a:r>
              <a:rPr lang="es-ES" sz="1800" b="1" dirty="0" smtClean="0"/>
              <a:t>GTIs instituciones  </a:t>
            </a:r>
            <a:r>
              <a:rPr lang="es-ES" sz="1800" b="1" dirty="0"/>
              <a:t>para la auto-administración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Sistema espiritualidad, B</a:t>
            </a:r>
            <a:r>
              <a:rPr lang="es-ES" sz="1800" b="1" dirty="0" smtClean="0"/>
              <a:t>iri</a:t>
            </a:r>
            <a:r>
              <a:rPr lang="es-ES" sz="1800" b="1" dirty="0"/>
              <a:t>, B</a:t>
            </a:r>
            <a:r>
              <a:rPr lang="es-ES" sz="1800" b="1" dirty="0" smtClean="0"/>
              <a:t>iri</a:t>
            </a:r>
            <a:r>
              <a:rPr lang="es-ES" sz="1800" b="1" dirty="0"/>
              <a:t>, kalwahai, A</a:t>
            </a:r>
            <a:r>
              <a:rPr lang="es-ES" sz="1800" b="1" dirty="0" smtClean="0"/>
              <a:t>sangba</a:t>
            </a:r>
            <a:r>
              <a:rPr lang="es-ES" sz="1800" b="1" dirty="0"/>
              <a:t>, M</a:t>
            </a:r>
            <a:r>
              <a:rPr lang="es-ES" sz="1800" b="1" dirty="0" smtClean="0"/>
              <a:t>alam</a:t>
            </a:r>
            <a:endParaRPr lang="es-ES" sz="1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" sz="1800" b="1" dirty="0"/>
              <a:t>Expresión soberana del Asanglawana para construir su propio sistema institucional denominada, Nación </a:t>
            </a:r>
            <a:r>
              <a:rPr lang="es-ES" sz="1800" b="1" dirty="0" smtClean="0"/>
              <a:t>Mayangna</a:t>
            </a:r>
          </a:p>
          <a:p>
            <a:pPr marL="514350" lvl="0" indent="-514350" algn="just">
              <a:buFont typeface="+mj-lt"/>
              <a:buAutoNum type="arabicPeriod"/>
            </a:pPr>
            <a:endParaRPr lang="es-NI" sz="1800" b="1" dirty="0"/>
          </a:p>
          <a:p>
            <a:endParaRPr lang="es-NI" sz="2800" dirty="0"/>
          </a:p>
        </p:txBody>
      </p:sp>
      <p:pic>
        <p:nvPicPr>
          <p:cNvPr id="4" name="Picture 3" descr="C:\Users\Lino-Frank\Documents\DIEGO LINO\FOTOS\FOTOS PARA MODULO\639x360_1286945241_CASIQUE  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7852" y="4368800"/>
            <a:ext cx="3803319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ino-Frank\Documents\DIEGO LINO\FOTOS\FOTOS PARA MODULO\IMG_10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022" y="4368800"/>
            <a:ext cx="4064000" cy="246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ino-Frank\Documents\DIEGO LINO\FOTOS\BOSQUES\Foto1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2" y="4368800"/>
            <a:ext cx="3949600" cy="243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6907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s-NI" b="1" dirty="0" smtClean="0"/>
              <a:t>NACION MAYANGNA</a:t>
            </a:r>
            <a:endParaRPr lang="es-NI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417689"/>
            <a:ext cx="12191999" cy="66717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NI" b="1" dirty="0" smtClean="0"/>
              <a:t>Organizada </a:t>
            </a:r>
            <a:r>
              <a:rPr lang="es-NI" b="1" dirty="0"/>
              <a:t>a nivel </a:t>
            </a:r>
            <a:r>
              <a:rPr lang="es-NI" b="1" dirty="0" smtClean="0">
                <a:solidFill>
                  <a:schemeClr val="accent4"/>
                </a:solidFill>
              </a:rPr>
              <a:t>Comunal</a:t>
            </a:r>
            <a:r>
              <a:rPr lang="es-NI" b="1" dirty="0">
                <a:solidFill>
                  <a:schemeClr val="accent4"/>
                </a:solidFill>
              </a:rPr>
              <a:t>, </a:t>
            </a:r>
            <a:r>
              <a:rPr lang="es-NI" b="1" dirty="0" smtClean="0">
                <a:solidFill>
                  <a:schemeClr val="accent4"/>
                </a:solidFill>
              </a:rPr>
              <a:t>Territorial </a:t>
            </a:r>
            <a:r>
              <a:rPr lang="es-NI" b="1" dirty="0">
                <a:solidFill>
                  <a:schemeClr val="accent4"/>
                </a:solidFill>
              </a:rPr>
              <a:t>y Nación</a:t>
            </a:r>
            <a:r>
              <a:rPr lang="es-NI" b="1" dirty="0"/>
              <a:t> Mayangna, en la unidad </a:t>
            </a:r>
            <a:r>
              <a:rPr lang="es-NI" b="1" dirty="0" smtClean="0"/>
              <a:t>de los </a:t>
            </a:r>
            <a:r>
              <a:rPr lang="es-NI" b="1" dirty="0"/>
              <a:t>pueblos </a:t>
            </a:r>
            <a:r>
              <a:rPr lang="es-NI" b="1" u="sng" dirty="0" smtClean="0">
                <a:solidFill>
                  <a:schemeClr val="accent4"/>
                </a:solidFill>
              </a:rPr>
              <a:t>PANAMAHKA, TUAHKA, ULWA, YUSKUH</a:t>
            </a:r>
            <a:r>
              <a:rPr lang="es-NI" b="1" dirty="0" smtClean="0">
                <a:solidFill>
                  <a:schemeClr val="accent4"/>
                </a:solidFill>
              </a:rPr>
              <a:t>,</a:t>
            </a:r>
            <a:r>
              <a:rPr lang="es-NI" b="1" dirty="0" smtClean="0"/>
              <a:t> </a:t>
            </a:r>
            <a:r>
              <a:rPr lang="es-NI" b="1" dirty="0"/>
              <a:t>fundamentado en su  historia, idioma, cosmovisión e  identidad de Nación indígena.</a:t>
            </a:r>
          </a:p>
          <a:p>
            <a:pPr marL="0" indent="0" algn="just">
              <a:buNone/>
            </a:pPr>
            <a:r>
              <a:rPr lang="es-NI" b="1" dirty="0" smtClean="0"/>
              <a:t>OBJETIVO: Fortalecer </a:t>
            </a:r>
            <a:r>
              <a:rPr lang="es-NI" b="1" dirty="0"/>
              <a:t>el proceso de autodeterminación comunal, territorial y Nación Mayangna, con base en los principios, conocimientos y valores socioculturales, con estrategias pertinentes, propiciando el desarrollo integral de las comunidades.</a:t>
            </a:r>
          </a:p>
          <a:p>
            <a:pPr marL="0" indent="0" algn="just">
              <a:buNone/>
            </a:pPr>
            <a:endParaRPr lang="es-NI" sz="3600" b="1" dirty="0" smtClean="0"/>
          </a:p>
          <a:p>
            <a:pPr algn="just">
              <a:buNone/>
            </a:pPr>
            <a:endParaRPr lang="es-NI" dirty="0"/>
          </a:p>
          <a:p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" y="3239912"/>
            <a:ext cx="12192000" cy="39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Elipse"/>
          <p:cNvSpPr/>
          <p:nvPr/>
        </p:nvSpPr>
        <p:spPr>
          <a:xfrm>
            <a:off x="1309511" y="515551"/>
            <a:ext cx="8711466" cy="651742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4309" y="-98738"/>
            <a:ext cx="8596668" cy="61428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NI" sz="2400" dirty="0" smtClean="0"/>
              <a:t>SISTEMA ALASYALAHNA NACION MAYANGNA</a:t>
            </a:r>
            <a:endParaRPr lang="es-NI" sz="2400" dirty="0"/>
          </a:p>
        </p:txBody>
      </p:sp>
      <p:grpSp>
        <p:nvGrpSpPr>
          <p:cNvPr id="3" name="2 Grupo"/>
          <p:cNvGrpSpPr/>
          <p:nvPr/>
        </p:nvGrpSpPr>
        <p:grpSpPr>
          <a:xfrm>
            <a:off x="0" y="1140274"/>
            <a:ext cx="12000089" cy="5621769"/>
            <a:chOff x="1743067" y="1908330"/>
            <a:chExt cx="7957512" cy="4705274"/>
          </a:xfrm>
        </p:grpSpPr>
        <p:sp>
          <p:nvSpPr>
            <p:cNvPr id="7" name="6 Forma libre"/>
            <p:cNvSpPr/>
            <p:nvPr/>
          </p:nvSpPr>
          <p:spPr>
            <a:xfrm>
              <a:off x="4183471" y="2876982"/>
              <a:ext cx="2788417" cy="1872939"/>
            </a:xfrm>
            <a:custGeom>
              <a:avLst/>
              <a:gdLst>
                <a:gd name="connsiteX0" fmla="*/ 0 w 2190887"/>
                <a:gd name="connsiteY0" fmla="*/ 864610 h 1729219"/>
                <a:gd name="connsiteX1" fmla="*/ 1095444 w 2190887"/>
                <a:gd name="connsiteY1" fmla="*/ 0 h 1729219"/>
                <a:gd name="connsiteX2" fmla="*/ 2190888 w 2190887"/>
                <a:gd name="connsiteY2" fmla="*/ 864610 h 1729219"/>
                <a:gd name="connsiteX3" fmla="*/ 1095444 w 2190887"/>
                <a:gd name="connsiteY3" fmla="*/ 1729220 h 1729219"/>
                <a:gd name="connsiteX4" fmla="*/ 0 w 2190887"/>
                <a:gd name="connsiteY4" fmla="*/ 864610 h 172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887" h="1729219">
                  <a:moveTo>
                    <a:pt x="0" y="864610"/>
                  </a:moveTo>
                  <a:cubicBezTo>
                    <a:pt x="0" y="387099"/>
                    <a:pt x="490447" y="0"/>
                    <a:pt x="1095444" y="0"/>
                  </a:cubicBezTo>
                  <a:cubicBezTo>
                    <a:pt x="1700441" y="0"/>
                    <a:pt x="2190888" y="387099"/>
                    <a:pt x="2190888" y="864610"/>
                  </a:cubicBezTo>
                  <a:cubicBezTo>
                    <a:pt x="2190888" y="1342121"/>
                    <a:pt x="1700441" y="1729220"/>
                    <a:pt x="1095444" y="1729220"/>
                  </a:cubicBezTo>
                  <a:cubicBezTo>
                    <a:pt x="490447" y="1729220"/>
                    <a:pt x="0" y="1342121"/>
                    <a:pt x="0" y="86461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43708" tIns="276098" rIns="343708" bIns="27609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000" b="1" kern="1200" dirty="0" smtClean="0">
                  <a:latin typeface="Georgia" pitchFamily="18" charset="0"/>
                </a:rPr>
                <a:t>ASANGLAWANA</a:t>
              </a:r>
              <a:endParaRPr lang="es-NI" sz="2000" b="1" kern="1200" dirty="0">
                <a:latin typeface="Georgia" pitchFamily="18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4460509" y="5399297"/>
              <a:ext cx="2511379" cy="1214307"/>
            </a:xfrm>
            <a:custGeom>
              <a:avLst/>
              <a:gdLst>
                <a:gd name="connsiteX0" fmla="*/ 0 w 2108264"/>
                <a:gd name="connsiteY0" fmla="*/ 607154 h 1214307"/>
                <a:gd name="connsiteX1" fmla="*/ 1054132 w 2108264"/>
                <a:gd name="connsiteY1" fmla="*/ 0 h 1214307"/>
                <a:gd name="connsiteX2" fmla="*/ 2108264 w 2108264"/>
                <a:gd name="connsiteY2" fmla="*/ 607154 h 1214307"/>
                <a:gd name="connsiteX3" fmla="*/ 1054132 w 2108264"/>
                <a:gd name="connsiteY3" fmla="*/ 1214308 h 1214307"/>
                <a:gd name="connsiteX4" fmla="*/ 0 w 2108264"/>
                <a:gd name="connsiteY4" fmla="*/ 607154 h 121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264" h="1214307">
                  <a:moveTo>
                    <a:pt x="0" y="607154"/>
                  </a:moveTo>
                  <a:cubicBezTo>
                    <a:pt x="0" y="271832"/>
                    <a:pt x="471951" y="0"/>
                    <a:pt x="1054132" y="0"/>
                  </a:cubicBezTo>
                  <a:cubicBezTo>
                    <a:pt x="1636313" y="0"/>
                    <a:pt x="2108264" y="271832"/>
                    <a:pt x="2108264" y="607154"/>
                  </a:cubicBezTo>
                  <a:cubicBezTo>
                    <a:pt x="2108264" y="942476"/>
                    <a:pt x="1636313" y="1214308"/>
                    <a:pt x="1054132" y="1214308"/>
                  </a:cubicBezTo>
                  <a:cubicBezTo>
                    <a:pt x="471951" y="1214308"/>
                    <a:pt x="0" y="942476"/>
                    <a:pt x="0" y="607154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29068" tIns="198151" rIns="329068" bIns="19815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400" b="1" kern="1200" dirty="0" smtClean="0">
                  <a:latin typeface="Georgia" pitchFamily="18" charset="0"/>
                </a:rPr>
                <a:t>SULANI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b="1" kern="1200" dirty="0" smtClean="0">
                  <a:latin typeface="Georgia" pitchFamily="18" charset="0"/>
                </a:rPr>
                <a:t>Gobierno </a:t>
              </a:r>
              <a:r>
                <a:rPr lang="es-NI" sz="1600" b="1" kern="1200" dirty="0" smtClean="0">
                  <a:latin typeface="Georgia" pitchFamily="18" charset="0"/>
                </a:rPr>
                <a:t>Nación Mayangna</a:t>
              </a:r>
              <a:endParaRPr lang="es-NI" sz="1600" b="1" kern="1200" dirty="0">
                <a:latin typeface="Georgia" pitchFamily="18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7342885" y="1991717"/>
              <a:ext cx="2357694" cy="1277884"/>
            </a:xfrm>
            <a:custGeom>
              <a:avLst/>
              <a:gdLst>
                <a:gd name="connsiteX0" fmla="*/ 0 w 2357694"/>
                <a:gd name="connsiteY0" fmla="*/ 638942 h 1277884"/>
                <a:gd name="connsiteX1" fmla="*/ 1178847 w 2357694"/>
                <a:gd name="connsiteY1" fmla="*/ 0 h 1277884"/>
                <a:gd name="connsiteX2" fmla="*/ 2357694 w 2357694"/>
                <a:gd name="connsiteY2" fmla="*/ 638942 h 1277884"/>
                <a:gd name="connsiteX3" fmla="*/ 1178847 w 2357694"/>
                <a:gd name="connsiteY3" fmla="*/ 1277884 h 1277884"/>
                <a:gd name="connsiteX4" fmla="*/ 0 w 2357694"/>
                <a:gd name="connsiteY4" fmla="*/ 638942 h 127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694" h="1277884">
                  <a:moveTo>
                    <a:pt x="0" y="638942"/>
                  </a:moveTo>
                  <a:cubicBezTo>
                    <a:pt x="0" y="286064"/>
                    <a:pt x="527788" y="0"/>
                    <a:pt x="1178847" y="0"/>
                  </a:cubicBezTo>
                  <a:cubicBezTo>
                    <a:pt x="1829906" y="0"/>
                    <a:pt x="2357694" y="286064"/>
                    <a:pt x="2357694" y="638942"/>
                  </a:cubicBezTo>
                  <a:cubicBezTo>
                    <a:pt x="2357694" y="991820"/>
                    <a:pt x="1829906" y="1277884"/>
                    <a:pt x="1178847" y="1277884"/>
                  </a:cubicBezTo>
                  <a:cubicBezTo>
                    <a:pt x="527788" y="1277884"/>
                    <a:pt x="0" y="991820"/>
                    <a:pt x="0" y="638942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65596" tIns="207462" rIns="365596" bIns="20746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400" b="1" kern="1200" dirty="0" smtClean="0">
                  <a:latin typeface="Georgia" pitchFamily="18" charset="0"/>
                </a:rPr>
                <a:t>ASANGNI</a:t>
              </a:r>
              <a:r>
                <a:rPr lang="es-NI" b="1" kern="1200" dirty="0" smtClean="0">
                  <a:latin typeface="Georgia" pitchFamily="18" charset="0"/>
                </a:rPr>
                <a:t>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b="1" kern="1200" dirty="0" smtClean="0">
                  <a:latin typeface="Georgia" pitchFamily="18" charset="0"/>
                </a:rPr>
                <a:t>GTI-Mayangna</a:t>
              </a:r>
              <a:endParaRPr lang="es-NI" b="1" kern="1200" dirty="0">
                <a:latin typeface="Georgia" pitchFamily="18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1743067" y="1908330"/>
              <a:ext cx="2342906" cy="1251226"/>
            </a:xfrm>
            <a:custGeom>
              <a:avLst/>
              <a:gdLst>
                <a:gd name="connsiteX0" fmla="*/ 0 w 2201934"/>
                <a:gd name="connsiteY0" fmla="*/ 625613 h 1251226"/>
                <a:gd name="connsiteX1" fmla="*/ 1100967 w 2201934"/>
                <a:gd name="connsiteY1" fmla="*/ 0 h 1251226"/>
                <a:gd name="connsiteX2" fmla="*/ 2201934 w 2201934"/>
                <a:gd name="connsiteY2" fmla="*/ 625613 h 1251226"/>
                <a:gd name="connsiteX3" fmla="*/ 1100967 w 2201934"/>
                <a:gd name="connsiteY3" fmla="*/ 1251226 h 1251226"/>
                <a:gd name="connsiteX4" fmla="*/ 0 w 2201934"/>
                <a:gd name="connsiteY4" fmla="*/ 625613 h 125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934" h="1251226">
                  <a:moveTo>
                    <a:pt x="0" y="625613"/>
                  </a:moveTo>
                  <a:cubicBezTo>
                    <a:pt x="0" y="280096"/>
                    <a:pt x="492920" y="0"/>
                    <a:pt x="1100967" y="0"/>
                  </a:cubicBezTo>
                  <a:cubicBezTo>
                    <a:pt x="1709014" y="0"/>
                    <a:pt x="2201934" y="280096"/>
                    <a:pt x="2201934" y="625613"/>
                  </a:cubicBezTo>
                  <a:cubicBezTo>
                    <a:pt x="2201934" y="971130"/>
                    <a:pt x="1709014" y="1251226"/>
                    <a:pt x="1100967" y="1251226"/>
                  </a:cubicBezTo>
                  <a:cubicBezTo>
                    <a:pt x="492920" y="1251226"/>
                    <a:pt x="0" y="971130"/>
                    <a:pt x="0" y="625613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342786" tIns="203558" rIns="342786" bIns="203558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400" b="1" kern="1200" dirty="0" smtClean="0">
                  <a:latin typeface="Georgia" pitchFamily="18" charset="0"/>
                </a:rPr>
                <a:t>MAPAKI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1600" b="1" kern="1200" dirty="0" smtClean="0">
                  <a:latin typeface="Georgia" pitchFamily="18" charset="0"/>
                </a:rPr>
                <a:t>Gobierno comunal</a:t>
              </a:r>
              <a:endParaRPr lang="es-NI" sz="1600" b="1" kern="1200" dirty="0">
                <a:latin typeface="Georgia" pitchFamily="18" charset="0"/>
              </a:endParaRPr>
            </a:p>
          </p:txBody>
        </p:sp>
      </p:grpSp>
      <p:cxnSp>
        <p:nvCxnSpPr>
          <p:cNvPr id="13" name="12 Conector recto de flecha"/>
          <p:cNvCxnSpPr/>
          <p:nvPr/>
        </p:nvCxnSpPr>
        <p:spPr>
          <a:xfrm>
            <a:off x="2777067" y="2142362"/>
            <a:ext cx="1864945" cy="111757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6908800" y="2142362"/>
            <a:ext cx="2449689" cy="1255221"/>
          </a:xfrm>
          <a:prstGeom prst="straightConnector1">
            <a:avLst/>
          </a:prstGeom>
          <a:ln w="25400" cmpd="dbl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5991562" y="3601157"/>
            <a:ext cx="0" cy="2009421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0668000" cy="5910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NI" b="1" dirty="0" smtClean="0"/>
              <a:t>TERRITORIOS MAYANGNA TITULADOS </a:t>
            </a:r>
            <a:endParaRPr lang="es-NI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443247"/>
              </p:ext>
            </p:extLst>
          </p:nvPr>
        </p:nvGraphicFramePr>
        <p:xfrm>
          <a:off x="-1" y="620688"/>
          <a:ext cx="10668001" cy="6048668"/>
        </p:xfrm>
        <a:graphic>
          <a:graphicData uri="http://schemas.openxmlformats.org/drawingml/2006/table">
            <a:tbl>
              <a:tblPr firstRow="1" bandRow="1" bandCol="1">
                <a:tableStyleId>{0505E3EF-67EA-436B-97B2-0124C06EBD24}</a:tableStyleId>
              </a:tblPr>
              <a:tblGrid>
                <a:gridCol w="862426"/>
                <a:gridCol w="4239662"/>
                <a:gridCol w="2516008"/>
                <a:gridCol w="3049905"/>
              </a:tblGrid>
              <a:tr h="517536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No</a:t>
                      </a:r>
                      <a:endParaRPr lang="es-ES" sz="20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Territorios </a:t>
                      </a:r>
                      <a:endParaRPr lang="es-ES" sz="20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aseline="0" dirty="0" smtClean="0"/>
                        <a:t>Estado </a:t>
                      </a:r>
                      <a:endParaRPr lang="es-ES" sz="20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Area total </a:t>
                      </a:r>
                      <a:endParaRPr lang="es-ES" sz="2000" dirty="0"/>
                    </a:p>
                  </a:txBody>
                  <a:tcPr marL="88487" marR="88487">
                    <a:solidFill>
                      <a:srgbClr val="FFFF00"/>
                    </a:solidFill>
                  </a:tcPr>
                </a:tc>
              </a:tr>
              <a:tr h="58839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1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S" sz="2000" baseline="0" dirty="0" err="1" smtClean="0">
                          <a:solidFill>
                            <a:srgbClr val="FF0000"/>
                          </a:solidFill>
                        </a:rPr>
                        <a:t>Sauni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As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 smtClean="0"/>
                        <a:t>1,668.Km</a:t>
                      </a:r>
                      <a:endParaRPr lang="es-ES" sz="24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2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Sauni </a:t>
                      </a:r>
                      <a:r>
                        <a:rPr lang="es-ES" sz="2000" baseline="0" dirty="0" err="1" smtClean="0">
                          <a:solidFill>
                            <a:srgbClr val="FF0000"/>
                          </a:solidFill>
                        </a:rPr>
                        <a:t>Bu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1, 027 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3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Sauni Bas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432KM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706295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4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Sauni  </a:t>
                      </a:r>
                      <a:r>
                        <a:rPr lang="es-ES" sz="2000" baseline="0" dirty="0" err="1" smtClean="0">
                          <a:solidFill>
                            <a:srgbClr val="FF0000"/>
                          </a:solidFill>
                        </a:rPr>
                        <a:t>Arungka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484Km</a:t>
                      </a:r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5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Sauni  Tuahka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smtClean="0"/>
                        <a:t>555 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6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 Sauni Awastingni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Titulado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730 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7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rgbClr val="FF0000"/>
                          </a:solidFill>
                        </a:rPr>
                        <a:t>Mayangna</a:t>
                      </a:r>
                      <a:r>
                        <a:rPr lang="es-ES" sz="2000" baseline="0" dirty="0" smtClean="0">
                          <a:solidFill>
                            <a:srgbClr val="FF0000"/>
                          </a:solidFill>
                        </a:rPr>
                        <a:t> Sauni Karawala </a:t>
                      </a:r>
                      <a:endParaRPr lang="es-E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Titulado</a:t>
                      </a:r>
                      <a:r>
                        <a:rPr lang="es-ES" sz="2000" baseline="0" dirty="0" smtClean="0"/>
                        <a:t>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1,800 Km 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8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Mayangna</a:t>
                      </a:r>
                      <a:r>
                        <a:rPr lang="es-ES" sz="2000" baseline="0" dirty="0" smtClean="0"/>
                        <a:t> Sauni  </a:t>
                      </a:r>
                      <a:r>
                        <a:rPr lang="es-ES" sz="2000" baseline="0" dirty="0" err="1" smtClean="0"/>
                        <a:t>Umrawas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------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 600 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509942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9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Mayangna</a:t>
                      </a:r>
                      <a:r>
                        <a:rPr lang="es-ES" sz="2000" baseline="0" dirty="0" smtClean="0"/>
                        <a:t> Sauni </a:t>
                      </a:r>
                      <a:r>
                        <a:rPr lang="es-ES" sz="2000" baseline="0" dirty="0" err="1" smtClean="0"/>
                        <a:t>Walakwas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--------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                    800 Km</a:t>
                      </a:r>
                      <a:endParaRPr lang="es-ES" sz="2000" dirty="0"/>
                    </a:p>
                  </a:txBody>
                  <a:tcPr marL="88487" marR="88487"/>
                </a:tc>
              </a:tr>
              <a:tr h="666847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Total </a:t>
                      </a:r>
                      <a:endParaRPr lang="es-ES" sz="2000" dirty="0"/>
                    </a:p>
                  </a:txBody>
                  <a:tcPr marL="88487" marR="884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rgbClr val="FF0000"/>
                          </a:solidFill>
                        </a:rPr>
                        <a:t>8, 101 Km</a:t>
                      </a:r>
                      <a:endParaRPr lang="es-E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88487" marR="8848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1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295800" y="44624"/>
            <a:ext cx="362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000" b="1" dirty="0">
                <a:latin typeface="Arial" pitchFamily="34" charset="0"/>
                <a:cs typeface="Arial" pitchFamily="34" charset="0"/>
              </a:rPr>
              <a:t>MARCO LEGAL Y JURÍDICO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631505" y="47667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000" b="1" dirty="0">
                <a:latin typeface="Arial" pitchFamily="34" charset="0"/>
                <a:cs typeface="Arial" pitchFamily="34" charset="0"/>
              </a:rPr>
              <a:t>Normativa Internacional: </a:t>
            </a:r>
            <a:r>
              <a:rPr lang="es-E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que el Estado responde a la demanda de titulación de tierras indígenas de la Costa Caribe de Nicaragua.</a:t>
            </a:r>
          </a:p>
          <a:p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/>
          </p:nvPr>
        </p:nvGraphicFramePr>
        <p:xfrm>
          <a:off x="1677547" y="1268761"/>
          <a:ext cx="8856984" cy="235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>
            <p:extLst/>
          </p:nvPr>
        </p:nvGraphicFramePr>
        <p:xfrm>
          <a:off x="1559497" y="4915034"/>
          <a:ext cx="8928993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8 Rectángulo"/>
          <p:cNvSpPr/>
          <p:nvPr/>
        </p:nvSpPr>
        <p:spPr>
          <a:xfrm>
            <a:off x="1559496" y="407707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Arial" pitchFamily="34" charset="0"/>
                <a:cs typeface="Arial" pitchFamily="34" charset="0"/>
              </a:rPr>
              <a:t>Normativa Nacional: Constitución Política, Ley de Autonomía, Ley 445 y Convenio de implementación del Saneamiento de los Territorios Indígenas.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78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11" y="274638"/>
            <a:ext cx="11638845" cy="6340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s-NI" sz="2800" dirty="0">
                <a:latin typeface="Comic Sans MS" pitchFamily="66" charset="0"/>
              </a:rPr>
              <a:t>PROCESO </a:t>
            </a:r>
            <a:r>
              <a:rPr lang="es-NI" sz="2800" dirty="0" smtClean="0">
                <a:latin typeface="Comic Sans MS" pitchFamily="66" charset="0"/>
              </a:rPr>
              <a:t> </a:t>
            </a:r>
            <a:r>
              <a:rPr lang="es-NI" sz="2800" dirty="0">
                <a:latin typeface="Comic Sans MS" pitchFamily="66" charset="0"/>
              </a:rPr>
              <a:t>ESPECIAL </a:t>
            </a:r>
            <a:r>
              <a:rPr lang="es-NI" sz="2800" dirty="0" smtClean="0">
                <a:latin typeface="Comic Sans MS" pitchFamily="66" charset="0"/>
              </a:rPr>
              <a:t>PARA LA TITULACION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52736"/>
            <a:ext cx="12045244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LOS TERRITORIOS MAYANGNA </a:t>
            </a:r>
            <a:r>
              <a:rPr lang="es-ES" dirty="0" smtClean="0">
                <a:latin typeface="Comic Sans MS" pitchFamily="66" charset="0"/>
                <a:cs typeface="Arial" pitchFamily="34" charset="0"/>
              </a:rPr>
              <a:t>inician  </a:t>
            </a:r>
            <a:r>
              <a:rPr lang="es-ES" dirty="0">
                <a:latin typeface="Comic Sans MS" pitchFamily="66" charset="0"/>
                <a:cs typeface="Arial" pitchFamily="34" charset="0"/>
              </a:rPr>
              <a:t>el proceso de  Saneamiento cumpliendo conforme la Ley 445 en sus art. 45: </a:t>
            </a:r>
            <a:r>
              <a:rPr lang="es-ES_tradnl" dirty="0">
                <a:latin typeface="Comic Sans MS" pitchFamily="66" charset="0"/>
                <a:cs typeface="Arial" pitchFamily="34" charset="0"/>
              </a:rPr>
              <a:t>El proceso de demarcación y titulación contará con las etapas</a:t>
            </a:r>
            <a:r>
              <a:rPr lang="es-ES_tradnl" b="1" dirty="0">
                <a:latin typeface="Comic Sans MS" pitchFamily="66" charset="0"/>
                <a:cs typeface="Arial" pitchFamily="34" charset="0"/>
              </a:rPr>
              <a:t> </a:t>
            </a:r>
            <a:r>
              <a:rPr lang="es-ES_tradnl" dirty="0">
                <a:latin typeface="Comic Sans MS" pitchFamily="66" charset="0"/>
                <a:cs typeface="Arial" pitchFamily="34" charset="0"/>
              </a:rPr>
              <a:t>siguientes: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237372278"/>
              </p:ext>
            </p:extLst>
          </p:nvPr>
        </p:nvGraphicFramePr>
        <p:xfrm>
          <a:off x="79023" y="2325512"/>
          <a:ext cx="10498666" cy="453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Flecha abajo"/>
          <p:cNvSpPr/>
          <p:nvPr/>
        </p:nvSpPr>
        <p:spPr>
          <a:xfrm rot="1515099">
            <a:off x="9092107" y="2085270"/>
            <a:ext cx="864096" cy="128004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Flecha derecha"/>
          <p:cNvSpPr/>
          <p:nvPr/>
        </p:nvSpPr>
        <p:spPr>
          <a:xfrm>
            <a:off x="2207568" y="5273052"/>
            <a:ext cx="6840760" cy="57606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Paralaje</Template>
  <TotalTime>991</TotalTime>
  <Words>1404</Words>
  <Application>Microsoft Office PowerPoint</Application>
  <PresentationFormat>Panorámica</PresentationFormat>
  <Paragraphs>244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Aparajita</vt:lpstr>
      <vt:lpstr>Arial</vt:lpstr>
      <vt:lpstr>Berlin Sans FB</vt:lpstr>
      <vt:lpstr>Calibri</vt:lpstr>
      <vt:lpstr>Californian FB</vt:lpstr>
      <vt:lpstr>Comic Sans MS</vt:lpstr>
      <vt:lpstr>Corbel</vt:lpstr>
      <vt:lpstr>Footlight MT Light</vt:lpstr>
      <vt:lpstr>Georgia</vt:lpstr>
      <vt:lpstr>Times New Roman</vt:lpstr>
      <vt:lpstr>Parallax</vt:lpstr>
      <vt:lpstr>Presentación de PowerPoint</vt:lpstr>
      <vt:lpstr>Presentación de PowerPoint</vt:lpstr>
      <vt:lpstr>QUE ES NACIÓN MAYANGNA</vt:lpstr>
      <vt:lpstr>ELEMENTOS CONSTITUTIVOS DE LA NM</vt:lpstr>
      <vt:lpstr>NACION MAYANGNA</vt:lpstr>
      <vt:lpstr>SISTEMA ALASYALAHNA NACION MAYANGNA</vt:lpstr>
      <vt:lpstr>TERRITORIOS MAYANGNA TITULADOS </vt:lpstr>
      <vt:lpstr>Presentación de PowerPoint</vt:lpstr>
      <vt:lpstr>PROCESO  ESPECIAL PARA LA TITULACION</vt:lpstr>
      <vt:lpstr>Situación Jurídica de los Territorios  Mayangna 2009-2015</vt:lpstr>
      <vt:lpstr> SIETE (7) TERRITORIOS MAYANGNA 2009-2015</vt:lpstr>
      <vt:lpstr>TIPIFICACIÓN INVASORES-COLONOS</vt:lpstr>
      <vt:lpstr>Presentación de PowerPoint</vt:lpstr>
      <vt:lpstr>Presentación de PowerPoint</vt:lpstr>
      <vt:lpstr>Presentación de PowerPoint</vt:lpstr>
      <vt:lpstr>ESTRATEGIA DE CONTROL   </vt:lpstr>
      <vt:lpstr>Presentación de PowerPoint</vt:lpstr>
      <vt:lpstr>ACCIONES  COMUNITARIOS</vt:lpstr>
      <vt:lpstr>Limpieza y señalización </vt:lpstr>
      <vt:lpstr>Presentación de PowerPoint</vt:lpstr>
      <vt:lpstr> ACOMPAÑAMIENTO INTERINSTITUCIONAL EN LOS TERRITORIOS </vt:lpstr>
      <vt:lpstr>MOTOSIERRA Y RIFLE OCUPADAS</vt:lpstr>
      <vt:lpstr>Presentación de PowerPoint</vt:lpstr>
      <vt:lpstr>Presentación de PowerPoint</vt:lpstr>
      <vt:lpstr>Presentación de PowerPoint</vt:lpstr>
      <vt:lpstr>LOGROS ALCANZADOS </vt:lpstr>
      <vt:lpstr>ACCIONES  INMEDIATA AL  PROCESO DE SANEAMIENTO PARA MATERIALIZAR </vt:lpstr>
      <vt:lpstr>UN BUEN CONTROL TERRITORIAL </vt:lpstr>
      <vt:lpstr>YAKSIHNI PALNI MAYANGNA YULNI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Leonor Gonzalez</cp:lastModifiedBy>
  <cp:revision>123</cp:revision>
  <dcterms:created xsi:type="dcterms:W3CDTF">2015-07-09T11:18:25Z</dcterms:created>
  <dcterms:modified xsi:type="dcterms:W3CDTF">2015-08-24T15:32:06Z</dcterms:modified>
</cp:coreProperties>
</file>