
<file path=[Content_Types].xml><?xml version="1.0" encoding="utf-8"?>
<Types xmlns="http://schemas.openxmlformats.org/package/2006/content-types">
  <Override ContentType="application/vnd.openxmlformats-officedocument.presentationml.slide+xml" PartName="/ppt/slides/slide6.xml"/>
  <Override ContentType="application/vnd.openxmlformats-officedocument.presentationml.slide+xml" PartName="/ppt/slides/slide29.xml"/>
  <Override ContentType="application/vnd.openxmlformats-officedocument.presentationml.slideLayout+xml" PartName="/ppt/slideLayouts/slideLayout8.xml"/>
  <Override ContentType="application/vnd.openxmlformats-officedocument.presentationml.tags+xml" PartName="/ppt/tags/tag6.xml"/>
  <Override ContentType="application/vnd.openxmlformats-officedocument.presentationml.tags+xml" PartName="/ppt/tags/tag8.xml"/>
  <Override ContentType="application/vnd.openxmlformats-officedocument.presentationml.notesSlide+xml" PartName="/ppt/notesSlides/notesSlide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7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.xml"/>
  <Override ContentType="application/vnd.openxmlformats-officedocument.presentationml.tags+xml" PartName="/ppt/tags/tag4.xml"/>
  <Override ContentType="application/vnd.openxmlformats-officedocument.presentationml.slide+xml" PartName="/ppt/slides/slide2.xml"/>
  <Override ContentType="application/vnd.openxmlformats-officedocument.presentationml.slide+xml" PartName="/ppt/slides/slide16.xml"/>
  <Override ContentType="application/vnd.openxmlformats-officedocument.presentationml.slide+xml" PartName="/ppt/slides/slide25.xml"/>
  <Override ContentType="application/vnd.openxmlformats-officedocument.theme+xml" PartName="/ppt/theme/theme1.xml"/>
  <Override ContentType="application/vnd.openxmlformats-officedocument.presentationml.slideLayout+xml" PartName="/ppt/slideLayouts/slideLayout2.xml"/>
  <Override ContentType="application/vnd.openxmlformats-officedocument.presentationml.tags+xml" PartName="/ppt/tags/tag2.xml"/>
  <Default ContentType="application/vnd.openxmlformats-package.relationships+xml" Extension="rels"/>
  <Default ContentType="application/xml" Extension="xml"/>
  <Override ContentType="application/vnd.openxmlformats-officedocument.presentationml.slide+xml" PartName="/ppt/slides/slide14.xml"/>
  <Override ContentType="application/vnd.openxmlformats-officedocument.presentationml.slide+xml" PartName="/ppt/slides/slide23.xml"/>
  <Override ContentType="application/vnd.openxmlformats-officedocument.presentationml.notesMaster+xml" PartName="/ppt/notesMasters/notesMaster1.xml"/>
  <Override ContentType="application/vnd.openxmlformats-officedocument.presentationml.slideLayout+xml" PartName="/ppt/slideLayouts/slideLayout13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package.core-properties+xml" PartName="/docProps/core.xml"/>
  <Override ContentType="application/vnd.openxmlformats-officedocument.presentationml.slide+xml" PartName="/ppt/slides/slide5.xml"/>
  <Override ContentType="application/vnd.openxmlformats-officedocument.presentationml.slide+xml" PartName="/ppt/slides/slide19.xml"/>
  <Override ContentType="application/vnd.openxmlformats-officedocument.presentationml.slide+xml" PartName="/ppt/slides/slide28.xml"/>
  <Override ContentType="application/vnd.openxmlformats-officedocument.presentationml.slideLayout+xml" PartName="/ppt/slideLayouts/slideLayout7.xml"/>
  <Default ContentType="image/png" Extension="png"/>
  <Override ContentType="application/vnd.openxmlformats-officedocument.presentationml.tags+xml" PartName="/ppt/tags/tag7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slide+xml" PartName="/ppt/slides/slide3.xml"/>
  <Override ContentType="application/vnd.openxmlformats-officedocument.presentationml.slide+xml" PartName="/ppt/slides/slide17.xml"/>
  <Override ContentType="application/vnd.openxmlformats-officedocument.presentationml.slide+xml" PartName="/ppt/slides/slide26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5.xml"/>
  <Override ContentType="application/vnd.openxmlformats-officedocument.theme+xml" PartName="/ppt/theme/theme2.xml"/>
  <Override ContentType="application/vnd.openxmlformats-officedocument.presentationml.tags+xml" PartName="/ppt/tags/tag5.xml"/>
  <Override ContentType="application/vnd.openxmlformats-officedocument.presentationml.slide+xml" PartName="/ppt/slides/slide1.xml"/>
  <Override ContentType="application/vnd.openxmlformats-officedocument.presentationml.slide+xml" PartName="/ppt/slides/slide15.xml"/>
  <Override ContentType="application/vnd.openxmlformats-officedocument.presentationml.slide+xml" PartName="/ppt/slides/slide24.xml"/>
  <Default ContentType="image/jpeg" Extension="jpeg"/>
  <Override ContentType="application/vnd.openxmlformats-officedocument.presentationml.slideLayout+xml" PartName="/ppt/slideLayouts/slideLayout3.xml"/>
  <Override ContentType="application/vnd.openxmlformats-officedocument.presentationml.tags+xml" PartName="/ppt/tags/tag3.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22.xml"/>
  <Override ContentType="application/vnd.openxmlformats-officedocument.presentationml.slide+xml" PartName="/ppt/slides/slide3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4.xml"/>
  <Override ContentType="application/vnd.openxmlformats-officedocument.presentationml.tags+xml" PartName="/ppt/tags/tag1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3"/>
  </p:notesMasterIdLst>
  <p:sldIdLst>
    <p:sldId id="257" r:id="rId2"/>
    <p:sldId id="278" r:id="rId3"/>
    <p:sldId id="279" r:id="rId4"/>
    <p:sldId id="260" r:id="rId5"/>
    <p:sldId id="280" r:id="rId6"/>
    <p:sldId id="281" r:id="rId7"/>
    <p:sldId id="282" r:id="rId8"/>
    <p:sldId id="283" r:id="rId9"/>
    <p:sldId id="284" r:id="rId10"/>
    <p:sldId id="30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300" r:id="rId21"/>
    <p:sldId id="294" r:id="rId22"/>
    <p:sldId id="305" r:id="rId23"/>
    <p:sldId id="302" r:id="rId24"/>
    <p:sldId id="303" r:id="rId25"/>
    <p:sldId id="295" r:id="rId26"/>
    <p:sldId id="308" r:id="rId27"/>
    <p:sldId id="309" r:id="rId28"/>
    <p:sldId id="307" r:id="rId29"/>
    <p:sldId id="310" r:id="rId30"/>
    <p:sldId id="311" r:id="rId31"/>
    <p:sldId id="299" r:id="rId32"/>
  </p:sldIdLst>
  <p:sldSz cx="9144000" cy="6858000" type="screen4x3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7312" autoAdjust="0"/>
  </p:normalViewPr>
  <p:slideViewPr>
    <p:cSldViewPr>
      <p:cViewPr varScale="1">
        <p:scale>
          <a:sx n="71" d="100"/>
          <a:sy n="71" d="100"/>
        </p:scale>
        <p:origin x="-34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6C2BFE-2E07-48F5-ABD4-5CD58BCF64C9}" type="datetimeFigureOut">
              <a:rPr lang="es-SV" smtClean="0"/>
              <a:pPr/>
              <a:t>09/11/2012</a:t>
            </a:fld>
            <a:endParaRPr lang="es-SV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7117E-9594-4EC2-9952-2EE7D48FE602}" type="slidenum">
              <a:rPr lang="es-SV" smtClean="0"/>
              <a:pPr/>
              <a:t>‹Nº›</a:t>
            </a:fld>
            <a:endParaRPr lang="es-S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R" smtClean="0"/>
          </a:p>
        </p:txBody>
      </p:sp>
      <p:sp>
        <p:nvSpPr>
          <p:cNvPr id="4403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68ACD39-270E-4AA6-8A43-D918DD9E111F}" type="slidenum">
              <a:rPr lang="es-CR" smtClean="0"/>
              <a:pPr/>
              <a:t>14</a:t>
            </a:fld>
            <a:endParaRPr lang="es-C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7117E-9594-4EC2-9952-2EE7D48FE602}" type="slidenum">
              <a:rPr lang="es-SV" smtClean="0"/>
              <a:pPr/>
              <a:t>16</a:t>
            </a:fld>
            <a:endParaRPr lang="es-SV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7117E-9594-4EC2-9952-2EE7D48FE602}" type="slidenum">
              <a:rPr lang="es-SV" smtClean="0"/>
              <a:pPr/>
              <a:t>17</a:t>
            </a:fld>
            <a:endParaRPr lang="es-SV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05D0F-27AD-45A9-890C-06622440AC91}" type="datetimeFigureOut">
              <a:rPr lang="es-SV" smtClean="0"/>
              <a:pPr/>
              <a:t>09/11/2012</a:t>
            </a:fld>
            <a:endParaRPr lang="es-SV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61882-7351-46E4-ABA8-3E40BA993B93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05D0F-27AD-45A9-890C-06622440AC91}" type="datetimeFigureOut">
              <a:rPr lang="es-SV" smtClean="0"/>
              <a:pPr/>
              <a:t>09/11/2012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61882-7351-46E4-ABA8-3E40BA993B93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05D0F-27AD-45A9-890C-06622440AC91}" type="datetimeFigureOut">
              <a:rPr lang="es-SV" smtClean="0"/>
              <a:pPr/>
              <a:t>09/11/2012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61882-7351-46E4-ABA8-3E40BA993B93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EADA8-C45A-4D1E-BED0-38AF3070332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ítulo y 2 objetos encima del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half" idx="3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B8B02-D707-4370-BDDE-B23D6427059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F2EF4-08E6-4A56-A2AB-F3F3C82190C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05D0F-27AD-45A9-890C-06622440AC91}" type="datetimeFigureOut">
              <a:rPr lang="es-SV" smtClean="0"/>
              <a:pPr/>
              <a:t>09/11/2012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61882-7351-46E4-ABA8-3E40BA993B93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05D0F-27AD-45A9-890C-06622440AC91}" type="datetimeFigureOut">
              <a:rPr lang="es-SV" smtClean="0"/>
              <a:pPr/>
              <a:t>09/11/2012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61882-7351-46E4-ABA8-3E40BA993B93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05D0F-27AD-45A9-890C-06622440AC91}" type="datetimeFigureOut">
              <a:rPr lang="es-SV" smtClean="0"/>
              <a:pPr/>
              <a:t>09/11/2012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61882-7351-46E4-ABA8-3E40BA993B93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05D0F-27AD-45A9-890C-06622440AC91}" type="datetimeFigureOut">
              <a:rPr lang="es-SV" smtClean="0"/>
              <a:pPr/>
              <a:t>09/11/2012</a:t>
            </a:fld>
            <a:endParaRPr lang="es-SV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61882-7351-46E4-ABA8-3E40BA993B93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05D0F-27AD-45A9-890C-06622440AC91}" type="datetimeFigureOut">
              <a:rPr lang="es-SV" smtClean="0"/>
              <a:pPr/>
              <a:t>09/11/2012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61882-7351-46E4-ABA8-3E40BA993B93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05D0F-27AD-45A9-890C-06622440AC91}" type="datetimeFigureOut">
              <a:rPr lang="es-SV" smtClean="0"/>
              <a:pPr/>
              <a:t>09/11/2012</a:t>
            </a:fld>
            <a:endParaRPr lang="es-SV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61882-7351-46E4-ABA8-3E40BA993B93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05D0F-27AD-45A9-890C-06622440AC91}" type="datetimeFigureOut">
              <a:rPr lang="es-SV" smtClean="0"/>
              <a:pPr/>
              <a:t>09/11/2012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61882-7351-46E4-ABA8-3E40BA993B93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05D0F-27AD-45A9-890C-06622440AC91}" type="datetimeFigureOut">
              <a:rPr lang="es-SV" smtClean="0"/>
              <a:pPr/>
              <a:t>09/11/2012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9F61882-7351-46E4-ABA8-3E40BA993B93}" type="slidenum">
              <a:rPr lang="es-SV" smtClean="0"/>
              <a:pPr/>
              <a:t>‹Nº›</a:t>
            </a:fld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4005D0F-27AD-45A9-890C-06622440AC91}" type="datetimeFigureOut">
              <a:rPr lang="es-SV" smtClean="0"/>
              <a:pPr/>
              <a:t>09/11/2012</a:t>
            </a:fld>
            <a:endParaRPr lang="es-SV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9F61882-7351-46E4-ABA8-3E40BA993B93}" type="slidenum">
              <a:rPr lang="es-SV" smtClean="0"/>
              <a:pPr/>
              <a:t>‹Nº›</a:t>
            </a:fld>
            <a:endParaRPr lang="es-SV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1" r:id="rId12"/>
    <p:sldLayoutId id="2147483722" r:id="rId13"/>
    <p:sldLayoutId id="2147483723" r:id="rId14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image3.jpeg" Type="http://schemas.openxmlformats.org/officeDocument/2006/relationships/image"/><Relationship Id="rId2" Target="../media/image2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4.jpeg" Type="http://schemas.openxmlformats.org/officeDocument/2006/relationships/image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hyperlink" Target="http://es.wikipedia.org/wiki/Km%C2%B2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image" Target="../media/image11.jpeg"/></Relationships>
</file>

<file path=ppt/slides/_rels/slide9.xml.rels><?xml version="1.0" encoding="UTF-8" standalone="yes" ?><Relationships xmlns="http://schemas.openxmlformats.org/package/2006/relationships"><Relationship Id="rId3" Target="../media/image12.jpeg" Type="http://schemas.openxmlformats.org/officeDocument/2006/relationships/image"/><Relationship Id="rId2" Target="../slideLayouts/slideLayout2.xml" Type="http://schemas.openxmlformats.org/officeDocument/2006/relationships/slideLayout"/><Relationship Id="rId1" Target="../tags/tag5.xml" Type="http://schemas.openxmlformats.org/officeDocument/2006/relationships/tags"/><Relationship Id="rId5" Target="../media/image14.jpeg" Type="http://schemas.openxmlformats.org/officeDocument/2006/relationships/image"/><Relationship Id="rId4" Target="../media/image13.jpe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igles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71563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Logo Las Vueltas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0050" y="0"/>
            <a:ext cx="1123950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1071538" y="214290"/>
            <a:ext cx="6929486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MUNICIPIO LAS VUELTAS, CHALATENANGO</a:t>
            </a:r>
          </a:p>
          <a:p>
            <a:pPr algn="ctr"/>
            <a:r>
              <a:rPr lang="es-ES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EL SALVADOR C.A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42910" y="571480"/>
            <a:ext cx="8002588" cy="2571768"/>
          </a:xfrm>
        </p:spPr>
        <p:txBody>
          <a:bodyPr rtlCol="0">
            <a:normAutofit fontScale="9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s-ES" sz="2800" dirty="0" smtClean="0"/>
              <a:t/>
            </a:r>
            <a:br>
              <a:rPr lang="es-ES" sz="2800" dirty="0" smtClean="0"/>
            </a:br>
            <a:r>
              <a:rPr lang="es-ES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Como Concejo Municipal, sabemos que nuestro principal reto es dar seguimiento a la ejecución de la política  municipal para la equidad de genero, fortalecer la gestión municipal potenciando la participación equitativa responsable y transparente, orientada a eliminar toda forma de discriminación y violencia entre hombres y mujeres, superando  las brechas de desigualdad que existen.</a:t>
            </a:r>
            <a:br>
              <a:rPr lang="es-ES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</a:br>
            <a:endParaRPr lang="es-ES" sz="24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9233" name="Imagen 15" descr="C:\Documents and Settings\user\Mis documentos\Mis imágenes\TORNEO\TORNEO MUNICIPAL 003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357686" y="3071810"/>
            <a:ext cx="4214842" cy="2862262"/>
          </a:xfrm>
          <a:noFill/>
        </p:spPr>
      </p:pic>
      <p:pic>
        <p:nvPicPr>
          <p:cNvPr id="9236" name="Picture 20" descr="CENA NAVIDEÑA DE ANCIANOS 044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14348" y="3056136"/>
            <a:ext cx="3643338" cy="291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POBLACION DEL MUNICIPIO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7972425" cy="49720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sz="2000" b="1" dirty="0" smtClean="0">
                <a:latin typeface="Arial Narrow" pitchFamily="34" charset="0"/>
              </a:rPr>
              <a:t>Casco Urbano: 678</a:t>
            </a:r>
            <a:r>
              <a:rPr lang="es-ES" sz="2000" dirty="0" smtClean="0">
                <a:latin typeface="Arial Narrow" pitchFamily="34" charset="0"/>
              </a:rPr>
              <a:t>                  (mujeres: 340) (hombres: 338)  </a:t>
            </a:r>
          </a:p>
          <a:p>
            <a:pPr eaLnBrk="1" hangingPunct="1">
              <a:lnSpc>
                <a:spcPct val="90000"/>
              </a:lnSpc>
            </a:pPr>
            <a:r>
              <a:rPr lang="es-ES" sz="2000" b="1" dirty="0" smtClean="0">
                <a:latin typeface="Arial Narrow" pitchFamily="34" charset="0"/>
              </a:rPr>
              <a:t>Cantón San José: 150</a:t>
            </a:r>
            <a:r>
              <a:rPr lang="es-ES" sz="2000" dirty="0" smtClean="0">
                <a:latin typeface="Arial Narrow" pitchFamily="34" charset="0"/>
              </a:rPr>
              <a:t>             (mujeres: 92) (hombres:   58)</a:t>
            </a:r>
          </a:p>
          <a:p>
            <a:pPr eaLnBrk="1" hangingPunct="1">
              <a:lnSpc>
                <a:spcPct val="90000"/>
              </a:lnSpc>
            </a:pPr>
            <a:r>
              <a:rPr lang="es-ES" sz="2000" b="1" dirty="0" smtClean="0">
                <a:latin typeface="Arial Narrow" pitchFamily="34" charset="0"/>
              </a:rPr>
              <a:t>Cantón Conacaste: 104</a:t>
            </a:r>
            <a:r>
              <a:rPr lang="es-ES" sz="2000" dirty="0" smtClean="0">
                <a:latin typeface="Arial Narrow" pitchFamily="34" charset="0"/>
              </a:rPr>
              <a:t>          (mujeres: 51) (hombres: 53)</a:t>
            </a:r>
          </a:p>
          <a:p>
            <a:pPr eaLnBrk="1" hangingPunct="1">
              <a:lnSpc>
                <a:spcPct val="90000"/>
              </a:lnSpc>
            </a:pPr>
            <a:r>
              <a:rPr lang="es-ES" sz="2000" b="1" dirty="0" smtClean="0">
                <a:latin typeface="Arial Narrow" pitchFamily="34" charset="0"/>
              </a:rPr>
              <a:t>Cantón Los Naranjos: 187</a:t>
            </a:r>
            <a:r>
              <a:rPr lang="es-ES" sz="2000" dirty="0" smtClean="0">
                <a:latin typeface="Arial Narrow" pitchFamily="34" charset="0"/>
              </a:rPr>
              <a:t>      (mujeres: 85) (hombres: 102)</a:t>
            </a:r>
          </a:p>
          <a:p>
            <a:pPr eaLnBrk="1" hangingPunct="1">
              <a:lnSpc>
                <a:spcPct val="90000"/>
              </a:lnSpc>
            </a:pPr>
            <a:r>
              <a:rPr lang="es-ES" sz="2000" b="1" dirty="0" smtClean="0">
                <a:latin typeface="Arial Narrow" pitchFamily="34" charset="0"/>
              </a:rPr>
              <a:t>Cantón La Ceiba: 363</a:t>
            </a:r>
            <a:r>
              <a:rPr lang="es-ES" sz="2000" dirty="0" smtClean="0">
                <a:latin typeface="Arial Narrow" pitchFamily="34" charset="0"/>
              </a:rPr>
              <a:t>              (mujeres: 165)  (hombres: 198)</a:t>
            </a:r>
          </a:p>
          <a:p>
            <a:pPr eaLnBrk="1" hangingPunct="1">
              <a:lnSpc>
                <a:spcPct val="90000"/>
              </a:lnSpc>
            </a:pPr>
            <a:r>
              <a:rPr lang="es-ES" sz="2000" b="1" dirty="0" smtClean="0">
                <a:latin typeface="Arial Narrow" pitchFamily="34" charset="0"/>
              </a:rPr>
              <a:t>Cantón El </a:t>
            </a:r>
            <a:r>
              <a:rPr lang="es-ES" sz="2000" b="1" dirty="0" err="1" smtClean="0">
                <a:latin typeface="Arial Narrow" pitchFamily="34" charset="0"/>
              </a:rPr>
              <a:t>Sicahuite</a:t>
            </a:r>
            <a:r>
              <a:rPr lang="es-ES" sz="2000" b="1" dirty="0" smtClean="0">
                <a:latin typeface="Arial Narrow" pitchFamily="34" charset="0"/>
              </a:rPr>
              <a:t>: 147</a:t>
            </a:r>
            <a:r>
              <a:rPr lang="es-ES" sz="2000" dirty="0" smtClean="0">
                <a:latin typeface="Arial Narrow" pitchFamily="34" charset="0"/>
              </a:rPr>
              <a:t>         (mujeres: 76)  (hombres: 71)</a:t>
            </a:r>
          </a:p>
          <a:p>
            <a:pPr eaLnBrk="1" hangingPunct="1">
              <a:lnSpc>
                <a:spcPct val="90000"/>
              </a:lnSpc>
            </a:pPr>
            <a:r>
              <a:rPr lang="es-ES" sz="2000" b="1" dirty="0" smtClean="0">
                <a:latin typeface="Arial Narrow" pitchFamily="34" charset="0"/>
              </a:rPr>
              <a:t>Cantón La Laguna: 35</a:t>
            </a:r>
            <a:r>
              <a:rPr lang="es-ES" sz="2000" dirty="0" smtClean="0">
                <a:latin typeface="Arial Narrow" pitchFamily="34" charset="0"/>
              </a:rPr>
              <a:t>              (mujeres: 13)  (hombres: 22)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s-ES" sz="2000" dirty="0" smtClean="0"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s-ES" sz="2000" dirty="0" smtClean="0">
                <a:latin typeface="Arial Narrow" pitchFamily="34" charset="0"/>
              </a:rPr>
              <a:t>TOTAL MUJERES      822        </a:t>
            </a:r>
          </a:p>
          <a:p>
            <a:pPr eaLnBrk="1" hangingPunct="1">
              <a:lnSpc>
                <a:spcPct val="90000"/>
              </a:lnSpc>
            </a:pPr>
            <a:r>
              <a:rPr lang="es-ES" sz="2000" dirty="0" smtClean="0">
                <a:latin typeface="Arial Narrow" pitchFamily="34" charset="0"/>
              </a:rPr>
              <a:t>TOTAL HOMBRES      842</a:t>
            </a:r>
          </a:p>
          <a:p>
            <a:pPr eaLnBrk="1" hangingPunct="1">
              <a:lnSpc>
                <a:spcPct val="90000"/>
              </a:lnSpc>
            </a:pPr>
            <a:endParaRPr lang="es-ES" sz="2000" dirty="0" smtClean="0"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" sz="2000" dirty="0" smtClean="0">
                <a:latin typeface="Arial Narrow" pitchFamily="34" charset="0"/>
              </a:rPr>
              <a:t>    POBLACION TOTAL  1,664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" sz="2000" dirty="0" smtClean="0">
                <a:latin typeface="Arial Narrow" pitchFamily="34" charset="0"/>
              </a:rPr>
              <a:t>                                        </a:t>
            </a:r>
          </a:p>
          <a:p>
            <a:pPr eaLnBrk="1" hangingPunct="1">
              <a:lnSpc>
                <a:spcPct val="90000"/>
              </a:lnSpc>
            </a:pPr>
            <a:endParaRPr lang="es-ES" sz="2000" dirty="0" smtClean="0">
              <a:latin typeface="Comic Sans MS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4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5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45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45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45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458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912796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32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SERVICIOS BASICOS CON QUE CUENTA EL MUNICIPIO</a:t>
            </a:r>
            <a:br>
              <a:rPr lang="es-ES" sz="32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</a:br>
            <a:endParaRPr lang="es-ES" sz="3200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58175" cy="4043363"/>
          </a:xfrm>
        </p:spPr>
        <p:txBody>
          <a:bodyPr/>
          <a:lstStyle/>
          <a:p>
            <a:pPr eaLnBrk="1" hangingPunct="1"/>
            <a:r>
              <a:rPr lang="es-ES" dirty="0" smtClean="0">
                <a:solidFill>
                  <a:srgbClr val="000000"/>
                </a:solidFill>
                <a:latin typeface="Arial Narrow" pitchFamily="34" charset="0"/>
              </a:rPr>
              <a:t>ELECTRIFICACION</a:t>
            </a:r>
          </a:p>
          <a:p>
            <a:pPr eaLnBrk="1" hangingPunct="1">
              <a:buFont typeface="Wingdings" pitchFamily="2" charset="2"/>
              <a:buNone/>
            </a:pPr>
            <a:r>
              <a:rPr lang="es-ES" dirty="0" smtClean="0">
                <a:latin typeface="Arial Narrow" pitchFamily="34" charset="0"/>
              </a:rPr>
              <a:t>   100 % de cobertura en todo el municipio</a:t>
            </a:r>
          </a:p>
          <a:p>
            <a:pPr eaLnBrk="1" hangingPunct="1">
              <a:buFont typeface="Wingdings" pitchFamily="2" charset="2"/>
              <a:buNone/>
            </a:pPr>
            <a:endParaRPr lang="es-ES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dirty="0" smtClean="0">
                <a:solidFill>
                  <a:srgbClr val="000000"/>
                </a:solidFill>
                <a:latin typeface="Arial Narrow" pitchFamily="34" charset="0"/>
              </a:rPr>
              <a:t>CAMINOS</a:t>
            </a:r>
          </a:p>
          <a:p>
            <a:pPr eaLnBrk="1" hangingPunct="1">
              <a:buFont typeface="Wingdings" pitchFamily="2" charset="2"/>
              <a:buNone/>
            </a:pPr>
            <a:r>
              <a:rPr lang="es-ES" dirty="0" smtClean="0">
                <a:latin typeface="Arial Narrow" pitchFamily="34" charset="0"/>
              </a:rPr>
              <a:t>Caminos de tierra y pavimento en interconexión con el casco urbano y entre los cantones</a:t>
            </a:r>
          </a:p>
          <a:p>
            <a:pPr eaLnBrk="1" hangingPunct="1">
              <a:buFont typeface="Wingdings" pitchFamily="2" charset="2"/>
              <a:buNone/>
            </a:pPr>
            <a:r>
              <a:rPr lang="es-ES" dirty="0" smtClean="0"/>
              <a:t>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3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SERVICIOS BASICOS CON QUE CUENTA EL MUNICIPIO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357188" y="1600200"/>
            <a:ext cx="8501062" cy="4530725"/>
          </a:xfrm>
        </p:spPr>
        <p:txBody>
          <a:bodyPr/>
          <a:lstStyle/>
          <a:p>
            <a:pPr eaLnBrk="1" hangingPunct="1"/>
            <a:r>
              <a:rPr lang="es-ES" dirty="0" smtClean="0">
                <a:solidFill>
                  <a:srgbClr val="000000"/>
                </a:solidFill>
              </a:rPr>
              <a:t>SALUD</a:t>
            </a:r>
          </a:p>
          <a:p>
            <a:pPr eaLnBrk="1" hangingPunct="1">
              <a:buNone/>
            </a:pPr>
            <a:r>
              <a:rPr lang="es-ES" dirty="0" smtClean="0">
                <a:latin typeface="Arial Narrow" pitchFamily="34" charset="0"/>
              </a:rPr>
              <a:t>Se cuenta con una Unidad de Salud  para todo el municipio, por lo que se realizan campañas médicas en los cantones</a:t>
            </a:r>
          </a:p>
          <a:p>
            <a:pPr eaLnBrk="1" hangingPunct="1">
              <a:buNone/>
            </a:pPr>
            <a:endParaRPr lang="es-ES" dirty="0" smtClean="0">
              <a:latin typeface="Arial Narrow" pitchFamily="34" charset="0"/>
            </a:endParaRPr>
          </a:p>
          <a:p>
            <a:pPr eaLnBrk="1" hangingPunct="1">
              <a:buNone/>
            </a:pPr>
            <a:endParaRPr lang="es-ES" dirty="0" smtClean="0">
              <a:latin typeface="Arial Narrow" pitchFamily="34" charset="0"/>
            </a:endParaRPr>
          </a:p>
          <a:p>
            <a:pPr eaLnBrk="1" hangingPunct="1"/>
            <a:r>
              <a:rPr lang="es-ES" dirty="0" smtClean="0">
                <a:solidFill>
                  <a:srgbClr val="000000"/>
                </a:solidFill>
                <a:latin typeface="Arial Narrow" pitchFamily="34" charset="0"/>
              </a:rPr>
              <a:t>EDUCACION</a:t>
            </a:r>
          </a:p>
          <a:p>
            <a:pPr eaLnBrk="1" hangingPunct="1">
              <a:buFont typeface="Wingdings" pitchFamily="2" charset="2"/>
              <a:buNone/>
            </a:pPr>
            <a:r>
              <a:rPr lang="es-ES" dirty="0" smtClean="0">
                <a:latin typeface="Arial Narrow" pitchFamily="34" charset="0"/>
              </a:rPr>
              <a:t>Casco Urbano: de </a:t>
            </a:r>
            <a:r>
              <a:rPr lang="es-ES" dirty="0" err="1" smtClean="0">
                <a:latin typeface="Arial Narrow" pitchFamily="34" charset="0"/>
              </a:rPr>
              <a:t>Parvularia</a:t>
            </a:r>
            <a:r>
              <a:rPr lang="es-ES" dirty="0" smtClean="0">
                <a:latin typeface="Arial Narrow" pitchFamily="34" charset="0"/>
              </a:rPr>
              <a:t> a segundo año de bachillerato</a:t>
            </a:r>
          </a:p>
          <a:p>
            <a:pPr eaLnBrk="1" hangingPunct="1">
              <a:buFont typeface="Wingdings" pitchFamily="2" charset="2"/>
              <a:buNone/>
            </a:pPr>
            <a:r>
              <a:rPr lang="es-ES" dirty="0" smtClean="0">
                <a:latin typeface="Arial Narrow" pitchFamily="34" charset="0"/>
              </a:rPr>
              <a:t>Zona rural: de </a:t>
            </a:r>
            <a:r>
              <a:rPr lang="es-ES" dirty="0" err="1" smtClean="0">
                <a:latin typeface="Arial Narrow" pitchFamily="34" charset="0"/>
              </a:rPr>
              <a:t>Parvularia</a:t>
            </a:r>
            <a:r>
              <a:rPr lang="es-ES" dirty="0" smtClean="0">
                <a:latin typeface="Arial Narrow" pitchFamily="34" charset="0"/>
              </a:rPr>
              <a:t> a 6º Grado</a:t>
            </a:r>
          </a:p>
          <a:p>
            <a:pPr eaLnBrk="1" hangingPunct="1"/>
            <a:endParaRPr lang="es-ES" dirty="0" smtClean="0">
              <a:solidFill>
                <a:srgbClr val="000000"/>
              </a:solidFill>
            </a:endParaRPr>
          </a:p>
          <a:p>
            <a:pPr eaLnBrk="1" hangingPunct="1"/>
            <a:endParaRPr lang="es-ES" dirty="0" smtClean="0"/>
          </a:p>
          <a:p>
            <a:pPr eaLnBrk="1" hangingPunct="1"/>
            <a:endParaRPr lang="es-ES" dirty="0" smtClean="0"/>
          </a:p>
          <a:p>
            <a:pPr eaLnBrk="1" hangingPunct="1"/>
            <a:endParaRPr lang="es-ES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41273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28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SERVICIOS BASICOS CON QUE CUENTA EL MUNICIPIO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071546"/>
            <a:ext cx="7972425" cy="5500704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smtClean="0">
                <a:solidFill>
                  <a:schemeClr val="accent3">
                    <a:lumMod val="10000"/>
                  </a:schemeClr>
                </a:solidFill>
                <a:latin typeface="Arial Narrow" pitchFamily="34" charset="0"/>
              </a:rPr>
              <a:t>AGUA POTABLE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s-ES" dirty="0" smtClean="0">
                <a:latin typeface="Arial Narrow" pitchFamily="34" charset="0"/>
              </a:rPr>
              <a:t> Cobertura en un 95 % del municipio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s-ES" dirty="0" smtClean="0">
              <a:latin typeface="Arial Narrow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smtClean="0">
                <a:solidFill>
                  <a:schemeClr val="accent3">
                    <a:lumMod val="10000"/>
                  </a:schemeClr>
                </a:solidFill>
                <a:latin typeface="Arial Narrow" pitchFamily="34" charset="0"/>
              </a:rPr>
              <a:t>SANEAMIENTO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s-ES" dirty="0" smtClean="0">
                <a:latin typeface="Arial Narrow" pitchFamily="34" charset="0"/>
              </a:rPr>
              <a:t>Proceso de manejo de los desechos orgánicos y disposición final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s-ES" dirty="0" smtClean="0">
              <a:latin typeface="Arial Narrow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s-ES" dirty="0" smtClean="0">
                <a:latin typeface="Arial Narrow" pitchFamily="34" charset="0"/>
              </a:rPr>
              <a:t>95 % de cobertura con letrinas de fosa y abonera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s-ES" dirty="0" smtClean="0">
              <a:latin typeface="Arial Narrow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s-ES" dirty="0" smtClean="0">
                <a:latin typeface="Arial Narrow" pitchFamily="34" charset="0"/>
              </a:rPr>
              <a:t>5 % de servicios con fosa séptica en el área urbana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dirty="0" smtClean="0">
              <a:latin typeface="Arial Narrow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14612" y="0"/>
            <a:ext cx="6872278" cy="841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3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PRODUCTIVIDAD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814387" y="928670"/>
            <a:ext cx="8329613" cy="4959366"/>
          </a:xfrm>
        </p:spPr>
        <p:txBody>
          <a:bodyPr>
            <a:normAutofit/>
          </a:bodyPr>
          <a:lstStyle/>
          <a:p>
            <a:pPr eaLnBrk="1" hangingPunct="1"/>
            <a:r>
              <a:rPr lang="es-ES" sz="1800" dirty="0" smtClean="0">
                <a:solidFill>
                  <a:srgbClr val="000000"/>
                </a:solidFill>
                <a:latin typeface="Arial Narrow" pitchFamily="34" charset="0"/>
              </a:rPr>
              <a:t>PRODUCCIÓN AGRÍCOLA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s-ES" sz="1800" dirty="0" smtClean="0">
                <a:latin typeface="Arial Narrow" pitchFamily="34" charset="0"/>
              </a:rPr>
              <a:t>    Granos Básicos: maíz, frijol y maicillo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s-ES" sz="1800" dirty="0" smtClean="0">
                <a:latin typeface="Arial Narrow" pitchFamily="34" charset="0"/>
              </a:rPr>
              <a:t>    Hortalizas y frutales: chile, tomate, ayote, pipián, loroco, yuca, güisquil, ejotes, rábanos, pepinos, etc.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s-ES" sz="1800" dirty="0" smtClean="0">
              <a:latin typeface="Arial Narrow" pitchFamily="34" charset="0"/>
            </a:endParaRPr>
          </a:p>
          <a:p>
            <a:pPr eaLnBrk="1" hangingPunct="1"/>
            <a:r>
              <a:rPr lang="es-ES" sz="1800" dirty="0" smtClean="0">
                <a:latin typeface="Arial Narrow" pitchFamily="34" charset="0"/>
              </a:rPr>
              <a:t>PRODUCION GANADERA:</a:t>
            </a:r>
          </a:p>
          <a:p>
            <a:pPr eaLnBrk="1" hangingPunct="1">
              <a:buFont typeface="Arial" charset="0"/>
              <a:buNone/>
            </a:pPr>
            <a:r>
              <a:rPr lang="es-ES" sz="1800" dirty="0" smtClean="0">
                <a:latin typeface="Arial Narrow" pitchFamily="34" charset="0"/>
              </a:rPr>
              <a:t>    Ganado vacuno en pequeña cantidad.</a:t>
            </a:r>
          </a:p>
          <a:p>
            <a:pPr eaLnBrk="1" hangingPunct="1"/>
            <a:r>
              <a:rPr lang="es-ES" sz="1800" dirty="0" smtClean="0">
                <a:latin typeface="Arial Narrow" pitchFamily="34" charset="0"/>
              </a:rPr>
              <a:t>PRODUCCION AVICOLA.</a:t>
            </a:r>
          </a:p>
          <a:p>
            <a:pPr eaLnBrk="1" hangingPunct="1">
              <a:buNone/>
            </a:pPr>
            <a:r>
              <a:rPr lang="es-ES" sz="1800" dirty="0" smtClean="0">
                <a:latin typeface="Arial Narrow" pitchFamily="34" charset="0"/>
              </a:rPr>
              <a:t>     Aves de corral en pequeñas cantidades</a:t>
            </a:r>
            <a:r>
              <a:rPr lang="es-ES" sz="2400" dirty="0" smtClean="0">
                <a:latin typeface="Arial Narrow" pitchFamily="34" charset="0"/>
              </a:rPr>
              <a:t>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s-ES" sz="1800" dirty="0" smtClean="0">
                <a:latin typeface="Arial Narrow" pitchFamily="34" charset="0"/>
              </a:rPr>
              <a:t>PRODUCCION ARTESANAL:</a:t>
            </a:r>
          </a:p>
          <a:p>
            <a:pPr eaLnBrk="1" hangingPunct="1">
              <a:buNone/>
            </a:pPr>
            <a:r>
              <a:rPr lang="es-ES" sz="1800" dirty="0" smtClean="0">
                <a:latin typeface="Arial Narrow" pitchFamily="34" charset="0"/>
              </a:rPr>
              <a:t>     Artesanilla Elaboradas con bambú: sillas, espejos, servilleteros, </a:t>
            </a:r>
            <a:r>
              <a:rPr lang="es-ES" sz="1800" dirty="0" err="1" smtClean="0">
                <a:latin typeface="Arial Narrow" pitchFamily="34" charset="0"/>
              </a:rPr>
              <a:t>aritos</a:t>
            </a:r>
            <a:r>
              <a:rPr lang="es-ES" sz="1800" dirty="0" smtClean="0">
                <a:latin typeface="Arial Narrow" pitchFamily="34" charset="0"/>
              </a:rPr>
              <a:t>, cinchos, pulseras, portarretratos, pota lapiceros. 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s-ES" sz="1800" dirty="0" smtClean="0">
                <a:latin typeface="Arial Narrow" pitchFamily="34" charset="0"/>
              </a:rPr>
              <a:t>Artesanillas elaboradas con barro: ollas, cantaros comales, jarros, </a:t>
            </a:r>
            <a:r>
              <a:rPr lang="es-ES" sz="1800" dirty="0" err="1" smtClean="0">
                <a:latin typeface="Arial Narrow" pitchFamily="34" charset="0"/>
              </a:rPr>
              <a:t>alcansillas</a:t>
            </a:r>
            <a:r>
              <a:rPr lang="es-ES" sz="1800" dirty="0" smtClean="0">
                <a:latin typeface="Arial Narrow" pitchFamily="34" charset="0"/>
              </a:rPr>
              <a:t>, veladoras.</a:t>
            </a:r>
          </a:p>
          <a:p>
            <a:pPr eaLnBrk="1" hangingPunct="1">
              <a:buNone/>
            </a:pPr>
            <a:r>
              <a:rPr lang="es-ES" sz="1800" dirty="0" smtClean="0">
                <a:latin typeface="Arial Narrow" pitchFamily="34" charset="0"/>
              </a:rPr>
              <a:t>      Artesanillas elaboradas con hilo y pita: hamacas, cebaderas, lazos entre otros.-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Rectángulo"/>
          <p:cNvSpPr>
            <a:spLocks noChangeArrowheads="1"/>
          </p:cNvSpPr>
          <p:nvPr/>
        </p:nvSpPr>
        <p:spPr bwMode="auto">
          <a:xfrm>
            <a:off x="285720" y="142852"/>
            <a:ext cx="850106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solidFill>
                  <a:srgbClr val="000000"/>
                </a:solidFill>
                <a:latin typeface="Arial Narrow" pitchFamily="34" charset="0"/>
              </a:rPr>
              <a:t>TURISMO</a:t>
            </a:r>
          </a:p>
          <a:p>
            <a:r>
              <a:rPr lang="es-ES" sz="2000" dirty="0" smtClean="0">
                <a:latin typeface="Arial Narrow" pitchFamily="34" charset="0"/>
              </a:rPr>
              <a:t> Las Vueltas forma </a:t>
            </a:r>
            <a:r>
              <a:rPr lang="es-ES" sz="2000" dirty="0">
                <a:latin typeface="Arial Narrow" pitchFamily="34" charset="0"/>
              </a:rPr>
              <a:t>parte de los siete municipio que rodean la </a:t>
            </a:r>
            <a:r>
              <a:rPr lang="es-ES" sz="2000" dirty="0" err="1">
                <a:latin typeface="Arial Narrow" pitchFamily="34" charset="0"/>
              </a:rPr>
              <a:t>Montañona</a:t>
            </a:r>
            <a:r>
              <a:rPr lang="es-ES" sz="2000" dirty="0">
                <a:latin typeface="Arial Narrow" pitchFamily="34" charset="0"/>
              </a:rPr>
              <a:t>;  donde nace   “El Río </a:t>
            </a:r>
            <a:r>
              <a:rPr lang="es-ES" sz="2000" dirty="0" err="1">
                <a:latin typeface="Arial Narrow" pitchFamily="34" charset="0"/>
              </a:rPr>
              <a:t>Tamulasco</a:t>
            </a:r>
            <a:r>
              <a:rPr lang="es-ES" sz="2000" dirty="0">
                <a:latin typeface="Arial Narrow" pitchFamily="34" charset="0"/>
              </a:rPr>
              <a:t>” que cuenta con puntos que son de gran atracción turística</a:t>
            </a:r>
          </a:p>
        </p:txBody>
      </p:sp>
      <p:pic>
        <p:nvPicPr>
          <p:cNvPr id="35843" name="7 Imagen" descr="RIO TAMULASCO POZA LOS TUBO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1571625"/>
            <a:ext cx="37147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1 Imagen" descr="RIO TAMULASCO POZA LA SIREN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0" y="1571625"/>
            <a:ext cx="4071938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2 Imagen" descr="CERRO EL MONO RUTA LA MONTAÑONA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8" y="4286250"/>
            <a:ext cx="37115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2 Imagen" descr="PARQUE MUNICIPAL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50" y="4143375"/>
            <a:ext cx="41433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305800" cy="57148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2800" dirty="0" smtClean="0">
                <a:latin typeface="Arial Narrow" pitchFamily="34" charset="0"/>
              </a:rPr>
              <a:t>                              DEPORTE  Y CULTURA</a:t>
            </a:r>
            <a:endParaRPr lang="es-ES" sz="24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9233" name="Imagen 15" descr="C:\Documents and Settings\user\Mis documentos\Mis imágenes\TORNEO\TORNEO MUNICIPAL 003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500034" y="1193800"/>
            <a:ext cx="4286279" cy="2678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0" descr="CENA NAVIDEÑA DE ANCIANOS 044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857752" y="1214422"/>
            <a:ext cx="3929090" cy="2607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69" name="5 Imagen" descr="FOTOGRAFIA DE REPOBLACION 2010 0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00034" y="3857628"/>
            <a:ext cx="4357687" cy="2602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6 Imagen" descr="DSC0322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57752" y="3857628"/>
            <a:ext cx="3929090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5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5"/>
          <p:cNvSpPr txBox="1">
            <a:spLocks noChangeArrowheads="1"/>
          </p:cNvSpPr>
          <p:nvPr/>
        </p:nvSpPr>
        <p:spPr bwMode="auto">
          <a:xfrm>
            <a:off x="2916238" y="2071688"/>
            <a:ext cx="1943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SV"/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755650" y="1387475"/>
            <a:ext cx="8064500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endParaRPr lang="es-ES" sz="2400" dirty="0" smtClean="0"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s-ES" sz="2400" dirty="0" smtClean="0">
                <a:latin typeface="Arial Narrow" pitchFamily="34" charset="0"/>
                <a:cs typeface="Calibri" pitchFamily="34" charset="0"/>
              </a:rPr>
              <a:t>Plan </a:t>
            </a:r>
            <a:r>
              <a:rPr lang="es-ES" sz="2400" dirty="0">
                <a:latin typeface="Arial Narrow" pitchFamily="34" charset="0"/>
                <a:cs typeface="Calibri" pitchFamily="34" charset="0"/>
              </a:rPr>
              <a:t>Estratégico Participativo con Equidad de Género</a:t>
            </a:r>
          </a:p>
          <a:p>
            <a:pPr marL="342900" indent="-342900">
              <a:buFontTx/>
              <a:buAutoNum type="arabicPeriod"/>
              <a:defRPr/>
            </a:pPr>
            <a:endParaRPr lang="es-ES" sz="2400" dirty="0">
              <a:latin typeface="Arial Narrow" pitchFamily="34" charset="0"/>
              <a:cs typeface="Calibri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s-ES" sz="2400" dirty="0">
                <a:latin typeface="Arial Narrow" pitchFamily="34" charset="0"/>
                <a:cs typeface="Calibri" pitchFamily="34" charset="0"/>
              </a:rPr>
              <a:t>Política Municipal de Niñez y Adolescencia</a:t>
            </a:r>
          </a:p>
          <a:p>
            <a:pPr marL="342900" indent="-342900">
              <a:buFontTx/>
              <a:buAutoNum type="arabicPeriod"/>
              <a:defRPr/>
            </a:pPr>
            <a:endParaRPr lang="es-ES" sz="2400" dirty="0">
              <a:latin typeface="Arial Narrow" pitchFamily="34" charset="0"/>
              <a:cs typeface="Calibri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s-ES" sz="2400" dirty="0">
                <a:latin typeface="Arial Narrow" pitchFamily="34" charset="0"/>
                <a:cs typeface="Calibri" pitchFamily="34" charset="0"/>
              </a:rPr>
              <a:t>Política Municipal </a:t>
            </a:r>
            <a:r>
              <a:rPr lang="es-ES" sz="2400" dirty="0" smtClean="0">
                <a:latin typeface="Arial Narrow" pitchFamily="34" charset="0"/>
                <a:cs typeface="Calibri" pitchFamily="34" charset="0"/>
              </a:rPr>
              <a:t>para la Equidad de </a:t>
            </a:r>
            <a:r>
              <a:rPr lang="es-ES" sz="2400" dirty="0">
                <a:latin typeface="Arial Narrow" pitchFamily="34" charset="0"/>
                <a:cs typeface="Calibri" pitchFamily="34" charset="0"/>
              </a:rPr>
              <a:t>Género</a:t>
            </a:r>
          </a:p>
          <a:p>
            <a:pPr marL="342900" indent="-342900">
              <a:buFontTx/>
              <a:buAutoNum type="arabicPeriod"/>
              <a:defRPr/>
            </a:pPr>
            <a:endParaRPr lang="es-ES" sz="2400" dirty="0">
              <a:latin typeface="Arial Narrow" pitchFamily="34" charset="0"/>
              <a:cs typeface="Calibri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s-ES" sz="2400" dirty="0">
                <a:latin typeface="Arial Narrow" pitchFamily="34" charset="0"/>
                <a:cs typeface="Calibri" pitchFamily="34" charset="0"/>
              </a:rPr>
              <a:t>Normativo para los espacios de participación ciudadana, denominado “</a:t>
            </a:r>
            <a:r>
              <a:rPr lang="es-ES" sz="2400" dirty="0" smtClean="0">
                <a:latin typeface="Arial Narrow" pitchFamily="34" charset="0"/>
                <a:cs typeface="Calibri" pitchFamily="34" charset="0"/>
              </a:rPr>
              <a:t>COCIDEMU”</a:t>
            </a:r>
          </a:p>
          <a:p>
            <a:pPr marL="342900" indent="-342900">
              <a:buFontTx/>
              <a:buAutoNum type="arabicPeriod"/>
              <a:defRPr/>
            </a:pPr>
            <a:endParaRPr lang="es-ES" sz="2400" dirty="0" smtClean="0">
              <a:latin typeface="Arial Narrow" pitchFamily="34" charset="0"/>
              <a:cs typeface="Calibri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s-ES" sz="2400" dirty="0" smtClean="0">
                <a:latin typeface="Arial Narrow" pitchFamily="34" charset="0"/>
                <a:cs typeface="Calibri" pitchFamily="34" charset="0"/>
              </a:rPr>
              <a:t>Plan operativo anual para el seguimiento de la Política Municipal para la Equidad de Género.</a:t>
            </a:r>
            <a:endParaRPr lang="es-ES" sz="2400" dirty="0">
              <a:latin typeface="Arial Narrow" pitchFamily="34" charset="0"/>
              <a:cs typeface="Calibri" pitchFamily="34" charset="0"/>
            </a:endParaRPr>
          </a:p>
          <a:p>
            <a:pPr marL="342900" indent="-342900">
              <a:defRPr/>
            </a:pPr>
            <a:endParaRPr lang="es-ES" dirty="0"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  <a:p>
            <a:pPr marL="342900" indent="-342900">
              <a:defRPr/>
            </a:pPr>
            <a:endParaRPr lang="es-ES" dirty="0"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marL="342900" indent="-342900">
              <a:defRPr/>
            </a:pPr>
            <a:endParaRPr lang="es-ES" sz="2000" dirty="0">
              <a:latin typeface="Arial Black" pitchFamily="34" charset="0"/>
            </a:endParaRPr>
          </a:p>
        </p:txBody>
      </p:sp>
      <p:sp>
        <p:nvSpPr>
          <p:cNvPr id="37893" name="Text Box 10"/>
          <p:cNvSpPr txBox="1">
            <a:spLocks noChangeArrowheads="1"/>
          </p:cNvSpPr>
          <p:nvPr/>
        </p:nvSpPr>
        <p:spPr bwMode="auto">
          <a:xfrm>
            <a:off x="4932363" y="5697538"/>
            <a:ext cx="42116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  <a:p>
            <a:pPr>
              <a:spcBef>
                <a:spcPct val="50000"/>
              </a:spcBef>
            </a:pPr>
            <a:endParaRPr lang="es-ES"/>
          </a:p>
          <a:p>
            <a:pPr>
              <a:spcBef>
                <a:spcPct val="50000"/>
              </a:spcBef>
            </a:pPr>
            <a:r>
              <a:rPr lang="es-ES" b="1">
                <a:solidFill>
                  <a:srgbClr val="FF3300"/>
                </a:solidFill>
                <a:latin typeface="Arial Narrow" pitchFamily="34" charset="0"/>
              </a:rPr>
              <a:t>                   </a:t>
            </a:r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SV" sz="3200" dirty="0" smtClean="0">
                <a:solidFill>
                  <a:srgbClr val="0070C0"/>
                </a:solidFill>
              </a:rPr>
              <a:t>INSTRUMENTOS ELABORADOS PARA LA GESTION MUNICIPAL</a:t>
            </a:r>
            <a:endParaRPr lang="es-SV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8751"/>
            <a:ext cx="8229600" cy="76992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3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AREAS DE PARTICIPACION CIUDADANA</a:t>
            </a:r>
            <a:endParaRPr lang="es-ES" sz="32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000108"/>
            <a:ext cx="8186738" cy="5572164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900" dirty="0" smtClean="0">
                <a:latin typeface="Arial Narrow" pitchFamily="34" charset="0"/>
              </a:rPr>
              <a:t> Concejo municipal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900" dirty="0" smtClean="0">
                <a:latin typeface="Arial Narrow" pitchFamily="34" charset="0"/>
              </a:rPr>
              <a:t> 8 Asociaciones de Desarrollo Comunal (ADESCOS)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900" dirty="0" smtClean="0">
                <a:latin typeface="Arial Narrow" pitchFamily="34" charset="0"/>
              </a:rPr>
              <a:t> 8 comités de mujeres cantonales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900" dirty="0" smtClean="0">
                <a:latin typeface="Arial Narrow" pitchFamily="34" charset="0"/>
              </a:rPr>
              <a:t> Red Infanto Juvenil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900" dirty="0" smtClean="0">
                <a:latin typeface="Arial Narrow" pitchFamily="34" charset="0"/>
              </a:rPr>
              <a:t> Comités de Jóvenes en el área de deporte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900" dirty="0" smtClean="0">
                <a:latin typeface="Arial Narrow" pitchFamily="34" charset="0"/>
              </a:rPr>
              <a:t> Directivas Escolares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900" dirty="0" smtClean="0">
                <a:latin typeface="Arial Narrow" pitchFamily="34" charset="0"/>
              </a:rPr>
              <a:t> Juntas de Agua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900" dirty="0" smtClean="0">
                <a:latin typeface="Arial Narrow" pitchFamily="34" charset="0"/>
              </a:rPr>
              <a:t> Comité  Municipal de Genero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900" dirty="0" smtClean="0">
                <a:latin typeface="Arial Narrow" pitchFamily="34" charset="0"/>
              </a:rPr>
              <a:t> Asociación de Mujeres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900" dirty="0" smtClean="0">
                <a:latin typeface="Arial Narrow" pitchFamily="34" charset="0"/>
              </a:rPr>
              <a:t> Cooperativa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900" dirty="0" smtClean="0">
                <a:latin typeface="Arial Narrow" pitchFamily="34" charset="0"/>
              </a:rPr>
              <a:t> Pastoral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900" dirty="0" smtClean="0">
                <a:latin typeface="Arial Narrow" pitchFamily="34" charset="0"/>
              </a:rPr>
              <a:t> Unidad Ambiental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900" dirty="0" smtClean="0">
                <a:latin typeface="Arial Narrow" pitchFamily="34" charset="0"/>
              </a:rPr>
              <a:t> Comité de Comunidades Solidarias Rurales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900" dirty="0" smtClean="0">
                <a:latin typeface="Arial Narrow" pitchFamily="34" charset="0"/>
              </a:rPr>
              <a:t> Comité de Protección Civil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900" dirty="0" smtClean="0">
                <a:latin typeface="Arial Narrow" pitchFamily="34" charset="0"/>
              </a:rPr>
              <a:t> Comité de Prevención Social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900" dirty="0" smtClean="0">
                <a:latin typeface="Arial Narrow" pitchFamily="34" charset="0"/>
              </a:rPr>
              <a:t>Comité municipal de turismo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900" dirty="0" smtClean="0">
                <a:latin typeface="Arial Narrow" pitchFamily="34" charset="0"/>
              </a:rPr>
              <a:t>Comité de Memoria </a:t>
            </a:r>
            <a:r>
              <a:rPr lang="es-ES" sz="1900" dirty="0" err="1" smtClean="0">
                <a:latin typeface="Arial Narrow" pitchFamily="34" charset="0"/>
              </a:rPr>
              <a:t>Historica</a:t>
            </a:r>
            <a:endParaRPr lang="es-ES" sz="1900" dirty="0" smtClean="0">
              <a:latin typeface="Arial Narrow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sz="2400" dirty="0" smtClean="0">
              <a:latin typeface="Arial Narrow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sz="2400" dirty="0" smtClean="0">
              <a:latin typeface="Arial Narrow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sz="2800" dirty="0" smtClean="0"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MISION</a:t>
            </a:r>
            <a:br>
              <a:rPr lang="es-ES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es-E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071546"/>
            <a:ext cx="8329613" cy="5286392"/>
          </a:xfrm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</a:pPr>
            <a:r>
              <a:rPr lang="es-ES" sz="3600" dirty="0" smtClean="0">
                <a:latin typeface="Arial Narrow" pitchFamily="34" charset="0"/>
                <a:cs typeface="Arial" pitchFamily="34" charset="0"/>
              </a:rPr>
              <a:t>Ser una municipalidad capaz de brindar los servicios de forma eficaz y eficiente sin distinción de credo e ideología política para servir a la población del municipio consolidando los espacios de participación ciudadana, mejorando los mecanismos de gestión financiera, garantizando una administración transparente de los recursos para solventar necesidades y problemas de la población encaminándonos al desarrollo sostenible del municipio de Las Vueltas.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</p:bldLst>
  </p:timing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dirty="0" lang="es-SV"/>
          </a:p>
        </p:txBody>
      </p:sp>
      <p:sp>
        <p:nvSpPr>
          <p:cNvPr id="3" name="2 Subtítulo"/>
          <p:cNvSpPr>
            <a:spLocks noGrp="1"/>
          </p:cNvSpPr>
          <p:nvPr>
            <p:ph idx="1" type="subTitle"/>
          </p:nvPr>
        </p:nvSpPr>
        <p:spPr/>
        <p:txBody>
          <a:bodyPr/>
          <a:lstStyle/>
          <a:p>
            <a:endParaRPr lang="es-SV"/>
          </a:p>
        </p:txBody>
      </p:sp>
      <p:pic>
        <p:nvPicPr>
          <p:cNvPr descr="thCAJ2JI79.jpg" id="4" name="3 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8"/>
            <a:ext cx="9143999" cy="7072282"/>
          </a:xfrm>
          <a:prstGeom prst="rect">
            <a:avLst/>
          </a:prstGeom>
        </p:spPr>
      </p:pic>
      <p:sp>
        <p:nvSpPr>
          <p:cNvPr id="5" name="4 Elipse"/>
          <p:cNvSpPr/>
          <p:nvPr/>
        </p:nvSpPr>
        <p:spPr>
          <a:xfrm>
            <a:off x="2928926" y="2643182"/>
            <a:ext cx="3714776" cy="157163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es-SV" smtClean="0" sz="2000">
                <a:solidFill>
                  <a:srgbClr val="7030A0"/>
                </a:solidFill>
                <a:latin charset="0" pitchFamily="34" typeface="Arial Black"/>
                <a:cs charset="-79" pitchFamily="2" typeface="Levenim MT"/>
              </a:rPr>
              <a:t>UNIDAD</a:t>
            </a:r>
          </a:p>
          <a:p>
            <a:pPr algn="ctr"/>
            <a:r>
              <a:rPr dirty="0" lang="es-SV" smtClean="0" sz="2000">
                <a:solidFill>
                  <a:srgbClr val="7030A0"/>
                </a:solidFill>
                <a:latin charset="0" pitchFamily="34" typeface="Arial Black"/>
                <a:cs charset="-79" pitchFamily="2" typeface="Levenim MT"/>
              </a:rPr>
              <a:t>MUNICIPAL DE </a:t>
            </a:r>
          </a:p>
          <a:p>
            <a:pPr algn="ctr"/>
            <a:r>
              <a:rPr dirty="0" lang="es-SV" smtClean="0" sz="2000">
                <a:solidFill>
                  <a:srgbClr val="7030A0"/>
                </a:solidFill>
                <a:latin charset="0" pitchFamily="34" typeface="Arial Black"/>
                <a:cs charset="-79" pitchFamily="2" typeface="Levenim MT"/>
              </a:rPr>
              <a:t>GENERO</a:t>
            </a:r>
            <a:endParaRPr dirty="0" lang="es-SV" sz="2000">
              <a:solidFill>
                <a:srgbClr val="7030A0"/>
              </a:solidFill>
              <a:latin charset="0" pitchFamily="34" typeface="Arial Black"/>
              <a:cs charset="-79" pitchFamily="2" typeface="Levenim MT"/>
            </a:endParaRPr>
          </a:p>
        </p:txBody>
      </p:sp>
      <p:sp>
        <p:nvSpPr>
          <p:cNvPr id="7" name="6 Elipse"/>
          <p:cNvSpPr/>
          <p:nvPr/>
        </p:nvSpPr>
        <p:spPr>
          <a:xfrm>
            <a:off x="428596" y="571480"/>
            <a:ext cx="2500330" cy="142876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r>
              <a:rPr dirty="0" lang="es-SV" smtClean="0">
                <a:solidFill>
                  <a:schemeClr val="accent4">
                    <a:lumMod val="75000"/>
                  </a:schemeClr>
                </a:solidFill>
              </a:rPr>
              <a:t>COMITÉ DE MUJERES CANTONALES </a:t>
            </a:r>
            <a:endParaRPr dirty="0" lang="es-SV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7 Elipse"/>
          <p:cNvSpPr/>
          <p:nvPr/>
        </p:nvSpPr>
        <p:spPr>
          <a:xfrm>
            <a:off x="6715140" y="500042"/>
            <a:ext cx="2143108" cy="142876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r>
              <a:rPr dirty="0" lang="es-SV" smtClean="0">
                <a:solidFill>
                  <a:schemeClr val="accent4">
                    <a:lumMod val="75000"/>
                  </a:schemeClr>
                </a:solidFill>
              </a:rPr>
              <a:t>COMITÉ MUNICIPAL DE GENERO</a:t>
            </a:r>
            <a:endParaRPr dirty="0" lang="es-SV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8 Elipse"/>
          <p:cNvSpPr/>
          <p:nvPr/>
        </p:nvSpPr>
        <p:spPr>
          <a:xfrm>
            <a:off x="6786578" y="5000636"/>
            <a:ext cx="2214578" cy="1285884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r>
              <a:rPr dirty="0" lang="es-SV" smtClean="0">
                <a:solidFill>
                  <a:schemeClr val="accent4">
                    <a:lumMod val="75000"/>
                  </a:schemeClr>
                </a:solidFill>
              </a:rPr>
              <a:t>CONCEJALIA DE LA MUJER</a:t>
            </a:r>
            <a:endParaRPr dirty="0" lang="es-SV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descr="LOGO DE ASOCIACION.jpg" id="18" name="17 Imagen"/>
          <p:cNvPicPr>
            <a:picLocks noChangeAspect="1"/>
          </p:cNvPicPr>
          <p:nvPr/>
        </p:nvPicPr>
        <p:blipFill>
          <a:blip cstate="print" r:embed="rId3"/>
          <a:srcRect b="-8668" l="-15163" r="-11173"/>
          <a:stretch>
            <a:fillRect/>
          </a:stretch>
        </p:blipFill>
        <p:spPr>
          <a:xfrm>
            <a:off x="0" y="5000637"/>
            <a:ext cx="2500298" cy="1857364"/>
          </a:xfrm>
          <a:prstGeom prst="ellipse">
            <a:avLst/>
          </a:prstGeom>
          <a:ln cap="rnd" w="63500">
            <a:solidFill>
              <a:srgbClr val="333333"/>
            </a:solidFill>
          </a:ln>
          <a:effectLst>
            <a:outerShdw blurRad="381000" dir="5400000" dist="29210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h="31750" w="95250"/>
            <a:contourClr>
              <a:srgbClr val="333333"/>
            </a:contourClr>
          </a:sp3d>
        </p:spPr>
      </p:pic>
      <p:cxnSp>
        <p:nvCxnSpPr>
          <p:cNvPr id="22" name="21 Conector recto"/>
          <p:cNvCxnSpPr/>
          <p:nvPr/>
        </p:nvCxnSpPr>
        <p:spPr>
          <a:xfrm rot="10800000">
            <a:off x="2143108" y="1857364"/>
            <a:ext cx="1214446" cy="107157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23 Conector recto"/>
          <p:cNvCxnSpPr>
            <a:stCxn id="5" idx="3"/>
          </p:cNvCxnSpPr>
          <p:nvPr/>
        </p:nvCxnSpPr>
        <p:spPr>
          <a:xfrm rot="5400000">
            <a:off x="2121442" y="3863448"/>
            <a:ext cx="1230293" cy="1472711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 flipV="1">
            <a:off x="6215074" y="1857364"/>
            <a:ext cx="1143008" cy="107157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30 Conector recto"/>
          <p:cNvCxnSpPr>
            <a:stCxn id="5" idx="5"/>
            <a:endCxn id="9" idx="1"/>
          </p:cNvCxnSpPr>
          <p:nvPr/>
        </p:nvCxnSpPr>
        <p:spPr>
          <a:xfrm flipH="1" rot="16200000">
            <a:off x="6003144" y="4081197"/>
            <a:ext cx="1204292" cy="1011211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descr="popular.jpg" id="39" name="38 Image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44" y="214290"/>
            <a:ext cx="2286016" cy="1785950"/>
          </a:xfrm>
          <a:prstGeom prst="ellipse">
            <a:avLst/>
          </a:prstGeom>
          <a:ln cap="rnd" w="63500">
            <a:solidFill>
              <a:srgbClr val="333333"/>
            </a:solidFill>
          </a:ln>
          <a:effectLst>
            <a:outerShdw blurRad="381000" dir="5400000" dist="29210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h="31750" w="95250"/>
            <a:contourClr>
              <a:srgbClr val="333333"/>
            </a:contourClr>
          </a:sp3d>
        </p:spPr>
      </p:pic>
      <p:pic>
        <p:nvPicPr>
          <p:cNvPr descr="ln.jpg" id="42" name="41 Imagen"/>
          <p:cNvPicPr>
            <a:picLocks noChangeAspect="1"/>
          </p:cNvPicPr>
          <p:nvPr/>
        </p:nvPicPr>
        <p:blipFill>
          <a:blip r:embed="rId5"/>
          <a:srcRect b="86" r="255"/>
          <a:stretch>
            <a:fillRect/>
          </a:stretch>
        </p:blipFill>
        <p:spPr>
          <a:xfrm>
            <a:off x="3714744" y="5143488"/>
            <a:ext cx="2143140" cy="1714512"/>
          </a:xfrm>
          <a:prstGeom prst="ellipse">
            <a:avLst/>
          </a:prstGeom>
          <a:ln cap="rnd" w="63500">
            <a:solidFill>
              <a:srgbClr val="333333"/>
            </a:solidFill>
          </a:ln>
          <a:effectLst>
            <a:outerShdw blurRad="381000" dir="5400000" dist="29210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h="31750" w="95250"/>
            <a:contourClr>
              <a:srgbClr val="333333"/>
            </a:contourClr>
          </a:sp3d>
        </p:spPr>
      </p:pic>
    </p:spTree>
  </p:cSld>
  <p:clrMapOvr>
    <a:masterClrMapping/>
  </p:clrMapOvr>
  <p:transition spd="slow">
    <p:newsflash/>
  </p:transition>
  <p:timing>
    <p:tnLst>
      <p:par>
        <p:cTn dur="indefinite" id="1" nodeType="tmRoot" restart="never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285728"/>
            <a:ext cx="8229600" cy="11430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4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LOGROS IMPORTANTES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/>
            </a:r>
            <a:br>
              <a:rPr lang="es-ES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</a:br>
            <a:r>
              <a:rPr lang="es-ES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28670"/>
            <a:ext cx="8229600" cy="5643580"/>
          </a:xfrm>
        </p:spPr>
        <p:txBody>
          <a:bodyPr>
            <a:normAutofit/>
          </a:bodyPr>
          <a:lstStyle/>
          <a:p>
            <a:pPr marL="514350" indent="-514350" eaLnBrk="1" hangingPunct="1">
              <a:lnSpc>
                <a:spcPct val="90000"/>
              </a:lnSpc>
              <a:buNone/>
            </a:pPr>
            <a:r>
              <a:rPr lang="es-ES" sz="2800" dirty="0" smtClean="0">
                <a:latin typeface="Arial Narrow" pitchFamily="34" charset="0"/>
              </a:rPr>
              <a:t>1. Mantener organizadas al 90% de las mujeres del municipio.</a:t>
            </a:r>
          </a:p>
          <a:p>
            <a:pPr marL="514350" indent="-514350" eaLnBrk="1" hangingPunct="1">
              <a:lnSpc>
                <a:spcPct val="90000"/>
              </a:lnSpc>
              <a:buNone/>
            </a:pPr>
            <a:r>
              <a:rPr lang="es-ES" sz="2800" dirty="0" smtClean="0">
                <a:latin typeface="Arial Narrow" pitchFamily="34" charset="0"/>
              </a:rPr>
              <a:t> 2. Creación de La Unidad Municipal de Genero</a:t>
            </a:r>
          </a:p>
          <a:p>
            <a:pPr marL="514350" indent="-514350" eaLnBrk="1" hangingPunct="1">
              <a:lnSpc>
                <a:spcPct val="90000"/>
              </a:lnSpc>
              <a:buNone/>
            </a:pPr>
            <a:r>
              <a:rPr lang="es-ES" sz="2800" dirty="0" smtClean="0">
                <a:latin typeface="Arial Narrow" pitchFamily="34" charset="0"/>
              </a:rPr>
              <a:t> 3. Creación de la unidad de la niñez juventud y adolescencia</a:t>
            </a:r>
          </a:p>
          <a:p>
            <a:pPr marL="514350" indent="-514350" eaLnBrk="1" hangingPunct="1">
              <a:lnSpc>
                <a:spcPct val="90000"/>
              </a:lnSpc>
              <a:buNone/>
            </a:pPr>
            <a:r>
              <a:rPr lang="es-ES" sz="2800" dirty="0" smtClean="0">
                <a:latin typeface="Arial Narrow" pitchFamily="34" charset="0"/>
              </a:rPr>
              <a:t>4.  Asociación de mujeres legalmente constituida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" sz="2800" dirty="0" smtClean="0">
                <a:latin typeface="Arial Narrow" pitchFamily="34" charset="0"/>
              </a:rPr>
              <a:t>5.  Instituto Nacional para Educación Media   (Bachillerato) en el Casco Urbano del Municipio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" sz="2800" dirty="0" smtClean="0">
                <a:latin typeface="Arial Narrow" pitchFamily="34" charset="0"/>
              </a:rPr>
              <a:t>6. Un proyecto de becas,  para jóvenes de escasos recursos económicos que desean estudiar en la universidad.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s-ES" sz="2800" dirty="0" smtClean="0">
                <a:latin typeface="Arial Narrow" pitchFamily="34" charset="0"/>
              </a:rPr>
              <a:t>7.  Que se declare el  municipio libre de Analfabetismo.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s-ES" sz="2800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1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57167"/>
            <a:ext cx="8115328" cy="500066"/>
          </a:xfrm>
          <a:noFill/>
        </p:spPr>
        <p:txBody>
          <a:bodyPr>
            <a:normAutofit fontScale="90000"/>
          </a:bodyPr>
          <a:lstStyle/>
          <a:p>
            <a:pPr algn="ctr" eaLnBrk="1" hangingPunct="1"/>
            <a:r>
              <a:rPr lang="es-ES" sz="2400" b="1" dirty="0" smtClean="0">
                <a:latin typeface="Arial Narrow" pitchFamily="34" charset="0"/>
              </a:rPr>
              <a:t>ACUERDO MUNICIPAL DE INVERSION EN AREA DE MUJERES</a:t>
            </a:r>
            <a:br>
              <a:rPr lang="es-ES" sz="2400" b="1" dirty="0" smtClean="0">
                <a:latin typeface="Arial Narrow" pitchFamily="34" charset="0"/>
              </a:rPr>
            </a:br>
            <a:endParaRPr lang="es-ES" sz="2400" b="1" dirty="0" smtClean="0">
              <a:latin typeface="Arial Narrow" pitchFamily="34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idx="1"/>
          </p:nvPr>
        </p:nvSpPr>
        <p:spPr>
          <a:xfrm>
            <a:off x="179388" y="1142984"/>
            <a:ext cx="8964612" cy="5715016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dirty="0" smtClean="0">
                <a:latin typeface="Arial Narrow" pitchFamily="34" charset="0"/>
              </a:rPr>
              <a:t>ACTA: 20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dirty="0" smtClean="0">
                <a:latin typeface="Arial Narrow" pitchFamily="34" charset="0"/>
              </a:rPr>
              <a:t>ACUERDO: 21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dirty="0" smtClean="0">
                <a:latin typeface="Arial Narrow" pitchFamily="34" charset="0"/>
              </a:rPr>
              <a:t>FECHA: 17/OCTUBRE/2011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800" b="1" dirty="0" smtClean="0">
              <a:latin typeface="Arial Narrow" pitchFamily="34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en-US" sz="2000" b="1" dirty="0" smtClean="0">
                <a:latin typeface="Arial Narrow" pitchFamily="34" charset="0"/>
              </a:rPr>
              <a:t>ACUERDO NUMERO VEINTIUNO.- </a:t>
            </a:r>
            <a:r>
              <a:rPr lang="en-US" sz="2000" dirty="0" smtClean="0">
                <a:latin typeface="Arial Narrow" pitchFamily="34" charset="0"/>
              </a:rPr>
              <a:t>El Concejo Municipal de esta Poblacion, en uso de sus facultades que le confiere el articulo cuatro numeral veintinueve del Codigo Municipal, y considerando: I) Que es importante y necesario actualizar la Politica Municipal de Genero  con la que cuenta nuestro Municipio de Las Vueltas.- por lo tanto en vista de lo antes expuesto; este Concejo Municipal ,</a:t>
            </a:r>
            <a:r>
              <a:rPr lang="en-US" sz="2000" b="1" dirty="0" smtClean="0">
                <a:latin typeface="Arial Narrow" pitchFamily="34" charset="0"/>
              </a:rPr>
              <a:t>ACUERDA: Actualizar la actualizacion de la Politica Municipal de Genero de Las Vueltas Departamento de Chalatenago; y aprobar y ratificarla en todas sus partes, con el nombre de POLITICA MUNICIPAL PARA LA EQUIDAD DE GENERO DE LAS VUELTAS, DEPARTAMENTO DE CHALATENANGO; </a:t>
            </a:r>
            <a:r>
              <a:rPr lang="en-US" sz="2000" dirty="0" smtClean="0">
                <a:latin typeface="Arial Narrow" pitchFamily="34" charset="0"/>
              </a:rPr>
              <a:t>para la cual, cada año se asignara el diez por ciento (</a:t>
            </a:r>
            <a:r>
              <a:rPr lang="en-US" sz="2000" b="1" dirty="0" smtClean="0">
                <a:latin typeface="Arial Narrow" pitchFamily="34" charset="0"/>
              </a:rPr>
              <a:t>10%) </a:t>
            </a:r>
            <a:r>
              <a:rPr lang="en-US" sz="2000" dirty="0" smtClean="0">
                <a:latin typeface="Arial Narrow" pitchFamily="34" charset="0"/>
              </a:rPr>
              <a:t>del presupuesto de inversion, del Fondo de Desarrollo Economico y Social para los Municipios (DODES). La actualizacion de dicha politica, ha sid0 elaborado con el apoyo tecnico y financiero de ayuda obrera zuiza (AOS) y la Asociacion para la Cooperacion y el Desarrollo Comunal de El Salvador (CORDES).- Comuniquese y Certifiquese</a:t>
            </a:r>
            <a:r>
              <a:rPr lang="en-US" sz="2000" dirty="0" smtClean="0"/>
              <a:t>.-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785818"/>
          </a:xfrm>
          <a:noFill/>
        </p:spPr>
        <p:txBody>
          <a:bodyPr>
            <a:normAutofit/>
          </a:bodyPr>
          <a:lstStyle/>
          <a:p>
            <a:pPr algn="ctr" eaLnBrk="1" hangingPunct="1"/>
            <a:r>
              <a:rPr lang="es-ES" sz="3200" b="1" dirty="0" smtClean="0">
                <a:latin typeface="Arial Narrow" pitchFamily="34" charset="0"/>
              </a:rPr>
              <a:t>INVERSION EN EL AREA DE MUJERES</a:t>
            </a:r>
            <a:endParaRPr lang="es-ES" dirty="0" smtClean="0">
              <a:latin typeface="Arial Narrow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357298"/>
            <a:ext cx="8229600" cy="438912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s-ES" sz="2800" dirty="0" smtClean="0"/>
              <a:t> </a:t>
            </a:r>
            <a:r>
              <a:rPr lang="es-ES" sz="2800" dirty="0" smtClean="0">
                <a:latin typeface="Arial Narrow" pitchFamily="34" charset="0"/>
              </a:rPr>
              <a:t>creación de espacio físico para la unidad municipal de      genero</a:t>
            </a:r>
          </a:p>
          <a:p>
            <a:pPr eaLnBrk="1" hangingPunct="1">
              <a:lnSpc>
                <a:spcPct val="80000"/>
              </a:lnSpc>
            </a:pPr>
            <a:endParaRPr lang="es-ES" sz="2800" dirty="0" smtClean="0"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s-ES" sz="2800" dirty="0" smtClean="0">
                <a:latin typeface="Arial Narrow" pitchFamily="34" charset="0"/>
              </a:rPr>
              <a:t>Entrega de iniciativas productivas a mujeres</a:t>
            </a:r>
          </a:p>
          <a:p>
            <a:pPr eaLnBrk="1" hangingPunct="1">
              <a:lnSpc>
                <a:spcPct val="80000"/>
              </a:lnSpc>
              <a:buNone/>
            </a:pPr>
            <a:endParaRPr lang="es-ES" sz="2800" dirty="0" smtClean="0"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s-ES" sz="2800" dirty="0" smtClean="0">
                <a:latin typeface="Arial Narrow" pitchFamily="34" charset="0"/>
              </a:rPr>
              <a:t>Socialización de la política municipal para la equidad de genero</a:t>
            </a:r>
          </a:p>
          <a:p>
            <a:pPr eaLnBrk="1" hangingPunct="1">
              <a:lnSpc>
                <a:spcPct val="80000"/>
              </a:lnSpc>
            </a:pPr>
            <a:endParaRPr lang="es-ES" sz="2800" dirty="0" smtClean="0"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s-ES" sz="2800" dirty="0" smtClean="0">
                <a:latin typeface="Arial Narrow" pitchFamily="34" charset="0"/>
              </a:rPr>
              <a:t>Apoyo a las actividades conmemorativas y festivas</a:t>
            </a:r>
          </a:p>
          <a:p>
            <a:pPr eaLnBrk="1" hangingPunct="1">
              <a:lnSpc>
                <a:spcPct val="80000"/>
              </a:lnSpc>
            </a:pPr>
            <a:endParaRPr lang="es-ES" sz="2800" dirty="0" smtClean="0"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s-ES" sz="2800" dirty="0" smtClean="0">
                <a:latin typeface="Arial Narrow" pitchFamily="34" charset="0"/>
              </a:rPr>
              <a:t>Formación y sensibilización en temas de genero</a:t>
            </a:r>
          </a:p>
          <a:p>
            <a:pPr eaLnBrk="1" hangingPunct="1">
              <a:lnSpc>
                <a:spcPct val="80000"/>
              </a:lnSpc>
              <a:buNone/>
            </a:pPr>
            <a:endParaRPr lang="es-ES" sz="2800" dirty="0" smtClean="0"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s-ES" sz="2800" dirty="0" smtClean="0">
                <a:latin typeface="Arial Narrow" pitchFamily="34" charset="0"/>
              </a:rPr>
              <a:t>Apoyo a los comités de mujeres y Asociación </a:t>
            </a:r>
          </a:p>
          <a:p>
            <a:pPr eaLnBrk="1" hangingPunct="1">
              <a:lnSpc>
                <a:spcPct val="80000"/>
              </a:lnSpc>
            </a:pPr>
            <a:endParaRPr lang="es-ES" sz="2800" dirty="0" smtClean="0"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s-ES" sz="2800" dirty="0" smtClean="0">
                <a:latin typeface="Arial Narrow" pitchFamily="34" charset="0"/>
              </a:rPr>
              <a:t>Apoyo en arte y cultura</a:t>
            </a:r>
          </a:p>
          <a:p>
            <a:pPr eaLnBrk="1" hangingPunct="1">
              <a:lnSpc>
                <a:spcPct val="80000"/>
              </a:lnSpc>
              <a:buNone/>
            </a:pPr>
            <a:endParaRPr lang="es-ES" sz="2800" dirty="0" smtClean="0"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s-ES" sz="2800" dirty="0" smtClean="0"/>
          </a:p>
          <a:p>
            <a:pPr eaLnBrk="1" hangingPunct="1">
              <a:lnSpc>
                <a:spcPct val="80000"/>
              </a:lnSpc>
              <a:buNone/>
            </a:pPr>
            <a:endParaRPr lang="es-E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571480"/>
          </a:xfrm>
        </p:spPr>
        <p:txBody>
          <a:bodyPr>
            <a:normAutofit/>
          </a:bodyPr>
          <a:lstStyle/>
          <a:p>
            <a:pPr algn="ctr"/>
            <a:r>
              <a:rPr lang="es-SV" sz="3200" dirty="0" smtClean="0"/>
              <a:t>ENTREGA DE INICIATIVAS PRODUCTIVAS</a:t>
            </a:r>
            <a:endParaRPr lang="es-SV" sz="3200" dirty="0"/>
          </a:p>
        </p:txBody>
      </p:sp>
      <p:pic>
        <p:nvPicPr>
          <p:cNvPr id="4" name="3 Marcador de contenido" descr="DSC039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3500438"/>
            <a:ext cx="4140737" cy="2643206"/>
          </a:xfrm>
        </p:spPr>
      </p:pic>
      <p:pic>
        <p:nvPicPr>
          <p:cNvPr id="5" name="4 Imagen" descr="DSC039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71472" y="928670"/>
            <a:ext cx="5214974" cy="2571768"/>
          </a:xfrm>
          <a:prstGeom prst="rect">
            <a:avLst/>
          </a:prstGeom>
        </p:spPr>
      </p:pic>
      <p:pic>
        <p:nvPicPr>
          <p:cNvPr id="6" name="5 Imagen" descr="DSC03928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928670"/>
            <a:ext cx="4286280" cy="2571768"/>
          </a:xfrm>
          <a:prstGeom prst="rect">
            <a:avLst/>
          </a:prstGeom>
        </p:spPr>
      </p:pic>
      <p:pic>
        <p:nvPicPr>
          <p:cNvPr id="7" name="6 Imagen" descr="DSC0398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3500438"/>
            <a:ext cx="4286280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RETOS Y DESAFIOS</a:t>
            </a:r>
            <a:br>
              <a:rPr lang="es-ES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es-ES" dirty="0"/>
          </a:p>
        </p:txBody>
      </p:sp>
      <p:sp>
        <p:nvSpPr>
          <p:cNvPr id="40963" name="2 Marcador de contenido"/>
          <p:cNvSpPr>
            <a:spLocks noGrp="1"/>
          </p:cNvSpPr>
          <p:nvPr>
            <p:ph idx="1"/>
          </p:nvPr>
        </p:nvSpPr>
        <p:spPr>
          <a:xfrm>
            <a:off x="357188" y="1571625"/>
            <a:ext cx="4071937" cy="485775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s-ES" dirty="0" smtClean="0">
                <a:latin typeface="Arial Narrow" pitchFamily="34" charset="0"/>
              </a:rPr>
              <a:t>Construcción de la casa de la mujer.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endParaRPr lang="es-ES" dirty="0" smtClean="0"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s-ES" dirty="0" smtClean="0">
                <a:latin typeface="Arial Narrow" pitchFamily="34" charset="0"/>
              </a:rPr>
              <a:t>Programa de becas para mujeres.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endParaRPr lang="es-ES" dirty="0" smtClean="0"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s-ES" dirty="0" smtClean="0">
                <a:latin typeface="Arial Narrow" pitchFamily="34" charset="0"/>
              </a:rPr>
              <a:t>Construcción de un Centro de Bienestar Infantil (CBI).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endParaRPr lang="es-ES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dirty="0" smtClean="0">
                <a:latin typeface="Arial Narrow" pitchFamily="34" charset="0"/>
              </a:rPr>
              <a:t>Construcción  de un mini hospital de Ciudad Mujer.</a:t>
            </a:r>
          </a:p>
        </p:txBody>
      </p:sp>
      <p:pic>
        <p:nvPicPr>
          <p:cNvPr id="5" name="4 Imagen" descr="cas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1428736"/>
            <a:ext cx="4286280" cy="4857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857256"/>
          </a:xfrm>
        </p:spPr>
        <p:txBody>
          <a:bodyPr>
            <a:normAutofit/>
          </a:bodyPr>
          <a:lstStyle/>
          <a:p>
            <a:pPr algn="ctr"/>
            <a:r>
              <a:rPr lang="es-SV" dirty="0" smtClean="0"/>
              <a:t>AFILIACION DE LAS SOCIAS</a:t>
            </a:r>
            <a:endParaRPr lang="es-SV" dirty="0"/>
          </a:p>
        </p:txBody>
      </p:sp>
      <p:pic>
        <p:nvPicPr>
          <p:cNvPr id="4" name="3 Marcador de contenido" descr="DSC031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643050"/>
            <a:ext cx="8072494" cy="46815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SV"/>
          </a:p>
        </p:txBody>
      </p:sp>
      <p:pic>
        <p:nvPicPr>
          <p:cNvPr id="4" name="3 Marcador de contenido" descr="DSC031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928670"/>
            <a:ext cx="7929618" cy="51038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258888"/>
          </a:xfrm>
        </p:spPr>
        <p:txBody>
          <a:bodyPr>
            <a:normAutofit/>
          </a:bodyPr>
          <a:lstStyle/>
          <a:p>
            <a:pPr algn="ctr"/>
            <a:r>
              <a:rPr lang="es-SV" sz="3200" dirty="0" smtClean="0"/>
              <a:t>ASAMBLEAM DE CONSTITUCION DE LA ASOCIACION</a:t>
            </a:r>
            <a:endParaRPr lang="es-SV" sz="32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329642" cy="4530725"/>
          </a:xfrm>
        </p:spPr>
        <p:txBody>
          <a:bodyPr/>
          <a:lstStyle/>
          <a:p>
            <a:endParaRPr lang="es-SV" dirty="0"/>
          </a:p>
        </p:txBody>
      </p:sp>
      <p:pic>
        <p:nvPicPr>
          <p:cNvPr id="6" name="5 Marcador de contenido" descr="DSC03132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71472" y="1214422"/>
            <a:ext cx="8143932" cy="4857784"/>
          </a:xfrm>
        </p:spPr>
      </p:pic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710146" cy="2189162"/>
          </a:xfrm>
        </p:spPr>
        <p:txBody>
          <a:bodyPr/>
          <a:lstStyle/>
          <a:p>
            <a:endParaRPr lang="es-SV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SV"/>
          </a:p>
        </p:txBody>
      </p:sp>
      <p:pic>
        <p:nvPicPr>
          <p:cNvPr id="1026" name="Picture 2" descr="G:\DSC038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1546"/>
            <a:ext cx="8229600" cy="5429267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s-ES" sz="3600" dirty="0" smtClean="0">
                <a:latin typeface="Arial Narrow" pitchFamily="34" charset="0"/>
              </a:rPr>
              <a:t>Ser una municipalidad moderna con personal administrativo capacitado, para brindar un servicio eficiente y eficaz , con una capacidad  técnica y financiera comprometida con la sociedad, promoviendo la concertación con instituciones publicas y privadas, haciendo buen uso de los recursos, propiciando mecanismos de participación ciudadana en función de garantizar el desarrollo económico, social y ambiental.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s-ES" sz="2800" dirty="0" smtClean="0">
              <a:latin typeface="Comic Sans MS" pitchFamily="66" charset="0"/>
            </a:endParaRP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VISION</a:t>
            </a:r>
            <a:br>
              <a:rPr lang="es-ES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es-E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SV" dirty="0" smtClean="0"/>
              <a:t> </a:t>
            </a:r>
            <a:r>
              <a:rPr lang="es-SV" b="1" dirty="0" smtClean="0"/>
              <a:t>CONCLUSION </a:t>
            </a:r>
            <a:endParaRPr lang="es-SV" b="1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58204" cy="4530725"/>
          </a:xfrm>
        </p:spPr>
        <p:txBody>
          <a:bodyPr>
            <a:normAutofit/>
          </a:bodyPr>
          <a:lstStyle/>
          <a:p>
            <a:pPr algn="just"/>
            <a:r>
              <a:rPr lang="es-SV" dirty="0" smtClean="0"/>
              <a:t>Llegar a culminar  este reto a significado arduo trabajo estamos consiente que  ha sido difícil  pero  no imposible por que hemos logrado nuestro reto y lucharemos juntas para lograr  mucho mas.</a:t>
            </a:r>
          </a:p>
          <a:p>
            <a:endParaRPr lang="es-SV" dirty="0" smtClean="0"/>
          </a:p>
          <a:p>
            <a:pPr algn="just"/>
            <a:r>
              <a:rPr lang="es-SV" dirty="0" smtClean="0"/>
              <a:t>Sabemos que hemos logrado alcanzar un nivel organizativo importante, es por ello que nos comprometemos a  seguir trabajando de forma unida , para lograr un  desarrollo  integral con equidad de genero en nuestro municipio.</a:t>
            </a:r>
          </a:p>
          <a:p>
            <a:endParaRPr lang="es-SV" dirty="0" smtClean="0"/>
          </a:p>
          <a:p>
            <a:endParaRPr lang="es-SV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5413390"/>
          </a:xfrm>
        </p:spPr>
        <p:txBody>
          <a:bodyPr/>
          <a:lstStyle/>
          <a:p>
            <a:endParaRPr lang="es-SV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214282" y="357166"/>
            <a:ext cx="8929718" cy="8572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SV" sz="8000" dirty="0" smtClean="0"/>
              <a:t>GRACIAS POR SU ATENCION</a:t>
            </a:r>
            <a:endParaRPr lang="es-SV" sz="8000" dirty="0"/>
          </a:p>
        </p:txBody>
      </p:sp>
      <p:pic>
        <p:nvPicPr>
          <p:cNvPr id="6" name="5 Marcador de contenido" descr="fondos CORAZON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00034" y="2857496"/>
            <a:ext cx="8358246" cy="3714752"/>
          </a:xfrm>
        </p:spPr>
      </p:pic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 flipV="1">
            <a:off x="4648200" y="4357694"/>
            <a:ext cx="2352692" cy="928694"/>
          </a:xfrm>
        </p:spPr>
        <p:txBody>
          <a:bodyPr>
            <a:normAutofit/>
          </a:bodyPr>
          <a:lstStyle/>
          <a:p>
            <a:endParaRPr lang="es-SV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MAPA DEL MUNICIPIO DE LAS VUELTA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000125"/>
            <a:ext cx="4500563" cy="5857875"/>
          </a:xfrm>
          <a:noFill/>
        </p:spPr>
      </p:pic>
      <p:sp>
        <p:nvSpPr>
          <p:cNvPr id="21507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429125" y="1000125"/>
            <a:ext cx="4025900" cy="55816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ES" sz="2400" dirty="0" smtClean="0">
                <a:solidFill>
                  <a:srgbClr val="009900"/>
                </a:solidFill>
                <a:latin typeface="Arial" charset="0"/>
                <a:cs typeface="Arial" charset="0"/>
              </a:rPr>
              <a:t>El Municipio de Las Vueltas   está limitado por los siguientes municipios: al Norte por Ojos de Agua; al Este por Las Flores; al Sur por Chalatenango y al Noroeste por Concepción </a:t>
            </a:r>
            <a:r>
              <a:rPr lang="es-ES" sz="2400" dirty="0" err="1" smtClean="0">
                <a:solidFill>
                  <a:srgbClr val="009900"/>
                </a:solidFill>
                <a:latin typeface="Arial" charset="0"/>
                <a:cs typeface="Arial" charset="0"/>
              </a:rPr>
              <a:t>Quezaltepeque</a:t>
            </a:r>
            <a:r>
              <a:rPr lang="es-ES" sz="2400" smtClean="0">
                <a:solidFill>
                  <a:srgbClr val="009900"/>
                </a:solidFill>
                <a:latin typeface="Arial" charset="0"/>
                <a:cs typeface="Arial" charset="0"/>
              </a:rPr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es-ES" sz="2400" smtClean="0">
                <a:solidFill>
                  <a:srgbClr val="009900"/>
                </a:solidFill>
                <a:latin typeface="Arial" charset="0"/>
                <a:cs typeface="Arial" charset="0"/>
              </a:rPr>
              <a:t>La extensión territorial del municipio es de: 36,83 </a:t>
            </a:r>
            <a:r>
              <a:rPr lang="es-ES" sz="2400" smtClean="0">
                <a:solidFill>
                  <a:srgbClr val="009900"/>
                </a:solidFill>
                <a:latin typeface="Arial" charset="0"/>
                <a:cs typeface="Arial" charset="0"/>
                <a:hlinkClick r:id="rId4" tooltip="Km²"/>
              </a:rPr>
              <a:t>km²</a:t>
            </a:r>
            <a:r>
              <a:rPr lang="es-ES" sz="2400" smtClean="0">
                <a:solidFill>
                  <a:srgbClr val="009900"/>
                </a:solidFill>
                <a:latin typeface="Arial" charset="0"/>
                <a:cs typeface="Arial" charset="0"/>
              </a:rPr>
              <a:t> y se divide en  el Casco Urbano y 6 cantones ( La Ceiba, El Sicahuite, Los Naranjos, San José, El conacaste y La Laguna)</a:t>
            </a:r>
          </a:p>
          <a:p>
            <a:pPr eaLnBrk="1" hangingPunct="1">
              <a:lnSpc>
                <a:spcPct val="80000"/>
              </a:lnSpc>
            </a:pPr>
            <a:endParaRPr lang="es-ES" sz="240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endParaRPr lang="es-ES" sz="1200" smtClean="0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714500" y="214313"/>
            <a:ext cx="62150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800">
                <a:solidFill>
                  <a:srgbClr val="000000"/>
                </a:solidFill>
                <a:latin typeface="Comic Sans MS" pitchFamily="66" charset="0"/>
              </a:rPr>
              <a:t>LIMITES Y DIVISION POLITICA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429288" cy="785818"/>
          </a:xfr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tx1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s-ES" sz="27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UBICACIÓN GEOGRÁFICA 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s-E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s-ES" dirty="0" smtClean="0"/>
              <a:t>			</a:t>
            </a:r>
          </a:p>
        </p:txBody>
      </p:sp>
      <p:pic>
        <p:nvPicPr>
          <p:cNvPr id="18442" name="Picture 10" descr="MAPA DE EL SALVADOR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071563"/>
            <a:ext cx="9144000" cy="5572125"/>
          </a:xfrm>
          <a:noFill/>
        </p:spPr>
      </p:pic>
      <p:pic>
        <p:nvPicPr>
          <p:cNvPr id="18441" name="Picture 9" descr="MAPA DEL MUNICIPIO DE LAS VUELTAS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6858000" y="0"/>
            <a:ext cx="2286000" cy="2786063"/>
          </a:xfrm>
          <a:noFill/>
        </p:spPr>
      </p:pic>
      <p:sp>
        <p:nvSpPr>
          <p:cNvPr id="7" name="6 Flecha derecha"/>
          <p:cNvSpPr/>
          <p:nvPr/>
        </p:nvSpPr>
        <p:spPr>
          <a:xfrm rot="20794416">
            <a:off x="4557713" y="2046288"/>
            <a:ext cx="3811587" cy="46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R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Imagen 47" descr="C:\Documents and Settings\user\Escritorio\FOTOSREPOBLACION\64 chalatenango churc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73350" y="1714500"/>
            <a:ext cx="647065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0" y="1571625"/>
            <a:ext cx="2643188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ES" sz="2800" dirty="0">
                <a:solidFill>
                  <a:srgbClr val="002060"/>
                </a:solidFill>
                <a:latin typeface="Arial Narrow" pitchFamily="34" charset="0"/>
              </a:rPr>
              <a:t>Las Vueltas se fundo en el año de 1765, con el nombre de yusique. Que viene de poton yux. = pino e ique= cerro, Que se traduce como cerros de los pinos.</a:t>
            </a:r>
          </a:p>
          <a:p>
            <a:pPr>
              <a:defRPr/>
            </a:pPr>
            <a:endParaRPr lang="es-ES" sz="2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6628" name="Text Box 11"/>
          <p:cNvSpPr txBox="1">
            <a:spLocks noChangeArrowheads="1"/>
          </p:cNvSpPr>
          <p:nvPr/>
        </p:nvSpPr>
        <p:spPr bwMode="auto">
          <a:xfrm>
            <a:off x="1928813" y="214313"/>
            <a:ext cx="55435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600" b="1">
                <a:latin typeface="Comic Sans MS" pitchFamily="66" charset="0"/>
              </a:rPr>
              <a:t>RESEÑA HISTORICA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32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32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C:\Documents and Settings\Administrador\Mis documentos\FOTOS GUERRA\LAS VUELTAS MONTAÑONA CANDELERO 82-83\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5357813"/>
          </a:xfrm>
        </p:spPr>
      </p:pic>
      <p:sp>
        <p:nvSpPr>
          <p:cNvPr id="8" name="7 Marcador de texto"/>
          <p:cNvSpPr>
            <a:spLocks noGrp="1"/>
          </p:cNvSpPr>
          <p:nvPr>
            <p:ph type="body" sz="half" idx="2"/>
          </p:nvPr>
        </p:nvSpPr>
        <p:spPr>
          <a:xfrm>
            <a:off x="0" y="5286375"/>
            <a:ext cx="9144000" cy="1571625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dirty="0" smtClean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2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Fue deshabitado entre 1980 y 1986 por el conflicto armado de nuestro país; con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2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la guerra se destruyó toda la infraestructura  habitacional, social y ambiental. </a:t>
            </a:r>
            <a:endParaRPr lang="es-CR" sz="2000" dirty="0" smtClean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5 Título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7858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CR" smtClean="0"/>
              <a:t>REPOBLACION  DEL MUNICIPIO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28688"/>
            <a:ext cx="8686800" cy="1643055"/>
          </a:xfrm>
        </p:spPr>
        <p:txBody>
          <a:bodyPr rtlCol="0">
            <a:normAutofit fontScale="925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En 1986 empezó a regresar la población al municipio y en Octubre de 1987 se repobló El Casco Urbano  y el cantón La Ceiba. Después de la firma de los Acuerdos de Paz  en el año de 1994 se continuó el proceso de la repoblación del resto del municipio , pero todavía  hay caseríos deshabitados ó con muy poca población.</a:t>
            </a: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dirty="0" smtClean="0">
              <a:latin typeface="Arial Narrow" pitchFamily="34" charset="0"/>
            </a:endParaRPr>
          </a:p>
        </p:txBody>
      </p:sp>
      <p:pic>
        <p:nvPicPr>
          <p:cNvPr id="28676" name="3 Imagen" descr="Copia de escanear000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3" y="2571744"/>
            <a:ext cx="303056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4" descr="C:\Documents and Settings\Administrador\Mis documentos\Mis escaneos\2009-02 (Feb)\Copia (2) de escanear00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2571744"/>
            <a:ext cx="521497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714356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       </a:t>
            </a:r>
            <a:r>
              <a:rPr lang="es-ES" sz="4000" dirty="0" smtClean="0">
                <a:solidFill>
                  <a:schemeClr val="tx2">
                    <a:lumMod val="75000"/>
                  </a:schemeClr>
                </a:solidFill>
              </a:rPr>
              <a:t>ALCALDIA MUNICIPAL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1357298"/>
            <a:ext cx="8686800" cy="1828800"/>
          </a:xfrm>
        </p:spPr>
        <p:txBody>
          <a:bodyPr rtlCol="0">
            <a:normAutofit/>
          </a:bodyPr>
          <a:lstStyle/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Desde el inicio de la guerra hasta 1994 la Alcaldía estuvo exiliada en la ciudad de Chalatenango, a partir de ese año que se instaló en Las Vueltas con un  Gobierno Municipal del FMLN (Frente Farabundo Martí para la Liberación Nacional)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s-ES" sz="2800" dirty="0" smtClean="0">
              <a:latin typeface="Comic Sans MS" pitchFamily="66" charset="0"/>
            </a:endParaRPr>
          </a:p>
        </p:txBody>
      </p:sp>
      <p:pic>
        <p:nvPicPr>
          <p:cNvPr id="29700" name="3 Imagen" descr="IMG_000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86125"/>
            <a:ext cx="2595563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4 Imagen" descr="PC04000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25" y="3286125"/>
            <a:ext cx="314325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FOTO FACHADA DE ALCALDIA 00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13" y="3286125"/>
            <a:ext cx="3214687" cy="204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|1.8|1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1|1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1|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1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1108</TotalTime>
  <Words>1437</Words>
  <Application>Microsoft Office PowerPoint</Application>
  <PresentationFormat>Presentación en pantalla (4:3)</PresentationFormat>
  <Paragraphs>166</Paragraphs>
  <Slides>31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2" baseType="lpstr">
      <vt:lpstr>Flujo</vt:lpstr>
      <vt:lpstr>Diapositiva 1</vt:lpstr>
      <vt:lpstr>MISION </vt:lpstr>
      <vt:lpstr>VISION </vt:lpstr>
      <vt:lpstr>Diapositiva 4</vt:lpstr>
      <vt:lpstr>  UBICACIÓN GEOGRÁFICA     </vt:lpstr>
      <vt:lpstr>Diapositiva 6</vt:lpstr>
      <vt:lpstr>Diapositiva 7</vt:lpstr>
      <vt:lpstr>REPOBLACION  DEL MUNICIPIO</vt:lpstr>
      <vt:lpstr>       ALCALDIA MUNICIPAL</vt:lpstr>
      <vt:lpstr> Como Concejo Municipal, sabemos que nuestro principal reto es dar seguimiento a la ejecución de la política  municipal para la equidad de genero, fortalecer la gestión municipal potenciando la participación equitativa responsable y transparente, orientada a eliminar toda forma de discriminación y violencia entre hombres y mujeres, superando  las brechas de desigualdad que existen. </vt:lpstr>
      <vt:lpstr>POBLACION DEL MUNICIPIO</vt:lpstr>
      <vt:lpstr>SERVICIOS BASICOS CON QUE CUENTA EL MUNICIPIO </vt:lpstr>
      <vt:lpstr>SERVICIOS BASICOS CON QUE CUENTA EL MUNICIPIO</vt:lpstr>
      <vt:lpstr>SERVICIOS BASICOS CON QUE CUENTA EL MUNICIPIO</vt:lpstr>
      <vt:lpstr>PRODUCTIVIDAD</vt:lpstr>
      <vt:lpstr>Diapositiva 16</vt:lpstr>
      <vt:lpstr>                              DEPORTE  Y CULTURA</vt:lpstr>
      <vt:lpstr>INSTRUMENTOS ELABORADOS PARA LA GESTION MUNICIPAL</vt:lpstr>
      <vt:lpstr>AREAS DE PARTICIPACION CIUDADANA</vt:lpstr>
      <vt:lpstr>Diapositiva 20</vt:lpstr>
      <vt:lpstr>LOGROS IMPORTANTES  </vt:lpstr>
      <vt:lpstr>ACUERDO MUNICIPAL DE INVERSION EN AREA DE MUJERES </vt:lpstr>
      <vt:lpstr>INVERSION EN EL AREA DE MUJERES</vt:lpstr>
      <vt:lpstr>ENTREGA DE INICIATIVAS PRODUCTIVAS</vt:lpstr>
      <vt:lpstr>RETOS Y DESAFIOS </vt:lpstr>
      <vt:lpstr>AFILIACION DE LAS SOCIAS</vt:lpstr>
      <vt:lpstr>Diapositiva 27</vt:lpstr>
      <vt:lpstr>ASAMBLEAM DE CONSTITUCION DE LA ASOCIACION</vt:lpstr>
      <vt:lpstr>Diapositiva 29</vt:lpstr>
      <vt:lpstr> CONCLUSION </vt:lpstr>
      <vt:lpstr>Diapositiva 31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UNIDAD DE GENERO</dc:creator>
  <cp:lastModifiedBy>UNIDAD DE GENERO</cp:lastModifiedBy>
  <cp:revision>88</cp:revision>
  <dcterms:created xsi:type="dcterms:W3CDTF">2012-11-06T20:34:12Z</dcterms:created>
  <dcterms:modified xsi:type="dcterms:W3CDTF">2012-11-09T21:05:00Z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1496619</vt:lpwstr>
  </property>
  <property fmtid="{D5CDD505-2E9C-101B-9397-08002B2CF9AE}" name="NXPowerLiteVersion" pid="3">
    <vt:lpwstr>D4.1.0</vt:lpwstr>
  </property>
</Properties>
</file>