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68" r:id="rId5"/>
    <p:sldId id="269" r:id="rId6"/>
    <p:sldId id="270" r:id="rId7"/>
    <p:sldId id="263" r:id="rId8"/>
    <p:sldId id="265" r:id="rId9"/>
    <p:sldId id="258" r:id="rId10"/>
    <p:sldId id="267" r:id="rId11"/>
    <p:sldId id="260" r:id="rId12"/>
    <p:sldId id="266" r:id="rId13"/>
    <p:sldId id="259" r:id="rId14"/>
    <p:sldId id="264" r:id="rId15"/>
    <p:sldId id="271" r:id="rId1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ED653-7C78-42EB-B2D6-9B7BBB67F703}" type="doc">
      <dgm:prSet loTypeId="urn:microsoft.com/office/officeart/2005/8/layout/cycle8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159C23B-1521-4BA9-A18E-E1C5C51E9073}">
      <dgm:prSet phldrT="[Text]"/>
      <dgm:spPr/>
      <dgm:t>
        <a:bodyPr/>
        <a:lstStyle/>
        <a:p>
          <a:r>
            <a:rPr lang="en-US" b="1" dirty="0" smtClean="0"/>
            <a:t>ACCESO</a:t>
          </a:r>
          <a:endParaRPr lang="en-US" b="1" dirty="0"/>
        </a:p>
      </dgm:t>
    </dgm:pt>
    <dgm:pt modelId="{2AE41296-E481-4FC7-A4D0-66301BA0A7E9}" type="parTrans" cxnId="{318BBBB0-AE04-41CD-9D74-A40E763A782E}">
      <dgm:prSet/>
      <dgm:spPr/>
      <dgm:t>
        <a:bodyPr/>
        <a:lstStyle/>
        <a:p>
          <a:endParaRPr lang="en-US"/>
        </a:p>
      </dgm:t>
    </dgm:pt>
    <dgm:pt modelId="{D0CDE681-BCC6-4124-8F71-5AC9A6938E21}" type="sibTrans" cxnId="{318BBBB0-AE04-41CD-9D74-A40E763A782E}">
      <dgm:prSet/>
      <dgm:spPr/>
      <dgm:t>
        <a:bodyPr/>
        <a:lstStyle/>
        <a:p>
          <a:endParaRPr lang="en-US"/>
        </a:p>
      </dgm:t>
    </dgm:pt>
    <dgm:pt modelId="{6DD3FED8-B405-425E-94CD-5881F2C1B641}">
      <dgm:prSet phldrT="[Text]"/>
      <dgm:spPr/>
      <dgm:t>
        <a:bodyPr/>
        <a:lstStyle/>
        <a:p>
          <a:r>
            <a:rPr lang="en-US" b="1" dirty="0" smtClean="0"/>
            <a:t>MANEJO</a:t>
          </a:r>
          <a:endParaRPr lang="en-US" b="1" dirty="0"/>
        </a:p>
      </dgm:t>
    </dgm:pt>
    <dgm:pt modelId="{E1C0E098-B620-43BC-8841-A1D7321F39F7}" type="parTrans" cxnId="{8D2A0905-12B0-4EEF-A3F8-B4AB6B9084E2}">
      <dgm:prSet/>
      <dgm:spPr/>
      <dgm:t>
        <a:bodyPr/>
        <a:lstStyle/>
        <a:p>
          <a:endParaRPr lang="en-US"/>
        </a:p>
      </dgm:t>
    </dgm:pt>
    <dgm:pt modelId="{D761DF75-0E12-449B-BC61-214A8C9E8C6F}" type="sibTrans" cxnId="{8D2A0905-12B0-4EEF-A3F8-B4AB6B9084E2}">
      <dgm:prSet/>
      <dgm:spPr/>
      <dgm:t>
        <a:bodyPr/>
        <a:lstStyle/>
        <a:p>
          <a:endParaRPr lang="en-US"/>
        </a:p>
      </dgm:t>
    </dgm:pt>
    <dgm:pt modelId="{8A0208D9-9A86-4D41-A317-F23B89E9DDBE}">
      <dgm:prSet phldrT="[Text]"/>
      <dgm:spPr/>
      <dgm:t>
        <a:bodyPr/>
        <a:lstStyle/>
        <a:p>
          <a:r>
            <a:rPr lang="en-US" b="1" dirty="0" smtClean="0"/>
            <a:t>RENDICIÓN DE CUENTAS</a:t>
          </a:r>
          <a:endParaRPr lang="en-US" b="1" dirty="0"/>
        </a:p>
      </dgm:t>
    </dgm:pt>
    <dgm:pt modelId="{A848A226-71AD-4B4A-97B2-3DB158C02FE1}" type="parTrans" cxnId="{F8132246-188F-4D4A-92F9-B03CC25EEA22}">
      <dgm:prSet/>
      <dgm:spPr/>
      <dgm:t>
        <a:bodyPr/>
        <a:lstStyle/>
        <a:p>
          <a:endParaRPr lang="en-US"/>
        </a:p>
      </dgm:t>
    </dgm:pt>
    <dgm:pt modelId="{84BD9254-5376-48AE-85FF-63797BEE9E11}" type="sibTrans" cxnId="{F8132246-188F-4D4A-92F9-B03CC25EEA22}">
      <dgm:prSet/>
      <dgm:spPr/>
      <dgm:t>
        <a:bodyPr/>
        <a:lstStyle/>
        <a:p>
          <a:endParaRPr lang="en-US"/>
        </a:p>
      </dgm:t>
    </dgm:pt>
    <dgm:pt modelId="{80FDBB3C-2B3C-440D-9CF8-E5C6131515C6}" type="pres">
      <dgm:prSet presAssocID="{4ECED653-7C78-42EB-B2D6-9B7BBB67F70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A7699-856B-4F53-83FD-E7310E9D735E}" type="pres">
      <dgm:prSet presAssocID="{4ECED653-7C78-42EB-B2D6-9B7BBB67F703}" presName="wedge1" presStyleLbl="node1" presStyleIdx="0" presStyleCnt="3" custLinFactNeighborY="2499"/>
      <dgm:spPr/>
      <dgm:t>
        <a:bodyPr/>
        <a:lstStyle/>
        <a:p>
          <a:endParaRPr lang="en-US"/>
        </a:p>
      </dgm:t>
    </dgm:pt>
    <dgm:pt modelId="{F89D10F8-2F6D-4667-A367-FF5973FF602F}" type="pres">
      <dgm:prSet presAssocID="{4ECED653-7C78-42EB-B2D6-9B7BBB67F703}" presName="dummy1a" presStyleCnt="0"/>
      <dgm:spPr/>
    </dgm:pt>
    <dgm:pt modelId="{BA2F8EE9-CE9A-4EF7-86C9-2ACCED88A000}" type="pres">
      <dgm:prSet presAssocID="{4ECED653-7C78-42EB-B2D6-9B7BBB67F703}" presName="dummy1b" presStyleCnt="0"/>
      <dgm:spPr/>
    </dgm:pt>
    <dgm:pt modelId="{9A40FB5B-7FE8-4965-B619-590297151499}" type="pres">
      <dgm:prSet presAssocID="{4ECED653-7C78-42EB-B2D6-9B7BBB67F70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4123B-3E79-42F9-80C7-5FB7408D4A01}" type="pres">
      <dgm:prSet presAssocID="{4ECED653-7C78-42EB-B2D6-9B7BBB67F703}" presName="wedge2" presStyleLbl="node1" presStyleIdx="1" presStyleCnt="3"/>
      <dgm:spPr/>
      <dgm:t>
        <a:bodyPr/>
        <a:lstStyle/>
        <a:p>
          <a:endParaRPr lang="en-US"/>
        </a:p>
      </dgm:t>
    </dgm:pt>
    <dgm:pt modelId="{F10EFFEC-8BF7-47F7-A310-7D3ED9DC8A65}" type="pres">
      <dgm:prSet presAssocID="{4ECED653-7C78-42EB-B2D6-9B7BBB67F703}" presName="dummy2a" presStyleCnt="0"/>
      <dgm:spPr/>
    </dgm:pt>
    <dgm:pt modelId="{22DEC07F-24D6-422E-AA43-56CDEC7BC569}" type="pres">
      <dgm:prSet presAssocID="{4ECED653-7C78-42EB-B2D6-9B7BBB67F703}" presName="dummy2b" presStyleCnt="0"/>
      <dgm:spPr/>
    </dgm:pt>
    <dgm:pt modelId="{D2C74977-73E4-4DA0-A5DC-9B388DAB676E}" type="pres">
      <dgm:prSet presAssocID="{4ECED653-7C78-42EB-B2D6-9B7BBB67F70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E2E67-7295-48A8-AD5E-2CFC2A79EC42}" type="pres">
      <dgm:prSet presAssocID="{4ECED653-7C78-42EB-B2D6-9B7BBB67F703}" presName="wedge3" presStyleLbl="node1" presStyleIdx="2" presStyleCnt="3"/>
      <dgm:spPr/>
      <dgm:t>
        <a:bodyPr/>
        <a:lstStyle/>
        <a:p>
          <a:endParaRPr lang="en-US"/>
        </a:p>
      </dgm:t>
    </dgm:pt>
    <dgm:pt modelId="{2F28F8C4-F630-4E9C-BD5C-1199D3560E88}" type="pres">
      <dgm:prSet presAssocID="{4ECED653-7C78-42EB-B2D6-9B7BBB67F703}" presName="dummy3a" presStyleCnt="0"/>
      <dgm:spPr/>
    </dgm:pt>
    <dgm:pt modelId="{39F26476-BDD3-4156-AB81-E872C822AC58}" type="pres">
      <dgm:prSet presAssocID="{4ECED653-7C78-42EB-B2D6-9B7BBB67F703}" presName="dummy3b" presStyleCnt="0"/>
      <dgm:spPr/>
    </dgm:pt>
    <dgm:pt modelId="{EB09A2F7-F88E-415C-B216-A12ED56E3FD3}" type="pres">
      <dgm:prSet presAssocID="{4ECED653-7C78-42EB-B2D6-9B7BBB67F70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4625F-B128-4F0C-AC00-893C130F7EDB}" type="pres">
      <dgm:prSet presAssocID="{D0CDE681-BCC6-4124-8F71-5AC9A6938E21}" presName="arrowWedge1" presStyleLbl="fgSibTrans2D1" presStyleIdx="0" presStyleCnt="3"/>
      <dgm:spPr/>
    </dgm:pt>
    <dgm:pt modelId="{2C1250F8-B4C4-4446-A2ED-C4B29DEEDCF9}" type="pres">
      <dgm:prSet presAssocID="{D761DF75-0E12-449B-BC61-214A8C9E8C6F}" presName="arrowWedge2" presStyleLbl="fgSibTrans2D1" presStyleIdx="1" presStyleCnt="3"/>
      <dgm:spPr/>
    </dgm:pt>
    <dgm:pt modelId="{0464330B-9264-4918-BD7B-A5E19D061076}" type="pres">
      <dgm:prSet presAssocID="{84BD9254-5376-48AE-85FF-63797BEE9E11}" presName="arrowWedge3" presStyleLbl="fgSibTrans2D1" presStyleIdx="2" presStyleCnt="3"/>
      <dgm:spPr/>
    </dgm:pt>
  </dgm:ptLst>
  <dgm:cxnLst>
    <dgm:cxn modelId="{630DA19F-1F95-4391-ABD7-85C2B7887908}" type="presOf" srcId="{B159C23B-1521-4BA9-A18E-E1C5C51E9073}" destId="{9A40FB5B-7FE8-4965-B619-590297151499}" srcOrd="1" destOrd="0" presId="urn:microsoft.com/office/officeart/2005/8/layout/cycle8"/>
    <dgm:cxn modelId="{0D00A2D5-2CCF-4D3D-B068-97C28C16C2DC}" type="presOf" srcId="{8A0208D9-9A86-4D41-A317-F23B89E9DDBE}" destId="{1FCE2E67-7295-48A8-AD5E-2CFC2A79EC42}" srcOrd="0" destOrd="0" presId="urn:microsoft.com/office/officeart/2005/8/layout/cycle8"/>
    <dgm:cxn modelId="{318BBBB0-AE04-41CD-9D74-A40E763A782E}" srcId="{4ECED653-7C78-42EB-B2D6-9B7BBB67F703}" destId="{B159C23B-1521-4BA9-A18E-E1C5C51E9073}" srcOrd="0" destOrd="0" parTransId="{2AE41296-E481-4FC7-A4D0-66301BA0A7E9}" sibTransId="{D0CDE681-BCC6-4124-8F71-5AC9A6938E21}"/>
    <dgm:cxn modelId="{0C772E70-62F4-46AE-BA27-92D86CE322AD}" type="presOf" srcId="{6DD3FED8-B405-425E-94CD-5881F2C1B641}" destId="{F6A4123B-3E79-42F9-80C7-5FB7408D4A01}" srcOrd="0" destOrd="0" presId="urn:microsoft.com/office/officeart/2005/8/layout/cycle8"/>
    <dgm:cxn modelId="{FF562BA2-5177-4AF7-9F4C-1672737FA969}" type="presOf" srcId="{6DD3FED8-B405-425E-94CD-5881F2C1B641}" destId="{D2C74977-73E4-4DA0-A5DC-9B388DAB676E}" srcOrd="1" destOrd="0" presId="urn:microsoft.com/office/officeart/2005/8/layout/cycle8"/>
    <dgm:cxn modelId="{8D2A0905-12B0-4EEF-A3F8-B4AB6B9084E2}" srcId="{4ECED653-7C78-42EB-B2D6-9B7BBB67F703}" destId="{6DD3FED8-B405-425E-94CD-5881F2C1B641}" srcOrd="1" destOrd="0" parTransId="{E1C0E098-B620-43BC-8841-A1D7321F39F7}" sibTransId="{D761DF75-0E12-449B-BC61-214A8C9E8C6F}"/>
    <dgm:cxn modelId="{D57E4213-CEC4-4E64-B208-FB27CD181F32}" type="presOf" srcId="{B159C23B-1521-4BA9-A18E-E1C5C51E9073}" destId="{5BDA7699-856B-4F53-83FD-E7310E9D735E}" srcOrd="0" destOrd="0" presId="urn:microsoft.com/office/officeart/2005/8/layout/cycle8"/>
    <dgm:cxn modelId="{F8132246-188F-4D4A-92F9-B03CC25EEA22}" srcId="{4ECED653-7C78-42EB-B2D6-9B7BBB67F703}" destId="{8A0208D9-9A86-4D41-A317-F23B89E9DDBE}" srcOrd="2" destOrd="0" parTransId="{A848A226-71AD-4B4A-97B2-3DB158C02FE1}" sibTransId="{84BD9254-5376-48AE-85FF-63797BEE9E11}"/>
    <dgm:cxn modelId="{7BF058BF-6745-4D92-9624-2954F026F26F}" type="presOf" srcId="{4ECED653-7C78-42EB-B2D6-9B7BBB67F703}" destId="{80FDBB3C-2B3C-440D-9CF8-E5C6131515C6}" srcOrd="0" destOrd="0" presId="urn:microsoft.com/office/officeart/2005/8/layout/cycle8"/>
    <dgm:cxn modelId="{8EA8BE94-2504-422A-985A-E69EF43C7C1A}" type="presOf" srcId="{8A0208D9-9A86-4D41-A317-F23B89E9DDBE}" destId="{EB09A2F7-F88E-415C-B216-A12ED56E3FD3}" srcOrd="1" destOrd="0" presId="urn:microsoft.com/office/officeart/2005/8/layout/cycle8"/>
    <dgm:cxn modelId="{7884B8DE-6A9C-4010-A504-5F1957A721D8}" type="presParOf" srcId="{80FDBB3C-2B3C-440D-9CF8-E5C6131515C6}" destId="{5BDA7699-856B-4F53-83FD-E7310E9D735E}" srcOrd="0" destOrd="0" presId="urn:microsoft.com/office/officeart/2005/8/layout/cycle8"/>
    <dgm:cxn modelId="{190E92CD-F5DE-4C7A-B5B8-8A57D9CFEE2B}" type="presParOf" srcId="{80FDBB3C-2B3C-440D-9CF8-E5C6131515C6}" destId="{F89D10F8-2F6D-4667-A367-FF5973FF602F}" srcOrd="1" destOrd="0" presId="urn:microsoft.com/office/officeart/2005/8/layout/cycle8"/>
    <dgm:cxn modelId="{18BA0A35-EFD9-443D-8307-838F508BF9D0}" type="presParOf" srcId="{80FDBB3C-2B3C-440D-9CF8-E5C6131515C6}" destId="{BA2F8EE9-CE9A-4EF7-86C9-2ACCED88A000}" srcOrd="2" destOrd="0" presId="urn:microsoft.com/office/officeart/2005/8/layout/cycle8"/>
    <dgm:cxn modelId="{95124C00-A4AA-4654-869F-37F4D71C5470}" type="presParOf" srcId="{80FDBB3C-2B3C-440D-9CF8-E5C6131515C6}" destId="{9A40FB5B-7FE8-4965-B619-590297151499}" srcOrd="3" destOrd="0" presId="urn:microsoft.com/office/officeart/2005/8/layout/cycle8"/>
    <dgm:cxn modelId="{B6B173E8-5AA4-42F2-9844-4D719AAACFE0}" type="presParOf" srcId="{80FDBB3C-2B3C-440D-9CF8-E5C6131515C6}" destId="{F6A4123B-3E79-42F9-80C7-5FB7408D4A01}" srcOrd="4" destOrd="0" presId="urn:microsoft.com/office/officeart/2005/8/layout/cycle8"/>
    <dgm:cxn modelId="{2F4415EC-3621-40A9-AB86-0031D98AE1E5}" type="presParOf" srcId="{80FDBB3C-2B3C-440D-9CF8-E5C6131515C6}" destId="{F10EFFEC-8BF7-47F7-A310-7D3ED9DC8A65}" srcOrd="5" destOrd="0" presId="urn:microsoft.com/office/officeart/2005/8/layout/cycle8"/>
    <dgm:cxn modelId="{F20D10E6-D7E2-42FA-B812-20EAAFB6BA17}" type="presParOf" srcId="{80FDBB3C-2B3C-440D-9CF8-E5C6131515C6}" destId="{22DEC07F-24D6-422E-AA43-56CDEC7BC569}" srcOrd="6" destOrd="0" presId="urn:microsoft.com/office/officeart/2005/8/layout/cycle8"/>
    <dgm:cxn modelId="{CD4B9E36-876B-4402-8E08-669166D52146}" type="presParOf" srcId="{80FDBB3C-2B3C-440D-9CF8-E5C6131515C6}" destId="{D2C74977-73E4-4DA0-A5DC-9B388DAB676E}" srcOrd="7" destOrd="0" presId="urn:microsoft.com/office/officeart/2005/8/layout/cycle8"/>
    <dgm:cxn modelId="{E62E357D-9CBB-44AA-AC0F-79F4F908764A}" type="presParOf" srcId="{80FDBB3C-2B3C-440D-9CF8-E5C6131515C6}" destId="{1FCE2E67-7295-48A8-AD5E-2CFC2A79EC42}" srcOrd="8" destOrd="0" presId="urn:microsoft.com/office/officeart/2005/8/layout/cycle8"/>
    <dgm:cxn modelId="{5296E1B0-3649-414A-88B9-E03ED8D08C22}" type="presParOf" srcId="{80FDBB3C-2B3C-440D-9CF8-E5C6131515C6}" destId="{2F28F8C4-F630-4E9C-BD5C-1199D3560E88}" srcOrd="9" destOrd="0" presId="urn:microsoft.com/office/officeart/2005/8/layout/cycle8"/>
    <dgm:cxn modelId="{3673D0E5-CF06-461B-9BB6-A1DC7E027D71}" type="presParOf" srcId="{80FDBB3C-2B3C-440D-9CF8-E5C6131515C6}" destId="{39F26476-BDD3-4156-AB81-E872C822AC58}" srcOrd="10" destOrd="0" presId="urn:microsoft.com/office/officeart/2005/8/layout/cycle8"/>
    <dgm:cxn modelId="{91F85ED3-1B4B-4984-ACCB-8AB761942135}" type="presParOf" srcId="{80FDBB3C-2B3C-440D-9CF8-E5C6131515C6}" destId="{EB09A2F7-F88E-415C-B216-A12ED56E3FD3}" srcOrd="11" destOrd="0" presId="urn:microsoft.com/office/officeart/2005/8/layout/cycle8"/>
    <dgm:cxn modelId="{C6A4FF36-1711-4F81-9B15-89DE4BFB3BE4}" type="presParOf" srcId="{80FDBB3C-2B3C-440D-9CF8-E5C6131515C6}" destId="{B894625F-B128-4F0C-AC00-893C130F7EDB}" srcOrd="12" destOrd="0" presId="urn:microsoft.com/office/officeart/2005/8/layout/cycle8"/>
    <dgm:cxn modelId="{08232975-48F1-44BF-9D9E-28EDE3789542}" type="presParOf" srcId="{80FDBB3C-2B3C-440D-9CF8-E5C6131515C6}" destId="{2C1250F8-B4C4-4446-A2ED-C4B29DEEDCF9}" srcOrd="13" destOrd="0" presId="urn:microsoft.com/office/officeart/2005/8/layout/cycle8"/>
    <dgm:cxn modelId="{0A1072E8-7F54-4786-B642-D02A89851929}" type="presParOf" srcId="{80FDBB3C-2B3C-440D-9CF8-E5C6131515C6}" destId="{0464330B-9264-4918-BD7B-A5E19D06107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A7699-856B-4F53-83FD-E7310E9D735E}">
      <dsp:nvSpPr>
        <dsp:cNvPr id="0" name=""/>
        <dsp:cNvSpPr/>
      </dsp:nvSpPr>
      <dsp:spPr>
        <a:xfrm>
          <a:off x="2292194" y="389194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ACCESO</a:t>
          </a:r>
          <a:endParaRPr lang="en-US" sz="2100" b="1" kern="1200" dirty="0"/>
        </a:p>
      </dsp:txBody>
      <dsp:txXfrm>
        <a:off x="4295838" y="1194816"/>
        <a:ext cx="1357788" cy="1131490"/>
      </dsp:txXfrm>
    </dsp:sp>
    <dsp:sp modelId="{F6A4123B-3E79-42F9-80C7-5FB7408D4A01}">
      <dsp:nvSpPr>
        <dsp:cNvPr id="0" name=""/>
        <dsp:cNvSpPr/>
      </dsp:nvSpPr>
      <dsp:spPr>
        <a:xfrm>
          <a:off x="2213895" y="429966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MANEJO</a:t>
          </a:r>
          <a:endParaRPr lang="en-US" sz="2100" b="1" kern="1200" dirty="0"/>
        </a:p>
      </dsp:txBody>
      <dsp:txXfrm>
        <a:off x="3119088" y="2896616"/>
        <a:ext cx="2036683" cy="995711"/>
      </dsp:txXfrm>
    </dsp:sp>
    <dsp:sp modelId="{1FCE2E67-7295-48A8-AD5E-2CFC2A79EC42}">
      <dsp:nvSpPr>
        <dsp:cNvPr id="0" name=""/>
        <dsp:cNvSpPr/>
      </dsp:nvSpPr>
      <dsp:spPr>
        <a:xfrm>
          <a:off x="2135596" y="294187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RENDICIÓN DE CUENTAS</a:t>
          </a:r>
          <a:endParaRPr lang="en-US" sz="2100" b="1" kern="1200" dirty="0"/>
        </a:p>
      </dsp:txBody>
      <dsp:txXfrm>
        <a:off x="2575972" y="1099809"/>
        <a:ext cx="1357788" cy="1131490"/>
      </dsp:txXfrm>
    </dsp:sp>
    <dsp:sp modelId="{B894625F-B128-4F0C-AC00-893C130F7EDB}">
      <dsp:nvSpPr>
        <dsp:cNvPr id="0" name=""/>
        <dsp:cNvSpPr/>
      </dsp:nvSpPr>
      <dsp:spPr>
        <a:xfrm>
          <a:off x="2057158" y="153844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250F8-B4C4-4446-A2ED-C4B29DEEDCF9}">
      <dsp:nvSpPr>
        <dsp:cNvPr id="0" name=""/>
        <dsp:cNvSpPr/>
      </dsp:nvSpPr>
      <dsp:spPr>
        <a:xfrm>
          <a:off x="1978545" y="194376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4330B-9264-4918-BD7B-A5E19D061076}">
      <dsp:nvSpPr>
        <dsp:cNvPr id="0" name=""/>
        <dsp:cNvSpPr/>
      </dsp:nvSpPr>
      <dsp:spPr>
        <a:xfrm>
          <a:off x="1899932" y="58837"/>
          <a:ext cx="4272509" cy="42725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FDB7D0F-A5DC-4561-854F-D976682AC89B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1119D62-B6CC-4EA6-8A4C-E58B0416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4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9D62-B6CC-4EA6-8A4C-E58B0416A1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66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9D62-B6CC-4EA6-8A4C-E58B0416A1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56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9D62-B6CC-4EA6-8A4C-E58B0416A1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3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9D62-B6CC-4EA6-8A4C-E58B0416A1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82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9D62-B6CC-4EA6-8A4C-E58B0416A1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46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9D62-B6CC-4EA6-8A4C-E58B0416A1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20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9D62-B6CC-4EA6-8A4C-E58B0416A1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Experiencias</a:t>
            </a:r>
            <a:r>
              <a:rPr lang="en-US" dirty="0" smtClean="0"/>
              <a:t> de </a:t>
            </a:r>
            <a:r>
              <a:rPr lang="en-US" dirty="0" err="1" smtClean="0"/>
              <a:t>Gobiernos</a:t>
            </a:r>
            <a:r>
              <a:rPr lang="en-US" dirty="0" smtClean="0"/>
              <a:t> </a:t>
            </a:r>
            <a:r>
              <a:rPr lang="en-US" dirty="0" err="1" smtClean="0"/>
              <a:t>nacionales</a:t>
            </a:r>
            <a:r>
              <a:rPr lang="en-US" dirty="0" smtClean="0"/>
              <a:t> (no </a:t>
            </a:r>
            <a:r>
              <a:rPr lang="en-US" dirty="0" err="1" smtClean="0"/>
              <a:t>exhaustivos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9D62-B6CC-4EA6-8A4C-E58B0416A1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9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9D62-B6CC-4EA6-8A4C-E58B0416A1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18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Ventajas Fondo Verde del Clima: Decisiones en igualdad de condiciones, acceso directo, mayor coordinación, alineación a políticas nacionales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9D62-B6CC-4EA6-8A4C-E58B0416A1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64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Ventajas Fondo Verde del Clima: Decisiones en igualdad de condiciones, acceso directo, mayor coordinación, alineación a políticas nacionales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9D62-B6CC-4EA6-8A4C-E58B0416A1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64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9D62-B6CC-4EA6-8A4C-E58B0416A1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64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9D62-B6CC-4EA6-8A4C-E58B0416A1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8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país</a:t>
            </a:r>
            <a:r>
              <a:rPr lang="en-US" dirty="0" smtClean="0"/>
              <a:t> – </a:t>
            </a:r>
            <a:r>
              <a:rPr lang="en-US" dirty="0" err="1" smtClean="0"/>
              <a:t>Barreras</a:t>
            </a:r>
            <a:r>
              <a:rPr lang="en-US" dirty="0" smtClean="0"/>
              <a:t> y </a:t>
            </a:r>
            <a:r>
              <a:rPr lang="en-US" dirty="0" err="1" smtClean="0"/>
              <a:t>soluciones</a:t>
            </a:r>
            <a:r>
              <a:rPr lang="en-US" dirty="0" smtClean="0"/>
              <a:t> – El Salvador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piloto</a:t>
            </a:r>
            <a:endParaRPr lang="en-US" baseline="0" dirty="0" smtClean="0"/>
          </a:p>
          <a:p>
            <a:r>
              <a:rPr lang="en-US" baseline="0" dirty="0" err="1" smtClean="0"/>
              <a:t>Doble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perspectiva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Capacidades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países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capacidades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fuentes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mecanismos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financiamiento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404C-204F-4B8D-AADC-EF80A02E78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73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6% PIB en SV </a:t>
            </a:r>
            <a:r>
              <a:rPr lang="en-US" dirty="0" err="1" smtClean="0"/>
              <a:t>tras</a:t>
            </a:r>
            <a:r>
              <a:rPr lang="en-US" dirty="0" smtClean="0"/>
              <a:t> </a:t>
            </a:r>
            <a:r>
              <a:rPr lang="en-US" dirty="0" err="1" smtClean="0"/>
              <a:t>tormentas</a:t>
            </a:r>
            <a:r>
              <a:rPr lang="en-US" dirty="0" smtClean="0"/>
              <a:t> 2009-2011, 0.2 </a:t>
            </a:r>
            <a:r>
              <a:rPr lang="en-US" dirty="0" err="1" smtClean="0"/>
              <a:t>crecimiento</a:t>
            </a:r>
            <a:r>
              <a:rPr lang="en-US" dirty="0" smtClean="0"/>
              <a:t> en Guatemala </a:t>
            </a:r>
            <a:r>
              <a:rPr lang="en-US" dirty="0" err="1" smtClean="0"/>
              <a:t>tras</a:t>
            </a:r>
            <a:r>
              <a:rPr lang="en-US" dirty="0" smtClean="0"/>
              <a:t> DT12E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9D62-B6CC-4EA6-8A4C-E58B0416A1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8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481D-7C2F-495F-A291-963833A51FE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A27F-C57B-4F3A-877F-D2E6FB6BD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8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481D-7C2F-495F-A291-963833A51FE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A27F-C57B-4F3A-877F-D2E6FB6BD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7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481D-7C2F-495F-A291-963833A51FE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A27F-C57B-4F3A-877F-D2E6FB6BD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481D-7C2F-495F-A291-963833A51FE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A27F-C57B-4F3A-877F-D2E6FB6BD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0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481D-7C2F-495F-A291-963833A51FE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A27F-C57B-4F3A-877F-D2E6FB6BD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9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481D-7C2F-495F-A291-963833A51FE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A27F-C57B-4F3A-877F-D2E6FB6BD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481D-7C2F-495F-A291-963833A51FE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A27F-C57B-4F3A-877F-D2E6FB6BD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4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481D-7C2F-495F-A291-963833A51FE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A27F-C57B-4F3A-877F-D2E6FB6BD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481D-7C2F-495F-A291-963833A51FE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A27F-C57B-4F3A-877F-D2E6FB6BD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481D-7C2F-495F-A291-963833A51FE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A27F-C57B-4F3A-877F-D2E6FB6BD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7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481D-7C2F-495F-A291-963833A51FE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A27F-C57B-4F3A-877F-D2E6FB6BD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2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481D-7C2F-495F-A291-963833A51FE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A27F-C57B-4F3A-877F-D2E6FB6BD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1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Las Finanzas del Clima – Clave para el Desarrollo de Centroamérica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Claudia Aguilar Garza / Nils-Sjard Schulz</a:t>
            </a:r>
          </a:p>
          <a:p>
            <a:r>
              <a:rPr lang="en-US" dirty="0" err="1" smtClean="0"/>
              <a:t>MultiPolar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San Salvador</a:t>
            </a:r>
          </a:p>
          <a:p>
            <a:r>
              <a:rPr lang="en-US" dirty="0" smtClean="0"/>
              <a:t>26 de </a:t>
            </a:r>
            <a:r>
              <a:rPr lang="en-US" dirty="0" err="1" smtClean="0"/>
              <a:t>noviembre</a:t>
            </a:r>
            <a:r>
              <a:rPr lang="en-US" dirty="0" smtClean="0"/>
              <a:t> de 2013</a:t>
            </a:r>
            <a:endParaRPr lang="en-US" dirty="0"/>
          </a:p>
        </p:txBody>
      </p:sp>
      <p:pic>
        <p:nvPicPr>
          <p:cNvPr id="4" name="Picture 3" descr="http://www.prisma.org.sv/fileadmin/templates/skins/skin_prisma/css/images/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54" y="685800"/>
            <a:ext cx="3404892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Nils\Dropbox\2 - Climate Finance\2 - CoP climatefinance.info\1 - logos\ClimateFinance_Logo_CMYK_H_4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100718"/>
            <a:ext cx="1244600" cy="67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ils\Documents\00 - multipolar\multipolar_logo_400x130_all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27813"/>
            <a:ext cx="1447800" cy="4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9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3" t="1968" r="1" b="3635"/>
          <a:stretch/>
        </p:blipFill>
        <p:spPr bwMode="auto">
          <a:xfrm>
            <a:off x="-147484" y="0"/>
            <a:ext cx="92914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7200"/>
            <a:ext cx="4724400" cy="2011362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+mn-lt"/>
              </a:rPr>
              <a:t>Y en </a:t>
            </a:r>
            <a:r>
              <a:rPr lang="en-US" sz="4200" b="1" dirty="0" err="1" smtClean="0">
                <a:latin typeface="+mn-lt"/>
              </a:rPr>
              <a:t>Centroamérica</a:t>
            </a:r>
            <a:r>
              <a:rPr lang="en-US" sz="4200" b="1" dirty="0" smtClean="0">
                <a:latin typeface="+mn-lt"/>
              </a:rPr>
              <a:t>…</a:t>
            </a:r>
            <a:endParaRPr lang="en-US" sz="4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332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524000"/>
            <a:ext cx="6391275" cy="507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err="1" smtClean="0"/>
              <a:t>Experiencias</a:t>
            </a:r>
            <a:r>
              <a:rPr lang="en-US" dirty="0" smtClean="0"/>
              <a:t> en </a:t>
            </a:r>
            <a:r>
              <a:rPr lang="en-US" dirty="0" err="1" smtClean="0"/>
              <a:t>Centroamérica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Políticas</a:t>
            </a:r>
            <a:r>
              <a:rPr lang="en-US" b="1" dirty="0" smtClean="0"/>
              <a:t> </a:t>
            </a:r>
            <a:r>
              <a:rPr lang="en-US" b="1" dirty="0" err="1" smtClean="0"/>
              <a:t>públicas</a:t>
            </a:r>
            <a:r>
              <a:rPr lang="en-US" b="1" dirty="0" smtClean="0"/>
              <a:t> del </a:t>
            </a:r>
            <a:r>
              <a:rPr lang="en-US" b="1" dirty="0" err="1" smtClean="0"/>
              <a:t>clima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Estrategias</a:t>
            </a:r>
            <a:r>
              <a:rPr lang="en-US" dirty="0" smtClean="0"/>
              <a:t> en </a:t>
            </a:r>
            <a:r>
              <a:rPr lang="en-US" dirty="0" err="1" smtClean="0"/>
              <a:t>todos</a:t>
            </a:r>
            <a:r>
              <a:rPr lang="en-US" dirty="0" smtClean="0"/>
              <a:t> salvo SV, </a:t>
            </a:r>
            <a:r>
              <a:rPr lang="en-US" dirty="0" err="1" smtClean="0"/>
              <a:t>implementación</a:t>
            </a:r>
            <a:r>
              <a:rPr lang="en-US" dirty="0" smtClean="0"/>
              <a:t> con </a:t>
            </a:r>
            <a:r>
              <a:rPr lang="en-US" dirty="0" err="1" smtClean="0"/>
              <a:t>Planificación</a:t>
            </a:r>
            <a:r>
              <a:rPr lang="en-US" dirty="0" smtClean="0"/>
              <a:t>/RREE y </a:t>
            </a:r>
            <a:r>
              <a:rPr lang="en-US" dirty="0" err="1" smtClean="0"/>
              <a:t>Finanzas</a:t>
            </a:r>
            <a:r>
              <a:rPr lang="en-US" dirty="0" smtClean="0"/>
              <a:t> en GT, NI, RD</a:t>
            </a:r>
          </a:p>
          <a:p>
            <a:r>
              <a:rPr lang="en-US" b="1" dirty="0" err="1" smtClean="0"/>
              <a:t>Estrategias</a:t>
            </a:r>
            <a:r>
              <a:rPr lang="en-US" b="1" dirty="0" smtClean="0"/>
              <a:t> </a:t>
            </a:r>
            <a:r>
              <a:rPr lang="en-US" b="1" dirty="0" err="1" smtClean="0"/>
              <a:t>sectoriales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Energía</a:t>
            </a:r>
            <a:r>
              <a:rPr lang="en-US" dirty="0" smtClean="0"/>
              <a:t>, </a:t>
            </a:r>
            <a:r>
              <a:rPr lang="en-US" dirty="0" err="1" smtClean="0"/>
              <a:t>agricultura</a:t>
            </a:r>
            <a:r>
              <a:rPr lang="en-US" dirty="0" smtClean="0"/>
              <a:t>, </a:t>
            </a:r>
            <a:r>
              <a:rPr lang="en-US" dirty="0" err="1" smtClean="0"/>
              <a:t>educación</a:t>
            </a:r>
            <a:r>
              <a:rPr lang="en-US" dirty="0" smtClean="0"/>
              <a:t>, </a:t>
            </a:r>
            <a:r>
              <a:rPr lang="en-US" dirty="0" err="1" smtClean="0"/>
              <a:t>infraestructura</a:t>
            </a:r>
            <a:r>
              <a:rPr lang="en-US" dirty="0" smtClean="0"/>
              <a:t>, </a:t>
            </a:r>
            <a:r>
              <a:rPr lang="en-US" dirty="0" err="1" smtClean="0"/>
              <a:t>p.Ej</a:t>
            </a:r>
            <a:r>
              <a:rPr lang="en-US" dirty="0" smtClean="0"/>
              <a:t>. en CR, NI, SV</a:t>
            </a:r>
          </a:p>
          <a:p>
            <a:r>
              <a:rPr lang="en-US" b="1" dirty="0" err="1" smtClean="0"/>
              <a:t>Aterrizaje</a:t>
            </a:r>
            <a:r>
              <a:rPr lang="en-US" b="1" dirty="0" smtClean="0"/>
              <a:t> en </a:t>
            </a:r>
            <a:r>
              <a:rPr lang="en-US" b="1" dirty="0" err="1" smtClean="0"/>
              <a:t>territorios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Estrategias</a:t>
            </a:r>
            <a:r>
              <a:rPr lang="en-US" dirty="0" smtClean="0"/>
              <a:t> </a:t>
            </a:r>
            <a:r>
              <a:rPr lang="en-US" dirty="0" err="1" smtClean="0"/>
              <a:t>regionales</a:t>
            </a:r>
            <a:r>
              <a:rPr lang="en-US" dirty="0" smtClean="0"/>
              <a:t> y locales en NI, </a:t>
            </a:r>
            <a:r>
              <a:rPr lang="en-US" dirty="0" err="1" smtClean="0"/>
              <a:t>autoridades</a:t>
            </a:r>
            <a:r>
              <a:rPr lang="en-US" dirty="0" smtClean="0"/>
              <a:t> locales en </a:t>
            </a:r>
            <a:r>
              <a:rPr lang="en-US" dirty="0" err="1" smtClean="0"/>
              <a:t>Comité</a:t>
            </a:r>
            <a:r>
              <a:rPr lang="en-US" dirty="0" smtClean="0"/>
              <a:t> HN/CR</a:t>
            </a:r>
          </a:p>
          <a:p>
            <a:r>
              <a:rPr lang="en-US" b="1" dirty="0" err="1" smtClean="0"/>
              <a:t>Instrumentos</a:t>
            </a:r>
            <a:r>
              <a:rPr lang="en-US" b="1" dirty="0" smtClean="0"/>
              <a:t> </a:t>
            </a:r>
            <a:r>
              <a:rPr lang="en-US" b="1" dirty="0" err="1" smtClean="0"/>
              <a:t>financieros</a:t>
            </a:r>
            <a:r>
              <a:rPr lang="en-US" b="1" dirty="0" smtClean="0"/>
              <a:t> </a:t>
            </a:r>
            <a:r>
              <a:rPr lang="en-US" b="1" dirty="0" err="1" smtClean="0"/>
              <a:t>nacionales</a:t>
            </a:r>
            <a:r>
              <a:rPr lang="en-US" b="1" dirty="0" smtClean="0"/>
              <a:t>:</a:t>
            </a:r>
            <a:r>
              <a:rPr lang="en-US" dirty="0" smtClean="0"/>
              <a:t> Sin </a:t>
            </a:r>
            <a:r>
              <a:rPr lang="en-US" dirty="0" err="1" smtClean="0"/>
              <a:t>fondos</a:t>
            </a:r>
            <a:r>
              <a:rPr lang="en-US" dirty="0" smtClean="0"/>
              <a:t> </a:t>
            </a:r>
            <a:r>
              <a:rPr lang="en-US" dirty="0" err="1" smtClean="0"/>
              <a:t>específicos</a:t>
            </a:r>
            <a:r>
              <a:rPr lang="en-US" dirty="0" smtClean="0"/>
              <a:t>, </a:t>
            </a:r>
            <a:r>
              <a:rPr lang="en-US" dirty="0" err="1" smtClean="0"/>
              <a:t>acreditación</a:t>
            </a:r>
            <a:r>
              <a:rPr lang="en-US" dirty="0" smtClean="0"/>
              <a:t> </a:t>
            </a:r>
            <a:r>
              <a:rPr lang="en-US" dirty="0" err="1" smtClean="0"/>
              <a:t>sólo</a:t>
            </a:r>
            <a:r>
              <a:rPr lang="en-US" dirty="0" smtClean="0"/>
              <a:t> BZ y CR (no </a:t>
            </a:r>
            <a:r>
              <a:rPr lang="en-US" dirty="0" err="1" smtClean="0"/>
              <a:t>Gobierno</a:t>
            </a:r>
            <a:r>
              <a:rPr lang="en-US" dirty="0" smtClean="0"/>
              <a:t>), NAMA </a:t>
            </a:r>
            <a:r>
              <a:rPr lang="en-US" dirty="0" err="1" smtClean="0"/>
              <a:t>sólo</a:t>
            </a:r>
            <a:r>
              <a:rPr lang="en-US" dirty="0" smtClean="0"/>
              <a:t> en CR y RD</a:t>
            </a:r>
          </a:p>
        </p:txBody>
      </p:sp>
    </p:spTree>
    <p:extLst>
      <p:ext uri="{BB962C8B-B14F-4D97-AF65-F5344CB8AC3E}">
        <p14:creationId xmlns:p14="http://schemas.microsoft.com/office/powerpoint/2010/main" val="15190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524000"/>
            <a:ext cx="6391275" cy="507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err="1" smtClean="0"/>
              <a:t>Experiencias</a:t>
            </a:r>
            <a:r>
              <a:rPr lang="en-US" dirty="0" smtClean="0"/>
              <a:t> en </a:t>
            </a:r>
            <a:r>
              <a:rPr lang="en-US" dirty="0" err="1" smtClean="0"/>
              <a:t>Centroamérica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Coordinación</a:t>
            </a:r>
            <a:r>
              <a:rPr lang="en-US" b="1" dirty="0" smtClean="0"/>
              <a:t> inter-</a:t>
            </a:r>
            <a:r>
              <a:rPr lang="en-US" b="1" dirty="0" err="1" smtClean="0"/>
              <a:t>institucional</a:t>
            </a:r>
            <a:r>
              <a:rPr lang="en-US" dirty="0" smtClean="0"/>
              <a:t>: </a:t>
            </a:r>
            <a:r>
              <a:rPr lang="en-US" dirty="0" err="1" smtClean="0"/>
              <a:t>Sólo</a:t>
            </a:r>
            <a:r>
              <a:rPr lang="en-US" dirty="0" smtClean="0"/>
              <a:t> SV con </a:t>
            </a:r>
            <a:r>
              <a:rPr lang="en-US" dirty="0" err="1" smtClean="0"/>
              <a:t>plataforma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r>
              <a:rPr lang="en-US" dirty="0" smtClean="0"/>
              <a:t> para </a:t>
            </a:r>
            <a:r>
              <a:rPr lang="en-US" dirty="0" err="1" smtClean="0"/>
              <a:t>finanzas</a:t>
            </a:r>
            <a:r>
              <a:rPr lang="en-US" dirty="0" smtClean="0"/>
              <a:t> </a:t>
            </a:r>
            <a:r>
              <a:rPr lang="en-US" dirty="0" err="1" smtClean="0"/>
              <a:t>clima</a:t>
            </a:r>
            <a:endParaRPr lang="en-US" dirty="0" smtClean="0"/>
          </a:p>
          <a:p>
            <a:r>
              <a:rPr lang="en-US" b="1" dirty="0" err="1" smtClean="0"/>
              <a:t>Desarrollo</a:t>
            </a:r>
            <a:r>
              <a:rPr lang="en-US" b="1" dirty="0" smtClean="0"/>
              <a:t> de </a:t>
            </a:r>
            <a:r>
              <a:rPr lang="en-US" b="1" dirty="0" err="1" smtClean="0"/>
              <a:t>capacidades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Diplomado</a:t>
            </a:r>
            <a:r>
              <a:rPr lang="en-US" dirty="0" smtClean="0"/>
              <a:t> SV, </a:t>
            </a:r>
            <a:r>
              <a:rPr lang="en-US" dirty="0" err="1" smtClean="0"/>
              <a:t>autodiagnósticos</a:t>
            </a:r>
            <a:r>
              <a:rPr lang="en-US" dirty="0" smtClean="0"/>
              <a:t> en RD, debate </a:t>
            </a:r>
            <a:r>
              <a:rPr lang="en-US" dirty="0" err="1" smtClean="0"/>
              <a:t>urgente</a:t>
            </a:r>
            <a:endParaRPr lang="en-US" dirty="0" smtClean="0"/>
          </a:p>
          <a:p>
            <a:r>
              <a:rPr lang="en-US" b="1" dirty="0" err="1" smtClean="0"/>
              <a:t>Diálogo</a:t>
            </a:r>
            <a:r>
              <a:rPr lang="en-US" b="1" dirty="0" smtClean="0"/>
              <a:t> con </a:t>
            </a:r>
            <a:r>
              <a:rPr lang="en-US" b="1" dirty="0" err="1" smtClean="0"/>
              <a:t>comunidad</a:t>
            </a:r>
            <a:r>
              <a:rPr lang="en-US" b="1" dirty="0" smtClean="0"/>
              <a:t> </a:t>
            </a:r>
            <a:r>
              <a:rPr lang="en-US" b="1" dirty="0" err="1" smtClean="0"/>
              <a:t>internacional</a:t>
            </a:r>
            <a:r>
              <a:rPr lang="en-US" b="1" dirty="0" smtClean="0"/>
              <a:t>:</a:t>
            </a:r>
            <a:r>
              <a:rPr lang="en-US" dirty="0" smtClean="0"/>
              <a:t> No </a:t>
            </a:r>
            <a:r>
              <a:rPr lang="en-US" dirty="0" err="1" smtClean="0"/>
              <a:t>existen</a:t>
            </a:r>
            <a:r>
              <a:rPr lang="en-US" dirty="0" smtClean="0"/>
              <a:t> </a:t>
            </a:r>
            <a:r>
              <a:rPr lang="en-US" dirty="0" err="1" smtClean="0"/>
              <a:t>aún</a:t>
            </a:r>
            <a:r>
              <a:rPr lang="en-US" dirty="0" smtClean="0"/>
              <a:t> </a:t>
            </a:r>
            <a:r>
              <a:rPr lang="en-US" dirty="0" err="1" smtClean="0"/>
              <a:t>plataformas</a:t>
            </a:r>
            <a:r>
              <a:rPr lang="en-US" dirty="0" smtClean="0"/>
              <a:t>, </a:t>
            </a:r>
            <a:r>
              <a:rPr lang="en-US" dirty="0" err="1" smtClean="0"/>
              <a:t>tb</a:t>
            </a:r>
            <a:r>
              <a:rPr lang="en-US" dirty="0" smtClean="0"/>
              <a:t> en </a:t>
            </a:r>
            <a:r>
              <a:rPr lang="en-US" dirty="0" err="1" smtClean="0"/>
              <a:t>ausencia</a:t>
            </a:r>
            <a:r>
              <a:rPr lang="en-US" dirty="0" smtClean="0"/>
              <a:t> de </a:t>
            </a:r>
            <a:r>
              <a:rPr lang="en-US" dirty="0" err="1" smtClean="0"/>
              <a:t>fondos</a:t>
            </a:r>
            <a:r>
              <a:rPr lang="en-US" dirty="0" smtClean="0"/>
              <a:t>/</a:t>
            </a:r>
            <a:r>
              <a:rPr lang="en-US" dirty="0" err="1" smtClean="0"/>
              <a:t>programas</a:t>
            </a:r>
            <a:r>
              <a:rPr lang="en-US" dirty="0" smtClean="0"/>
              <a:t>, y </a:t>
            </a:r>
            <a:r>
              <a:rPr lang="en-US" dirty="0" err="1" smtClean="0"/>
              <a:t>falta</a:t>
            </a:r>
            <a:r>
              <a:rPr lang="en-US" dirty="0" smtClean="0"/>
              <a:t> </a:t>
            </a:r>
            <a:r>
              <a:rPr lang="en-US" dirty="0" err="1" smtClean="0"/>
              <a:t>transparencia</a:t>
            </a:r>
            <a:endParaRPr lang="en-US" dirty="0" smtClean="0"/>
          </a:p>
          <a:p>
            <a:r>
              <a:rPr lang="en-US" b="1" dirty="0" err="1" smtClean="0"/>
              <a:t>Alianzas</a:t>
            </a:r>
            <a:r>
              <a:rPr lang="en-US" b="1" dirty="0" smtClean="0"/>
              <a:t> con el sector </a:t>
            </a:r>
            <a:r>
              <a:rPr lang="en-US" b="1" dirty="0" err="1" smtClean="0"/>
              <a:t>privado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Certificación</a:t>
            </a:r>
            <a:r>
              <a:rPr lang="en-US" dirty="0" smtClean="0"/>
              <a:t> en CR y HN, </a:t>
            </a:r>
            <a:r>
              <a:rPr lang="en-US" dirty="0" err="1" smtClean="0"/>
              <a:t>empresas</a:t>
            </a:r>
            <a:r>
              <a:rPr lang="en-US" dirty="0" smtClean="0"/>
              <a:t> en NAMAs CR y RD, </a:t>
            </a:r>
            <a:r>
              <a:rPr lang="en-US" dirty="0" err="1" smtClean="0"/>
              <a:t>persisten</a:t>
            </a:r>
            <a:r>
              <a:rPr lang="en-US" dirty="0" smtClean="0"/>
              <a:t> </a:t>
            </a:r>
            <a:r>
              <a:rPr lang="en-US" dirty="0" err="1" smtClean="0"/>
              <a:t>brechas</a:t>
            </a:r>
            <a:r>
              <a:rPr lang="en-US" dirty="0" smtClean="0"/>
              <a:t> en </a:t>
            </a:r>
            <a:r>
              <a:rPr lang="en-US" dirty="0" err="1" smtClean="0"/>
              <a:t>intereses</a:t>
            </a:r>
            <a:r>
              <a:rPr lang="en-US" dirty="0" smtClean="0"/>
              <a:t>  y </a:t>
            </a:r>
            <a:r>
              <a:rPr lang="en-US" dirty="0" err="1" smtClean="0"/>
              <a:t>tiempos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08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"/>
            <a:ext cx="9144000" cy="686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¿Y la </a:t>
            </a:r>
            <a:r>
              <a:rPr lang="en-US" dirty="0" err="1" smtClean="0"/>
              <a:t>perspectiva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los </a:t>
            </a:r>
            <a:r>
              <a:rPr lang="en-US" dirty="0" err="1" smtClean="0"/>
              <a:t>territorios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Vulnerabilidad</a:t>
            </a:r>
            <a:r>
              <a:rPr lang="en-US" dirty="0" smtClean="0"/>
              <a:t> </a:t>
            </a:r>
            <a:r>
              <a:rPr lang="en-US" dirty="0" err="1" smtClean="0"/>
              <a:t>compartida</a:t>
            </a:r>
            <a:r>
              <a:rPr lang="en-US" dirty="0" smtClean="0"/>
              <a:t>, </a:t>
            </a:r>
            <a:r>
              <a:rPr lang="en-US" dirty="0" err="1" smtClean="0"/>
              <a:t>aprendizaje</a:t>
            </a:r>
            <a:r>
              <a:rPr lang="en-US" dirty="0" smtClean="0"/>
              <a:t> </a:t>
            </a:r>
            <a:r>
              <a:rPr lang="en-US" dirty="0" err="1" smtClean="0"/>
              <a:t>mutuo</a:t>
            </a:r>
            <a:endParaRPr lang="en-US" dirty="0" smtClean="0"/>
          </a:p>
          <a:p>
            <a:r>
              <a:rPr lang="en-US" dirty="0" err="1" smtClean="0"/>
              <a:t>Construcción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y para los </a:t>
            </a:r>
            <a:r>
              <a:rPr lang="en-US" dirty="0" err="1" smtClean="0"/>
              <a:t>territorios</a:t>
            </a:r>
            <a:r>
              <a:rPr lang="en-US" dirty="0" smtClean="0"/>
              <a:t>, con </a:t>
            </a:r>
            <a:r>
              <a:rPr lang="en-US" dirty="0" err="1" smtClean="0"/>
              <a:t>alianzas</a:t>
            </a:r>
            <a:r>
              <a:rPr lang="en-US" dirty="0" smtClean="0"/>
              <a:t> locales</a:t>
            </a:r>
          </a:p>
          <a:p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preparar</a:t>
            </a:r>
            <a:r>
              <a:rPr lang="en-US" dirty="0" smtClean="0"/>
              <a:t> y </a:t>
            </a:r>
            <a:r>
              <a:rPr lang="en-US" dirty="0" err="1" smtClean="0"/>
              <a:t>financiar</a:t>
            </a:r>
            <a:r>
              <a:rPr lang="en-US" dirty="0" smtClean="0"/>
              <a:t> planes y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regionales</a:t>
            </a:r>
            <a:r>
              <a:rPr lang="en-US" dirty="0" smtClean="0"/>
              <a:t>/locales de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climático</a:t>
            </a:r>
            <a:endParaRPr lang="en-US" dirty="0" smtClean="0"/>
          </a:p>
          <a:p>
            <a:r>
              <a:rPr lang="en-US" dirty="0" err="1" smtClean="0"/>
              <a:t>Instrumentos</a:t>
            </a:r>
            <a:r>
              <a:rPr lang="en-US" dirty="0" smtClean="0"/>
              <a:t> </a:t>
            </a:r>
            <a:r>
              <a:rPr lang="en-US" dirty="0" err="1" smtClean="0"/>
              <a:t>financieros</a:t>
            </a:r>
            <a:r>
              <a:rPr lang="en-US" dirty="0" smtClean="0"/>
              <a:t> a </a:t>
            </a:r>
            <a:r>
              <a:rPr lang="en-US" dirty="0" err="1" smtClean="0"/>
              <a:t>nivel</a:t>
            </a:r>
            <a:r>
              <a:rPr lang="en-US" dirty="0" smtClean="0"/>
              <a:t> regional/local</a:t>
            </a:r>
          </a:p>
          <a:p>
            <a:r>
              <a:rPr lang="en-US" dirty="0" err="1" smtClean="0"/>
              <a:t>Capacidad</a:t>
            </a:r>
            <a:r>
              <a:rPr lang="en-US" dirty="0" smtClean="0"/>
              <a:t> de </a:t>
            </a:r>
            <a:r>
              <a:rPr lang="en-US" dirty="0" err="1" smtClean="0"/>
              <a:t>demostrar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endParaRPr lang="en-US" dirty="0"/>
          </a:p>
          <a:p>
            <a:r>
              <a:rPr lang="en-US" dirty="0" err="1" smtClean="0"/>
              <a:t>Sinergias</a:t>
            </a:r>
            <a:r>
              <a:rPr lang="en-US" dirty="0" smtClean="0"/>
              <a:t> con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nacionales</a:t>
            </a:r>
            <a:r>
              <a:rPr lang="en-US" dirty="0" smtClean="0"/>
              <a:t> (‘campo versus </a:t>
            </a:r>
            <a:r>
              <a:rPr lang="en-US" dirty="0" err="1" smtClean="0"/>
              <a:t>oficina</a:t>
            </a:r>
            <a:r>
              <a:rPr lang="en-US" dirty="0" smtClean="0"/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35081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¿Y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experiencia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Cuentan</a:t>
            </a:r>
            <a:r>
              <a:rPr lang="en-US" dirty="0" smtClean="0"/>
              <a:t> con planes o </a:t>
            </a:r>
            <a:r>
              <a:rPr lang="en-US" dirty="0" err="1" smtClean="0"/>
              <a:t>programas</a:t>
            </a:r>
            <a:r>
              <a:rPr lang="en-US" dirty="0" smtClean="0"/>
              <a:t> de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climático</a:t>
            </a:r>
            <a:r>
              <a:rPr lang="en-US" dirty="0" smtClean="0"/>
              <a:t>, y 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financiados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se </a:t>
            </a:r>
            <a:r>
              <a:rPr lang="en-US" dirty="0" err="1" smtClean="0"/>
              <a:t>articulan</a:t>
            </a:r>
            <a:r>
              <a:rPr lang="en-US" dirty="0" smtClean="0"/>
              <a:t> los </a:t>
            </a:r>
            <a:r>
              <a:rPr lang="en-US" dirty="0" err="1" smtClean="0"/>
              <a:t>actores</a:t>
            </a:r>
            <a:r>
              <a:rPr lang="en-US" dirty="0" smtClean="0"/>
              <a:t> en </a:t>
            </a:r>
            <a:r>
              <a:rPr lang="en-US" dirty="0" err="1" smtClean="0"/>
              <a:t>torno</a:t>
            </a:r>
            <a:r>
              <a:rPr lang="en-US" dirty="0" smtClean="0"/>
              <a:t> al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climático</a:t>
            </a:r>
            <a:r>
              <a:rPr lang="en-US" dirty="0" smtClean="0"/>
              <a:t> en el </a:t>
            </a:r>
            <a:r>
              <a:rPr lang="en-US" dirty="0" err="1" smtClean="0"/>
              <a:t>territorio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Cuales</a:t>
            </a:r>
            <a:r>
              <a:rPr lang="en-US" dirty="0" smtClean="0"/>
              <a:t> son los </a:t>
            </a:r>
            <a:r>
              <a:rPr lang="en-US" dirty="0" err="1" smtClean="0"/>
              <a:t>socios</a:t>
            </a:r>
            <a:r>
              <a:rPr lang="en-US" dirty="0" smtClean="0"/>
              <a:t>/</a:t>
            </a:r>
            <a:r>
              <a:rPr lang="en-US" dirty="0" err="1" smtClean="0"/>
              <a:t>cooperantes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Saben</a:t>
            </a:r>
            <a:r>
              <a:rPr lang="en-US" dirty="0" smtClean="0"/>
              <a:t> </a:t>
            </a:r>
            <a:r>
              <a:rPr lang="en-US" dirty="0" err="1" smtClean="0"/>
              <a:t>cuantos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necesitan</a:t>
            </a:r>
            <a:r>
              <a:rPr lang="en-US" dirty="0" smtClean="0"/>
              <a:t> para </a:t>
            </a:r>
            <a:r>
              <a:rPr lang="en-US" dirty="0" err="1" smtClean="0"/>
              <a:t>atender</a:t>
            </a:r>
            <a:r>
              <a:rPr lang="en-US" dirty="0" smtClean="0"/>
              <a:t> </a:t>
            </a:r>
            <a:r>
              <a:rPr lang="en-US" dirty="0" err="1" smtClean="0"/>
              <a:t>vulnerabilidad</a:t>
            </a:r>
            <a:r>
              <a:rPr lang="en-US" dirty="0" smtClean="0"/>
              <a:t>/</a:t>
            </a:r>
            <a:r>
              <a:rPr lang="en-US" dirty="0" err="1" smtClean="0"/>
              <a:t>resiliencia</a:t>
            </a:r>
            <a:r>
              <a:rPr lang="en-US" dirty="0" smtClean="0"/>
              <a:t> y </a:t>
            </a:r>
            <a:r>
              <a:rPr lang="en-US" dirty="0" err="1" smtClean="0"/>
              <a:t>oportunidades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r>
              <a:rPr lang="en-US" dirty="0" smtClean="0"/>
              <a:t> </a:t>
            </a:r>
            <a:r>
              <a:rPr lang="en-US" dirty="0" err="1" smtClean="0"/>
              <a:t>verde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apoyo</a:t>
            </a:r>
            <a:r>
              <a:rPr lang="en-US" dirty="0" smtClean="0"/>
              <a:t> </a:t>
            </a:r>
            <a:r>
              <a:rPr lang="en-US" dirty="0" err="1" smtClean="0"/>
              <a:t>reciben</a:t>
            </a:r>
            <a:r>
              <a:rPr lang="en-US" dirty="0" smtClean="0"/>
              <a:t>/</a:t>
            </a:r>
            <a:r>
              <a:rPr lang="en-US" dirty="0" err="1" smtClean="0"/>
              <a:t>necesitarían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los </a:t>
            </a:r>
            <a:r>
              <a:rPr lang="en-US" dirty="0" err="1" smtClean="0"/>
              <a:t>ministerios</a:t>
            </a:r>
            <a:r>
              <a:rPr lang="en-US" dirty="0" smtClean="0"/>
              <a:t> del </a:t>
            </a:r>
            <a:r>
              <a:rPr lang="en-US" dirty="0" err="1" smtClean="0"/>
              <a:t>Gobierno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podría</a:t>
            </a:r>
            <a:r>
              <a:rPr lang="en-US" dirty="0" smtClean="0"/>
              <a:t> </a:t>
            </a:r>
            <a:r>
              <a:rPr lang="en-US" dirty="0" err="1" smtClean="0"/>
              <a:t>apoyar</a:t>
            </a:r>
            <a:r>
              <a:rPr lang="en-US" dirty="0" smtClean="0"/>
              <a:t> el SICA en </a:t>
            </a:r>
            <a:r>
              <a:rPr lang="en-US" dirty="0" err="1" smtClean="0"/>
              <a:t>financiar</a:t>
            </a:r>
            <a:r>
              <a:rPr lang="en-US" dirty="0" smtClean="0"/>
              <a:t> </a:t>
            </a:r>
            <a:r>
              <a:rPr lang="en-US" dirty="0" err="1" smtClean="0"/>
              <a:t>acciones</a:t>
            </a:r>
            <a:r>
              <a:rPr lang="en-US" dirty="0" smtClean="0"/>
              <a:t> </a:t>
            </a:r>
            <a:r>
              <a:rPr lang="en-US" dirty="0" err="1" smtClean="0"/>
              <a:t>climáticas</a:t>
            </a:r>
            <a:r>
              <a:rPr lang="en-US" dirty="0" smtClean="0"/>
              <a:t> en los </a:t>
            </a:r>
            <a:r>
              <a:rPr lang="en-US" dirty="0" err="1" smtClean="0"/>
              <a:t>territorios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42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Bienvenidos</a:t>
            </a:r>
            <a:r>
              <a:rPr lang="en-US" smtClean="0"/>
              <a:t> a climatefinance.info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64"/>
            <a:ext cx="9187581" cy="515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8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¿De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hablaremos</a:t>
            </a:r>
            <a:r>
              <a:rPr lang="en-US" dirty="0" smtClean="0"/>
              <a:t> hoy?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qué</a:t>
            </a:r>
            <a:r>
              <a:rPr lang="en-US" dirty="0" smtClean="0"/>
              <a:t> y </a:t>
            </a:r>
            <a:r>
              <a:rPr lang="en-US" dirty="0" err="1" smtClean="0"/>
              <a:t>cómo</a:t>
            </a:r>
            <a:r>
              <a:rPr lang="en-US" dirty="0" smtClean="0"/>
              <a:t> del </a:t>
            </a:r>
            <a:r>
              <a:rPr lang="en-US" dirty="0" err="1" smtClean="0"/>
              <a:t>financiamiento</a:t>
            </a:r>
            <a:r>
              <a:rPr lang="en-US" dirty="0" smtClean="0"/>
              <a:t> </a:t>
            </a:r>
            <a:r>
              <a:rPr lang="en-US" dirty="0" err="1" smtClean="0"/>
              <a:t>climático</a:t>
            </a:r>
            <a:endParaRPr lang="en-US" dirty="0" smtClean="0"/>
          </a:p>
          <a:p>
            <a:r>
              <a:rPr lang="en-US" dirty="0" smtClean="0"/>
              <a:t>El factor </a:t>
            </a:r>
            <a:r>
              <a:rPr lang="en-US" dirty="0" err="1" smtClean="0"/>
              <a:t>climático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finanzas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endParaRPr lang="en-US" dirty="0" smtClean="0"/>
          </a:p>
          <a:p>
            <a:r>
              <a:rPr lang="en-US" dirty="0" err="1" smtClean="0"/>
              <a:t>Algunas</a:t>
            </a:r>
            <a:r>
              <a:rPr lang="en-US" dirty="0" smtClean="0"/>
              <a:t> </a:t>
            </a:r>
            <a:r>
              <a:rPr lang="en-US" dirty="0" err="1" smtClean="0"/>
              <a:t>experiencias</a:t>
            </a:r>
            <a:r>
              <a:rPr lang="en-US" dirty="0" smtClean="0"/>
              <a:t> de los </a:t>
            </a:r>
            <a:r>
              <a:rPr lang="en-US" dirty="0" err="1" smtClean="0"/>
              <a:t>Gobiernos</a:t>
            </a:r>
            <a:r>
              <a:rPr lang="en-US" dirty="0" smtClean="0"/>
              <a:t> </a:t>
            </a:r>
            <a:r>
              <a:rPr lang="en-US" dirty="0" err="1" smtClean="0"/>
              <a:t>centroamericanos</a:t>
            </a:r>
            <a:endParaRPr lang="en-US" dirty="0" smtClean="0"/>
          </a:p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visión</a:t>
            </a:r>
            <a:r>
              <a:rPr lang="en-US" dirty="0" smtClean="0"/>
              <a:t> del </a:t>
            </a:r>
            <a:r>
              <a:rPr lang="en-US" dirty="0" err="1" smtClean="0"/>
              <a:t>financiamiento</a:t>
            </a:r>
            <a:r>
              <a:rPr lang="en-US" dirty="0" smtClean="0"/>
              <a:t> </a:t>
            </a:r>
            <a:r>
              <a:rPr lang="en-US" dirty="0" err="1" smtClean="0"/>
              <a:t>climático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los </a:t>
            </a:r>
            <a:r>
              <a:rPr lang="en-US" dirty="0" err="1" smtClean="0"/>
              <a:t>territorios</a:t>
            </a:r>
            <a:endParaRPr lang="en-US" dirty="0" smtClean="0"/>
          </a:p>
          <a:p>
            <a:r>
              <a:rPr lang="en-US" dirty="0" err="1" smtClean="0"/>
              <a:t>Elementos</a:t>
            </a:r>
            <a:r>
              <a:rPr lang="en-US" dirty="0" smtClean="0"/>
              <a:t> para </a:t>
            </a:r>
            <a:r>
              <a:rPr lang="en-US" dirty="0" err="1" smtClean="0"/>
              <a:t>construir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agenda territorial de </a:t>
            </a:r>
            <a:r>
              <a:rPr lang="en-US" dirty="0" err="1" smtClean="0"/>
              <a:t>financiamiento</a:t>
            </a:r>
            <a:r>
              <a:rPr lang="en-US" dirty="0" smtClean="0"/>
              <a:t> </a:t>
            </a:r>
            <a:r>
              <a:rPr lang="en-US" dirty="0" err="1" smtClean="0"/>
              <a:t>climático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8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financiamiento</a:t>
            </a:r>
            <a:r>
              <a:rPr lang="en-US" dirty="0" smtClean="0"/>
              <a:t> </a:t>
            </a:r>
            <a:r>
              <a:rPr lang="en-US" dirty="0" err="1" smtClean="0"/>
              <a:t>climático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1054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Recursos</a:t>
            </a:r>
            <a:r>
              <a:rPr lang="en-US" dirty="0"/>
              <a:t> para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verde</a:t>
            </a:r>
            <a:r>
              <a:rPr lang="en-US" dirty="0"/>
              <a:t> y </a:t>
            </a:r>
            <a:r>
              <a:rPr lang="en-US" dirty="0" err="1"/>
              <a:t>adaptado</a:t>
            </a:r>
            <a:r>
              <a:rPr lang="en-US" dirty="0"/>
              <a:t>, ‘</a:t>
            </a:r>
            <a:r>
              <a:rPr lang="en-US" dirty="0" err="1"/>
              <a:t>adicionales</a:t>
            </a:r>
            <a:r>
              <a:rPr lang="en-US" dirty="0"/>
              <a:t> y </a:t>
            </a:r>
            <a:r>
              <a:rPr lang="en-US" dirty="0" err="1"/>
              <a:t>nuevos</a:t>
            </a:r>
            <a:r>
              <a:rPr lang="en-US" dirty="0"/>
              <a:t>’ a la </a:t>
            </a:r>
            <a:r>
              <a:rPr lang="en-US" dirty="0" err="1"/>
              <a:t>cooperación</a:t>
            </a:r>
            <a:r>
              <a:rPr lang="en-US" dirty="0"/>
              <a:t> al </a:t>
            </a:r>
            <a:r>
              <a:rPr lang="en-US" dirty="0" err="1" smtClean="0"/>
              <a:t>desarrollo</a:t>
            </a:r>
            <a:endParaRPr lang="en-US" dirty="0" smtClean="0"/>
          </a:p>
          <a:p>
            <a:r>
              <a:rPr lang="en-US" dirty="0" err="1" smtClean="0"/>
              <a:t>Financiamiento</a:t>
            </a:r>
            <a:r>
              <a:rPr lang="en-US" dirty="0" smtClean="0"/>
              <a:t> clave en era post-AOD, y para </a:t>
            </a:r>
            <a:r>
              <a:rPr lang="en-US" dirty="0" err="1" smtClean="0"/>
              <a:t>trayectoria</a:t>
            </a:r>
            <a:r>
              <a:rPr lang="en-US" dirty="0" smtClean="0"/>
              <a:t> </a:t>
            </a:r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países</a:t>
            </a:r>
            <a:r>
              <a:rPr lang="en-US" dirty="0" smtClean="0"/>
              <a:t> de </a:t>
            </a:r>
            <a:r>
              <a:rPr lang="en-US" dirty="0" err="1" smtClean="0"/>
              <a:t>renta</a:t>
            </a:r>
            <a:r>
              <a:rPr lang="en-US" dirty="0" smtClean="0"/>
              <a:t> media</a:t>
            </a:r>
          </a:p>
          <a:p>
            <a:r>
              <a:rPr lang="en-US" dirty="0" err="1" smtClean="0"/>
              <a:t>Vinculante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derecho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, con </a:t>
            </a:r>
            <a:r>
              <a:rPr lang="en-US" dirty="0" err="1" smtClean="0"/>
              <a:t>acceso</a:t>
            </a:r>
            <a:r>
              <a:rPr lang="en-US" dirty="0" smtClean="0"/>
              <a:t> </a:t>
            </a:r>
            <a:r>
              <a:rPr lang="en-US" dirty="0" err="1" smtClean="0"/>
              <a:t>directo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fondos</a:t>
            </a:r>
            <a:r>
              <a:rPr lang="en-US" dirty="0" smtClean="0"/>
              <a:t> </a:t>
            </a:r>
            <a:r>
              <a:rPr lang="en-US" dirty="0" err="1" smtClean="0"/>
              <a:t>climático</a:t>
            </a:r>
            <a:r>
              <a:rPr lang="en-US" dirty="0" smtClean="0"/>
              <a:t> </a:t>
            </a:r>
            <a:r>
              <a:rPr lang="en-US" dirty="0" err="1" smtClean="0"/>
              <a:t>globales</a:t>
            </a:r>
            <a:r>
              <a:rPr lang="en-US" dirty="0" smtClean="0"/>
              <a:t> (</a:t>
            </a:r>
            <a:r>
              <a:rPr lang="en-US" dirty="0" err="1" smtClean="0"/>
              <a:t>Fondo</a:t>
            </a:r>
            <a:r>
              <a:rPr lang="en-US" dirty="0" smtClean="0"/>
              <a:t> </a:t>
            </a:r>
            <a:r>
              <a:rPr lang="en-US" dirty="0" err="1" smtClean="0"/>
              <a:t>Adaptación</a:t>
            </a:r>
            <a:r>
              <a:rPr lang="en-US" dirty="0" smtClean="0"/>
              <a:t>, GEF, CIF etc.)</a:t>
            </a:r>
            <a:endParaRPr lang="en-US" dirty="0"/>
          </a:p>
          <a:p>
            <a:r>
              <a:rPr lang="en-US" dirty="0" err="1" smtClean="0"/>
              <a:t>Fragmentación</a:t>
            </a:r>
            <a:r>
              <a:rPr lang="en-US" dirty="0" smtClean="0"/>
              <a:t>, </a:t>
            </a:r>
            <a:r>
              <a:rPr lang="en-US" dirty="0" err="1" smtClean="0"/>
              <a:t>falta</a:t>
            </a:r>
            <a:r>
              <a:rPr lang="en-US" dirty="0" smtClean="0"/>
              <a:t> </a:t>
            </a:r>
            <a:r>
              <a:rPr lang="en-US" dirty="0" err="1" smtClean="0"/>
              <a:t>transparencia</a:t>
            </a:r>
            <a:r>
              <a:rPr lang="en-US" dirty="0" smtClean="0"/>
              <a:t>, peso </a:t>
            </a:r>
            <a:r>
              <a:rPr lang="en-US" dirty="0" err="1" smtClean="0"/>
              <a:t>bancos</a:t>
            </a:r>
            <a:r>
              <a:rPr lang="en-US" dirty="0" smtClean="0"/>
              <a:t> </a:t>
            </a:r>
            <a:r>
              <a:rPr lang="en-US" dirty="0" err="1" smtClean="0"/>
              <a:t>multilaterales</a:t>
            </a:r>
            <a:r>
              <a:rPr lang="en-US" dirty="0" smtClean="0"/>
              <a:t> y sin </a:t>
            </a:r>
            <a:r>
              <a:rPr lang="en-US" dirty="0" err="1" smtClean="0"/>
              <a:t>definición</a:t>
            </a:r>
            <a:r>
              <a:rPr lang="en-US" dirty="0" smtClean="0"/>
              <a:t>/</a:t>
            </a:r>
            <a:r>
              <a:rPr lang="en-US" dirty="0" err="1" smtClean="0"/>
              <a:t>criterios</a:t>
            </a:r>
            <a:r>
              <a:rPr lang="en-US" dirty="0" smtClean="0"/>
              <a:t>/</a:t>
            </a:r>
            <a:r>
              <a:rPr lang="en-US" dirty="0" err="1" smtClean="0"/>
              <a:t>marcadores</a:t>
            </a:r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¿Y </a:t>
            </a:r>
            <a:r>
              <a:rPr lang="en-US" dirty="0" err="1" smtClean="0"/>
              <a:t>cuanto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7697"/>
            <a:ext cx="9144000" cy="315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COP </a:t>
            </a:r>
            <a:r>
              <a:rPr lang="en-US" dirty="0" err="1" smtClean="0"/>
              <a:t>Cancún</a:t>
            </a:r>
            <a:r>
              <a:rPr lang="en-US" dirty="0" smtClean="0"/>
              <a:t> (2010):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/>
              <a:t>2020 ~100 mil </a:t>
            </a:r>
            <a:r>
              <a:rPr lang="en-US" dirty="0" err="1" smtClean="0"/>
              <a:t>millones</a:t>
            </a:r>
            <a:endParaRPr lang="en-US" dirty="0" smtClean="0"/>
          </a:p>
          <a:p>
            <a:r>
              <a:rPr lang="en-US" dirty="0" err="1" smtClean="0"/>
              <a:t>Incluiría</a:t>
            </a:r>
            <a:r>
              <a:rPr lang="en-US" dirty="0" smtClean="0"/>
              <a:t> </a:t>
            </a:r>
            <a:r>
              <a:rPr lang="en-US" dirty="0" err="1" smtClean="0"/>
              <a:t>público</a:t>
            </a:r>
            <a:r>
              <a:rPr lang="en-US" dirty="0" smtClean="0"/>
              <a:t> y </a:t>
            </a:r>
            <a:r>
              <a:rPr lang="en-US" dirty="0" err="1" smtClean="0"/>
              <a:t>privado</a:t>
            </a:r>
            <a:r>
              <a:rPr lang="en-US" dirty="0" smtClean="0"/>
              <a:t>, </a:t>
            </a:r>
            <a:r>
              <a:rPr lang="en-US" dirty="0" err="1" smtClean="0"/>
              <a:t>donación</a:t>
            </a:r>
            <a:r>
              <a:rPr lang="en-US" dirty="0" smtClean="0"/>
              <a:t> y </a:t>
            </a:r>
            <a:r>
              <a:rPr lang="en-US" dirty="0" err="1" smtClean="0"/>
              <a:t>crédito</a:t>
            </a:r>
            <a:endParaRPr lang="en-US" dirty="0" smtClean="0"/>
          </a:p>
          <a:p>
            <a:r>
              <a:rPr lang="en-US" dirty="0" err="1"/>
              <a:t>Fondo</a:t>
            </a:r>
            <a:r>
              <a:rPr lang="en-US" dirty="0"/>
              <a:t> Verde del </a:t>
            </a:r>
            <a:r>
              <a:rPr lang="en-US" dirty="0" err="1"/>
              <a:t>Clima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canal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 smtClean="0"/>
              <a:t>importante</a:t>
            </a:r>
            <a:endParaRPr lang="en-US" dirty="0" smtClean="0"/>
          </a:p>
          <a:p>
            <a:pPr>
              <a:tabLst>
                <a:tab pos="6283325" algn="l"/>
              </a:tabLst>
            </a:pPr>
            <a:r>
              <a:rPr lang="en-US" dirty="0" smtClean="0"/>
              <a:t>‘</a:t>
            </a:r>
            <a:r>
              <a:rPr lang="en-US" dirty="0" err="1" smtClean="0"/>
              <a:t>Financiamiento</a:t>
            </a:r>
            <a:r>
              <a:rPr lang="en-US" dirty="0" smtClean="0"/>
              <a:t> de </a:t>
            </a:r>
            <a:r>
              <a:rPr lang="es-ES" dirty="0" smtClean="0"/>
              <a:t>Inicio Rápido’</a:t>
            </a:r>
          </a:p>
          <a:p>
            <a:pPr lvl="1">
              <a:tabLst>
                <a:tab pos="6283325" algn="l"/>
              </a:tabLst>
            </a:pPr>
            <a:r>
              <a:rPr lang="es-ES" dirty="0"/>
              <a:t>35 mil millones (2010-2012) </a:t>
            </a:r>
            <a:endParaRPr lang="es-ES" dirty="0" smtClean="0"/>
          </a:p>
          <a:p>
            <a:pPr lvl="1">
              <a:tabLst>
                <a:tab pos="6283325" algn="l"/>
              </a:tabLst>
            </a:pPr>
            <a:r>
              <a:rPr lang="es-ES" dirty="0" smtClean="0"/>
              <a:t>73% en mitigación, 17% </a:t>
            </a:r>
            <a:r>
              <a:rPr lang="es-ES" dirty="0" smtClean="0"/>
              <a:t>adaptación</a:t>
            </a:r>
          </a:p>
          <a:p>
            <a:pPr lvl="1">
              <a:tabLst>
                <a:tab pos="6283325" algn="l"/>
              </a:tabLst>
            </a:pPr>
            <a:r>
              <a:rPr lang="es-ES" dirty="0" smtClean="0"/>
              <a:t>50+50 en créditos y donaciones</a:t>
            </a:r>
            <a:endParaRPr lang="es-ES" dirty="0" smtClean="0"/>
          </a:p>
          <a:p>
            <a:pPr lvl="1">
              <a:tabLst>
                <a:tab pos="6283325" algn="l"/>
              </a:tabLst>
            </a:pPr>
            <a:r>
              <a:rPr lang="es-ES" dirty="0" smtClean="0"/>
              <a:t>44% Asia, 17% África, 17% América Latina</a:t>
            </a:r>
          </a:p>
          <a:p>
            <a:pPr lvl="1">
              <a:tabLst>
                <a:tab pos="6283325" algn="l"/>
              </a:tabLst>
            </a:pPr>
            <a:r>
              <a:rPr lang="es-ES" dirty="0" smtClean="0"/>
              <a:t>Principales receptores: India, Indonesia, Brasil, México y Vietnam</a:t>
            </a:r>
          </a:p>
          <a:p>
            <a:pPr lvl="1"/>
            <a:r>
              <a:rPr lang="es-ES" dirty="0" smtClean="0"/>
              <a:t>Casi todo vía instituciones multilaterales y programas regionales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6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705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Informe</a:t>
            </a:r>
            <a:r>
              <a:rPr lang="en-US" dirty="0" smtClean="0"/>
              <a:t> “Global Landscape”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Basado</a:t>
            </a:r>
            <a:r>
              <a:rPr lang="en-US" dirty="0" smtClean="0"/>
              <a:t> en </a:t>
            </a:r>
            <a:r>
              <a:rPr lang="en-US" dirty="0" err="1" smtClean="0"/>
              <a:t>estimaciones</a:t>
            </a:r>
            <a:r>
              <a:rPr lang="en-US" dirty="0" smtClean="0"/>
              <a:t> y </a:t>
            </a:r>
            <a:r>
              <a:rPr lang="en-US" dirty="0" err="1" smtClean="0"/>
              <a:t>rangos</a:t>
            </a:r>
            <a:endParaRPr lang="en-US" dirty="0" smtClean="0"/>
          </a:p>
          <a:p>
            <a:r>
              <a:rPr lang="en-US" dirty="0" smtClean="0"/>
              <a:t>35-49 </a:t>
            </a:r>
            <a:r>
              <a:rPr lang="en-US" dirty="0"/>
              <a:t>mil M </a:t>
            </a:r>
            <a:r>
              <a:rPr lang="en-US" dirty="0" smtClean="0"/>
              <a:t>USD de Norte-Sur en </a:t>
            </a:r>
            <a:r>
              <a:rPr lang="en-US" dirty="0" smtClean="0"/>
              <a:t>2012</a:t>
            </a:r>
          </a:p>
          <a:p>
            <a:r>
              <a:rPr lang="en-US" dirty="0" smtClean="0"/>
              <a:t>75% en </a:t>
            </a:r>
            <a:r>
              <a:rPr lang="en-US" dirty="0" err="1" smtClean="0"/>
              <a:t>crédito</a:t>
            </a:r>
            <a:r>
              <a:rPr lang="en-US" dirty="0" smtClean="0"/>
              <a:t>, </a:t>
            </a:r>
            <a:r>
              <a:rPr lang="en-US" dirty="0" err="1" smtClean="0"/>
              <a:t>sólo</a:t>
            </a:r>
            <a:r>
              <a:rPr lang="en-US" dirty="0" smtClean="0"/>
              <a:t> 25% </a:t>
            </a:r>
            <a:r>
              <a:rPr lang="en-US" dirty="0" err="1" smtClean="0"/>
              <a:t>donación</a:t>
            </a:r>
            <a:endParaRPr lang="en-US" dirty="0" smtClean="0"/>
          </a:p>
          <a:p>
            <a:r>
              <a:rPr lang="en-US" dirty="0" smtClean="0"/>
              <a:t>94% </a:t>
            </a:r>
            <a:r>
              <a:rPr lang="en-US" dirty="0" err="1"/>
              <a:t>mitigación</a:t>
            </a:r>
            <a:r>
              <a:rPr lang="en-US" dirty="0"/>
              <a:t> (</a:t>
            </a:r>
            <a:r>
              <a:rPr lang="en-US" dirty="0" err="1"/>
              <a:t>casi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en </a:t>
            </a:r>
            <a:r>
              <a:rPr lang="en-US" dirty="0" err="1"/>
              <a:t>energía</a:t>
            </a:r>
            <a:r>
              <a:rPr lang="en-US" dirty="0"/>
              <a:t>), </a:t>
            </a:r>
            <a:r>
              <a:rPr lang="en-US" dirty="0" err="1" smtClean="0"/>
              <a:t>sólo</a:t>
            </a:r>
            <a:r>
              <a:rPr lang="en-US" dirty="0" smtClean="0"/>
              <a:t> 6</a:t>
            </a:r>
            <a:r>
              <a:rPr lang="en-US" dirty="0"/>
              <a:t>% </a:t>
            </a:r>
            <a:r>
              <a:rPr lang="en-US" dirty="0" err="1"/>
              <a:t>adaptación</a:t>
            </a:r>
            <a:r>
              <a:rPr lang="en-US" dirty="0"/>
              <a:t> (la </a:t>
            </a:r>
            <a:r>
              <a:rPr lang="en-US" dirty="0" err="1"/>
              <a:t>mitad</a:t>
            </a:r>
            <a:r>
              <a:rPr lang="en-US" dirty="0"/>
              <a:t> en </a:t>
            </a:r>
            <a:r>
              <a:rPr lang="en-US" dirty="0" err="1" smtClean="0"/>
              <a:t>agua</a:t>
            </a:r>
            <a:r>
              <a:rPr lang="en-US" dirty="0" smtClean="0"/>
              <a:t>)</a:t>
            </a:r>
          </a:p>
          <a:p>
            <a:r>
              <a:rPr lang="en-US" dirty="0"/>
              <a:t>74% via </a:t>
            </a:r>
            <a:r>
              <a:rPr lang="en-US" dirty="0" err="1"/>
              <a:t>instituciones</a:t>
            </a:r>
            <a:r>
              <a:rPr lang="en-US" dirty="0"/>
              <a:t> </a:t>
            </a:r>
            <a:r>
              <a:rPr lang="en-US" dirty="0" err="1"/>
              <a:t>financieras</a:t>
            </a:r>
            <a:r>
              <a:rPr lang="en-US" dirty="0"/>
              <a:t> bi y </a:t>
            </a:r>
            <a:r>
              <a:rPr lang="en-US" dirty="0" err="1" smtClean="0"/>
              <a:t>multilaterales</a:t>
            </a:r>
            <a:r>
              <a:rPr lang="en-US" dirty="0" smtClean="0"/>
              <a:t>, el </a:t>
            </a:r>
            <a:r>
              <a:rPr lang="en-US" dirty="0" err="1" smtClean="0"/>
              <a:t>resto</a:t>
            </a:r>
            <a:r>
              <a:rPr lang="en-US" dirty="0" smtClean="0"/>
              <a:t> </a:t>
            </a:r>
            <a:r>
              <a:rPr lang="en-US" dirty="0" err="1" smtClean="0"/>
              <a:t>agencias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fondos</a:t>
            </a:r>
            <a:r>
              <a:rPr lang="en-US" dirty="0" smtClean="0"/>
              <a:t> </a:t>
            </a:r>
            <a:r>
              <a:rPr lang="en-US" dirty="0" err="1" smtClean="0"/>
              <a:t>bilaterales</a:t>
            </a:r>
            <a:endParaRPr lang="en-US" dirty="0"/>
          </a:p>
          <a:p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receptores</a:t>
            </a:r>
            <a:r>
              <a:rPr lang="en-US" dirty="0" smtClean="0"/>
              <a:t> Bangladesh, </a:t>
            </a:r>
            <a:r>
              <a:rPr lang="en-US" dirty="0" err="1" smtClean="0"/>
              <a:t>Brasil</a:t>
            </a:r>
            <a:r>
              <a:rPr lang="en-US" dirty="0" smtClean="0"/>
              <a:t>, China, Filipinas, India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286000" cy="10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6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Informe</a:t>
            </a:r>
            <a:r>
              <a:rPr lang="en-US" dirty="0" smtClean="0"/>
              <a:t> </a:t>
            </a:r>
            <a:r>
              <a:rPr lang="en-US" dirty="0" err="1" smtClean="0"/>
              <a:t>Bancos</a:t>
            </a:r>
            <a:r>
              <a:rPr lang="en-US" dirty="0" smtClean="0"/>
              <a:t> </a:t>
            </a:r>
            <a:r>
              <a:rPr lang="en-US" dirty="0" err="1" smtClean="0"/>
              <a:t>Multilaterales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Incluye</a:t>
            </a:r>
            <a:r>
              <a:rPr lang="en-US" dirty="0" smtClean="0"/>
              <a:t> BID, BAD, </a:t>
            </a:r>
            <a:r>
              <a:rPr lang="en-US" dirty="0" err="1" smtClean="0"/>
              <a:t>BAsD</a:t>
            </a:r>
            <a:r>
              <a:rPr lang="en-US" dirty="0" smtClean="0"/>
              <a:t>, BM, EIB/EBRD (UE)</a:t>
            </a:r>
          </a:p>
          <a:p>
            <a:r>
              <a:rPr lang="en-US" dirty="0" smtClean="0"/>
              <a:t>27 mil </a:t>
            </a:r>
            <a:r>
              <a:rPr lang="en-US" dirty="0" err="1" smtClean="0"/>
              <a:t>millones</a:t>
            </a:r>
            <a:r>
              <a:rPr lang="en-US" dirty="0" smtClean="0"/>
              <a:t> USD </a:t>
            </a:r>
            <a:r>
              <a:rPr lang="en-US" dirty="0" err="1" smtClean="0"/>
              <a:t>totales</a:t>
            </a:r>
            <a:r>
              <a:rPr lang="en-US" dirty="0" smtClean="0"/>
              <a:t>, 47% BM, 7% BID</a:t>
            </a:r>
          </a:p>
          <a:p>
            <a:r>
              <a:rPr lang="en-US" dirty="0" smtClean="0"/>
              <a:t>78% </a:t>
            </a:r>
            <a:r>
              <a:rPr lang="en-US" dirty="0" err="1" smtClean="0"/>
              <a:t>mitigación</a:t>
            </a:r>
            <a:r>
              <a:rPr lang="en-US" dirty="0" smtClean="0"/>
              <a:t> (</a:t>
            </a:r>
            <a:r>
              <a:rPr lang="en-US" dirty="0" err="1" smtClean="0"/>
              <a:t>mitad</a:t>
            </a:r>
            <a:r>
              <a:rPr lang="en-US" dirty="0" smtClean="0"/>
              <a:t> en </a:t>
            </a:r>
            <a:r>
              <a:rPr lang="en-US" dirty="0" err="1" smtClean="0"/>
              <a:t>energía</a:t>
            </a:r>
            <a:r>
              <a:rPr lang="en-US" dirty="0" smtClean="0"/>
              <a:t>, ¼ en </a:t>
            </a:r>
            <a:r>
              <a:rPr lang="en-US" dirty="0" err="1" smtClean="0"/>
              <a:t>transporte</a:t>
            </a:r>
            <a:r>
              <a:rPr lang="en-US" dirty="0" smtClean="0"/>
              <a:t>), 22% </a:t>
            </a:r>
            <a:r>
              <a:rPr lang="en-US" dirty="0" err="1" smtClean="0"/>
              <a:t>adaptación</a:t>
            </a:r>
            <a:r>
              <a:rPr lang="en-US" dirty="0" smtClean="0"/>
              <a:t> (</a:t>
            </a:r>
            <a:r>
              <a:rPr lang="en-US" dirty="0"/>
              <a:t>¾</a:t>
            </a:r>
            <a:r>
              <a:rPr lang="en-US" dirty="0" smtClean="0"/>
              <a:t> en </a:t>
            </a:r>
            <a:r>
              <a:rPr lang="en-US" dirty="0" err="1" smtClean="0"/>
              <a:t>infraestructura</a:t>
            </a:r>
            <a:r>
              <a:rPr lang="en-US" dirty="0" smtClean="0"/>
              <a:t>, </a:t>
            </a:r>
            <a:r>
              <a:rPr lang="en-US" dirty="0" err="1" smtClean="0"/>
              <a:t>agricultura</a:t>
            </a:r>
            <a:r>
              <a:rPr lang="en-US" dirty="0" smtClean="0"/>
              <a:t>)</a:t>
            </a:r>
          </a:p>
          <a:p>
            <a:r>
              <a:rPr lang="en-US" dirty="0" smtClean="0"/>
              <a:t>18% </a:t>
            </a:r>
            <a:r>
              <a:rPr lang="en-US" dirty="0" err="1" smtClean="0"/>
              <a:t>América</a:t>
            </a:r>
            <a:r>
              <a:rPr lang="en-US" dirty="0" smtClean="0"/>
              <a:t> Latina, 16% Asia-</a:t>
            </a:r>
            <a:r>
              <a:rPr lang="en-US" dirty="0" err="1" smtClean="0"/>
              <a:t>Pacífico</a:t>
            </a:r>
            <a:r>
              <a:rPr lang="en-US" dirty="0" smtClean="0"/>
              <a:t>, 15% Asia Central</a:t>
            </a:r>
          </a:p>
          <a:p>
            <a:r>
              <a:rPr lang="en-US" dirty="0" smtClean="0"/>
              <a:t>Sin </a:t>
            </a:r>
            <a:r>
              <a:rPr lang="en-US" dirty="0" err="1" smtClean="0"/>
              <a:t>especificar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financiamiento</a:t>
            </a:r>
            <a:r>
              <a:rPr lang="en-US" dirty="0" smtClean="0"/>
              <a:t> (</a:t>
            </a:r>
            <a:r>
              <a:rPr lang="en-US" dirty="0" err="1" smtClean="0"/>
              <a:t>donación</a:t>
            </a:r>
            <a:r>
              <a:rPr lang="en-US" dirty="0" smtClean="0"/>
              <a:t> vs. </a:t>
            </a:r>
            <a:r>
              <a:rPr lang="en-US" dirty="0" err="1" smtClean="0"/>
              <a:t>crédito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identifica</a:t>
            </a:r>
            <a:r>
              <a:rPr lang="en-US" dirty="0" smtClean="0"/>
              <a:t> </a:t>
            </a:r>
            <a:r>
              <a:rPr lang="en-US" dirty="0" err="1" smtClean="0"/>
              <a:t>países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, probable </a:t>
            </a:r>
            <a:r>
              <a:rPr lang="en-US" dirty="0" err="1" smtClean="0"/>
              <a:t>centrados</a:t>
            </a:r>
            <a:r>
              <a:rPr lang="en-US" dirty="0" smtClean="0"/>
              <a:t> en </a:t>
            </a:r>
            <a:r>
              <a:rPr lang="en-US" dirty="0" err="1" smtClean="0"/>
              <a:t>economías</a:t>
            </a:r>
            <a:r>
              <a:rPr lang="en-US" dirty="0" smtClean="0"/>
              <a:t> </a:t>
            </a:r>
            <a:r>
              <a:rPr lang="en-US" dirty="0" err="1" smtClean="0"/>
              <a:t>emergentes</a:t>
            </a:r>
            <a:r>
              <a:rPr lang="en-US" dirty="0" smtClean="0"/>
              <a:t> (</a:t>
            </a:r>
            <a:r>
              <a:rPr lang="en-US" dirty="0" err="1" smtClean="0"/>
              <a:t>Brasil</a:t>
            </a:r>
            <a:r>
              <a:rPr lang="en-US" smtClean="0"/>
              <a:t>, México)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36" y="304800"/>
            <a:ext cx="429236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9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Eficacia</a:t>
            </a:r>
            <a:r>
              <a:rPr lang="en-US" dirty="0" smtClean="0"/>
              <a:t> del </a:t>
            </a:r>
            <a:r>
              <a:rPr lang="en-US" dirty="0" err="1" smtClean="0"/>
              <a:t>financiamiento</a:t>
            </a:r>
            <a:r>
              <a:rPr lang="en-US" dirty="0" smtClean="0"/>
              <a:t> </a:t>
            </a:r>
            <a:r>
              <a:rPr lang="en-US" dirty="0" err="1" smtClean="0"/>
              <a:t>climático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Aprendizaje</a:t>
            </a:r>
            <a:r>
              <a:rPr lang="en-US" dirty="0" smtClean="0"/>
              <a:t> de </a:t>
            </a:r>
            <a:r>
              <a:rPr lang="en-US" dirty="0" err="1" smtClean="0"/>
              <a:t>lecciones</a:t>
            </a:r>
            <a:r>
              <a:rPr lang="en-US" dirty="0" smtClean="0"/>
              <a:t> </a:t>
            </a:r>
            <a:r>
              <a:rPr lang="en-US" dirty="0" err="1" smtClean="0"/>
              <a:t>dolorosas</a:t>
            </a:r>
            <a:r>
              <a:rPr lang="en-US" dirty="0" smtClean="0"/>
              <a:t> de la AOD</a:t>
            </a:r>
          </a:p>
          <a:p>
            <a:r>
              <a:rPr lang="en-US" dirty="0" smtClean="0"/>
              <a:t>Gran </a:t>
            </a:r>
            <a:r>
              <a:rPr lang="en-US" dirty="0" err="1" smtClean="0"/>
              <a:t>escala</a:t>
            </a:r>
            <a:r>
              <a:rPr lang="en-US" dirty="0" smtClean="0"/>
              <a:t>: </a:t>
            </a:r>
            <a:r>
              <a:rPr lang="en-US" dirty="0" err="1" smtClean="0"/>
              <a:t>Acceso</a:t>
            </a:r>
            <a:r>
              <a:rPr lang="en-US" dirty="0" smtClean="0"/>
              <a:t>, </a:t>
            </a:r>
            <a:r>
              <a:rPr lang="en-US" dirty="0" err="1" smtClean="0"/>
              <a:t>manejo</a:t>
            </a:r>
            <a:r>
              <a:rPr lang="en-US" dirty="0" smtClean="0"/>
              <a:t> y </a:t>
            </a:r>
            <a:r>
              <a:rPr lang="en-US" dirty="0" err="1" smtClean="0"/>
              <a:t>rendición</a:t>
            </a:r>
            <a:r>
              <a:rPr lang="en-US" dirty="0" smtClean="0"/>
              <a:t> de </a:t>
            </a:r>
            <a:r>
              <a:rPr lang="en-US" dirty="0" err="1" smtClean="0"/>
              <a:t>cuentas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internacionales</a:t>
            </a:r>
            <a:endParaRPr lang="en-US" dirty="0" smtClean="0"/>
          </a:p>
          <a:p>
            <a:r>
              <a:rPr lang="en-US" b="1" dirty="0" err="1" smtClean="0"/>
              <a:t>Países</a:t>
            </a:r>
            <a:r>
              <a:rPr lang="en-US" b="1" dirty="0" smtClean="0"/>
              <a:t> </a:t>
            </a:r>
            <a:r>
              <a:rPr lang="en-US" b="1" dirty="0" err="1" smtClean="0"/>
              <a:t>receptores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Planificación</a:t>
            </a:r>
            <a:r>
              <a:rPr lang="en-US" dirty="0" smtClean="0"/>
              <a:t> de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 smtClean="0"/>
              <a:t>, </a:t>
            </a:r>
            <a:r>
              <a:rPr lang="en-US" dirty="0" err="1" smtClean="0"/>
              <a:t>capacidades</a:t>
            </a:r>
            <a:r>
              <a:rPr lang="en-US" dirty="0" smtClean="0"/>
              <a:t> </a:t>
            </a:r>
            <a:r>
              <a:rPr lang="en-US" dirty="0" err="1" smtClean="0"/>
              <a:t>institucionales</a:t>
            </a:r>
            <a:r>
              <a:rPr lang="en-US" dirty="0" smtClean="0"/>
              <a:t>, </a:t>
            </a:r>
            <a:r>
              <a:rPr lang="en-US" dirty="0" err="1" smtClean="0"/>
              <a:t>calidad</a:t>
            </a:r>
            <a:r>
              <a:rPr lang="en-US" dirty="0" smtClean="0"/>
              <a:t> de </a:t>
            </a:r>
            <a:r>
              <a:rPr lang="en-US" dirty="0" err="1" smtClean="0"/>
              <a:t>instrumentos</a:t>
            </a:r>
            <a:r>
              <a:rPr lang="en-US" dirty="0" smtClean="0"/>
              <a:t> y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nacionales</a:t>
            </a:r>
            <a:endParaRPr lang="en-US" dirty="0" smtClean="0"/>
          </a:p>
          <a:p>
            <a:r>
              <a:rPr lang="en-US" b="1" dirty="0" err="1" smtClean="0"/>
              <a:t>Comunidad</a:t>
            </a:r>
            <a:r>
              <a:rPr lang="en-US" b="1" dirty="0" smtClean="0"/>
              <a:t> </a:t>
            </a:r>
            <a:r>
              <a:rPr lang="en-US" b="1" dirty="0" err="1" smtClean="0"/>
              <a:t>internacional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Transparencia</a:t>
            </a:r>
            <a:r>
              <a:rPr lang="en-US" dirty="0" smtClean="0"/>
              <a:t> de </a:t>
            </a:r>
            <a:r>
              <a:rPr lang="en-US" dirty="0" err="1" smtClean="0"/>
              <a:t>opciones</a:t>
            </a:r>
            <a:r>
              <a:rPr lang="en-US" dirty="0" smtClean="0"/>
              <a:t>, </a:t>
            </a:r>
            <a:r>
              <a:rPr lang="en-US" dirty="0" err="1" smtClean="0"/>
              <a:t>alineación</a:t>
            </a:r>
            <a:r>
              <a:rPr lang="en-US" dirty="0" smtClean="0"/>
              <a:t> a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 smtClean="0"/>
              <a:t>, </a:t>
            </a:r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nacionales</a:t>
            </a:r>
            <a:endParaRPr lang="en-US" dirty="0"/>
          </a:p>
          <a:p>
            <a:r>
              <a:rPr lang="en-US" b="1" dirty="0" err="1" smtClean="0"/>
              <a:t>Juntos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Responsabilidad</a:t>
            </a:r>
            <a:r>
              <a:rPr lang="en-US" dirty="0" smtClean="0"/>
              <a:t> </a:t>
            </a:r>
            <a:r>
              <a:rPr lang="en-US" dirty="0" err="1" smtClean="0"/>
              <a:t>compartida</a:t>
            </a:r>
            <a:r>
              <a:rPr lang="en-US" dirty="0" smtClean="0"/>
              <a:t> (“</a:t>
            </a:r>
            <a:r>
              <a:rPr lang="en-US" dirty="0" err="1" smtClean="0"/>
              <a:t>rendición</a:t>
            </a:r>
            <a:r>
              <a:rPr lang="en-US" dirty="0" smtClean="0"/>
              <a:t> de </a:t>
            </a:r>
            <a:r>
              <a:rPr lang="en-US" dirty="0" err="1" smtClean="0"/>
              <a:t>cuentas</a:t>
            </a:r>
            <a:r>
              <a:rPr lang="en-US" dirty="0" smtClean="0"/>
              <a:t> </a:t>
            </a:r>
            <a:r>
              <a:rPr lang="en-US" dirty="0" err="1" smtClean="0"/>
              <a:t>mutua</a:t>
            </a:r>
            <a:r>
              <a:rPr lang="en-US" dirty="0" smtClean="0"/>
              <a:t>”)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Ciclo</a:t>
            </a:r>
            <a:r>
              <a:rPr lang="en-US" sz="3200" dirty="0" smtClean="0"/>
              <a:t> para un </a:t>
            </a:r>
            <a:r>
              <a:rPr lang="en-US" sz="3200" dirty="0" err="1" smtClean="0"/>
              <a:t>financiamiento</a:t>
            </a:r>
            <a:r>
              <a:rPr lang="en-US" sz="3200" dirty="0" smtClean="0"/>
              <a:t> </a:t>
            </a:r>
            <a:r>
              <a:rPr lang="en-US" sz="3200" dirty="0" err="1" smtClean="0"/>
              <a:t>eficaz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4744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98226" y="1752600"/>
            <a:ext cx="23695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Países</a:t>
            </a:r>
            <a:endParaRPr lang="en-US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err="1" smtClean="0"/>
              <a:t>Políticas</a:t>
            </a:r>
            <a:r>
              <a:rPr lang="en-US" sz="1600" dirty="0" smtClean="0"/>
              <a:t> </a:t>
            </a:r>
            <a:r>
              <a:rPr lang="en-US" sz="1600" dirty="0" err="1" smtClean="0"/>
              <a:t>públicas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err="1" smtClean="0"/>
              <a:t>Institucionalidad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err="1"/>
              <a:t>Comunidad</a:t>
            </a:r>
            <a:r>
              <a:rPr lang="en-US" sz="1600" b="1" dirty="0"/>
              <a:t> </a:t>
            </a:r>
            <a:r>
              <a:rPr lang="en-US" sz="1600" b="1" dirty="0" err="1"/>
              <a:t>internacional</a:t>
            </a:r>
            <a:endParaRPr lang="en-US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err="1" smtClean="0"/>
              <a:t>Transparencia</a:t>
            </a:r>
            <a:endParaRPr lang="en-US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err="1" smtClean="0"/>
              <a:t>Alineación</a:t>
            </a:r>
            <a:r>
              <a:rPr lang="en-US" sz="1600" dirty="0" smtClean="0"/>
              <a:t> </a:t>
            </a:r>
            <a:r>
              <a:rPr lang="en-US" sz="1600" dirty="0" err="1" smtClean="0"/>
              <a:t>política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1752600"/>
            <a:ext cx="24064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Países</a:t>
            </a:r>
            <a:endParaRPr lang="en-US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/>
              <a:t>Sistema de </a:t>
            </a:r>
            <a:r>
              <a:rPr lang="en-US" sz="1600" dirty="0" err="1" smtClean="0"/>
              <a:t>resultados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err="1" smtClean="0"/>
              <a:t>Rendición</a:t>
            </a:r>
            <a:r>
              <a:rPr lang="en-US" sz="1600" dirty="0" smtClean="0"/>
              <a:t> </a:t>
            </a:r>
            <a:r>
              <a:rPr lang="en-US" sz="1600" dirty="0" err="1" smtClean="0"/>
              <a:t>mutua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err="1" smtClean="0"/>
              <a:t>Comunidad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internacional</a:t>
            </a:r>
            <a:endParaRPr lang="en-US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err="1" smtClean="0"/>
              <a:t>Registro</a:t>
            </a:r>
            <a:r>
              <a:rPr lang="en-US" sz="1600" dirty="0" smtClean="0"/>
              <a:t> de </a:t>
            </a:r>
            <a:r>
              <a:rPr lang="en-US" sz="1600" dirty="0" err="1" smtClean="0"/>
              <a:t>aportes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err="1" smtClean="0"/>
              <a:t>Diálogo</a:t>
            </a:r>
            <a:r>
              <a:rPr lang="en-US" sz="1600" dirty="0" smtClean="0"/>
              <a:t> </a:t>
            </a:r>
            <a:r>
              <a:rPr lang="en-US" sz="1600" dirty="0" err="1" smtClean="0"/>
              <a:t>político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307690" y="5486400"/>
            <a:ext cx="265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Países</a:t>
            </a:r>
            <a:endParaRPr lang="en-US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err="1" smtClean="0"/>
              <a:t>Coordinación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err="1" smtClean="0"/>
              <a:t>Manejo</a:t>
            </a:r>
            <a:r>
              <a:rPr lang="en-US" sz="1600" dirty="0" smtClean="0"/>
              <a:t> </a:t>
            </a:r>
            <a:r>
              <a:rPr lang="en-US" sz="1600" dirty="0" err="1" smtClean="0"/>
              <a:t>finanzas</a:t>
            </a:r>
            <a:r>
              <a:rPr lang="en-US" sz="1600" dirty="0" smtClean="0"/>
              <a:t> </a:t>
            </a:r>
            <a:r>
              <a:rPr lang="en-US" sz="1600" dirty="0" err="1" smtClean="0"/>
              <a:t>públicas</a:t>
            </a: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867400" y="5486400"/>
            <a:ext cx="2964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Comunidad</a:t>
            </a:r>
            <a:r>
              <a:rPr lang="en-US" sz="1600" b="1" dirty="0"/>
              <a:t> </a:t>
            </a:r>
            <a:r>
              <a:rPr lang="en-US" sz="1600" b="1" dirty="0" err="1"/>
              <a:t>internacional</a:t>
            </a:r>
            <a:endParaRPr lang="en-US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err="1" smtClean="0"/>
              <a:t>Apoyo</a:t>
            </a:r>
            <a:r>
              <a:rPr lang="en-US" sz="1600" dirty="0" smtClean="0"/>
              <a:t> a </a:t>
            </a:r>
            <a:r>
              <a:rPr lang="en-US" sz="1600" dirty="0" err="1" smtClean="0"/>
              <a:t>capacidades</a:t>
            </a:r>
            <a:endParaRPr lang="en-US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err="1" smtClean="0"/>
              <a:t>Alineamiento</a:t>
            </a:r>
            <a:r>
              <a:rPr lang="en-US" sz="1600" dirty="0" smtClean="0"/>
              <a:t> </a:t>
            </a:r>
            <a:r>
              <a:rPr lang="en-US" sz="1600" dirty="0" err="1" smtClean="0"/>
              <a:t>financiero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66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DA7699-856B-4F53-83FD-E7310E9D7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94625F-B128-4F0C-AC00-893C130F7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A4123B-3E79-42F9-80C7-5FB7408D4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1250F8-B4C4-4446-A2ED-C4B29DEED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CE2E67-7295-48A8-AD5E-2CFC2A79E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64330B-9264-4918-BD7B-A5E19D061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0"/>
            <a:ext cx="6857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clima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finanzas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Hoy en </a:t>
            </a:r>
            <a:r>
              <a:rPr lang="en-US" dirty="0" err="1" smtClean="0"/>
              <a:t>día</a:t>
            </a:r>
            <a:r>
              <a:rPr lang="en-US" dirty="0" smtClean="0"/>
              <a:t>, </a:t>
            </a:r>
            <a:r>
              <a:rPr lang="en-US" dirty="0" err="1" smtClean="0"/>
              <a:t>sólo</a:t>
            </a:r>
            <a:r>
              <a:rPr lang="en-US" dirty="0" smtClean="0"/>
              <a:t> </a:t>
            </a:r>
            <a:r>
              <a:rPr lang="en-US" dirty="0" err="1" smtClean="0"/>
              <a:t>avances</a:t>
            </a:r>
            <a:r>
              <a:rPr lang="en-US" dirty="0" smtClean="0"/>
              <a:t> en </a:t>
            </a:r>
            <a:r>
              <a:rPr lang="en-US" dirty="0" err="1" smtClean="0"/>
              <a:t>cuantificación</a:t>
            </a:r>
            <a:r>
              <a:rPr lang="en-US" dirty="0" smtClean="0"/>
              <a:t> </a:t>
            </a:r>
            <a:r>
              <a:rPr lang="en-US" dirty="0" err="1" smtClean="0"/>
              <a:t>daños</a:t>
            </a:r>
            <a:r>
              <a:rPr lang="en-US" dirty="0" smtClean="0"/>
              <a:t> y </a:t>
            </a:r>
            <a:r>
              <a:rPr lang="en-US" dirty="0" err="1" smtClean="0"/>
              <a:t>pérdidas</a:t>
            </a:r>
            <a:r>
              <a:rPr lang="en-US" dirty="0" smtClean="0"/>
              <a:t> (en </a:t>
            </a:r>
            <a:r>
              <a:rPr lang="en-US" dirty="0" err="1" smtClean="0"/>
              <a:t>economía</a:t>
            </a:r>
            <a:r>
              <a:rPr lang="en-US" dirty="0" smtClean="0"/>
              <a:t>, </a:t>
            </a:r>
            <a:r>
              <a:rPr lang="en-US" dirty="0" err="1" smtClean="0"/>
              <a:t>tipo</a:t>
            </a:r>
            <a:r>
              <a:rPr lang="en-US" dirty="0" smtClean="0"/>
              <a:t> CEPAL)</a:t>
            </a:r>
          </a:p>
          <a:p>
            <a:r>
              <a:rPr lang="en-US" dirty="0" err="1" smtClean="0"/>
              <a:t>Necesidad</a:t>
            </a:r>
            <a:r>
              <a:rPr lang="en-US" dirty="0" smtClean="0"/>
              <a:t> de </a:t>
            </a:r>
            <a:r>
              <a:rPr lang="en-US" dirty="0" err="1" smtClean="0"/>
              <a:t>conocer</a:t>
            </a:r>
            <a:r>
              <a:rPr lang="en-US" dirty="0" smtClean="0"/>
              <a:t> </a:t>
            </a:r>
            <a:r>
              <a:rPr lang="en-US" dirty="0" err="1" smtClean="0"/>
              <a:t>impacto</a:t>
            </a:r>
            <a:r>
              <a:rPr lang="en-US" dirty="0" smtClean="0"/>
              <a:t> en </a:t>
            </a:r>
            <a:r>
              <a:rPr lang="en-US" dirty="0" err="1" smtClean="0"/>
              <a:t>finanzas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 smtClean="0"/>
              <a:t> (</a:t>
            </a:r>
            <a:r>
              <a:rPr lang="en-US" dirty="0" err="1" smtClean="0"/>
              <a:t>reasignación</a:t>
            </a:r>
            <a:r>
              <a:rPr lang="en-US" dirty="0" smtClean="0"/>
              <a:t>, </a:t>
            </a:r>
            <a:r>
              <a:rPr lang="en-US" dirty="0" err="1" smtClean="0"/>
              <a:t>endeudamiento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reconocimiento</a:t>
            </a:r>
            <a:r>
              <a:rPr lang="en-US" dirty="0" smtClean="0"/>
              <a:t> de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se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gastando</a:t>
            </a:r>
            <a:r>
              <a:rPr lang="en-US" dirty="0" smtClean="0"/>
              <a:t> en </a:t>
            </a:r>
            <a:r>
              <a:rPr lang="en-US" dirty="0" err="1" smtClean="0"/>
              <a:t>adaptación</a:t>
            </a:r>
            <a:r>
              <a:rPr lang="en-US" dirty="0" smtClean="0"/>
              <a:t> y </a:t>
            </a:r>
            <a:r>
              <a:rPr lang="en-US" dirty="0" err="1" smtClean="0"/>
              <a:t>mitigación</a:t>
            </a:r>
            <a:endParaRPr lang="en-US" dirty="0" smtClean="0"/>
          </a:p>
          <a:p>
            <a:r>
              <a:rPr lang="en-US" dirty="0" err="1" smtClean="0"/>
              <a:t>Análisis</a:t>
            </a:r>
            <a:r>
              <a:rPr lang="en-US" dirty="0" smtClean="0"/>
              <a:t> de </a:t>
            </a:r>
            <a:r>
              <a:rPr lang="en-US" dirty="0" err="1" smtClean="0"/>
              <a:t>gastos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r>
              <a:rPr lang="en-US" dirty="0" smtClean="0"/>
              <a:t> en Asia-</a:t>
            </a:r>
            <a:r>
              <a:rPr lang="en-US" dirty="0" err="1" smtClean="0"/>
              <a:t>Pacífico</a:t>
            </a:r>
            <a:r>
              <a:rPr lang="en-US" dirty="0" smtClean="0"/>
              <a:t> (entre 7 y 42% en </a:t>
            </a:r>
            <a:r>
              <a:rPr lang="en-US" dirty="0" err="1" smtClean="0"/>
              <a:t>clima</a:t>
            </a:r>
            <a:r>
              <a:rPr lang="en-US" dirty="0" smtClean="0"/>
              <a:t>, Gob </a:t>
            </a:r>
            <a:r>
              <a:rPr lang="en-US" dirty="0" err="1" smtClean="0"/>
              <a:t>asume</a:t>
            </a:r>
            <a:r>
              <a:rPr lang="en-US" dirty="0" smtClean="0"/>
              <a:t> </a:t>
            </a:r>
            <a:r>
              <a:rPr lang="en-US" dirty="0" err="1" smtClean="0"/>
              <a:t>adaptación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Aumenta</a:t>
            </a:r>
            <a:r>
              <a:rPr lang="en-US" dirty="0" smtClean="0"/>
              <a:t> peso </a:t>
            </a:r>
            <a:r>
              <a:rPr lang="en-US" dirty="0" err="1" smtClean="0"/>
              <a:t>político</a:t>
            </a:r>
            <a:r>
              <a:rPr lang="en-US" dirty="0"/>
              <a:t> </a:t>
            </a:r>
            <a:r>
              <a:rPr lang="en-US" dirty="0" smtClean="0"/>
              <a:t>y se </a:t>
            </a:r>
            <a:r>
              <a:rPr lang="en-US" dirty="0" err="1" smtClean="0"/>
              <a:t>relaciona</a:t>
            </a:r>
            <a:r>
              <a:rPr lang="en-US" dirty="0" smtClean="0"/>
              <a:t> con </a:t>
            </a:r>
            <a:r>
              <a:rPr lang="en-US" dirty="0" err="1" smtClean="0"/>
              <a:t>reforma</a:t>
            </a:r>
            <a:r>
              <a:rPr lang="en-US" dirty="0" smtClean="0"/>
              <a:t>/</a:t>
            </a:r>
            <a:r>
              <a:rPr lang="en-US" dirty="0" err="1" smtClean="0"/>
              <a:t>modernización</a:t>
            </a:r>
            <a:r>
              <a:rPr lang="en-US" dirty="0" smtClean="0"/>
              <a:t> </a:t>
            </a:r>
            <a:r>
              <a:rPr lang="en-US" dirty="0" err="1" smtClean="0"/>
              <a:t>finanzas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42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991</Words>
  <Application>Microsoft Office PowerPoint</Application>
  <PresentationFormat>On-screen Show (4:3)</PresentationFormat>
  <Paragraphs>136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Las Finanzas del Clima – Clave para el Desarrollo de Centroamérica</vt:lpstr>
      <vt:lpstr>¿De qué hablaremos hoy?</vt:lpstr>
      <vt:lpstr>¿Qué es el financiamiento climático?</vt:lpstr>
      <vt:lpstr>¿Y cuanto es?</vt:lpstr>
      <vt:lpstr>Informe “Global Landscape”</vt:lpstr>
      <vt:lpstr>Informe Bancos Multilaterales</vt:lpstr>
      <vt:lpstr>Eficacia del financiamiento climático</vt:lpstr>
      <vt:lpstr>Ciclo para un financiamiento eficaz</vt:lpstr>
      <vt:lpstr>El clima en las finanzas públicas</vt:lpstr>
      <vt:lpstr>Y en Centroamérica…</vt:lpstr>
      <vt:lpstr>Experiencias en Centroamérica (1)</vt:lpstr>
      <vt:lpstr>Experiencias en Centroamérica (2)</vt:lpstr>
      <vt:lpstr>¿Y la perspectiva desde los territorios?</vt:lpstr>
      <vt:lpstr>¿Y su experiencia?</vt:lpstr>
      <vt:lpstr>Bienvenidos a climatefinance.info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Finanzas del Clima – Clave para el Desarrollo de Centroamérica</dc:title>
  <dc:creator>Nils-Sjard Schulz</dc:creator>
  <cp:lastModifiedBy>Nils-Sjard Schulz</cp:lastModifiedBy>
  <cp:revision>45</cp:revision>
  <cp:lastPrinted>2013-11-26T02:16:41Z</cp:lastPrinted>
  <dcterms:created xsi:type="dcterms:W3CDTF">2013-11-10T22:37:13Z</dcterms:created>
  <dcterms:modified xsi:type="dcterms:W3CDTF">2013-11-26T02:38:12Z</dcterms:modified>
</cp:coreProperties>
</file>