
<file path=[Content_Types].xml><?xml version="1.0" encoding="utf-8"?>
<Types xmlns="http://schemas.openxmlformats.org/package/2006/content-types">
  <Override ContentType="application/vnd.openxmlformats-officedocument.presentationml.notesSlide+xml" PartName="/ppt/notesSlides/notesSlide2.xml"/>
  <Override ContentType="application/vnd.ms-office.drawingml.diagramDrawing+xml" PartName="/ppt/diagrams/drawing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themeOverride+xml" PartName="/ppt/theme/themeOverride3.xml"/>
  <Override ContentType="application/vnd.openxmlformats-officedocument.drawingml.diagramLayout+xml" PartName="/ppt/diagrams/layout9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themeOverride+xml" PartName="/ppt/theme/themeOverride1.xml"/>
  <Override ContentType="application/vnd.openxmlformats-officedocument.drawingml.diagramLayout+xml" PartName="/ppt/diagrams/layout7.xml"/>
  <Override ContentType="application/vnd.openxmlformats-officedocument.drawingml.diagramData+xml" PartName="/ppt/diagrams/data8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drawingml.diagramLayout+xml" PartName="/ppt/diagrams/layout5.xml"/>
  <Override ContentType="application/vnd.openxmlformats-officedocument.drawingml.diagramData+xml" PartName="/ppt/diagrams/data6.xml"/>
  <Override ContentType="application/vnd.openxmlformats-officedocument.drawingml.diagramLayout+xml" PartName="/ppt/diagrams/layout3.xml"/>
  <Override ContentType="application/vnd.openxmlformats-officedocument.drawingml.diagramData+xml" PartName="/ppt/diagrams/data4.xml"/>
  <Override ContentType="application/vnd.openxmlformats-officedocument.drawingml.diagramColors+xml" PartName="/ppt/diagrams/colors8.xml"/>
  <Override ContentType="application/vnd.ms-office.drawingml.diagramDrawing+xml" PartName="/ppt/diagrams/drawing9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drawingml.diagramColors+xml" PartName="/ppt/diagrams/colors6.xml"/>
  <Override ContentType="application/vnd.openxmlformats-officedocument.drawingml.chart+xml" PartName="/ppt/charts/chart3.xml"/>
  <Override ContentType="application/vnd.openxmlformats-officedocument.drawingml.diagramStyle+xml" PartName="/ppt/diagrams/quickStyle9.xml"/>
  <Override ContentType="application/vnd.ms-office.drawingml.diagramDrawing+xml" PartName="/ppt/diagrams/drawing7.xml"/>
  <Override ContentType="application/vnd.openxmlformats-officedocument.presentationml.slide+xml" PartName="/ppt/slides/slide7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Colors+xml" PartName="/ppt/diagrams/colors4.xml"/>
  <Override ContentType="application/vnd.openxmlformats-officedocument.drawingml.chart+xml" PartName="/ppt/charts/chart1.xml"/>
  <Override ContentType="application/vnd.openxmlformats-officedocument.drawingml.diagramStyle+xml" PartName="/ppt/diagrams/quickStyle7.xml"/>
  <Override ContentType="application/vnd.ms-office.drawingml.diagramDrawing+xml" PartName="/ppt/diagrams/drawing10.xml"/>
  <Override ContentType="application/vnd.ms-office.drawingml.diagramDrawing+xml" PartName="/ppt/diagrams/drawing5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drawingml.diagramColors+xml" PartName="/ppt/diagrams/colors2.xml"/>
  <Override ContentType="application/vnd.openxmlformats-officedocument.drawingml.diagramStyle+xml" PartName="/ppt/diagrams/quickStyle5.xml"/>
  <Override ContentType="application/vnd.openxmlformats-officedocument.presentationml.notesSlide+xml" PartName="/ppt/notesSlides/notesSlide1.xml"/>
  <Override ContentType="application/vnd.ms-office.drawingml.diagramDrawing+xml" PartName="/ppt/diagrams/drawing3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10.xml"/>
  <Override ContentType="application/vnd.ms-office.drawingml.diagramDrawing+xml" PartName="/ppt/diagrams/drawing1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Override ContentType="application/vnd.openxmlformats-officedocument.drawingml.diagramLayout+xml" PartName="/ppt/diagrams/layout8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drawingml.diagramLayout+xml" PartName="/ppt/diagrams/layout6.xml"/>
  <Override ContentType="application/vnd.openxmlformats-officedocument.themeOverride+xml" PartName="/ppt/theme/themeOverride2.xml"/>
  <Override ContentType="application/vnd.openxmlformats-officedocument.drawingml.diagramData+xml" PartName="/ppt/diagrams/data9.xml"/>
  <Override ContentType="application/vnd.openxmlformats-officedocument.drawingml.diagramData+xml" PartName="/ppt/diagrams/data10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drawingml.diagramLayout+xml" PartName="/ppt/diagrams/layout4.xml"/>
  <Override ContentType="application/vnd.openxmlformats-officedocument.drawingml.diagramData+xml" PartName="/ppt/diagrams/data7.xml"/>
  <Override ContentType="application/vnd.openxmlformats-officedocument.drawingml.diagramColors+xml" PartName="/ppt/diagrams/colors9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drawingml.diagramData+xml" PartName="/ppt/diagrams/data5.xml"/>
  <Override ContentType="application/vnd.openxmlformats-officedocument.drawingml.diagramColors+xml" PartName="/ppt/diagrams/colors7.xml"/>
  <Override ContentType="application/vnd.ms-office.drawingml.diagramDrawing+xml" PartName="/ppt/diagrams/drawing8.xml"/>
  <Override ContentType="application/vnd.openxmlformats-officedocument.drawingml.diagramData+xml" PartName="/ppt/diagrams/data3.xml"/>
  <Override ContentType="application/vnd.openxmlformats-officedocument.drawingml.diagramColors+xml" PartName="/ppt/diagrams/colors5.xml"/>
  <Override ContentType="application/vnd.openxmlformats-officedocument.drawingml.diagramStyle+xml" PartName="/ppt/diagrams/quickStyle8.xml"/>
  <Override ContentType="application/vnd.openxmlformats-officedocument.drawingml.diagramStyle+xml" PartName="/ppt/diagrams/quickStyle10.xml"/>
  <Override ContentType="application/vnd.ms-office.drawingml.diagramDrawing+xml" PartName="/ppt/diagrams/drawing6.xml"/>
  <Override ContentType="application/vnd.openxmlformats-officedocument.presentationml.slide+xml" PartName="/ppt/slides/slide8.xml"/>
  <Override ContentType="application/vnd.openxmlformats-officedocument.drawingml.diagramData+xml" PartName="/ppt/diagrams/data1.xml"/>
  <Override ContentType="application/vnd.openxmlformats-officedocument.drawingml.diagramColors+xml" PartName="/ppt/diagrams/colors3.xml"/>
  <Override ContentType="application/vnd.openxmlformats-officedocument.drawingml.diagramStyle+xml" PartName="/ppt/diagrams/quickStyle6.xml"/>
  <Override ContentType="application/vnd.openxmlformats-officedocument.drawingml.chart+xml" PartName="/ppt/charts/chart2.xml"/>
  <Override ContentType="application/vnd.openxmlformats-package.core-properties+xml" PartName="/docProps/core.xml"/>
  <Override ContentType="application/vnd.ms-office.drawingml.diagramDrawing+xml" PartName="/ppt/diagrams/drawing4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openxmlformats-officedocument.drawingml.diagramStyle+xml" PartName="/ppt/diagrams/quickStyle4.xml"/>
  <Override ContentType="application/vnd.openxmlformats-officedocument.drawingml.diagramLayout+xml" PartName="/ppt/diagrams/layout10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58" r:id="rId4"/>
    <p:sldId id="261" r:id="rId5"/>
    <p:sldId id="262" r:id="rId6"/>
    <p:sldId id="263" r:id="rId7"/>
    <p:sldId id="264" r:id="rId8"/>
    <p:sldId id="276" r:id="rId9"/>
    <p:sldId id="277" r:id="rId10"/>
    <p:sldId id="278" r:id="rId11"/>
    <p:sldId id="280" r:id="rId12"/>
    <p:sldId id="279" r:id="rId13"/>
    <p:sldId id="268" r:id="rId14"/>
    <p:sldId id="271" r:id="rId15"/>
    <p:sldId id="270" r:id="rId16"/>
    <p:sldId id="266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E1A"/>
    <a:srgbClr val="4A5C26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59" d="100"/>
          <a:sy n="59" d="100"/>
        </p:scale>
        <p:origin x="-73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atty\Documents\STP\MAG\grafico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TP\Escritorio\Libro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Libro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MX"/>
            </a:pPr>
            <a:endParaRPr lang="en-US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0370119376531339E-2"/>
          <c:y val="0.293629411546867"/>
          <c:w val="0.56124321959755064"/>
          <c:h val="0.58219562038140116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-1.3249341893606771E-2"/>
                  <c:y val="-6.8313970649761913E-2"/>
                </c:manualLayout>
              </c:layout>
              <c:showPercent val="1"/>
            </c:dLbl>
            <c:dLbl>
              <c:idx val="2"/>
              <c:layout>
                <c:manualLayout>
                  <c:x val="-1.0501592513192522E-2"/>
                  <c:y val="2.4120671317006983E-2"/>
                </c:manualLayout>
              </c:layout>
              <c:showPercent val="1"/>
            </c:dLbl>
            <c:dLbl>
              <c:idx val="3"/>
              <c:layout>
                <c:manualLayout>
                  <c:x val="-2.8242500463324604E-3"/>
                  <c:y val="-0.23994412705192208"/>
                </c:manualLayout>
              </c:layout>
              <c:showPercent val="1"/>
            </c:dLbl>
            <c:txPr>
              <a:bodyPr/>
              <a:lstStyle/>
              <a:p>
                <a:pPr>
                  <a:defRPr lang="es-MX" sz="1400" b="1"/>
                </a:pPr>
                <a:endParaRPr lang="es-ES"/>
              </a:p>
            </c:txPr>
            <c:showPercent val="1"/>
          </c:dLbls>
          <c:cat>
            <c:strRef>
              <c:f>Hoja1!$G$35:$J$35</c:f>
              <c:strCache>
                <c:ptCount val="4"/>
                <c:pt idx="0">
                  <c:v>Mujeres hasta 25 años</c:v>
                </c:pt>
                <c:pt idx="1">
                  <c:v>Mujeres &gt; de 25 años</c:v>
                </c:pt>
                <c:pt idx="2">
                  <c:v>Hombres hasta 25 años</c:v>
                </c:pt>
                <c:pt idx="3">
                  <c:v>Hombres &gt; de 25 años</c:v>
                </c:pt>
              </c:strCache>
            </c:strRef>
          </c:cat>
          <c:val>
            <c:numRef>
              <c:f>Hoja1!$G$44:$J$44</c:f>
              <c:numCache>
                <c:formatCode>General</c:formatCode>
                <c:ptCount val="4"/>
                <c:pt idx="0">
                  <c:v>238</c:v>
                </c:pt>
                <c:pt idx="1">
                  <c:v>619</c:v>
                </c:pt>
                <c:pt idx="2">
                  <c:v>330</c:v>
                </c:pt>
                <c:pt idx="3" formatCode="#,##0">
                  <c:v>1699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7358711533336291"/>
          <c:y val="3.8290731322680641E-2"/>
          <c:w val="0.30760828746671781"/>
          <c:h val="0.90357193642065081"/>
        </c:manualLayout>
      </c:layout>
      <c:txPr>
        <a:bodyPr/>
        <a:lstStyle/>
        <a:p>
          <a:pPr>
            <a:defRPr lang="es-MX" sz="1400"/>
          </a:pPr>
          <a:endParaRPr lang="es-ES"/>
        </a:p>
      </c:txPr>
    </c:legend>
    <c:plotVisOnly val="1"/>
    <c:dispBlanksAs val="zero"/>
  </c:chart>
  <c:txPr>
    <a:bodyPr/>
    <a:lstStyle/>
    <a:p>
      <a:pPr>
        <a:defRPr sz="1800"/>
      </a:pPr>
      <a:endParaRPr lang="es-E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3.6338590157704742E-2"/>
                  <c:y val="-3.4399204128128066E-2"/>
                </c:manualLayout>
              </c:layout>
              <c:showPercent val="1"/>
            </c:dLbl>
            <c:dLbl>
              <c:idx val="1"/>
              <c:layout>
                <c:manualLayout>
                  <c:x val="-3.4747542426272864E-2"/>
                  <c:y val="-0.22742404565491761"/>
                </c:manualLayout>
              </c:layout>
              <c:showPercent val="1"/>
            </c:dLbl>
            <c:dLbl>
              <c:idx val="2"/>
              <c:layout>
                <c:manualLayout>
                  <c:x val="-3.7248994549233555E-2"/>
                  <c:y val="3.4498789730082365E-2"/>
                </c:manualLayout>
              </c:layout>
              <c:showPercent val="1"/>
            </c:dLbl>
            <c:dLbl>
              <c:idx val="3"/>
              <c:layout>
                <c:manualLayout>
                  <c:x val="5.8797617655456103E-2"/>
                  <c:y val="-8.0891453726229259E-2"/>
                </c:manualLayout>
              </c:layout>
              <c:showPercent val="1"/>
            </c:dLbl>
            <c:txPr>
              <a:bodyPr/>
              <a:lstStyle/>
              <a:p>
                <a:pPr>
                  <a:defRPr lang="es-MX" sz="1200" b="1"/>
                </a:pPr>
                <a:endParaRPr lang="es-ES"/>
              </a:p>
            </c:txPr>
            <c:showPercent val="1"/>
          </c:dLbls>
          <c:cat>
            <c:strRef>
              <c:f>Hoja1!$B$30:$B$33</c:f>
              <c:strCache>
                <c:ptCount val="4"/>
                <c:pt idx="0">
                  <c:v>Mujeres hasta los 25 años</c:v>
                </c:pt>
                <c:pt idx="1">
                  <c:v>Mujeres &gt; 25 años</c:v>
                </c:pt>
                <c:pt idx="2">
                  <c:v>Hombres hasta los 25 años</c:v>
                </c:pt>
                <c:pt idx="3">
                  <c:v>Hombres &gt; 25 años</c:v>
                </c:pt>
              </c:strCache>
            </c:strRef>
          </c:cat>
          <c:val>
            <c:numRef>
              <c:f>Hoja1!$C$30:$C$33</c:f>
              <c:numCache>
                <c:formatCode>#,##0</c:formatCode>
                <c:ptCount val="4"/>
                <c:pt idx="0">
                  <c:v>1306</c:v>
                </c:pt>
                <c:pt idx="1">
                  <c:v>4003</c:v>
                </c:pt>
                <c:pt idx="2">
                  <c:v>2257</c:v>
                </c:pt>
                <c:pt idx="3">
                  <c:v>5707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5368596982149263"/>
          <c:y val="6.917032999416714E-2"/>
          <c:w val="0.32091747364246442"/>
          <c:h val="0.90910476608561519"/>
        </c:manualLayout>
      </c:layout>
      <c:txPr>
        <a:bodyPr/>
        <a:lstStyle/>
        <a:p>
          <a:pPr>
            <a:defRPr lang="es-MX" sz="1400"/>
          </a:pPr>
          <a:endParaRPr lang="es-ES"/>
        </a:p>
      </c:txPr>
    </c:legend>
    <c:plotVisOnly val="1"/>
    <c:dispBlanksAs val="zero"/>
  </c:chart>
  <c:txPr>
    <a:bodyPr/>
    <a:lstStyle/>
    <a:p>
      <a:pPr>
        <a:defRPr sz="1800"/>
      </a:pPr>
      <a:endParaRPr lang="es-E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7.2642244557051802E-2"/>
                  <c:y val="-1.7671167405902421E-2"/>
                </c:manualLayout>
              </c:layout>
              <c:showPercent val="1"/>
            </c:dLbl>
            <c:dLbl>
              <c:idx val="1"/>
              <c:layout>
                <c:manualLayout>
                  <c:x val="-2.9007437684892293E-2"/>
                  <c:y val="-0.25461339103238378"/>
                </c:manualLayout>
              </c:layout>
              <c:showPercent val="1"/>
            </c:dLbl>
            <c:dLbl>
              <c:idx val="2"/>
              <c:layout>
                <c:manualLayout>
                  <c:x val="-8.50387748817155E-3"/>
                  <c:y val="6.1211920026556562E-3"/>
                </c:manualLayout>
              </c:layout>
              <c:showPercent val="1"/>
            </c:dLbl>
            <c:dLbl>
              <c:idx val="3"/>
              <c:layout>
                <c:manualLayout>
                  <c:x val="8.442915535149377E-2"/>
                  <c:y val="-0.1399745233629161"/>
                </c:manualLayout>
              </c:layout>
              <c:showPercent val="1"/>
            </c:dLbl>
            <c:txPr>
              <a:bodyPr/>
              <a:lstStyle/>
              <a:p>
                <a:pPr>
                  <a:defRPr lang="es-MX" sz="1400" b="1"/>
                </a:pPr>
                <a:endParaRPr lang="es-ES"/>
              </a:p>
            </c:txPr>
            <c:showPercent val="1"/>
          </c:dLbls>
          <c:cat>
            <c:strRef>
              <c:f>Hoja1!$C$3:$F$3</c:f>
              <c:strCache>
                <c:ptCount val="4"/>
                <c:pt idx="0">
                  <c:v>Mujeres hasta 25 años</c:v>
                </c:pt>
                <c:pt idx="1">
                  <c:v>Mujeres &gt; de 25 años</c:v>
                </c:pt>
                <c:pt idx="2">
                  <c:v>Hombres hasta 25 años</c:v>
                </c:pt>
                <c:pt idx="3">
                  <c:v>Hombres &gt; de 25 años</c:v>
                </c:pt>
              </c:strCache>
            </c:strRef>
          </c:cat>
          <c:val>
            <c:numRef>
              <c:f>Hoja1!$C$4:$F$4</c:f>
              <c:numCache>
                <c:formatCode>0%</c:formatCode>
                <c:ptCount val="4"/>
                <c:pt idx="0">
                  <c:v>0.12000000000000002</c:v>
                </c:pt>
                <c:pt idx="1">
                  <c:v>0.28000000000000008</c:v>
                </c:pt>
                <c:pt idx="2">
                  <c:v>0.17</c:v>
                </c:pt>
                <c:pt idx="3">
                  <c:v>0.43000000000000038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5266758121261326"/>
          <c:y val="0.14029798066655222"/>
          <c:w val="0.32955476543762979"/>
          <c:h val="0.85970201933344903"/>
        </c:manualLayout>
      </c:layout>
      <c:txPr>
        <a:bodyPr/>
        <a:lstStyle/>
        <a:p>
          <a:pPr>
            <a:defRPr lang="es-MX" sz="1400"/>
          </a:pPr>
          <a:endParaRPr lang="es-ES"/>
        </a:p>
      </c:txPr>
    </c:legend>
    <c:plotVisOnly val="1"/>
    <c:dispBlanksAs val="zero"/>
  </c:chart>
  <c:txPr>
    <a:bodyPr/>
    <a:lstStyle/>
    <a:p>
      <a:pPr>
        <a:defRPr sz="1800"/>
      </a:pPr>
      <a:endParaRPr lang="es-ES"/>
    </a:p>
  </c:txPr>
  <c:externalData r:id="rId2"/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image" Target="../media/image5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1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jpeg"/><Relationship Id="rId1" Type="http://schemas.openxmlformats.org/officeDocument/2006/relationships/image" Target="../media/image8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jpeg"/><Relationship Id="rId1" Type="http://schemas.openxmlformats.org/officeDocument/2006/relationships/image" Target="../media/image101.jpe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jpeg"/><Relationship Id="rId1" Type="http://schemas.openxmlformats.org/officeDocument/2006/relationships/image" Target="../media/image101.jpe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1.jpeg"/><Relationship Id="rId1" Type="http://schemas.openxmlformats.org/officeDocument/2006/relationships/image" Target="../media/image171.jpe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jpeg"/><Relationship Id="rId2" Type="http://schemas.openxmlformats.org/officeDocument/2006/relationships/image" Target="../media/image201.jpeg"/><Relationship Id="rId1" Type="http://schemas.openxmlformats.org/officeDocument/2006/relationships/image" Target="../media/image19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FE126-1B4C-4649-A6AE-9BB7AE2DAA80}" type="doc">
      <dgm:prSet loTypeId="urn:microsoft.com/office/officeart/2005/8/layout/vList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81954A8B-61AA-4047-8910-16A451D03F67}">
      <dgm:prSet phldrT="[Texto]" custT="1"/>
      <dgm:spPr/>
      <dgm:t>
        <a:bodyPr/>
        <a:lstStyle/>
        <a:p>
          <a:pPr algn="l"/>
          <a:r>
            <a:rPr lang="es-SV" sz="1400" dirty="0" smtClean="0">
              <a:solidFill>
                <a:srgbClr val="002060"/>
              </a:solidFill>
              <a:latin typeface="Arial Rounded MT Bold" pitchFamily="34" charset="0"/>
            </a:rPr>
            <a:t>Áreas prioritarias:</a:t>
          </a:r>
        </a:p>
        <a:p>
          <a:pPr algn="l"/>
          <a:endParaRPr lang="es-SV" sz="1000" dirty="0" smtClean="0"/>
        </a:p>
        <a:p>
          <a:pPr algn="l"/>
          <a:r>
            <a:rPr lang="es-SV" sz="1000" dirty="0" smtClean="0">
              <a:latin typeface="Arial Rounded MT Bold" pitchFamily="34" charset="0"/>
            </a:rPr>
            <a:t>La reducción significativa y verificable de la pobreza</a:t>
          </a:r>
          <a:r>
            <a:rPr lang="es-SV" sz="1050" b="0" dirty="0" smtClean="0">
              <a:latin typeface="Arial Rounded MT Bold" pitchFamily="34" charset="0"/>
            </a:rPr>
            <a:t>, la desigualdad </a:t>
          </a:r>
          <a:r>
            <a:rPr lang="es-SV" sz="1000" dirty="0" smtClean="0">
              <a:latin typeface="Arial Rounded MT Bold" pitchFamily="34" charset="0"/>
            </a:rPr>
            <a:t>económica y de </a:t>
          </a:r>
          <a:r>
            <a:rPr lang="es-SV" sz="1050" dirty="0" smtClean="0">
              <a:latin typeface="Arial Rounded MT Bold" pitchFamily="34" charset="0"/>
            </a:rPr>
            <a:t>género</a:t>
          </a:r>
          <a:r>
            <a:rPr lang="es-SV" sz="1000" dirty="0" smtClean="0">
              <a:latin typeface="Arial Rounded MT Bold" pitchFamily="34" charset="0"/>
            </a:rPr>
            <a:t> y la exclusión social.</a:t>
          </a:r>
        </a:p>
        <a:p>
          <a:pPr algn="l"/>
          <a:endParaRPr lang="es-SV" sz="1000" dirty="0" smtClean="0">
            <a:latin typeface="Arial Rounded MT Bold" pitchFamily="34" charset="0"/>
          </a:endParaRPr>
        </a:p>
        <a:p>
          <a:pPr algn="l"/>
          <a:r>
            <a:rPr lang="es-SV" sz="1050" dirty="0" smtClean="0">
              <a:latin typeface="Arial Rounded MT Bold" pitchFamily="34" charset="0"/>
            </a:rPr>
            <a:t>La prevención efectiva </a:t>
          </a:r>
          <a:r>
            <a:rPr lang="es-SV" sz="1000" dirty="0" smtClean="0">
              <a:latin typeface="Arial Rounded MT Bold" pitchFamily="34" charset="0"/>
            </a:rPr>
            <a:t>y el combate de la delincuencia, la criminalidad y </a:t>
          </a:r>
          <a:r>
            <a:rPr lang="es-SV" sz="1050" dirty="0" smtClean="0">
              <a:latin typeface="Arial Rounded MT Bold" pitchFamily="34" charset="0"/>
            </a:rPr>
            <a:t>la violencia social y de género.</a:t>
          </a:r>
          <a:endParaRPr lang="es-SV" sz="1000" dirty="0" smtClean="0">
            <a:latin typeface="Arial Rounded MT Bold" pitchFamily="34" charset="0"/>
          </a:endParaRPr>
        </a:p>
        <a:p>
          <a:pPr algn="l"/>
          <a:endParaRPr lang="es-SV" sz="1000" dirty="0" smtClean="0">
            <a:latin typeface="Arial Rounded MT Bold" pitchFamily="34" charset="0"/>
          </a:endParaRPr>
        </a:p>
        <a:p>
          <a:pPr algn="l"/>
          <a:r>
            <a:rPr lang="es-SV" sz="1000" dirty="0" smtClean="0">
              <a:latin typeface="Arial Rounded MT Bold" pitchFamily="34" charset="0"/>
            </a:rPr>
            <a:t>La reactivación económica, incluyendo la reconversión y </a:t>
          </a:r>
          <a:r>
            <a:rPr lang="es-SV" sz="1050" dirty="0" smtClean="0">
              <a:latin typeface="Arial Rounded MT Bold" pitchFamily="34" charset="0"/>
            </a:rPr>
            <a:t>la modernización del sector agropecuario e industrial, y la generación masiva de empleo decente. </a:t>
          </a:r>
          <a:endParaRPr lang="es-SV" sz="1000" dirty="0" smtClean="0">
            <a:latin typeface="Arial Rounded MT Bold" pitchFamily="34" charset="0"/>
          </a:endParaRPr>
        </a:p>
        <a:p>
          <a:pPr algn="l"/>
          <a:endParaRPr lang="es-SV" sz="1000" dirty="0" smtClean="0">
            <a:latin typeface="Arial Rounded MT Bold" pitchFamily="34" charset="0"/>
          </a:endParaRPr>
        </a:p>
        <a:p>
          <a:pPr algn="just"/>
          <a:r>
            <a:rPr lang="es-SV" sz="1000" dirty="0" smtClean="0">
              <a:latin typeface="Arial Rounded MT Bold" pitchFamily="34" charset="0"/>
            </a:rPr>
            <a:t>La gestión eficaz de riesgos  ambientales con perspectiva de largo plazo y la reconstrucción de la infraestructura y la recuperación del tejido productivo y social dañado por efectos de la tormenta Ida, así como por otros fenómenos naturales y acciones humanas.</a:t>
          </a:r>
        </a:p>
      </dgm:t>
    </dgm:pt>
    <dgm:pt modelId="{1B805341-D5DA-47A2-82F3-B16E1E7CA232}" type="parTrans" cxnId="{5FE27A74-BBF4-4053-BA65-F267687642F2}">
      <dgm:prSet/>
      <dgm:spPr/>
      <dgm:t>
        <a:bodyPr/>
        <a:lstStyle/>
        <a:p>
          <a:endParaRPr lang="es-ES" sz="1000"/>
        </a:p>
      </dgm:t>
    </dgm:pt>
    <dgm:pt modelId="{29D58430-5079-416E-9AB9-8B4318EBBF9B}" type="sibTrans" cxnId="{5FE27A74-BBF4-4053-BA65-F267687642F2}">
      <dgm:prSet/>
      <dgm:spPr/>
      <dgm:t>
        <a:bodyPr/>
        <a:lstStyle/>
        <a:p>
          <a:endParaRPr lang="es-ES" sz="1000"/>
        </a:p>
      </dgm:t>
    </dgm:pt>
    <dgm:pt modelId="{D107C63C-7D10-40B8-A47D-3EB0BBDD9773}">
      <dgm:prSet phldrT="[Texto]" custT="1"/>
      <dgm:spPr/>
      <dgm:t>
        <a:bodyPr/>
        <a:lstStyle/>
        <a:p>
          <a:r>
            <a:rPr lang="es-SV" sz="1400" dirty="0" smtClean="0">
              <a:solidFill>
                <a:srgbClr val="002060"/>
              </a:solidFill>
              <a:latin typeface="Arial Rounded MT Bold" pitchFamily="34" charset="0"/>
            </a:rPr>
            <a:t>Principales objetivos del quinquenio:</a:t>
          </a:r>
        </a:p>
        <a:p>
          <a:r>
            <a:rPr lang="es-SV" sz="1000" dirty="0" smtClean="0">
              <a:latin typeface="Arial Rounded MT Bold" pitchFamily="34" charset="0"/>
            </a:rPr>
            <a:t>Revertir la tendencia del aumento de la pobreza registrada en los últimos años y </a:t>
          </a:r>
          <a:r>
            <a:rPr lang="es-SV" sz="1050" dirty="0" smtClean="0">
              <a:latin typeface="Arial Rounded MT Bold" pitchFamily="34" charset="0"/>
            </a:rPr>
            <a:t>ampliar la cobertura de los servicios sociales básicos tanto en las zonas rurales </a:t>
          </a:r>
          <a:r>
            <a:rPr lang="es-SV" sz="1000" dirty="0" smtClean="0">
              <a:latin typeface="Arial Rounded MT Bold" pitchFamily="34" charset="0"/>
            </a:rPr>
            <a:t>como en las urbanas, en especial para la población en condición de mayor vulnerabilidad, y sobre todo para las mujeres.</a:t>
          </a:r>
        </a:p>
        <a:p>
          <a:endParaRPr lang="es-SV" sz="1000" dirty="0" smtClean="0">
            <a:latin typeface="Arial Rounded MT Bold" pitchFamily="34" charset="0"/>
          </a:endParaRPr>
        </a:p>
        <a:p>
          <a:r>
            <a:rPr lang="es-SV" sz="1000" dirty="0" smtClean="0">
              <a:latin typeface="Arial Rounded MT Bold" pitchFamily="34" charset="0"/>
            </a:rPr>
            <a:t>Revertir la tendencia del aumento registrado en los últimos años del desempleo abierto y del subempleo y promover la creación de empleos decentes.</a:t>
          </a:r>
        </a:p>
        <a:p>
          <a:endParaRPr lang="es-SV" sz="1000" dirty="0" smtClean="0">
            <a:latin typeface="Arial Rounded MT Bold" pitchFamily="34" charset="0"/>
          </a:endParaRPr>
        </a:p>
        <a:p>
          <a:r>
            <a:rPr lang="es-SV" sz="1000" dirty="0" smtClean="0">
              <a:latin typeface="Arial Rounded MT Bold" pitchFamily="34" charset="0"/>
            </a:rPr>
            <a:t>Reconstruir el tejido social y productivo dañado por fenómenos naturales y desplegar en todo el territorio nacional el sistema de protección civil y un efectivo sistema de alerta temprana y de prevención y de manejo de riesgos.</a:t>
          </a:r>
        </a:p>
        <a:p>
          <a:endParaRPr lang="es-ES" sz="1000" dirty="0" smtClean="0">
            <a:latin typeface="Arial Rounded MT Bold" pitchFamily="34" charset="0"/>
          </a:endParaRPr>
        </a:p>
        <a:p>
          <a:r>
            <a:rPr lang="es-SV" sz="1050" dirty="0" smtClean="0">
              <a:latin typeface="Arial Rounded MT Bold" pitchFamily="34" charset="0"/>
            </a:rPr>
            <a:t>Ampliar la infraestructura económica y social, sobre todo en las zonas rurales </a:t>
          </a:r>
          <a:r>
            <a:rPr lang="es-SV" sz="1000" dirty="0" smtClean="0">
              <a:latin typeface="Arial Rounded MT Bold" pitchFamily="34" charset="0"/>
            </a:rPr>
            <a:t>del país.</a:t>
          </a:r>
          <a:endParaRPr lang="es-ES" sz="1000" dirty="0" smtClean="0">
            <a:solidFill>
              <a:srgbClr val="002060"/>
            </a:solidFill>
            <a:latin typeface="Arial Rounded MT Bold" pitchFamily="34" charset="0"/>
          </a:endParaRPr>
        </a:p>
      </dgm:t>
    </dgm:pt>
    <dgm:pt modelId="{B582C502-8C48-4BE4-80ED-AC081C8322C6}" type="parTrans" cxnId="{11AD3C27-C503-4FB8-AA04-555A4496679D}">
      <dgm:prSet/>
      <dgm:spPr/>
      <dgm:t>
        <a:bodyPr/>
        <a:lstStyle/>
        <a:p>
          <a:endParaRPr lang="es-ES" sz="1000"/>
        </a:p>
      </dgm:t>
    </dgm:pt>
    <dgm:pt modelId="{C4F9C662-AE4F-4C2A-9C74-83CE306AB3D5}" type="sibTrans" cxnId="{11AD3C27-C503-4FB8-AA04-555A4496679D}">
      <dgm:prSet/>
      <dgm:spPr/>
      <dgm:t>
        <a:bodyPr/>
        <a:lstStyle/>
        <a:p>
          <a:endParaRPr lang="es-ES" sz="1000"/>
        </a:p>
      </dgm:t>
    </dgm:pt>
    <dgm:pt modelId="{7FA9D6E3-BAE5-47E3-843E-19EC11F6E40E}" type="pres">
      <dgm:prSet presAssocID="{2DAFE126-1B4C-4649-A6AE-9BB7AE2DAA8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D9DF5E5-E57A-4848-A4D5-400462D6D792}" type="pres">
      <dgm:prSet presAssocID="{81954A8B-61AA-4047-8910-16A451D03F67}" presName="comp" presStyleCnt="0"/>
      <dgm:spPr/>
    </dgm:pt>
    <dgm:pt modelId="{E3CBB58C-E4DD-4EB2-85E8-783A4AC05F7D}" type="pres">
      <dgm:prSet presAssocID="{81954A8B-61AA-4047-8910-16A451D03F67}" presName="box" presStyleLbl="node1" presStyleIdx="0" presStyleCnt="2"/>
      <dgm:spPr/>
      <dgm:t>
        <a:bodyPr/>
        <a:lstStyle/>
        <a:p>
          <a:endParaRPr lang="es-ES"/>
        </a:p>
      </dgm:t>
    </dgm:pt>
    <dgm:pt modelId="{2E508437-D184-4D9D-877A-6BDDE43C1442}" type="pres">
      <dgm:prSet presAssocID="{81954A8B-61AA-4047-8910-16A451D03F67}" presName="img" presStyleLbl="fgImgPlace1" presStyleIdx="0" presStyleCnt="2" custScaleX="79170" custLinFactNeighborX="-1984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215E61F4-1F04-44BD-A0E6-430837CF4DDF}" type="pres">
      <dgm:prSet presAssocID="{81954A8B-61AA-4047-8910-16A451D03F67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5AD29D-58F1-47F0-AC81-960676CB119A}" type="pres">
      <dgm:prSet presAssocID="{29D58430-5079-416E-9AB9-8B4318EBBF9B}" presName="spacer" presStyleCnt="0"/>
      <dgm:spPr/>
    </dgm:pt>
    <dgm:pt modelId="{F9FED217-9D2F-4867-BCC2-BCAB293C7B54}" type="pres">
      <dgm:prSet presAssocID="{D107C63C-7D10-40B8-A47D-3EB0BBDD9773}" presName="comp" presStyleCnt="0"/>
      <dgm:spPr/>
    </dgm:pt>
    <dgm:pt modelId="{A69FAEEA-177E-44CD-B786-F5101532EB15}" type="pres">
      <dgm:prSet presAssocID="{D107C63C-7D10-40B8-A47D-3EB0BBDD9773}" presName="box" presStyleLbl="node1" presStyleIdx="1" presStyleCnt="2" custScaleY="120857"/>
      <dgm:spPr/>
      <dgm:t>
        <a:bodyPr/>
        <a:lstStyle/>
        <a:p>
          <a:endParaRPr lang="es-ES"/>
        </a:p>
      </dgm:t>
    </dgm:pt>
    <dgm:pt modelId="{66DC2A21-3127-4FB7-874F-75C661B74E1A}" type="pres">
      <dgm:prSet presAssocID="{D107C63C-7D10-40B8-A47D-3EB0BBDD9773}" presName="img" presStyleLbl="fgImgPlace1" presStyleIdx="1" presStyleCnt="2" custScaleX="79170" custLinFactNeighborX="-1984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605B60B-C916-4F05-8FD1-A9472BB02CB2}" type="pres">
      <dgm:prSet presAssocID="{D107C63C-7D10-40B8-A47D-3EB0BBDD9773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1AD3C27-C503-4FB8-AA04-555A4496679D}" srcId="{2DAFE126-1B4C-4649-A6AE-9BB7AE2DAA80}" destId="{D107C63C-7D10-40B8-A47D-3EB0BBDD9773}" srcOrd="1" destOrd="0" parTransId="{B582C502-8C48-4BE4-80ED-AC081C8322C6}" sibTransId="{C4F9C662-AE4F-4C2A-9C74-83CE306AB3D5}"/>
    <dgm:cxn modelId="{6FD964A3-AE91-4457-8DBB-854ECAFAC555}" type="presOf" srcId="{81954A8B-61AA-4047-8910-16A451D03F67}" destId="{215E61F4-1F04-44BD-A0E6-430837CF4DDF}" srcOrd="1" destOrd="0" presId="urn:microsoft.com/office/officeart/2005/8/layout/vList4"/>
    <dgm:cxn modelId="{9F313E52-F0A5-4CD5-930B-3A3841F5D1A8}" type="presOf" srcId="{D107C63C-7D10-40B8-A47D-3EB0BBDD9773}" destId="{A69FAEEA-177E-44CD-B786-F5101532EB15}" srcOrd="0" destOrd="0" presId="urn:microsoft.com/office/officeart/2005/8/layout/vList4"/>
    <dgm:cxn modelId="{57596E4C-E30F-4F70-92DB-3C8CC9E318D1}" type="presOf" srcId="{D107C63C-7D10-40B8-A47D-3EB0BBDD9773}" destId="{3605B60B-C916-4F05-8FD1-A9472BB02CB2}" srcOrd="1" destOrd="0" presId="urn:microsoft.com/office/officeart/2005/8/layout/vList4"/>
    <dgm:cxn modelId="{0474AEFB-F563-4C10-89A0-D2DCB6FBEC1D}" type="presOf" srcId="{2DAFE126-1B4C-4649-A6AE-9BB7AE2DAA80}" destId="{7FA9D6E3-BAE5-47E3-843E-19EC11F6E40E}" srcOrd="0" destOrd="0" presId="urn:microsoft.com/office/officeart/2005/8/layout/vList4"/>
    <dgm:cxn modelId="{BF804C0C-9302-4452-B112-D6A1D65938C6}" type="presOf" srcId="{81954A8B-61AA-4047-8910-16A451D03F67}" destId="{E3CBB58C-E4DD-4EB2-85E8-783A4AC05F7D}" srcOrd="0" destOrd="0" presId="urn:microsoft.com/office/officeart/2005/8/layout/vList4"/>
    <dgm:cxn modelId="{5FE27A74-BBF4-4053-BA65-F267687642F2}" srcId="{2DAFE126-1B4C-4649-A6AE-9BB7AE2DAA80}" destId="{81954A8B-61AA-4047-8910-16A451D03F67}" srcOrd="0" destOrd="0" parTransId="{1B805341-D5DA-47A2-82F3-B16E1E7CA232}" sibTransId="{29D58430-5079-416E-9AB9-8B4318EBBF9B}"/>
    <dgm:cxn modelId="{B6F1010B-EA4B-49FF-BD48-57F1A5E0268F}" type="presParOf" srcId="{7FA9D6E3-BAE5-47E3-843E-19EC11F6E40E}" destId="{5D9DF5E5-E57A-4848-A4D5-400462D6D792}" srcOrd="0" destOrd="0" presId="urn:microsoft.com/office/officeart/2005/8/layout/vList4"/>
    <dgm:cxn modelId="{4A8DB1F2-B608-40E4-A1BA-BDF85DBCB439}" type="presParOf" srcId="{5D9DF5E5-E57A-4848-A4D5-400462D6D792}" destId="{E3CBB58C-E4DD-4EB2-85E8-783A4AC05F7D}" srcOrd="0" destOrd="0" presId="urn:microsoft.com/office/officeart/2005/8/layout/vList4"/>
    <dgm:cxn modelId="{592B998A-8EEE-4CFB-A754-0FCB36067619}" type="presParOf" srcId="{5D9DF5E5-E57A-4848-A4D5-400462D6D792}" destId="{2E508437-D184-4D9D-877A-6BDDE43C1442}" srcOrd="1" destOrd="0" presId="urn:microsoft.com/office/officeart/2005/8/layout/vList4"/>
    <dgm:cxn modelId="{7B5CEF79-7369-4356-99B8-40F932F11B4B}" type="presParOf" srcId="{5D9DF5E5-E57A-4848-A4D5-400462D6D792}" destId="{215E61F4-1F04-44BD-A0E6-430837CF4DDF}" srcOrd="2" destOrd="0" presId="urn:microsoft.com/office/officeart/2005/8/layout/vList4"/>
    <dgm:cxn modelId="{DEA202AA-961A-4534-A04E-740B79B48606}" type="presParOf" srcId="{7FA9D6E3-BAE5-47E3-843E-19EC11F6E40E}" destId="{7E5AD29D-58F1-47F0-AC81-960676CB119A}" srcOrd="1" destOrd="0" presId="urn:microsoft.com/office/officeart/2005/8/layout/vList4"/>
    <dgm:cxn modelId="{4FE771B2-F835-4C6D-9595-B7D603C058BB}" type="presParOf" srcId="{7FA9D6E3-BAE5-47E3-843E-19EC11F6E40E}" destId="{F9FED217-9D2F-4867-BCC2-BCAB293C7B54}" srcOrd="2" destOrd="0" presId="urn:microsoft.com/office/officeart/2005/8/layout/vList4"/>
    <dgm:cxn modelId="{B0E5753C-4462-49D7-BF9B-7613A6BF421D}" type="presParOf" srcId="{F9FED217-9D2F-4867-BCC2-BCAB293C7B54}" destId="{A69FAEEA-177E-44CD-B786-F5101532EB15}" srcOrd="0" destOrd="0" presId="urn:microsoft.com/office/officeart/2005/8/layout/vList4"/>
    <dgm:cxn modelId="{CC9704C5-899D-414E-A7EB-F3C13801DB3D}" type="presParOf" srcId="{F9FED217-9D2F-4867-BCC2-BCAB293C7B54}" destId="{66DC2A21-3127-4FB7-874F-75C661B74E1A}" srcOrd="1" destOrd="0" presId="urn:microsoft.com/office/officeart/2005/8/layout/vList4"/>
    <dgm:cxn modelId="{0714088E-98F8-4B4A-9643-4166BB0D1C22}" type="presParOf" srcId="{F9FED217-9D2F-4867-BCC2-BCAB293C7B54}" destId="{3605B60B-C916-4F05-8FD1-A9472BB02CB2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B9094DB-650E-4496-B64A-4AF892E1D89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C7B6270-6100-4E6A-8239-0FBE45544A45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SV" b="1" dirty="0" smtClean="0"/>
            <a:t>Sistema Nacional de Educación Técnica Profesional: </a:t>
          </a:r>
          <a:r>
            <a:rPr lang="es-SV" dirty="0" smtClean="0"/>
            <a:t>programas, proyectos y planes de estudio en el Área de Educación Media Técnica y Tecnológica Superior, en coherencia con las demandas del desarrollo social y productivo en El Salvador, para fortalecer la calidad de la Educación Técnica en este nivel educativo, mediante la gestión de recursos y programas de fortalecimiento técnico a nivel </a:t>
          </a:r>
          <a:r>
            <a:rPr lang="es-SV" smtClean="0"/>
            <a:t>nacional.</a:t>
          </a:r>
          <a:r>
            <a:rPr lang="es-SV" b="1" smtClean="0"/>
            <a:t> </a:t>
          </a:r>
          <a:endParaRPr lang="es-ES" dirty="0"/>
        </a:p>
      </dgm:t>
    </dgm:pt>
    <dgm:pt modelId="{2EB91440-DEBB-46BB-A72D-615297FD9B49}" type="parTrans" cxnId="{3695F87A-A639-4BC6-95C1-E95C4FBA9A04}">
      <dgm:prSet/>
      <dgm:spPr/>
      <dgm:t>
        <a:bodyPr/>
        <a:lstStyle/>
        <a:p>
          <a:endParaRPr lang="es-ES"/>
        </a:p>
      </dgm:t>
    </dgm:pt>
    <dgm:pt modelId="{2D70FEE3-DDBC-4773-9E1A-7A0AE605610F}" type="sibTrans" cxnId="{3695F87A-A639-4BC6-95C1-E95C4FBA9A04}">
      <dgm:prSet/>
      <dgm:spPr/>
      <dgm:t>
        <a:bodyPr/>
        <a:lstStyle/>
        <a:p>
          <a:endParaRPr lang="es-ES"/>
        </a:p>
      </dgm:t>
    </dgm:pt>
    <dgm:pt modelId="{259D3996-EAC7-40F8-8620-62CD849B6D15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SV" b="1" dirty="0" smtClean="0"/>
            <a:t>Programa de Alfabetización y Educación Básica para la población Joven y Adulta: </a:t>
          </a:r>
          <a:r>
            <a:rPr lang="es-SV" dirty="0" smtClean="0"/>
            <a:t>La población joven y adulta de 15 años en adelante que reside en zonas rurales o urbanas, que nunca accedió a los servicios educativos públicos o que abandonó los estudios de Educación Básica a nivel de primaria sin completarlos, convirtiéndose en analfabetos absolutos o analfabetos funcionales. Esta población se estima en 682,738 personas.</a:t>
          </a:r>
          <a:endParaRPr lang="es-ES" dirty="0"/>
        </a:p>
      </dgm:t>
    </dgm:pt>
    <dgm:pt modelId="{E1387EAA-9DD4-4A5F-B9D3-A381B1C0803A}" type="parTrans" cxnId="{74E6A659-1F27-408F-B506-6C90AC3229E9}">
      <dgm:prSet/>
      <dgm:spPr/>
      <dgm:t>
        <a:bodyPr/>
        <a:lstStyle/>
        <a:p>
          <a:endParaRPr lang="es-ES"/>
        </a:p>
      </dgm:t>
    </dgm:pt>
    <dgm:pt modelId="{002E0DBD-53CF-477F-9280-21F294B404C4}" type="sibTrans" cxnId="{74E6A659-1F27-408F-B506-6C90AC3229E9}">
      <dgm:prSet/>
      <dgm:spPr/>
      <dgm:t>
        <a:bodyPr/>
        <a:lstStyle/>
        <a:p>
          <a:endParaRPr lang="es-ES"/>
        </a:p>
      </dgm:t>
    </dgm:pt>
    <dgm:pt modelId="{56D39F20-9EF2-4B6F-B608-D7BFC9696902}" type="pres">
      <dgm:prSet presAssocID="{3B9094DB-650E-4496-B64A-4AF892E1D8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A453ECF-B254-4960-88BD-D2017F686893}" type="pres">
      <dgm:prSet presAssocID="{9C7B6270-6100-4E6A-8239-0FBE45544A4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CCBF76-44B0-4745-A6D7-E01AABD3964F}" type="pres">
      <dgm:prSet presAssocID="{2D70FEE3-DDBC-4773-9E1A-7A0AE605610F}" presName="spacer" presStyleCnt="0"/>
      <dgm:spPr/>
    </dgm:pt>
    <dgm:pt modelId="{75AE1469-A3F8-44F9-BCF6-E588E72C2A48}" type="pres">
      <dgm:prSet presAssocID="{259D3996-EAC7-40F8-8620-62CD849B6D1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695F87A-A639-4BC6-95C1-E95C4FBA9A04}" srcId="{3B9094DB-650E-4496-B64A-4AF892E1D897}" destId="{9C7B6270-6100-4E6A-8239-0FBE45544A45}" srcOrd="0" destOrd="0" parTransId="{2EB91440-DEBB-46BB-A72D-615297FD9B49}" sibTransId="{2D70FEE3-DDBC-4773-9E1A-7A0AE605610F}"/>
    <dgm:cxn modelId="{87B7E42A-5B29-4932-8B9F-85BD938A0756}" type="presOf" srcId="{3B9094DB-650E-4496-B64A-4AF892E1D897}" destId="{56D39F20-9EF2-4B6F-B608-D7BFC9696902}" srcOrd="0" destOrd="0" presId="urn:microsoft.com/office/officeart/2005/8/layout/vList2"/>
    <dgm:cxn modelId="{F513CDE4-2043-4B07-95A1-D38E1308FC3B}" type="presOf" srcId="{9C7B6270-6100-4E6A-8239-0FBE45544A45}" destId="{EA453ECF-B254-4960-88BD-D2017F686893}" srcOrd="0" destOrd="0" presId="urn:microsoft.com/office/officeart/2005/8/layout/vList2"/>
    <dgm:cxn modelId="{74E6A659-1F27-408F-B506-6C90AC3229E9}" srcId="{3B9094DB-650E-4496-B64A-4AF892E1D897}" destId="{259D3996-EAC7-40F8-8620-62CD849B6D15}" srcOrd="1" destOrd="0" parTransId="{E1387EAA-9DD4-4A5F-B9D3-A381B1C0803A}" sibTransId="{002E0DBD-53CF-477F-9280-21F294B404C4}"/>
    <dgm:cxn modelId="{4640D97D-86E5-4956-B690-A0CB28823350}" type="presOf" srcId="{259D3996-EAC7-40F8-8620-62CD849B6D15}" destId="{75AE1469-A3F8-44F9-BCF6-E588E72C2A48}" srcOrd="0" destOrd="0" presId="urn:microsoft.com/office/officeart/2005/8/layout/vList2"/>
    <dgm:cxn modelId="{A29E2557-6827-4534-8C10-527B7E74B14B}" type="presParOf" srcId="{56D39F20-9EF2-4B6F-B608-D7BFC9696902}" destId="{EA453ECF-B254-4960-88BD-D2017F686893}" srcOrd="0" destOrd="0" presId="urn:microsoft.com/office/officeart/2005/8/layout/vList2"/>
    <dgm:cxn modelId="{BC02172F-0F81-4A7E-9271-42B4800A8598}" type="presParOf" srcId="{56D39F20-9EF2-4B6F-B608-D7BFC9696902}" destId="{EECCBF76-44B0-4745-A6D7-E01AABD3964F}" srcOrd="1" destOrd="0" presId="urn:microsoft.com/office/officeart/2005/8/layout/vList2"/>
    <dgm:cxn modelId="{749FEC23-6CDF-4553-9AFB-5A1BED199865}" type="presParOf" srcId="{56D39F20-9EF2-4B6F-B608-D7BFC9696902}" destId="{75AE1469-A3F8-44F9-BCF6-E588E72C2A48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FE126-1B4C-4649-A6AE-9BB7AE2DAA80}" type="doc">
      <dgm:prSet loTypeId="urn:microsoft.com/office/officeart/2005/8/layout/vList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81954A8B-61AA-4047-8910-16A451D03F67}">
      <dgm:prSet phldrT="[Texto]" custT="1"/>
      <dgm:spPr/>
      <dgm:t>
        <a:bodyPr/>
        <a:lstStyle/>
        <a:p>
          <a:pPr algn="l">
            <a:lnSpc>
              <a:spcPct val="90000"/>
            </a:lnSpc>
          </a:pPr>
          <a:r>
            <a:rPr lang="es-SV" sz="1600" b="1" dirty="0" smtClean="0">
              <a:solidFill>
                <a:srgbClr val="002060"/>
              </a:solidFill>
              <a:latin typeface="Arial Rounded MT Bold" pitchFamily="34" charset="0"/>
            </a:rPr>
            <a:t>Estrategias de Intervención:</a:t>
          </a:r>
        </a:p>
        <a:p>
          <a:pPr algn="l">
            <a:lnSpc>
              <a:spcPct val="90000"/>
            </a:lnSpc>
          </a:pPr>
          <a:endParaRPr lang="es-SV" sz="1400" dirty="0" smtClean="0">
            <a:solidFill>
              <a:srgbClr val="002060"/>
            </a:solidFill>
            <a:latin typeface="Arial Rounded MT Bold" pitchFamily="34" charset="0"/>
          </a:endParaRPr>
        </a:p>
        <a:p>
          <a:pPr algn="just">
            <a:lnSpc>
              <a:spcPct val="150000"/>
            </a:lnSpc>
          </a:pPr>
          <a:r>
            <a:rPr lang="es-SV" sz="1200" u="sng" dirty="0" smtClean="0">
              <a:solidFill>
                <a:schemeClr val="tx1"/>
              </a:solidFill>
              <a:latin typeface="Arial Rounded MT Bold" pitchFamily="34" charset="0"/>
            </a:rPr>
            <a:t>El Sistema de Protección Social Universal </a:t>
          </a:r>
          <a:r>
            <a:rPr lang="es-SV" sz="1200" dirty="0" smtClean="0">
              <a:solidFill>
                <a:schemeClr val="tx1"/>
              </a:solidFill>
              <a:latin typeface="Arial Rounded MT Bold" pitchFamily="34" charset="0"/>
            </a:rPr>
            <a:t>y las políticas sociales estratégicas cimentados en un enfoque de derechos, buscan potenciar el desarrollo humano y la gestión territorial y propiciar la participación activa de los gobiernos municipales y de la comunidad.</a:t>
          </a:r>
        </a:p>
        <a:p>
          <a:pPr algn="l">
            <a:lnSpc>
              <a:spcPct val="90000"/>
            </a:lnSpc>
          </a:pPr>
          <a:endParaRPr lang="es-SV" sz="1200" dirty="0" smtClean="0">
            <a:solidFill>
              <a:schemeClr val="tx1"/>
            </a:solidFill>
            <a:latin typeface="Arial Rounded MT Bold" pitchFamily="34" charset="0"/>
          </a:endParaRPr>
        </a:p>
        <a:p>
          <a:pPr algn="l">
            <a:lnSpc>
              <a:spcPct val="90000"/>
            </a:lnSpc>
          </a:pPr>
          <a:r>
            <a:rPr lang="es-SV" sz="1200" dirty="0" smtClean="0">
              <a:solidFill>
                <a:schemeClr val="tx1"/>
              </a:solidFill>
              <a:latin typeface="Arial Rounded MT Bold" pitchFamily="34" charset="0"/>
            </a:rPr>
            <a:t>	</a:t>
          </a:r>
          <a:r>
            <a:rPr lang="es-SV" sz="1400" b="1" dirty="0" smtClean="0">
              <a:solidFill>
                <a:srgbClr val="323E1A"/>
              </a:solidFill>
              <a:latin typeface="Arial Rounded MT Bold" pitchFamily="34" charset="0"/>
            </a:rPr>
            <a:t>Comunidades Solidarias</a:t>
          </a:r>
        </a:p>
        <a:p>
          <a:pPr algn="l">
            <a:lnSpc>
              <a:spcPct val="150000"/>
            </a:lnSpc>
          </a:pPr>
          <a:endParaRPr lang="es-SV" sz="1200" dirty="0" smtClean="0">
            <a:solidFill>
              <a:schemeClr val="tx1"/>
            </a:solidFill>
            <a:latin typeface="Arial Rounded MT Bold" pitchFamily="34" charset="0"/>
          </a:endParaRPr>
        </a:p>
        <a:p>
          <a:pPr algn="l">
            <a:lnSpc>
              <a:spcPct val="150000"/>
            </a:lnSpc>
          </a:pPr>
          <a:r>
            <a:rPr lang="es-SV" sz="1200" dirty="0" smtClean="0">
              <a:solidFill>
                <a:schemeClr val="tx1"/>
              </a:solidFill>
              <a:latin typeface="Arial Rounded MT Bold" pitchFamily="34" charset="0"/>
            </a:rPr>
            <a:t>a) capital humano (educación, nutrición, salud, prevención de la violencia, pensión básica), </a:t>
          </a:r>
        </a:p>
        <a:p>
          <a:pPr algn="l">
            <a:lnSpc>
              <a:spcPct val="150000"/>
            </a:lnSpc>
          </a:pPr>
          <a:r>
            <a:rPr lang="es-SV" sz="1200" dirty="0" smtClean="0">
              <a:solidFill>
                <a:schemeClr val="tx1"/>
              </a:solidFill>
              <a:latin typeface="Arial Rounded MT Bold" pitchFamily="34" charset="0"/>
            </a:rPr>
            <a:t>b) infraestructura social básica, </a:t>
          </a:r>
        </a:p>
        <a:p>
          <a:pPr algn="l">
            <a:lnSpc>
              <a:spcPct val="150000"/>
            </a:lnSpc>
          </a:pPr>
          <a:r>
            <a:rPr lang="es-SV" sz="1200" dirty="0" smtClean="0">
              <a:solidFill>
                <a:schemeClr val="tx1"/>
              </a:solidFill>
              <a:latin typeface="Arial Rounded MT Bold" pitchFamily="34" charset="0"/>
            </a:rPr>
            <a:t>c) generación de ingreso y desarrollo productivo y </a:t>
          </a:r>
        </a:p>
        <a:p>
          <a:pPr algn="l">
            <a:lnSpc>
              <a:spcPct val="150000"/>
            </a:lnSpc>
          </a:pPr>
          <a:r>
            <a:rPr lang="es-SV" sz="1200" dirty="0" smtClean="0">
              <a:solidFill>
                <a:schemeClr val="tx1"/>
              </a:solidFill>
              <a:latin typeface="Arial Rounded MT Bold" pitchFamily="34" charset="0"/>
            </a:rPr>
            <a:t>d) gestión territorial.</a:t>
          </a:r>
        </a:p>
        <a:p>
          <a:pPr algn="l">
            <a:lnSpc>
              <a:spcPct val="90000"/>
            </a:lnSpc>
          </a:pPr>
          <a:endParaRPr lang="es-SV" sz="1200" dirty="0" smtClean="0">
            <a:solidFill>
              <a:schemeClr val="tx1"/>
            </a:solidFill>
            <a:latin typeface="Arial Rounded MT Bold" pitchFamily="34" charset="0"/>
          </a:endParaRPr>
        </a:p>
        <a:p>
          <a:pPr algn="l">
            <a:lnSpc>
              <a:spcPct val="90000"/>
            </a:lnSpc>
          </a:pPr>
          <a:endParaRPr lang="es-SV" sz="1200" dirty="0" smtClean="0">
            <a:solidFill>
              <a:schemeClr val="tx1"/>
            </a:solidFill>
            <a:latin typeface="Arial Rounded MT Bold" pitchFamily="34" charset="0"/>
          </a:endParaRPr>
        </a:p>
      </dgm:t>
    </dgm:pt>
    <dgm:pt modelId="{1B805341-D5DA-47A2-82F3-B16E1E7CA232}" type="parTrans" cxnId="{5FE27A74-BBF4-4053-BA65-F267687642F2}">
      <dgm:prSet/>
      <dgm:spPr/>
      <dgm:t>
        <a:bodyPr/>
        <a:lstStyle/>
        <a:p>
          <a:endParaRPr lang="es-ES" sz="1000"/>
        </a:p>
      </dgm:t>
    </dgm:pt>
    <dgm:pt modelId="{29D58430-5079-416E-9AB9-8B4318EBBF9B}" type="sibTrans" cxnId="{5FE27A74-BBF4-4053-BA65-F267687642F2}">
      <dgm:prSet/>
      <dgm:spPr/>
      <dgm:t>
        <a:bodyPr/>
        <a:lstStyle/>
        <a:p>
          <a:endParaRPr lang="es-ES" sz="1000"/>
        </a:p>
      </dgm:t>
    </dgm:pt>
    <dgm:pt modelId="{7FA9D6E3-BAE5-47E3-843E-19EC11F6E40E}" type="pres">
      <dgm:prSet presAssocID="{2DAFE126-1B4C-4649-A6AE-9BB7AE2DAA8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D9DF5E5-E57A-4848-A4D5-400462D6D792}" type="pres">
      <dgm:prSet presAssocID="{81954A8B-61AA-4047-8910-16A451D03F67}" presName="comp" presStyleCnt="0"/>
      <dgm:spPr/>
    </dgm:pt>
    <dgm:pt modelId="{E3CBB58C-E4DD-4EB2-85E8-783A4AC05F7D}" type="pres">
      <dgm:prSet presAssocID="{81954A8B-61AA-4047-8910-16A451D03F67}" presName="box" presStyleLbl="node1" presStyleIdx="0" presStyleCnt="1"/>
      <dgm:spPr/>
      <dgm:t>
        <a:bodyPr/>
        <a:lstStyle/>
        <a:p>
          <a:endParaRPr lang="es-ES"/>
        </a:p>
      </dgm:t>
    </dgm:pt>
    <dgm:pt modelId="{2E508437-D184-4D9D-877A-6BDDE43C1442}" type="pres">
      <dgm:prSet presAssocID="{81954A8B-61AA-4047-8910-16A451D03F67}" presName="img" presStyleLbl="fgImgPlace1" presStyleIdx="0" presStyleCnt="1" custScaleX="125819" custLinFactNeighborX="-1984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15E61F4-1F04-44BD-A0E6-430837CF4DDF}" type="pres">
      <dgm:prSet presAssocID="{81954A8B-61AA-4047-8910-16A451D03F6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FE27A74-BBF4-4053-BA65-F267687642F2}" srcId="{2DAFE126-1B4C-4649-A6AE-9BB7AE2DAA80}" destId="{81954A8B-61AA-4047-8910-16A451D03F67}" srcOrd="0" destOrd="0" parTransId="{1B805341-D5DA-47A2-82F3-B16E1E7CA232}" sibTransId="{29D58430-5079-416E-9AB9-8B4318EBBF9B}"/>
    <dgm:cxn modelId="{616F8CD9-E6D0-4B1A-8011-3D6DEC4F81FB}" type="presOf" srcId="{81954A8B-61AA-4047-8910-16A451D03F67}" destId="{E3CBB58C-E4DD-4EB2-85E8-783A4AC05F7D}" srcOrd="0" destOrd="0" presId="urn:microsoft.com/office/officeart/2005/8/layout/vList4"/>
    <dgm:cxn modelId="{7100A6AD-D347-4E11-BD86-B1D8BE407FFF}" type="presOf" srcId="{2DAFE126-1B4C-4649-A6AE-9BB7AE2DAA80}" destId="{7FA9D6E3-BAE5-47E3-843E-19EC11F6E40E}" srcOrd="0" destOrd="0" presId="urn:microsoft.com/office/officeart/2005/8/layout/vList4"/>
    <dgm:cxn modelId="{D29FAB3D-685A-4ECC-B15A-2AB60DE58179}" type="presOf" srcId="{81954A8B-61AA-4047-8910-16A451D03F67}" destId="{215E61F4-1F04-44BD-A0E6-430837CF4DDF}" srcOrd="1" destOrd="0" presId="urn:microsoft.com/office/officeart/2005/8/layout/vList4"/>
    <dgm:cxn modelId="{87746840-DBE8-46B5-A996-5C90225534FF}" type="presParOf" srcId="{7FA9D6E3-BAE5-47E3-843E-19EC11F6E40E}" destId="{5D9DF5E5-E57A-4848-A4D5-400462D6D792}" srcOrd="0" destOrd="0" presId="urn:microsoft.com/office/officeart/2005/8/layout/vList4"/>
    <dgm:cxn modelId="{18955394-F8C9-4621-8B81-13CCF000100F}" type="presParOf" srcId="{5D9DF5E5-E57A-4848-A4D5-400462D6D792}" destId="{E3CBB58C-E4DD-4EB2-85E8-783A4AC05F7D}" srcOrd="0" destOrd="0" presId="urn:microsoft.com/office/officeart/2005/8/layout/vList4"/>
    <dgm:cxn modelId="{613FF315-D6FB-4707-8FFB-C9134575750D}" type="presParOf" srcId="{5D9DF5E5-E57A-4848-A4D5-400462D6D792}" destId="{2E508437-D184-4D9D-877A-6BDDE43C1442}" srcOrd="1" destOrd="0" presId="urn:microsoft.com/office/officeart/2005/8/layout/vList4"/>
    <dgm:cxn modelId="{80DF51CA-4043-4E66-83FE-1F8E017246AA}" type="presParOf" srcId="{5D9DF5E5-E57A-4848-A4D5-400462D6D792}" destId="{215E61F4-1F04-44BD-A0E6-430837CF4DDF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AFE126-1B4C-4649-A6AE-9BB7AE2DAA80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81954A8B-61AA-4047-8910-16A451D03F67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SV" sz="1400" b="1" dirty="0" smtClean="0">
              <a:solidFill>
                <a:schemeClr val="accent2">
                  <a:lumMod val="50000"/>
                </a:schemeClr>
              </a:solidFill>
              <a:latin typeface="Arial Rounded MT Bold" pitchFamily="34" charset="0"/>
            </a:rPr>
            <a:t>Artículo 3.- Los objetivos de la Ley son los siguientes:</a:t>
          </a:r>
          <a:endParaRPr lang="es-ES" sz="1400" b="1" dirty="0" smtClean="0">
            <a:solidFill>
              <a:schemeClr val="accent2">
                <a:lumMod val="50000"/>
              </a:schemeClr>
            </a:solidFill>
            <a:latin typeface="Arial Rounded MT Bold" pitchFamily="34" charset="0"/>
          </a:endParaRPr>
        </a:p>
        <a:p>
          <a:pPr>
            <a:lnSpc>
              <a:spcPct val="150000"/>
            </a:lnSpc>
          </a:pPr>
          <a:r>
            <a:rPr lang="es-SV" sz="1200" dirty="0" smtClean="0">
              <a:latin typeface="Arial Rounded MT Bold" pitchFamily="34" charset="0"/>
            </a:rPr>
            <a:t>a) Garantizar los derechos fundamentales de la población joven, así como promover el cumplimiento de sus deberes en el marco del respeto a su especificidad.</a:t>
          </a:r>
          <a:endParaRPr lang="es-ES" sz="1200" dirty="0" smtClean="0">
            <a:latin typeface="Arial Rounded MT Bold" pitchFamily="34" charset="0"/>
          </a:endParaRPr>
        </a:p>
        <a:p>
          <a:pPr>
            <a:lnSpc>
              <a:spcPct val="150000"/>
            </a:lnSpc>
          </a:pPr>
          <a:r>
            <a:rPr lang="es-SV" sz="1200" dirty="0" smtClean="0">
              <a:latin typeface="Arial Rounded MT Bold" pitchFamily="34" charset="0"/>
            </a:rPr>
            <a:t>b) Favorecer la participación política, social, cultural y económica de la población joven en condiciones de equidad y solidaridad.</a:t>
          </a:r>
          <a:endParaRPr lang="es-ES" sz="1200" dirty="0" smtClean="0">
            <a:latin typeface="Arial Rounded MT Bold" pitchFamily="34" charset="0"/>
          </a:endParaRPr>
        </a:p>
        <a:p>
          <a:pPr>
            <a:lnSpc>
              <a:spcPct val="150000"/>
            </a:lnSpc>
          </a:pPr>
          <a:r>
            <a:rPr lang="es-ES" sz="1200" dirty="0" smtClean="0">
              <a:latin typeface="Arial Rounded MT Bold" pitchFamily="34" charset="0"/>
            </a:rPr>
            <a:t>c) Garantizar la existencia de una institucionalidad pública que elabore e implemente de </a:t>
          </a:r>
          <a:r>
            <a:rPr lang="es-SV" sz="1200" dirty="0" smtClean="0">
              <a:latin typeface="Arial Rounded MT Bold" pitchFamily="34" charset="0"/>
            </a:rPr>
            <a:t>forma participativa, políticas públicas dirigidas a la población joven para lograr su </a:t>
          </a:r>
          <a:r>
            <a:rPr lang="es-ES" sz="1200" dirty="0" smtClean="0">
              <a:latin typeface="Arial Rounded MT Bold" pitchFamily="34" charset="0"/>
            </a:rPr>
            <a:t>desarrollo integral.</a:t>
          </a:r>
          <a:endParaRPr lang="es-SV" sz="1200" dirty="0" smtClean="0">
            <a:latin typeface="Arial Rounded MT Bold" pitchFamily="34" charset="0"/>
          </a:endParaRPr>
        </a:p>
      </dgm:t>
    </dgm:pt>
    <dgm:pt modelId="{1B805341-D5DA-47A2-82F3-B16E1E7CA232}" type="parTrans" cxnId="{5FE27A74-BBF4-4053-BA65-F267687642F2}">
      <dgm:prSet/>
      <dgm:spPr/>
      <dgm:t>
        <a:bodyPr/>
        <a:lstStyle/>
        <a:p>
          <a:endParaRPr lang="es-ES" sz="1400"/>
        </a:p>
      </dgm:t>
    </dgm:pt>
    <dgm:pt modelId="{29D58430-5079-416E-9AB9-8B4318EBBF9B}" type="sibTrans" cxnId="{5FE27A74-BBF4-4053-BA65-F267687642F2}">
      <dgm:prSet/>
      <dgm:spPr/>
      <dgm:t>
        <a:bodyPr/>
        <a:lstStyle/>
        <a:p>
          <a:endParaRPr lang="es-ES" sz="1400"/>
        </a:p>
      </dgm:t>
    </dgm:pt>
    <dgm:pt modelId="{D107C63C-7D10-40B8-A47D-3EB0BBDD9773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SV" sz="1400" b="1" dirty="0" smtClean="0">
              <a:solidFill>
                <a:schemeClr val="accent2">
                  <a:lumMod val="50000"/>
                </a:schemeClr>
              </a:solidFill>
              <a:latin typeface="Arial Rounded MT Bold" pitchFamily="34" charset="0"/>
            </a:rPr>
            <a:t>Artículo 13.- Principio de Descentralización de las Políticas</a:t>
          </a:r>
          <a:endParaRPr lang="es-ES" sz="1400" b="1" dirty="0" smtClean="0">
            <a:solidFill>
              <a:schemeClr val="accent2">
                <a:lumMod val="50000"/>
              </a:schemeClr>
            </a:solidFill>
            <a:latin typeface="Arial Rounded MT Bold" pitchFamily="34" charset="0"/>
          </a:endParaRPr>
        </a:p>
        <a:p>
          <a:pPr algn="just">
            <a:lnSpc>
              <a:spcPct val="150000"/>
            </a:lnSpc>
          </a:pPr>
          <a:r>
            <a:rPr lang="es-SV" sz="1400" dirty="0" smtClean="0">
              <a:latin typeface="Arial Rounded MT Bold" pitchFamily="34" charset="0"/>
            </a:rPr>
            <a:t>Las políticas, programas y proyectos de desarrollo juvenil, deberán considerar el principio de la descentralización, desconcentración y participación ciudadana, reconociendo de manera efectiva las necesidades y particularidades de la población joven de cada municipio y localidad.</a:t>
          </a:r>
          <a:endParaRPr lang="es-ES" sz="1400" dirty="0" smtClean="0">
            <a:latin typeface="Arial Rounded MT Bold" pitchFamily="34" charset="0"/>
          </a:endParaRPr>
        </a:p>
      </dgm:t>
    </dgm:pt>
    <dgm:pt modelId="{B582C502-8C48-4BE4-80ED-AC081C8322C6}" type="parTrans" cxnId="{11AD3C27-C503-4FB8-AA04-555A4496679D}">
      <dgm:prSet/>
      <dgm:spPr/>
      <dgm:t>
        <a:bodyPr/>
        <a:lstStyle/>
        <a:p>
          <a:endParaRPr lang="es-ES" sz="1400"/>
        </a:p>
      </dgm:t>
    </dgm:pt>
    <dgm:pt modelId="{C4F9C662-AE4F-4C2A-9C74-83CE306AB3D5}" type="sibTrans" cxnId="{11AD3C27-C503-4FB8-AA04-555A4496679D}">
      <dgm:prSet/>
      <dgm:spPr/>
      <dgm:t>
        <a:bodyPr/>
        <a:lstStyle/>
        <a:p>
          <a:endParaRPr lang="es-ES" sz="1400"/>
        </a:p>
      </dgm:t>
    </dgm:pt>
    <dgm:pt modelId="{7FA9D6E3-BAE5-47E3-843E-19EC11F6E40E}" type="pres">
      <dgm:prSet presAssocID="{2DAFE126-1B4C-4649-A6AE-9BB7AE2DAA8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D9DF5E5-E57A-4848-A4D5-400462D6D792}" type="pres">
      <dgm:prSet presAssocID="{81954A8B-61AA-4047-8910-16A451D03F67}" presName="comp" presStyleCnt="0"/>
      <dgm:spPr/>
    </dgm:pt>
    <dgm:pt modelId="{E3CBB58C-E4DD-4EB2-85E8-783A4AC05F7D}" type="pres">
      <dgm:prSet presAssocID="{81954A8B-61AA-4047-8910-16A451D03F67}" presName="box" presStyleLbl="node1" presStyleIdx="0" presStyleCnt="2"/>
      <dgm:spPr/>
      <dgm:t>
        <a:bodyPr/>
        <a:lstStyle/>
        <a:p>
          <a:endParaRPr lang="es-ES"/>
        </a:p>
      </dgm:t>
    </dgm:pt>
    <dgm:pt modelId="{2E508437-D184-4D9D-877A-6BDDE43C1442}" type="pres">
      <dgm:prSet presAssocID="{81954A8B-61AA-4047-8910-16A451D03F67}" presName="img" presStyleLbl="fgImgPlace1" presStyleIdx="0" presStyleCnt="2" custScaleX="82659" custLinFactNeighborX="-16351" custLinFactNeighborY="157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15E61F4-1F04-44BD-A0E6-430837CF4DDF}" type="pres">
      <dgm:prSet presAssocID="{81954A8B-61AA-4047-8910-16A451D03F67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5AD29D-58F1-47F0-AC81-960676CB119A}" type="pres">
      <dgm:prSet presAssocID="{29D58430-5079-416E-9AB9-8B4318EBBF9B}" presName="spacer" presStyleCnt="0"/>
      <dgm:spPr/>
    </dgm:pt>
    <dgm:pt modelId="{F9FED217-9D2F-4867-BCC2-BCAB293C7B54}" type="pres">
      <dgm:prSet presAssocID="{D107C63C-7D10-40B8-A47D-3EB0BBDD9773}" presName="comp" presStyleCnt="0"/>
      <dgm:spPr/>
    </dgm:pt>
    <dgm:pt modelId="{A69FAEEA-177E-44CD-B786-F5101532EB15}" type="pres">
      <dgm:prSet presAssocID="{D107C63C-7D10-40B8-A47D-3EB0BBDD9773}" presName="box" presStyleLbl="node1" presStyleIdx="1" presStyleCnt="2" custScaleY="120857"/>
      <dgm:spPr/>
      <dgm:t>
        <a:bodyPr/>
        <a:lstStyle/>
        <a:p>
          <a:endParaRPr lang="es-ES"/>
        </a:p>
      </dgm:t>
    </dgm:pt>
    <dgm:pt modelId="{66DC2A21-3127-4FB7-874F-75C661B74E1A}" type="pres">
      <dgm:prSet presAssocID="{D107C63C-7D10-40B8-A47D-3EB0BBDD9773}" presName="img" presStyleLbl="fgImgPlace1" presStyleIdx="1" presStyleCnt="2" custScaleX="79170" custLinFactNeighborX="-1984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605B60B-C916-4F05-8FD1-A9472BB02CB2}" type="pres">
      <dgm:prSet presAssocID="{D107C63C-7D10-40B8-A47D-3EB0BBDD9773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DDCCECD-177E-4F98-BBA9-DB61A267CE7E}" type="presOf" srcId="{2DAFE126-1B4C-4649-A6AE-9BB7AE2DAA80}" destId="{7FA9D6E3-BAE5-47E3-843E-19EC11F6E40E}" srcOrd="0" destOrd="0" presId="urn:microsoft.com/office/officeart/2005/8/layout/vList4"/>
    <dgm:cxn modelId="{11AD3C27-C503-4FB8-AA04-555A4496679D}" srcId="{2DAFE126-1B4C-4649-A6AE-9BB7AE2DAA80}" destId="{D107C63C-7D10-40B8-A47D-3EB0BBDD9773}" srcOrd="1" destOrd="0" parTransId="{B582C502-8C48-4BE4-80ED-AC081C8322C6}" sibTransId="{C4F9C662-AE4F-4C2A-9C74-83CE306AB3D5}"/>
    <dgm:cxn modelId="{BADB4D6A-53B9-464D-B78E-F3F912DC3562}" type="presOf" srcId="{D107C63C-7D10-40B8-A47D-3EB0BBDD9773}" destId="{A69FAEEA-177E-44CD-B786-F5101532EB15}" srcOrd="0" destOrd="0" presId="urn:microsoft.com/office/officeart/2005/8/layout/vList4"/>
    <dgm:cxn modelId="{27A99DC0-422D-4B95-93B5-C0D0A1259D79}" type="presOf" srcId="{81954A8B-61AA-4047-8910-16A451D03F67}" destId="{E3CBB58C-E4DD-4EB2-85E8-783A4AC05F7D}" srcOrd="0" destOrd="0" presId="urn:microsoft.com/office/officeart/2005/8/layout/vList4"/>
    <dgm:cxn modelId="{46DD6EB2-E2BD-4BFB-89B0-A0A96E503E93}" type="presOf" srcId="{D107C63C-7D10-40B8-A47D-3EB0BBDD9773}" destId="{3605B60B-C916-4F05-8FD1-A9472BB02CB2}" srcOrd="1" destOrd="0" presId="urn:microsoft.com/office/officeart/2005/8/layout/vList4"/>
    <dgm:cxn modelId="{A525695A-669D-4C94-BFA1-3EE5055D0654}" type="presOf" srcId="{81954A8B-61AA-4047-8910-16A451D03F67}" destId="{215E61F4-1F04-44BD-A0E6-430837CF4DDF}" srcOrd="1" destOrd="0" presId="urn:microsoft.com/office/officeart/2005/8/layout/vList4"/>
    <dgm:cxn modelId="{5FE27A74-BBF4-4053-BA65-F267687642F2}" srcId="{2DAFE126-1B4C-4649-A6AE-9BB7AE2DAA80}" destId="{81954A8B-61AA-4047-8910-16A451D03F67}" srcOrd="0" destOrd="0" parTransId="{1B805341-D5DA-47A2-82F3-B16E1E7CA232}" sibTransId="{29D58430-5079-416E-9AB9-8B4318EBBF9B}"/>
    <dgm:cxn modelId="{50C84A37-FE5B-4C73-BD25-E6FF6711CD2D}" type="presParOf" srcId="{7FA9D6E3-BAE5-47E3-843E-19EC11F6E40E}" destId="{5D9DF5E5-E57A-4848-A4D5-400462D6D792}" srcOrd="0" destOrd="0" presId="urn:microsoft.com/office/officeart/2005/8/layout/vList4"/>
    <dgm:cxn modelId="{8316AB2E-3073-49E1-A49B-4C3F98F144E1}" type="presParOf" srcId="{5D9DF5E5-E57A-4848-A4D5-400462D6D792}" destId="{E3CBB58C-E4DD-4EB2-85E8-783A4AC05F7D}" srcOrd="0" destOrd="0" presId="urn:microsoft.com/office/officeart/2005/8/layout/vList4"/>
    <dgm:cxn modelId="{CD2DDD0E-FFB1-45DA-A0AC-B919D2C289F2}" type="presParOf" srcId="{5D9DF5E5-E57A-4848-A4D5-400462D6D792}" destId="{2E508437-D184-4D9D-877A-6BDDE43C1442}" srcOrd="1" destOrd="0" presId="urn:microsoft.com/office/officeart/2005/8/layout/vList4"/>
    <dgm:cxn modelId="{E9CADB7F-4B0D-45B0-B3AB-37360E4D76C8}" type="presParOf" srcId="{5D9DF5E5-E57A-4848-A4D5-400462D6D792}" destId="{215E61F4-1F04-44BD-A0E6-430837CF4DDF}" srcOrd="2" destOrd="0" presId="urn:microsoft.com/office/officeart/2005/8/layout/vList4"/>
    <dgm:cxn modelId="{B74E5239-ED31-4C8B-937D-99768E6BC261}" type="presParOf" srcId="{7FA9D6E3-BAE5-47E3-843E-19EC11F6E40E}" destId="{7E5AD29D-58F1-47F0-AC81-960676CB119A}" srcOrd="1" destOrd="0" presId="urn:microsoft.com/office/officeart/2005/8/layout/vList4"/>
    <dgm:cxn modelId="{3C69091F-45F5-41E9-9BF5-F9AEA6657F16}" type="presParOf" srcId="{7FA9D6E3-BAE5-47E3-843E-19EC11F6E40E}" destId="{F9FED217-9D2F-4867-BCC2-BCAB293C7B54}" srcOrd="2" destOrd="0" presId="urn:microsoft.com/office/officeart/2005/8/layout/vList4"/>
    <dgm:cxn modelId="{62E94EE2-84F0-420A-81FE-3136AAAFCC49}" type="presParOf" srcId="{F9FED217-9D2F-4867-BCC2-BCAB293C7B54}" destId="{A69FAEEA-177E-44CD-B786-F5101532EB15}" srcOrd="0" destOrd="0" presId="urn:microsoft.com/office/officeart/2005/8/layout/vList4"/>
    <dgm:cxn modelId="{F4D0C395-4798-4829-BF95-976ACB4D7FD5}" type="presParOf" srcId="{F9FED217-9D2F-4867-BCC2-BCAB293C7B54}" destId="{66DC2A21-3127-4FB7-874F-75C661B74E1A}" srcOrd="1" destOrd="0" presId="urn:microsoft.com/office/officeart/2005/8/layout/vList4"/>
    <dgm:cxn modelId="{B67BC57E-38D0-4D7F-950C-F6CA9300AE5B}" type="presParOf" srcId="{F9FED217-9D2F-4867-BCC2-BCAB293C7B54}" destId="{3605B60B-C916-4F05-8FD1-A9472BB02CB2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AFE126-1B4C-4649-A6AE-9BB7AE2DAA80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D2C2F13-C313-4377-BE1D-7AF3EDE2DB74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SV" sz="1400" b="1" dirty="0" smtClean="0">
              <a:solidFill>
                <a:schemeClr val="accent2">
                  <a:lumMod val="50000"/>
                </a:schemeClr>
              </a:solidFill>
              <a:latin typeface="Arial Rounded MT Bold" pitchFamily="34" charset="0"/>
            </a:rPr>
            <a:t>Artículo 14.- Política Nacional y Políticas Sectoriales</a:t>
          </a:r>
          <a:endParaRPr lang="es-ES" sz="1400" b="1" dirty="0" smtClean="0">
            <a:solidFill>
              <a:schemeClr val="accent2">
                <a:lumMod val="50000"/>
              </a:schemeClr>
            </a:solidFill>
            <a:latin typeface="Arial Rounded MT Bold" pitchFamily="34" charset="0"/>
          </a:endParaRPr>
        </a:p>
        <a:p>
          <a:pPr>
            <a:lnSpc>
              <a:spcPct val="150000"/>
            </a:lnSpc>
          </a:pPr>
          <a:r>
            <a:rPr lang="es-SV" sz="1400" dirty="0" smtClean="0">
              <a:latin typeface="Arial Rounded MT Bold" pitchFamily="34" charset="0"/>
            </a:rPr>
            <a:t>La Política Nacional de Juventud brindará las directrices generales sobre los programas, proyectos y acciones a ejecutar para asegurar el cumplimiento de los derechos y deberes de la población joven, la cual tendrá aplicabilidad en todo el territorio nacional.</a:t>
          </a:r>
        </a:p>
        <a:p>
          <a:pPr>
            <a:lnSpc>
              <a:spcPct val="150000"/>
            </a:lnSpc>
          </a:pPr>
          <a:r>
            <a:rPr lang="es-SV" sz="1400" dirty="0" smtClean="0">
              <a:latin typeface="Arial Rounded MT Bold" pitchFamily="34" charset="0"/>
            </a:rPr>
            <a:t>El ente rector de la Política Nacional de Juventud deberá impulsar procesos de  coordinación y articulación con las demás Instituciones del Estado para asegurar la creación, implementación y evaluación de Políticas Sectoriales, que a partir de su contenido y objetivos, serán ejecutadas por los organismos públicos competentes según su naturaleza.</a:t>
          </a:r>
          <a:endParaRPr lang="es-ES" sz="1400" dirty="0" smtClean="0">
            <a:latin typeface="Arial Rounded MT Bold" pitchFamily="34" charset="0"/>
          </a:endParaRPr>
        </a:p>
      </dgm:t>
    </dgm:pt>
    <dgm:pt modelId="{32D0ECC3-E090-469A-B3E2-29969092DFB8}" type="parTrans" cxnId="{BD3F3384-F596-493F-8DCC-01C5AAD4FF97}">
      <dgm:prSet/>
      <dgm:spPr/>
    </dgm:pt>
    <dgm:pt modelId="{30A6EA2B-CE4B-4CBD-AC52-08173BED75E0}" type="sibTrans" cxnId="{BD3F3384-F596-493F-8DCC-01C5AAD4FF97}">
      <dgm:prSet/>
      <dgm:spPr/>
    </dgm:pt>
    <dgm:pt modelId="{7FA9D6E3-BAE5-47E3-843E-19EC11F6E40E}" type="pres">
      <dgm:prSet presAssocID="{2DAFE126-1B4C-4649-A6AE-9BB7AE2DAA8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924000-3480-44F7-9375-C84014A33462}" type="pres">
      <dgm:prSet presAssocID="{6D2C2F13-C313-4377-BE1D-7AF3EDE2DB74}" presName="comp" presStyleCnt="0"/>
      <dgm:spPr/>
    </dgm:pt>
    <dgm:pt modelId="{AA7FB88B-72E1-42A5-8427-074C9782D3C7}" type="pres">
      <dgm:prSet presAssocID="{6D2C2F13-C313-4377-BE1D-7AF3EDE2DB74}" presName="box" presStyleLbl="node1" presStyleIdx="0" presStyleCnt="1" custLinFactNeighborX="-990" custLinFactNeighborY="-1220"/>
      <dgm:spPr/>
      <dgm:t>
        <a:bodyPr/>
        <a:lstStyle/>
        <a:p>
          <a:endParaRPr lang="es-ES"/>
        </a:p>
      </dgm:t>
    </dgm:pt>
    <dgm:pt modelId="{BCCD11D2-9DC9-490E-A760-0F90BB5EF0D7}" type="pres">
      <dgm:prSet presAssocID="{6D2C2F13-C313-4377-BE1D-7AF3EDE2DB74}" presName="img" presStyleLbl="fgImgPlace1" presStyleIdx="0" presStyleCnt="1" custLinFactNeighborX="-15842" custLinFactNeighborY="-182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CDDE37E9-3B30-413F-A64A-72C9A1D901C4}" type="pres">
      <dgm:prSet presAssocID="{6D2C2F13-C313-4377-BE1D-7AF3EDE2DB7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5839C68-3A26-4FD7-AF4B-786F7F09C968}" type="presOf" srcId="{2DAFE126-1B4C-4649-A6AE-9BB7AE2DAA80}" destId="{7FA9D6E3-BAE5-47E3-843E-19EC11F6E40E}" srcOrd="0" destOrd="0" presId="urn:microsoft.com/office/officeart/2005/8/layout/vList4"/>
    <dgm:cxn modelId="{562352D8-457B-47FA-B944-54A533F48EAF}" type="presOf" srcId="{6D2C2F13-C313-4377-BE1D-7AF3EDE2DB74}" destId="{CDDE37E9-3B30-413F-A64A-72C9A1D901C4}" srcOrd="1" destOrd="0" presId="urn:microsoft.com/office/officeart/2005/8/layout/vList4"/>
    <dgm:cxn modelId="{BD3F3384-F596-493F-8DCC-01C5AAD4FF97}" srcId="{2DAFE126-1B4C-4649-A6AE-9BB7AE2DAA80}" destId="{6D2C2F13-C313-4377-BE1D-7AF3EDE2DB74}" srcOrd="0" destOrd="0" parTransId="{32D0ECC3-E090-469A-B3E2-29969092DFB8}" sibTransId="{30A6EA2B-CE4B-4CBD-AC52-08173BED75E0}"/>
    <dgm:cxn modelId="{F6CA8228-5841-4017-A2E9-73D002241617}" type="presOf" srcId="{6D2C2F13-C313-4377-BE1D-7AF3EDE2DB74}" destId="{AA7FB88B-72E1-42A5-8427-074C9782D3C7}" srcOrd="0" destOrd="0" presId="urn:microsoft.com/office/officeart/2005/8/layout/vList4"/>
    <dgm:cxn modelId="{E92745E3-165D-4C66-8079-26ED5C730D88}" type="presParOf" srcId="{7FA9D6E3-BAE5-47E3-843E-19EC11F6E40E}" destId="{92924000-3480-44F7-9375-C84014A33462}" srcOrd="0" destOrd="0" presId="urn:microsoft.com/office/officeart/2005/8/layout/vList4"/>
    <dgm:cxn modelId="{17833F1A-B005-4DC5-976F-2A2DEFE7F17E}" type="presParOf" srcId="{92924000-3480-44F7-9375-C84014A33462}" destId="{AA7FB88B-72E1-42A5-8427-074C9782D3C7}" srcOrd="0" destOrd="0" presId="urn:microsoft.com/office/officeart/2005/8/layout/vList4"/>
    <dgm:cxn modelId="{0B46A418-CBCE-4E95-A988-2C9BEE0F3B20}" type="presParOf" srcId="{92924000-3480-44F7-9375-C84014A33462}" destId="{BCCD11D2-9DC9-490E-A760-0F90BB5EF0D7}" srcOrd="1" destOrd="0" presId="urn:microsoft.com/office/officeart/2005/8/layout/vList4"/>
    <dgm:cxn modelId="{F7E92D24-EB96-4089-ABF7-9E68B4328D04}" type="presParOf" srcId="{92924000-3480-44F7-9375-C84014A33462}" destId="{CDDE37E9-3B30-413F-A64A-72C9A1D901C4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AFE126-1B4C-4649-A6AE-9BB7AE2DAA80}" type="doc">
      <dgm:prSet loTypeId="urn:microsoft.com/office/officeart/2005/8/layout/vList4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81954A8B-61AA-4047-8910-16A451D03F67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600" b="1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LA POLITICA NACIONAL DE JUVENTUD</a:t>
          </a:r>
        </a:p>
        <a:p>
          <a:pPr>
            <a:lnSpc>
              <a:spcPct val="150000"/>
            </a:lnSpc>
          </a:pPr>
          <a:r>
            <a:rPr lang="es-SV" sz="1000" dirty="0" smtClean="0">
              <a:latin typeface="Arial Rounded MT Bold" pitchFamily="34" charset="0"/>
            </a:rPr>
            <a:t>Procurará el desarrollo de tres grandes procesos: </a:t>
          </a:r>
        </a:p>
        <a:p>
          <a:pPr>
            <a:lnSpc>
              <a:spcPct val="150000"/>
            </a:lnSpc>
          </a:pPr>
          <a:r>
            <a:rPr lang="es-SV" sz="1000" dirty="0" smtClean="0">
              <a:latin typeface="Arial Rounded MT Bold" pitchFamily="34" charset="0"/>
            </a:rPr>
            <a:t>(i) construcción de identidad y autonomía de las y los jóvenes,</a:t>
          </a:r>
          <a:endParaRPr lang="es-ES" sz="1000" dirty="0" smtClean="0">
            <a:latin typeface="Arial Rounded MT Bold" pitchFamily="34" charset="0"/>
          </a:endParaRPr>
        </a:p>
        <a:p>
          <a:pPr>
            <a:lnSpc>
              <a:spcPct val="150000"/>
            </a:lnSpc>
          </a:pPr>
          <a:r>
            <a:rPr lang="es-SV" sz="1000" dirty="0" smtClean="0">
              <a:latin typeface="Arial Rounded MT Bold" pitchFamily="34" charset="0"/>
            </a:rPr>
            <a:t>(</a:t>
          </a:r>
          <a:r>
            <a:rPr lang="es-SV" sz="1000" dirty="0" err="1" smtClean="0">
              <a:latin typeface="Arial Rounded MT Bold" pitchFamily="34" charset="0"/>
            </a:rPr>
            <a:t>ii</a:t>
          </a:r>
          <a:r>
            <a:rPr lang="es-SV" sz="1000" dirty="0" smtClean="0">
              <a:latin typeface="Arial Rounded MT Bold" pitchFamily="34" charset="0"/>
            </a:rPr>
            <a:t>) mejoramiento de su integración social y su participación ciudadana y </a:t>
          </a:r>
        </a:p>
        <a:p>
          <a:pPr>
            <a:lnSpc>
              <a:spcPct val="150000"/>
            </a:lnSpc>
          </a:pPr>
          <a:r>
            <a:rPr lang="es-SV" sz="1000" dirty="0" smtClean="0">
              <a:latin typeface="Arial Rounded MT Bold" pitchFamily="34" charset="0"/>
            </a:rPr>
            <a:t>(</a:t>
          </a:r>
          <a:r>
            <a:rPr lang="es-SV" sz="1000" dirty="0" err="1" smtClean="0">
              <a:latin typeface="Arial Rounded MT Bold" pitchFamily="34" charset="0"/>
            </a:rPr>
            <a:t>iii</a:t>
          </a:r>
          <a:r>
            <a:rPr lang="es-SV" sz="1000" dirty="0" smtClean="0">
              <a:latin typeface="Arial Rounded MT Bold" pitchFamily="34" charset="0"/>
            </a:rPr>
            <a:t>) fomento de la cohesión social y el sentido de pertenencia de las nuevas generaciones.</a:t>
          </a:r>
        </a:p>
      </dgm:t>
    </dgm:pt>
    <dgm:pt modelId="{1B805341-D5DA-47A2-82F3-B16E1E7CA232}" type="parTrans" cxnId="{5FE27A74-BBF4-4053-BA65-F267687642F2}">
      <dgm:prSet/>
      <dgm:spPr/>
      <dgm:t>
        <a:bodyPr/>
        <a:lstStyle/>
        <a:p>
          <a:endParaRPr lang="es-ES" sz="1000"/>
        </a:p>
      </dgm:t>
    </dgm:pt>
    <dgm:pt modelId="{29D58430-5079-416E-9AB9-8B4318EBBF9B}" type="sibTrans" cxnId="{5FE27A74-BBF4-4053-BA65-F267687642F2}">
      <dgm:prSet/>
      <dgm:spPr/>
      <dgm:t>
        <a:bodyPr/>
        <a:lstStyle/>
        <a:p>
          <a:endParaRPr lang="es-ES" sz="1000"/>
        </a:p>
      </dgm:t>
    </dgm:pt>
    <dgm:pt modelId="{D107C63C-7D10-40B8-A47D-3EB0BBDD9773}">
      <dgm:prSet phldrT="[Texto]" custT="1"/>
      <dgm:spPr/>
      <dgm:t>
        <a:bodyPr/>
        <a:lstStyle/>
        <a:p>
          <a:pPr algn="l">
            <a:lnSpc>
              <a:spcPct val="150000"/>
            </a:lnSpc>
          </a:pPr>
          <a:r>
            <a:rPr lang="es-ES" sz="1600" b="1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ÁREAS PRIORITARIAS DE INTERVENCIÓN</a:t>
          </a:r>
        </a:p>
        <a:p>
          <a:pPr algn="just">
            <a:lnSpc>
              <a:spcPct val="150000"/>
            </a:lnSpc>
          </a:pPr>
          <a:r>
            <a:rPr lang="es-ES" sz="1000" dirty="0" smtClean="0">
              <a:latin typeface="Arial Rounded MT Bold" pitchFamily="34" charset="0"/>
            </a:rPr>
            <a:t>La política pública de juventud deberá encarar decididamente, </a:t>
          </a:r>
          <a:r>
            <a:rPr lang="es-SV" sz="1000" dirty="0" smtClean="0">
              <a:latin typeface="Arial Rounded MT Bold" pitchFamily="34" charset="0"/>
            </a:rPr>
            <a:t>desde las grandes políticas sectoriales, los principales problemas que afectan a las y los jóvenes, con enfoques integrados y procurando colaborar con la construcción de identidad y la construcción de </a:t>
          </a:r>
          <a:r>
            <a:rPr lang="es-ES" sz="1000" dirty="0" smtClean="0">
              <a:latin typeface="Arial Rounded MT Bold" pitchFamily="34" charset="0"/>
            </a:rPr>
            <a:t>autonomía.</a:t>
          </a:r>
        </a:p>
        <a:p>
          <a:pPr algn="just">
            <a:lnSpc>
              <a:spcPct val="150000"/>
            </a:lnSpc>
          </a:pPr>
          <a:r>
            <a:rPr lang="es-SV" sz="1000" dirty="0" smtClean="0">
              <a:latin typeface="Arial Rounded MT Bold" pitchFamily="34" charset="0"/>
            </a:rPr>
            <a:t>- Educación: acceso y calidad. Formando el capital humano del futuro</a:t>
          </a:r>
        </a:p>
        <a:p>
          <a:pPr algn="just">
            <a:lnSpc>
              <a:spcPct val="150000"/>
            </a:lnSpc>
          </a:pPr>
          <a:r>
            <a:rPr lang="es-ES" sz="1000" dirty="0" smtClean="0">
              <a:latin typeface="Arial Rounded MT Bold" pitchFamily="34" charset="0"/>
            </a:rPr>
            <a:t>- Inserción laboral, desarrollo productivo </a:t>
          </a:r>
          <a:r>
            <a:rPr lang="es-SV" sz="1000" dirty="0" smtClean="0">
              <a:latin typeface="Arial Rounded MT Bold" pitchFamily="34" charset="0"/>
            </a:rPr>
            <a:t>y emprendimiento: una apuesta fundamental</a:t>
          </a:r>
        </a:p>
        <a:p>
          <a:pPr algn="just">
            <a:lnSpc>
              <a:spcPct val="150000"/>
            </a:lnSpc>
          </a:pPr>
          <a:r>
            <a:rPr lang="es-SV" sz="1000" dirty="0" smtClean="0">
              <a:latin typeface="Arial Rounded MT Bold" pitchFamily="34" charset="0"/>
            </a:rPr>
            <a:t>- Salud integral: atención de riesgos y promoción de estilos saludables de vida</a:t>
          </a:r>
        </a:p>
        <a:p>
          <a:pPr algn="just">
            <a:lnSpc>
              <a:spcPct val="150000"/>
            </a:lnSpc>
          </a:pPr>
          <a:r>
            <a:rPr lang="es-ES" sz="1000" dirty="0" smtClean="0">
              <a:latin typeface="Arial Rounded MT Bold" pitchFamily="34" charset="0"/>
            </a:rPr>
            <a:t>- Cultura, esparcimiento y deporte: ampliando oportunidades y reconocimientos</a:t>
          </a:r>
        </a:p>
        <a:p>
          <a:pPr algn="just">
            <a:lnSpc>
              <a:spcPct val="150000"/>
            </a:lnSpc>
          </a:pPr>
          <a:r>
            <a:rPr lang="es-SV" sz="1000" dirty="0" smtClean="0">
              <a:latin typeface="Arial Rounded MT Bold" pitchFamily="34" charset="0"/>
            </a:rPr>
            <a:t>- Prevención de violencia, seguridad ciudadana y fomento de una cultura de paz</a:t>
          </a:r>
        </a:p>
        <a:p>
          <a:pPr algn="just">
            <a:lnSpc>
              <a:spcPct val="150000"/>
            </a:lnSpc>
          </a:pPr>
          <a:r>
            <a:rPr lang="es-SV" sz="1000" dirty="0" smtClean="0">
              <a:latin typeface="Arial Rounded MT Bold" pitchFamily="34" charset="0"/>
            </a:rPr>
            <a:t>- Participación juvenil y construcción de </a:t>
          </a:r>
          <a:r>
            <a:rPr lang="es-ES" sz="1000" dirty="0" smtClean="0">
              <a:latin typeface="Arial Rounded MT Bold" pitchFamily="34" charset="0"/>
            </a:rPr>
            <a:t>ciudadanía</a:t>
          </a:r>
        </a:p>
      </dgm:t>
    </dgm:pt>
    <dgm:pt modelId="{B582C502-8C48-4BE4-80ED-AC081C8322C6}" type="parTrans" cxnId="{11AD3C27-C503-4FB8-AA04-555A4496679D}">
      <dgm:prSet/>
      <dgm:spPr/>
      <dgm:t>
        <a:bodyPr/>
        <a:lstStyle/>
        <a:p>
          <a:endParaRPr lang="es-ES" sz="1000"/>
        </a:p>
      </dgm:t>
    </dgm:pt>
    <dgm:pt modelId="{C4F9C662-AE4F-4C2A-9C74-83CE306AB3D5}" type="sibTrans" cxnId="{11AD3C27-C503-4FB8-AA04-555A4496679D}">
      <dgm:prSet/>
      <dgm:spPr/>
      <dgm:t>
        <a:bodyPr/>
        <a:lstStyle/>
        <a:p>
          <a:endParaRPr lang="es-ES" sz="1000"/>
        </a:p>
      </dgm:t>
    </dgm:pt>
    <dgm:pt modelId="{7FA9D6E3-BAE5-47E3-843E-19EC11F6E40E}" type="pres">
      <dgm:prSet presAssocID="{2DAFE126-1B4C-4649-A6AE-9BB7AE2DAA8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D9DF5E5-E57A-4848-A4D5-400462D6D792}" type="pres">
      <dgm:prSet presAssocID="{81954A8B-61AA-4047-8910-16A451D03F67}" presName="comp" presStyleCnt="0"/>
      <dgm:spPr/>
    </dgm:pt>
    <dgm:pt modelId="{E3CBB58C-E4DD-4EB2-85E8-783A4AC05F7D}" type="pres">
      <dgm:prSet presAssocID="{81954A8B-61AA-4047-8910-16A451D03F67}" presName="box" presStyleLbl="node1" presStyleIdx="0" presStyleCnt="2"/>
      <dgm:spPr/>
      <dgm:t>
        <a:bodyPr/>
        <a:lstStyle/>
        <a:p>
          <a:endParaRPr lang="es-ES"/>
        </a:p>
      </dgm:t>
    </dgm:pt>
    <dgm:pt modelId="{2E508437-D184-4D9D-877A-6BDDE43C1442}" type="pres">
      <dgm:prSet presAssocID="{81954A8B-61AA-4047-8910-16A451D03F67}" presName="img" presStyleLbl="fgImgPlace1" presStyleIdx="0" presStyleCnt="2" custScaleX="79170" custLinFactNeighborX="-1984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15E61F4-1F04-44BD-A0E6-430837CF4DDF}" type="pres">
      <dgm:prSet presAssocID="{81954A8B-61AA-4047-8910-16A451D03F67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5AD29D-58F1-47F0-AC81-960676CB119A}" type="pres">
      <dgm:prSet presAssocID="{29D58430-5079-416E-9AB9-8B4318EBBF9B}" presName="spacer" presStyleCnt="0"/>
      <dgm:spPr/>
    </dgm:pt>
    <dgm:pt modelId="{F9FED217-9D2F-4867-BCC2-BCAB293C7B54}" type="pres">
      <dgm:prSet presAssocID="{D107C63C-7D10-40B8-A47D-3EB0BBDD9773}" presName="comp" presStyleCnt="0"/>
      <dgm:spPr/>
    </dgm:pt>
    <dgm:pt modelId="{A69FAEEA-177E-44CD-B786-F5101532EB15}" type="pres">
      <dgm:prSet presAssocID="{D107C63C-7D10-40B8-A47D-3EB0BBDD9773}" presName="box" presStyleLbl="node1" presStyleIdx="1" presStyleCnt="2" custScaleY="120857"/>
      <dgm:spPr/>
      <dgm:t>
        <a:bodyPr/>
        <a:lstStyle/>
        <a:p>
          <a:endParaRPr lang="es-ES"/>
        </a:p>
      </dgm:t>
    </dgm:pt>
    <dgm:pt modelId="{66DC2A21-3127-4FB7-874F-75C661B74E1A}" type="pres">
      <dgm:prSet presAssocID="{D107C63C-7D10-40B8-A47D-3EB0BBDD9773}" presName="img" presStyleLbl="fgImgPlace1" presStyleIdx="1" presStyleCnt="2" custScaleX="79170" custLinFactNeighborX="-1984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605B60B-C916-4F05-8FD1-A9472BB02CB2}" type="pres">
      <dgm:prSet presAssocID="{D107C63C-7D10-40B8-A47D-3EB0BBDD9773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927E3B-6B6A-4C09-B26A-7962B0032D5A}" type="presOf" srcId="{81954A8B-61AA-4047-8910-16A451D03F67}" destId="{E3CBB58C-E4DD-4EB2-85E8-783A4AC05F7D}" srcOrd="0" destOrd="0" presId="urn:microsoft.com/office/officeart/2005/8/layout/vList4"/>
    <dgm:cxn modelId="{11AD3C27-C503-4FB8-AA04-555A4496679D}" srcId="{2DAFE126-1B4C-4649-A6AE-9BB7AE2DAA80}" destId="{D107C63C-7D10-40B8-A47D-3EB0BBDD9773}" srcOrd="1" destOrd="0" parTransId="{B582C502-8C48-4BE4-80ED-AC081C8322C6}" sibTransId="{C4F9C662-AE4F-4C2A-9C74-83CE306AB3D5}"/>
    <dgm:cxn modelId="{60ACAFD8-599B-41D5-843F-EE7B23773FA2}" type="presOf" srcId="{81954A8B-61AA-4047-8910-16A451D03F67}" destId="{215E61F4-1F04-44BD-A0E6-430837CF4DDF}" srcOrd="1" destOrd="0" presId="urn:microsoft.com/office/officeart/2005/8/layout/vList4"/>
    <dgm:cxn modelId="{418516E7-FBFE-4504-A273-01282298ADB9}" type="presOf" srcId="{D107C63C-7D10-40B8-A47D-3EB0BBDD9773}" destId="{3605B60B-C916-4F05-8FD1-A9472BB02CB2}" srcOrd="1" destOrd="0" presId="urn:microsoft.com/office/officeart/2005/8/layout/vList4"/>
    <dgm:cxn modelId="{3A17C385-8376-44BD-BABF-2E5A6461BC4A}" type="presOf" srcId="{2DAFE126-1B4C-4649-A6AE-9BB7AE2DAA80}" destId="{7FA9D6E3-BAE5-47E3-843E-19EC11F6E40E}" srcOrd="0" destOrd="0" presId="urn:microsoft.com/office/officeart/2005/8/layout/vList4"/>
    <dgm:cxn modelId="{92415340-A426-40B8-AFD5-32A24DB46D96}" type="presOf" srcId="{D107C63C-7D10-40B8-A47D-3EB0BBDD9773}" destId="{A69FAEEA-177E-44CD-B786-F5101532EB15}" srcOrd="0" destOrd="0" presId="urn:microsoft.com/office/officeart/2005/8/layout/vList4"/>
    <dgm:cxn modelId="{5FE27A74-BBF4-4053-BA65-F267687642F2}" srcId="{2DAFE126-1B4C-4649-A6AE-9BB7AE2DAA80}" destId="{81954A8B-61AA-4047-8910-16A451D03F67}" srcOrd="0" destOrd="0" parTransId="{1B805341-D5DA-47A2-82F3-B16E1E7CA232}" sibTransId="{29D58430-5079-416E-9AB9-8B4318EBBF9B}"/>
    <dgm:cxn modelId="{3DEDC9C9-830B-4737-A9EF-3FB3BB17C7AF}" type="presParOf" srcId="{7FA9D6E3-BAE5-47E3-843E-19EC11F6E40E}" destId="{5D9DF5E5-E57A-4848-A4D5-400462D6D792}" srcOrd="0" destOrd="0" presId="urn:microsoft.com/office/officeart/2005/8/layout/vList4"/>
    <dgm:cxn modelId="{6A9AD8C4-F0C4-4AFB-8AC9-9C9D78060302}" type="presParOf" srcId="{5D9DF5E5-E57A-4848-A4D5-400462D6D792}" destId="{E3CBB58C-E4DD-4EB2-85E8-783A4AC05F7D}" srcOrd="0" destOrd="0" presId="urn:microsoft.com/office/officeart/2005/8/layout/vList4"/>
    <dgm:cxn modelId="{4302B95E-BDCC-40FD-BAE5-F3EF6DCD6A8C}" type="presParOf" srcId="{5D9DF5E5-E57A-4848-A4D5-400462D6D792}" destId="{2E508437-D184-4D9D-877A-6BDDE43C1442}" srcOrd="1" destOrd="0" presId="urn:microsoft.com/office/officeart/2005/8/layout/vList4"/>
    <dgm:cxn modelId="{6A809CA1-46CE-4B7C-94B9-EDFA4A62EC0A}" type="presParOf" srcId="{5D9DF5E5-E57A-4848-A4D5-400462D6D792}" destId="{215E61F4-1F04-44BD-A0E6-430837CF4DDF}" srcOrd="2" destOrd="0" presId="urn:microsoft.com/office/officeart/2005/8/layout/vList4"/>
    <dgm:cxn modelId="{A4EFF7AB-C3E9-4BAB-BA86-A48ACA033B33}" type="presParOf" srcId="{7FA9D6E3-BAE5-47E3-843E-19EC11F6E40E}" destId="{7E5AD29D-58F1-47F0-AC81-960676CB119A}" srcOrd="1" destOrd="0" presId="urn:microsoft.com/office/officeart/2005/8/layout/vList4"/>
    <dgm:cxn modelId="{10AD83BB-90CF-483C-A5B4-E8D18A5BE85F}" type="presParOf" srcId="{7FA9D6E3-BAE5-47E3-843E-19EC11F6E40E}" destId="{F9FED217-9D2F-4867-BCC2-BCAB293C7B54}" srcOrd="2" destOrd="0" presId="urn:microsoft.com/office/officeart/2005/8/layout/vList4"/>
    <dgm:cxn modelId="{DB416A58-93F0-40A6-8CC2-6292F32C086A}" type="presParOf" srcId="{F9FED217-9D2F-4867-BCC2-BCAB293C7B54}" destId="{A69FAEEA-177E-44CD-B786-F5101532EB15}" srcOrd="0" destOrd="0" presId="urn:microsoft.com/office/officeart/2005/8/layout/vList4"/>
    <dgm:cxn modelId="{B1858C72-86A5-4944-8691-E3329874E26C}" type="presParOf" srcId="{F9FED217-9D2F-4867-BCC2-BCAB293C7B54}" destId="{66DC2A21-3127-4FB7-874F-75C661B74E1A}" srcOrd="1" destOrd="0" presId="urn:microsoft.com/office/officeart/2005/8/layout/vList4"/>
    <dgm:cxn modelId="{FC22794B-229D-40F2-B656-709641943B97}" type="presParOf" srcId="{F9FED217-9D2F-4867-BCC2-BCAB293C7B54}" destId="{3605B60B-C916-4F05-8FD1-A9472BB02CB2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AFE126-1B4C-4649-A6AE-9BB7AE2DAA80}" type="doc">
      <dgm:prSet loTypeId="urn:microsoft.com/office/officeart/2005/8/layout/vList4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81954A8B-61AA-4047-8910-16A451D03F67}">
      <dgm:prSet phldrT="[Texto]" custT="1"/>
      <dgm:spPr/>
      <dgm:t>
        <a:bodyPr/>
        <a:lstStyle/>
        <a:p>
          <a:r>
            <a:rPr lang="es-MX" sz="1050" b="1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OE 3.1 Disminuir progresivamente el analfabetismo de las mujeres de  5 años en adelante, en las áreas urbanas y rurales</a:t>
          </a:r>
          <a:endParaRPr lang="es-SV" sz="1050" dirty="0" smtClean="0">
            <a:latin typeface="Arial Rounded MT Bold" pitchFamily="34" charset="0"/>
          </a:endParaRPr>
        </a:p>
        <a:p>
          <a:r>
            <a:rPr lang="es-MX" sz="1050" dirty="0" smtClean="0">
              <a:latin typeface="Arial Rounded MT Bold" pitchFamily="34" charset="0"/>
            </a:rPr>
            <a:t>Fortalecer los programas de modalidades flexibles de educación media técnica y tecnológica, para que éstos permitan el acceso equitativo de las mujeres jóvenes y adultas al sistema  educativo</a:t>
          </a:r>
        </a:p>
        <a:p>
          <a:r>
            <a:rPr lang="es-MX" sz="1050" b="1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OE 3.2 Garantizar que las niñas, las adolescentes y las jóvenes accedan,  permanezcan y egresen de programas educativos formales no sexistas. </a:t>
          </a:r>
        </a:p>
        <a:p>
          <a:r>
            <a:rPr lang="es-MX" sz="1050" dirty="0" smtClean="0">
              <a:latin typeface="Arial Rounded MT Bold" pitchFamily="34" charset="0"/>
            </a:rPr>
            <a:t>Orientar los programas de becas hacia la retención de las niñas  y las adolescentes en el sistema educativo de educación básica,  y la promoción del acceso de las mujeres jóvenes a carreras  universitarias y técnicas.</a:t>
          </a:r>
        </a:p>
      </dgm:t>
    </dgm:pt>
    <dgm:pt modelId="{1B805341-D5DA-47A2-82F3-B16E1E7CA232}" type="parTrans" cxnId="{5FE27A74-BBF4-4053-BA65-F267687642F2}">
      <dgm:prSet/>
      <dgm:spPr/>
      <dgm:t>
        <a:bodyPr/>
        <a:lstStyle/>
        <a:p>
          <a:endParaRPr lang="es-ES" sz="1000"/>
        </a:p>
      </dgm:t>
    </dgm:pt>
    <dgm:pt modelId="{29D58430-5079-416E-9AB9-8B4318EBBF9B}" type="sibTrans" cxnId="{5FE27A74-BBF4-4053-BA65-F267687642F2}">
      <dgm:prSet/>
      <dgm:spPr/>
      <dgm:t>
        <a:bodyPr/>
        <a:lstStyle/>
        <a:p>
          <a:endParaRPr lang="es-ES" sz="1000"/>
        </a:p>
      </dgm:t>
    </dgm:pt>
    <dgm:pt modelId="{D107C63C-7D10-40B8-A47D-3EB0BBDD9773}">
      <dgm:prSet phldrT="[Texto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es-MX" sz="1050" b="1" dirty="0" smtClean="0">
            <a:solidFill>
              <a:schemeClr val="accent5">
                <a:lumMod val="50000"/>
              </a:schemeClr>
            </a:solidFill>
            <a:latin typeface="Arial Rounded MT Bold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s-MX" sz="1050" b="1" dirty="0" smtClean="0">
            <a:solidFill>
              <a:schemeClr val="accent5">
                <a:lumMod val="50000"/>
              </a:schemeClr>
            </a:solidFill>
            <a:latin typeface="Arial Rounded MT Bold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s-MX" sz="1050" b="1" dirty="0" smtClean="0">
            <a:solidFill>
              <a:schemeClr val="accent5">
                <a:lumMod val="50000"/>
              </a:schemeClr>
            </a:solidFill>
            <a:latin typeface="Arial Rounded MT Bold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s-MX" sz="1050" b="1" dirty="0" smtClean="0">
            <a:solidFill>
              <a:schemeClr val="accent5">
                <a:lumMod val="50000"/>
              </a:schemeClr>
            </a:solidFill>
            <a:latin typeface="Arial Rounded MT Bold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s-MX" sz="1050" b="1" dirty="0" smtClean="0">
            <a:solidFill>
              <a:schemeClr val="accent5">
                <a:lumMod val="50000"/>
              </a:schemeClr>
            </a:solidFill>
            <a:latin typeface="Arial Rounded MT Bold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050" b="1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OE 4.2 Prevención del embarazo entre adolescentes en las áreas rurales y urbanas.</a:t>
          </a:r>
        </a:p>
        <a:p>
          <a:pPr>
            <a:spcAft>
              <a:spcPct val="35000"/>
            </a:spcAft>
          </a:pPr>
          <a:r>
            <a:rPr lang="es-MX" sz="1050" dirty="0" smtClean="0">
              <a:latin typeface="Arial Rounded MT Bold" pitchFamily="34" charset="0"/>
            </a:rPr>
            <a:t>Promover la creación y el fortalecimiento de un programa nacional de atención integral en servicios de salud sexual y salud  reproductiva específicos para mujeres y hombres adolescentes  y jóvenes, orientados a la SSR y la prevención del embarazo y  prácticas sexuales de riesgo.</a:t>
          </a:r>
        </a:p>
        <a:p>
          <a:pPr>
            <a:spcAft>
              <a:spcPct val="35000"/>
            </a:spcAft>
          </a:pPr>
          <a:endParaRPr lang="es-ES_tradnl" sz="1050" dirty="0" smtClean="0">
            <a:latin typeface="Arial Rounded MT Bold" pitchFamily="34" charset="0"/>
          </a:endParaRPr>
        </a:p>
        <a:p>
          <a:pPr>
            <a:spcAft>
              <a:spcPct val="35000"/>
            </a:spcAft>
          </a:pPr>
          <a:endParaRPr lang="es-ES_tradnl" sz="1050" dirty="0" smtClean="0">
            <a:latin typeface="Arial Rounded MT Bold" pitchFamily="34" charset="0"/>
          </a:endParaRPr>
        </a:p>
        <a:p>
          <a:pPr>
            <a:spcAft>
              <a:spcPct val="35000"/>
            </a:spcAft>
          </a:pPr>
          <a:endParaRPr lang="es-ES_tradnl" sz="1050" dirty="0" smtClean="0">
            <a:latin typeface="Arial Rounded MT Bold" pitchFamily="34" charset="0"/>
          </a:endParaRPr>
        </a:p>
        <a:p>
          <a:pPr>
            <a:spcAft>
              <a:spcPct val="35000"/>
            </a:spcAft>
          </a:pPr>
          <a:endParaRPr lang="es-ES_tradnl" sz="1050" dirty="0" smtClean="0">
            <a:latin typeface="Arial Rounded MT Bold" pitchFamily="34" charset="0"/>
          </a:endParaRPr>
        </a:p>
        <a:p>
          <a:pPr>
            <a:spcAft>
              <a:spcPct val="35000"/>
            </a:spcAft>
          </a:pPr>
          <a:endParaRPr lang="es-MX" sz="1050" dirty="0" smtClean="0">
            <a:latin typeface="Arial Rounded MT Bold" pitchFamily="34" charset="0"/>
          </a:endParaRPr>
        </a:p>
      </dgm:t>
    </dgm:pt>
    <dgm:pt modelId="{B582C502-8C48-4BE4-80ED-AC081C8322C6}" type="parTrans" cxnId="{11AD3C27-C503-4FB8-AA04-555A4496679D}">
      <dgm:prSet/>
      <dgm:spPr/>
      <dgm:t>
        <a:bodyPr/>
        <a:lstStyle/>
        <a:p>
          <a:endParaRPr lang="es-ES" sz="1000"/>
        </a:p>
      </dgm:t>
    </dgm:pt>
    <dgm:pt modelId="{C4F9C662-AE4F-4C2A-9C74-83CE306AB3D5}" type="sibTrans" cxnId="{11AD3C27-C503-4FB8-AA04-555A4496679D}">
      <dgm:prSet/>
      <dgm:spPr/>
      <dgm:t>
        <a:bodyPr/>
        <a:lstStyle/>
        <a:p>
          <a:endParaRPr lang="es-ES" sz="1000"/>
        </a:p>
      </dgm:t>
    </dgm:pt>
    <dgm:pt modelId="{479F465A-71CA-44B1-9E02-36B78626A33E}">
      <dgm:prSet custT="1"/>
      <dgm:spPr/>
      <dgm:t>
        <a:bodyPr/>
        <a:lstStyle/>
        <a:p>
          <a:r>
            <a:rPr lang="es-MX" sz="1050" b="1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OE 1.1 Reducir de forma significativa la segmentación ocupacional y las prácticas discriminatorias en el ámbito laboral público y privado</a:t>
          </a:r>
        </a:p>
        <a:p>
          <a:r>
            <a:rPr lang="es-MX" sz="1050" dirty="0" smtClean="0">
              <a:latin typeface="Arial Rounded MT Bold" pitchFamily="34" charset="0"/>
            </a:rPr>
            <a:t>Fortalecer los mecanismos de intermediación laboral (incluyendo proyectos de  inversión pública), para promover la contratación de mujeres trabajadoras en oficios y empleos no tradicionales y para que estos mecanismos garanticen el acceso y  la accesibilidad del empleo a mujeres con discapacidad.</a:t>
          </a:r>
        </a:p>
        <a:p>
          <a:r>
            <a:rPr lang="es-MX" sz="1050" b="1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OE 1.2 Facilitar el acceso y el control por parte de las mujeres, de los  activos tangibles e intangibles que permitan crear condiciones sostenibles para la  reducción de la pobreza y la exclusión</a:t>
          </a:r>
          <a:r>
            <a:rPr lang="es-MX" sz="1050" dirty="0" smtClean="0">
              <a:latin typeface="Arial Rounded MT Bold" pitchFamily="34" charset="0"/>
            </a:rPr>
            <a:t>.</a:t>
          </a:r>
        </a:p>
        <a:p>
          <a:r>
            <a:rPr lang="es-MX" sz="1050" dirty="0" smtClean="0">
              <a:latin typeface="Arial Rounded MT Bold" pitchFamily="34" charset="0"/>
            </a:rPr>
            <a:t>Impulsar acciones positivas o afirmativas que aseguren la igualdad de  oportunidades en el acceso a información sobre mercados  de insumos y de productos, servicios de desarrollo empresarial,  extensión agropecuaria, innovación tecnológica y programas de  la estrategia nacional de la micro y pequeña empresa. </a:t>
          </a:r>
        </a:p>
        <a:p>
          <a:r>
            <a:rPr lang="es-MX" sz="1050" dirty="0" smtClean="0">
              <a:latin typeface="Arial Rounded MT Bold" pitchFamily="34" charset="0"/>
            </a:rPr>
            <a:t>Fomentar la asociatividad de los emprendimientos femeninos  de las zonas rurales, con miras a aumentar su productividad, la  apropiación de valor agregado en las cadenas productivas, y el  poder de negociación de precios de insumos y productos.</a:t>
          </a:r>
          <a:endParaRPr lang="es-MX" sz="1050" dirty="0"/>
        </a:p>
      </dgm:t>
    </dgm:pt>
    <dgm:pt modelId="{FFE37A4E-9842-4E75-9C37-012BBEB97727}" type="parTrans" cxnId="{7B802E6F-BA9C-46F4-BC14-6FE0C236F292}">
      <dgm:prSet/>
      <dgm:spPr/>
      <dgm:t>
        <a:bodyPr/>
        <a:lstStyle/>
        <a:p>
          <a:endParaRPr lang="es-MX"/>
        </a:p>
      </dgm:t>
    </dgm:pt>
    <dgm:pt modelId="{2D00805A-8774-457A-A84B-CAAAF2201C5E}" type="sibTrans" cxnId="{7B802E6F-BA9C-46F4-BC14-6FE0C236F292}">
      <dgm:prSet/>
      <dgm:spPr/>
      <dgm:t>
        <a:bodyPr/>
        <a:lstStyle/>
        <a:p>
          <a:endParaRPr lang="es-MX"/>
        </a:p>
      </dgm:t>
    </dgm:pt>
    <dgm:pt modelId="{7FA9D6E3-BAE5-47E3-843E-19EC11F6E40E}" type="pres">
      <dgm:prSet presAssocID="{2DAFE126-1B4C-4649-A6AE-9BB7AE2DAA8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F874566-7B1B-480C-BD31-F2F1B70BCC24}" type="pres">
      <dgm:prSet presAssocID="{479F465A-71CA-44B1-9E02-36B78626A33E}" presName="comp" presStyleCnt="0"/>
      <dgm:spPr/>
    </dgm:pt>
    <dgm:pt modelId="{2C3C459E-6C6E-48DE-8604-78A0BC65CBC7}" type="pres">
      <dgm:prSet presAssocID="{479F465A-71CA-44B1-9E02-36B78626A33E}" presName="box" presStyleLbl="node1" presStyleIdx="0" presStyleCnt="3" custScaleY="165640" custLinFactNeighborX="-1306" custLinFactNeighborY="-1267"/>
      <dgm:spPr/>
      <dgm:t>
        <a:bodyPr/>
        <a:lstStyle/>
        <a:p>
          <a:endParaRPr lang="es-MX"/>
        </a:p>
      </dgm:t>
    </dgm:pt>
    <dgm:pt modelId="{76CEE83E-B600-42EF-B853-71FDF545B884}" type="pres">
      <dgm:prSet presAssocID="{479F465A-71CA-44B1-9E02-36B78626A33E}" presName="img" presStyleLbl="fgImgPlace1" presStyleIdx="0" presStyleCnt="3"/>
      <dgm:spPr/>
    </dgm:pt>
    <dgm:pt modelId="{E44BF5B8-C075-4755-ABD9-E9B8438793F6}" type="pres">
      <dgm:prSet presAssocID="{479F465A-71CA-44B1-9E02-36B78626A33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0924B0-589B-4308-96FF-27ECDFDEEBF4}" type="pres">
      <dgm:prSet presAssocID="{2D00805A-8774-457A-A84B-CAAAF2201C5E}" presName="spacer" presStyleCnt="0"/>
      <dgm:spPr/>
    </dgm:pt>
    <dgm:pt modelId="{5D9DF5E5-E57A-4848-A4D5-400462D6D792}" type="pres">
      <dgm:prSet presAssocID="{81954A8B-61AA-4047-8910-16A451D03F67}" presName="comp" presStyleCnt="0"/>
      <dgm:spPr/>
    </dgm:pt>
    <dgm:pt modelId="{E3CBB58C-E4DD-4EB2-85E8-783A4AC05F7D}" type="pres">
      <dgm:prSet presAssocID="{81954A8B-61AA-4047-8910-16A451D03F67}" presName="box" presStyleLbl="node1" presStyleIdx="1" presStyleCnt="3" custScaleY="108681" custLinFactNeighborX="-308" custLinFactNeighborY="5455"/>
      <dgm:spPr/>
      <dgm:t>
        <a:bodyPr/>
        <a:lstStyle/>
        <a:p>
          <a:endParaRPr lang="es-ES"/>
        </a:p>
      </dgm:t>
    </dgm:pt>
    <dgm:pt modelId="{2E508437-D184-4D9D-877A-6BDDE43C1442}" type="pres">
      <dgm:prSet presAssocID="{81954A8B-61AA-4047-8910-16A451D03F67}" presName="img" presStyleLbl="fgImgPlace1" presStyleIdx="1" presStyleCnt="3" custScaleX="83821" custScaleY="89059" custLinFactNeighborX="-5879" custLinFactNeighborY="1122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15E61F4-1F04-44BD-A0E6-430837CF4DDF}" type="pres">
      <dgm:prSet presAssocID="{81954A8B-61AA-4047-8910-16A451D03F6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5AD29D-58F1-47F0-AC81-960676CB119A}" type="pres">
      <dgm:prSet presAssocID="{29D58430-5079-416E-9AB9-8B4318EBBF9B}" presName="spacer" presStyleCnt="0"/>
      <dgm:spPr/>
    </dgm:pt>
    <dgm:pt modelId="{F9FED217-9D2F-4867-BCC2-BCAB293C7B54}" type="pres">
      <dgm:prSet presAssocID="{D107C63C-7D10-40B8-A47D-3EB0BBDD9773}" presName="comp" presStyleCnt="0"/>
      <dgm:spPr/>
    </dgm:pt>
    <dgm:pt modelId="{A69FAEEA-177E-44CD-B786-F5101532EB15}" type="pres">
      <dgm:prSet presAssocID="{D107C63C-7D10-40B8-A47D-3EB0BBDD9773}" presName="box" presStyleLbl="node1" presStyleIdx="2" presStyleCnt="3" custScaleY="67332"/>
      <dgm:spPr/>
      <dgm:t>
        <a:bodyPr/>
        <a:lstStyle/>
        <a:p>
          <a:endParaRPr lang="es-ES"/>
        </a:p>
      </dgm:t>
    </dgm:pt>
    <dgm:pt modelId="{66DC2A21-3127-4FB7-874F-75C661B74E1A}" type="pres">
      <dgm:prSet presAssocID="{D107C63C-7D10-40B8-A47D-3EB0BBDD9773}" presName="img" presStyleLbl="fgImgPlace1" presStyleIdx="2" presStyleCnt="3" custScaleX="79170" custScaleY="68243" custLinFactNeighborX="-13194" custLinFactNeighborY="62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3605B60B-C916-4F05-8FD1-A9472BB02CB2}" type="pres">
      <dgm:prSet presAssocID="{D107C63C-7D10-40B8-A47D-3EB0BBDD977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7CB7E40-0370-4EF1-BBF7-5885838665C3}" type="presOf" srcId="{479F465A-71CA-44B1-9E02-36B78626A33E}" destId="{E44BF5B8-C075-4755-ABD9-E9B8438793F6}" srcOrd="1" destOrd="0" presId="urn:microsoft.com/office/officeart/2005/8/layout/vList4"/>
    <dgm:cxn modelId="{C693046B-1A85-4B36-81C0-DF1D4013DAC3}" type="presOf" srcId="{479F465A-71CA-44B1-9E02-36B78626A33E}" destId="{2C3C459E-6C6E-48DE-8604-78A0BC65CBC7}" srcOrd="0" destOrd="0" presId="urn:microsoft.com/office/officeart/2005/8/layout/vList4"/>
    <dgm:cxn modelId="{11AD3C27-C503-4FB8-AA04-555A4496679D}" srcId="{2DAFE126-1B4C-4649-A6AE-9BB7AE2DAA80}" destId="{D107C63C-7D10-40B8-A47D-3EB0BBDD9773}" srcOrd="2" destOrd="0" parTransId="{B582C502-8C48-4BE4-80ED-AC081C8322C6}" sibTransId="{C4F9C662-AE4F-4C2A-9C74-83CE306AB3D5}"/>
    <dgm:cxn modelId="{71020788-F10A-44B7-842F-21DC01D41359}" type="presOf" srcId="{2DAFE126-1B4C-4649-A6AE-9BB7AE2DAA80}" destId="{7FA9D6E3-BAE5-47E3-843E-19EC11F6E40E}" srcOrd="0" destOrd="0" presId="urn:microsoft.com/office/officeart/2005/8/layout/vList4"/>
    <dgm:cxn modelId="{7B802E6F-BA9C-46F4-BC14-6FE0C236F292}" srcId="{2DAFE126-1B4C-4649-A6AE-9BB7AE2DAA80}" destId="{479F465A-71CA-44B1-9E02-36B78626A33E}" srcOrd="0" destOrd="0" parTransId="{FFE37A4E-9842-4E75-9C37-012BBEB97727}" sibTransId="{2D00805A-8774-457A-A84B-CAAAF2201C5E}"/>
    <dgm:cxn modelId="{5BD3344C-8618-4FAD-B64E-54BBB59FE56C}" type="presOf" srcId="{81954A8B-61AA-4047-8910-16A451D03F67}" destId="{215E61F4-1F04-44BD-A0E6-430837CF4DDF}" srcOrd="1" destOrd="0" presId="urn:microsoft.com/office/officeart/2005/8/layout/vList4"/>
    <dgm:cxn modelId="{844AEE53-E97C-4A05-A033-2E3DC34E36CF}" type="presOf" srcId="{81954A8B-61AA-4047-8910-16A451D03F67}" destId="{E3CBB58C-E4DD-4EB2-85E8-783A4AC05F7D}" srcOrd="0" destOrd="0" presId="urn:microsoft.com/office/officeart/2005/8/layout/vList4"/>
    <dgm:cxn modelId="{943A4437-0FD6-45FC-9A5D-1A690EEC0856}" type="presOf" srcId="{D107C63C-7D10-40B8-A47D-3EB0BBDD9773}" destId="{3605B60B-C916-4F05-8FD1-A9472BB02CB2}" srcOrd="1" destOrd="0" presId="urn:microsoft.com/office/officeart/2005/8/layout/vList4"/>
    <dgm:cxn modelId="{C2CBB980-459C-41FF-A768-1FFE709491F3}" type="presOf" srcId="{D107C63C-7D10-40B8-A47D-3EB0BBDD9773}" destId="{A69FAEEA-177E-44CD-B786-F5101532EB15}" srcOrd="0" destOrd="0" presId="urn:microsoft.com/office/officeart/2005/8/layout/vList4"/>
    <dgm:cxn modelId="{5FE27A74-BBF4-4053-BA65-F267687642F2}" srcId="{2DAFE126-1B4C-4649-A6AE-9BB7AE2DAA80}" destId="{81954A8B-61AA-4047-8910-16A451D03F67}" srcOrd="1" destOrd="0" parTransId="{1B805341-D5DA-47A2-82F3-B16E1E7CA232}" sibTransId="{29D58430-5079-416E-9AB9-8B4318EBBF9B}"/>
    <dgm:cxn modelId="{A978B845-1CB0-4FDD-BDC5-3FDDCD07C27A}" type="presParOf" srcId="{7FA9D6E3-BAE5-47E3-843E-19EC11F6E40E}" destId="{2F874566-7B1B-480C-BD31-F2F1B70BCC24}" srcOrd="0" destOrd="0" presId="urn:microsoft.com/office/officeart/2005/8/layout/vList4"/>
    <dgm:cxn modelId="{27AC0BF6-27DC-41E2-9440-C60C8ED1F271}" type="presParOf" srcId="{2F874566-7B1B-480C-BD31-F2F1B70BCC24}" destId="{2C3C459E-6C6E-48DE-8604-78A0BC65CBC7}" srcOrd="0" destOrd="0" presId="urn:microsoft.com/office/officeart/2005/8/layout/vList4"/>
    <dgm:cxn modelId="{40A0714F-55D6-4B16-9AF4-60D24BF96E26}" type="presParOf" srcId="{2F874566-7B1B-480C-BD31-F2F1B70BCC24}" destId="{76CEE83E-B600-42EF-B853-71FDF545B884}" srcOrd="1" destOrd="0" presId="urn:microsoft.com/office/officeart/2005/8/layout/vList4"/>
    <dgm:cxn modelId="{A900DE0F-CB55-42C5-985F-359369A4D7B5}" type="presParOf" srcId="{2F874566-7B1B-480C-BD31-F2F1B70BCC24}" destId="{E44BF5B8-C075-4755-ABD9-E9B8438793F6}" srcOrd="2" destOrd="0" presId="urn:microsoft.com/office/officeart/2005/8/layout/vList4"/>
    <dgm:cxn modelId="{433609EA-1040-4A55-8A09-2AA9AEBCEC5D}" type="presParOf" srcId="{7FA9D6E3-BAE5-47E3-843E-19EC11F6E40E}" destId="{CF0924B0-589B-4308-96FF-27ECDFDEEBF4}" srcOrd="1" destOrd="0" presId="urn:microsoft.com/office/officeart/2005/8/layout/vList4"/>
    <dgm:cxn modelId="{5FEEC44E-AC91-4FBD-9F4C-63CCDCC822BE}" type="presParOf" srcId="{7FA9D6E3-BAE5-47E3-843E-19EC11F6E40E}" destId="{5D9DF5E5-E57A-4848-A4D5-400462D6D792}" srcOrd="2" destOrd="0" presId="urn:microsoft.com/office/officeart/2005/8/layout/vList4"/>
    <dgm:cxn modelId="{4518D84C-5EB1-415B-AA30-3962846DEF90}" type="presParOf" srcId="{5D9DF5E5-E57A-4848-A4D5-400462D6D792}" destId="{E3CBB58C-E4DD-4EB2-85E8-783A4AC05F7D}" srcOrd="0" destOrd="0" presId="urn:microsoft.com/office/officeart/2005/8/layout/vList4"/>
    <dgm:cxn modelId="{A43CB346-5143-4383-9792-ACC0A1959728}" type="presParOf" srcId="{5D9DF5E5-E57A-4848-A4D5-400462D6D792}" destId="{2E508437-D184-4D9D-877A-6BDDE43C1442}" srcOrd="1" destOrd="0" presId="urn:microsoft.com/office/officeart/2005/8/layout/vList4"/>
    <dgm:cxn modelId="{66375E41-28F5-4714-AB65-E0266E883AC0}" type="presParOf" srcId="{5D9DF5E5-E57A-4848-A4D5-400462D6D792}" destId="{215E61F4-1F04-44BD-A0E6-430837CF4DDF}" srcOrd="2" destOrd="0" presId="urn:microsoft.com/office/officeart/2005/8/layout/vList4"/>
    <dgm:cxn modelId="{B784B849-7025-45A9-95DF-85EC09CC60E4}" type="presParOf" srcId="{7FA9D6E3-BAE5-47E3-843E-19EC11F6E40E}" destId="{7E5AD29D-58F1-47F0-AC81-960676CB119A}" srcOrd="3" destOrd="0" presId="urn:microsoft.com/office/officeart/2005/8/layout/vList4"/>
    <dgm:cxn modelId="{2F3FF42F-2465-47F8-9123-62BBC25DB508}" type="presParOf" srcId="{7FA9D6E3-BAE5-47E3-843E-19EC11F6E40E}" destId="{F9FED217-9D2F-4867-BCC2-BCAB293C7B54}" srcOrd="4" destOrd="0" presId="urn:microsoft.com/office/officeart/2005/8/layout/vList4"/>
    <dgm:cxn modelId="{C0AA3E19-79DF-4A18-AF20-F1A4282846F6}" type="presParOf" srcId="{F9FED217-9D2F-4867-BCC2-BCAB293C7B54}" destId="{A69FAEEA-177E-44CD-B786-F5101532EB15}" srcOrd="0" destOrd="0" presId="urn:microsoft.com/office/officeart/2005/8/layout/vList4"/>
    <dgm:cxn modelId="{6892C6E1-8086-4FE6-A6FF-71E798FA0A91}" type="presParOf" srcId="{F9FED217-9D2F-4867-BCC2-BCAB293C7B54}" destId="{66DC2A21-3127-4FB7-874F-75C661B74E1A}" srcOrd="1" destOrd="0" presId="urn:microsoft.com/office/officeart/2005/8/layout/vList4"/>
    <dgm:cxn modelId="{D7FF66EB-8912-4A1C-8716-79415F60A1C1}" type="presParOf" srcId="{F9FED217-9D2F-4867-BCC2-BCAB293C7B54}" destId="{3605B60B-C916-4F05-8FD1-A9472BB02CB2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4FD4A4-CBCB-40CD-880A-06D628C65387}" type="doc">
      <dgm:prSet loTypeId="urn:microsoft.com/office/officeart/2005/8/layout/bList2" loCatId="list" qsTypeId="urn:microsoft.com/office/officeart/2005/8/quickstyle/3d3" qsCatId="3D" csTypeId="urn:microsoft.com/office/officeart/2005/8/colors/colorful2" csCatId="colorful" phldr="1"/>
      <dgm:spPr/>
    </dgm:pt>
    <dgm:pt modelId="{5F5B4641-510E-4797-B5DF-4546D9F7E301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 smtClean="0"/>
            <a:t>Atención integral en salud sexual y reproductiva (SSR)</a:t>
          </a:r>
          <a:endParaRPr lang="es-ES" dirty="0"/>
        </a:p>
      </dgm:t>
    </dgm:pt>
    <dgm:pt modelId="{B71F6BA2-A58A-4C40-A24C-C89A0B06C43B}" type="parTrans" cxnId="{5E4D2561-3591-4CE1-A059-7EDF8DD0001F}">
      <dgm:prSet/>
      <dgm:spPr/>
      <dgm:t>
        <a:bodyPr/>
        <a:lstStyle/>
        <a:p>
          <a:endParaRPr lang="es-ES"/>
        </a:p>
      </dgm:t>
    </dgm:pt>
    <dgm:pt modelId="{FF4E623A-A230-4D98-B7C5-0BA403A7F857}" type="sibTrans" cxnId="{5E4D2561-3591-4CE1-A059-7EDF8DD0001F}">
      <dgm:prSet/>
      <dgm:spPr/>
      <dgm:t>
        <a:bodyPr/>
        <a:lstStyle/>
        <a:p>
          <a:endParaRPr lang="es-ES"/>
        </a:p>
      </dgm:t>
    </dgm:pt>
    <dgm:pt modelId="{1BBF8B74-D302-4A03-80BB-C3694FD3A771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s-ES" dirty="0" smtClean="0"/>
            <a:t>Atención integral a las enfermedades prevalentes en el ciclo de vida</a:t>
          </a:r>
          <a:endParaRPr lang="es-ES" dirty="0"/>
        </a:p>
      </dgm:t>
    </dgm:pt>
    <dgm:pt modelId="{640F1C2A-61EB-4D05-AA6F-8874F0F2598F}" type="parTrans" cxnId="{DE46DBF4-CFFF-431A-BF59-4F68C6CBC80A}">
      <dgm:prSet/>
      <dgm:spPr/>
      <dgm:t>
        <a:bodyPr/>
        <a:lstStyle/>
        <a:p>
          <a:endParaRPr lang="es-ES"/>
        </a:p>
      </dgm:t>
    </dgm:pt>
    <dgm:pt modelId="{7D249785-1D75-49DF-A70A-A33DAD78AD60}" type="sibTrans" cxnId="{DE46DBF4-CFFF-431A-BF59-4F68C6CBC80A}">
      <dgm:prSet/>
      <dgm:spPr/>
      <dgm:t>
        <a:bodyPr/>
        <a:lstStyle/>
        <a:p>
          <a:endParaRPr lang="es-ES"/>
        </a:p>
      </dgm:t>
    </dgm:pt>
    <dgm:pt modelId="{84E40F7A-99FE-4BB2-891C-2D47EE6A6C6E}">
      <dgm:prSet custT="1"/>
      <dgm:spPr/>
      <dgm:t>
        <a:bodyPr/>
        <a:lstStyle/>
        <a:p>
          <a:r>
            <a:rPr lang="es-ES" sz="1400" dirty="0" smtClean="0">
              <a:latin typeface="Century Gothic" pitchFamily="34" charset="0"/>
            </a:rPr>
            <a:t>Para la prevención del embarazo en adolescentes, se están desarrollando diferentes estrategias. </a:t>
          </a:r>
          <a:r>
            <a:rPr lang="es-ES" sz="1400" b="1" dirty="0" smtClean="0">
              <a:latin typeface="Century Gothic" pitchFamily="34" charset="0"/>
            </a:rPr>
            <a:t>Los Círculos educativos de adolescentes embarazadas se extienden al 80% de los establecimientos de salud</a:t>
          </a:r>
          <a:r>
            <a:rPr lang="es-ES" sz="1400" dirty="0" smtClean="0">
              <a:latin typeface="Century Gothic" pitchFamily="34" charset="0"/>
            </a:rPr>
            <a:t>. También se han formado 400 promotores juveniles en Salud Sexual y Reproductiva en diferentes lugares del país.</a:t>
          </a:r>
          <a:endParaRPr lang="es-ES" sz="1400" dirty="0">
            <a:latin typeface="Century Gothic" pitchFamily="34" charset="0"/>
          </a:endParaRPr>
        </a:p>
      </dgm:t>
    </dgm:pt>
    <dgm:pt modelId="{057DC73D-002D-41CB-945C-A8AF4A7B2192}" type="parTrans" cxnId="{BFDF4679-2C47-4385-9654-66F12C32B1E4}">
      <dgm:prSet/>
      <dgm:spPr/>
      <dgm:t>
        <a:bodyPr/>
        <a:lstStyle/>
        <a:p>
          <a:endParaRPr lang="es-ES"/>
        </a:p>
      </dgm:t>
    </dgm:pt>
    <dgm:pt modelId="{5BED425C-5E43-4B99-ADBC-745D9E6B58AA}" type="sibTrans" cxnId="{BFDF4679-2C47-4385-9654-66F12C32B1E4}">
      <dgm:prSet/>
      <dgm:spPr/>
      <dgm:t>
        <a:bodyPr/>
        <a:lstStyle/>
        <a:p>
          <a:endParaRPr lang="es-ES"/>
        </a:p>
      </dgm:t>
    </dgm:pt>
    <dgm:pt modelId="{5527530C-CBD2-4823-A0FD-269D3701878D}">
      <dgm:prSet custT="1"/>
      <dgm:spPr/>
      <dgm:t>
        <a:bodyPr/>
        <a:lstStyle/>
        <a:p>
          <a:r>
            <a:rPr lang="es-SV" sz="1400" b="1" dirty="0" smtClean="0">
              <a:latin typeface="Century Gothic" pitchFamily="34" charset="0"/>
            </a:rPr>
            <a:t>Política de Salud Sexual y Reproductiva</a:t>
          </a:r>
          <a:endParaRPr lang="es-ES" sz="1400" b="1" dirty="0">
            <a:latin typeface="Century Gothic" pitchFamily="34" charset="0"/>
          </a:endParaRPr>
        </a:p>
      </dgm:t>
    </dgm:pt>
    <dgm:pt modelId="{5179BFB9-085E-4DDB-AAD9-57A28E9D7072}" type="parTrans" cxnId="{4C91D6E3-9EB1-4AD9-A754-8F5424457EE7}">
      <dgm:prSet/>
      <dgm:spPr/>
      <dgm:t>
        <a:bodyPr/>
        <a:lstStyle/>
        <a:p>
          <a:endParaRPr lang="es-ES"/>
        </a:p>
      </dgm:t>
    </dgm:pt>
    <dgm:pt modelId="{021F6668-02AF-48E3-B61B-CC324FC835E6}" type="sibTrans" cxnId="{4C91D6E3-9EB1-4AD9-A754-8F5424457EE7}">
      <dgm:prSet/>
      <dgm:spPr/>
      <dgm:t>
        <a:bodyPr/>
        <a:lstStyle/>
        <a:p>
          <a:endParaRPr lang="es-ES"/>
        </a:p>
      </dgm:t>
    </dgm:pt>
    <dgm:pt modelId="{806645B6-447E-4428-930E-4CCC4095D495}">
      <dgm:prSet custT="1"/>
      <dgm:spPr/>
      <dgm:t>
        <a:bodyPr/>
        <a:lstStyle/>
        <a:p>
          <a:endParaRPr lang="es-ES" sz="1400" dirty="0">
            <a:latin typeface="Century Gothic" pitchFamily="34" charset="0"/>
          </a:endParaRPr>
        </a:p>
      </dgm:t>
    </dgm:pt>
    <dgm:pt modelId="{B8CBF3B6-CFAA-4989-B8D3-D67FA96F1E67}" type="parTrans" cxnId="{C0781992-5AB1-4BFD-9676-1B8ABEE3763C}">
      <dgm:prSet/>
      <dgm:spPr/>
      <dgm:t>
        <a:bodyPr/>
        <a:lstStyle/>
        <a:p>
          <a:endParaRPr lang="es-ES"/>
        </a:p>
      </dgm:t>
    </dgm:pt>
    <dgm:pt modelId="{9E9AC62F-DD2A-4371-BBF6-FEC6EF1E09F7}" type="sibTrans" cxnId="{C0781992-5AB1-4BFD-9676-1B8ABEE3763C}">
      <dgm:prSet/>
      <dgm:spPr/>
      <dgm:t>
        <a:bodyPr/>
        <a:lstStyle/>
        <a:p>
          <a:endParaRPr lang="es-ES"/>
        </a:p>
      </dgm:t>
    </dgm:pt>
    <dgm:pt modelId="{10BC39EA-E738-47E2-8E19-950083748F7F}">
      <dgm:prSet custT="1"/>
      <dgm:spPr/>
      <dgm:t>
        <a:bodyPr/>
        <a:lstStyle/>
        <a:p>
          <a:r>
            <a:rPr lang="es-ES" sz="1400" dirty="0" smtClean="0">
              <a:latin typeface="Century Gothic" pitchFamily="34" charset="0"/>
            </a:rPr>
            <a:t>Se ha dotado con estetoscopios, tensiómetros, canapé y la ambientación para la atención integral en las Regiones de Salud: Central, Metropolitana y </a:t>
          </a:r>
          <a:r>
            <a:rPr lang="es-ES" sz="1400" dirty="0" err="1" smtClean="0">
              <a:latin typeface="Century Gothic" pitchFamily="34" charset="0"/>
            </a:rPr>
            <a:t>Paracentral</a:t>
          </a:r>
          <a:r>
            <a:rPr lang="es-ES" sz="1400" dirty="0" smtClean="0">
              <a:latin typeface="Century Gothic" pitchFamily="34" charset="0"/>
            </a:rPr>
            <a:t>.</a:t>
          </a:r>
        </a:p>
      </dgm:t>
    </dgm:pt>
    <dgm:pt modelId="{0AC50EC3-8E0C-4433-8E82-D3207EF4359E}" type="parTrans" cxnId="{CD08DA9A-872B-49F4-8A54-87693059CA16}">
      <dgm:prSet/>
      <dgm:spPr/>
      <dgm:t>
        <a:bodyPr/>
        <a:lstStyle/>
        <a:p>
          <a:endParaRPr lang="es-ES"/>
        </a:p>
      </dgm:t>
    </dgm:pt>
    <dgm:pt modelId="{A4FE3CB4-4F45-45B3-BCD0-8FDFC9ECAA9D}" type="sibTrans" cxnId="{CD08DA9A-872B-49F4-8A54-87693059CA16}">
      <dgm:prSet/>
      <dgm:spPr/>
      <dgm:t>
        <a:bodyPr/>
        <a:lstStyle/>
        <a:p>
          <a:endParaRPr lang="es-ES"/>
        </a:p>
      </dgm:t>
    </dgm:pt>
    <dgm:pt modelId="{BD2D9D96-CAC6-4530-999C-D218622737B0}">
      <dgm:prSet custT="1"/>
      <dgm:spPr/>
      <dgm:t>
        <a:bodyPr/>
        <a:lstStyle/>
        <a:p>
          <a:r>
            <a:rPr lang="es-ES" sz="1400" dirty="0" smtClean="0">
              <a:latin typeface="Century Gothic" pitchFamily="34" charset="0"/>
            </a:rPr>
            <a:t>Con esta acción se </a:t>
          </a:r>
          <a:r>
            <a:rPr lang="es-ES" sz="1400" b="1" dirty="0" smtClean="0">
              <a:latin typeface="Century Gothic" pitchFamily="34" charset="0"/>
            </a:rPr>
            <a:t>pretende mejorar la calidad de la prestación de los servicios de atención integral a 12,470 adolescentes</a:t>
          </a:r>
        </a:p>
      </dgm:t>
    </dgm:pt>
    <dgm:pt modelId="{799DCD28-8C69-49E1-9900-886E5EC49B87}" type="parTrans" cxnId="{498914BC-85EE-409E-950C-3EFB82B16015}">
      <dgm:prSet/>
      <dgm:spPr/>
      <dgm:t>
        <a:bodyPr/>
        <a:lstStyle/>
        <a:p>
          <a:endParaRPr lang="es-ES"/>
        </a:p>
      </dgm:t>
    </dgm:pt>
    <dgm:pt modelId="{1051E45F-CECF-48B4-A9FA-CAD003618B40}" type="sibTrans" cxnId="{498914BC-85EE-409E-950C-3EFB82B16015}">
      <dgm:prSet/>
      <dgm:spPr/>
      <dgm:t>
        <a:bodyPr/>
        <a:lstStyle/>
        <a:p>
          <a:endParaRPr lang="es-ES"/>
        </a:p>
      </dgm:t>
    </dgm:pt>
    <dgm:pt modelId="{B5B9645F-342B-4A36-9697-72CF09B6E202}">
      <dgm:prSet custT="1"/>
      <dgm:spPr/>
      <dgm:t>
        <a:bodyPr/>
        <a:lstStyle/>
        <a:p>
          <a:endParaRPr lang="es-ES" sz="1400" dirty="0" smtClean="0">
            <a:latin typeface="Century Gothic" pitchFamily="34" charset="0"/>
          </a:endParaRPr>
        </a:p>
      </dgm:t>
    </dgm:pt>
    <dgm:pt modelId="{D8B898D5-8477-4067-85D2-4BE2D1BB9E00}" type="parTrans" cxnId="{4E7E24BE-6EEE-492A-854D-C7ADE71148EE}">
      <dgm:prSet/>
      <dgm:spPr/>
      <dgm:t>
        <a:bodyPr/>
        <a:lstStyle/>
        <a:p>
          <a:endParaRPr lang="es-ES"/>
        </a:p>
      </dgm:t>
    </dgm:pt>
    <dgm:pt modelId="{48B8FD1E-B1F7-4D07-9DBE-611139DB08A6}" type="sibTrans" cxnId="{4E7E24BE-6EEE-492A-854D-C7ADE71148EE}">
      <dgm:prSet/>
      <dgm:spPr/>
      <dgm:t>
        <a:bodyPr/>
        <a:lstStyle/>
        <a:p>
          <a:endParaRPr lang="es-ES"/>
        </a:p>
      </dgm:t>
    </dgm:pt>
    <dgm:pt modelId="{FDF115E5-BA4A-4143-95D3-7965C4053ACB}" type="pres">
      <dgm:prSet presAssocID="{694FD4A4-CBCB-40CD-880A-06D628C65387}" presName="diagram" presStyleCnt="0">
        <dgm:presLayoutVars>
          <dgm:dir/>
          <dgm:animLvl val="lvl"/>
          <dgm:resizeHandles val="exact"/>
        </dgm:presLayoutVars>
      </dgm:prSet>
      <dgm:spPr/>
    </dgm:pt>
    <dgm:pt modelId="{A060C47B-D0ED-4CBF-85FF-B1D629FC080D}" type="pres">
      <dgm:prSet presAssocID="{5F5B4641-510E-4797-B5DF-4546D9F7E301}" presName="compNode" presStyleCnt="0"/>
      <dgm:spPr/>
    </dgm:pt>
    <dgm:pt modelId="{0DBE22EA-6D9F-46E0-840E-7EBA54440E40}" type="pres">
      <dgm:prSet presAssocID="{5F5B4641-510E-4797-B5DF-4546D9F7E301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B044BF-3678-43AE-ABEC-152A45CBA399}" type="pres">
      <dgm:prSet presAssocID="{5F5B4641-510E-4797-B5DF-4546D9F7E30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92404D-F1BE-47BB-9B15-D35C2BC6055E}" type="pres">
      <dgm:prSet presAssocID="{5F5B4641-510E-4797-B5DF-4546D9F7E301}" presName="parentRect" presStyleLbl="alignNode1" presStyleIdx="0" presStyleCnt="2"/>
      <dgm:spPr/>
      <dgm:t>
        <a:bodyPr/>
        <a:lstStyle/>
        <a:p>
          <a:endParaRPr lang="es-ES"/>
        </a:p>
      </dgm:t>
    </dgm:pt>
    <dgm:pt modelId="{C78FE8E9-B868-4B7D-9087-C24F5CC34C34}" type="pres">
      <dgm:prSet presAssocID="{5F5B4641-510E-4797-B5DF-4546D9F7E301}" presName="adorn" presStyleLbl="fgAccFollow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51C9ED-878A-4FB0-BB8E-2AD275AEE21E}" type="pres">
      <dgm:prSet presAssocID="{FF4E623A-A230-4D98-B7C5-0BA403A7F857}" presName="sibTrans" presStyleLbl="sibTrans2D1" presStyleIdx="0" presStyleCnt="0"/>
      <dgm:spPr/>
      <dgm:t>
        <a:bodyPr/>
        <a:lstStyle/>
        <a:p>
          <a:endParaRPr lang="es-ES"/>
        </a:p>
      </dgm:t>
    </dgm:pt>
    <dgm:pt modelId="{2F15BEC3-13C3-4256-A29B-3A255F123A32}" type="pres">
      <dgm:prSet presAssocID="{1BBF8B74-D302-4A03-80BB-C3694FD3A771}" presName="compNode" presStyleCnt="0"/>
      <dgm:spPr/>
    </dgm:pt>
    <dgm:pt modelId="{4777DD2C-C04E-4DA1-9587-052DFB6BD9FF}" type="pres">
      <dgm:prSet presAssocID="{1BBF8B74-D302-4A03-80BB-C3694FD3A771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79F419-5F2A-49D0-9089-166941CEF044}" type="pres">
      <dgm:prSet presAssocID="{1BBF8B74-D302-4A03-80BB-C3694FD3A7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2423D9-9E33-46BA-8D00-7C8CCE8ED86E}" type="pres">
      <dgm:prSet presAssocID="{1BBF8B74-D302-4A03-80BB-C3694FD3A771}" presName="parentRect" presStyleLbl="alignNode1" presStyleIdx="1" presStyleCnt="2"/>
      <dgm:spPr/>
      <dgm:t>
        <a:bodyPr/>
        <a:lstStyle/>
        <a:p>
          <a:endParaRPr lang="es-ES"/>
        </a:p>
      </dgm:t>
    </dgm:pt>
    <dgm:pt modelId="{0E59499D-4FD7-4166-872C-D51E42936FAA}" type="pres">
      <dgm:prSet presAssocID="{1BBF8B74-D302-4A03-80BB-C3694FD3A771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4C91D6E3-9EB1-4AD9-A754-8F5424457EE7}" srcId="{5F5B4641-510E-4797-B5DF-4546D9F7E301}" destId="{5527530C-CBD2-4823-A0FD-269D3701878D}" srcOrd="0" destOrd="0" parTransId="{5179BFB9-085E-4DDB-AAD9-57A28E9D7072}" sibTransId="{021F6668-02AF-48E3-B61B-CC324FC835E6}"/>
    <dgm:cxn modelId="{498914BC-85EE-409E-950C-3EFB82B16015}" srcId="{1BBF8B74-D302-4A03-80BB-C3694FD3A771}" destId="{BD2D9D96-CAC6-4530-999C-D218622737B0}" srcOrd="2" destOrd="0" parTransId="{799DCD28-8C69-49E1-9900-886E5EC49B87}" sibTransId="{1051E45F-CECF-48B4-A9FA-CAD003618B40}"/>
    <dgm:cxn modelId="{1D717B30-EDE2-488F-BFAC-BB0BC3073102}" type="presOf" srcId="{5F5B4641-510E-4797-B5DF-4546D9F7E301}" destId="{EEB044BF-3678-43AE-ABEC-152A45CBA399}" srcOrd="0" destOrd="0" presId="urn:microsoft.com/office/officeart/2005/8/layout/bList2"/>
    <dgm:cxn modelId="{4E7E24BE-6EEE-492A-854D-C7ADE71148EE}" srcId="{1BBF8B74-D302-4A03-80BB-C3694FD3A771}" destId="{B5B9645F-342B-4A36-9697-72CF09B6E202}" srcOrd="1" destOrd="0" parTransId="{D8B898D5-8477-4067-85D2-4BE2D1BB9E00}" sibTransId="{48B8FD1E-B1F7-4D07-9DBE-611139DB08A6}"/>
    <dgm:cxn modelId="{C0781992-5AB1-4BFD-9676-1B8ABEE3763C}" srcId="{5F5B4641-510E-4797-B5DF-4546D9F7E301}" destId="{806645B6-447E-4428-930E-4CCC4095D495}" srcOrd="1" destOrd="0" parTransId="{B8CBF3B6-CFAA-4989-B8D3-D67FA96F1E67}" sibTransId="{9E9AC62F-DD2A-4371-BBF6-FEC6EF1E09F7}"/>
    <dgm:cxn modelId="{F86635C8-8966-49B8-80C0-E5AA1A57D81A}" type="presOf" srcId="{1BBF8B74-D302-4A03-80BB-C3694FD3A771}" destId="{4C2423D9-9E33-46BA-8D00-7C8CCE8ED86E}" srcOrd="1" destOrd="0" presId="urn:microsoft.com/office/officeart/2005/8/layout/bList2"/>
    <dgm:cxn modelId="{840E6956-7B42-48EE-902C-4F3FFD153321}" type="presOf" srcId="{806645B6-447E-4428-930E-4CCC4095D495}" destId="{0DBE22EA-6D9F-46E0-840E-7EBA54440E40}" srcOrd="0" destOrd="1" presId="urn:microsoft.com/office/officeart/2005/8/layout/bList2"/>
    <dgm:cxn modelId="{CD08DA9A-872B-49F4-8A54-87693059CA16}" srcId="{1BBF8B74-D302-4A03-80BB-C3694FD3A771}" destId="{10BC39EA-E738-47E2-8E19-950083748F7F}" srcOrd="0" destOrd="0" parTransId="{0AC50EC3-8E0C-4433-8E82-D3207EF4359E}" sibTransId="{A4FE3CB4-4F45-45B3-BCD0-8FDFC9ECAA9D}"/>
    <dgm:cxn modelId="{BFDF4679-2C47-4385-9654-66F12C32B1E4}" srcId="{5F5B4641-510E-4797-B5DF-4546D9F7E301}" destId="{84E40F7A-99FE-4BB2-891C-2D47EE6A6C6E}" srcOrd="2" destOrd="0" parTransId="{057DC73D-002D-41CB-945C-A8AF4A7B2192}" sibTransId="{5BED425C-5E43-4B99-ADBC-745D9E6B58AA}"/>
    <dgm:cxn modelId="{50D169A1-FA63-4A08-81BB-6F9AFD902DE3}" type="presOf" srcId="{84E40F7A-99FE-4BB2-891C-2D47EE6A6C6E}" destId="{0DBE22EA-6D9F-46E0-840E-7EBA54440E40}" srcOrd="0" destOrd="2" presId="urn:microsoft.com/office/officeart/2005/8/layout/bList2"/>
    <dgm:cxn modelId="{C82A86B2-B8AC-464C-A425-9B73C7124EF4}" type="presOf" srcId="{1BBF8B74-D302-4A03-80BB-C3694FD3A771}" destId="{2C79F419-5F2A-49D0-9089-166941CEF044}" srcOrd="0" destOrd="0" presId="urn:microsoft.com/office/officeart/2005/8/layout/bList2"/>
    <dgm:cxn modelId="{2BBE9503-A732-4F2A-B8B7-9E3190D425E1}" type="presOf" srcId="{5527530C-CBD2-4823-A0FD-269D3701878D}" destId="{0DBE22EA-6D9F-46E0-840E-7EBA54440E40}" srcOrd="0" destOrd="0" presId="urn:microsoft.com/office/officeart/2005/8/layout/bList2"/>
    <dgm:cxn modelId="{72141653-16DC-4025-8C5B-CA4691F0DBB9}" type="presOf" srcId="{694FD4A4-CBCB-40CD-880A-06D628C65387}" destId="{FDF115E5-BA4A-4143-95D3-7965C4053ACB}" srcOrd="0" destOrd="0" presId="urn:microsoft.com/office/officeart/2005/8/layout/bList2"/>
    <dgm:cxn modelId="{DE46DBF4-CFFF-431A-BF59-4F68C6CBC80A}" srcId="{694FD4A4-CBCB-40CD-880A-06D628C65387}" destId="{1BBF8B74-D302-4A03-80BB-C3694FD3A771}" srcOrd="1" destOrd="0" parTransId="{640F1C2A-61EB-4D05-AA6F-8874F0F2598F}" sibTransId="{7D249785-1D75-49DF-A70A-A33DAD78AD60}"/>
    <dgm:cxn modelId="{EB829661-50CD-40B2-91DC-FAB4C2580ABE}" type="presOf" srcId="{5F5B4641-510E-4797-B5DF-4546D9F7E301}" destId="{C092404D-F1BE-47BB-9B15-D35C2BC6055E}" srcOrd="1" destOrd="0" presId="urn:microsoft.com/office/officeart/2005/8/layout/bList2"/>
    <dgm:cxn modelId="{15C85621-FC7B-4D7A-974F-924C945E16E2}" type="presOf" srcId="{BD2D9D96-CAC6-4530-999C-D218622737B0}" destId="{4777DD2C-C04E-4DA1-9587-052DFB6BD9FF}" srcOrd="0" destOrd="2" presId="urn:microsoft.com/office/officeart/2005/8/layout/bList2"/>
    <dgm:cxn modelId="{CB84803A-2643-417D-85C1-DAA9BC1EFCE6}" type="presOf" srcId="{B5B9645F-342B-4A36-9697-72CF09B6E202}" destId="{4777DD2C-C04E-4DA1-9587-052DFB6BD9FF}" srcOrd="0" destOrd="1" presId="urn:microsoft.com/office/officeart/2005/8/layout/bList2"/>
    <dgm:cxn modelId="{89912970-9465-4464-81EF-12363BA7CB8A}" type="presOf" srcId="{FF4E623A-A230-4D98-B7C5-0BA403A7F857}" destId="{3D51C9ED-878A-4FB0-BB8E-2AD275AEE21E}" srcOrd="0" destOrd="0" presId="urn:microsoft.com/office/officeart/2005/8/layout/bList2"/>
    <dgm:cxn modelId="{5E4D2561-3591-4CE1-A059-7EDF8DD0001F}" srcId="{694FD4A4-CBCB-40CD-880A-06D628C65387}" destId="{5F5B4641-510E-4797-B5DF-4546D9F7E301}" srcOrd="0" destOrd="0" parTransId="{B71F6BA2-A58A-4C40-A24C-C89A0B06C43B}" sibTransId="{FF4E623A-A230-4D98-B7C5-0BA403A7F857}"/>
    <dgm:cxn modelId="{A6F7A25C-5B73-442E-B7F7-296F8D004356}" type="presOf" srcId="{10BC39EA-E738-47E2-8E19-950083748F7F}" destId="{4777DD2C-C04E-4DA1-9587-052DFB6BD9FF}" srcOrd="0" destOrd="0" presId="urn:microsoft.com/office/officeart/2005/8/layout/bList2"/>
    <dgm:cxn modelId="{BB628ABB-6C60-4848-BECF-4657B4DA73AB}" type="presParOf" srcId="{FDF115E5-BA4A-4143-95D3-7965C4053ACB}" destId="{A060C47B-D0ED-4CBF-85FF-B1D629FC080D}" srcOrd="0" destOrd="0" presId="urn:microsoft.com/office/officeart/2005/8/layout/bList2"/>
    <dgm:cxn modelId="{8CECE17B-1C63-4184-B3AB-97366DCA86A0}" type="presParOf" srcId="{A060C47B-D0ED-4CBF-85FF-B1D629FC080D}" destId="{0DBE22EA-6D9F-46E0-840E-7EBA54440E40}" srcOrd="0" destOrd="0" presId="urn:microsoft.com/office/officeart/2005/8/layout/bList2"/>
    <dgm:cxn modelId="{6DF12ACA-EC49-47FD-842C-136341CA48F8}" type="presParOf" srcId="{A060C47B-D0ED-4CBF-85FF-B1D629FC080D}" destId="{EEB044BF-3678-43AE-ABEC-152A45CBA399}" srcOrd="1" destOrd="0" presId="urn:microsoft.com/office/officeart/2005/8/layout/bList2"/>
    <dgm:cxn modelId="{2CD44130-4DFC-4844-B87E-87C72882F742}" type="presParOf" srcId="{A060C47B-D0ED-4CBF-85FF-B1D629FC080D}" destId="{C092404D-F1BE-47BB-9B15-D35C2BC6055E}" srcOrd="2" destOrd="0" presId="urn:microsoft.com/office/officeart/2005/8/layout/bList2"/>
    <dgm:cxn modelId="{50EE7FD5-664D-4AAF-B76F-E5CA6342710E}" type="presParOf" srcId="{A060C47B-D0ED-4CBF-85FF-B1D629FC080D}" destId="{C78FE8E9-B868-4B7D-9087-C24F5CC34C34}" srcOrd="3" destOrd="0" presId="urn:microsoft.com/office/officeart/2005/8/layout/bList2"/>
    <dgm:cxn modelId="{9CD11827-1332-48BA-81E8-A3D9EE577FB7}" type="presParOf" srcId="{FDF115E5-BA4A-4143-95D3-7965C4053ACB}" destId="{3D51C9ED-878A-4FB0-BB8E-2AD275AEE21E}" srcOrd="1" destOrd="0" presId="urn:microsoft.com/office/officeart/2005/8/layout/bList2"/>
    <dgm:cxn modelId="{3500495C-E87A-40E3-B52C-771160E7E76B}" type="presParOf" srcId="{FDF115E5-BA4A-4143-95D3-7965C4053ACB}" destId="{2F15BEC3-13C3-4256-A29B-3A255F123A32}" srcOrd="2" destOrd="0" presId="urn:microsoft.com/office/officeart/2005/8/layout/bList2"/>
    <dgm:cxn modelId="{69317A50-3D60-4400-AC65-5C67306403DA}" type="presParOf" srcId="{2F15BEC3-13C3-4256-A29B-3A255F123A32}" destId="{4777DD2C-C04E-4DA1-9587-052DFB6BD9FF}" srcOrd="0" destOrd="0" presId="urn:microsoft.com/office/officeart/2005/8/layout/bList2"/>
    <dgm:cxn modelId="{C8B444BC-9C8B-43D6-9B28-F073BAC75772}" type="presParOf" srcId="{2F15BEC3-13C3-4256-A29B-3A255F123A32}" destId="{2C79F419-5F2A-49D0-9089-166941CEF044}" srcOrd="1" destOrd="0" presId="urn:microsoft.com/office/officeart/2005/8/layout/bList2"/>
    <dgm:cxn modelId="{06353B29-B2B3-4D43-87C9-53CC794D62C9}" type="presParOf" srcId="{2F15BEC3-13C3-4256-A29B-3A255F123A32}" destId="{4C2423D9-9E33-46BA-8D00-7C8CCE8ED86E}" srcOrd="2" destOrd="0" presId="urn:microsoft.com/office/officeart/2005/8/layout/bList2"/>
    <dgm:cxn modelId="{EB178A8A-7E0E-417E-BF7C-E322D79837C1}" type="presParOf" srcId="{2F15BEC3-13C3-4256-A29B-3A255F123A32}" destId="{0E59499D-4FD7-4166-872C-D51E42936FAA}" srcOrd="3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4FD4A4-CBCB-40CD-880A-06D628C65387}" type="doc">
      <dgm:prSet loTypeId="urn:microsoft.com/office/officeart/2005/8/layout/bList2" loCatId="list" qsTypeId="urn:microsoft.com/office/officeart/2005/8/quickstyle/3d3" qsCatId="3D" csTypeId="urn:microsoft.com/office/officeart/2005/8/colors/colorful2" csCatId="colorful" phldr="1"/>
      <dgm:spPr/>
    </dgm:pt>
    <dgm:pt modelId="{F0758AEF-B708-4ABD-BD20-3197BDAC78AE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sz="1400" b="1" dirty="0" smtClean="0"/>
            <a:t>Investigaciones e intervención en salud renal</a:t>
          </a:r>
          <a:endParaRPr lang="es-ES" sz="1400" b="1" dirty="0"/>
        </a:p>
      </dgm:t>
    </dgm:pt>
    <dgm:pt modelId="{E2FBDF6F-C470-4EE2-94A8-D64661DA8ECB}" type="parTrans" cxnId="{C556BBD0-0F57-4CBF-95B2-F88B6C80CC3E}">
      <dgm:prSet/>
      <dgm:spPr/>
      <dgm:t>
        <a:bodyPr/>
        <a:lstStyle/>
        <a:p>
          <a:endParaRPr lang="es-ES"/>
        </a:p>
      </dgm:t>
    </dgm:pt>
    <dgm:pt modelId="{A8279A10-2D72-4700-8B38-0926D498B792}" type="sibTrans" cxnId="{C556BBD0-0F57-4CBF-95B2-F88B6C80CC3E}">
      <dgm:prSet/>
      <dgm:spPr/>
      <dgm:t>
        <a:bodyPr/>
        <a:lstStyle/>
        <a:p>
          <a:endParaRPr lang="es-ES"/>
        </a:p>
      </dgm:t>
    </dgm:pt>
    <dgm:pt modelId="{206EACA8-EC69-4E6C-A1BA-2343231ECA1F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" sz="1400" b="1" dirty="0" smtClean="0"/>
            <a:t>Programa Nacional de ITS/VIH/sida</a:t>
          </a:r>
          <a:endParaRPr lang="es-ES" sz="1400" b="1" dirty="0"/>
        </a:p>
      </dgm:t>
    </dgm:pt>
    <dgm:pt modelId="{E5439AB6-88CF-45B4-9C54-9891BC619E79}" type="parTrans" cxnId="{CD91E276-186D-464C-8CCF-856577E6DED5}">
      <dgm:prSet/>
      <dgm:spPr/>
      <dgm:t>
        <a:bodyPr/>
        <a:lstStyle/>
        <a:p>
          <a:endParaRPr lang="es-ES"/>
        </a:p>
      </dgm:t>
    </dgm:pt>
    <dgm:pt modelId="{12B6B6C1-6EAC-41C9-936E-580C69A41874}" type="sibTrans" cxnId="{CD91E276-186D-464C-8CCF-856577E6DED5}">
      <dgm:prSet/>
      <dgm:spPr/>
      <dgm:t>
        <a:bodyPr/>
        <a:lstStyle/>
        <a:p>
          <a:endParaRPr lang="es-ES"/>
        </a:p>
      </dgm:t>
    </dgm:pt>
    <dgm:pt modelId="{24D92EE3-C25B-402D-BDDE-D26AB35BBC89}">
      <dgm:prSet phldrT="[Texto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ES" b="1" dirty="0" smtClean="0"/>
            <a:t>Atención integral e integrada en salud a las personas víctimas de violencia en todas sus formas en el ciclo de vida</a:t>
          </a:r>
          <a:endParaRPr lang="es-ES" dirty="0"/>
        </a:p>
      </dgm:t>
    </dgm:pt>
    <dgm:pt modelId="{F91C767D-188B-4BF3-AD22-38845014DF17}" type="parTrans" cxnId="{9D4959A2-A4CD-46EF-9D6C-F48F6D717162}">
      <dgm:prSet/>
      <dgm:spPr/>
      <dgm:t>
        <a:bodyPr/>
        <a:lstStyle/>
        <a:p>
          <a:endParaRPr lang="es-ES"/>
        </a:p>
      </dgm:t>
    </dgm:pt>
    <dgm:pt modelId="{B356F648-5E60-4698-A36E-BC79A15BC6A4}" type="sibTrans" cxnId="{9D4959A2-A4CD-46EF-9D6C-F48F6D717162}">
      <dgm:prSet/>
      <dgm:spPr/>
      <dgm:t>
        <a:bodyPr/>
        <a:lstStyle/>
        <a:p>
          <a:endParaRPr lang="es-ES"/>
        </a:p>
      </dgm:t>
    </dgm:pt>
    <dgm:pt modelId="{C0B15C5E-C9C5-4A7D-8BAB-89E6AC9D3F18}">
      <dgm:prSet custT="1"/>
      <dgm:spPr/>
      <dgm:t>
        <a:bodyPr/>
        <a:lstStyle/>
        <a:p>
          <a:r>
            <a:rPr lang="es-ES" sz="1200" dirty="0" smtClean="0">
              <a:latin typeface="Century Gothic" pitchFamily="34" charset="0"/>
            </a:rPr>
            <a:t>Para fortalecer los procesos de atención de víctimas de la violencia sexual e intrafamiliar, se han implementado dos áreas de atención diferenciada, con equipo y mobiliario, en los hospitales: San Juan de Dios de Santa Ana y San Rafael de Santa Tecla. </a:t>
          </a:r>
        </a:p>
      </dgm:t>
    </dgm:pt>
    <dgm:pt modelId="{4A052473-BCF3-4F5F-A682-D778C23C7AA3}" type="parTrans" cxnId="{4F3C5705-43DC-4545-986B-F0735D2A0CA0}">
      <dgm:prSet/>
      <dgm:spPr/>
      <dgm:t>
        <a:bodyPr/>
        <a:lstStyle/>
        <a:p>
          <a:endParaRPr lang="es-ES"/>
        </a:p>
      </dgm:t>
    </dgm:pt>
    <dgm:pt modelId="{61C4176D-E559-4E6D-9E34-DF780244DBDA}" type="sibTrans" cxnId="{4F3C5705-43DC-4545-986B-F0735D2A0CA0}">
      <dgm:prSet/>
      <dgm:spPr/>
      <dgm:t>
        <a:bodyPr/>
        <a:lstStyle/>
        <a:p>
          <a:endParaRPr lang="es-ES"/>
        </a:p>
      </dgm:t>
    </dgm:pt>
    <dgm:pt modelId="{1B7443AB-01FF-4374-AED3-538855A727DD}">
      <dgm:prSet custT="1"/>
      <dgm:spPr/>
      <dgm:t>
        <a:bodyPr/>
        <a:lstStyle/>
        <a:p>
          <a:r>
            <a:rPr lang="es-ES" sz="1200" dirty="0" smtClean="0">
              <a:latin typeface="Century Gothic" pitchFamily="34" charset="0"/>
            </a:rPr>
            <a:t>Se han desarrollado, a través del Instituto Nacional de Salud, investigaciones epidemiológicas que a lo largo de 2 años abarcaron 11 comunidades (Bajo Lempa, San Miguel y </a:t>
          </a:r>
          <a:r>
            <a:rPr lang="es-ES" sz="1200" dirty="0" err="1" smtClean="0">
              <a:latin typeface="Century Gothic" pitchFamily="34" charset="0"/>
            </a:rPr>
            <a:t>Guayapa</a:t>
          </a:r>
          <a:r>
            <a:rPr lang="es-ES" sz="1200" dirty="0" smtClean="0">
              <a:latin typeface="Century Gothic" pitchFamily="34" charset="0"/>
            </a:rPr>
            <a:t>), 1306 familias y 5018 personas de todas las edades. Éstos reportaron prevalencias elevadas de 16 a 20% y disminución de la función renal desde edades tempranas </a:t>
          </a:r>
          <a:r>
            <a:rPr lang="es-ES" sz="1050" dirty="0" smtClean="0">
              <a:latin typeface="Century Gothic" pitchFamily="34" charset="0"/>
            </a:rPr>
            <a:t>en menores de 20 años.</a:t>
          </a:r>
        </a:p>
      </dgm:t>
    </dgm:pt>
    <dgm:pt modelId="{352FE883-504F-410E-A107-61925D33B6AC}" type="parTrans" cxnId="{3E28A2B7-506B-4E5F-8027-E3A6CA1D7404}">
      <dgm:prSet/>
      <dgm:spPr/>
      <dgm:t>
        <a:bodyPr/>
        <a:lstStyle/>
        <a:p>
          <a:endParaRPr lang="es-ES"/>
        </a:p>
      </dgm:t>
    </dgm:pt>
    <dgm:pt modelId="{45703485-79E1-49B6-8485-EADFFB03418E}" type="sibTrans" cxnId="{3E28A2B7-506B-4E5F-8027-E3A6CA1D7404}">
      <dgm:prSet/>
      <dgm:spPr/>
      <dgm:t>
        <a:bodyPr/>
        <a:lstStyle/>
        <a:p>
          <a:endParaRPr lang="es-ES"/>
        </a:p>
      </dgm:t>
    </dgm:pt>
    <dgm:pt modelId="{8D7AD241-FFEC-4F4A-9998-3F23733C7AF3}">
      <dgm:prSet custT="1"/>
      <dgm:spPr/>
      <dgm:t>
        <a:bodyPr/>
        <a:lstStyle/>
        <a:p>
          <a:r>
            <a:rPr lang="es-ES" sz="1200" dirty="0" smtClean="0">
              <a:latin typeface="Century Gothic" pitchFamily="34" charset="0"/>
            </a:rPr>
            <a:t>Centra sus esfuerzos en la prevención primaria, para poblaciones con mayor riesgo y vulnerabilidad. Enfoca su atención en incrementar el diagnóstico precoz del VIH; así como en asegurar la atención integral del VIH y mantener la respuesta multisectorial con apego al cumplimiento de los derechos humanos</a:t>
          </a:r>
        </a:p>
      </dgm:t>
    </dgm:pt>
    <dgm:pt modelId="{1A32F048-2634-4861-A1C2-5A2604241A87}" type="parTrans" cxnId="{5C59DE6B-791C-4BA8-82B5-C5854EA943AE}">
      <dgm:prSet/>
      <dgm:spPr/>
      <dgm:t>
        <a:bodyPr/>
        <a:lstStyle/>
        <a:p>
          <a:endParaRPr lang="es-ES"/>
        </a:p>
      </dgm:t>
    </dgm:pt>
    <dgm:pt modelId="{74BF1242-9B2B-4F88-8D80-EAB54CDD914B}" type="sibTrans" cxnId="{5C59DE6B-791C-4BA8-82B5-C5854EA943AE}">
      <dgm:prSet/>
      <dgm:spPr/>
      <dgm:t>
        <a:bodyPr/>
        <a:lstStyle/>
        <a:p>
          <a:endParaRPr lang="es-ES"/>
        </a:p>
      </dgm:t>
    </dgm:pt>
    <dgm:pt modelId="{F24F1ED1-CC6E-47A3-9112-88B0B3E4AD2D}">
      <dgm:prSet custT="1"/>
      <dgm:spPr/>
      <dgm:t>
        <a:bodyPr/>
        <a:lstStyle/>
        <a:p>
          <a:r>
            <a:rPr lang="es-ES" sz="1200" dirty="0" smtClean="0">
              <a:latin typeface="Century Gothic" pitchFamily="34" charset="0"/>
            </a:rPr>
            <a:t>Se </a:t>
          </a:r>
          <a:r>
            <a:rPr lang="es-ES" sz="1200" dirty="0" err="1" smtClean="0">
              <a:latin typeface="Century Gothic" pitchFamily="34" charset="0"/>
            </a:rPr>
            <a:t>capacitaron,a</a:t>
          </a:r>
          <a:r>
            <a:rPr lang="es-ES" sz="1200" dirty="0" smtClean="0">
              <a:latin typeface="Century Gothic" pitchFamily="34" charset="0"/>
            </a:rPr>
            <a:t> 180 </a:t>
          </a:r>
          <a:r>
            <a:rPr lang="es-ES" sz="1200" dirty="0" smtClean="0">
              <a:latin typeface="Century Gothic" pitchFamily="34" charset="0"/>
            </a:rPr>
            <a:t>profesionales interdisciplinarios de ginecología, medicina interna, enfermería, trabajo social y psicología</a:t>
          </a:r>
        </a:p>
      </dgm:t>
    </dgm:pt>
    <dgm:pt modelId="{E9A5094C-445C-43EA-97AA-C706CB3046EA}" type="parTrans" cxnId="{767BA6E1-6FE9-45E6-8CDD-33F8AEEC50AE}">
      <dgm:prSet/>
      <dgm:spPr/>
      <dgm:t>
        <a:bodyPr/>
        <a:lstStyle/>
        <a:p>
          <a:endParaRPr lang="es-ES"/>
        </a:p>
      </dgm:t>
    </dgm:pt>
    <dgm:pt modelId="{721EEEE0-5D20-4786-8545-AD3395D35196}" type="sibTrans" cxnId="{767BA6E1-6FE9-45E6-8CDD-33F8AEEC50AE}">
      <dgm:prSet/>
      <dgm:spPr/>
      <dgm:t>
        <a:bodyPr/>
        <a:lstStyle/>
        <a:p>
          <a:endParaRPr lang="es-ES"/>
        </a:p>
      </dgm:t>
    </dgm:pt>
    <dgm:pt modelId="{FDF115E5-BA4A-4143-95D3-7965C4053ACB}" type="pres">
      <dgm:prSet presAssocID="{694FD4A4-CBCB-40CD-880A-06D628C65387}" presName="diagram" presStyleCnt="0">
        <dgm:presLayoutVars>
          <dgm:dir/>
          <dgm:animLvl val="lvl"/>
          <dgm:resizeHandles val="exact"/>
        </dgm:presLayoutVars>
      </dgm:prSet>
      <dgm:spPr/>
    </dgm:pt>
    <dgm:pt modelId="{7983082E-2261-4E6A-810D-ED6D4C8D31E9}" type="pres">
      <dgm:prSet presAssocID="{24D92EE3-C25B-402D-BDDE-D26AB35BBC89}" presName="compNode" presStyleCnt="0"/>
      <dgm:spPr/>
    </dgm:pt>
    <dgm:pt modelId="{2325086E-2E74-4F1C-8D3A-9DC86B4BE671}" type="pres">
      <dgm:prSet presAssocID="{24D92EE3-C25B-402D-BDDE-D26AB35BBC89}" presName="childRect" presStyleLbl="bgAcc1" presStyleIdx="0" presStyleCnt="3" custScaleY="2087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C510BD-C676-4D7D-B2AC-A78500C22C7F}" type="pres">
      <dgm:prSet presAssocID="{24D92EE3-C25B-402D-BDDE-D26AB35BBC8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5CF3F3-EBF2-4BAA-99FC-15C317AA56B7}" type="pres">
      <dgm:prSet presAssocID="{24D92EE3-C25B-402D-BDDE-D26AB35BBC89}" presName="parentRect" presStyleLbl="alignNode1" presStyleIdx="0" presStyleCnt="3" custLinFactNeighborX="1431" custLinFactNeighborY="30169"/>
      <dgm:spPr/>
      <dgm:t>
        <a:bodyPr/>
        <a:lstStyle/>
        <a:p>
          <a:endParaRPr lang="es-ES"/>
        </a:p>
      </dgm:t>
    </dgm:pt>
    <dgm:pt modelId="{4C6CB888-4B58-4C0E-9474-C8208D957FDC}" type="pres">
      <dgm:prSet presAssocID="{24D92EE3-C25B-402D-BDDE-D26AB35BBC89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5EE0FEF-C02E-43BA-8020-5B78FB63B628}" type="pres">
      <dgm:prSet presAssocID="{B356F648-5E60-4698-A36E-BC79A15BC6A4}" presName="sibTrans" presStyleLbl="sibTrans2D1" presStyleIdx="0" presStyleCnt="0"/>
      <dgm:spPr/>
      <dgm:t>
        <a:bodyPr/>
        <a:lstStyle/>
        <a:p>
          <a:endParaRPr lang="es-ES"/>
        </a:p>
      </dgm:t>
    </dgm:pt>
    <dgm:pt modelId="{5B6A15EF-2731-4165-85E6-9193ECCA817D}" type="pres">
      <dgm:prSet presAssocID="{F0758AEF-B708-4ABD-BD20-3197BDAC78AE}" presName="compNode" presStyleCnt="0"/>
      <dgm:spPr/>
    </dgm:pt>
    <dgm:pt modelId="{A9A006F8-7C5A-4D9B-B90F-9E24B2FD0EF3}" type="pres">
      <dgm:prSet presAssocID="{F0758AEF-B708-4ABD-BD20-3197BDAC78AE}" presName="childRect" presStyleLbl="bgAcc1" presStyleIdx="1" presStyleCnt="3" custScaleY="2126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7EE82C-C186-4186-8009-94AAEFB372F0}" type="pres">
      <dgm:prSet presAssocID="{F0758AEF-B708-4ABD-BD20-3197BDAC78A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37D661-ADE5-4968-8AA5-130B472F10E1}" type="pres">
      <dgm:prSet presAssocID="{F0758AEF-B708-4ABD-BD20-3197BDAC78AE}" presName="parentRect" presStyleLbl="alignNode1" presStyleIdx="1" presStyleCnt="3" custLinFactNeighborX="-394" custLinFactNeighborY="30169"/>
      <dgm:spPr/>
      <dgm:t>
        <a:bodyPr/>
        <a:lstStyle/>
        <a:p>
          <a:endParaRPr lang="es-ES"/>
        </a:p>
      </dgm:t>
    </dgm:pt>
    <dgm:pt modelId="{BFDBB773-53AB-412C-9A70-4B7850F7D679}" type="pres">
      <dgm:prSet presAssocID="{F0758AEF-B708-4ABD-BD20-3197BDAC78AE}" presName="adorn" presStyleLbl="fgAccFollow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FE53950-1167-4C53-96D9-EA4D0A54DA7C}" type="pres">
      <dgm:prSet presAssocID="{A8279A10-2D72-4700-8B38-0926D498B792}" presName="sibTrans" presStyleLbl="sibTrans2D1" presStyleIdx="0" presStyleCnt="0"/>
      <dgm:spPr/>
      <dgm:t>
        <a:bodyPr/>
        <a:lstStyle/>
        <a:p>
          <a:endParaRPr lang="es-ES"/>
        </a:p>
      </dgm:t>
    </dgm:pt>
    <dgm:pt modelId="{DF37470A-54B0-417D-89EF-B8F43CE503F8}" type="pres">
      <dgm:prSet presAssocID="{206EACA8-EC69-4E6C-A1BA-2343231ECA1F}" presName="compNode" presStyleCnt="0"/>
      <dgm:spPr/>
    </dgm:pt>
    <dgm:pt modelId="{B2960080-0A6A-4732-AEC3-D03674B6AD66}" type="pres">
      <dgm:prSet presAssocID="{206EACA8-EC69-4E6C-A1BA-2343231ECA1F}" presName="childRect" presStyleLbl="bgAcc1" presStyleIdx="2" presStyleCnt="3" custScaleY="2087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65243C-73B7-4864-B8F8-8276F1933F73}" type="pres">
      <dgm:prSet presAssocID="{206EACA8-EC69-4E6C-A1BA-2343231ECA1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672613-AC9E-4CC2-998F-18A2DE461951}" type="pres">
      <dgm:prSet presAssocID="{206EACA8-EC69-4E6C-A1BA-2343231ECA1F}" presName="parentRect" presStyleLbl="alignNode1" presStyleIdx="2" presStyleCnt="3" custLinFactNeighborX="-2219" custLinFactNeighborY="30169"/>
      <dgm:spPr/>
      <dgm:t>
        <a:bodyPr/>
        <a:lstStyle/>
        <a:p>
          <a:endParaRPr lang="es-ES"/>
        </a:p>
      </dgm:t>
    </dgm:pt>
    <dgm:pt modelId="{9ECEEF37-59F8-4582-9606-30F83C25CAB6}" type="pres">
      <dgm:prSet presAssocID="{206EACA8-EC69-4E6C-A1BA-2343231ECA1F}" presName="adorn" presStyleLbl="fgAccFollow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67BA6E1-6FE9-45E6-8CDD-33F8AEEC50AE}" srcId="{24D92EE3-C25B-402D-BDDE-D26AB35BBC89}" destId="{F24F1ED1-CC6E-47A3-9112-88B0B3E4AD2D}" srcOrd="1" destOrd="0" parTransId="{E9A5094C-445C-43EA-97AA-C706CB3046EA}" sibTransId="{721EEEE0-5D20-4786-8545-AD3395D35196}"/>
    <dgm:cxn modelId="{D5FB92A9-AE4C-4E2E-B730-CE076C939817}" type="presOf" srcId="{F0758AEF-B708-4ABD-BD20-3197BDAC78AE}" destId="{2737D661-ADE5-4968-8AA5-130B472F10E1}" srcOrd="1" destOrd="0" presId="urn:microsoft.com/office/officeart/2005/8/layout/bList2"/>
    <dgm:cxn modelId="{2F9BCF32-85A2-4C5C-81D6-0A80044B89D2}" type="presOf" srcId="{F24F1ED1-CC6E-47A3-9112-88B0B3E4AD2D}" destId="{2325086E-2E74-4F1C-8D3A-9DC86B4BE671}" srcOrd="0" destOrd="1" presId="urn:microsoft.com/office/officeart/2005/8/layout/bList2"/>
    <dgm:cxn modelId="{C556BBD0-0F57-4CBF-95B2-F88B6C80CC3E}" srcId="{694FD4A4-CBCB-40CD-880A-06D628C65387}" destId="{F0758AEF-B708-4ABD-BD20-3197BDAC78AE}" srcOrd="1" destOrd="0" parTransId="{E2FBDF6F-C470-4EE2-94A8-D64661DA8ECB}" sibTransId="{A8279A10-2D72-4700-8B38-0926D498B792}"/>
    <dgm:cxn modelId="{8ABA8F04-D56B-4E00-B0CF-364BFAB0CDFB}" type="presOf" srcId="{694FD4A4-CBCB-40CD-880A-06D628C65387}" destId="{FDF115E5-BA4A-4143-95D3-7965C4053ACB}" srcOrd="0" destOrd="0" presId="urn:microsoft.com/office/officeart/2005/8/layout/bList2"/>
    <dgm:cxn modelId="{4C6B2E44-3AED-4692-B3FA-B374ECDE2BFA}" type="presOf" srcId="{1B7443AB-01FF-4374-AED3-538855A727DD}" destId="{A9A006F8-7C5A-4D9B-B90F-9E24B2FD0EF3}" srcOrd="0" destOrd="0" presId="urn:microsoft.com/office/officeart/2005/8/layout/bList2"/>
    <dgm:cxn modelId="{4F3C5705-43DC-4545-986B-F0735D2A0CA0}" srcId="{24D92EE3-C25B-402D-BDDE-D26AB35BBC89}" destId="{C0B15C5E-C9C5-4A7D-8BAB-89E6AC9D3F18}" srcOrd="0" destOrd="0" parTransId="{4A052473-BCF3-4F5F-A682-D778C23C7AA3}" sibTransId="{61C4176D-E559-4E6D-9E34-DF780244DBDA}"/>
    <dgm:cxn modelId="{22725113-11BD-4DDD-A7DD-600889595992}" type="presOf" srcId="{F0758AEF-B708-4ABD-BD20-3197BDAC78AE}" destId="{797EE82C-C186-4186-8009-94AAEFB372F0}" srcOrd="0" destOrd="0" presId="urn:microsoft.com/office/officeart/2005/8/layout/bList2"/>
    <dgm:cxn modelId="{D01F270B-3CBC-434E-AB2B-5BAE8AA57AB7}" type="presOf" srcId="{206EACA8-EC69-4E6C-A1BA-2343231ECA1F}" destId="{99672613-AC9E-4CC2-998F-18A2DE461951}" srcOrd="1" destOrd="0" presId="urn:microsoft.com/office/officeart/2005/8/layout/bList2"/>
    <dgm:cxn modelId="{E0353A99-820D-47ED-88D1-94A58A508EFD}" type="presOf" srcId="{24D92EE3-C25B-402D-BDDE-D26AB35BBC89}" destId="{BB5CF3F3-EBF2-4BAA-99FC-15C317AA56B7}" srcOrd="1" destOrd="0" presId="urn:microsoft.com/office/officeart/2005/8/layout/bList2"/>
    <dgm:cxn modelId="{23C970B3-8C1F-469A-B03A-15E1F6C9C099}" type="presOf" srcId="{B356F648-5E60-4698-A36E-BC79A15BC6A4}" destId="{45EE0FEF-C02E-43BA-8020-5B78FB63B628}" srcOrd="0" destOrd="0" presId="urn:microsoft.com/office/officeart/2005/8/layout/bList2"/>
    <dgm:cxn modelId="{CD91E276-186D-464C-8CCF-856577E6DED5}" srcId="{694FD4A4-CBCB-40CD-880A-06D628C65387}" destId="{206EACA8-EC69-4E6C-A1BA-2343231ECA1F}" srcOrd="2" destOrd="0" parTransId="{E5439AB6-88CF-45B4-9C54-9891BC619E79}" sibTransId="{12B6B6C1-6EAC-41C9-936E-580C69A41874}"/>
    <dgm:cxn modelId="{5C59DE6B-791C-4BA8-82B5-C5854EA943AE}" srcId="{206EACA8-EC69-4E6C-A1BA-2343231ECA1F}" destId="{8D7AD241-FFEC-4F4A-9998-3F23733C7AF3}" srcOrd="0" destOrd="0" parTransId="{1A32F048-2634-4861-A1C2-5A2604241A87}" sibTransId="{74BF1242-9B2B-4F88-8D80-EAB54CDD914B}"/>
    <dgm:cxn modelId="{3E28A2B7-506B-4E5F-8027-E3A6CA1D7404}" srcId="{F0758AEF-B708-4ABD-BD20-3197BDAC78AE}" destId="{1B7443AB-01FF-4374-AED3-538855A727DD}" srcOrd="0" destOrd="0" parTransId="{352FE883-504F-410E-A107-61925D33B6AC}" sibTransId="{45703485-79E1-49B6-8485-EADFFB03418E}"/>
    <dgm:cxn modelId="{6BB8716E-D0D1-42EE-A8C9-F6043B78C5DF}" type="presOf" srcId="{C0B15C5E-C9C5-4A7D-8BAB-89E6AC9D3F18}" destId="{2325086E-2E74-4F1C-8D3A-9DC86B4BE671}" srcOrd="0" destOrd="0" presId="urn:microsoft.com/office/officeart/2005/8/layout/bList2"/>
    <dgm:cxn modelId="{209032F4-B0B0-49E6-A91E-1E856A40D714}" type="presOf" srcId="{8D7AD241-FFEC-4F4A-9998-3F23733C7AF3}" destId="{B2960080-0A6A-4732-AEC3-D03674B6AD66}" srcOrd="0" destOrd="0" presId="urn:microsoft.com/office/officeart/2005/8/layout/bList2"/>
    <dgm:cxn modelId="{7A9661EC-4FCB-47B6-9232-2B543AD49A73}" type="presOf" srcId="{24D92EE3-C25B-402D-BDDE-D26AB35BBC89}" destId="{2FC510BD-C676-4D7D-B2AC-A78500C22C7F}" srcOrd="0" destOrd="0" presId="urn:microsoft.com/office/officeart/2005/8/layout/bList2"/>
    <dgm:cxn modelId="{40330BC8-E02D-46CE-9C13-CC5705BA2892}" type="presOf" srcId="{206EACA8-EC69-4E6C-A1BA-2343231ECA1F}" destId="{7065243C-73B7-4864-B8F8-8276F1933F73}" srcOrd="0" destOrd="0" presId="urn:microsoft.com/office/officeart/2005/8/layout/bList2"/>
    <dgm:cxn modelId="{8F243BCC-474C-4C1C-9D80-C55E078FA719}" type="presOf" srcId="{A8279A10-2D72-4700-8B38-0926D498B792}" destId="{AFE53950-1167-4C53-96D9-EA4D0A54DA7C}" srcOrd="0" destOrd="0" presId="urn:microsoft.com/office/officeart/2005/8/layout/bList2"/>
    <dgm:cxn modelId="{9D4959A2-A4CD-46EF-9D6C-F48F6D717162}" srcId="{694FD4A4-CBCB-40CD-880A-06D628C65387}" destId="{24D92EE3-C25B-402D-BDDE-D26AB35BBC89}" srcOrd="0" destOrd="0" parTransId="{F91C767D-188B-4BF3-AD22-38845014DF17}" sibTransId="{B356F648-5E60-4698-A36E-BC79A15BC6A4}"/>
    <dgm:cxn modelId="{1029F0E2-04B4-46DE-A5AA-B17380E7076F}" type="presParOf" srcId="{FDF115E5-BA4A-4143-95D3-7965C4053ACB}" destId="{7983082E-2261-4E6A-810D-ED6D4C8D31E9}" srcOrd="0" destOrd="0" presId="urn:microsoft.com/office/officeart/2005/8/layout/bList2"/>
    <dgm:cxn modelId="{9497ED3C-90BA-4633-B080-B13A029EEB5B}" type="presParOf" srcId="{7983082E-2261-4E6A-810D-ED6D4C8D31E9}" destId="{2325086E-2E74-4F1C-8D3A-9DC86B4BE671}" srcOrd="0" destOrd="0" presId="urn:microsoft.com/office/officeart/2005/8/layout/bList2"/>
    <dgm:cxn modelId="{1F03D98D-71EB-413B-9743-E82A945E0F4C}" type="presParOf" srcId="{7983082E-2261-4E6A-810D-ED6D4C8D31E9}" destId="{2FC510BD-C676-4D7D-B2AC-A78500C22C7F}" srcOrd="1" destOrd="0" presId="urn:microsoft.com/office/officeart/2005/8/layout/bList2"/>
    <dgm:cxn modelId="{7F8461F9-AB76-460A-AA3F-16EC4FD8F56F}" type="presParOf" srcId="{7983082E-2261-4E6A-810D-ED6D4C8D31E9}" destId="{BB5CF3F3-EBF2-4BAA-99FC-15C317AA56B7}" srcOrd="2" destOrd="0" presId="urn:microsoft.com/office/officeart/2005/8/layout/bList2"/>
    <dgm:cxn modelId="{D25D432C-9C26-4733-A4A8-E88EEC5698F7}" type="presParOf" srcId="{7983082E-2261-4E6A-810D-ED6D4C8D31E9}" destId="{4C6CB888-4B58-4C0E-9474-C8208D957FDC}" srcOrd="3" destOrd="0" presId="urn:microsoft.com/office/officeart/2005/8/layout/bList2"/>
    <dgm:cxn modelId="{2DCE4402-AA08-46B1-8823-8A7AD7BEBE05}" type="presParOf" srcId="{FDF115E5-BA4A-4143-95D3-7965C4053ACB}" destId="{45EE0FEF-C02E-43BA-8020-5B78FB63B628}" srcOrd="1" destOrd="0" presId="urn:microsoft.com/office/officeart/2005/8/layout/bList2"/>
    <dgm:cxn modelId="{8F7E7EFA-801C-44CD-AF2A-68AE0ED75974}" type="presParOf" srcId="{FDF115E5-BA4A-4143-95D3-7965C4053ACB}" destId="{5B6A15EF-2731-4165-85E6-9193ECCA817D}" srcOrd="2" destOrd="0" presId="urn:microsoft.com/office/officeart/2005/8/layout/bList2"/>
    <dgm:cxn modelId="{60AB89EC-4573-4626-9F61-9E711C74F5FE}" type="presParOf" srcId="{5B6A15EF-2731-4165-85E6-9193ECCA817D}" destId="{A9A006F8-7C5A-4D9B-B90F-9E24B2FD0EF3}" srcOrd="0" destOrd="0" presId="urn:microsoft.com/office/officeart/2005/8/layout/bList2"/>
    <dgm:cxn modelId="{114DC69F-5598-4924-A98A-D8BA8B13D78C}" type="presParOf" srcId="{5B6A15EF-2731-4165-85E6-9193ECCA817D}" destId="{797EE82C-C186-4186-8009-94AAEFB372F0}" srcOrd="1" destOrd="0" presId="urn:microsoft.com/office/officeart/2005/8/layout/bList2"/>
    <dgm:cxn modelId="{825347EB-A709-4904-A704-B64184A82F25}" type="presParOf" srcId="{5B6A15EF-2731-4165-85E6-9193ECCA817D}" destId="{2737D661-ADE5-4968-8AA5-130B472F10E1}" srcOrd="2" destOrd="0" presId="urn:microsoft.com/office/officeart/2005/8/layout/bList2"/>
    <dgm:cxn modelId="{49DD860C-FFD5-4325-B940-43BC853EFCB9}" type="presParOf" srcId="{5B6A15EF-2731-4165-85E6-9193ECCA817D}" destId="{BFDBB773-53AB-412C-9A70-4B7850F7D679}" srcOrd="3" destOrd="0" presId="urn:microsoft.com/office/officeart/2005/8/layout/bList2"/>
    <dgm:cxn modelId="{22E8D21B-39D3-43D1-96E0-DCFFE9545EC1}" type="presParOf" srcId="{FDF115E5-BA4A-4143-95D3-7965C4053ACB}" destId="{AFE53950-1167-4C53-96D9-EA4D0A54DA7C}" srcOrd="3" destOrd="0" presId="urn:microsoft.com/office/officeart/2005/8/layout/bList2"/>
    <dgm:cxn modelId="{E12AEED5-1D0C-491A-9F44-85EF3CF9257C}" type="presParOf" srcId="{FDF115E5-BA4A-4143-95D3-7965C4053ACB}" destId="{DF37470A-54B0-417D-89EF-B8F43CE503F8}" srcOrd="4" destOrd="0" presId="urn:microsoft.com/office/officeart/2005/8/layout/bList2"/>
    <dgm:cxn modelId="{0CCF2971-BE96-4517-9C7C-CFD1817E9BCF}" type="presParOf" srcId="{DF37470A-54B0-417D-89EF-B8F43CE503F8}" destId="{B2960080-0A6A-4732-AEC3-D03674B6AD66}" srcOrd="0" destOrd="0" presId="urn:microsoft.com/office/officeart/2005/8/layout/bList2"/>
    <dgm:cxn modelId="{2DB4F52A-4329-465E-A91E-3F0C495773E0}" type="presParOf" srcId="{DF37470A-54B0-417D-89EF-B8F43CE503F8}" destId="{7065243C-73B7-4864-B8F8-8276F1933F73}" srcOrd="1" destOrd="0" presId="urn:microsoft.com/office/officeart/2005/8/layout/bList2"/>
    <dgm:cxn modelId="{B2F3FB3C-7713-4D43-88B0-B5631556AA9D}" type="presParOf" srcId="{DF37470A-54B0-417D-89EF-B8F43CE503F8}" destId="{99672613-AC9E-4CC2-998F-18A2DE461951}" srcOrd="2" destOrd="0" presId="urn:microsoft.com/office/officeart/2005/8/layout/bList2"/>
    <dgm:cxn modelId="{6FA3B603-2D82-4966-B34B-0FB4EF0D7953}" type="presParOf" srcId="{DF37470A-54B0-417D-89EF-B8F43CE503F8}" destId="{9ECEEF37-59F8-4582-9606-30F83C25CAB6}" srcOrd="3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9094DB-650E-4496-B64A-4AF892E1D89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9C7B6270-6100-4E6A-8239-0FBE45544A45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s-SV" b="1" dirty="0" smtClean="0"/>
            <a:t>Programa Presidencial de Dotación de Paquetes Escolares Programa: </a:t>
          </a:r>
          <a:r>
            <a:rPr lang="es-SV" b="0" dirty="0" smtClean="0"/>
            <a:t>El programa pretende contribuir</a:t>
          </a:r>
          <a:r>
            <a:rPr lang="es-SV" b="1" dirty="0" smtClean="0"/>
            <a:t> </a:t>
          </a:r>
          <a:r>
            <a:rPr lang="es-SV" dirty="0" smtClean="0"/>
            <a:t>al acceso y a la permanencia del estudiantado en el sistema educativo, apoyando especialmente a aquellas familias de menores recursos económicos.</a:t>
          </a:r>
          <a:r>
            <a:rPr lang="es-SV" b="1" dirty="0" smtClean="0"/>
            <a:t> </a:t>
          </a:r>
          <a:endParaRPr lang="es-ES" dirty="0"/>
        </a:p>
      </dgm:t>
    </dgm:pt>
    <dgm:pt modelId="{2EB91440-DEBB-46BB-A72D-615297FD9B49}" type="parTrans" cxnId="{3695F87A-A639-4BC6-95C1-E95C4FBA9A04}">
      <dgm:prSet/>
      <dgm:spPr/>
      <dgm:t>
        <a:bodyPr/>
        <a:lstStyle/>
        <a:p>
          <a:endParaRPr lang="es-ES"/>
        </a:p>
      </dgm:t>
    </dgm:pt>
    <dgm:pt modelId="{2D70FEE3-DDBC-4773-9E1A-7A0AE605610F}" type="sibTrans" cxnId="{3695F87A-A639-4BC6-95C1-E95C4FBA9A04}">
      <dgm:prSet/>
      <dgm:spPr/>
      <dgm:t>
        <a:bodyPr/>
        <a:lstStyle/>
        <a:p>
          <a:endParaRPr lang="es-ES"/>
        </a:p>
      </dgm:t>
    </dgm:pt>
    <dgm:pt modelId="{3D83980C-1BA4-4346-9278-AFFB5BB4D5A8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SV" b="1" dirty="0" smtClean="0"/>
            <a:t>Programa de Educación de Jóvenes y Adultos: </a:t>
          </a:r>
          <a:r>
            <a:rPr lang="es-SV" dirty="0" smtClean="0"/>
            <a:t>La población joven y adulta mayor de 15 años, egresada de los programas de alfabetización que demande servicios educativos públicos para continuar y completar los estudios de educación básica y media.</a:t>
          </a:r>
          <a:endParaRPr lang="es-ES" dirty="0"/>
        </a:p>
      </dgm:t>
    </dgm:pt>
    <dgm:pt modelId="{95F55B3C-DDB3-4FEC-9848-BE78292B61AD}" type="parTrans" cxnId="{107EC28D-95B2-40D9-BB46-56D139CC5BE6}">
      <dgm:prSet/>
      <dgm:spPr/>
      <dgm:t>
        <a:bodyPr/>
        <a:lstStyle/>
        <a:p>
          <a:endParaRPr lang="es-ES"/>
        </a:p>
      </dgm:t>
    </dgm:pt>
    <dgm:pt modelId="{A3B17B78-F7D0-4C33-95B5-B5E91A830941}" type="sibTrans" cxnId="{107EC28D-95B2-40D9-BB46-56D139CC5BE6}">
      <dgm:prSet/>
      <dgm:spPr/>
      <dgm:t>
        <a:bodyPr/>
        <a:lstStyle/>
        <a:p>
          <a:endParaRPr lang="es-ES"/>
        </a:p>
      </dgm:t>
    </dgm:pt>
    <dgm:pt modelId="{259D3996-EAC7-40F8-8620-62CD849B6D15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SV" b="1" dirty="0" smtClean="0"/>
            <a:t>Programa Sigamos Estudiando: </a:t>
          </a:r>
          <a:r>
            <a:rPr lang="es-SV" dirty="0" smtClean="0"/>
            <a:t>Los beneficiarios serán los estudiantes de noveno grado de los centros educativos que son semilleros para los institutos nacionales que ofrecen el bachillerato técnico especialmente las carreras agroindustriales y articuladas. Además se pretende incidir en todos los integrantes de la comunidad educativa, ya que de alguna manera están implicados en el proceso de orientación vocacional de los jóvenes.</a:t>
          </a:r>
          <a:endParaRPr lang="es-ES" dirty="0"/>
        </a:p>
      </dgm:t>
    </dgm:pt>
    <dgm:pt modelId="{E1387EAA-9DD4-4A5F-B9D3-A381B1C0803A}" type="parTrans" cxnId="{74E6A659-1F27-408F-B506-6C90AC3229E9}">
      <dgm:prSet/>
      <dgm:spPr/>
      <dgm:t>
        <a:bodyPr/>
        <a:lstStyle/>
        <a:p>
          <a:endParaRPr lang="es-ES"/>
        </a:p>
      </dgm:t>
    </dgm:pt>
    <dgm:pt modelId="{002E0DBD-53CF-477F-9280-21F294B404C4}" type="sibTrans" cxnId="{74E6A659-1F27-408F-B506-6C90AC3229E9}">
      <dgm:prSet/>
      <dgm:spPr/>
      <dgm:t>
        <a:bodyPr/>
        <a:lstStyle/>
        <a:p>
          <a:endParaRPr lang="es-ES"/>
        </a:p>
      </dgm:t>
    </dgm:pt>
    <dgm:pt modelId="{C3FC74CC-4649-4A47-8063-D9BA1E0E4C8E}" type="pres">
      <dgm:prSet presAssocID="{3B9094DB-650E-4496-B64A-4AF892E1D8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5572D2F-0D41-4840-A1D5-963A7BE88FB7}" type="pres">
      <dgm:prSet presAssocID="{9C7B6270-6100-4E6A-8239-0FBE45544A4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E527E7-0DCD-4363-92EC-85BEBA45C54D}" type="pres">
      <dgm:prSet presAssocID="{2D70FEE3-DDBC-4773-9E1A-7A0AE605610F}" presName="spacer" presStyleCnt="0"/>
      <dgm:spPr/>
    </dgm:pt>
    <dgm:pt modelId="{B29B4FA9-4974-430B-8E1C-6BF4A117E11C}" type="pres">
      <dgm:prSet presAssocID="{3D83980C-1BA4-4346-9278-AFFB5BB4D5A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8EEC48-FEA6-4D41-BDAB-9BCC82744CA1}" type="pres">
      <dgm:prSet presAssocID="{A3B17B78-F7D0-4C33-95B5-B5E91A830941}" presName="spacer" presStyleCnt="0"/>
      <dgm:spPr/>
    </dgm:pt>
    <dgm:pt modelId="{B6863CC9-BA52-45D6-A04E-DA6060B5F8DC}" type="pres">
      <dgm:prSet presAssocID="{259D3996-EAC7-40F8-8620-62CD849B6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695F87A-A639-4BC6-95C1-E95C4FBA9A04}" srcId="{3B9094DB-650E-4496-B64A-4AF892E1D897}" destId="{9C7B6270-6100-4E6A-8239-0FBE45544A45}" srcOrd="0" destOrd="0" parTransId="{2EB91440-DEBB-46BB-A72D-615297FD9B49}" sibTransId="{2D70FEE3-DDBC-4773-9E1A-7A0AE605610F}"/>
    <dgm:cxn modelId="{10230B52-47C8-4CCC-93E6-1B01BF1406BB}" type="presOf" srcId="{9C7B6270-6100-4E6A-8239-0FBE45544A45}" destId="{45572D2F-0D41-4840-A1D5-963A7BE88FB7}" srcOrd="0" destOrd="0" presId="urn:microsoft.com/office/officeart/2005/8/layout/vList2"/>
    <dgm:cxn modelId="{107EC28D-95B2-40D9-BB46-56D139CC5BE6}" srcId="{3B9094DB-650E-4496-B64A-4AF892E1D897}" destId="{3D83980C-1BA4-4346-9278-AFFB5BB4D5A8}" srcOrd="1" destOrd="0" parTransId="{95F55B3C-DDB3-4FEC-9848-BE78292B61AD}" sibTransId="{A3B17B78-F7D0-4C33-95B5-B5E91A830941}"/>
    <dgm:cxn modelId="{1B3515EF-D315-4E77-896B-0B0E7C72C8BB}" type="presOf" srcId="{3B9094DB-650E-4496-B64A-4AF892E1D897}" destId="{C3FC74CC-4649-4A47-8063-D9BA1E0E4C8E}" srcOrd="0" destOrd="0" presId="urn:microsoft.com/office/officeart/2005/8/layout/vList2"/>
    <dgm:cxn modelId="{74E6A659-1F27-408F-B506-6C90AC3229E9}" srcId="{3B9094DB-650E-4496-B64A-4AF892E1D897}" destId="{259D3996-EAC7-40F8-8620-62CD849B6D15}" srcOrd="2" destOrd="0" parTransId="{E1387EAA-9DD4-4A5F-B9D3-A381B1C0803A}" sibTransId="{002E0DBD-53CF-477F-9280-21F294B404C4}"/>
    <dgm:cxn modelId="{D97A7F9B-44AE-46E0-B422-4BEF8F9AC920}" type="presOf" srcId="{259D3996-EAC7-40F8-8620-62CD849B6D15}" destId="{B6863CC9-BA52-45D6-A04E-DA6060B5F8DC}" srcOrd="0" destOrd="0" presId="urn:microsoft.com/office/officeart/2005/8/layout/vList2"/>
    <dgm:cxn modelId="{DDBC6CB4-D45D-47A6-A073-3D5D48776A67}" type="presOf" srcId="{3D83980C-1BA4-4346-9278-AFFB5BB4D5A8}" destId="{B29B4FA9-4974-430B-8E1C-6BF4A117E11C}" srcOrd="0" destOrd="0" presId="urn:microsoft.com/office/officeart/2005/8/layout/vList2"/>
    <dgm:cxn modelId="{DD227117-5DF5-44BE-B451-21288691DA76}" type="presParOf" srcId="{C3FC74CC-4649-4A47-8063-D9BA1E0E4C8E}" destId="{45572D2F-0D41-4840-A1D5-963A7BE88FB7}" srcOrd="0" destOrd="0" presId="urn:microsoft.com/office/officeart/2005/8/layout/vList2"/>
    <dgm:cxn modelId="{95662444-AC4C-47E1-AD0E-696E096F5FF5}" type="presParOf" srcId="{C3FC74CC-4649-4A47-8063-D9BA1E0E4C8E}" destId="{98E527E7-0DCD-4363-92EC-85BEBA45C54D}" srcOrd="1" destOrd="0" presId="urn:microsoft.com/office/officeart/2005/8/layout/vList2"/>
    <dgm:cxn modelId="{946D0736-49A0-40B0-B6CF-C1F3D083731D}" type="presParOf" srcId="{C3FC74CC-4649-4A47-8063-D9BA1E0E4C8E}" destId="{B29B4FA9-4974-430B-8E1C-6BF4A117E11C}" srcOrd="2" destOrd="0" presId="urn:microsoft.com/office/officeart/2005/8/layout/vList2"/>
    <dgm:cxn modelId="{2154A178-327A-41B2-82DD-2E749D404E62}" type="presParOf" srcId="{C3FC74CC-4649-4A47-8063-D9BA1E0E4C8E}" destId="{A68EEC48-FEA6-4D41-BDAB-9BCC82744CA1}" srcOrd="3" destOrd="0" presId="urn:microsoft.com/office/officeart/2005/8/layout/vList2"/>
    <dgm:cxn modelId="{CA789411-0229-4FBA-81E4-0D79AE479B2F}" type="presParOf" srcId="{C3FC74CC-4649-4A47-8063-D9BA1E0E4C8E}" destId="{B6863CC9-BA52-45D6-A04E-DA6060B5F8DC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CBB58C-E4DD-4EB2-85E8-783A4AC05F7D}">
      <dsp:nvSpPr>
        <dsp:cNvPr id="0" name=""/>
        <dsp:cNvSpPr/>
      </dsp:nvSpPr>
      <dsp:spPr>
        <a:xfrm>
          <a:off x="0" y="0"/>
          <a:ext cx="7215238" cy="25370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solidFill>
                <a:srgbClr val="002060"/>
              </a:solidFill>
              <a:latin typeface="Arial Rounded MT Bold" pitchFamily="34" charset="0"/>
            </a:rPr>
            <a:t>Áreas prioritarias: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0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La reducción significativa y verificable de la pobreza</a:t>
          </a:r>
          <a:r>
            <a:rPr lang="es-SV" sz="1050" b="0" kern="1200" dirty="0" smtClean="0">
              <a:latin typeface="Arial Rounded MT Bold" pitchFamily="34" charset="0"/>
            </a:rPr>
            <a:t>, la desigualdad </a:t>
          </a:r>
          <a:r>
            <a:rPr lang="es-SV" sz="1000" kern="1200" dirty="0" smtClean="0">
              <a:latin typeface="Arial Rounded MT Bold" pitchFamily="34" charset="0"/>
            </a:rPr>
            <a:t>económica y de </a:t>
          </a:r>
          <a:r>
            <a:rPr lang="es-SV" sz="1050" kern="1200" dirty="0" smtClean="0">
              <a:latin typeface="Arial Rounded MT Bold" pitchFamily="34" charset="0"/>
            </a:rPr>
            <a:t>género</a:t>
          </a:r>
          <a:r>
            <a:rPr lang="es-SV" sz="1000" kern="1200" dirty="0" smtClean="0">
              <a:latin typeface="Arial Rounded MT Bold" pitchFamily="34" charset="0"/>
            </a:rPr>
            <a:t> y la exclusión social.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000" kern="1200" dirty="0" smtClean="0">
            <a:latin typeface="Arial Rounded MT Bold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50" kern="1200" dirty="0" smtClean="0">
              <a:latin typeface="Arial Rounded MT Bold" pitchFamily="34" charset="0"/>
            </a:rPr>
            <a:t>La prevención efectiva </a:t>
          </a:r>
          <a:r>
            <a:rPr lang="es-SV" sz="1000" kern="1200" dirty="0" smtClean="0">
              <a:latin typeface="Arial Rounded MT Bold" pitchFamily="34" charset="0"/>
            </a:rPr>
            <a:t>y el combate de la delincuencia, la criminalidad y </a:t>
          </a:r>
          <a:r>
            <a:rPr lang="es-SV" sz="1050" kern="1200" dirty="0" smtClean="0">
              <a:latin typeface="Arial Rounded MT Bold" pitchFamily="34" charset="0"/>
            </a:rPr>
            <a:t>la violencia social y de género.</a:t>
          </a:r>
          <a:endParaRPr lang="es-SV" sz="1000" kern="1200" dirty="0" smtClean="0">
            <a:latin typeface="Arial Rounded MT Bold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000" kern="1200" dirty="0" smtClean="0">
            <a:latin typeface="Arial Rounded MT Bold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La reactivación económica, incluyendo la reconversión y </a:t>
          </a:r>
          <a:r>
            <a:rPr lang="es-SV" sz="1050" kern="1200" dirty="0" smtClean="0">
              <a:latin typeface="Arial Rounded MT Bold" pitchFamily="34" charset="0"/>
            </a:rPr>
            <a:t>la modernización del sector agropecuario e industrial, y la generación masiva de empleo decente. </a:t>
          </a:r>
          <a:endParaRPr lang="es-SV" sz="1000" kern="1200" dirty="0" smtClean="0">
            <a:latin typeface="Arial Rounded MT Bold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000" kern="1200" dirty="0" smtClean="0">
            <a:latin typeface="Arial Rounded MT Bold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La gestión eficaz de riesgos  ambientales con perspectiva de largo plazo y la reconstrucción de la infraestructura y la recuperación del tejido productivo y social dañado por efectos de la tormenta Ida, así como por otros fenómenos naturales y acciones humanas.</a:t>
          </a:r>
        </a:p>
      </dsp:txBody>
      <dsp:txXfrm>
        <a:off x="1696757" y="0"/>
        <a:ext cx="5518480" cy="2537095"/>
      </dsp:txXfrm>
    </dsp:sp>
    <dsp:sp modelId="{2E508437-D184-4D9D-877A-6BDDE43C1442}">
      <dsp:nvSpPr>
        <dsp:cNvPr id="0" name=""/>
        <dsp:cNvSpPr/>
      </dsp:nvSpPr>
      <dsp:spPr>
        <a:xfrm>
          <a:off x="117702" y="253709"/>
          <a:ext cx="1142460" cy="20296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FAEEA-177E-44CD-B786-F5101532EB15}">
      <dsp:nvSpPr>
        <dsp:cNvPr id="0" name=""/>
        <dsp:cNvSpPr/>
      </dsp:nvSpPr>
      <dsp:spPr>
        <a:xfrm>
          <a:off x="0" y="2790805"/>
          <a:ext cx="7215238" cy="30662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solidFill>
                <a:srgbClr val="002060"/>
              </a:solidFill>
              <a:latin typeface="Arial Rounded MT Bold" pitchFamily="34" charset="0"/>
            </a:rPr>
            <a:t>Principales objetivos del quinquenio: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Revertir la tendencia del aumento de la pobreza registrada en los últimos años y </a:t>
          </a:r>
          <a:r>
            <a:rPr lang="es-SV" sz="1050" kern="1200" dirty="0" smtClean="0">
              <a:latin typeface="Arial Rounded MT Bold" pitchFamily="34" charset="0"/>
            </a:rPr>
            <a:t>ampliar la cobertura de los servicios sociales básicos tanto en las zonas rurales </a:t>
          </a:r>
          <a:r>
            <a:rPr lang="es-SV" sz="1000" kern="1200" dirty="0" smtClean="0">
              <a:latin typeface="Arial Rounded MT Bold" pitchFamily="34" charset="0"/>
            </a:rPr>
            <a:t>como en las urbanas, en especial para la población en condición de mayor vulnerabilidad, y sobre todo para las mujeres.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000" kern="1200" dirty="0" smtClean="0">
            <a:latin typeface="Arial Rounded MT Bold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Revertir la tendencia del aumento registrado en los últimos años del desempleo abierto y del subempleo y promover la creación de empleos decentes.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000" kern="1200" dirty="0" smtClean="0">
            <a:latin typeface="Arial Rounded MT Bold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Reconstruir el tejido social y productivo dañado por fenómenos naturales y desplegar en todo el territorio nacional el sistema de protección civil y un efectivo sistema de alerta temprana y de prevención y de manejo de riesgos.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Arial Rounded MT Bold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50" kern="1200" dirty="0" smtClean="0">
              <a:latin typeface="Arial Rounded MT Bold" pitchFamily="34" charset="0"/>
            </a:rPr>
            <a:t>Ampliar la infraestructura económica y social, sobre todo en las zonas rurales </a:t>
          </a:r>
          <a:r>
            <a:rPr lang="es-SV" sz="1000" kern="1200" dirty="0" smtClean="0">
              <a:latin typeface="Arial Rounded MT Bold" pitchFamily="34" charset="0"/>
            </a:rPr>
            <a:t>del país.</a:t>
          </a:r>
          <a:endParaRPr lang="es-ES" sz="1000" kern="1200" dirty="0" smtClean="0">
            <a:solidFill>
              <a:srgbClr val="002060"/>
            </a:solidFill>
            <a:latin typeface="Arial Rounded MT Bold" pitchFamily="34" charset="0"/>
          </a:endParaRPr>
        </a:p>
      </dsp:txBody>
      <dsp:txXfrm>
        <a:off x="1696757" y="2790805"/>
        <a:ext cx="5518480" cy="3066257"/>
      </dsp:txXfrm>
    </dsp:sp>
    <dsp:sp modelId="{66DC2A21-3127-4FB7-874F-75C661B74E1A}">
      <dsp:nvSpPr>
        <dsp:cNvPr id="0" name=""/>
        <dsp:cNvSpPr/>
      </dsp:nvSpPr>
      <dsp:spPr>
        <a:xfrm>
          <a:off x="117702" y="3309095"/>
          <a:ext cx="1142460" cy="20296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453ECF-B254-4960-88BD-D2017F686893}">
      <dsp:nvSpPr>
        <dsp:cNvPr id="0" name=""/>
        <dsp:cNvSpPr/>
      </dsp:nvSpPr>
      <dsp:spPr>
        <a:xfrm>
          <a:off x="0" y="51178"/>
          <a:ext cx="8501121" cy="1953461"/>
        </a:xfrm>
        <a:prstGeom prst="round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Sistema Nacional de Educación Técnica Profesional: </a:t>
          </a:r>
          <a:r>
            <a:rPr lang="es-SV" sz="1900" kern="1200" dirty="0" smtClean="0"/>
            <a:t>programas, proyectos y planes de estudio en el Área de Educación Media Técnica y Tecnológica Superior, en coherencia con las demandas del desarrollo social y productivo en El Salvador, para fortalecer la calidad de la Educación Técnica en este nivel educativo, mediante la gestión de recursos y programas de fortalecimiento técnico a nivel </a:t>
          </a:r>
          <a:r>
            <a:rPr lang="es-SV" sz="1900" kern="1200" smtClean="0"/>
            <a:t>nacional.</a:t>
          </a:r>
          <a:r>
            <a:rPr lang="es-SV" sz="1900" b="1" kern="1200" smtClean="0"/>
            <a:t> </a:t>
          </a:r>
          <a:endParaRPr lang="es-ES" sz="1900" kern="1200" dirty="0"/>
        </a:p>
      </dsp:txBody>
      <dsp:txXfrm>
        <a:off x="0" y="51178"/>
        <a:ext cx="8501121" cy="1953461"/>
      </dsp:txXfrm>
    </dsp:sp>
    <dsp:sp modelId="{75AE1469-A3F8-44F9-BCF6-E588E72C2A48}">
      <dsp:nvSpPr>
        <dsp:cNvPr id="0" name=""/>
        <dsp:cNvSpPr/>
      </dsp:nvSpPr>
      <dsp:spPr>
        <a:xfrm>
          <a:off x="0" y="2059359"/>
          <a:ext cx="8501121" cy="1953461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900" b="1" kern="1200" dirty="0" smtClean="0"/>
            <a:t>Programa de Alfabetización y Educación Básica para la población Joven y Adulta: </a:t>
          </a:r>
          <a:r>
            <a:rPr lang="es-SV" sz="1900" kern="1200" dirty="0" smtClean="0"/>
            <a:t>La población joven y adulta de 15 años en adelante que reside en zonas rurales o urbanas, que nunca accedió a los servicios educativos públicos o que abandonó los estudios de Educación Básica a nivel de primaria sin completarlos, convirtiéndose en analfabetos absolutos o analfabetos funcionales. Esta población se estima en 682,738 personas.</a:t>
          </a:r>
          <a:endParaRPr lang="es-ES" sz="1900" kern="1200" dirty="0"/>
        </a:p>
      </dsp:txBody>
      <dsp:txXfrm>
        <a:off x="0" y="2059359"/>
        <a:ext cx="8501121" cy="19534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CBB58C-E4DD-4EB2-85E8-783A4AC05F7D}">
      <dsp:nvSpPr>
        <dsp:cNvPr id="0" name=""/>
        <dsp:cNvSpPr/>
      </dsp:nvSpPr>
      <dsp:spPr>
        <a:xfrm>
          <a:off x="0" y="0"/>
          <a:ext cx="7215238" cy="58579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b="1" kern="1200" dirty="0" smtClean="0">
              <a:solidFill>
                <a:srgbClr val="002060"/>
              </a:solidFill>
              <a:latin typeface="Arial Rounded MT Bold" pitchFamily="34" charset="0"/>
            </a:rPr>
            <a:t>Estrategias de Intervención: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 smtClean="0">
            <a:solidFill>
              <a:srgbClr val="002060"/>
            </a:solidFill>
            <a:latin typeface="Arial Rounded MT Bold" pitchFamily="34" charset="0"/>
          </a:endParaRPr>
        </a:p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200" u="sng" kern="1200" dirty="0" smtClean="0">
              <a:solidFill>
                <a:schemeClr val="tx1"/>
              </a:solidFill>
              <a:latin typeface="Arial Rounded MT Bold" pitchFamily="34" charset="0"/>
            </a:rPr>
            <a:t>El Sistema de Protección Social Universal </a:t>
          </a:r>
          <a:r>
            <a:rPr lang="es-SV" sz="1200" kern="1200" dirty="0" smtClean="0">
              <a:solidFill>
                <a:schemeClr val="tx1"/>
              </a:solidFill>
              <a:latin typeface="Arial Rounded MT Bold" pitchFamily="34" charset="0"/>
            </a:rPr>
            <a:t>y las políticas sociales estratégicas cimentados en un enfoque de derechos, buscan potenciar el desarrollo humano y la gestión territorial y propiciar la participación activa de los gobiernos municipales y de la comunidad.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 smtClean="0">
            <a:solidFill>
              <a:schemeClr val="tx1"/>
            </a:solidFill>
            <a:latin typeface="Arial Rounded MT Bold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solidFill>
                <a:schemeClr val="tx1"/>
              </a:solidFill>
              <a:latin typeface="Arial Rounded MT Bold" pitchFamily="34" charset="0"/>
            </a:rPr>
            <a:t>	</a:t>
          </a:r>
          <a:r>
            <a:rPr lang="es-SV" sz="1400" b="1" kern="1200" dirty="0" smtClean="0">
              <a:solidFill>
                <a:srgbClr val="323E1A"/>
              </a:solidFill>
              <a:latin typeface="Arial Rounded MT Bold" pitchFamily="34" charset="0"/>
            </a:rPr>
            <a:t>Comunidades Solidarias</a:t>
          </a: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 smtClean="0">
            <a:solidFill>
              <a:schemeClr val="tx1"/>
            </a:solidFill>
            <a:latin typeface="Arial Rounded MT Bold" pitchFamily="34" charset="0"/>
          </a:endParaRP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solidFill>
                <a:schemeClr val="tx1"/>
              </a:solidFill>
              <a:latin typeface="Arial Rounded MT Bold" pitchFamily="34" charset="0"/>
            </a:rPr>
            <a:t>a) capital humano (educación, nutrición, salud, prevención de la violencia, pensión básica), </a:t>
          </a: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solidFill>
                <a:schemeClr val="tx1"/>
              </a:solidFill>
              <a:latin typeface="Arial Rounded MT Bold" pitchFamily="34" charset="0"/>
            </a:rPr>
            <a:t>b) infraestructura social básica, </a:t>
          </a: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solidFill>
                <a:schemeClr val="tx1"/>
              </a:solidFill>
              <a:latin typeface="Arial Rounded MT Bold" pitchFamily="34" charset="0"/>
            </a:rPr>
            <a:t>c) generación de ingreso y desarrollo productivo y </a:t>
          </a: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solidFill>
                <a:schemeClr val="tx1"/>
              </a:solidFill>
              <a:latin typeface="Arial Rounded MT Bold" pitchFamily="34" charset="0"/>
            </a:rPr>
            <a:t>d) gestión territorial.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 smtClean="0">
            <a:solidFill>
              <a:schemeClr val="tx1"/>
            </a:solidFill>
            <a:latin typeface="Arial Rounded MT Bold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 smtClean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2028839" y="0"/>
        <a:ext cx="5186398" cy="5857916"/>
      </dsp:txXfrm>
    </dsp:sp>
    <dsp:sp modelId="{2E508437-D184-4D9D-877A-6BDDE43C1442}">
      <dsp:nvSpPr>
        <dsp:cNvPr id="0" name=""/>
        <dsp:cNvSpPr/>
      </dsp:nvSpPr>
      <dsp:spPr>
        <a:xfrm>
          <a:off x="113200" y="585791"/>
          <a:ext cx="1815628" cy="468633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CBB58C-E4DD-4EB2-85E8-783A4AC05F7D}">
      <dsp:nvSpPr>
        <dsp:cNvPr id="0" name=""/>
        <dsp:cNvSpPr/>
      </dsp:nvSpPr>
      <dsp:spPr>
        <a:xfrm>
          <a:off x="0" y="0"/>
          <a:ext cx="7215238" cy="25370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 smtClean="0">
              <a:solidFill>
                <a:schemeClr val="accent2">
                  <a:lumMod val="50000"/>
                </a:schemeClr>
              </a:solidFill>
              <a:latin typeface="Arial Rounded MT Bold" pitchFamily="34" charset="0"/>
            </a:rPr>
            <a:t>Artículo 3.- Los objetivos de la Ley son los siguientes:</a:t>
          </a:r>
          <a:endParaRPr lang="es-ES" sz="1400" b="1" kern="1200" dirty="0" smtClean="0">
            <a:solidFill>
              <a:schemeClr val="accent2">
                <a:lumMod val="50000"/>
              </a:schemeClr>
            </a:solidFill>
            <a:latin typeface="Arial Rounded MT Bold" pitchFamily="34" charset="0"/>
          </a:endParaRPr>
        </a:p>
        <a:p>
          <a:pPr lvl="0" algn="l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latin typeface="Arial Rounded MT Bold" pitchFamily="34" charset="0"/>
            </a:rPr>
            <a:t>a) Garantizar los derechos fundamentales de la población joven, así como promover el cumplimiento de sus deberes en el marco del respeto a su especificidad.</a:t>
          </a:r>
          <a:endParaRPr lang="es-ES" sz="1200" kern="1200" dirty="0" smtClean="0">
            <a:latin typeface="Arial Rounded MT Bold" pitchFamily="34" charset="0"/>
          </a:endParaRPr>
        </a:p>
        <a:p>
          <a:pPr lvl="0" algn="l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>
              <a:latin typeface="Arial Rounded MT Bold" pitchFamily="34" charset="0"/>
            </a:rPr>
            <a:t>b) Favorecer la participación política, social, cultural y económica de la población joven en condiciones de equidad y solidaridad.</a:t>
          </a:r>
          <a:endParaRPr lang="es-ES" sz="1200" kern="1200" dirty="0" smtClean="0">
            <a:latin typeface="Arial Rounded MT Bold" pitchFamily="34" charset="0"/>
          </a:endParaRPr>
        </a:p>
        <a:p>
          <a:pPr lvl="0" algn="l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Arial Rounded MT Bold" pitchFamily="34" charset="0"/>
            </a:rPr>
            <a:t>c) Garantizar la existencia de una institucionalidad pública que elabore e implemente de </a:t>
          </a:r>
          <a:r>
            <a:rPr lang="es-SV" sz="1200" kern="1200" dirty="0" smtClean="0">
              <a:latin typeface="Arial Rounded MT Bold" pitchFamily="34" charset="0"/>
            </a:rPr>
            <a:t>forma participativa, políticas públicas dirigidas a la población joven para lograr su </a:t>
          </a:r>
          <a:r>
            <a:rPr lang="es-ES" sz="1200" kern="1200" dirty="0" smtClean="0">
              <a:latin typeface="Arial Rounded MT Bold" pitchFamily="34" charset="0"/>
            </a:rPr>
            <a:t>desarrollo integral.</a:t>
          </a:r>
          <a:endParaRPr lang="es-SV" sz="1200" kern="1200" dirty="0" smtClean="0">
            <a:latin typeface="Arial Rounded MT Bold" pitchFamily="34" charset="0"/>
          </a:endParaRPr>
        </a:p>
      </dsp:txBody>
      <dsp:txXfrm>
        <a:off x="1696757" y="0"/>
        <a:ext cx="5518480" cy="2537095"/>
      </dsp:txXfrm>
    </dsp:sp>
    <dsp:sp modelId="{2E508437-D184-4D9D-877A-6BDDE43C1442}">
      <dsp:nvSpPr>
        <dsp:cNvPr id="0" name=""/>
        <dsp:cNvSpPr/>
      </dsp:nvSpPr>
      <dsp:spPr>
        <a:xfrm>
          <a:off x="142876" y="285758"/>
          <a:ext cx="1192808" cy="20296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FAEEA-177E-44CD-B786-F5101532EB15}">
      <dsp:nvSpPr>
        <dsp:cNvPr id="0" name=""/>
        <dsp:cNvSpPr/>
      </dsp:nvSpPr>
      <dsp:spPr>
        <a:xfrm>
          <a:off x="0" y="2790805"/>
          <a:ext cx="7215238" cy="30662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 smtClean="0">
              <a:solidFill>
                <a:schemeClr val="accent2">
                  <a:lumMod val="50000"/>
                </a:schemeClr>
              </a:solidFill>
              <a:latin typeface="Arial Rounded MT Bold" pitchFamily="34" charset="0"/>
            </a:rPr>
            <a:t>Artículo 13.- Principio de Descentralización de las Políticas</a:t>
          </a:r>
          <a:endParaRPr lang="es-ES" sz="1400" b="1" kern="1200" dirty="0" smtClean="0">
            <a:solidFill>
              <a:schemeClr val="accent2">
                <a:lumMod val="50000"/>
              </a:schemeClr>
            </a:solidFill>
            <a:latin typeface="Arial Rounded MT Bold" pitchFamily="34" charset="0"/>
          </a:endParaRPr>
        </a:p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Rounded MT Bold" pitchFamily="34" charset="0"/>
            </a:rPr>
            <a:t>Las políticas, programas y proyectos de desarrollo juvenil, deberán considerar el principio de la descentralización, desconcentración y participación ciudadana, reconociendo de manera efectiva las necesidades y particularidades de la población joven de cada municipio y localidad.</a:t>
          </a:r>
          <a:endParaRPr lang="es-ES" sz="1400" kern="1200" dirty="0" smtClean="0">
            <a:latin typeface="Arial Rounded MT Bold" pitchFamily="34" charset="0"/>
          </a:endParaRPr>
        </a:p>
      </dsp:txBody>
      <dsp:txXfrm>
        <a:off x="1696757" y="2790805"/>
        <a:ext cx="5518480" cy="3066257"/>
      </dsp:txXfrm>
    </dsp:sp>
    <dsp:sp modelId="{66DC2A21-3127-4FB7-874F-75C661B74E1A}">
      <dsp:nvSpPr>
        <dsp:cNvPr id="0" name=""/>
        <dsp:cNvSpPr/>
      </dsp:nvSpPr>
      <dsp:spPr>
        <a:xfrm>
          <a:off x="117702" y="3309095"/>
          <a:ext cx="1142460" cy="20296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7FB88B-72E1-42A5-8427-074C9782D3C7}">
      <dsp:nvSpPr>
        <dsp:cNvPr id="0" name=""/>
        <dsp:cNvSpPr/>
      </dsp:nvSpPr>
      <dsp:spPr>
        <a:xfrm>
          <a:off x="0" y="0"/>
          <a:ext cx="7215238" cy="58579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 smtClean="0">
              <a:solidFill>
                <a:schemeClr val="accent2">
                  <a:lumMod val="50000"/>
                </a:schemeClr>
              </a:solidFill>
              <a:latin typeface="Arial Rounded MT Bold" pitchFamily="34" charset="0"/>
            </a:rPr>
            <a:t>Artículo 14.- Política Nacional y Políticas Sectoriales</a:t>
          </a:r>
          <a:endParaRPr lang="es-ES" sz="1400" b="1" kern="1200" dirty="0" smtClean="0">
            <a:solidFill>
              <a:schemeClr val="accent2">
                <a:lumMod val="50000"/>
              </a:schemeClr>
            </a:solidFill>
            <a:latin typeface="Arial Rounded MT Bold" pitchFamily="34" charset="0"/>
          </a:endParaRPr>
        </a:p>
        <a:p>
          <a:pPr lvl="0" algn="l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Rounded MT Bold" pitchFamily="34" charset="0"/>
            </a:rPr>
            <a:t>La Política Nacional de Juventud brindará las directrices generales sobre los programas, proyectos y acciones a ejecutar para asegurar el cumplimiento de los derechos y deberes de la población joven, la cual tendrá aplicabilidad en todo el territorio nacional.</a:t>
          </a:r>
        </a:p>
        <a:p>
          <a:pPr lvl="0" algn="l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>
              <a:latin typeface="Arial Rounded MT Bold" pitchFamily="34" charset="0"/>
            </a:rPr>
            <a:t>El ente rector de la Política Nacional de Juventud deberá impulsar procesos de  coordinación y articulación con las demás Instituciones del Estado para asegurar la creación, implementación y evaluación de Políticas Sectoriales, que a partir de su contenido y objetivos, serán ejecutadas por los organismos públicos competentes según su naturaleza.</a:t>
          </a:r>
          <a:endParaRPr lang="es-ES" sz="1400" kern="1200" dirty="0" smtClean="0">
            <a:latin typeface="Arial Rounded MT Bold" pitchFamily="34" charset="0"/>
          </a:endParaRPr>
        </a:p>
      </dsp:txBody>
      <dsp:txXfrm>
        <a:off x="2028839" y="0"/>
        <a:ext cx="5186398" cy="5857916"/>
      </dsp:txXfrm>
    </dsp:sp>
    <dsp:sp modelId="{BCCD11D2-9DC9-490E-A760-0F90BB5EF0D7}">
      <dsp:nvSpPr>
        <dsp:cNvPr id="0" name=""/>
        <dsp:cNvSpPr/>
      </dsp:nvSpPr>
      <dsp:spPr>
        <a:xfrm>
          <a:off x="357183" y="500078"/>
          <a:ext cx="1443047" cy="468633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CBB58C-E4DD-4EB2-85E8-783A4AC05F7D}">
      <dsp:nvSpPr>
        <dsp:cNvPr id="0" name=""/>
        <dsp:cNvSpPr/>
      </dsp:nvSpPr>
      <dsp:spPr>
        <a:xfrm>
          <a:off x="0" y="0"/>
          <a:ext cx="7215238" cy="25370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LA POLITICA NACIONAL DE JUVENTUD</a:t>
          </a: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Procurará el desarrollo de tres grandes procesos: </a:t>
          </a: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(i) construcción de identidad y autonomía de las y los jóvenes,</a:t>
          </a:r>
          <a:endParaRPr lang="es-ES" sz="1000" kern="1200" dirty="0" smtClean="0">
            <a:latin typeface="Arial Rounded MT Bold" pitchFamily="34" charset="0"/>
          </a:endParaRP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(</a:t>
          </a:r>
          <a:r>
            <a:rPr lang="es-SV" sz="1000" kern="1200" dirty="0" err="1" smtClean="0">
              <a:latin typeface="Arial Rounded MT Bold" pitchFamily="34" charset="0"/>
            </a:rPr>
            <a:t>ii</a:t>
          </a:r>
          <a:r>
            <a:rPr lang="es-SV" sz="1000" kern="1200" dirty="0" smtClean="0">
              <a:latin typeface="Arial Rounded MT Bold" pitchFamily="34" charset="0"/>
            </a:rPr>
            <a:t>) mejoramiento de su integración social y su participación ciudadana y </a:t>
          </a: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(</a:t>
          </a:r>
          <a:r>
            <a:rPr lang="es-SV" sz="1000" kern="1200" dirty="0" err="1" smtClean="0">
              <a:latin typeface="Arial Rounded MT Bold" pitchFamily="34" charset="0"/>
            </a:rPr>
            <a:t>iii</a:t>
          </a:r>
          <a:r>
            <a:rPr lang="es-SV" sz="1000" kern="1200" dirty="0" smtClean="0">
              <a:latin typeface="Arial Rounded MT Bold" pitchFamily="34" charset="0"/>
            </a:rPr>
            <a:t>) fomento de la cohesión social y el sentido de pertenencia de las nuevas generaciones.</a:t>
          </a:r>
        </a:p>
      </dsp:txBody>
      <dsp:txXfrm>
        <a:off x="1696757" y="0"/>
        <a:ext cx="5518480" cy="2537095"/>
      </dsp:txXfrm>
    </dsp:sp>
    <dsp:sp modelId="{2E508437-D184-4D9D-877A-6BDDE43C1442}">
      <dsp:nvSpPr>
        <dsp:cNvPr id="0" name=""/>
        <dsp:cNvSpPr/>
      </dsp:nvSpPr>
      <dsp:spPr>
        <a:xfrm>
          <a:off x="117702" y="253709"/>
          <a:ext cx="1142460" cy="20296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FAEEA-177E-44CD-B786-F5101532EB15}">
      <dsp:nvSpPr>
        <dsp:cNvPr id="0" name=""/>
        <dsp:cNvSpPr/>
      </dsp:nvSpPr>
      <dsp:spPr>
        <a:xfrm>
          <a:off x="0" y="2790805"/>
          <a:ext cx="7215238" cy="30662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ÁREAS PRIORITARIAS DE INTERVENCIÓN</a:t>
          </a:r>
        </a:p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latin typeface="Arial Rounded MT Bold" pitchFamily="34" charset="0"/>
            </a:rPr>
            <a:t>La política pública de juventud deberá encarar decididamente, </a:t>
          </a:r>
          <a:r>
            <a:rPr lang="es-SV" sz="1000" kern="1200" dirty="0" smtClean="0">
              <a:latin typeface="Arial Rounded MT Bold" pitchFamily="34" charset="0"/>
            </a:rPr>
            <a:t>desde las grandes políticas sectoriales, los principales problemas que afectan a las y los jóvenes, con enfoques integrados y procurando colaborar con la construcción de identidad y la construcción de </a:t>
          </a:r>
          <a:r>
            <a:rPr lang="es-ES" sz="1000" kern="1200" dirty="0" smtClean="0">
              <a:latin typeface="Arial Rounded MT Bold" pitchFamily="34" charset="0"/>
            </a:rPr>
            <a:t>autonomía.</a:t>
          </a:r>
        </a:p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- Educación: acceso y calidad. Formando el capital humano del futuro</a:t>
          </a:r>
        </a:p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latin typeface="Arial Rounded MT Bold" pitchFamily="34" charset="0"/>
            </a:rPr>
            <a:t>- Inserción laboral, desarrollo productivo </a:t>
          </a:r>
          <a:r>
            <a:rPr lang="es-SV" sz="1000" kern="1200" dirty="0" smtClean="0">
              <a:latin typeface="Arial Rounded MT Bold" pitchFamily="34" charset="0"/>
            </a:rPr>
            <a:t>y emprendimiento: una apuesta fundamental</a:t>
          </a:r>
        </a:p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- Salud integral: atención de riesgos y promoción de estilos saludables de vida</a:t>
          </a:r>
        </a:p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latin typeface="Arial Rounded MT Bold" pitchFamily="34" charset="0"/>
            </a:rPr>
            <a:t>- Cultura, esparcimiento y deporte: ampliando oportunidades y reconocimientos</a:t>
          </a:r>
        </a:p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- Prevención de violencia, seguridad ciudadana y fomento de una cultura de paz</a:t>
          </a:r>
        </a:p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>
              <a:latin typeface="Arial Rounded MT Bold" pitchFamily="34" charset="0"/>
            </a:rPr>
            <a:t>- Participación juvenil y construcción de </a:t>
          </a:r>
          <a:r>
            <a:rPr lang="es-ES" sz="1000" kern="1200" dirty="0" smtClean="0">
              <a:latin typeface="Arial Rounded MT Bold" pitchFamily="34" charset="0"/>
            </a:rPr>
            <a:t>ciudadanía</a:t>
          </a:r>
        </a:p>
      </dsp:txBody>
      <dsp:txXfrm>
        <a:off x="1696757" y="2790805"/>
        <a:ext cx="5518480" cy="3066257"/>
      </dsp:txXfrm>
    </dsp:sp>
    <dsp:sp modelId="{66DC2A21-3127-4FB7-874F-75C661B74E1A}">
      <dsp:nvSpPr>
        <dsp:cNvPr id="0" name=""/>
        <dsp:cNvSpPr/>
      </dsp:nvSpPr>
      <dsp:spPr>
        <a:xfrm>
          <a:off x="117702" y="3309095"/>
          <a:ext cx="1142460" cy="20296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3C459E-6C6E-48DE-8604-78A0BC65CBC7}">
      <dsp:nvSpPr>
        <dsp:cNvPr id="0" name=""/>
        <dsp:cNvSpPr/>
      </dsp:nvSpPr>
      <dsp:spPr>
        <a:xfrm>
          <a:off x="0" y="0"/>
          <a:ext cx="7215237" cy="26816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OE 1.1 Reducir de forma significativa la segmentación ocupacional y las prácticas discriminatorias en el ámbito laboral público y privado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Arial Rounded MT Bold" pitchFamily="34" charset="0"/>
            </a:rPr>
            <a:t>Fortalecer los mecanismos de intermediación laboral (incluyendo proyectos de  inversión pública), para promover la contratación de mujeres trabajadoras en oficios y empleos no tradicionales y para que estos mecanismos garanticen el acceso y  la accesibilidad del empleo a mujeres con discapacidad.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OE 1.2 Facilitar el acceso y el control por parte de las mujeres, de los  activos tangibles e intangibles que permitan crear condiciones sostenibles para la  reducción de la pobreza y la exclusión</a:t>
          </a:r>
          <a:r>
            <a:rPr lang="es-MX" sz="1050" kern="1200" dirty="0" smtClean="0">
              <a:latin typeface="Arial Rounded MT Bold" pitchFamily="34" charset="0"/>
            </a:rPr>
            <a:t>.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Arial Rounded MT Bold" pitchFamily="34" charset="0"/>
            </a:rPr>
            <a:t>Impulsar acciones positivas o afirmativas que aseguren la igualdad de  oportunidades en el acceso a información sobre mercados  de insumos y de productos, servicios de desarrollo empresarial,  extensión agropecuaria, innovación tecnológica y programas de  la estrategia nacional de la micro y pequeña empresa. 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Arial Rounded MT Bold" pitchFamily="34" charset="0"/>
            </a:rPr>
            <a:t>Fomentar la asociatividad de los emprendimientos femeninos  de las zonas rurales, con miras a aumentar su productividad, la  apropiación de valor agregado en las cadenas productivas, y el  poder de negociación de precios de insumos y productos.</a:t>
          </a:r>
          <a:endParaRPr lang="es-MX" sz="1050" kern="1200" dirty="0"/>
        </a:p>
      </dsp:txBody>
      <dsp:txXfrm>
        <a:off x="1604941" y="0"/>
        <a:ext cx="5610296" cy="2681605"/>
      </dsp:txXfrm>
    </dsp:sp>
    <dsp:sp modelId="{76CEE83E-B600-42EF-B853-71FDF545B884}">
      <dsp:nvSpPr>
        <dsp:cNvPr id="0" name=""/>
        <dsp:cNvSpPr/>
      </dsp:nvSpPr>
      <dsp:spPr>
        <a:xfrm>
          <a:off x="161893" y="693228"/>
          <a:ext cx="1443047" cy="1295148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BB58C-E4DD-4EB2-85E8-783A4AC05F7D}">
      <dsp:nvSpPr>
        <dsp:cNvPr id="0" name=""/>
        <dsp:cNvSpPr/>
      </dsp:nvSpPr>
      <dsp:spPr>
        <a:xfrm>
          <a:off x="0" y="2931811"/>
          <a:ext cx="7215237" cy="1759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OE 3.1 Disminuir progresivamente el analfabetismo de las mujeres de  5 años en adelante, en las áreas urbanas y rurales</a:t>
          </a:r>
          <a:endParaRPr lang="es-SV" sz="1050" kern="1200" dirty="0" smtClean="0">
            <a:latin typeface="Arial Rounded MT Bold" pitchFamily="34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Arial Rounded MT Bold" pitchFamily="34" charset="0"/>
            </a:rPr>
            <a:t>Fortalecer los programas de modalidades flexibles de educación media técnica y tecnológica, para que éstos permitan el acceso equitativo de las mujeres jóvenes y adultas al sistema  educativo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OE 3.2 Garantizar que las niñas, las adolescentes y las jóvenes accedan,  permanezcan y egresen de programas educativos formales no sexistas. 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Arial Rounded MT Bold" pitchFamily="34" charset="0"/>
            </a:rPr>
            <a:t>Orientar los programas de becas hacia la retención de las niñas  y las adolescentes en el sistema educativo de educación básica,  y la promoción del acceso de las mujeres jóvenes a carreras  universitarias y técnicas.</a:t>
          </a:r>
        </a:p>
      </dsp:txBody>
      <dsp:txXfrm>
        <a:off x="1604941" y="2931811"/>
        <a:ext cx="5610296" cy="1759475"/>
      </dsp:txXfrm>
    </dsp:sp>
    <dsp:sp modelId="{2E508437-D184-4D9D-877A-6BDDE43C1442}">
      <dsp:nvSpPr>
        <dsp:cNvPr id="0" name=""/>
        <dsp:cNvSpPr/>
      </dsp:nvSpPr>
      <dsp:spPr>
        <a:xfrm>
          <a:off x="193792" y="3291842"/>
          <a:ext cx="1209576" cy="11534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FAEEA-177E-44CD-B786-F5101532EB15}">
      <dsp:nvSpPr>
        <dsp:cNvPr id="0" name=""/>
        <dsp:cNvSpPr/>
      </dsp:nvSpPr>
      <dsp:spPr>
        <a:xfrm>
          <a:off x="0" y="4764867"/>
          <a:ext cx="7215237" cy="10900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sz="1050" b="1" kern="1200" dirty="0" smtClean="0">
            <a:solidFill>
              <a:schemeClr val="accent5">
                <a:lumMod val="50000"/>
              </a:schemeClr>
            </a:solidFill>
            <a:latin typeface="Arial Rounded MT Bold" pitchFamily="34" charset="0"/>
          </a:endParaRPr>
        </a:p>
        <a:p>
          <a:pPr lvl="0" algn="l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sz="1050" b="1" kern="1200" dirty="0" smtClean="0">
            <a:solidFill>
              <a:schemeClr val="accent5">
                <a:lumMod val="50000"/>
              </a:schemeClr>
            </a:solidFill>
            <a:latin typeface="Arial Rounded MT Bold" pitchFamily="34" charset="0"/>
          </a:endParaRPr>
        </a:p>
        <a:p>
          <a:pPr lvl="0" algn="l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sz="1050" b="1" kern="1200" dirty="0" smtClean="0">
            <a:solidFill>
              <a:schemeClr val="accent5">
                <a:lumMod val="50000"/>
              </a:schemeClr>
            </a:solidFill>
            <a:latin typeface="Arial Rounded MT Bold" pitchFamily="34" charset="0"/>
          </a:endParaRPr>
        </a:p>
        <a:p>
          <a:pPr lvl="0" algn="l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sz="1050" b="1" kern="1200" dirty="0" smtClean="0">
            <a:solidFill>
              <a:schemeClr val="accent5">
                <a:lumMod val="50000"/>
              </a:schemeClr>
            </a:solidFill>
            <a:latin typeface="Arial Rounded MT Bold" pitchFamily="34" charset="0"/>
          </a:endParaRPr>
        </a:p>
        <a:p>
          <a:pPr lvl="0" algn="l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sz="1050" b="1" kern="1200" dirty="0" smtClean="0">
            <a:solidFill>
              <a:schemeClr val="accent5">
                <a:lumMod val="50000"/>
              </a:schemeClr>
            </a:solidFill>
            <a:latin typeface="Arial Rounded MT Bold" pitchFamily="34" charset="0"/>
          </a:endParaRPr>
        </a:p>
        <a:p>
          <a:pPr lvl="0" algn="l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50" b="1" kern="1200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rPr>
            <a:t>OE 4.2 Prevención del embarazo entre adolescentes en las áreas rurales y urbanas.</a:t>
          </a:r>
        </a:p>
        <a:p>
          <a:pPr lvl="0" defTabSz="466725"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Arial Rounded MT Bold" pitchFamily="34" charset="0"/>
            </a:rPr>
            <a:t>Promover la creación y el fortalecimiento de un programa nacional de atención integral en servicios de salud sexual y salud  reproductiva específicos para mujeres y hombres adolescentes  y jóvenes, orientados a la SSR y la prevención del embarazo y  prácticas sexuales de riesgo.</a:t>
          </a:r>
        </a:p>
        <a:p>
          <a:pPr lvl="0" defTabSz="466725">
            <a:spcBef>
              <a:spcPct val="0"/>
            </a:spcBef>
            <a:spcAft>
              <a:spcPct val="35000"/>
            </a:spcAft>
          </a:pPr>
          <a:endParaRPr lang="es-ES_tradnl" sz="1050" kern="1200" dirty="0" smtClean="0">
            <a:latin typeface="Arial Rounded MT Bold" pitchFamily="34" charset="0"/>
          </a:endParaRPr>
        </a:p>
        <a:p>
          <a:pPr lvl="0" defTabSz="466725">
            <a:spcBef>
              <a:spcPct val="0"/>
            </a:spcBef>
            <a:spcAft>
              <a:spcPct val="35000"/>
            </a:spcAft>
          </a:pPr>
          <a:endParaRPr lang="es-ES_tradnl" sz="1050" kern="1200" dirty="0" smtClean="0">
            <a:latin typeface="Arial Rounded MT Bold" pitchFamily="34" charset="0"/>
          </a:endParaRPr>
        </a:p>
        <a:p>
          <a:pPr lvl="0" defTabSz="466725">
            <a:spcBef>
              <a:spcPct val="0"/>
            </a:spcBef>
            <a:spcAft>
              <a:spcPct val="35000"/>
            </a:spcAft>
          </a:pPr>
          <a:endParaRPr lang="es-ES_tradnl" sz="1050" kern="1200" dirty="0" smtClean="0">
            <a:latin typeface="Arial Rounded MT Bold" pitchFamily="34" charset="0"/>
          </a:endParaRPr>
        </a:p>
        <a:p>
          <a:pPr lvl="0" defTabSz="466725">
            <a:spcBef>
              <a:spcPct val="0"/>
            </a:spcBef>
            <a:spcAft>
              <a:spcPct val="35000"/>
            </a:spcAft>
          </a:pPr>
          <a:endParaRPr lang="es-ES_tradnl" sz="1050" kern="1200" dirty="0" smtClean="0">
            <a:latin typeface="Arial Rounded MT Bold" pitchFamily="34" charset="0"/>
          </a:endParaRPr>
        </a:p>
        <a:p>
          <a:pPr lvl="0" defTabSz="466725">
            <a:spcBef>
              <a:spcPct val="0"/>
            </a:spcBef>
            <a:spcAft>
              <a:spcPct val="35000"/>
            </a:spcAft>
          </a:pPr>
          <a:endParaRPr lang="es-MX" sz="1050" kern="1200" dirty="0" smtClean="0">
            <a:latin typeface="Arial Rounded MT Bold" pitchFamily="34" charset="0"/>
          </a:endParaRPr>
        </a:p>
      </dsp:txBody>
      <dsp:txXfrm>
        <a:off x="1604941" y="4764867"/>
        <a:ext cx="5610296" cy="1090061"/>
      </dsp:txXfrm>
    </dsp:sp>
    <dsp:sp modelId="{66DC2A21-3127-4FB7-874F-75C661B74E1A}">
      <dsp:nvSpPr>
        <dsp:cNvPr id="0" name=""/>
        <dsp:cNvSpPr/>
      </dsp:nvSpPr>
      <dsp:spPr>
        <a:xfrm>
          <a:off x="121791" y="4876030"/>
          <a:ext cx="1142460" cy="88384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BE22EA-6D9F-46E0-840E-7EBA54440E40}">
      <dsp:nvSpPr>
        <dsp:cNvPr id="0" name=""/>
        <dsp:cNvSpPr/>
      </dsp:nvSpPr>
      <dsp:spPr>
        <a:xfrm>
          <a:off x="3547" y="228249"/>
          <a:ext cx="3835660" cy="28632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400" b="1" kern="1200" dirty="0" smtClean="0">
              <a:latin typeface="Century Gothic" pitchFamily="34" charset="0"/>
            </a:rPr>
            <a:t>Política de Salud Sexual y Reproductiva</a:t>
          </a:r>
          <a:endParaRPr lang="es-ES" sz="1400" b="1" kern="1200" dirty="0">
            <a:latin typeface="Century Gothic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>
            <a:latin typeface="Century Gothic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Century Gothic" pitchFamily="34" charset="0"/>
            </a:rPr>
            <a:t>Para la prevención del embarazo en adolescentes, se están desarrollando diferentes estrategias. </a:t>
          </a:r>
          <a:r>
            <a:rPr lang="es-ES" sz="1400" b="1" kern="1200" dirty="0" smtClean="0">
              <a:latin typeface="Century Gothic" pitchFamily="34" charset="0"/>
            </a:rPr>
            <a:t>Los Círculos educativos de adolescentes embarazadas se extienden al 80% de los establecimientos de salud</a:t>
          </a:r>
          <a:r>
            <a:rPr lang="es-ES" sz="1400" kern="1200" dirty="0" smtClean="0">
              <a:latin typeface="Century Gothic" pitchFamily="34" charset="0"/>
            </a:rPr>
            <a:t>. También se han formado 400 promotores juveniles en Salud Sexual y Reproductiva en diferentes lugares del país.</a:t>
          </a:r>
          <a:endParaRPr lang="es-ES" sz="1400" kern="1200" dirty="0">
            <a:latin typeface="Century Gothic" pitchFamily="34" charset="0"/>
          </a:endParaRPr>
        </a:p>
      </dsp:txBody>
      <dsp:txXfrm>
        <a:off x="3547" y="228249"/>
        <a:ext cx="3835660" cy="2863239"/>
      </dsp:txXfrm>
    </dsp:sp>
    <dsp:sp modelId="{C092404D-F1BE-47BB-9B15-D35C2BC6055E}">
      <dsp:nvSpPr>
        <dsp:cNvPr id="0" name=""/>
        <dsp:cNvSpPr/>
      </dsp:nvSpPr>
      <dsp:spPr>
        <a:xfrm>
          <a:off x="3547" y="3091489"/>
          <a:ext cx="3835660" cy="1231193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Atención integral en salud sexual y reproductiva (SSR)</a:t>
          </a:r>
          <a:endParaRPr lang="es-ES" sz="2200" kern="1200" dirty="0"/>
        </a:p>
      </dsp:txBody>
      <dsp:txXfrm>
        <a:off x="3547" y="3091489"/>
        <a:ext cx="2701169" cy="1231193"/>
      </dsp:txXfrm>
    </dsp:sp>
    <dsp:sp modelId="{C78FE8E9-B868-4B7D-9087-C24F5CC34C34}">
      <dsp:nvSpPr>
        <dsp:cNvPr id="0" name=""/>
        <dsp:cNvSpPr/>
      </dsp:nvSpPr>
      <dsp:spPr>
        <a:xfrm>
          <a:off x="2813222" y="3287053"/>
          <a:ext cx="1342481" cy="134248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7DD2C-C04E-4DA1-9587-052DFB6BD9FF}">
      <dsp:nvSpPr>
        <dsp:cNvPr id="0" name=""/>
        <dsp:cNvSpPr/>
      </dsp:nvSpPr>
      <dsp:spPr>
        <a:xfrm>
          <a:off x="4488294" y="228249"/>
          <a:ext cx="3835660" cy="28632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Century Gothic" pitchFamily="34" charset="0"/>
            </a:rPr>
            <a:t>Se ha dotado con estetoscopios, tensiómetros, canapé y la ambientación para la atención integral en las Regiones de Salud: Central, Metropolitana y </a:t>
          </a:r>
          <a:r>
            <a:rPr lang="es-ES" sz="1400" kern="1200" dirty="0" err="1" smtClean="0">
              <a:latin typeface="Century Gothic" pitchFamily="34" charset="0"/>
            </a:rPr>
            <a:t>Paracentral</a:t>
          </a:r>
          <a:r>
            <a:rPr lang="es-ES" sz="1400" kern="1200" dirty="0" smtClean="0">
              <a:latin typeface="Century Gothic" pitchFamily="34" charset="0"/>
            </a:rPr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 smtClean="0">
            <a:latin typeface="Century Gothic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Century Gothic" pitchFamily="34" charset="0"/>
            </a:rPr>
            <a:t>Con esta acción se </a:t>
          </a:r>
          <a:r>
            <a:rPr lang="es-ES" sz="1400" b="1" kern="1200" dirty="0" smtClean="0">
              <a:latin typeface="Century Gothic" pitchFamily="34" charset="0"/>
            </a:rPr>
            <a:t>pretende mejorar la calidad de la prestación de los servicios de atención integral a 12,470 adolescentes</a:t>
          </a:r>
        </a:p>
      </dsp:txBody>
      <dsp:txXfrm>
        <a:off x="4488294" y="228249"/>
        <a:ext cx="3835660" cy="2863239"/>
      </dsp:txXfrm>
    </dsp:sp>
    <dsp:sp modelId="{4C2423D9-9E33-46BA-8D00-7C8CCE8ED86E}">
      <dsp:nvSpPr>
        <dsp:cNvPr id="0" name=""/>
        <dsp:cNvSpPr/>
      </dsp:nvSpPr>
      <dsp:spPr>
        <a:xfrm>
          <a:off x="4488294" y="3091489"/>
          <a:ext cx="3835660" cy="1231193"/>
        </a:xfrm>
        <a:prstGeom prst="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Atención integral a las enfermedades prevalentes en el ciclo de vida</a:t>
          </a:r>
          <a:endParaRPr lang="es-ES" sz="2200" kern="1200" dirty="0"/>
        </a:p>
      </dsp:txBody>
      <dsp:txXfrm>
        <a:off x="4488294" y="3091489"/>
        <a:ext cx="2701169" cy="1231193"/>
      </dsp:txXfrm>
    </dsp:sp>
    <dsp:sp modelId="{0E59499D-4FD7-4166-872C-D51E42936FAA}">
      <dsp:nvSpPr>
        <dsp:cNvPr id="0" name=""/>
        <dsp:cNvSpPr/>
      </dsp:nvSpPr>
      <dsp:spPr>
        <a:xfrm>
          <a:off x="7297968" y="3287053"/>
          <a:ext cx="1342481" cy="134248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25086E-2E74-4F1C-8D3A-9DC86B4BE671}">
      <dsp:nvSpPr>
        <dsp:cNvPr id="0" name=""/>
        <dsp:cNvSpPr/>
      </dsp:nvSpPr>
      <dsp:spPr>
        <a:xfrm>
          <a:off x="5504" y="1556453"/>
          <a:ext cx="2377379" cy="37050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latin typeface="Century Gothic" pitchFamily="34" charset="0"/>
            </a:rPr>
            <a:t>Para fortalecer los procesos de atención de víctimas de la violencia sexual e intrafamiliar, se han implementado dos áreas de atención diferenciada, con equipo y mobiliario, en los hospitales: San Juan de Dios de Santa Ana y San Rafael de Santa Tecla.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latin typeface="Century Gothic" pitchFamily="34" charset="0"/>
            </a:rPr>
            <a:t>Se capacitaron, además, 180 profesionales interdisciplinarios de ginecología, medicina interna, enfermería, trabajo social y psicología</a:t>
          </a:r>
        </a:p>
      </dsp:txBody>
      <dsp:txXfrm>
        <a:off x="5504" y="1556453"/>
        <a:ext cx="2377379" cy="3705053"/>
      </dsp:txXfrm>
    </dsp:sp>
    <dsp:sp modelId="{BB5CF3F3-EBF2-4BAA-99FC-15C317AA56B7}">
      <dsp:nvSpPr>
        <dsp:cNvPr id="0" name=""/>
        <dsp:cNvSpPr/>
      </dsp:nvSpPr>
      <dsp:spPr>
        <a:xfrm>
          <a:off x="39524" y="4526532"/>
          <a:ext cx="2377379" cy="76310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Atención integral e integrada en salud a las personas víctimas de violencia en todas sus formas en el ciclo de vida</a:t>
          </a:r>
          <a:endParaRPr lang="es-ES" sz="1000" kern="1200" dirty="0"/>
        </a:p>
      </dsp:txBody>
      <dsp:txXfrm>
        <a:off x="39524" y="4526532"/>
        <a:ext cx="1674210" cy="763105"/>
      </dsp:txXfrm>
    </dsp:sp>
    <dsp:sp modelId="{4C6CB888-4B58-4C0E-9474-C8208D957FDC}">
      <dsp:nvSpPr>
        <dsp:cNvPr id="0" name=""/>
        <dsp:cNvSpPr/>
      </dsp:nvSpPr>
      <dsp:spPr>
        <a:xfrm>
          <a:off x="1746967" y="4417523"/>
          <a:ext cx="832082" cy="83208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006F8-7C5A-4D9B-B90F-9E24B2FD0EF3}">
      <dsp:nvSpPr>
        <dsp:cNvPr id="0" name=""/>
        <dsp:cNvSpPr/>
      </dsp:nvSpPr>
      <dsp:spPr>
        <a:xfrm>
          <a:off x="2785193" y="1522246"/>
          <a:ext cx="2377379" cy="37734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latin typeface="Century Gothic" pitchFamily="34" charset="0"/>
            </a:rPr>
            <a:t>Se han desarrollado, a través del Instituto Nacional de Salud, investigaciones epidemiológicas que a lo largo de 2 años abarcaron 11 comunidades (Bajo Lempa, San Miguel y </a:t>
          </a:r>
          <a:r>
            <a:rPr lang="es-ES" sz="1200" kern="1200" dirty="0" err="1" smtClean="0">
              <a:latin typeface="Century Gothic" pitchFamily="34" charset="0"/>
            </a:rPr>
            <a:t>Guayapa</a:t>
          </a:r>
          <a:r>
            <a:rPr lang="es-ES" sz="1200" kern="1200" dirty="0" smtClean="0">
              <a:latin typeface="Century Gothic" pitchFamily="34" charset="0"/>
            </a:rPr>
            <a:t>), 1306 familias y 5018 personas de todas las edades. Éstos reportaron prevalencias elevadas de 16 a 20% y disminución de la función renal desde edades tempranas </a:t>
          </a:r>
          <a:r>
            <a:rPr lang="es-ES" sz="1050" kern="1200" dirty="0" smtClean="0">
              <a:latin typeface="Century Gothic" pitchFamily="34" charset="0"/>
            </a:rPr>
            <a:t>en menores de 20 años.</a:t>
          </a:r>
        </a:p>
      </dsp:txBody>
      <dsp:txXfrm>
        <a:off x="2785193" y="1522246"/>
        <a:ext cx="2377379" cy="3773466"/>
      </dsp:txXfrm>
    </dsp:sp>
    <dsp:sp modelId="{2737D661-ADE5-4968-8AA5-130B472F10E1}">
      <dsp:nvSpPr>
        <dsp:cNvPr id="0" name=""/>
        <dsp:cNvSpPr/>
      </dsp:nvSpPr>
      <dsp:spPr>
        <a:xfrm>
          <a:off x="2775826" y="4526532"/>
          <a:ext cx="2377379" cy="763105"/>
        </a:xfrm>
        <a:prstGeom prst="rect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Investigaciones e intervención en salud renal</a:t>
          </a:r>
          <a:endParaRPr lang="es-ES" sz="1400" b="1" kern="1200" dirty="0"/>
        </a:p>
      </dsp:txBody>
      <dsp:txXfrm>
        <a:off x="2775826" y="4526532"/>
        <a:ext cx="1674210" cy="763105"/>
      </dsp:txXfrm>
    </dsp:sp>
    <dsp:sp modelId="{BFDBB773-53AB-412C-9A70-4B7850F7D679}">
      <dsp:nvSpPr>
        <dsp:cNvPr id="0" name=""/>
        <dsp:cNvSpPr/>
      </dsp:nvSpPr>
      <dsp:spPr>
        <a:xfrm>
          <a:off x="4526656" y="4417523"/>
          <a:ext cx="832082" cy="83208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60080-0A6A-4732-AEC3-D03674B6AD66}">
      <dsp:nvSpPr>
        <dsp:cNvPr id="0" name=""/>
        <dsp:cNvSpPr/>
      </dsp:nvSpPr>
      <dsp:spPr>
        <a:xfrm>
          <a:off x="5564882" y="1556967"/>
          <a:ext cx="2377379" cy="370402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latin typeface="Century Gothic" pitchFamily="34" charset="0"/>
            </a:rPr>
            <a:t>Centra sus esfuerzos en la prevención primaria, para poblaciones con mayor riesgo y vulnerabilidad. Enfoca su atención en incrementar el diagnóstico precoz del VIH; así como en asegurar la atención integral del VIH y mantener la respuesta multisectorial con apego al cumplimiento de los derechos humanos</a:t>
          </a:r>
        </a:p>
      </dsp:txBody>
      <dsp:txXfrm>
        <a:off x="5564882" y="1556967"/>
        <a:ext cx="2377379" cy="3704024"/>
      </dsp:txXfrm>
    </dsp:sp>
    <dsp:sp modelId="{99672613-AC9E-4CC2-998F-18A2DE461951}">
      <dsp:nvSpPr>
        <dsp:cNvPr id="0" name=""/>
        <dsp:cNvSpPr/>
      </dsp:nvSpPr>
      <dsp:spPr>
        <a:xfrm>
          <a:off x="5512128" y="4526532"/>
          <a:ext cx="2377379" cy="763105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Programa Nacional de ITS/VIH/sida</a:t>
          </a:r>
          <a:endParaRPr lang="es-ES" sz="1400" b="1" kern="1200" dirty="0"/>
        </a:p>
      </dsp:txBody>
      <dsp:txXfrm>
        <a:off x="5512128" y="4526532"/>
        <a:ext cx="1674210" cy="763105"/>
      </dsp:txXfrm>
    </dsp:sp>
    <dsp:sp modelId="{9ECEEF37-59F8-4582-9606-30F83C25CAB6}">
      <dsp:nvSpPr>
        <dsp:cNvPr id="0" name=""/>
        <dsp:cNvSpPr/>
      </dsp:nvSpPr>
      <dsp:spPr>
        <a:xfrm>
          <a:off x="7306344" y="4417523"/>
          <a:ext cx="832082" cy="83208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572D2F-0D41-4840-A1D5-963A7BE88FB7}">
      <dsp:nvSpPr>
        <dsp:cNvPr id="0" name=""/>
        <dsp:cNvSpPr/>
      </dsp:nvSpPr>
      <dsp:spPr>
        <a:xfrm>
          <a:off x="0" y="60268"/>
          <a:ext cx="8501121" cy="1565679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dirty="0" smtClean="0"/>
            <a:t>Programa Presidencial de Dotación de Paquetes Escolares Programa: </a:t>
          </a:r>
          <a:r>
            <a:rPr lang="es-SV" sz="1800" b="0" kern="1200" dirty="0" smtClean="0"/>
            <a:t>El programa pretende contribuir</a:t>
          </a:r>
          <a:r>
            <a:rPr lang="es-SV" sz="1800" b="1" kern="1200" dirty="0" smtClean="0"/>
            <a:t> </a:t>
          </a:r>
          <a:r>
            <a:rPr lang="es-SV" sz="1800" kern="1200" dirty="0" smtClean="0"/>
            <a:t>al acceso y a la permanencia del estudiantado en el sistema educativo, apoyando especialmente a aquellas familias de menores recursos económicos.</a:t>
          </a:r>
          <a:r>
            <a:rPr lang="es-SV" sz="1800" b="1" kern="1200" dirty="0" smtClean="0"/>
            <a:t> </a:t>
          </a:r>
          <a:endParaRPr lang="es-ES" sz="1800" kern="1200" dirty="0"/>
        </a:p>
      </dsp:txBody>
      <dsp:txXfrm>
        <a:off x="0" y="60268"/>
        <a:ext cx="8501121" cy="1565679"/>
      </dsp:txXfrm>
    </dsp:sp>
    <dsp:sp modelId="{B29B4FA9-4974-430B-8E1C-6BF4A117E11C}">
      <dsp:nvSpPr>
        <dsp:cNvPr id="0" name=""/>
        <dsp:cNvSpPr/>
      </dsp:nvSpPr>
      <dsp:spPr>
        <a:xfrm>
          <a:off x="0" y="1677788"/>
          <a:ext cx="8501121" cy="1565679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dirty="0" smtClean="0"/>
            <a:t>Programa de Educación de Jóvenes y Adultos: </a:t>
          </a:r>
          <a:r>
            <a:rPr lang="es-SV" sz="1800" kern="1200" dirty="0" smtClean="0"/>
            <a:t>La población joven y adulta mayor de 15 años, egresada de los programas de alfabetización que demande servicios educativos públicos para continuar y completar los estudios de educación básica y media.</a:t>
          </a:r>
          <a:endParaRPr lang="es-ES" sz="1800" kern="1200" dirty="0"/>
        </a:p>
      </dsp:txBody>
      <dsp:txXfrm>
        <a:off x="0" y="1677788"/>
        <a:ext cx="8501121" cy="1565679"/>
      </dsp:txXfrm>
    </dsp:sp>
    <dsp:sp modelId="{B6863CC9-BA52-45D6-A04E-DA6060B5F8DC}">
      <dsp:nvSpPr>
        <dsp:cNvPr id="0" name=""/>
        <dsp:cNvSpPr/>
      </dsp:nvSpPr>
      <dsp:spPr>
        <a:xfrm>
          <a:off x="0" y="3295307"/>
          <a:ext cx="8501121" cy="1565679"/>
        </a:xfrm>
        <a:prstGeom prst="round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dirty="0" smtClean="0"/>
            <a:t>Programa Sigamos Estudiando: </a:t>
          </a:r>
          <a:r>
            <a:rPr lang="es-SV" sz="1800" kern="1200" dirty="0" smtClean="0"/>
            <a:t>Los beneficiarios serán los estudiantes de noveno grado de los centros educativos que son semilleros para los institutos nacionales que ofrecen el bachillerato técnico especialmente las carreras agroindustriales y articuladas. Además se pretende incidir en todos los integrantes de la comunidad educativa, ya que de alguna manera están implicados en el proceso de orientación vocacional de los jóvenes.</a:t>
          </a:r>
          <a:endParaRPr lang="es-ES" sz="1800" kern="1200" dirty="0"/>
        </a:p>
      </dsp:txBody>
      <dsp:txXfrm>
        <a:off x="0" y="3295307"/>
        <a:ext cx="8501121" cy="1565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07B471-6E7E-4E4E-B5C6-CBD52DD2DD8D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8E9C02-7AC6-4052-A14C-D9B4AF1DB4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E9C02-7AC6-4052-A14C-D9B4AF1DB494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E9C02-7AC6-4052-A14C-D9B4AF1DB494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nta perforada"/>
          <p:cNvSpPr/>
          <p:nvPr userDrawn="1"/>
        </p:nvSpPr>
        <p:spPr>
          <a:xfrm>
            <a:off x="0" y="1643050"/>
            <a:ext cx="9144000" cy="3786214"/>
          </a:xfrm>
          <a:prstGeom prst="flowChartPunchedTape">
            <a:avLst/>
          </a:prstGeom>
          <a:gradFill>
            <a:gsLst>
              <a:gs pos="9000">
                <a:schemeClr val="accent3">
                  <a:lumMod val="50000"/>
                  <a:alpha val="76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40000"/>
                  <a:lumOff val="6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 redondeado"/>
          <p:cNvSpPr/>
          <p:nvPr userDrawn="1"/>
        </p:nvSpPr>
        <p:spPr>
          <a:xfrm>
            <a:off x="1571604" y="0"/>
            <a:ext cx="5500726" cy="642918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 redondeado"/>
          <p:cNvSpPr/>
          <p:nvPr userDrawn="1"/>
        </p:nvSpPr>
        <p:spPr>
          <a:xfrm>
            <a:off x="3143240" y="285728"/>
            <a:ext cx="3929090" cy="35719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 userDrawn="1"/>
        </p:nvSpPr>
        <p:spPr>
          <a:xfrm>
            <a:off x="500034" y="-24"/>
            <a:ext cx="3000396" cy="642942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22" name="Picture 2" descr="C:\Documents and Settings\STP\Escritorio\MUJERES JOVENES RURALES\imag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267" y="-71462"/>
            <a:ext cx="1293253" cy="11430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0865E-586B-4DD7-B9CC-371EA1D224E3}" type="datetimeFigureOut">
              <a:rPr lang="es-ES" smtClean="0"/>
              <a:pPr/>
              <a:t>21/11/2012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DD497-BBA7-425B-B6EB-1EC873794B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4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chart" Target="../charts/chart3.xml"/></Relationships>
</file>

<file path=ppt/slides/_rels/slide16.xml.rels><?xml version="1.0" encoding="UTF-8" standalone="yes" ?><Relationships xmlns="http://schemas.openxmlformats.org/package/2006/relationships"><Relationship Id="rId8" Target="../diagrams/drawing7.xml" Type="http://schemas.microsoft.com/office/2007/relationships/diagramDrawing"/><Relationship Id="rId3" Target="../media/image16.jpeg" Type="http://schemas.openxmlformats.org/officeDocument/2006/relationships/image"/><Relationship Id="rId7" Target="../diagrams/colors7.xml" Type="http://schemas.openxmlformats.org/officeDocument/2006/relationships/diagramColors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diagrams/quickStyle7.xml" Type="http://schemas.openxmlformats.org/officeDocument/2006/relationships/diagramQuickStyle"/><Relationship Id="rId5" Target="../diagrams/layout7.xml" Type="http://schemas.openxmlformats.org/officeDocument/2006/relationships/diagramLayout"/><Relationship Id="rId4" Target="../diagrams/data7.xml" Type="http://schemas.openxmlformats.org/officeDocument/2006/relationships/diagramData"/></Relationships>
</file>

<file path=ppt/slides/_rels/slide17.xml.rels><?xml version="1.0" encoding="UTF-8" standalone="yes" ?><Relationships xmlns="http://schemas.openxmlformats.org/package/2006/relationships"><Relationship Id="rId3" Target="../diagrams/data8.xml" Type="http://schemas.openxmlformats.org/officeDocument/2006/relationships/diagramData"/><Relationship Id="rId7" Target="../diagrams/drawing8.xml" Type="http://schemas.microsoft.com/office/2007/relationships/diagramDrawing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Relationship Id="rId6" Target="../diagrams/colors8.xml" Type="http://schemas.openxmlformats.org/officeDocument/2006/relationships/diagramColors"/><Relationship Id="rId5" Target="../diagrams/quickStyle8.xml" Type="http://schemas.openxmlformats.org/officeDocument/2006/relationships/diagramQuickStyle"/><Relationship Id="rId4" Target="../diagrams/layout8.xml" Type="http://schemas.openxmlformats.org/officeDocument/2006/relationships/diagramLayout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diagramData" Target="../diagrams/data9.xml"/><Relationship Id="rId7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diagramData" Target="../diagrams/data10.xml"/><Relationship Id="rId7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2857496"/>
            <a:ext cx="84431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/>
              </a:rPr>
              <a:t>FORO</a:t>
            </a:r>
          </a:p>
          <a:p>
            <a:pPr algn="ctr"/>
            <a:r>
              <a:rPr lang="es-SV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“MUJER RURAL JOVEN SALVADOREÑA”</a:t>
            </a:r>
            <a:endParaRPr lang="es-E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pic>
        <p:nvPicPr>
          <p:cNvPr id="1026" name="Picture 2" descr="C:\Documents and Settings\STP\Mis documentos\Mis imágenes\LOGOS\LOGO ST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5463332"/>
            <a:ext cx="2143140" cy="1394668"/>
          </a:xfrm>
          <a:prstGeom prst="rect">
            <a:avLst/>
          </a:prstGeom>
          <a:noFill/>
        </p:spPr>
      </p:pic>
      <p:pic>
        <p:nvPicPr>
          <p:cNvPr id="1027" name="Picture 3" descr="C:\Documents and Settings\STP\Escritorio\MUJERES JOVENES RURAL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14290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STP\Escritorio\MUJERES JOVENES RURALES\images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0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Documents and Settings\STP\Escritorio\MUJERES JOVENES RURALES\images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57166"/>
            <a:ext cx="2502407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0844"/>
            <a:ext cx="7797552" cy="837876"/>
          </a:xfrm>
        </p:spPr>
        <p:txBody>
          <a:bodyPr>
            <a:normAutofit fontScale="90000"/>
          </a:bodyPr>
          <a:lstStyle/>
          <a:p>
            <a:pPr algn="l"/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Programas de Desarrollo: </a:t>
            </a:r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Generación de Ingresos CS</a:t>
            </a:r>
            <a:endParaRPr lang="es-MX" sz="3600" b="1" spc="50" dirty="0" smtClean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1928802"/>
          <a:ext cx="6696745" cy="123239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43216"/>
                <a:gridCol w="1543216"/>
                <a:gridCol w="1882122"/>
                <a:gridCol w="1728191"/>
              </a:tblGrid>
              <a:tr h="368303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latin typeface="Calibri"/>
                          <a:ea typeface="Calibri"/>
                          <a:cs typeface="Times New Roman"/>
                        </a:rPr>
                        <a:t>Participantes PATI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30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/>
                        <a:t>Meta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/>
                        <a:t>P. Inscritas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/>
                        <a:t>P. Priorizadas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/>
                        <a:t>P.</a:t>
                      </a:r>
                      <a:r>
                        <a:rPr lang="es-SV" sz="2000" b="1" kern="1200" baseline="0" dirty="0" smtClean="0"/>
                        <a:t> </a:t>
                      </a:r>
                      <a:r>
                        <a:rPr lang="es-SV" sz="2000" b="1" kern="1200" dirty="0" smtClean="0"/>
                        <a:t>Activas                 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793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kern="1200"/>
                        <a:t>7,484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kern="1200"/>
                        <a:t>11655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kern="1200" dirty="0"/>
                        <a:t>11190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kern="1200" dirty="0"/>
                        <a:t>7,249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285852" y="3286124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Datos al 30 de Junio de 2012</a:t>
            </a:r>
            <a:endParaRPr lang="es-MX" sz="14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214546" y="4500570"/>
          <a:ext cx="6696745" cy="156513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43216"/>
                <a:gridCol w="1543216"/>
                <a:gridCol w="1882122"/>
                <a:gridCol w="1728191"/>
              </a:tblGrid>
              <a:tr h="368303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latin typeface="Calibri"/>
                          <a:ea typeface="Calibri"/>
                          <a:cs typeface="Times New Roman"/>
                        </a:rPr>
                        <a:t>Personas participantes capacitadas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30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/>
                        <a:t>Total Municipios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/>
                        <a:t>P. Inscritas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latin typeface="+mn-lt"/>
                          <a:ea typeface="+mn-ea"/>
                          <a:cs typeface="+mn-cs"/>
                        </a:rPr>
                        <a:t>Inicio</a:t>
                      </a:r>
                      <a:r>
                        <a:rPr lang="es-SV" sz="2000" b="1" kern="1200" baseline="0" dirty="0" smtClean="0">
                          <a:latin typeface="+mn-lt"/>
                          <a:ea typeface="+mn-ea"/>
                          <a:cs typeface="+mn-cs"/>
                        </a:rPr>
                        <a:t> de capacitaciones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/>
                        <a:t>Finalización de capacitaciones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793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kern="1200" dirty="0" smtClean="0"/>
                        <a:t>25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kern="1200" dirty="0" smtClean="0"/>
                        <a:t>12,166 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kern="1200" dirty="0" smtClean="0"/>
                        <a:t>10,737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kern="1200" dirty="0" smtClean="0"/>
                        <a:t>10,572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8 Rectángulo redondeado"/>
          <p:cNvSpPr/>
          <p:nvPr/>
        </p:nvSpPr>
        <p:spPr>
          <a:xfrm>
            <a:off x="0" y="3929066"/>
            <a:ext cx="2195736" cy="23762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49 especialidades diferentes. </a:t>
            </a:r>
            <a:endParaRPr lang="es-MX" dirty="0" smtClean="0"/>
          </a:p>
          <a:p>
            <a:r>
              <a:rPr lang="es-ES" dirty="0" smtClean="0"/>
              <a:t>75% Mujeres y 25% eran Hombres</a:t>
            </a:r>
          </a:p>
          <a:p>
            <a:r>
              <a:rPr lang="es-ES" dirty="0" smtClean="0"/>
              <a:t>El 28% del total son jóvenes de 16 a 24 años</a:t>
            </a:r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805420" y="1428736"/>
            <a:ext cx="2195736" cy="18722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Del total de personas activas el 72% son mujeres y el 35% son jóvenes entre 16 y 24 años </a:t>
            </a:r>
          </a:p>
          <a:p>
            <a:pPr algn="ctr"/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71472" y="1142984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</a:rPr>
              <a:t>Programa de Apoyo Temporal al Ingreso PATI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22920" y="286868"/>
            <a:ext cx="6573416" cy="837876"/>
          </a:xfrm>
        </p:spPr>
        <p:txBody>
          <a:bodyPr>
            <a:noAutofit/>
          </a:bodyPr>
          <a:lstStyle/>
          <a:p>
            <a:pPr algn="l"/>
            <a:r>
              <a:rPr b="1" dirty="0" lang="es-SV" smtClean="0" spc="50" sz="3600">
                <a:ln cmpd="sng"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charset="0" pitchFamily="34" typeface="Century Gothic"/>
              </a:rPr>
              <a:t>Programas de Desarrollo</a:t>
            </a:r>
            <a:r>
              <a:rPr b="1" dirty="0" lang="es-SV" smtClean="0" spc="50" sz="3600">
                <a:ln cmpd="sng"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charset="0" pitchFamily="34" typeface="Century Gothic"/>
              </a:rPr>
              <a:t>: Generación de Ingresos CS</a:t>
            </a:r>
            <a:endParaRPr b="1" dirty="0" lang="es-MX" smtClean="0" spc="50" sz="3600">
              <a:ln cmpd="sng"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charset="0" pitchFamily="34" typeface="Century Gothic"/>
            </a:endParaRPr>
          </a:p>
        </p:txBody>
      </p:sp>
      <p:pic>
        <p:nvPicPr>
          <p:cNvPr id="33795" name="Picture 3"/>
          <p:cNvPicPr>
            <a:picLocks noChangeArrowheads="1" noChangeAspect="1"/>
          </p:cNvPicPr>
          <p:nvPr/>
        </p:nvPicPr>
        <p:blipFill>
          <a:blip cstate="print" r:embed="rId2"/>
          <a:srcRect b="37834" l="57900" t="2534"/>
          <a:stretch>
            <a:fillRect/>
          </a:stretch>
        </p:blipFill>
        <p:spPr bwMode="auto">
          <a:xfrm>
            <a:off x="214282" y="1643050"/>
            <a:ext cx="3707904" cy="302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dondear rectángulo de esquina diagonal"/>
          <p:cNvSpPr/>
          <p:nvPr/>
        </p:nvSpPr>
        <p:spPr>
          <a:xfrm>
            <a:off x="539552" y="4725144"/>
            <a:ext cx="3744416" cy="1872208"/>
          </a:xfrm>
          <a:prstGeom prst="round2Diag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 rtlCol="0"/>
          <a:lstStyle/>
          <a:p>
            <a:endParaRPr dirty="0" lang="es-MX" smtClean="0" sz="1600"/>
          </a:p>
          <a:p>
            <a:r>
              <a:rPr dirty="0" lang="es-MX" smtClean="0" sz="1600"/>
              <a:t>2011: 231 participantes: 59% de participantes son jóvenes menores de 35 años (53% mujeres y 6% hombres) </a:t>
            </a:r>
          </a:p>
          <a:p>
            <a:r>
              <a:rPr dirty="0" lang="es-MX" smtClean="0" sz="1600"/>
              <a:t>91% de participantes son mujeres</a:t>
            </a:r>
          </a:p>
          <a:p>
            <a:r>
              <a:rPr dirty="0" lang="es-MX" smtClean="0" sz="1600"/>
              <a:t>59 microempresas sociales conformadas (individuales y asociativas) </a:t>
            </a:r>
          </a:p>
          <a:p>
            <a:r>
              <a:rPr dirty="0" lang="es-MX" smtClean="0" sz="1600"/>
              <a:t> </a:t>
            </a:r>
          </a:p>
          <a:p>
            <a:pPr algn="ctr"/>
            <a:endParaRPr dirty="0" lang="es-MX" sz="1600"/>
          </a:p>
        </p:txBody>
      </p:sp>
      <p:pic>
        <p:nvPicPr>
          <p:cNvPr id="34818" name="Picture 2"/>
          <p:cNvPicPr>
            <a:picLocks noChangeArrowheads="1" noChangeAspect="1"/>
          </p:cNvPicPr>
          <p:nvPr/>
        </p:nvPicPr>
        <p:blipFill>
          <a:blip cstate="print" r:embed="rId2"/>
          <a:srcRect r="42359"/>
          <a:stretch>
            <a:fillRect/>
          </a:stretch>
        </p:blipFill>
        <p:spPr bwMode="auto">
          <a:xfrm>
            <a:off x="4572000" y="1628800"/>
            <a:ext cx="417646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714348" y="1285860"/>
            <a:ext cx="4000528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err="1" lang="es-ES" smtClean="0" sz="2400">
                <a:solidFill>
                  <a:schemeClr val="accent6">
                    <a:lumMod val="50000"/>
                  </a:schemeClr>
                </a:solidFill>
              </a:rPr>
              <a:t>Emprendedurismo</a:t>
            </a:r>
            <a:r>
              <a:rPr b="1" dirty="0" lang="es-ES" smtClean="0" sz="2400">
                <a:solidFill>
                  <a:schemeClr val="accent6">
                    <a:lumMod val="50000"/>
                  </a:schemeClr>
                </a:solidFill>
              </a:rPr>
              <a:t> Social</a:t>
            </a:r>
            <a:endParaRPr b="1" dirty="0" lang="es-ES" sz="240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22920" y="286868"/>
            <a:ext cx="8121080" cy="837876"/>
          </a:xfrm>
        </p:spPr>
        <p:txBody>
          <a:bodyPr>
            <a:noAutofit/>
          </a:bodyPr>
          <a:lstStyle/>
          <a:p>
            <a:pPr algn="l"/>
            <a:r>
              <a:rPr b="1" dirty="0" lang="es-SV" smtClean="0" spc="50" sz="3600">
                <a:ln cmpd="sng"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charset="0" pitchFamily="34" typeface="Century Gothic"/>
              </a:rPr>
              <a:t>Programas de Desarrollo: </a:t>
            </a:r>
            <a:r>
              <a:rPr b="1" dirty="0" lang="es-ES_tradnl" smtClean="0" spc="50" sz="3600">
                <a:ln cmpd="sng"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charset="0" pitchFamily="34" typeface="Century Gothic"/>
              </a:rPr>
              <a:t>Generación de Ingresos CS</a:t>
            </a:r>
            <a:endParaRPr b="1" dirty="0" lang="es-MX" smtClean="0" spc="50" sz="3600">
              <a:ln cmpd="sng"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charset="0" pitchFamily="34" typeface="Century Gothic"/>
            </a:endParaRPr>
          </a:p>
        </p:txBody>
      </p:sp>
      <p:sp>
        <p:nvSpPr>
          <p:cNvPr id="9" name="8 Redondear rectángulo de esquina diagonal"/>
          <p:cNvSpPr/>
          <p:nvPr/>
        </p:nvSpPr>
        <p:spPr>
          <a:xfrm>
            <a:off x="5076056" y="2564904"/>
            <a:ext cx="3600400" cy="3024336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 rtlCol="0"/>
          <a:lstStyle/>
          <a:p>
            <a:endParaRPr dirty="0" lang="es-MX" smtClean="0"/>
          </a:p>
          <a:p>
            <a:r>
              <a:rPr dirty="0" lang="es-MX" smtClean="0"/>
              <a:t>Resultados: </a:t>
            </a:r>
          </a:p>
          <a:p>
            <a:r>
              <a:rPr dirty="0" lang="es-MX" smtClean="0"/>
              <a:t>4 microempresas legalizadas bajo la figura de Asocio Temporal </a:t>
            </a:r>
          </a:p>
          <a:p>
            <a:r>
              <a:rPr dirty="0" lang="es-MX" smtClean="0"/>
              <a:t>46 participantes con empleo (80% mujeres y 20% hombres). 98% participantes menores de 30 años </a:t>
            </a:r>
          </a:p>
          <a:p>
            <a:r>
              <a:rPr dirty="0" lang="es-MX" smtClean="0"/>
              <a:t>Salario decente por participante $250.00 (incluyendo seguridad social) </a:t>
            </a:r>
          </a:p>
          <a:p>
            <a:pPr algn="ctr"/>
            <a:endParaRPr dirty="0" lang="es-MX"/>
          </a:p>
        </p:txBody>
      </p:sp>
      <p:pic>
        <p:nvPicPr>
          <p:cNvPr id="33796" name="Picture 4"/>
          <p:cNvPicPr>
            <a:picLocks noChangeArrowheads="1" noChangeAspect="1"/>
          </p:cNvPicPr>
          <p:nvPr/>
        </p:nvPicPr>
        <p:blipFill>
          <a:blip cstate="print" r:embed="rId2"/>
          <a:srcRect b="100"/>
          <a:stretch>
            <a:fillRect/>
          </a:stretch>
        </p:blipFill>
        <p:spPr bwMode="auto">
          <a:xfrm>
            <a:off x="1115616" y="2060848"/>
            <a:ext cx="327344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85720" y="1428736"/>
            <a:ext cx="5357850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s-ES" smtClean="0" sz="2400">
                <a:solidFill>
                  <a:schemeClr val="accent6">
                    <a:lumMod val="50000"/>
                  </a:schemeClr>
                </a:solidFill>
              </a:rPr>
              <a:t>Empleo Intensivo en Obra Pública</a:t>
            </a:r>
            <a:endParaRPr b="1" dirty="0" lang="es-ES" sz="240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0" y="1426181"/>
          <a:ext cx="8889956" cy="49317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5827"/>
                <a:gridCol w="2159949"/>
                <a:gridCol w="576064"/>
                <a:gridCol w="720080"/>
                <a:gridCol w="720080"/>
                <a:gridCol w="792088"/>
                <a:gridCol w="720080"/>
                <a:gridCol w="720080"/>
                <a:gridCol w="720080"/>
                <a:gridCol w="792088"/>
                <a:gridCol w="573540"/>
              </a:tblGrid>
              <a:tr h="384896">
                <a:tc rowSpan="2"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CAPACITACIONES BRINDADAS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MUJERES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s-SV" sz="11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%  Total</a:t>
                      </a:r>
                      <a:r>
                        <a:rPr lang="es-SV" sz="11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Mujeres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HOMBRES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1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1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SV" sz="11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%  Total</a:t>
                      </a:r>
                      <a:r>
                        <a:rPr lang="es-SV" sz="11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Hombres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59708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Hasta 25 años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&gt; De 25 años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sz="85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Hasta 25 años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&gt; De 25 años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sz="850" b="1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597081">
                <a:tc rowSpan="3">
                  <a:txBody>
                    <a:bodyPr/>
                    <a:lstStyle/>
                    <a:p>
                      <a:pPr algn="l"/>
                      <a:r>
                        <a:rPr lang="es-SV" sz="1100" dirty="0" smtClean="0">
                          <a:latin typeface="+mj-lt"/>
                        </a:rPr>
                        <a:t>CENTA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100" baseline="0" dirty="0" smtClean="0">
                          <a:latin typeface="+mj-lt"/>
                        </a:rPr>
                        <a:t>Orientadas a la organización agroproductora : cooperativismo, asociatividad, clúster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0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344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344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27%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0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945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945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73%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1,289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54967">
                <a:tc vMerge="1">
                  <a:txBody>
                    <a:bodyPr/>
                    <a:lstStyle/>
                    <a:p>
                      <a:pPr algn="l"/>
                      <a:endParaRPr lang="es-ES" sz="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100" baseline="0" dirty="0" smtClean="0">
                          <a:latin typeface="+mj-lt"/>
                        </a:rPr>
                        <a:t>Género.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19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1,111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1,130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34%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19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2,170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2,189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66%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3,319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84896">
                <a:tc vMerge="1">
                  <a:txBody>
                    <a:bodyPr/>
                    <a:lstStyle/>
                    <a:p>
                      <a:pPr algn="l"/>
                      <a:endParaRPr lang="es-ES" sz="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100" dirty="0" smtClean="0">
                          <a:latin typeface="+mj-lt"/>
                        </a:rPr>
                        <a:t>Conservación de suelos y aguas.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44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691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735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27%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51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1,893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1,944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73%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2,679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87963"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s-ES" sz="11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wordArtVert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latin typeface="+mj-lt"/>
                        </a:rPr>
                        <a:t>TOTAL CENTA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63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2,146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2,209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30%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70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5,008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5,078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70%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7,287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</a:tr>
              <a:tr h="597081">
                <a:tc rowSpan="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SV" sz="1100" kern="1200" dirty="0" smtClean="0">
                          <a:latin typeface="+mj-lt"/>
                        </a:rPr>
                        <a:t>DGDR</a:t>
                      </a:r>
                      <a:endParaRPr kumimoji="0" lang="es-ES" sz="11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wordArtVert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kern="1200" baseline="0" dirty="0" smtClean="0">
                          <a:latin typeface="+mj-lt"/>
                        </a:rPr>
                        <a:t>Orientadas a la organización agroproductora: cooperativismo, asociatividad, clúster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1,323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3,448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4,771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43%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1,630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4,621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6,251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57%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11,022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597081">
                <a:tc vMerge="1">
                  <a:txBody>
                    <a:bodyPr/>
                    <a:lstStyle/>
                    <a:p>
                      <a:pPr algn="l"/>
                      <a:endParaRPr lang="es-ES" sz="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100" dirty="0" smtClean="0">
                          <a:latin typeface="+mj-lt"/>
                        </a:rPr>
                        <a:t>Género, liderazgo, masculinidad, violencia de género, cuido personal y autoestima.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2,649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6,512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9,161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55%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2,072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5,542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7,614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45%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16,775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99506">
                <a:tc vMerge="1">
                  <a:txBody>
                    <a:bodyPr/>
                    <a:lstStyle/>
                    <a:p>
                      <a:pPr algn="l"/>
                      <a:endParaRPr lang="es-ES" sz="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kern="1200" dirty="0" smtClean="0">
                          <a:latin typeface="+mj-lt"/>
                        </a:rPr>
                        <a:t>Conservación de suelos y aguas.</a:t>
                      </a:r>
                      <a:endParaRPr kumimoji="0" lang="es-ES" sz="1100" kern="1200" dirty="0" smtClean="0">
                        <a:latin typeface="+mj-lt"/>
                      </a:endParaRPr>
                    </a:p>
                    <a:p>
                      <a:pPr algn="l"/>
                      <a:endParaRPr lang="es-ES" sz="11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336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763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1,099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39%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511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1,221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1,732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61%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2,831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31225">
                <a:tc>
                  <a:txBody>
                    <a:bodyPr/>
                    <a:lstStyle/>
                    <a:p>
                      <a:pPr algn="l"/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TOTAL DGDR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4,308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10,723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15,031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49%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4,213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11,384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15,597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51%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+mj-lt"/>
                        </a:rPr>
                        <a:t>30,628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2571736" y="1785926"/>
          <a:ext cx="642942" cy="4592638"/>
        </p:xfrm>
        <a:graphic>
          <a:graphicData uri="http://schemas.openxmlformats.org/drawingml/2006/table">
            <a:tbl>
              <a:tblPr/>
              <a:tblGrid>
                <a:gridCol w="642942"/>
              </a:tblGrid>
              <a:tr h="4592638">
                <a:tc>
                  <a:txBody>
                    <a:bodyPr/>
                    <a:lstStyle/>
                    <a:p>
                      <a:endParaRPr lang="es-SV" sz="1800" dirty="0"/>
                    </a:p>
                  </a:txBody>
                  <a:tcPr marL="91405" marR="91405" marT="45715" marB="45715">
                    <a:lnL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L>
                    <a:lnR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R>
                    <a:lnT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T>
                    <a:lnB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785786" y="68025"/>
            <a:ext cx="781866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Programas de Desarrollo: PAF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5357818" y="1785926"/>
          <a:ext cx="642942" cy="4592638"/>
        </p:xfrm>
        <a:graphic>
          <a:graphicData uri="http://schemas.openxmlformats.org/drawingml/2006/table">
            <a:tbl>
              <a:tblPr/>
              <a:tblGrid>
                <a:gridCol w="642942"/>
              </a:tblGrid>
              <a:tr h="4592638">
                <a:tc>
                  <a:txBody>
                    <a:bodyPr/>
                    <a:lstStyle/>
                    <a:p>
                      <a:endParaRPr lang="es-SV" sz="1800" dirty="0"/>
                    </a:p>
                  </a:txBody>
                  <a:tcPr marL="91405" marR="91405" marT="45715" marB="45715">
                    <a:lnL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L>
                    <a:lnR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R>
                    <a:lnT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T>
                    <a:lnB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100" name="Picture 4" descr="Encabeza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785794"/>
            <a:ext cx="5572132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0" y="1857364"/>
          <a:ext cx="9006474" cy="42278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1560"/>
                <a:gridCol w="2388804"/>
                <a:gridCol w="714380"/>
                <a:gridCol w="714380"/>
                <a:gridCol w="571504"/>
                <a:gridCol w="714380"/>
                <a:gridCol w="571504"/>
                <a:gridCol w="642942"/>
                <a:gridCol w="642942"/>
                <a:gridCol w="785818"/>
                <a:gridCol w="648260"/>
              </a:tblGrid>
              <a:tr h="626281">
                <a:tc rowSpan="2"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SV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ASISTENCIA TÉCNICA</a:t>
                      </a:r>
                      <a:endParaRPr lang="es-E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MUJERES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1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1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1" kern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%  Total</a:t>
                      </a:r>
                      <a:r>
                        <a:rPr kumimoji="0" lang="es-SV" sz="1100" b="1" kern="1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kumimoji="0" lang="es-SV" sz="1100" b="1" kern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Mujeres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HOMBRES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1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1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b="1" kern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%  Total</a:t>
                      </a:r>
                      <a:r>
                        <a:rPr kumimoji="0" lang="es-SV" sz="1100" b="1" kern="1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Hombres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6595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Hasta 25 años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&gt; De 25 años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sz="85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Hasta 25 años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&gt; De 25 años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sz="850" b="1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533005">
                <a:tc rowSpan="6"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CENTA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100" dirty="0" smtClean="0">
                          <a:latin typeface="+mj-lt"/>
                        </a:rPr>
                        <a:t>Número de participación en asistencias técnicas puntuales CENTA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367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8,262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8,629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37%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499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14,349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14,848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63%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23,477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84033">
                <a:tc vMerge="1">
                  <a:txBody>
                    <a:bodyPr/>
                    <a:lstStyle/>
                    <a:p>
                      <a:pPr algn="l"/>
                      <a:endParaRPr lang="es-ES" sz="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100" dirty="0" smtClean="0">
                          <a:latin typeface="+mj-lt"/>
                        </a:rPr>
                        <a:t>a) Huertos Caseros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153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4,323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4,476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49%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223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4,364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4,587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51%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9,063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16413">
                <a:tc vMerge="1">
                  <a:txBody>
                    <a:bodyPr/>
                    <a:lstStyle/>
                    <a:p>
                      <a:pPr algn="l"/>
                      <a:endParaRPr lang="es-ES" sz="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100" dirty="0" smtClean="0">
                          <a:latin typeface="+mj-lt"/>
                        </a:rPr>
                        <a:t>b) Manejo de Aves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130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1,255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1,385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30%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156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3,121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3,277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70%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4,662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41921">
                <a:tc v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s-ES" sz="800" b="1" kern="1200" dirty="0" smtClean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dirty="0" smtClean="0">
                          <a:latin typeface="+mj-lt"/>
                        </a:rPr>
                        <a:t>c) Sistema de</a:t>
                      </a:r>
                      <a:r>
                        <a:rPr lang="es-SV" sz="1100" baseline="0" dirty="0" smtClean="0">
                          <a:latin typeface="+mj-lt"/>
                        </a:rPr>
                        <a:t> Micro riego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28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482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510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16%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50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2,681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2,731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84%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3,241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33129">
                <a:tc vMerge="1">
                  <a:txBody>
                    <a:bodyPr/>
                    <a:lstStyle/>
                    <a:p>
                      <a:pPr algn="l"/>
                      <a:endParaRPr lang="es-ES" sz="9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100" dirty="0" smtClean="0">
                          <a:latin typeface="+mj-lt"/>
                        </a:rPr>
                        <a:t>d) Cultivo de Hortalizas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53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1,760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1,813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34%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56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3,390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3,446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66%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5,259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95594">
                <a:tc vMerge="1">
                  <a:txBody>
                    <a:bodyPr/>
                    <a:lstStyle/>
                    <a:p>
                      <a:pPr algn="l"/>
                      <a:endParaRPr lang="es-ES" sz="9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100" dirty="0" smtClean="0">
                          <a:latin typeface="+mj-lt"/>
                        </a:rPr>
                        <a:t>e) Uso y Manejo de </a:t>
                      </a:r>
                      <a:r>
                        <a:rPr lang="es-SV" sz="1100" dirty="0" err="1" smtClean="0">
                          <a:latin typeface="+mj-lt"/>
                        </a:rPr>
                        <a:t>Plantineros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3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442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445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36%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14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793</a:t>
                      </a:r>
                      <a:endParaRPr lang="es-ES" sz="11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807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64%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1,252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  <a:tr h="537940">
                <a:tc>
                  <a:txBody>
                    <a:bodyPr/>
                    <a:lstStyle/>
                    <a:p>
                      <a:pPr algn="l"/>
                      <a:r>
                        <a:rPr lang="es-SV" sz="1100" b="1" dirty="0" smtClean="0">
                          <a:latin typeface="+mj-lt"/>
                        </a:rPr>
                        <a:t>DGDR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100" kern="1200" dirty="0" smtClean="0">
                          <a:latin typeface="+mj-lt"/>
                        </a:rPr>
                        <a:t>Número de participación en asistencias técnicas puntuales DGDR</a:t>
                      </a:r>
                      <a:endParaRPr kumimoji="0" lang="es-ES" sz="11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1,495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4,873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6,318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36%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2,622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dirty="0" smtClean="0">
                          <a:latin typeface="+mj-lt"/>
                        </a:rPr>
                        <a:t>8,540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11,162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100" b="1" dirty="0" smtClean="0">
                          <a:latin typeface="+mj-lt"/>
                        </a:rPr>
                        <a:t>64%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+mj-lt"/>
                        </a:rPr>
                        <a:t>17,480</a:t>
                      </a:r>
                      <a:endParaRPr lang="es-ES" sz="11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715009" y="2500307"/>
          <a:ext cx="571504" cy="3571900"/>
        </p:xfrm>
        <a:graphic>
          <a:graphicData uri="http://schemas.openxmlformats.org/drawingml/2006/table">
            <a:tbl>
              <a:tblPr/>
              <a:tblGrid>
                <a:gridCol w="571504"/>
              </a:tblGrid>
              <a:tr h="3571900">
                <a:tc>
                  <a:txBody>
                    <a:bodyPr/>
                    <a:lstStyle/>
                    <a:p>
                      <a:endParaRPr lang="es-SV" sz="1800" dirty="0"/>
                    </a:p>
                  </a:txBody>
                  <a:tcPr marL="91466" marR="91466" marT="45716" marB="45716">
                    <a:lnL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L>
                    <a:lnR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R>
                    <a:lnT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T>
                    <a:lnB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000365" y="2500307"/>
          <a:ext cx="714380" cy="3571900"/>
        </p:xfrm>
        <a:graphic>
          <a:graphicData uri="http://schemas.openxmlformats.org/drawingml/2006/table">
            <a:tbl>
              <a:tblPr/>
              <a:tblGrid>
                <a:gridCol w="714380"/>
              </a:tblGrid>
              <a:tr h="3571900">
                <a:tc>
                  <a:txBody>
                    <a:bodyPr/>
                    <a:lstStyle/>
                    <a:p>
                      <a:endParaRPr lang="es-SV" sz="1800" dirty="0"/>
                    </a:p>
                  </a:txBody>
                  <a:tcPr marL="91439" marR="91439" marT="45714" marB="45714">
                    <a:lnL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L>
                    <a:lnR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R>
                    <a:lnT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T>
                    <a:lnB w="28575" cmpd="sng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378" name="10 CuadroTexto"/>
          <p:cNvSpPr txBox="1">
            <a:spLocks noChangeArrowheads="1"/>
          </p:cNvSpPr>
          <p:nvPr/>
        </p:nvSpPr>
        <p:spPr bwMode="auto">
          <a:xfrm>
            <a:off x="500034" y="6611938"/>
            <a:ext cx="5000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1000" dirty="0"/>
              <a:t>Fuente: Elaboración propia en base a datos proporcionados por   CENTA Y DGDR, 2011.</a:t>
            </a:r>
            <a:endParaRPr lang="es-ES" sz="1000" dirty="0"/>
          </a:p>
        </p:txBody>
      </p:sp>
      <p:sp>
        <p:nvSpPr>
          <p:cNvPr id="10" name="9 Rectángulo"/>
          <p:cNvSpPr/>
          <p:nvPr/>
        </p:nvSpPr>
        <p:spPr>
          <a:xfrm>
            <a:off x="785786" y="68025"/>
            <a:ext cx="75009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Programas de </a:t>
            </a:r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Desarrollo: PAF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pic>
        <p:nvPicPr>
          <p:cNvPr id="14" name="Picture 4" descr="Encabeza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857232"/>
            <a:ext cx="6286512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 redondeado"/>
          <p:cNvSpPr/>
          <p:nvPr/>
        </p:nvSpPr>
        <p:spPr>
          <a:xfrm>
            <a:off x="285720" y="1285860"/>
            <a:ext cx="3714776" cy="714380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b="1" spc="150" dirty="0">
                <a:ln w="11430"/>
                <a:solidFill>
                  <a:schemeClr val="tx1"/>
                </a:solidFill>
                <a:latin typeface="Arial Rounded MT Bold" pitchFamily="34" charset="0"/>
              </a:rPr>
              <a:t>Personas en puestos de toma de decisión que participan en las organizaciones.</a:t>
            </a:r>
            <a:endParaRPr lang="es-ES" sz="1500" b="1" spc="150" dirty="0">
              <a:ln w="11430"/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17" name="16 Gráfico"/>
          <p:cNvGraphicFramePr/>
          <p:nvPr/>
        </p:nvGraphicFramePr>
        <p:xfrm>
          <a:off x="3357554" y="1571612"/>
          <a:ext cx="4311233" cy="194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2" name="17 CuadroTexto"/>
          <p:cNvSpPr txBox="1">
            <a:spLocks noChangeArrowheads="1"/>
          </p:cNvSpPr>
          <p:nvPr/>
        </p:nvSpPr>
        <p:spPr bwMode="auto">
          <a:xfrm>
            <a:off x="3428992" y="1428736"/>
            <a:ext cx="3429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SV" sz="1200" b="1" u="sng" dirty="0"/>
              <a:t>Población de 2, 857personas</a:t>
            </a:r>
            <a:endParaRPr lang="es-ES" sz="1200" b="1" u="sng" dirty="0"/>
          </a:p>
        </p:txBody>
      </p:sp>
      <p:sp>
        <p:nvSpPr>
          <p:cNvPr id="14343" name="18 CuadroTexto"/>
          <p:cNvSpPr txBox="1">
            <a:spLocks noChangeArrowheads="1"/>
          </p:cNvSpPr>
          <p:nvPr/>
        </p:nvSpPr>
        <p:spPr bwMode="auto">
          <a:xfrm>
            <a:off x="4000496" y="3286124"/>
            <a:ext cx="3849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1000" dirty="0"/>
              <a:t>Fuente: Elaboración propia en base a datos proporcionados por  DGDR, 2011.</a:t>
            </a:r>
            <a:endParaRPr lang="es-ES" sz="1000" dirty="0"/>
          </a:p>
        </p:txBody>
      </p:sp>
      <p:graphicFrame>
        <p:nvGraphicFramePr>
          <p:cNvPr id="22" name="4 Gráfico"/>
          <p:cNvGraphicFramePr/>
          <p:nvPr/>
        </p:nvGraphicFramePr>
        <p:xfrm>
          <a:off x="142844" y="4643446"/>
          <a:ext cx="4357008" cy="1968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22 Rectángulo redondeado"/>
          <p:cNvSpPr/>
          <p:nvPr/>
        </p:nvSpPr>
        <p:spPr>
          <a:xfrm>
            <a:off x="71437" y="3937123"/>
            <a:ext cx="3571901" cy="514325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b="1" spc="150" dirty="0">
                <a:ln w="11430"/>
                <a:solidFill>
                  <a:schemeClr val="tx1"/>
                </a:solidFill>
                <a:latin typeface="Arial Rounded MT Bold" pitchFamily="34" charset="0"/>
              </a:rPr>
              <a:t>Personas con acceso a nuevas tecnologías</a:t>
            </a:r>
            <a:endParaRPr lang="es-ES" sz="1500" b="1" spc="150" dirty="0">
              <a:ln w="11430"/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4346" name="23 CuadroTexto"/>
          <p:cNvSpPr txBox="1">
            <a:spLocks noChangeArrowheads="1"/>
          </p:cNvSpPr>
          <p:nvPr/>
        </p:nvSpPr>
        <p:spPr bwMode="auto">
          <a:xfrm>
            <a:off x="0" y="6457950"/>
            <a:ext cx="4929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1000"/>
              <a:t>Fuente: Elaboración propia en base a datos proporcionada por CENTA y DGDR, 2011.</a:t>
            </a:r>
            <a:endParaRPr lang="es-ES" sz="1000"/>
          </a:p>
        </p:txBody>
      </p:sp>
      <p:sp>
        <p:nvSpPr>
          <p:cNvPr id="14347" name="24 CuadroTexto"/>
          <p:cNvSpPr txBox="1">
            <a:spLocks noChangeArrowheads="1"/>
          </p:cNvSpPr>
          <p:nvPr/>
        </p:nvSpPr>
        <p:spPr bwMode="auto">
          <a:xfrm>
            <a:off x="196850" y="4510088"/>
            <a:ext cx="3143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SV" sz="1200" b="1" u="sng"/>
              <a:t>Población  de 15,343 personas</a:t>
            </a:r>
            <a:endParaRPr lang="es-ES" sz="1200" b="1" u="sng"/>
          </a:p>
        </p:txBody>
      </p:sp>
      <p:sp>
        <p:nvSpPr>
          <p:cNvPr id="27" name="26 Rectángulo redondeado"/>
          <p:cNvSpPr/>
          <p:nvPr/>
        </p:nvSpPr>
        <p:spPr>
          <a:xfrm>
            <a:off x="5072066" y="3786190"/>
            <a:ext cx="3714776" cy="623153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500" b="1" spc="150" dirty="0">
                <a:ln w="11430"/>
                <a:solidFill>
                  <a:schemeClr val="tx1"/>
                </a:solidFill>
                <a:latin typeface="Arial Rounded MT Bold" pitchFamily="34" charset="0"/>
              </a:rPr>
              <a:t>Acceso al crédito para grupos asociativos</a:t>
            </a:r>
            <a:endParaRPr lang="es-ES" sz="1500" b="1" spc="150" dirty="0">
              <a:ln w="11430"/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4350" name="29 CuadroTexto"/>
          <p:cNvSpPr txBox="1">
            <a:spLocks noChangeArrowheads="1"/>
          </p:cNvSpPr>
          <p:nvPr/>
        </p:nvSpPr>
        <p:spPr bwMode="auto">
          <a:xfrm>
            <a:off x="5357818" y="6611938"/>
            <a:ext cx="3617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1000" dirty="0"/>
              <a:t>Fuente: Elaboración propia en base a datos  DGDR, 2011.</a:t>
            </a:r>
            <a:endParaRPr lang="es-ES" sz="1000" dirty="0"/>
          </a:p>
        </p:txBody>
      </p:sp>
      <p:graphicFrame>
        <p:nvGraphicFramePr>
          <p:cNvPr id="15" name="1 Gráfico"/>
          <p:cNvGraphicFramePr/>
          <p:nvPr/>
        </p:nvGraphicFramePr>
        <p:xfrm>
          <a:off x="4643438" y="4572008"/>
          <a:ext cx="428628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23 Rectángulo"/>
          <p:cNvSpPr/>
          <p:nvPr/>
        </p:nvSpPr>
        <p:spPr>
          <a:xfrm>
            <a:off x="785786" y="68025"/>
            <a:ext cx="73146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Programas de Desarrollo: PAF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4803745" y="1793850"/>
            <a:ext cx="500066" cy="357190"/>
          </a:xfrm>
          <a:prstGeom prst="ellips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lipse"/>
          <p:cNvSpPr/>
          <p:nvPr/>
        </p:nvSpPr>
        <p:spPr>
          <a:xfrm>
            <a:off x="6000760" y="4572008"/>
            <a:ext cx="500066" cy="357190"/>
          </a:xfrm>
          <a:prstGeom prst="ellips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lipse"/>
          <p:cNvSpPr/>
          <p:nvPr/>
        </p:nvSpPr>
        <p:spPr>
          <a:xfrm>
            <a:off x="1571604" y="4643446"/>
            <a:ext cx="500066" cy="357190"/>
          </a:xfrm>
          <a:prstGeom prst="ellips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2" name="Picture 4" descr="Encabezad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642918"/>
            <a:ext cx="4643438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85786" y="68025"/>
            <a:ext cx="6786610" cy="6463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/>
          <a:p>
            <a:pPr algn="ctr"/>
            <a:r>
              <a:rPr b="1" dirty="0" lang="es-SV" smtClean="0" spc="50" sz="3600">
                <a:ln cmpd="sng"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charset="0" pitchFamily="34" typeface="Century Gothic"/>
              </a:rPr>
              <a:t>Programas de Atención</a:t>
            </a:r>
            <a:endParaRPr b="1" dirty="0" lang="es-ES" spc="50" sz="3600">
              <a:ln cmpd="sng"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charset="0" pitchFamily="34" typeface="Century Gothic"/>
            </a:endParaRPr>
          </a:p>
        </p:txBody>
      </p:sp>
      <p:pic>
        <p:nvPicPr>
          <p:cNvPr id="6145" name="Picture 1"/>
          <p:cNvPicPr>
            <a:picLocks noChangeArrowheads="1" noChangeAspect="1"/>
          </p:cNvPicPr>
          <p:nvPr/>
        </p:nvPicPr>
        <p:blipFill>
          <a:blip cstate="print" r:embed="rId3"/>
          <a:srcRect r="57"/>
          <a:stretch>
            <a:fillRect/>
          </a:stretch>
        </p:blipFill>
        <p:spPr bwMode="auto">
          <a:xfrm>
            <a:off x="2071670" y="714356"/>
            <a:ext cx="7072330" cy="81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5 Diagrama"/>
          <p:cNvGraphicFramePr/>
          <p:nvPr/>
        </p:nvGraphicFramePr>
        <p:xfrm>
          <a:off x="285720" y="1571612"/>
          <a:ext cx="864399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7" r:dm="rId4" r:lo="rId5" r:qs="rId6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00034" y="6215082"/>
            <a:ext cx="8001056" cy="27699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s-SV" smtClean="0" sz="1200"/>
              <a:t>Fuente: Informe de rendición de cuentas Ministerio de Salud 2011-2012</a:t>
            </a:r>
            <a:endParaRPr dirty="0" lang="es-ES" sz="1200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85786" y="68025"/>
            <a:ext cx="6786610" cy="6463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/>
          <a:p>
            <a:pPr algn="ctr"/>
            <a:r>
              <a:rPr b="1" dirty="0" lang="es-SV" smtClean="0" spc="50" sz="3600">
                <a:ln cmpd="sng"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charset="0" pitchFamily="34" typeface="Century Gothic"/>
              </a:rPr>
              <a:t>Programas de Atención</a:t>
            </a:r>
            <a:endParaRPr b="1" dirty="0" lang="es-ES" spc="50" sz="3600">
              <a:ln cmpd="sng"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charset="0" pitchFamily="34" typeface="Century Gothic"/>
            </a:endParaRPr>
          </a:p>
        </p:txBody>
      </p:sp>
      <p:pic>
        <p:nvPicPr>
          <p:cNvPr id="6145" name="Picture 1"/>
          <p:cNvPicPr>
            <a:picLocks noChangeArrowheads="1" noChangeAspect="1"/>
          </p:cNvPicPr>
          <p:nvPr/>
        </p:nvPicPr>
        <p:blipFill>
          <a:blip cstate="print" r:embed="rId2"/>
          <a:srcRect r="57"/>
          <a:stretch>
            <a:fillRect/>
          </a:stretch>
        </p:blipFill>
        <p:spPr bwMode="auto">
          <a:xfrm>
            <a:off x="2071670" y="714356"/>
            <a:ext cx="7072330" cy="81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5 Diagrama"/>
          <p:cNvGraphicFramePr/>
          <p:nvPr/>
        </p:nvGraphicFramePr>
        <p:xfrm>
          <a:off x="500034" y="571480"/>
          <a:ext cx="8143932" cy="681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85786" y="68025"/>
            <a:ext cx="6786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Programas de Atención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pic>
        <p:nvPicPr>
          <p:cNvPr id="26626" name="Picture 2" descr="http://t1.gstatic.com/images?q=tbn:ANd9GcS2XE3zRZgcYWXxPJbFN3c1r8XObo8vLkrWIwKBAL8S6uSAnrF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42852"/>
            <a:ext cx="1643074" cy="1011123"/>
          </a:xfrm>
          <a:prstGeom prst="rect">
            <a:avLst/>
          </a:prstGeom>
          <a:noFill/>
        </p:spPr>
      </p:pic>
      <p:graphicFrame>
        <p:nvGraphicFramePr>
          <p:cNvPr id="7" name="6 Diagrama"/>
          <p:cNvGraphicFramePr/>
          <p:nvPr/>
        </p:nvGraphicFramePr>
        <p:xfrm>
          <a:off x="0" y="1214422"/>
          <a:ext cx="8501122" cy="492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6627" name="Picture 3" descr="C:\Documents and Settings\STP\Escritorio\MUJERES JOVENES RURALES\images2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95822" y="6038554"/>
            <a:ext cx="1148178" cy="819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85786" y="68025"/>
            <a:ext cx="6786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Programas de Atención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pic>
        <p:nvPicPr>
          <p:cNvPr id="26626" name="Picture 2" descr="http://t1.gstatic.com/images?q=tbn:ANd9GcS2XE3zRZgcYWXxPJbFN3c1r8XObo8vLkrWIwKBAL8S6uSAnrF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714356"/>
            <a:ext cx="2295522" cy="1412629"/>
          </a:xfrm>
          <a:prstGeom prst="rect">
            <a:avLst/>
          </a:prstGeom>
          <a:noFill/>
        </p:spPr>
      </p:pic>
      <p:graphicFrame>
        <p:nvGraphicFramePr>
          <p:cNvPr id="7" name="6 Diagrama"/>
          <p:cNvGraphicFramePr/>
          <p:nvPr/>
        </p:nvGraphicFramePr>
        <p:xfrm>
          <a:off x="428596" y="2222520"/>
          <a:ext cx="850112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22" name="Picture 2" descr="C:\Documents and Settings\STP\Escritorio\MUJERES JOVENES RURALES\images2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678" y="928670"/>
            <a:ext cx="1694947" cy="1209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ocumento"/>
          <p:cNvSpPr/>
          <p:nvPr/>
        </p:nvSpPr>
        <p:spPr>
          <a:xfrm>
            <a:off x="323528" y="1071546"/>
            <a:ext cx="1728192" cy="5786454"/>
          </a:xfrm>
          <a:prstGeom prst="flowChartDocumen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COMPROMISOS EN POLÍTICAS Y LEYES</a:t>
            </a:r>
            <a:endParaRPr lang="es-ES" b="1" dirty="0"/>
          </a:p>
        </p:txBody>
      </p:sp>
      <p:pic>
        <p:nvPicPr>
          <p:cNvPr id="6" name="Picture 4" descr="C:\Documents and Settings\STP\Escritorio\MUJERES JOVENES RURALES\image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5328592" cy="3991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38322" y="68025"/>
            <a:ext cx="77821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Partiendo del Marco Normativo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sp>
        <p:nvSpPr>
          <p:cNvPr id="6" name="5 Documento"/>
          <p:cNvSpPr/>
          <p:nvPr/>
        </p:nvSpPr>
        <p:spPr>
          <a:xfrm>
            <a:off x="142844" y="1071546"/>
            <a:ext cx="1643074" cy="5786454"/>
          </a:xfrm>
          <a:prstGeom prst="flowChartDocumen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PLAN QUINQUENAL DE DESARROLLO</a:t>
            </a:r>
          </a:p>
          <a:p>
            <a:pPr algn="ctr"/>
            <a:r>
              <a:rPr lang="es-SV" b="1" dirty="0" smtClean="0"/>
              <a:t>2010-2014</a:t>
            </a:r>
            <a:endParaRPr lang="es-ES" b="1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1785918" y="857232"/>
          <a:ext cx="7215238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ocumento"/>
          <p:cNvSpPr/>
          <p:nvPr/>
        </p:nvSpPr>
        <p:spPr>
          <a:xfrm>
            <a:off x="142844" y="1071546"/>
            <a:ext cx="1643074" cy="5786454"/>
          </a:xfrm>
          <a:prstGeom prst="flowChartDocumen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PLAN QUINQUENAL DE DESARROLLO</a:t>
            </a:r>
          </a:p>
          <a:p>
            <a:pPr algn="ctr"/>
            <a:r>
              <a:rPr lang="es-SV" b="1" dirty="0" smtClean="0"/>
              <a:t>2010-2014</a:t>
            </a:r>
            <a:endParaRPr lang="es-ES" b="1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1785918" y="857232"/>
          <a:ext cx="7215238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doblada"/>
          <p:cNvSpPr/>
          <p:nvPr/>
        </p:nvSpPr>
        <p:spPr>
          <a:xfrm rot="10557336" flipH="1">
            <a:off x="4155529" y="3511733"/>
            <a:ext cx="332876" cy="356489"/>
          </a:xfrm>
          <a:prstGeom prst="ben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38322" y="68025"/>
            <a:ext cx="77821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Partiendo del Marco Normativo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ocumento"/>
          <p:cNvSpPr/>
          <p:nvPr/>
        </p:nvSpPr>
        <p:spPr>
          <a:xfrm>
            <a:off x="142844" y="1071546"/>
            <a:ext cx="1643074" cy="5786454"/>
          </a:xfrm>
          <a:prstGeom prst="flowChartDocumen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LEY GENERAL DE JUVENTUD</a:t>
            </a:r>
          </a:p>
          <a:p>
            <a:pPr algn="ctr"/>
            <a:r>
              <a:rPr lang="es-SV" b="1" dirty="0" smtClean="0"/>
              <a:t>Decreto 910</a:t>
            </a:r>
          </a:p>
          <a:p>
            <a:pPr algn="ctr"/>
            <a:r>
              <a:rPr lang="es-SV" b="1" dirty="0" smtClean="0"/>
              <a:t>Enero 2012</a:t>
            </a:r>
            <a:endParaRPr lang="es-ES" b="1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1785918" y="857232"/>
          <a:ext cx="7215238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038322" y="68025"/>
            <a:ext cx="77821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Partiendo del Marco Normativo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ocumento"/>
          <p:cNvSpPr/>
          <p:nvPr/>
        </p:nvSpPr>
        <p:spPr>
          <a:xfrm>
            <a:off x="142844" y="1071546"/>
            <a:ext cx="1643074" cy="5786454"/>
          </a:xfrm>
          <a:prstGeom prst="flowChartDocumen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LEY GENERAL DE JUVENTUD</a:t>
            </a:r>
          </a:p>
          <a:p>
            <a:pPr algn="ctr"/>
            <a:r>
              <a:rPr lang="es-SV" b="1" dirty="0" smtClean="0"/>
              <a:t>Decreto 910</a:t>
            </a:r>
          </a:p>
          <a:p>
            <a:pPr algn="ctr"/>
            <a:r>
              <a:rPr lang="es-SV" b="1" dirty="0" smtClean="0"/>
              <a:t>Enero 2012</a:t>
            </a:r>
            <a:endParaRPr lang="es-ES" b="1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1785918" y="857232"/>
          <a:ext cx="7215238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038322" y="68025"/>
            <a:ext cx="77821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Partiendo del Marco Normativo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ocumento"/>
          <p:cNvSpPr/>
          <p:nvPr/>
        </p:nvSpPr>
        <p:spPr>
          <a:xfrm>
            <a:off x="142844" y="1071546"/>
            <a:ext cx="1643074" cy="5786454"/>
          </a:xfrm>
          <a:prstGeom prst="flowChartDocumen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POLITICA NACIONAL DE JUVENTUD 2010-2014</a:t>
            </a:r>
            <a:endParaRPr lang="es-ES" b="1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1785918" y="857232"/>
          <a:ext cx="7215238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038322" y="68025"/>
            <a:ext cx="77821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Partiendo del Marco Normativo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ocumento"/>
          <p:cNvSpPr/>
          <p:nvPr/>
        </p:nvSpPr>
        <p:spPr>
          <a:xfrm>
            <a:off x="142844" y="1071546"/>
            <a:ext cx="1643074" cy="5786454"/>
          </a:xfrm>
          <a:prstGeom prst="flowChartDocumen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POLITICA NACIONAL DE LAS MUJERES 2010-2014</a:t>
            </a:r>
            <a:endParaRPr lang="es-ES" b="1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1785918" y="857232"/>
          <a:ext cx="7215238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043608" y="0"/>
            <a:ext cx="77821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SV" sz="3600" b="1" spc="50" dirty="0" smtClean="0">
                <a:ln w="127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4A5C26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itchFamily="34" charset="0"/>
              </a:rPr>
              <a:t>Partiendo del Marco Normativo</a:t>
            </a:r>
            <a:endParaRPr lang="es-ES" sz="3600" b="1" spc="50" dirty="0">
              <a:ln w="127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4A5C26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835696" y="1556792"/>
            <a:ext cx="1584176" cy="1296144"/>
          </a:xfrm>
          <a:prstGeom prst="roundRect">
            <a:avLst>
              <a:gd name="adj" fmla="val 10000"/>
            </a:avLst>
          </a:prstGeom>
          <a:blipFill rotWithShape="0">
            <a:blip r:embed="rId6" cstate="print"/>
            <a:stretch>
              <a:fillRect/>
            </a:stretch>
          </a:blipFill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9 Rectángulo redondeado"/>
          <p:cNvSpPr/>
          <p:nvPr/>
        </p:nvSpPr>
        <p:spPr>
          <a:xfrm>
            <a:off x="1907704" y="5733256"/>
            <a:ext cx="1153571" cy="903006"/>
          </a:xfrm>
          <a:prstGeom prst="roundRect">
            <a:avLst>
              <a:gd name="adj" fmla="val 10000"/>
            </a:avLst>
          </a:prstGeom>
          <a:blipFill rotWithShape="0">
            <a:blip r:embed="rId7" cstate="print"/>
            <a:stretch>
              <a:fillRect/>
            </a:stretch>
          </a:blip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ocumento"/>
          <p:cNvSpPr/>
          <p:nvPr/>
        </p:nvSpPr>
        <p:spPr>
          <a:xfrm>
            <a:off x="142844" y="1071546"/>
            <a:ext cx="2124900" cy="5786454"/>
          </a:xfrm>
          <a:prstGeom prst="flowChartDocumen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PROGRAMAS Y ACCIONES DESARROLLADAS POR EL GOBIERNO</a:t>
            </a:r>
            <a:endParaRPr lang="es-ES" b="1" dirty="0"/>
          </a:p>
        </p:txBody>
      </p:sp>
      <p:pic>
        <p:nvPicPr>
          <p:cNvPr id="5" name="Picture 5" descr="C:\Documents and Settings\STP\Escritorio\MUJERES JOVENES RURALES\images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2988" y="1484783"/>
            <a:ext cx="5589412" cy="39891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0">
    <a:dk1>
      <a:sysClr val="windowText" lastClr="000000"/>
    </a:dk1>
    <a:lt1>
      <a:sysClr val="window" lastClr="FFFFFF"/>
    </a:lt1>
    <a:dk2>
      <a:srgbClr val="323232"/>
    </a:dk2>
    <a:lt2>
      <a:srgbClr val="C4E1F2"/>
    </a:lt2>
    <a:accent1>
      <a:srgbClr val="002060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Equidad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dad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Personalizado 10">
    <a:dk1>
      <a:sysClr val="windowText" lastClr="000000"/>
    </a:dk1>
    <a:lt1>
      <a:sysClr val="window" lastClr="FFFFFF"/>
    </a:lt1>
    <a:dk2>
      <a:srgbClr val="323232"/>
    </a:dk2>
    <a:lt2>
      <a:srgbClr val="C4E1F2"/>
    </a:lt2>
    <a:accent1>
      <a:srgbClr val="002060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Equidad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dad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Personalizado 10">
    <a:dk1>
      <a:sysClr val="windowText" lastClr="000000"/>
    </a:dk1>
    <a:lt1>
      <a:sysClr val="window" lastClr="FFFFFF"/>
    </a:lt1>
    <a:dk2>
      <a:srgbClr val="323232"/>
    </a:dk2>
    <a:lt2>
      <a:srgbClr val="C4E1F2"/>
    </a:lt2>
    <a:accent1>
      <a:srgbClr val="002060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Equidad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dad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2442</Words>
  <Application>Microsoft Office PowerPoint</Application>
  <PresentationFormat>Presentación en pantalla (4:3)</PresentationFormat>
  <Paragraphs>357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Programas de Desarrollo: Generación de Ingresos CS</vt:lpstr>
      <vt:lpstr>Programas de Desarrollo: Generación de Ingresos CS</vt:lpstr>
      <vt:lpstr>Programas de Desarrollo: Generación de Ingresos CS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>STP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Paty Flores</dc:creator>
  <cp:lastModifiedBy>STPUDHG</cp:lastModifiedBy>
  <cp:revision>70</cp:revision>
  <dcterms:created xsi:type="dcterms:W3CDTF">2012-11-20T13:58:19Z</dcterms:created>
  <dcterms:modified xsi:type="dcterms:W3CDTF">2012-11-21T13:45:59Z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742925</vt:lpwstr>
  </property>
  <property fmtid="{D5CDD505-2E9C-101B-9397-08002B2CF9AE}" name="NXPowerLiteVersion" pid="3">
    <vt:lpwstr>D4.1.0</vt:lpwstr>
  </property>
</Properties>
</file>