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58" r:id="rId3"/>
    <p:sldId id="263" r:id="rId4"/>
    <p:sldId id="265" r:id="rId5"/>
    <p:sldId id="268" r:id="rId6"/>
    <p:sldId id="266" r:id="rId7"/>
    <p:sldId id="273" r:id="rId8"/>
    <p:sldId id="267" r:id="rId9"/>
    <p:sldId id="264" r:id="rId10"/>
    <p:sldId id="269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568" autoAdjust="0"/>
  </p:normalViewPr>
  <p:slideViewPr>
    <p:cSldViewPr snapToGrid="0" snapToObjects="1">
      <p:cViewPr varScale="1">
        <p:scale>
          <a:sx n="82" d="100"/>
          <a:sy n="82" d="100"/>
        </p:scale>
        <p:origin x="-23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Performance</c:v>
                </c:pt>
              </c:strCache>
            </c:strRef>
          </c:tx>
          <c:spPr>
            <a:solidFill>
              <a:srgbClr val="8CA950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Year One</c:v>
                </c:pt>
                <c:pt idx="1">
                  <c:v>Year Two</c:v>
                </c:pt>
                <c:pt idx="2">
                  <c:v>Year Three</c:v>
                </c:pt>
                <c:pt idx="3">
                  <c:v>Year Four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Reporting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Year One</c:v>
                </c:pt>
                <c:pt idx="1">
                  <c:v>Year Two</c:v>
                </c:pt>
                <c:pt idx="2">
                  <c:v>Year Three</c:v>
                </c:pt>
                <c:pt idx="3">
                  <c:v>Year Four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1</c:v>
                </c:pt>
                <c:pt idx="1">
                  <c:v>0.75</c:v>
                </c:pt>
                <c:pt idx="2">
                  <c:v>0.5</c:v>
                </c:pt>
                <c:pt idx="3">
                  <c:v>0.25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84658432"/>
        <c:axId val="103616512"/>
      </c:barChart>
      <c:catAx>
        <c:axId val="84658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03616512"/>
        <c:crosses val="autoZero"/>
        <c:auto val="1"/>
        <c:lblAlgn val="ctr"/>
        <c:lblOffset val="100"/>
        <c:noMultiLvlLbl val="0"/>
      </c:catAx>
      <c:valAx>
        <c:axId val="10361651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8465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2EA6FA-455B-4095-B44D-6B25BA1E9123}" type="doc">
      <dgm:prSet loTypeId="urn:microsoft.com/office/officeart/2005/8/layout/cycle8" loCatId="cycle" qsTypeId="urn:microsoft.com/office/officeart/2005/8/quickstyle/simple1" qsCatId="simple" csTypeId="urn:microsoft.com/office/officeart/2005/8/colors/accent3_2" csCatId="accent3" phldr="1"/>
      <dgm:spPr/>
    </dgm:pt>
    <dgm:pt modelId="{BFC06694-D9C8-45A1-95BF-4EA9B191A061}">
      <dgm:prSet phldrT="[Text]" custT="1"/>
      <dgm:spPr/>
      <dgm:t>
        <a:bodyPr/>
        <a:lstStyle/>
        <a:p>
          <a:r>
            <a:rPr lang="en-GB" sz="1600" b="0" dirty="0" smtClean="0">
              <a:latin typeface="Arial" panose="020B0604020202020204" pitchFamily="34" charset="0"/>
              <a:cs typeface="Arial" panose="020B0604020202020204" pitchFamily="34" charset="0"/>
            </a:rPr>
            <a:t>Commercial</a:t>
          </a:r>
          <a:endParaRPr lang="en-GB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07BCDD-3B92-4331-B04B-03002B62ED25}" type="parTrans" cxnId="{56F54594-96E0-45DA-B3A3-034F9C18FECE}">
      <dgm:prSet/>
      <dgm:spPr/>
      <dgm:t>
        <a:bodyPr/>
        <a:lstStyle/>
        <a:p>
          <a:endParaRPr lang="en-GB"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AAA55F-7603-40E2-8B3E-3F6C9B451EB6}" type="sibTrans" cxnId="{56F54594-96E0-45DA-B3A3-034F9C18FECE}">
      <dgm:prSet/>
      <dgm:spPr/>
      <dgm:t>
        <a:bodyPr/>
        <a:lstStyle/>
        <a:p>
          <a:endParaRPr lang="en-GB"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BEBBDB-6B02-4B80-A619-653848308296}">
      <dgm:prSet phldrT="[Text]" custT="1"/>
      <dgm:spPr/>
      <dgm:t>
        <a:bodyPr/>
        <a:lstStyle/>
        <a:p>
          <a:r>
            <a:rPr lang="en-GB" sz="1600" b="0" dirty="0" smtClean="0">
              <a:latin typeface="Arial" panose="020B0604020202020204" pitchFamily="34" charset="0"/>
              <a:cs typeface="Arial" panose="020B0604020202020204" pitchFamily="34" charset="0"/>
            </a:rPr>
            <a:t>Social</a:t>
          </a:r>
          <a:endParaRPr lang="en-GB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138BEA-9D29-4418-826C-E7B2CF0A34F5}" type="parTrans" cxnId="{3EDA692E-E298-4C5C-86D2-FDEC8387A167}">
      <dgm:prSet/>
      <dgm:spPr/>
      <dgm:t>
        <a:bodyPr/>
        <a:lstStyle/>
        <a:p>
          <a:endParaRPr lang="en-GB"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3F2B0F-80EC-4847-A6B8-F0A1EE0836FB}" type="sibTrans" cxnId="{3EDA692E-E298-4C5C-86D2-FDEC8387A167}">
      <dgm:prSet/>
      <dgm:spPr/>
      <dgm:t>
        <a:bodyPr/>
        <a:lstStyle/>
        <a:p>
          <a:endParaRPr lang="en-GB"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E58F90-7E79-4959-972E-8F572A52CEC2}">
      <dgm:prSet phldrT="[Text]" custT="1"/>
      <dgm:spPr/>
      <dgm:t>
        <a:bodyPr/>
        <a:lstStyle/>
        <a:p>
          <a:r>
            <a:rPr lang="en-GB" sz="1600" b="0" dirty="0" smtClean="0">
              <a:latin typeface="Arial" panose="020B0604020202020204" pitchFamily="34" charset="0"/>
              <a:cs typeface="Arial" panose="020B0604020202020204" pitchFamily="34" charset="0"/>
            </a:rPr>
            <a:t>Environmental</a:t>
          </a:r>
          <a:endParaRPr lang="en-GB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1214F2-94A4-4700-AE10-6F5BF8F53EB9}" type="parTrans" cxnId="{595F06E3-0CC8-4282-B53C-B2CEE80C268F}">
      <dgm:prSet/>
      <dgm:spPr/>
      <dgm:t>
        <a:bodyPr/>
        <a:lstStyle/>
        <a:p>
          <a:endParaRPr lang="en-GB"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7715BD-6A4B-4FE3-8408-13CB4AA97026}" type="sibTrans" cxnId="{595F06E3-0CC8-4282-B53C-B2CEE80C268F}">
      <dgm:prSet/>
      <dgm:spPr/>
      <dgm:t>
        <a:bodyPr/>
        <a:lstStyle/>
        <a:p>
          <a:endParaRPr lang="en-GB" sz="1800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672780-6AA8-4EE3-9CED-EC6E8629BEAD}" type="pres">
      <dgm:prSet presAssocID="{912EA6FA-455B-4095-B44D-6B25BA1E9123}" presName="compositeShape" presStyleCnt="0">
        <dgm:presLayoutVars>
          <dgm:chMax val="7"/>
          <dgm:dir/>
          <dgm:resizeHandles val="exact"/>
        </dgm:presLayoutVars>
      </dgm:prSet>
      <dgm:spPr/>
    </dgm:pt>
    <dgm:pt modelId="{8C3B478B-CA75-4AB3-9781-F602C6D9E6A9}" type="pres">
      <dgm:prSet presAssocID="{912EA6FA-455B-4095-B44D-6B25BA1E9123}" presName="wedge1" presStyleLbl="node1" presStyleIdx="0" presStyleCnt="3"/>
      <dgm:spPr/>
      <dgm:t>
        <a:bodyPr/>
        <a:lstStyle/>
        <a:p>
          <a:endParaRPr lang="en-GB"/>
        </a:p>
      </dgm:t>
    </dgm:pt>
    <dgm:pt modelId="{9E980A73-7959-4EDB-92E6-875683A10B09}" type="pres">
      <dgm:prSet presAssocID="{912EA6FA-455B-4095-B44D-6B25BA1E9123}" presName="dummy1a" presStyleCnt="0"/>
      <dgm:spPr/>
    </dgm:pt>
    <dgm:pt modelId="{133DD8A6-F13D-4192-BE1D-9D677006DA5B}" type="pres">
      <dgm:prSet presAssocID="{912EA6FA-455B-4095-B44D-6B25BA1E9123}" presName="dummy1b" presStyleCnt="0"/>
      <dgm:spPr/>
    </dgm:pt>
    <dgm:pt modelId="{8847C4A3-8D83-4961-B77F-BF67B2D241CB}" type="pres">
      <dgm:prSet presAssocID="{912EA6FA-455B-4095-B44D-6B25BA1E9123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CEF633-373F-48DC-98DE-4D9FB86744F6}" type="pres">
      <dgm:prSet presAssocID="{912EA6FA-455B-4095-B44D-6B25BA1E9123}" presName="wedge2" presStyleLbl="node1" presStyleIdx="1" presStyleCnt="3"/>
      <dgm:spPr/>
      <dgm:t>
        <a:bodyPr/>
        <a:lstStyle/>
        <a:p>
          <a:endParaRPr lang="en-GB"/>
        </a:p>
      </dgm:t>
    </dgm:pt>
    <dgm:pt modelId="{04027F54-1562-494E-B219-8D02298615CE}" type="pres">
      <dgm:prSet presAssocID="{912EA6FA-455B-4095-B44D-6B25BA1E9123}" presName="dummy2a" presStyleCnt="0"/>
      <dgm:spPr/>
    </dgm:pt>
    <dgm:pt modelId="{B09A316C-8A4A-4CE9-A982-649A3047E6E9}" type="pres">
      <dgm:prSet presAssocID="{912EA6FA-455B-4095-B44D-6B25BA1E9123}" presName="dummy2b" presStyleCnt="0"/>
      <dgm:spPr/>
    </dgm:pt>
    <dgm:pt modelId="{B17779A8-AEB7-4F2D-B1DF-C41DF88560CB}" type="pres">
      <dgm:prSet presAssocID="{912EA6FA-455B-4095-B44D-6B25BA1E9123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0BF46DF-EA70-4217-9D62-4947B2162832}" type="pres">
      <dgm:prSet presAssocID="{912EA6FA-455B-4095-B44D-6B25BA1E9123}" presName="wedge3" presStyleLbl="node1" presStyleIdx="2" presStyleCnt="3"/>
      <dgm:spPr/>
      <dgm:t>
        <a:bodyPr/>
        <a:lstStyle/>
        <a:p>
          <a:endParaRPr lang="en-GB"/>
        </a:p>
      </dgm:t>
    </dgm:pt>
    <dgm:pt modelId="{0997E189-08D3-424E-B7F9-C66531F41BA6}" type="pres">
      <dgm:prSet presAssocID="{912EA6FA-455B-4095-B44D-6B25BA1E9123}" presName="dummy3a" presStyleCnt="0"/>
      <dgm:spPr/>
    </dgm:pt>
    <dgm:pt modelId="{8C350DED-18BD-40EC-8A17-1562A7F047DB}" type="pres">
      <dgm:prSet presAssocID="{912EA6FA-455B-4095-B44D-6B25BA1E9123}" presName="dummy3b" presStyleCnt="0"/>
      <dgm:spPr/>
    </dgm:pt>
    <dgm:pt modelId="{27C2B2DC-008F-4EA2-BA28-397D4F27ACC1}" type="pres">
      <dgm:prSet presAssocID="{912EA6FA-455B-4095-B44D-6B25BA1E9123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768C866-E910-40F5-B9E4-B5BF858A6977}" type="pres">
      <dgm:prSet presAssocID="{BAAAA55F-7603-40E2-8B3E-3F6C9B451EB6}" presName="arrowWedge1" presStyleLbl="fgSibTrans2D1" presStyleIdx="0" presStyleCnt="3"/>
      <dgm:spPr/>
    </dgm:pt>
    <dgm:pt modelId="{EF9D6E77-1873-49DF-8243-3C17F1AF2B70}" type="pres">
      <dgm:prSet presAssocID="{023F2B0F-80EC-4847-A6B8-F0A1EE0836FB}" presName="arrowWedge2" presStyleLbl="fgSibTrans2D1" presStyleIdx="1" presStyleCnt="3"/>
      <dgm:spPr/>
    </dgm:pt>
    <dgm:pt modelId="{94F5F56A-7B02-45FE-B1E7-854810859CFF}" type="pres">
      <dgm:prSet presAssocID="{2A7715BD-6A4B-4FE3-8408-13CB4AA97026}" presName="arrowWedge3" presStyleLbl="fgSibTrans2D1" presStyleIdx="2" presStyleCnt="3"/>
      <dgm:spPr/>
    </dgm:pt>
  </dgm:ptLst>
  <dgm:cxnLst>
    <dgm:cxn modelId="{56F54594-96E0-45DA-B3A3-034F9C18FECE}" srcId="{912EA6FA-455B-4095-B44D-6B25BA1E9123}" destId="{BFC06694-D9C8-45A1-95BF-4EA9B191A061}" srcOrd="0" destOrd="0" parTransId="{F007BCDD-3B92-4331-B04B-03002B62ED25}" sibTransId="{BAAAA55F-7603-40E2-8B3E-3F6C9B451EB6}"/>
    <dgm:cxn modelId="{E25AF5DF-37CD-4433-BD15-F7A1E1375DE8}" type="presOf" srcId="{BFC06694-D9C8-45A1-95BF-4EA9B191A061}" destId="{8847C4A3-8D83-4961-B77F-BF67B2D241CB}" srcOrd="1" destOrd="0" presId="urn:microsoft.com/office/officeart/2005/8/layout/cycle8"/>
    <dgm:cxn modelId="{595F06E3-0CC8-4282-B53C-B2CEE80C268F}" srcId="{912EA6FA-455B-4095-B44D-6B25BA1E9123}" destId="{87E58F90-7E79-4959-972E-8F572A52CEC2}" srcOrd="2" destOrd="0" parTransId="{6C1214F2-94A4-4700-AE10-6F5BF8F53EB9}" sibTransId="{2A7715BD-6A4B-4FE3-8408-13CB4AA97026}"/>
    <dgm:cxn modelId="{7C3EB730-5573-4CD3-806F-E303EE8CB58A}" type="presOf" srcId="{87E58F90-7E79-4959-972E-8F572A52CEC2}" destId="{27C2B2DC-008F-4EA2-BA28-397D4F27ACC1}" srcOrd="1" destOrd="0" presId="urn:microsoft.com/office/officeart/2005/8/layout/cycle8"/>
    <dgm:cxn modelId="{D1359636-0FE3-481F-B736-8EEB652F4D3C}" type="presOf" srcId="{87E58F90-7E79-4959-972E-8F572A52CEC2}" destId="{60BF46DF-EA70-4217-9D62-4947B2162832}" srcOrd="0" destOrd="0" presId="urn:microsoft.com/office/officeart/2005/8/layout/cycle8"/>
    <dgm:cxn modelId="{F0BEC03F-324F-49BC-A16A-C55E3882E063}" type="presOf" srcId="{BFC06694-D9C8-45A1-95BF-4EA9B191A061}" destId="{8C3B478B-CA75-4AB3-9781-F602C6D9E6A9}" srcOrd="0" destOrd="0" presId="urn:microsoft.com/office/officeart/2005/8/layout/cycle8"/>
    <dgm:cxn modelId="{3F77B5CE-46A5-4549-BCD4-B1EBAC8AC7D3}" type="presOf" srcId="{EBBEBBDB-6B02-4B80-A619-653848308296}" destId="{B17779A8-AEB7-4F2D-B1DF-C41DF88560CB}" srcOrd="1" destOrd="0" presId="urn:microsoft.com/office/officeart/2005/8/layout/cycle8"/>
    <dgm:cxn modelId="{899E79E5-4CFE-4A64-96FF-D7A566F4080F}" type="presOf" srcId="{EBBEBBDB-6B02-4B80-A619-653848308296}" destId="{F4CEF633-373F-48DC-98DE-4D9FB86744F6}" srcOrd="0" destOrd="0" presId="urn:microsoft.com/office/officeart/2005/8/layout/cycle8"/>
    <dgm:cxn modelId="{3EDA692E-E298-4C5C-86D2-FDEC8387A167}" srcId="{912EA6FA-455B-4095-B44D-6B25BA1E9123}" destId="{EBBEBBDB-6B02-4B80-A619-653848308296}" srcOrd="1" destOrd="0" parTransId="{5C138BEA-9D29-4418-826C-E7B2CF0A34F5}" sibTransId="{023F2B0F-80EC-4847-A6B8-F0A1EE0836FB}"/>
    <dgm:cxn modelId="{0596C861-F0BC-40BE-B653-65B3ADE60951}" type="presOf" srcId="{912EA6FA-455B-4095-B44D-6B25BA1E9123}" destId="{94672780-6AA8-4EE3-9CED-EC6E8629BEAD}" srcOrd="0" destOrd="0" presId="urn:microsoft.com/office/officeart/2005/8/layout/cycle8"/>
    <dgm:cxn modelId="{BEC7F870-67A0-4F98-AD61-764AF659DB23}" type="presParOf" srcId="{94672780-6AA8-4EE3-9CED-EC6E8629BEAD}" destId="{8C3B478B-CA75-4AB3-9781-F602C6D9E6A9}" srcOrd="0" destOrd="0" presId="urn:microsoft.com/office/officeart/2005/8/layout/cycle8"/>
    <dgm:cxn modelId="{CC080B9C-6C0F-4D3C-918E-B8A6C3CFC5B1}" type="presParOf" srcId="{94672780-6AA8-4EE3-9CED-EC6E8629BEAD}" destId="{9E980A73-7959-4EDB-92E6-875683A10B09}" srcOrd="1" destOrd="0" presId="urn:microsoft.com/office/officeart/2005/8/layout/cycle8"/>
    <dgm:cxn modelId="{AA27BC59-8FE9-4944-A4D1-83514C30AA8C}" type="presParOf" srcId="{94672780-6AA8-4EE3-9CED-EC6E8629BEAD}" destId="{133DD8A6-F13D-4192-BE1D-9D677006DA5B}" srcOrd="2" destOrd="0" presId="urn:microsoft.com/office/officeart/2005/8/layout/cycle8"/>
    <dgm:cxn modelId="{C78CA160-EE5B-482A-A657-74D876E19B19}" type="presParOf" srcId="{94672780-6AA8-4EE3-9CED-EC6E8629BEAD}" destId="{8847C4A3-8D83-4961-B77F-BF67B2D241CB}" srcOrd="3" destOrd="0" presId="urn:microsoft.com/office/officeart/2005/8/layout/cycle8"/>
    <dgm:cxn modelId="{B91004A4-A6FD-4D24-9FBA-8B2A06E5A00D}" type="presParOf" srcId="{94672780-6AA8-4EE3-9CED-EC6E8629BEAD}" destId="{F4CEF633-373F-48DC-98DE-4D9FB86744F6}" srcOrd="4" destOrd="0" presId="urn:microsoft.com/office/officeart/2005/8/layout/cycle8"/>
    <dgm:cxn modelId="{FA416258-C068-4BB1-955F-75673F80244F}" type="presParOf" srcId="{94672780-6AA8-4EE3-9CED-EC6E8629BEAD}" destId="{04027F54-1562-494E-B219-8D02298615CE}" srcOrd="5" destOrd="0" presId="urn:microsoft.com/office/officeart/2005/8/layout/cycle8"/>
    <dgm:cxn modelId="{A5486F94-2ECB-4024-8176-889FAE2E392E}" type="presParOf" srcId="{94672780-6AA8-4EE3-9CED-EC6E8629BEAD}" destId="{B09A316C-8A4A-4CE9-A982-649A3047E6E9}" srcOrd="6" destOrd="0" presId="urn:microsoft.com/office/officeart/2005/8/layout/cycle8"/>
    <dgm:cxn modelId="{0A5BB198-1D55-4161-A961-7CFD4E51C7BB}" type="presParOf" srcId="{94672780-6AA8-4EE3-9CED-EC6E8629BEAD}" destId="{B17779A8-AEB7-4F2D-B1DF-C41DF88560CB}" srcOrd="7" destOrd="0" presId="urn:microsoft.com/office/officeart/2005/8/layout/cycle8"/>
    <dgm:cxn modelId="{841D8E32-2381-4C20-9BD0-6721838B765E}" type="presParOf" srcId="{94672780-6AA8-4EE3-9CED-EC6E8629BEAD}" destId="{60BF46DF-EA70-4217-9D62-4947B2162832}" srcOrd="8" destOrd="0" presId="urn:microsoft.com/office/officeart/2005/8/layout/cycle8"/>
    <dgm:cxn modelId="{C9A91029-C367-4DB6-BA65-8B61E7521F59}" type="presParOf" srcId="{94672780-6AA8-4EE3-9CED-EC6E8629BEAD}" destId="{0997E189-08D3-424E-B7F9-C66531F41BA6}" srcOrd="9" destOrd="0" presId="urn:microsoft.com/office/officeart/2005/8/layout/cycle8"/>
    <dgm:cxn modelId="{70F60AA7-F621-4D0F-9A87-905923D4FEF5}" type="presParOf" srcId="{94672780-6AA8-4EE3-9CED-EC6E8629BEAD}" destId="{8C350DED-18BD-40EC-8A17-1562A7F047DB}" srcOrd="10" destOrd="0" presId="urn:microsoft.com/office/officeart/2005/8/layout/cycle8"/>
    <dgm:cxn modelId="{9E3FAE12-5FDA-4F8C-A923-F57C5689F60C}" type="presParOf" srcId="{94672780-6AA8-4EE3-9CED-EC6E8629BEAD}" destId="{27C2B2DC-008F-4EA2-BA28-397D4F27ACC1}" srcOrd="11" destOrd="0" presId="urn:microsoft.com/office/officeart/2005/8/layout/cycle8"/>
    <dgm:cxn modelId="{D9E00048-32CA-4D3E-AC69-E3D2D777958B}" type="presParOf" srcId="{94672780-6AA8-4EE3-9CED-EC6E8629BEAD}" destId="{B768C866-E910-40F5-B9E4-B5BF858A6977}" srcOrd="12" destOrd="0" presId="urn:microsoft.com/office/officeart/2005/8/layout/cycle8"/>
    <dgm:cxn modelId="{61627F8A-10E5-42DF-9DD5-42E6A1EFC1BF}" type="presParOf" srcId="{94672780-6AA8-4EE3-9CED-EC6E8629BEAD}" destId="{EF9D6E77-1873-49DF-8243-3C17F1AF2B70}" srcOrd="13" destOrd="0" presId="urn:microsoft.com/office/officeart/2005/8/layout/cycle8"/>
    <dgm:cxn modelId="{839119A4-F377-4D0B-B120-D9D596FE01DC}" type="presParOf" srcId="{94672780-6AA8-4EE3-9CED-EC6E8629BEAD}" destId="{94F5F56A-7B02-45FE-B1E7-854810859CFF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3B478B-CA75-4AB3-9781-F602C6D9E6A9}">
      <dsp:nvSpPr>
        <dsp:cNvPr id="0" name=""/>
        <dsp:cNvSpPr/>
      </dsp:nvSpPr>
      <dsp:spPr>
        <a:xfrm>
          <a:off x="2000256" y="297728"/>
          <a:ext cx="3847571" cy="3847571"/>
        </a:xfrm>
        <a:prstGeom prst="pie">
          <a:avLst>
            <a:gd name="adj1" fmla="val 16200000"/>
            <a:gd name="adj2" fmla="val 18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Commercial</a:t>
          </a:r>
          <a:endParaRPr lang="en-GB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28017" y="1113047"/>
        <a:ext cx="1374132" cy="1145110"/>
      </dsp:txXfrm>
    </dsp:sp>
    <dsp:sp modelId="{F4CEF633-373F-48DC-98DE-4D9FB86744F6}">
      <dsp:nvSpPr>
        <dsp:cNvPr id="0" name=""/>
        <dsp:cNvSpPr/>
      </dsp:nvSpPr>
      <dsp:spPr>
        <a:xfrm>
          <a:off x="1921014" y="435141"/>
          <a:ext cx="3847571" cy="3847571"/>
        </a:xfrm>
        <a:prstGeom prst="pie">
          <a:avLst>
            <a:gd name="adj1" fmla="val 1800000"/>
            <a:gd name="adj2" fmla="val 90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Social</a:t>
          </a:r>
          <a:endParaRPr lang="en-GB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37102" y="2931482"/>
        <a:ext cx="2061198" cy="1007697"/>
      </dsp:txXfrm>
    </dsp:sp>
    <dsp:sp modelId="{60BF46DF-EA70-4217-9D62-4947B2162832}">
      <dsp:nvSpPr>
        <dsp:cNvPr id="0" name=""/>
        <dsp:cNvSpPr/>
      </dsp:nvSpPr>
      <dsp:spPr>
        <a:xfrm>
          <a:off x="1841772" y="297728"/>
          <a:ext cx="3847571" cy="3847571"/>
        </a:xfrm>
        <a:prstGeom prst="pie">
          <a:avLst>
            <a:gd name="adj1" fmla="val 90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Environmental</a:t>
          </a:r>
          <a:endParaRPr lang="en-GB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87449" y="1113047"/>
        <a:ext cx="1374132" cy="1145110"/>
      </dsp:txXfrm>
    </dsp:sp>
    <dsp:sp modelId="{B768C866-E910-40F5-B9E4-B5BF858A6977}">
      <dsp:nvSpPr>
        <dsp:cNvPr id="0" name=""/>
        <dsp:cNvSpPr/>
      </dsp:nvSpPr>
      <dsp:spPr>
        <a:xfrm>
          <a:off x="1762390" y="59545"/>
          <a:ext cx="4323937" cy="4323937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9D6E77-1873-49DF-8243-3C17F1AF2B70}">
      <dsp:nvSpPr>
        <dsp:cNvPr id="0" name=""/>
        <dsp:cNvSpPr/>
      </dsp:nvSpPr>
      <dsp:spPr>
        <a:xfrm>
          <a:off x="1682831" y="196715"/>
          <a:ext cx="4323937" cy="4323937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F5F56A-7B02-45FE-B1E7-854810859CFF}">
      <dsp:nvSpPr>
        <dsp:cNvPr id="0" name=""/>
        <dsp:cNvSpPr/>
      </dsp:nvSpPr>
      <dsp:spPr>
        <a:xfrm>
          <a:off x="1603272" y="59545"/>
          <a:ext cx="4323937" cy="4323937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BD1F1-539F-AF47-A56B-EBF2602AFF5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5A6AC-8748-5949-93C7-2D6DC5CD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744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C3A6E-62F4-DE44-AB7D-E392398FEC7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13CAE-ED5A-7D47-A1D7-D6A7E82CF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686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13CAE-ED5A-7D47-A1D7-D6A7E82CF4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54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13CAE-ED5A-7D47-A1D7-D6A7E82CF4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39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13CAE-ED5A-7D47-A1D7-D6A7E82CF4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11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13CAE-ED5A-7D47-A1D7-D6A7E82CF4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23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13CAE-ED5A-7D47-A1D7-D6A7E82CF4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69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13CAE-ED5A-7D47-A1D7-D6A7E82CF4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15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6" descr="logo croppe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0" b="8960"/>
          <a:stretch>
            <a:fillRect/>
          </a:stretch>
        </p:blipFill>
        <p:spPr>
          <a:xfrm>
            <a:off x="457200" y="262467"/>
            <a:ext cx="8229600" cy="4525963"/>
          </a:xfrm>
          <a:prstGeom prst="rect">
            <a:avLst/>
          </a:prstGeom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4796368"/>
            <a:ext cx="8229600" cy="1143000"/>
          </a:xfrm>
        </p:spPr>
        <p:txBody>
          <a:bodyPr/>
          <a:lstStyle>
            <a:lvl1pPr>
              <a:defRPr>
                <a:latin typeface="Baskerville Old Face" panose="020206020805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457200" y="5938838"/>
            <a:ext cx="8229600" cy="677862"/>
          </a:xfrm>
        </p:spPr>
        <p:txBody>
          <a:bodyPr>
            <a:normAutofit/>
          </a:bodyPr>
          <a:lstStyle>
            <a:lvl1pPr marL="0" indent="0" algn="ctr">
              <a:buNone/>
              <a:defRPr sz="2800" i="1">
                <a:latin typeface="Baskerville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852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MP Powerpoint-0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Not for dissemination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55B3-082A-E141-A35E-717D42C238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20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MP Powerpoint-0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Not for dissemination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55B3-082A-E141-A35E-717D42C23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0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MP Powerpoint-0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Not for dissemination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55B3-082A-E141-A35E-717D42C23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70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68362"/>
            <a:ext cx="82296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askerville Old Face" panose="02020602080505020303" pitchFamily="18" charset="0"/>
              </a:defRPr>
            </a:lvl1pPr>
          </a:lstStyle>
          <a:p>
            <a:r>
              <a:rPr lang="en-US" smtClean="0"/>
              <a:t>Not for dissemination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Baskerville Old Face" panose="02020602080505020303" pitchFamily="18" charset="0"/>
              </a:defRPr>
            </a:lvl1pPr>
          </a:lstStyle>
          <a:p>
            <a:fld id="{BAF055B3-082A-E141-A35E-717D42C238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248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Baskerville Old Face" panose="02020602080505020303" pitchFamily="18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14000"/>
        </a:lnSpc>
        <a:spcBef>
          <a:spcPts val="600"/>
        </a:spcBef>
        <a:buFont typeface="Arial"/>
        <a:buChar char="•"/>
        <a:defRPr sz="2000" kern="1200">
          <a:solidFill>
            <a:schemeClr val="tx1"/>
          </a:solidFill>
          <a:latin typeface="Baskerville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14000"/>
        </a:lnSpc>
        <a:spcBef>
          <a:spcPts val="600"/>
        </a:spcBef>
        <a:buFont typeface="Arial"/>
        <a:buChar char="–"/>
        <a:defRPr sz="1800" kern="1200">
          <a:solidFill>
            <a:schemeClr val="tx1"/>
          </a:solidFill>
          <a:latin typeface="Baskerville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114000"/>
        </a:lnSpc>
        <a:spcBef>
          <a:spcPts val="600"/>
        </a:spcBef>
        <a:buFont typeface="Arial"/>
        <a:buChar char="•"/>
        <a:defRPr sz="1600" kern="1200">
          <a:solidFill>
            <a:schemeClr val="tx1"/>
          </a:solidFill>
          <a:latin typeface="Baskerville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114000"/>
        </a:lnSpc>
        <a:spcBef>
          <a:spcPts val="600"/>
        </a:spcBef>
        <a:buFont typeface="Arial"/>
        <a:buChar char="–"/>
        <a:defRPr sz="1400" kern="1200">
          <a:solidFill>
            <a:schemeClr val="tx1"/>
          </a:solidFill>
          <a:latin typeface="Baskerville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114000"/>
        </a:lnSpc>
        <a:spcBef>
          <a:spcPts val="600"/>
        </a:spcBef>
        <a:buFont typeface="Arial"/>
        <a:buChar char="»"/>
        <a:defRPr sz="1400" kern="1200">
          <a:solidFill>
            <a:schemeClr val="tx1"/>
          </a:solidFill>
          <a:latin typeface="Baskerville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Leonardo.Pradela@tmpsystems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Performance-based financial mechanisms: Dryad in Cameroon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October 21</a:t>
            </a:r>
            <a:r>
              <a:rPr lang="en-GB" baseline="30000" dirty="0" smtClean="0"/>
              <a:t>st</a:t>
            </a:r>
            <a:r>
              <a:rPr lang="en-GB" dirty="0" smtClean="0"/>
              <a:t> 2015, San Salvador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AF055B3-082A-E141-A35E-717D42C238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4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about REDD+?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Dryad </a:t>
            </a:r>
            <a:r>
              <a:rPr lang="en-US" dirty="0" smtClean="0"/>
              <a:t>does not exclude REDD+</a:t>
            </a:r>
          </a:p>
          <a:p>
            <a:endParaRPr lang="en-US" dirty="0" smtClean="0"/>
          </a:p>
          <a:p>
            <a:r>
              <a:rPr lang="en-US" dirty="0" smtClean="0"/>
              <a:t>It can be tailored for conservation, but requires long term </a:t>
            </a:r>
            <a:r>
              <a:rPr lang="en-US" dirty="0" smtClean="0"/>
              <a:t>commitment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55B3-082A-E141-A35E-717D42C2383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61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b="1" dirty="0" smtClean="0">
              <a:solidFill>
                <a:srgbClr val="252525"/>
              </a:solidFill>
              <a:latin typeface="Baskerville" panose="02000503000000000000" pitchFamily="2" charset="0"/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252525"/>
                </a:solidFill>
                <a:latin typeface="Baskerville" panose="02000503000000000000" pitchFamily="2" charset="0"/>
              </a:rPr>
              <a:t>¡</a:t>
            </a:r>
            <a:r>
              <a:rPr lang="en-US" sz="2800" b="1" dirty="0" smtClean="0">
                <a:latin typeface="Baskerville" panose="02000503000000000000" pitchFamily="2" charset="0"/>
              </a:rPr>
              <a:t>Gracias! Thank you!</a:t>
            </a:r>
          </a:p>
          <a:p>
            <a:pPr marL="0" indent="0" algn="ctr">
              <a:buNone/>
            </a:pPr>
            <a:endParaRPr lang="en-US" sz="2800" b="1" dirty="0">
              <a:latin typeface="Baskerville" panose="02000503000000000000" pitchFamily="2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Baskerville" panose="02000503000000000000" pitchFamily="2" charset="0"/>
              </a:rPr>
              <a:t>Leonardo Pradela</a:t>
            </a:r>
          </a:p>
          <a:p>
            <a:pPr marL="0" indent="0" algn="ctr">
              <a:buNone/>
            </a:pPr>
            <a:r>
              <a:rPr lang="en-US" dirty="0" smtClean="0">
                <a:latin typeface="Baskerville" panose="02000503000000000000" pitchFamily="2" charset="0"/>
                <a:hlinkClick r:id="rId2"/>
              </a:rPr>
              <a:t>Leonardo.Pradela@tmpsystems.net</a:t>
            </a:r>
            <a:endParaRPr lang="en-US" dirty="0" smtClean="0">
              <a:latin typeface="Baskerville" panose="02000503000000000000" pitchFamily="2" charset="0"/>
            </a:endParaRPr>
          </a:p>
          <a:p>
            <a:pPr marL="0" indent="0" algn="ctr">
              <a:buNone/>
            </a:pPr>
            <a:endParaRPr lang="en-US" dirty="0">
              <a:latin typeface="Baskerville" panose="02000503000000000000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55B3-082A-E141-A35E-717D42C2383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88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Dryad – What is it?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financial mechanism designed to </a:t>
            </a:r>
            <a:r>
              <a:rPr lang="en-US" dirty="0"/>
              <a:t>enhance viable community forest enterprises (</a:t>
            </a:r>
            <a:r>
              <a:rPr lang="en-US" dirty="0" smtClean="0"/>
              <a:t>CFEs) </a:t>
            </a:r>
            <a:r>
              <a:rPr lang="en-US" dirty="0"/>
              <a:t>with sustainable livelihoods and environmental benefits through performance-based public finance and support mechanisms.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Rests under 3 main structures: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Financial tools</a:t>
            </a: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Performance indicators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Reporting and monitoring </a:t>
            </a:r>
            <a:r>
              <a:rPr lang="en-GB" dirty="0" smtClean="0"/>
              <a:t>technology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55B3-082A-E141-A35E-717D42C2383A}" type="slidenum">
              <a:rPr lang="en-US" smtClean="0">
                <a:latin typeface="Baskerville"/>
                <a:cs typeface="Baskerville"/>
              </a:rPr>
              <a:t>2</a:t>
            </a:fld>
            <a:endParaRPr lang="en-US" dirty="0"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365088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55B3-082A-E141-A35E-717D42C2383A}" type="slidenum">
              <a:rPr lang="en-US" smtClean="0">
                <a:latin typeface="Baskerville" panose="02000503000000000000" pitchFamily="2" charset="0"/>
                <a:cs typeface="Baskerville"/>
              </a:rPr>
              <a:t>3</a:t>
            </a:fld>
            <a:endParaRPr lang="en-US" dirty="0">
              <a:latin typeface="Baskerville" panose="02000503000000000000" pitchFamily="2" charset="0"/>
              <a:cs typeface="Baskerville"/>
            </a:endParaRPr>
          </a:p>
        </p:txBody>
      </p:sp>
      <p:sp>
        <p:nvSpPr>
          <p:cNvPr id="85" name="Freeform 84"/>
          <p:cNvSpPr/>
          <p:nvPr/>
        </p:nvSpPr>
        <p:spPr>
          <a:xfrm>
            <a:off x="993008" y="3334860"/>
            <a:ext cx="1502991" cy="777358"/>
          </a:xfrm>
          <a:custGeom>
            <a:avLst/>
            <a:gdLst>
              <a:gd name="connsiteX0" fmla="*/ 0 w 1843422"/>
              <a:gd name="connsiteY0" fmla="*/ 0 h 562243"/>
              <a:gd name="connsiteX1" fmla="*/ 1843422 w 1843422"/>
              <a:gd name="connsiteY1" fmla="*/ 0 h 562243"/>
              <a:gd name="connsiteX2" fmla="*/ 1843422 w 1843422"/>
              <a:gd name="connsiteY2" fmla="*/ 562243 h 562243"/>
              <a:gd name="connsiteX3" fmla="*/ 0 w 1843422"/>
              <a:gd name="connsiteY3" fmla="*/ 562243 h 562243"/>
              <a:gd name="connsiteX4" fmla="*/ 0 w 1843422"/>
              <a:gd name="connsiteY4" fmla="*/ 0 h 562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3422" h="562243">
                <a:moveTo>
                  <a:pt x="0" y="0"/>
                </a:moveTo>
                <a:lnTo>
                  <a:pt x="1843422" y="0"/>
                </a:lnTo>
                <a:lnTo>
                  <a:pt x="1843422" y="562243"/>
                </a:lnTo>
                <a:lnTo>
                  <a:pt x="0" y="56224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kern="1200" dirty="0" smtClean="0">
                <a:latin typeface="Baskerville" panose="02000503000000000000" pitchFamily="2" charset="0"/>
                <a:cs typeface="Arial" panose="020B0604020202020204" pitchFamily="34" charset="0"/>
              </a:rPr>
              <a:t>ICRAF (fund manager)</a:t>
            </a:r>
            <a:endParaRPr lang="en-GB" sz="1600" kern="1200" dirty="0">
              <a:latin typeface="Baskerville" panose="02000503000000000000" pitchFamily="2" charset="0"/>
              <a:cs typeface="Arial" panose="020B0604020202020204" pitchFamily="34" charset="0"/>
            </a:endParaRPr>
          </a:p>
        </p:txBody>
      </p:sp>
      <p:sp>
        <p:nvSpPr>
          <p:cNvPr id="86" name="Freeform 85"/>
          <p:cNvSpPr/>
          <p:nvPr/>
        </p:nvSpPr>
        <p:spPr>
          <a:xfrm>
            <a:off x="3276378" y="2267651"/>
            <a:ext cx="1843422" cy="562243"/>
          </a:xfrm>
          <a:custGeom>
            <a:avLst/>
            <a:gdLst>
              <a:gd name="connsiteX0" fmla="*/ 0 w 1843422"/>
              <a:gd name="connsiteY0" fmla="*/ 0 h 562243"/>
              <a:gd name="connsiteX1" fmla="*/ 1843422 w 1843422"/>
              <a:gd name="connsiteY1" fmla="*/ 0 h 562243"/>
              <a:gd name="connsiteX2" fmla="*/ 1843422 w 1843422"/>
              <a:gd name="connsiteY2" fmla="*/ 562243 h 562243"/>
              <a:gd name="connsiteX3" fmla="*/ 0 w 1843422"/>
              <a:gd name="connsiteY3" fmla="*/ 562243 h 562243"/>
              <a:gd name="connsiteX4" fmla="*/ 0 w 1843422"/>
              <a:gd name="connsiteY4" fmla="*/ 0 h 562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3422" h="562243">
                <a:moveTo>
                  <a:pt x="0" y="0"/>
                </a:moveTo>
                <a:lnTo>
                  <a:pt x="1843422" y="0"/>
                </a:lnTo>
                <a:lnTo>
                  <a:pt x="1843422" y="562243"/>
                </a:lnTo>
                <a:lnTo>
                  <a:pt x="0" y="56224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99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kern="1200" dirty="0" smtClean="0">
                <a:latin typeface="Baskerville" panose="02000503000000000000" pitchFamily="2" charset="0"/>
                <a:cs typeface="Arial" panose="020B0604020202020204" pitchFamily="34" charset="0"/>
              </a:rPr>
              <a:t>Regional Coordinator</a:t>
            </a:r>
            <a:endParaRPr lang="en-GB" sz="1600" kern="1200" dirty="0">
              <a:latin typeface="Baskerville" panose="02000503000000000000" pitchFamily="2" charset="0"/>
              <a:cs typeface="Arial" panose="020B0604020202020204" pitchFamily="34" charset="0"/>
            </a:endParaRPr>
          </a:p>
        </p:txBody>
      </p:sp>
      <p:sp>
        <p:nvSpPr>
          <p:cNvPr id="87" name="Freeform 86"/>
          <p:cNvSpPr/>
          <p:nvPr/>
        </p:nvSpPr>
        <p:spPr>
          <a:xfrm>
            <a:off x="3276378" y="4624721"/>
            <a:ext cx="1843422" cy="562243"/>
          </a:xfrm>
          <a:custGeom>
            <a:avLst/>
            <a:gdLst>
              <a:gd name="connsiteX0" fmla="*/ 0 w 1843422"/>
              <a:gd name="connsiteY0" fmla="*/ 0 h 562243"/>
              <a:gd name="connsiteX1" fmla="*/ 1843422 w 1843422"/>
              <a:gd name="connsiteY1" fmla="*/ 0 h 562243"/>
              <a:gd name="connsiteX2" fmla="*/ 1843422 w 1843422"/>
              <a:gd name="connsiteY2" fmla="*/ 562243 h 562243"/>
              <a:gd name="connsiteX3" fmla="*/ 0 w 1843422"/>
              <a:gd name="connsiteY3" fmla="*/ 562243 h 562243"/>
              <a:gd name="connsiteX4" fmla="*/ 0 w 1843422"/>
              <a:gd name="connsiteY4" fmla="*/ 0 h 562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3422" h="562243">
                <a:moveTo>
                  <a:pt x="0" y="0"/>
                </a:moveTo>
                <a:lnTo>
                  <a:pt x="1843422" y="0"/>
                </a:lnTo>
                <a:lnTo>
                  <a:pt x="1843422" y="562243"/>
                </a:lnTo>
                <a:lnTo>
                  <a:pt x="0" y="56224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99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kern="1200" dirty="0" smtClean="0">
                <a:latin typeface="Baskerville" panose="02000503000000000000" pitchFamily="2" charset="0"/>
                <a:cs typeface="Arial" panose="020B0604020202020204" pitchFamily="34" charset="0"/>
              </a:rPr>
              <a:t>Regional Coordinator</a:t>
            </a:r>
            <a:endParaRPr lang="en-GB" sz="1600" kern="1200" dirty="0">
              <a:latin typeface="Baskerville" panose="02000503000000000000" pitchFamily="2" charset="0"/>
              <a:cs typeface="Arial" panose="020B0604020202020204" pitchFamily="34" charset="0"/>
            </a:endParaRPr>
          </a:p>
        </p:txBody>
      </p:sp>
      <p:sp>
        <p:nvSpPr>
          <p:cNvPr id="88" name="Freeform 87"/>
          <p:cNvSpPr/>
          <p:nvPr/>
        </p:nvSpPr>
        <p:spPr>
          <a:xfrm>
            <a:off x="3276378" y="3053341"/>
            <a:ext cx="1843422" cy="562243"/>
          </a:xfrm>
          <a:custGeom>
            <a:avLst/>
            <a:gdLst>
              <a:gd name="connsiteX0" fmla="*/ 0 w 1843422"/>
              <a:gd name="connsiteY0" fmla="*/ 0 h 562243"/>
              <a:gd name="connsiteX1" fmla="*/ 1843422 w 1843422"/>
              <a:gd name="connsiteY1" fmla="*/ 0 h 562243"/>
              <a:gd name="connsiteX2" fmla="*/ 1843422 w 1843422"/>
              <a:gd name="connsiteY2" fmla="*/ 562243 h 562243"/>
              <a:gd name="connsiteX3" fmla="*/ 0 w 1843422"/>
              <a:gd name="connsiteY3" fmla="*/ 562243 h 562243"/>
              <a:gd name="connsiteX4" fmla="*/ 0 w 1843422"/>
              <a:gd name="connsiteY4" fmla="*/ 0 h 562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3422" h="562243">
                <a:moveTo>
                  <a:pt x="0" y="0"/>
                </a:moveTo>
                <a:lnTo>
                  <a:pt x="1843422" y="0"/>
                </a:lnTo>
                <a:lnTo>
                  <a:pt x="1843422" y="562243"/>
                </a:lnTo>
                <a:lnTo>
                  <a:pt x="0" y="56224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99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kern="1200" dirty="0" smtClean="0">
                <a:latin typeface="Baskerville" panose="02000503000000000000" pitchFamily="2" charset="0"/>
                <a:cs typeface="Arial" panose="020B0604020202020204" pitchFamily="34" charset="0"/>
              </a:rPr>
              <a:t>Regional Coordinator</a:t>
            </a:r>
            <a:endParaRPr lang="en-GB" sz="1600" kern="1200" dirty="0">
              <a:latin typeface="Baskerville" panose="02000503000000000000" pitchFamily="2" charset="0"/>
              <a:cs typeface="Arial" panose="020B0604020202020204" pitchFamily="34" charset="0"/>
            </a:endParaRPr>
          </a:p>
        </p:txBody>
      </p:sp>
      <p:sp>
        <p:nvSpPr>
          <p:cNvPr id="89" name="Freeform 88"/>
          <p:cNvSpPr/>
          <p:nvPr/>
        </p:nvSpPr>
        <p:spPr>
          <a:xfrm>
            <a:off x="3276378" y="5410411"/>
            <a:ext cx="1843422" cy="562243"/>
          </a:xfrm>
          <a:custGeom>
            <a:avLst/>
            <a:gdLst>
              <a:gd name="connsiteX0" fmla="*/ 0 w 1843422"/>
              <a:gd name="connsiteY0" fmla="*/ 0 h 562243"/>
              <a:gd name="connsiteX1" fmla="*/ 1843422 w 1843422"/>
              <a:gd name="connsiteY1" fmla="*/ 0 h 562243"/>
              <a:gd name="connsiteX2" fmla="*/ 1843422 w 1843422"/>
              <a:gd name="connsiteY2" fmla="*/ 562243 h 562243"/>
              <a:gd name="connsiteX3" fmla="*/ 0 w 1843422"/>
              <a:gd name="connsiteY3" fmla="*/ 562243 h 562243"/>
              <a:gd name="connsiteX4" fmla="*/ 0 w 1843422"/>
              <a:gd name="connsiteY4" fmla="*/ 0 h 562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3422" h="562243">
                <a:moveTo>
                  <a:pt x="0" y="0"/>
                </a:moveTo>
                <a:lnTo>
                  <a:pt x="1843422" y="0"/>
                </a:lnTo>
                <a:lnTo>
                  <a:pt x="1843422" y="562243"/>
                </a:lnTo>
                <a:lnTo>
                  <a:pt x="0" y="56224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99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kern="1200" dirty="0" smtClean="0">
                <a:latin typeface="Baskerville" panose="02000503000000000000" pitchFamily="2" charset="0"/>
                <a:cs typeface="Arial" panose="020B0604020202020204" pitchFamily="34" charset="0"/>
              </a:rPr>
              <a:t>Regional Coordinator</a:t>
            </a:r>
            <a:endParaRPr lang="en-GB" sz="1600" kern="1200" dirty="0">
              <a:latin typeface="Baskerville" panose="02000503000000000000" pitchFamily="2" charset="0"/>
              <a:cs typeface="Arial" panose="020B0604020202020204" pitchFamily="34" charset="0"/>
            </a:endParaRPr>
          </a:p>
        </p:txBody>
      </p:sp>
      <p:sp>
        <p:nvSpPr>
          <p:cNvPr id="90" name="Freeform 89"/>
          <p:cNvSpPr/>
          <p:nvPr/>
        </p:nvSpPr>
        <p:spPr>
          <a:xfrm>
            <a:off x="3276378" y="3839031"/>
            <a:ext cx="1843422" cy="562243"/>
          </a:xfrm>
          <a:custGeom>
            <a:avLst/>
            <a:gdLst>
              <a:gd name="connsiteX0" fmla="*/ 0 w 1843422"/>
              <a:gd name="connsiteY0" fmla="*/ 0 h 562243"/>
              <a:gd name="connsiteX1" fmla="*/ 1843422 w 1843422"/>
              <a:gd name="connsiteY1" fmla="*/ 0 h 562243"/>
              <a:gd name="connsiteX2" fmla="*/ 1843422 w 1843422"/>
              <a:gd name="connsiteY2" fmla="*/ 562243 h 562243"/>
              <a:gd name="connsiteX3" fmla="*/ 0 w 1843422"/>
              <a:gd name="connsiteY3" fmla="*/ 562243 h 562243"/>
              <a:gd name="connsiteX4" fmla="*/ 0 w 1843422"/>
              <a:gd name="connsiteY4" fmla="*/ 0 h 562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3422" h="562243">
                <a:moveTo>
                  <a:pt x="0" y="0"/>
                </a:moveTo>
                <a:lnTo>
                  <a:pt x="1843422" y="0"/>
                </a:lnTo>
                <a:lnTo>
                  <a:pt x="1843422" y="562243"/>
                </a:lnTo>
                <a:lnTo>
                  <a:pt x="0" y="56224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99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kern="1200" dirty="0" smtClean="0">
                <a:latin typeface="Baskerville" panose="02000503000000000000" pitchFamily="2" charset="0"/>
                <a:cs typeface="Arial" panose="020B0604020202020204" pitchFamily="34" charset="0"/>
              </a:rPr>
              <a:t>Regional Coordinator</a:t>
            </a:r>
            <a:endParaRPr lang="en-GB" sz="1600" kern="1200" dirty="0">
              <a:latin typeface="Baskerville" panose="02000503000000000000" pitchFamily="2" charset="0"/>
              <a:cs typeface="Arial" panose="020B0604020202020204" pitchFamily="34" charset="0"/>
            </a:endParaRPr>
          </a:p>
        </p:txBody>
      </p:sp>
      <p:grpSp>
        <p:nvGrpSpPr>
          <p:cNvPr id="91" name="Group 90"/>
          <p:cNvGrpSpPr/>
          <p:nvPr/>
        </p:nvGrpSpPr>
        <p:grpSpPr>
          <a:xfrm>
            <a:off x="5129324" y="4270531"/>
            <a:ext cx="1296483" cy="1270621"/>
            <a:chOff x="5999555" y="1154971"/>
            <a:chExt cx="1296483" cy="1270621"/>
          </a:xfrm>
        </p:grpSpPr>
        <p:sp>
          <p:nvSpPr>
            <p:cNvPr id="92" name="Freeform 91"/>
            <p:cNvSpPr/>
            <p:nvPr/>
          </p:nvSpPr>
          <p:spPr>
            <a:xfrm>
              <a:off x="6396038" y="1154971"/>
              <a:ext cx="900000" cy="360000"/>
            </a:xfrm>
            <a:custGeom>
              <a:avLst/>
              <a:gdLst>
                <a:gd name="connsiteX0" fmla="*/ 0 w 1843422"/>
                <a:gd name="connsiteY0" fmla="*/ 0 h 562243"/>
                <a:gd name="connsiteX1" fmla="*/ 1843422 w 1843422"/>
                <a:gd name="connsiteY1" fmla="*/ 0 h 562243"/>
                <a:gd name="connsiteX2" fmla="*/ 1843422 w 1843422"/>
                <a:gd name="connsiteY2" fmla="*/ 562243 h 562243"/>
                <a:gd name="connsiteX3" fmla="*/ 0 w 1843422"/>
                <a:gd name="connsiteY3" fmla="*/ 562243 h 562243"/>
                <a:gd name="connsiteX4" fmla="*/ 0 w 1843422"/>
                <a:gd name="connsiteY4" fmla="*/ 0 h 562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3422" h="562243">
                  <a:moveTo>
                    <a:pt x="0" y="0"/>
                  </a:moveTo>
                  <a:lnTo>
                    <a:pt x="1843422" y="0"/>
                  </a:lnTo>
                  <a:lnTo>
                    <a:pt x="1843422" y="562243"/>
                  </a:lnTo>
                  <a:lnTo>
                    <a:pt x="0" y="5622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latin typeface="Baskerville" panose="02000503000000000000" pitchFamily="2" charset="0"/>
                  <a:cs typeface="Arial" panose="020B0604020202020204" pitchFamily="34" charset="0"/>
                </a:rPr>
                <a:t>CFE</a:t>
              </a:r>
              <a:endParaRPr lang="en-GB" sz="1600" kern="1200" dirty="0">
                <a:latin typeface="Baskerville" panose="02000503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93" name="Freeform 92"/>
            <p:cNvSpPr/>
            <p:nvPr/>
          </p:nvSpPr>
          <p:spPr>
            <a:xfrm>
              <a:off x="6396038" y="1612303"/>
              <a:ext cx="900000" cy="360000"/>
            </a:xfrm>
            <a:custGeom>
              <a:avLst/>
              <a:gdLst>
                <a:gd name="connsiteX0" fmla="*/ 0 w 1843422"/>
                <a:gd name="connsiteY0" fmla="*/ 0 h 562243"/>
                <a:gd name="connsiteX1" fmla="*/ 1843422 w 1843422"/>
                <a:gd name="connsiteY1" fmla="*/ 0 h 562243"/>
                <a:gd name="connsiteX2" fmla="*/ 1843422 w 1843422"/>
                <a:gd name="connsiteY2" fmla="*/ 562243 h 562243"/>
                <a:gd name="connsiteX3" fmla="*/ 0 w 1843422"/>
                <a:gd name="connsiteY3" fmla="*/ 562243 h 562243"/>
                <a:gd name="connsiteX4" fmla="*/ 0 w 1843422"/>
                <a:gd name="connsiteY4" fmla="*/ 0 h 562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3422" h="562243">
                  <a:moveTo>
                    <a:pt x="0" y="0"/>
                  </a:moveTo>
                  <a:lnTo>
                    <a:pt x="1843422" y="0"/>
                  </a:lnTo>
                  <a:lnTo>
                    <a:pt x="1843422" y="562243"/>
                  </a:lnTo>
                  <a:lnTo>
                    <a:pt x="0" y="5622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latin typeface="Baskerville" panose="02000503000000000000" pitchFamily="2" charset="0"/>
                  <a:cs typeface="Arial" panose="020B0604020202020204" pitchFamily="34" charset="0"/>
                </a:rPr>
                <a:t>CFE</a:t>
              </a:r>
              <a:endParaRPr lang="en-GB" sz="1600" kern="1200" dirty="0">
                <a:latin typeface="Baskerville" panose="02000503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94" name="Freeform 93"/>
            <p:cNvSpPr/>
            <p:nvPr/>
          </p:nvSpPr>
          <p:spPr>
            <a:xfrm>
              <a:off x="6396038" y="2065592"/>
              <a:ext cx="900000" cy="360000"/>
            </a:xfrm>
            <a:custGeom>
              <a:avLst/>
              <a:gdLst>
                <a:gd name="connsiteX0" fmla="*/ 0 w 1843422"/>
                <a:gd name="connsiteY0" fmla="*/ 0 h 562243"/>
                <a:gd name="connsiteX1" fmla="*/ 1843422 w 1843422"/>
                <a:gd name="connsiteY1" fmla="*/ 0 h 562243"/>
                <a:gd name="connsiteX2" fmla="*/ 1843422 w 1843422"/>
                <a:gd name="connsiteY2" fmla="*/ 562243 h 562243"/>
                <a:gd name="connsiteX3" fmla="*/ 0 w 1843422"/>
                <a:gd name="connsiteY3" fmla="*/ 562243 h 562243"/>
                <a:gd name="connsiteX4" fmla="*/ 0 w 1843422"/>
                <a:gd name="connsiteY4" fmla="*/ 0 h 562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3422" h="562243">
                  <a:moveTo>
                    <a:pt x="0" y="0"/>
                  </a:moveTo>
                  <a:lnTo>
                    <a:pt x="1843422" y="0"/>
                  </a:lnTo>
                  <a:lnTo>
                    <a:pt x="1843422" y="562243"/>
                  </a:lnTo>
                  <a:lnTo>
                    <a:pt x="0" y="5622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latin typeface="Baskerville" panose="02000503000000000000" pitchFamily="2" charset="0"/>
                  <a:cs typeface="Arial" panose="020B0604020202020204" pitchFamily="34" charset="0"/>
                </a:rPr>
                <a:t>CFE</a:t>
              </a:r>
              <a:endParaRPr lang="en-GB" sz="1600" kern="1200" dirty="0">
                <a:latin typeface="Baskerville" panose="02000503000000000000" pitchFamily="2" charset="0"/>
                <a:cs typeface="Arial" panose="020B0604020202020204" pitchFamily="34" charset="0"/>
              </a:endParaRPr>
            </a:p>
          </p:txBody>
        </p:sp>
        <p:cxnSp>
          <p:nvCxnSpPr>
            <p:cNvPr id="95" name="Straight Connector 94"/>
            <p:cNvCxnSpPr/>
            <p:nvPr/>
          </p:nvCxnSpPr>
          <p:spPr>
            <a:xfrm>
              <a:off x="5999555" y="1792303"/>
              <a:ext cx="376238" cy="0"/>
            </a:xfrm>
            <a:prstGeom prst="line">
              <a:avLst/>
            </a:prstGeom>
            <a:ln>
              <a:solidFill>
                <a:srgbClr val="A6BF79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6187674" y="1334971"/>
              <a:ext cx="188119" cy="0"/>
            </a:xfrm>
            <a:prstGeom prst="line">
              <a:avLst/>
            </a:prstGeom>
            <a:ln>
              <a:solidFill>
                <a:srgbClr val="A6BF79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6193631" y="2245592"/>
              <a:ext cx="188119" cy="0"/>
            </a:xfrm>
            <a:prstGeom prst="line">
              <a:avLst/>
            </a:prstGeom>
            <a:ln>
              <a:solidFill>
                <a:srgbClr val="A6BF79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6187674" y="1334971"/>
              <a:ext cx="0" cy="910621"/>
            </a:xfrm>
            <a:prstGeom prst="line">
              <a:avLst/>
            </a:prstGeom>
            <a:ln>
              <a:solidFill>
                <a:srgbClr val="A6BF79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/>
        </p:nvGrpSpPr>
        <p:grpSpPr>
          <a:xfrm>
            <a:off x="5132351" y="2697528"/>
            <a:ext cx="1296483" cy="1270621"/>
            <a:chOff x="5999555" y="1154971"/>
            <a:chExt cx="1296483" cy="1270621"/>
          </a:xfrm>
        </p:grpSpPr>
        <p:sp>
          <p:nvSpPr>
            <p:cNvPr id="100" name="Freeform 99"/>
            <p:cNvSpPr/>
            <p:nvPr/>
          </p:nvSpPr>
          <p:spPr>
            <a:xfrm>
              <a:off x="6396038" y="1154971"/>
              <a:ext cx="900000" cy="360000"/>
            </a:xfrm>
            <a:custGeom>
              <a:avLst/>
              <a:gdLst>
                <a:gd name="connsiteX0" fmla="*/ 0 w 1843422"/>
                <a:gd name="connsiteY0" fmla="*/ 0 h 562243"/>
                <a:gd name="connsiteX1" fmla="*/ 1843422 w 1843422"/>
                <a:gd name="connsiteY1" fmla="*/ 0 h 562243"/>
                <a:gd name="connsiteX2" fmla="*/ 1843422 w 1843422"/>
                <a:gd name="connsiteY2" fmla="*/ 562243 h 562243"/>
                <a:gd name="connsiteX3" fmla="*/ 0 w 1843422"/>
                <a:gd name="connsiteY3" fmla="*/ 562243 h 562243"/>
                <a:gd name="connsiteX4" fmla="*/ 0 w 1843422"/>
                <a:gd name="connsiteY4" fmla="*/ 0 h 562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3422" h="562243">
                  <a:moveTo>
                    <a:pt x="0" y="0"/>
                  </a:moveTo>
                  <a:lnTo>
                    <a:pt x="1843422" y="0"/>
                  </a:lnTo>
                  <a:lnTo>
                    <a:pt x="1843422" y="562243"/>
                  </a:lnTo>
                  <a:lnTo>
                    <a:pt x="0" y="5622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latin typeface="Baskerville" panose="02000503000000000000" pitchFamily="2" charset="0"/>
                  <a:cs typeface="Arial" panose="020B0604020202020204" pitchFamily="34" charset="0"/>
                </a:rPr>
                <a:t>CFE</a:t>
              </a:r>
              <a:endParaRPr lang="en-GB" sz="1600" kern="1200" dirty="0">
                <a:latin typeface="Baskerville" panose="02000503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396038" y="1612303"/>
              <a:ext cx="900000" cy="360000"/>
            </a:xfrm>
            <a:custGeom>
              <a:avLst/>
              <a:gdLst>
                <a:gd name="connsiteX0" fmla="*/ 0 w 1843422"/>
                <a:gd name="connsiteY0" fmla="*/ 0 h 562243"/>
                <a:gd name="connsiteX1" fmla="*/ 1843422 w 1843422"/>
                <a:gd name="connsiteY1" fmla="*/ 0 h 562243"/>
                <a:gd name="connsiteX2" fmla="*/ 1843422 w 1843422"/>
                <a:gd name="connsiteY2" fmla="*/ 562243 h 562243"/>
                <a:gd name="connsiteX3" fmla="*/ 0 w 1843422"/>
                <a:gd name="connsiteY3" fmla="*/ 562243 h 562243"/>
                <a:gd name="connsiteX4" fmla="*/ 0 w 1843422"/>
                <a:gd name="connsiteY4" fmla="*/ 0 h 562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3422" h="562243">
                  <a:moveTo>
                    <a:pt x="0" y="0"/>
                  </a:moveTo>
                  <a:lnTo>
                    <a:pt x="1843422" y="0"/>
                  </a:lnTo>
                  <a:lnTo>
                    <a:pt x="1843422" y="562243"/>
                  </a:lnTo>
                  <a:lnTo>
                    <a:pt x="0" y="5622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latin typeface="Baskerville" panose="02000503000000000000" pitchFamily="2" charset="0"/>
                  <a:cs typeface="Arial" panose="020B0604020202020204" pitchFamily="34" charset="0"/>
                </a:rPr>
                <a:t>CFE</a:t>
              </a:r>
              <a:endParaRPr lang="en-GB" sz="1600" kern="1200" dirty="0">
                <a:latin typeface="Baskerville" panose="02000503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396038" y="2065592"/>
              <a:ext cx="900000" cy="360000"/>
            </a:xfrm>
            <a:custGeom>
              <a:avLst/>
              <a:gdLst>
                <a:gd name="connsiteX0" fmla="*/ 0 w 1843422"/>
                <a:gd name="connsiteY0" fmla="*/ 0 h 562243"/>
                <a:gd name="connsiteX1" fmla="*/ 1843422 w 1843422"/>
                <a:gd name="connsiteY1" fmla="*/ 0 h 562243"/>
                <a:gd name="connsiteX2" fmla="*/ 1843422 w 1843422"/>
                <a:gd name="connsiteY2" fmla="*/ 562243 h 562243"/>
                <a:gd name="connsiteX3" fmla="*/ 0 w 1843422"/>
                <a:gd name="connsiteY3" fmla="*/ 562243 h 562243"/>
                <a:gd name="connsiteX4" fmla="*/ 0 w 1843422"/>
                <a:gd name="connsiteY4" fmla="*/ 0 h 562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3422" h="562243">
                  <a:moveTo>
                    <a:pt x="0" y="0"/>
                  </a:moveTo>
                  <a:lnTo>
                    <a:pt x="1843422" y="0"/>
                  </a:lnTo>
                  <a:lnTo>
                    <a:pt x="1843422" y="562243"/>
                  </a:lnTo>
                  <a:lnTo>
                    <a:pt x="0" y="5622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latin typeface="Baskerville" panose="02000503000000000000" pitchFamily="2" charset="0"/>
                  <a:cs typeface="Arial" panose="020B0604020202020204" pitchFamily="34" charset="0"/>
                </a:rPr>
                <a:t>CFE</a:t>
              </a:r>
              <a:endParaRPr lang="en-GB" sz="1600" kern="1200" dirty="0">
                <a:latin typeface="Baskerville" panose="02000503000000000000" pitchFamily="2" charset="0"/>
                <a:cs typeface="Arial" panose="020B0604020202020204" pitchFamily="34" charset="0"/>
              </a:endParaRPr>
            </a:p>
          </p:txBody>
        </p:sp>
        <p:cxnSp>
          <p:nvCxnSpPr>
            <p:cNvPr id="103" name="Straight Connector 102"/>
            <p:cNvCxnSpPr/>
            <p:nvPr/>
          </p:nvCxnSpPr>
          <p:spPr>
            <a:xfrm>
              <a:off x="5999555" y="1792303"/>
              <a:ext cx="376238" cy="0"/>
            </a:xfrm>
            <a:prstGeom prst="line">
              <a:avLst/>
            </a:prstGeom>
            <a:ln>
              <a:solidFill>
                <a:srgbClr val="A6BF79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6187674" y="1334971"/>
              <a:ext cx="188119" cy="0"/>
            </a:xfrm>
            <a:prstGeom prst="line">
              <a:avLst/>
            </a:prstGeom>
            <a:ln>
              <a:solidFill>
                <a:srgbClr val="A6BF79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6193631" y="2245592"/>
              <a:ext cx="188119" cy="0"/>
            </a:xfrm>
            <a:prstGeom prst="line">
              <a:avLst/>
            </a:prstGeom>
            <a:ln>
              <a:solidFill>
                <a:srgbClr val="A6BF79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6187674" y="1334971"/>
              <a:ext cx="0" cy="910621"/>
            </a:xfrm>
            <a:prstGeom prst="line">
              <a:avLst/>
            </a:prstGeom>
            <a:ln>
              <a:solidFill>
                <a:srgbClr val="A6BF79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>
            <a:off x="5119800" y="1913460"/>
            <a:ext cx="2774649" cy="1270621"/>
            <a:chOff x="6019800" y="1942681"/>
            <a:chExt cx="2774649" cy="1270621"/>
          </a:xfrm>
        </p:grpSpPr>
        <p:sp>
          <p:nvSpPr>
            <p:cNvPr id="108" name="Freeform 107"/>
            <p:cNvSpPr/>
            <p:nvPr/>
          </p:nvSpPr>
          <p:spPr>
            <a:xfrm>
              <a:off x="7894449" y="1942681"/>
              <a:ext cx="900000" cy="360000"/>
            </a:xfrm>
            <a:custGeom>
              <a:avLst/>
              <a:gdLst>
                <a:gd name="connsiteX0" fmla="*/ 0 w 1843422"/>
                <a:gd name="connsiteY0" fmla="*/ 0 h 562243"/>
                <a:gd name="connsiteX1" fmla="*/ 1843422 w 1843422"/>
                <a:gd name="connsiteY1" fmla="*/ 0 h 562243"/>
                <a:gd name="connsiteX2" fmla="*/ 1843422 w 1843422"/>
                <a:gd name="connsiteY2" fmla="*/ 562243 h 562243"/>
                <a:gd name="connsiteX3" fmla="*/ 0 w 1843422"/>
                <a:gd name="connsiteY3" fmla="*/ 562243 h 562243"/>
                <a:gd name="connsiteX4" fmla="*/ 0 w 1843422"/>
                <a:gd name="connsiteY4" fmla="*/ 0 h 562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3422" h="562243">
                  <a:moveTo>
                    <a:pt x="0" y="0"/>
                  </a:moveTo>
                  <a:lnTo>
                    <a:pt x="1843422" y="0"/>
                  </a:lnTo>
                  <a:lnTo>
                    <a:pt x="1843422" y="562243"/>
                  </a:lnTo>
                  <a:lnTo>
                    <a:pt x="0" y="5622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latin typeface="Baskerville" panose="02000503000000000000" pitchFamily="2" charset="0"/>
                  <a:cs typeface="Arial" panose="020B0604020202020204" pitchFamily="34" charset="0"/>
                </a:rPr>
                <a:t>CFE</a:t>
              </a:r>
              <a:endParaRPr lang="en-GB" sz="1600" kern="1200" dirty="0">
                <a:latin typeface="Baskerville" panose="02000503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7894449" y="2400013"/>
              <a:ext cx="900000" cy="360000"/>
            </a:xfrm>
            <a:custGeom>
              <a:avLst/>
              <a:gdLst>
                <a:gd name="connsiteX0" fmla="*/ 0 w 1843422"/>
                <a:gd name="connsiteY0" fmla="*/ 0 h 562243"/>
                <a:gd name="connsiteX1" fmla="*/ 1843422 w 1843422"/>
                <a:gd name="connsiteY1" fmla="*/ 0 h 562243"/>
                <a:gd name="connsiteX2" fmla="*/ 1843422 w 1843422"/>
                <a:gd name="connsiteY2" fmla="*/ 562243 h 562243"/>
                <a:gd name="connsiteX3" fmla="*/ 0 w 1843422"/>
                <a:gd name="connsiteY3" fmla="*/ 562243 h 562243"/>
                <a:gd name="connsiteX4" fmla="*/ 0 w 1843422"/>
                <a:gd name="connsiteY4" fmla="*/ 0 h 562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3422" h="562243">
                  <a:moveTo>
                    <a:pt x="0" y="0"/>
                  </a:moveTo>
                  <a:lnTo>
                    <a:pt x="1843422" y="0"/>
                  </a:lnTo>
                  <a:lnTo>
                    <a:pt x="1843422" y="562243"/>
                  </a:lnTo>
                  <a:lnTo>
                    <a:pt x="0" y="5622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latin typeface="Baskerville" panose="02000503000000000000" pitchFamily="2" charset="0"/>
                  <a:cs typeface="Arial" panose="020B0604020202020204" pitchFamily="34" charset="0"/>
                </a:rPr>
                <a:t>CFE</a:t>
              </a:r>
              <a:endParaRPr lang="en-GB" sz="1600" kern="1200" dirty="0">
                <a:latin typeface="Baskerville" panose="02000503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7894449" y="2853302"/>
              <a:ext cx="900000" cy="360000"/>
            </a:xfrm>
            <a:custGeom>
              <a:avLst/>
              <a:gdLst>
                <a:gd name="connsiteX0" fmla="*/ 0 w 1843422"/>
                <a:gd name="connsiteY0" fmla="*/ 0 h 562243"/>
                <a:gd name="connsiteX1" fmla="*/ 1843422 w 1843422"/>
                <a:gd name="connsiteY1" fmla="*/ 0 h 562243"/>
                <a:gd name="connsiteX2" fmla="*/ 1843422 w 1843422"/>
                <a:gd name="connsiteY2" fmla="*/ 562243 h 562243"/>
                <a:gd name="connsiteX3" fmla="*/ 0 w 1843422"/>
                <a:gd name="connsiteY3" fmla="*/ 562243 h 562243"/>
                <a:gd name="connsiteX4" fmla="*/ 0 w 1843422"/>
                <a:gd name="connsiteY4" fmla="*/ 0 h 562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3422" h="562243">
                  <a:moveTo>
                    <a:pt x="0" y="0"/>
                  </a:moveTo>
                  <a:lnTo>
                    <a:pt x="1843422" y="0"/>
                  </a:lnTo>
                  <a:lnTo>
                    <a:pt x="1843422" y="562243"/>
                  </a:lnTo>
                  <a:lnTo>
                    <a:pt x="0" y="5622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latin typeface="Baskerville" panose="02000503000000000000" pitchFamily="2" charset="0"/>
                  <a:cs typeface="Arial" panose="020B0604020202020204" pitchFamily="34" charset="0"/>
                </a:rPr>
                <a:t>CFE</a:t>
              </a:r>
              <a:endParaRPr lang="en-GB" sz="1600" kern="1200" dirty="0">
                <a:latin typeface="Baskerville" panose="02000503000000000000" pitchFamily="2" charset="0"/>
                <a:cs typeface="Arial" panose="020B0604020202020204" pitchFamily="34" charset="0"/>
              </a:endParaRPr>
            </a:p>
          </p:txBody>
        </p:sp>
        <p:cxnSp>
          <p:nvCxnSpPr>
            <p:cNvPr id="111" name="Straight Connector 110"/>
            <p:cNvCxnSpPr/>
            <p:nvPr/>
          </p:nvCxnSpPr>
          <p:spPr>
            <a:xfrm>
              <a:off x="6019800" y="2577991"/>
              <a:ext cx="1854404" cy="2022"/>
            </a:xfrm>
            <a:prstGeom prst="line">
              <a:avLst/>
            </a:prstGeom>
            <a:ln>
              <a:solidFill>
                <a:srgbClr val="A6BF79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7686085" y="2122681"/>
              <a:ext cx="188119" cy="0"/>
            </a:xfrm>
            <a:prstGeom prst="line">
              <a:avLst/>
            </a:prstGeom>
            <a:ln>
              <a:solidFill>
                <a:srgbClr val="A6BF79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7692042" y="3033302"/>
              <a:ext cx="188119" cy="0"/>
            </a:xfrm>
            <a:prstGeom prst="line">
              <a:avLst/>
            </a:prstGeom>
            <a:ln>
              <a:solidFill>
                <a:srgbClr val="A6BF79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7686085" y="2122681"/>
              <a:ext cx="0" cy="910621"/>
            </a:xfrm>
            <a:prstGeom prst="line">
              <a:avLst/>
            </a:prstGeom>
            <a:ln>
              <a:solidFill>
                <a:srgbClr val="A6BF79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>
            <a:off x="5119800" y="3480254"/>
            <a:ext cx="2774649" cy="1270621"/>
            <a:chOff x="6019800" y="1942681"/>
            <a:chExt cx="2774649" cy="1270621"/>
          </a:xfrm>
        </p:grpSpPr>
        <p:sp>
          <p:nvSpPr>
            <p:cNvPr id="116" name="Freeform 115"/>
            <p:cNvSpPr/>
            <p:nvPr/>
          </p:nvSpPr>
          <p:spPr>
            <a:xfrm>
              <a:off x="7894449" y="1942681"/>
              <a:ext cx="900000" cy="360000"/>
            </a:xfrm>
            <a:custGeom>
              <a:avLst/>
              <a:gdLst>
                <a:gd name="connsiteX0" fmla="*/ 0 w 1843422"/>
                <a:gd name="connsiteY0" fmla="*/ 0 h 562243"/>
                <a:gd name="connsiteX1" fmla="*/ 1843422 w 1843422"/>
                <a:gd name="connsiteY1" fmla="*/ 0 h 562243"/>
                <a:gd name="connsiteX2" fmla="*/ 1843422 w 1843422"/>
                <a:gd name="connsiteY2" fmla="*/ 562243 h 562243"/>
                <a:gd name="connsiteX3" fmla="*/ 0 w 1843422"/>
                <a:gd name="connsiteY3" fmla="*/ 562243 h 562243"/>
                <a:gd name="connsiteX4" fmla="*/ 0 w 1843422"/>
                <a:gd name="connsiteY4" fmla="*/ 0 h 562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3422" h="562243">
                  <a:moveTo>
                    <a:pt x="0" y="0"/>
                  </a:moveTo>
                  <a:lnTo>
                    <a:pt x="1843422" y="0"/>
                  </a:lnTo>
                  <a:lnTo>
                    <a:pt x="1843422" y="562243"/>
                  </a:lnTo>
                  <a:lnTo>
                    <a:pt x="0" y="5622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latin typeface="Baskerville" panose="02000503000000000000" pitchFamily="2" charset="0"/>
                  <a:cs typeface="Arial" panose="020B0604020202020204" pitchFamily="34" charset="0"/>
                </a:rPr>
                <a:t>CFE</a:t>
              </a:r>
              <a:endParaRPr lang="en-GB" sz="1600" kern="1200" dirty="0">
                <a:latin typeface="Baskerville" panose="02000503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7894449" y="2400013"/>
              <a:ext cx="900000" cy="360000"/>
            </a:xfrm>
            <a:custGeom>
              <a:avLst/>
              <a:gdLst>
                <a:gd name="connsiteX0" fmla="*/ 0 w 1843422"/>
                <a:gd name="connsiteY0" fmla="*/ 0 h 562243"/>
                <a:gd name="connsiteX1" fmla="*/ 1843422 w 1843422"/>
                <a:gd name="connsiteY1" fmla="*/ 0 h 562243"/>
                <a:gd name="connsiteX2" fmla="*/ 1843422 w 1843422"/>
                <a:gd name="connsiteY2" fmla="*/ 562243 h 562243"/>
                <a:gd name="connsiteX3" fmla="*/ 0 w 1843422"/>
                <a:gd name="connsiteY3" fmla="*/ 562243 h 562243"/>
                <a:gd name="connsiteX4" fmla="*/ 0 w 1843422"/>
                <a:gd name="connsiteY4" fmla="*/ 0 h 562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3422" h="562243">
                  <a:moveTo>
                    <a:pt x="0" y="0"/>
                  </a:moveTo>
                  <a:lnTo>
                    <a:pt x="1843422" y="0"/>
                  </a:lnTo>
                  <a:lnTo>
                    <a:pt x="1843422" y="562243"/>
                  </a:lnTo>
                  <a:lnTo>
                    <a:pt x="0" y="5622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latin typeface="Baskerville" panose="02000503000000000000" pitchFamily="2" charset="0"/>
                  <a:cs typeface="Arial" panose="020B0604020202020204" pitchFamily="34" charset="0"/>
                </a:rPr>
                <a:t>CFE</a:t>
              </a:r>
              <a:endParaRPr lang="en-GB" sz="1600" kern="1200" dirty="0">
                <a:latin typeface="Baskerville" panose="02000503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7894449" y="2853302"/>
              <a:ext cx="900000" cy="360000"/>
            </a:xfrm>
            <a:custGeom>
              <a:avLst/>
              <a:gdLst>
                <a:gd name="connsiteX0" fmla="*/ 0 w 1843422"/>
                <a:gd name="connsiteY0" fmla="*/ 0 h 562243"/>
                <a:gd name="connsiteX1" fmla="*/ 1843422 w 1843422"/>
                <a:gd name="connsiteY1" fmla="*/ 0 h 562243"/>
                <a:gd name="connsiteX2" fmla="*/ 1843422 w 1843422"/>
                <a:gd name="connsiteY2" fmla="*/ 562243 h 562243"/>
                <a:gd name="connsiteX3" fmla="*/ 0 w 1843422"/>
                <a:gd name="connsiteY3" fmla="*/ 562243 h 562243"/>
                <a:gd name="connsiteX4" fmla="*/ 0 w 1843422"/>
                <a:gd name="connsiteY4" fmla="*/ 0 h 562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3422" h="562243">
                  <a:moveTo>
                    <a:pt x="0" y="0"/>
                  </a:moveTo>
                  <a:lnTo>
                    <a:pt x="1843422" y="0"/>
                  </a:lnTo>
                  <a:lnTo>
                    <a:pt x="1843422" y="562243"/>
                  </a:lnTo>
                  <a:lnTo>
                    <a:pt x="0" y="5622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latin typeface="Baskerville" panose="02000503000000000000" pitchFamily="2" charset="0"/>
                  <a:cs typeface="Arial" panose="020B0604020202020204" pitchFamily="34" charset="0"/>
                </a:rPr>
                <a:t>CFE</a:t>
              </a:r>
              <a:endParaRPr lang="en-GB" sz="1600" kern="1200" dirty="0">
                <a:latin typeface="Baskerville" panose="02000503000000000000" pitchFamily="2" charset="0"/>
                <a:cs typeface="Arial" panose="020B0604020202020204" pitchFamily="34" charset="0"/>
              </a:endParaRPr>
            </a:p>
          </p:txBody>
        </p:sp>
        <p:cxnSp>
          <p:nvCxnSpPr>
            <p:cNvPr id="119" name="Straight Connector 118"/>
            <p:cNvCxnSpPr/>
            <p:nvPr/>
          </p:nvCxnSpPr>
          <p:spPr>
            <a:xfrm>
              <a:off x="6019800" y="2577991"/>
              <a:ext cx="1854404" cy="2022"/>
            </a:xfrm>
            <a:prstGeom prst="line">
              <a:avLst/>
            </a:prstGeom>
            <a:ln>
              <a:solidFill>
                <a:srgbClr val="A6BF79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7686085" y="2122681"/>
              <a:ext cx="188119" cy="0"/>
            </a:xfrm>
            <a:prstGeom prst="line">
              <a:avLst/>
            </a:prstGeom>
            <a:ln>
              <a:solidFill>
                <a:srgbClr val="A6BF79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7692042" y="3033302"/>
              <a:ext cx="188119" cy="0"/>
            </a:xfrm>
            <a:prstGeom prst="line">
              <a:avLst/>
            </a:prstGeom>
            <a:ln>
              <a:solidFill>
                <a:srgbClr val="A6BF79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7686085" y="2122681"/>
              <a:ext cx="0" cy="910621"/>
            </a:xfrm>
            <a:prstGeom prst="line">
              <a:avLst/>
            </a:prstGeom>
            <a:ln>
              <a:solidFill>
                <a:srgbClr val="A6BF79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5132351" y="5022967"/>
            <a:ext cx="2774649" cy="1270621"/>
            <a:chOff x="6019800" y="1942681"/>
            <a:chExt cx="2774649" cy="1270621"/>
          </a:xfrm>
        </p:grpSpPr>
        <p:sp>
          <p:nvSpPr>
            <p:cNvPr id="124" name="Freeform 123"/>
            <p:cNvSpPr/>
            <p:nvPr/>
          </p:nvSpPr>
          <p:spPr>
            <a:xfrm>
              <a:off x="7894449" y="1942681"/>
              <a:ext cx="900000" cy="360000"/>
            </a:xfrm>
            <a:custGeom>
              <a:avLst/>
              <a:gdLst>
                <a:gd name="connsiteX0" fmla="*/ 0 w 1843422"/>
                <a:gd name="connsiteY0" fmla="*/ 0 h 562243"/>
                <a:gd name="connsiteX1" fmla="*/ 1843422 w 1843422"/>
                <a:gd name="connsiteY1" fmla="*/ 0 h 562243"/>
                <a:gd name="connsiteX2" fmla="*/ 1843422 w 1843422"/>
                <a:gd name="connsiteY2" fmla="*/ 562243 h 562243"/>
                <a:gd name="connsiteX3" fmla="*/ 0 w 1843422"/>
                <a:gd name="connsiteY3" fmla="*/ 562243 h 562243"/>
                <a:gd name="connsiteX4" fmla="*/ 0 w 1843422"/>
                <a:gd name="connsiteY4" fmla="*/ 0 h 562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3422" h="562243">
                  <a:moveTo>
                    <a:pt x="0" y="0"/>
                  </a:moveTo>
                  <a:lnTo>
                    <a:pt x="1843422" y="0"/>
                  </a:lnTo>
                  <a:lnTo>
                    <a:pt x="1843422" y="562243"/>
                  </a:lnTo>
                  <a:lnTo>
                    <a:pt x="0" y="5622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latin typeface="Baskerville" panose="02000503000000000000" pitchFamily="2" charset="0"/>
                  <a:cs typeface="Arial" panose="020B0604020202020204" pitchFamily="34" charset="0"/>
                </a:rPr>
                <a:t>CFE</a:t>
              </a:r>
              <a:endParaRPr lang="en-GB" sz="1600" kern="1200" dirty="0">
                <a:latin typeface="Baskerville" panose="02000503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7894449" y="2400013"/>
              <a:ext cx="900000" cy="360000"/>
            </a:xfrm>
            <a:custGeom>
              <a:avLst/>
              <a:gdLst>
                <a:gd name="connsiteX0" fmla="*/ 0 w 1843422"/>
                <a:gd name="connsiteY0" fmla="*/ 0 h 562243"/>
                <a:gd name="connsiteX1" fmla="*/ 1843422 w 1843422"/>
                <a:gd name="connsiteY1" fmla="*/ 0 h 562243"/>
                <a:gd name="connsiteX2" fmla="*/ 1843422 w 1843422"/>
                <a:gd name="connsiteY2" fmla="*/ 562243 h 562243"/>
                <a:gd name="connsiteX3" fmla="*/ 0 w 1843422"/>
                <a:gd name="connsiteY3" fmla="*/ 562243 h 562243"/>
                <a:gd name="connsiteX4" fmla="*/ 0 w 1843422"/>
                <a:gd name="connsiteY4" fmla="*/ 0 h 562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3422" h="562243">
                  <a:moveTo>
                    <a:pt x="0" y="0"/>
                  </a:moveTo>
                  <a:lnTo>
                    <a:pt x="1843422" y="0"/>
                  </a:lnTo>
                  <a:lnTo>
                    <a:pt x="1843422" y="562243"/>
                  </a:lnTo>
                  <a:lnTo>
                    <a:pt x="0" y="5622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latin typeface="Baskerville" panose="02000503000000000000" pitchFamily="2" charset="0"/>
                  <a:cs typeface="Arial" panose="020B0604020202020204" pitchFamily="34" charset="0"/>
                </a:rPr>
                <a:t>CFE</a:t>
              </a:r>
              <a:endParaRPr lang="en-GB" sz="1600" kern="1200" dirty="0">
                <a:latin typeface="Baskerville" panose="02000503000000000000" pitchFamily="2" charset="0"/>
                <a:cs typeface="Arial" panose="020B0604020202020204" pitchFamily="34" charset="0"/>
              </a:endParaRPr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7894449" y="2853302"/>
              <a:ext cx="900000" cy="360000"/>
            </a:xfrm>
            <a:custGeom>
              <a:avLst/>
              <a:gdLst>
                <a:gd name="connsiteX0" fmla="*/ 0 w 1843422"/>
                <a:gd name="connsiteY0" fmla="*/ 0 h 562243"/>
                <a:gd name="connsiteX1" fmla="*/ 1843422 w 1843422"/>
                <a:gd name="connsiteY1" fmla="*/ 0 h 562243"/>
                <a:gd name="connsiteX2" fmla="*/ 1843422 w 1843422"/>
                <a:gd name="connsiteY2" fmla="*/ 562243 h 562243"/>
                <a:gd name="connsiteX3" fmla="*/ 0 w 1843422"/>
                <a:gd name="connsiteY3" fmla="*/ 562243 h 562243"/>
                <a:gd name="connsiteX4" fmla="*/ 0 w 1843422"/>
                <a:gd name="connsiteY4" fmla="*/ 0 h 562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3422" h="562243">
                  <a:moveTo>
                    <a:pt x="0" y="0"/>
                  </a:moveTo>
                  <a:lnTo>
                    <a:pt x="1843422" y="0"/>
                  </a:lnTo>
                  <a:lnTo>
                    <a:pt x="1843422" y="562243"/>
                  </a:lnTo>
                  <a:lnTo>
                    <a:pt x="0" y="56224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latin typeface="Baskerville" panose="02000503000000000000" pitchFamily="2" charset="0"/>
                  <a:cs typeface="Arial" panose="020B0604020202020204" pitchFamily="34" charset="0"/>
                </a:rPr>
                <a:t>CFE</a:t>
              </a:r>
              <a:endParaRPr lang="en-GB" sz="1600" kern="1200" dirty="0">
                <a:latin typeface="Baskerville" panose="02000503000000000000" pitchFamily="2" charset="0"/>
                <a:cs typeface="Arial" panose="020B0604020202020204" pitchFamily="34" charset="0"/>
              </a:endParaRPr>
            </a:p>
          </p:txBody>
        </p:sp>
        <p:cxnSp>
          <p:nvCxnSpPr>
            <p:cNvPr id="127" name="Straight Connector 126"/>
            <p:cNvCxnSpPr/>
            <p:nvPr/>
          </p:nvCxnSpPr>
          <p:spPr>
            <a:xfrm>
              <a:off x="6019800" y="2577991"/>
              <a:ext cx="1854404" cy="2022"/>
            </a:xfrm>
            <a:prstGeom prst="line">
              <a:avLst/>
            </a:prstGeom>
            <a:ln>
              <a:solidFill>
                <a:srgbClr val="A6BF79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7686085" y="2122681"/>
              <a:ext cx="188119" cy="0"/>
            </a:xfrm>
            <a:prstGeom prst="line">
              <a:avLst/>
            </a:prstGeom>
            <a:ln>
              <a:solidFill>
                <a:srgbClr val="A6BF79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7692042" y="3033302"/>
              <a:ext cx="188119" cy="0"/>
            </a:xfrm>
            <a:prstGeom prst="line">
              <a:avLst/>
            </a:prstGeom>
            <a:ln>
              <a:solidFill>
                <a:srgbClr val="A6BF79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7686085" y="2122681"/>
              <a:ext cx="0" cy="910621"/>
            </a:xfrm>
            <a:prstGeom prst="line">
              <a:avLst/>
            </a:prstGeom>
            <a:ln>
              <a:solidFill>
                <a:srgbClr val="A6BF79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1" name="Straight Connector 130"/>
          <p:cNvCxnSpPr/>
          <p:nvPr/>
        </p:nvCxnSpPr>
        <p:spPr>
          <a:xfrm>
            <a:off x="3029064" y="2542525"/>
            <a:ext cx="0" cy="3117774"/>
          </a:xfrm>
          <a:prstGeom prst="line">
            <a:avLst/>
          </a:prstGeom>
          <a:ln>
            <a:solidFill>
              <a:srgbClr val="A6BF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3029064" y="4101411"/>
            <a:ext cx="247314" cy="0"/>
          </a:xfrm>
          <a:prstGeom prst="line">
            <a:avLst/>
          </a:prstGeom>
          <a:ln>
            <a:solidFill>
              <a:srgbClr val="A6BF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3029064" y="5660299"/>
            <a:ext cx="247314" cy="0"/>
          </a:xfrm>
          <a:prstGeom prst="line">
            <a:avLst/>
          </a:prstGeom>
          <a:ln>
            <a:solidFill>
              <a:srgbClr val="A6BF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3029063" y="3321968"/>
            <a:ext cx="247314" cy="0"/>
          </a:xfrm>
          <a:prstGeom prst="line">
            <a:avLst/>
          </a:prstGeom>
          <a:ln>
            <a:solidFill>
              <a:srgbClr val="A6BF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3029063" y="2542525"/>
            <a:ext cx="247314" cy="0"/>
          </a:xfrm>
          <a:prstGeom prst="line">
            <a:avLst/>
          </a:prstGeom>
          <a:ln>
            <a:solidFill>
              <a:srgbClr val="A6BF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3029064" y="4880854"/>
            <a:ext cx="247314" cy="0"/>
          </a:xfrm>
          <a:prstGeom prst="line">
            <a:avLst/>
          </a:prstGeom>
          <a:ln>
            <a:solidFill>
              <a:srgbClr val="A6BF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2524575" y="3711690"/>
            <a:ext cx="480908" cy="0"/>
          </a:xfrm>
          <a:prstGeom prst="line">
            <a:avLst/>
          </a:prstGeom>
          <a:ln>
            <a:solidFill>
              <a:srgbClr val="A6BF7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Rounded Rectangle 137"/>
          <p:cNvSpPr/>
          <p:nvPr/>
        </p:nvSpPr>
        <p:spPr>
          <a:xfrm>
            <a:off x="857363" y="3004081"/>
            <a:ext cx="1762293" cy="1446450"/>
          </a:xfrm>
          <a:prstGeom prst="roundRect">
            <a:avLst/>
          </a:prstGeom>
          <a:noFill/>
          <a:ln w="38100">
            <a:solidFill>
              <a:srgbClr val="A6BF79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Baskerville" panose="02000503000000000000" pitchFamily="2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17537" y="1447129"/>
            <a:ext cx="2376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Baskerville" panose="02000503000000000000" pitchFamily="2" charset="0"/>
                <a:cs typeface="Arial"/>
              </a:rPr>
              <a:t>Releases Intellectual Property </a:t>
            </a:r>
            <a:r>
              <a:rPr lang="en-US" dirty="0">
                <a:latin typeface="Baskerville" panose="02000503000000000000" pitchFamily="2" charset="0"/>
                <a:cs typeface="Arial"/>
              </a:rPr>
              <a:t>to</a:t>
            </a:r>
          </a:p>
        </p:txBody>
      </p:sp>
      <p:sp>
        <p:nvSpPr>
          <p:cNvPr id="141" name="Right Arrow 140"/>
          <p:cNvSpPr/>
          <p:nvPr/>
        </p:nvSpPr>
        <p:spPr>
          <a:xfrm rot="3338482">
            <a:off x="1410642" y="2350099"/>
            <a:ext cx="667720" cy="401385"/>
          </a:xfrm>
          <a:prstGeom prst="rightArrow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askerville" panose="02000503000000000000" pitchFamily="2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87369" y="1011814"/>
            <a:ext cx="22702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Baskerville" panose="02000503000000000000" pitchFamily="2" charset="0"/>
              </a:rPr>
              <a:t>TMP Systems</a:t>
            </a:r>
            <a:endParaRPr lang="en-US" dirty="0">
              <a:latin typeface="Baskerville" panose="020005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11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role of local NGOs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Selected </a:t>
            </a:r>
            <a:r>
              <a:rPr lang="en-US" dirty="0" smtClean="0"/>
              <a:t>NGOs play a fundamental part in Dryad’s success.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Find </a:t>
            </a:r>
            <a:r>
              <a:rPr lang="en-US" dirty="0" smtClean="0"/>
              <a:t>CFEs that require </a:t>
            </a:r>
            <a:r>
              <a:rPr lang="en-US" dirty="0" smtClean="0"/>
              <a:t>funding</a:t>
            </a:r>
          </a:p>
          <a:p>
            <a:endParaRPr lang="en-US" dirty="0" smtClean="0"/>
          </a:p>
          <a:p>
            <a:r>
              <a:rPr lang="en-US" dirty="0" smtClean="0"/>
              <a:t>Help with the application for </a:t>
            </a:r>
            <a:r>
              <a:rPr lang="en-US" dirty="0" smtClean="0"/>
              <a:t>grants</a:t>
            </a:r>
          </a:p>
          <a:p>
            <a:endParaRPr lang="en-US" dirty="0" smtClean="0"/>
          </a:p>
          <a:p>
            <a:r>
              <a:rPr lang="en-US" dirty="0" smtClean="0"/>
              <a:t>Provide technical assistance for reporting and monitoring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55B3-082A-E141-A35E-717D42C2383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31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projects approved?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Regional Coordinator </a:t>
            </a:r>
            <a:r>
              <a:rPr lang="en-GB" dirty="0" smtClean="0"/>
              <a:t>provides </a:t>
            </a:r>
            <a:r>
              <a:rPr lang="en-GB" dirty="0"/>
              <a:t>expense and revenue projections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Fund manager uses this to produce a discounted </a:t>
            </a:r>
            <a:r>
              <a:rPr lang="en-GB" dirty="0" smtClean="0"/>
              <a:t>cash flow </a:t>
            </a:r>
            <a:r>
              <a:rPr lang="en-GB" dirty="0"/>
              <a:t>model (DCF)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Dryad software tests all assumptions in the model including macro factors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Fund Manager project approval depends on passing two tests:</a:t>
            </a:r>
          </a:p>
          <a:p>
            <a:pPr lvl="1"/>
            <a:r>
              <a:rPr lang="en-GB" dirty="0"/>
              <a:t>CFE must be profitable at year 5 in 80% of simulations</a:t>
            </a:r>
          </a:p>
          <a:p>
            <a:pPr lvl="1"/>
            <a:r>
              <a:rPr lang="en-GB" dirty="0"/>
              <a:t>Funding requirement must be payable in stages, with 10-35% up front and the remainder in equal monthly payments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55B3-082A-E141-A35E-717D42C2383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35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Indicators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55B3-082A-E141-A35E-717D42C2383A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1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879850"/>
              </p:ext>
            </p:extLst>
          </p:nvPr>
        </p:nvGraphicFramePr>
        <p:xfrm>
          <a:off x="727200" y="1535378"/>
          <a:ext cx="7689600" cy="4580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Rectangular Callout 14"/>
          <p:cNvSpPr/>
          <p:nvPr/>
        </p:nvSpPr>
        <p:spPr>
          <a:xfrm>
            <a:off x="457200" y="5566239"/>
            <a:ext cx="2160000" cy="720000"/>
          </a:xfrm>
          <a:prstGeom prst="wedgeRectCallout">
            <a:avLst>
              <a:gd name="adj1" fmla="val 80097"/>
              <a:gd name="adj2" fmla="val -62999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H</a:t>
            </a:r>
            <a:r>
              <a:rPr lang="en-US" sz="1600" dirty="0" smtClean="0">
                <a:solidFill>
                  <a:schemeClr val="bg1"/>
                </a:solidFill>
              </a:rPr>
              <a:t>ealth </a:t>
            </a:r>
            <a:r>
              <a:rPr lang="en-US" sz="1600" dirty="0">
                <a:solidFill>
                  <a:schemeClr val="bg1"/>
                </a:solidFill>
              </a:rPr>
              <a:t>of the </a:t>
            </a:r>
            <a:r>
              <a:rPr lang="en-US" sz="1600" dirty="0" smtClean="0">
                <a:solidFill>
                  <a:schemeClr val="bg1"/>
                </a:solidFill>
              </a:rPr>
              <a:t>community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457200" y="1526871"/>
            <a:ext cx="2160000" cy="720000"/>
          </a:xfrm>
          <a:prstGeom prst="wedgeRectCallout">
            <a:avLst>
              <a:gd name="adj1" fmla="val 52148"/>
              <a:gd name="adj2" fmla="val 113689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H</a:t>
            </a:r>
            <a:r>
              <a:rPr lang="en-US" sz="1600" dirty="0" smtClean="0">
                <a:solidFill>
                  <a:schemeClr val="bg1"/>
                </a:solidFill>
              </a:rPr>
              <a:t>ealth </a:t>
            </a:r>
            <a:r>
              <a:rPr lang="en-US" sz="1600" dirty="0">
                <a:solidFill>
                  <a:schemeClr val="bg1"/>
                </a:solidFill>
              </a:rPr>
              <a:t>of </a:t>
            </a:r>
            <a:r>
              <a:rPr lang="en-US" sz="1600" dirty="0" smtClean="0">
                <a:solidFill>
                  <a:schemeClr val="bg1"/>
                </a:solidFill>
              </a:rPr>
              <a:t>the forest</a:t>
            </a:r>
          </a:p>
        </p:txBody>
      </p:sp>
      <p:sp>
        <p:nvSpPr>
          <p:cNvPr id="17" name="Rectangular Callout 16"/>
          <p:cNvSpPr/>
          <p:nvPr/>
        </p:nvSpPr>
        <p:spPr>
          <a:xfrm>
            <a:off x="6526800" y="1535378"/>
            <a:ext cx="2160000" cy="720000"/>
          </a:xfrm>
          <a:prstGeom prst="wedgeRectCallout">
            <a:avLst>
              <a:gd name="adj1" fmla="val -53442"/>
              <a:gd name="adj2" fmla="val 114485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>
                <a:solidFill>
                  <a:schemeClr val="bg1"/>
                </a:solidFill>
              </a:rPr>
              <a:t>H</a:t>
            </a:r>
            <a:r>
              <a:rPr lang="en-US" sz="1600" dirty="0" smtClean="0">
                <a:solidFill>
                  <a:schemeClr val="bg1"/>
                </a:solidFill>
              </a:rPr>
              <a:t>ealth </a:t>
            </a:r>
            <a:r>
              <a:rPr lang="en-US" sz="1600" dirty="0">
                <a:solidFill>
                  <a:schemeClr val="bg1"/>
                </a:solidFill>
              </a:rPr>
              <a:t>of the </a:t>
            </a:r>
            <a:r>
              <a:rPr lang="en-US" sz="1600" dirty="0" smtClean="0">
                <a:solidFill>
                  <a:schemeClr val="bg1"/>
                </a:solidFill>
              </a:rPr>
              <a:t>business</a:t>
            </a:r>
          </a:p>
        </p:txBody>
      </p:sp>
    </p:spTree>
    <p:extLst>
      <p:ext uri="{BB962C8B-B14F-4D97-AF65-F5344CB8AC3E}">
        <p14:creationId xmlns:p14="http://schemas.microsoft.com/office/powerpoint/2010/main" val="301396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Performance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55B3-082A-E141-A35E-717D42C2383A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6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89952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25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Reporting </a:t>
            </a:r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TMP Systems designed and created the Field Monitoring System (FMS</a:t>
            </a:r>
            <a:r>
              <a:rPr lang="en-US" dirty="0" smtClean="0"/>
              <a:t>) for Dryad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Portable technology for self-reporting</a:t>
            </a:r>
          </a:p>
          <a:p>
            <a:r>
              <a:rPr lang="en-US" dirty="0" smtClean="0"/>
              <a:t>Small learning curve for CFEs</a:t>
            </a:r>
          </a:p>
          <a:p>
            <a:r>
              <a:rPr lang="en-US" dirty="0" smtClean="0"/>
              <a:t>Used </a:t>
            </a:r>
            <a:r>
              <a:rPr lang="en-US" dirty="0" smtClean="0"/>
              <a:t>for establishing a </a:t>
            </a:r>
            <a:r>
              <a:rPr lang="en-US" dirty="0" smtClean="0"/>
              <a:t>baseline</a:t>
            </a:r>
          </a:p>
          <a:p>
            <a:r>
              <a:rPr lang="en-US" dirty="0" smtClean="0"/>
              <a:t>Open-source technology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55B3-082A-E141-A35E-717D42C2383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1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Dryad – Current progress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Cooperation between TMP Systems the World Agroforestry Centre (ICRAF)</a:t>
            </a:r>
          </a:p>
          <a:p>
            <a:endParaRPr lang="en-GB" dirty="0" smtClean="0"/>
          </a:p>
          <a:p>
            <a:r>
              <a:rPr lang="en-GB" dirty="0" smtClean="0"/>
              <a:t>Project </a:t>
            </a:r>
            <a:r>
              <a:rPr lang="en-GB" dirty="0" smtClean="0"/>
              <a:t>funded </a:t>
            </a:r>
            <a:r>
              <a:rPr lang="en-GB" dirty="0" smtClean="0"/>
              <a:t>by UK DFID (Department for International Development) </a:t>
            </a:r>
          </a:p>
          <a:p>
            <a:pPr lvl="1"/>
            <a:r>
              <a:rPr lang="en-GB" dirty="0" smtClean="0"/>
              <a:t>GBP 5.7 million ( </a:t>
            </a:r>
            <a:r>
              <a:rPr lang="en-US" dirty="0" smtClean="0"/>
              <a:t>≈ </a:t>
            </a:r>
            <a:r>
              <a:rPr lang="en-GB" dirty="0" smtClean="0"/>
              <a:t>USD 8.8 million) over 5 years (July 2015 – July 2020)</a:t>
            </a:r>
          </a:p>
          <a:p>
            <a:endParaRPr lang="en-GB" dirty="0"/>
          </a:p>
          <a:p>
            <a:r>
              <a:rPr lang="en-GB" dirty="0"/>
              <a:t>Currently being implemented in Cameroon </a:t>
            </a:r>
            <a:endParaRPr lang="en-GB" dirty="0" smtClean="0"/>
          </a:p>
          <a:p>
            <a:pPr lvl="1"/>
            <a:r>
              <a:rPr lang="en-GB" dirty="0" smtClean="0"/>
              <a:t>In the process of selecting Regional </a:t>
            </a:r>
            <a:r>
              <a:rPr lang="en-GB" dirty="0" smtClean="0"/>
              <a:t>Coordinators </a:t>
            </a:r>
            <a:r>
              <a:rPr lang="en-GB" dirty="0" smtClean="0"/>
              <a:t>and </a:t>
            </a:r>
            <a:r>
              <a:rPr lang="en-GB" dirty="0" smtClean="0"/>
              <a:t>Implementing Organizations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55B3-082A-E141-A35E-717D42C2383A}" type="slidenum">
              <a:rPr lang="en-US" smtClean="0">
                <a:latin typeface="Baskerville"/>
                <a:cs typeface="Baskerville"/>
              </a:rPr>
              <a:t>9</a:t>
            </a:fld>
            <a:endParaRPr lang="en-US" dirty="0"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57964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367</Words>
  <Application>Microsoft Office PowerPoint</Application>
  <PresentationFormat>On-screen Show (4:3)</PresentationFormat>
  <Paragraphs>103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Performance-based financial mechanisms: Dryad in Cameroon</vt:lpstr>
      <vt:lpstr>Dryad – What is it?</vt:lpstr>
      <vt:lpstr>PowerPoint Presentation</vt:lpstr>
      <vt:lpstr>The role of local NGOs</vt:lpstr>
      <vt:lpstr>How are projects approved?</vt:lpstr>
      <vt:lpstr>Performance Indicators</vt:lpstr>
      <vt:lpstr>Measuring Performance</vt:lpstr>
      <vt:lpstr>Reporting Technology</vt:lpstr>
      <vt:lpstr>Dryad – Current progress</vt:lpstr>
      <vt:lpstr>How about REDD+?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Erskine</dc:creator>
  <cp:lastModifiedBy>Kelsey Watts-FitzGerald</cp:lastModifiedBy>
  <cp:revision>42</cp:revision>
  <dcterms:created xsi:type="dcterms:W3CDTF">2015-06-23T14:16:43Z</dcterms:created>
  <dcterms:modified xsi:type="dcterms:W3CDTF">2015-10-20T23:44:05Z</dcterms:modified>
</cp:coreProperties>
</file>