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1" r:id="rId3"/>
    <p:sldId id="269" r:id="rId4"/>
    <p:sldId id="257" r:id="rId5"/>
    <p:sldId id="258" r:id="rId6"/>
    <p:sldId id="259" r:id="rId7"/>
    <p:sldId id="260" r:id="rId8"/>
    <p:sldId id="261" r:id="rId9"/>
    <p:sldId id="298" r:id="rId10"/>
    <p:sldId id="295" r:id="rId11"/>
    <p:sldId id="274" r:id="rId12"/>
    <p:sldId id="263" r:id="rId13"/>
    <p:sldId id="276" r:id="rId14"/>
    <p:sldId id="282" r:id="rId15"/>
    <p:sldId id="279" r:id="rId16"/>
    <p:sldId id="284" r:id="rId17"/>
    <p:sldId id="285" r:id="rId18"/>
    <p:sldId id="286" r:id="rId19"/>
    <p:sldId id="288" r:id="rId20"/>
    <p:sldId id="292" r:id="rId21"/>
    <p:sldId id="294" r:id="rId22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EE5B5-2B78-4F4B-9ADE-70EFC689E550}" type="datetimeFigureOut">
              <a:rPr lang="es-HN" smtClean="0"/>
              <a:t>18/02/2014</a:t>
            </a:fld>
            <a:endParaRPr lang="es-H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A3C17-936F-4119-87B6-2ED0BA473645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36917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/>
              <a:pPr/>
              <a:t>3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HN" dirty="0" smtClean="0"/>
              <a:t>Sostenible</a:t>
            </a:r>
          </a:p>
          <a:p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A3C17-936F-4119-87B6-2ED0BA473645}" type="slidenum">
              <a:rPr lang="es-HN" smtClean="0"/>
              <a:t>7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19185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6687-CAE0-4C42-B300-769348567911}" type="datetimeFigureOut">
              <a:rPr lang="es-HN" smtClean="0"/>
              <a:t>18/02/2014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5923-DC32-4B68-A4A3-E8FA2459382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07581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6687-CAE0-4C42-B300-769348567911}" type="datetimeFigureOut">
              <a:rPr lang="es-HN" smtClean="0"/>
              <a:t>18/02/2014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5923-DC32-4B68-A4A3-E8FA2459382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42396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6687-CAE0-4C42-B300-769348567911}" type="datetimeFigureOut">
              <a:rPr lang="es-HN" smtClean="0"/>
              <a:t>18/02/2014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5923-DC32-4B68-A4A3-E8FA2459382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74805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 bl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/>
              <a:pPr/>
              <a:t>12/17/2009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/>
              <a:pPr/>
              <a:t>‹Nº›</a:t>
            </a:fld>
            <a:endParaRPr kumimoji="0" lang="es-ES"/>
          </a:p>
        </p:txBody>
      </p:sp>
    </p:spTree>
    <p:extLst>
      <p:ext uri="{BB962C8B-B14F-4D97-AF65-F5344CB8AC3E}">
        <p14:creationId xmlns:p14="http://schemas.microsoft.com/office/powerpoint/2010/main" val="1854110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6E38A-8D90-4C40-87C0-9067910908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2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6687-CAE0-4C42-B300-769348567911}" type="datetimeFigureOut">
              <a:rPr lang="es-HN" smtClean="0"/>
              <a:t>18/02/2014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5923-DC32-4B68-A4A3-E8FA2459382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82527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6687-CAE0-4C42-B300-769348567911}" type="datetimeFigureOut">
              <a:rPr lang="es-HN" smtClean="0"/>
              <a:t>18/02/2014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5923-DC32-4B68-A4A3-E8FA2459382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34000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6687-CAE0-4C42-B300-769348567911}" type="datetimeFigureOut">
              <a:rPr lang="es-HN" smtClean="0"/>
              <a:t>18/02/2014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5923-DC32-4B68-A4A3-E8FA2459382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97861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6687-CAE0-4C42-B300-769348567911}" type="datetimeFigureOut">
              <a:rPr lang="es-HN" smtClean="0"/>
              <a:t>18/02/2014</a:t>
            </a:fld>
            <a:endParaRPr lang="es-H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5923-DC32-4B68-A4A3-E8FA2459382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68574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6687-CAE0-4C42-B300-769348567911}" type="datetimeFigureOut">
              <a:rPr lang="es-HN" smtClean="0"/>
              <a:t>18/02/2014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5923-DC32-4B68-A4A3-E8FA2459382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31758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6687-CAE0-4C42-B300-769348567911}" type="datetimeFigureOut">
              <a:rPr lang="es-HN" smtClean="0"/>
              <a:t>18/02/2014</a:t>
            </a:fld>
            <a:endParaRPr lang="es-H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5923-DC32-4B68-A4A3-E8FA2459382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21996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6687-CAE0-4C42-B300-769348567911}" type="datetimeFigureOut">
              <a:rPr lang="es-HN" smtClean="0"/>
              <a:t>18/02/2014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5923-DC32-4B68-A4A3-E8FA2459382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350415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6687-CAE0-4C42-B300-769348567911}" type="datetimeFigureOut">
              <a:rPr lang="es-HN" smtClean="0"/>
              <a:t>18/02/2014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5923-DC32-4B68-A4A3-E8FA2459382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70751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H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H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A6687-CAE0-4C42-B300-769348567911}" type="datetimeFigureOut">
              <a:rPr lang="es-HN" smtClean="0"/>
              <a:t>18/02/2014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05923-DC32-4B68-A4A3-E8FA2459382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95259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208823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HN" sz="5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Alianza para el Corredor </a:t>
            </a:r>
            <a:r>
              <a:rPr lang="es-HN" sz="5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Seco, para Una Vida Mejor </a:t>
            </a:r>
            <a:r>
              <a:rPr lang="es-HN" sz="5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Honduras.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HN" dirty="0" smtClean="0"/>
              <a:t>FORO INTERNACIONAL</a:t>
            </a:r>
          </a:p>
          <a:p>
            <a:r>
              <a:rPr lang="es-HN" dirty="0" smtClean="0"/>
              <a:t>RESTAURACION DE PAISAJES,</a:t>
            </a:r>
          </a:p>
          <a:p>
            <a:r>
              <a:rPr lang="es-HN" dirty="0" smtClean="0"/>
              <a:t>GOBERNANZA Y CAMBIO CLIMATICO</a:t>
            </a:r>
          </a:p>
          <a:p>
            <a:r>
              <a:rPr lang="es-HN" dirty="0" smtClean="0"/>
              <a:t>San Salvador</a:t>
            </a:r>
          </a:p>
          <a:p>
            <a:r>
              <a:rPr lang="es-HN" dirty="0" smtClean="0"/>
              <a:t>18 -FEBRERO-2014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50805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FONDOS COMPROMETIDOS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HN" dirty="0" smtClean="0"/>
              <a:t>GOH                        USD  40  FONDOS PROPIOS</a:t>
            </a:r>
          </a:p>
          <a:p>
            <a:r>
              <a:rPr lang="es-HN" dirty="0" smtClean="0"/>
              <a:t>UE                            USD  39  DONACION</a:t>
            </a:r>
          </a:p>
          <a:p>
            <a:r>
              <a:rPr lang="es-HN" dirty="0" smtClean="0"/>
              <a:t>US/AID                    USD  25  DONACION</a:t>
            </a:r>
          </a:p>
          <a:p>
            <a:r>
              <a:rPr lang="es-HN" dirty="0" smtClean="0"/>
              <a:t>GAFSP                     USD  30  DONACION</a:t>
            </a:r>
          </a:p>
          <a:p>
            <a:r>
              <a:rPr lang="es-HN" dirty="0" smtClean="0"/>
              <a:t>BCIE                         USD  30 PRESTAMO</a:t>
            </a:r>
          </a:p>
          <a:p>
            <a:r>
              <a:rPr lang="es-HN" dirty="0" smtClean="0"/>
              <a:t>GOB CANADA         USD  ?   DONACION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624074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 ES ACS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556792"/>
            <a:ext cx="8507288" cy="5069160"/>
          </a:xfrm>
        </p:spPr>
        <p:txBody>
          <a:bodyPr>
            <a:normAutofit fontScale="77500" lnSpcReduction="20000"/>
          </a:bodyPr>
          <a:lstStyle/>
          <a:p>
            <a:r>
              <a:rPr lang="es-HN" dirty="0"/>
              <a:t>La Alianza para el Corredor Seco (ACS) tiene como objetivo poner freno a la pobreza y la desnutrición a través de inversiones tácticas en la agricultura, la nutrición, y la infraestructura rural.</a:t>
            </a:r>
          </a:p>
          <a:p>
            <a:r>
              <a:rPr lang="es-HN" dirty="0">
                <a:solidFill>
                  <a:schemeClr val="bg1"/>
                </a:solidFill>
              </a:rPr>
              <a:t>El objetivo es levantar 24.000 familias (140.429 beneficiarios) de la pobreza extrema entre los años 2014 y 2019, reducir la desnutrición en un 20% en las comunidades de destino, y sentar las bases para el crecimiento continuo de las zonas rurales, mediante la mejora de la infraestructura rural y un sistema de M &amp; E fortalecido</a:t>
            </a:r>
            <a:r>
              <a:rPr lang="es-HN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HN" dirty="0" smtClean="0">
                <a:solidFill>
                  <a:schemeClr val="bg1"/>
                </a:solidFill>
              </a:rPr>
              <a:t> </a:t>
            </a:r>
            <a:r>
              <a:rPr lang="es-HN" dirty="0">
                <a:solidFill>
                  <a:schemeClr val="bg1"/>
                </a:solidFill>
              </a:rPr>
              <a:t>Para lograr este objetivo, la inversión </a:t>
            </a:r>
            <a:r>
              <a:rPr lang="es-HN" dirty="0" err="1">
                <a:solidFill>
                  <a:schemeClr val="bg1"/>
                </a:solidFill>
              </a:rPr>
              <a:t>GAFSP</a:t>
            </a:r>
            <a:r>
              <a:rPr lang="es-HN" dirty="0">
                <a:solidFill>
                  <a:schemeClr val="bg1"/>
                </a:solidFill>
              </a:rPr>
              <a:t> </a:t>
            </a:r>
            <a:r>
              <a:rPr lang="es-HN" dirty="0" smtClean="0">
                <a:solidFill>
                  <a:schemeClr val="bg1"/>
                </a:solidFill>
              </a:rPr>
              <a:t>se propone </a:t>
            </a:r>
            <a:r>
              <a:rPr lang="es-HN" dirty="0">
                <a:solidFill>
                  <a:schemeClr val="bg1"/>
                </a:solidFill>
              </a:rPr>
              <a:t>intensificar las inversiones integradas y orientadas al mercado que han demostrado tener éxito en el marco del </a:t>
            </a:r>
            <a:r>
              <a:rPr lang="es-HN" dirty="0" err="1">
                <a:solidFill>
                  <a:schemeClr val="bg1"/>
                </a:solidFill>
              </a:rPr>
              <a:t>PIPSA</a:t>
            </a:r>
            <a:r>
              <a:rPr lang="es-HN" dirty="0">
                <a:solidFill>
                  <a:schemeClr val="bg1"/>
                </a:solidFill>
              </a:rPr>
              <a:t>, centrándose en las áreas más pobres con mayor potencial económico relativo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79512" y="1628800"/>
            <a:ext cx="8507288" cy="50691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HN" dirty="0" smtClean="0">
                <a:solidFill>
                  <a:schemeClr val="bg1">
                    <a:lumMod val="85000"/>
                  </a:schemeClr>
                </a:solidFill>
              </a:rPr>
              <a:t>La Alianza para el Corredor Seco (ACS) tiene como objetivo poner freno a la pobreza y la desnutrición a través de inversiones tácticas en la agricultura, la nutrición, y la infraestructura rural.</a:t>
            </a:r>
          </a:p>
          <a:p>
            <a:r>
              <a:rPr lang="es-HN" dirty="0" smtClean="0"/>
              <a:t>El objetivo es levantar 24.000 familias (140.429 beneficiarios) de la pobreza extrema entre los años 2014 y 2019, reducir la desnutrición en un 20% en las comunidades de destino, y sentar las bases para el crecimiento continuo de las zonas rurales, mediante la mejora de la infraestructura rural y un sistema de M &amp; E fortalecido.</a:t>
            </a:r>
          </a:p>
          <a:p>
            <a:r>
              <a:rPr lang="es-HN" dirty="0" smtClean="0">
                <a:solidFill>
                  <a:schemeClr val="bg1"/>
                </a:solidFill>
              </a:rPr>
              <a:t> Para lograr este objetivo, la inversión </a:t>
            </a:r>
            <a:r>
              <a:rPr lang="es-HN" dirty="0" err="1" smtClean="0">
                <a:solidFill>
                  <a:schemeClr val="bg1"/>
                </a:solidFill>
              </a:rPr>
              <a:t>GAFSP</a:t>
            </a:r>
            <a:r>
              <a:rPr lang="es-HN" dirty="0" smtClean="0">
                <a:solidFill>
                  <a:schemeClr val="bg1"/>
                </a:solidFill>
              </a:rPr>
              <a:t> se propone intensificar las inversiones integradas y orientadas al mercado que han demostrado tener éxito en el marco del </a:t>
            </a:r>
            <a:r>
              <a:rPr lang="es-HN" dirty="0" err="1" smtClean="0">
                <a:solidFill>
                  <a:schemeClr val="bg1"/>
                </a:solidFill>
              </a:rPr>
              <a:t>PIPSA</a:t>
            </a:r>
            <a:r>
              <a:rPr lang="es-HN" dirty="0" smtClean="0">
                <a:solidFill>
                  <a:schemeClr val="bg1"/>
                </a:solidFill>
              </a:rPr>
              <a:t>, centrándose en las áreas más pobres con mayor potencial económico relativo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79512" y="1628800"/>
            <a:ext cx="8507288" cy="50691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HN" b="1" dirty="0" smtClean="0">
                <a:solidFill>
                  <a:schemeClr val="bg1">
                    <a:lumMod val="75000"/>
                  </a:schemeClr>
                </a:solidFill>
              </a:rPr>
              <a:t>La</a:t>
            </a:r>
            <a:r>
              <a:rPr lang="es-HN" dirty="0" smtClean="0">
                <a:solidFill>
                  <a:schemeClr val="bg1">
                    <a:lumMod val="75000"/>
                  </a:schemeClr>
                </a:solidFill>
              </a:rPr>
              <a:t> Alianza para el Corredor Seco (ACS) tiene como objetivo poner freno a la pobreza y la desnutrición a través de inversiones tácticas en la agricultura, la nutrición, y la infraestructura rural.</a:t>
            </a:r>
          </a:p>
          <a:p>
            <a:r>
              <a:rPr lang="es-HN" dirty="0" smtClean="0">
                <a:solidFill>
                  <a:schemeClr val="bg1">
                    <a:lumMod val="75000"/>
                  </a:schemeClr>
                </a:solidFill>
              </a:rPr>
              <a:t>El objetivo es levantar 50</a:t>
            </a:r>
            <a:r>
              <a:rPr lang="es-HN" dirty="0">
                <a:solidFill>
                  <a:schemeClr val="bg1">
                    <a:lumMod val="75000"/>
                  </a:schemeClr>
                </a:solidFill>
              </a:rPr>
              <a:t>,</a:t>
            </a:r>
            <a:r>
              <a:rPr lang="es-HN" dirty="0" smtClean="0">
                <a:solidFill>
                  <a:schemeClr val="bg1">
                    <a:lumMod val="75000"/>
                  </a:schemeClr>
                </a:solidFill>
              </a:rPr>
              <a:t>000 familias (250,000 beneficiarios) de la pobreza extrema entre los años 2014 y 2019, reducir la desnutrición en un 20% en las comunidades de destino, y sentar las bases para el crecimiento continuo de las zonas rurales, mediante la mejora de la infraestructura rural y un sistema de M &amp; E fortalecido.</a:t>
            </a:r>
          </a:p>
          <a:p>
            <a:r>
              <a:rPr lang="es-HN" dirty="0" smtClean="0"/>
              <a:t> Para lograr este objetivo, la inversión de la ACS  se propone intensificar las inversiones integradas y orientadas al mercado, seguridad alimentaria, sostenibilidad ambiental que han demostrado tener éxito en el pasado, centrándose en las áreas más pobres.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8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325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sz="quarter" idx="4"/>
          </p:nvPr>
        </p:nvSpPr>
        <p:spPr>
          <a:xfrm>
            <a:off x="2771800" y="1332028"/>
            <a:ext cx="4041775" cy="3951288"/>
          </a:xfrm>
        </p:spPr>
        <p:txBody>
          <a:bodyPr>
            <a:normAutofit fontScale="70000" lnSpcReduction="20000"/>
          </a:bodyPr>
          <a:lstStyle/>
          <a:p>
            <a:r>
              <a:rPr lang="es-HN" dirty="0"/>
              <a:t>Proporcionar una formación práctica y asistencia técnica en buenas prácticas agrícolas (</a:t>
            </a:r>
            <a:r>
              <a:rPr lang="es-HN" dirty="0" err="1"/>
              <a:t>BPA</a:t>
            </a:r>
            <a:r>
              <a:rPr lang="es-HN" dirty="0"/>
              <a:t>) </a:t>
            </a:r>
            <a:r>
              <a:rPr lang="es-HN" dirty="0" smtClean="0"/>
              <a:t>en </a:t>
            </a:r>
            <a:r>
              <a:rPr lang="es-HN" dirty="0"/>
              <a:t>base a las exigencias del mercado.</a:t>
            </a:r>
          </a:p>
          <a:p>
            <a:r>
              <a:rPr lang="es-HN" dirty="0"/>
              <a:t>Transferir tecnologías para mejorar la </a:t>
            </a:r>
            <a:r>
              <a:rPr lang="es-HN" dirty="0" smtClean="0"/>
              <a:t>producción y la productividad en las actividades productivas propias de cada zona.</a:t>
            </a:r>
            <a:endParaRPr lang="es-HN" dirty="0"/>
          </a:p>
          <a:p>
            <a:r>
              <a:rPr lang="es-HN" dirty="0"/>
              <a:t>Habilitar el acceso a las tecnologías de gestión del agua, como el riego </a:t>
            </a:r>
            <a:r>
              <a:rPr lang="es-HN" dirty="0" smtClean="0"/>
              <a:t>, </a:t>
            </a:r>
            <a:r>
              <a:rPr lang="es-HN" dirty="0"/>
              <a:t>las mini represas, tanques de almacenamiento, sistemas de recolección de agua de lluvia, bombas de </a:t>
            </a:r>
            <a:r>
              <a:rPr lang="es-HN" dirty="0" smtClean="0"/>
              <a:t>pedal, cosecha de agua, suelos,etc</a:t>
            </a:r>
            <a:endParaRPr lang="es-HN" dirty="0"/>
          </a:p>
          <a:p>
            <a:r>
              <a:rPr lang="es-HN" dirty="0"/>
              <a:t>Ayudar a los pequeños productores a recuperar la producción de </a:t>
            </a:r>
            <a:r>
              <a:rPr lang="es-HN" dirty="0" smtClean="0"/>
              <a:t>café y volverla sostenible.</a:t>
            </a:r>
            <a:endParaRPr lang="en-US" dirty="0"/>
          </a:p>
        </p:txBody>
      </p:sp>
      <p:grpSp>
        <p:nvGrpSpPr>
          <p:cNvPr id="3" name="2 Grupo"/>
          <p:cNvGrpSpPr/>
          <p:nvPr/>
        </p:nvGrpSpPr>
        <p:grpSpPr>
          <a:xfrm>
            <a:off x="107504" y="998730"/>
            <a:ext cx="2052228" cy="4752528"/>
            <a:chOff x="395536" y="1504575"/>
            <a:chExt cx="2052228" cy="4752528"/>
          </a:xfrm>
        </p:grpSpPr>
        <p:sp>
          <p:nvSpPr>
            <p:cNvPr id="8" name="7 Rectángulo redondeado"/>
            <p:cNvSpPr/>
            <p:nvPr/>
          </p:nvSpPr>
          <p:spPr>
            <a:xfrm>
              <a:off x="395536" y="1504575"/>
              <a:ext cx="2052228" cy="475252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755576" y="1700808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/>
                <a:t>+</a:t>
              </a:r>
              <a:r>
                <a:rPr lang="es-MX" sz="1400" dirty="0" smtClean="0"/>
                <a:t> Productividad Agrícola</a:t>
              </a:r>
              <a:endParaRPr lang="en-US" sz="1400" dirty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755576" y="2168860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Acceso a Mercados</a:t>
              </a:r>
              <a:endParaRPr lang="en-US" sz="1400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755576" y="2672916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trabajo no </a:t>
              </a:r>
              <a:r>
                <a:rPr lang="es-MX" sz="1400" dirty="0" err="1" smtClean="0"/>
                <a:t>agricola</a:t>
              </a:r>
              <a:endParaRPr lang="en-US" sz="1400" dirty="0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755576" y="3176972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Acceso financiamiento </a:t>
              </a:r>
              <a:endParaRPr lang="en-US" sz="1400" dirty="0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755576" y="3645024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Infraestructura</a:t>
              </a:r>
              <a:endParaRPr lang="en-US" sz="1400" dirty="0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755576" y="4365104"/>
              <a:ext cx="1368152" cy="396044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Diversidad y </a:t>
              </a:r>
              <a:r>
                <a:rPr lang="es-MX" sz="1400" dirty="0"/>
                <a:t>C</a:t>
              </a:r>
              <a:r>
                <a:rPr lang="es-MX" sz="1400" dirty="0" smtClean="0"/>
                <a:t>alidad dieta</a:t>
              </a:r>
              <a:endParaRPr lang="en-US" sz="1400" dirty="0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755576" y="4833156"/>
              <a:ext cx="1368152" cy="396044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Acceso Agua y Saneamiento</a:t>
              </a:r>
              <a:endParaRPr lang="en-US" sz="1400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755576" y="5625244"/>
              <a:ext cx="1368152" cy="396044"/>
            </a:xfrm>
            <a:prstGeom prst="rect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Monitoreo y Evaluación</a:t>
              </a:r>
              <a:endParaRPr lang="en-US" sz="1400" dirty="0"/>
            </a:p>
          </p:txBody>
        </p:sp>
      </p:grpSp>
      <p:sp>
        <p:nvSpPr>
          <p:cNvPr id="5" name="4 Flecha derecha"/>
          <p:cNvSpPr/>
          <p:nvPr/>
        </p:nvSpPr>
        <p:spPr>
          <a:xfrm>
            <a:off x="1837458" y="1343931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99392"/>
            <a:ext cx="627380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99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sz="quarter" idx="4"/>
          </p:nvPr>
        </p:nvSpPr>
        <p:spPr>
          <a:xfrm>
            <a:off x="2627784" y="1349920"/>
            <a:ext cx="4041775" cy="3951288"/>
          </a:xfrm>
        </p:spPr>
        <p:txBody>
          <a:bodyPr>
            <a:normAutofit fontScale="85000" lnSpcReduction="20000"/>
          </a:bodyPr>
          <a:lstStyle/>
          <a:p>
            <a:r>
              <a:rPr lang="es-HN" dirty="0"/>
              <a:t>Promover la organización de los agricultores </a:t>
            </a:r>
            <a:r>
              <a:rPr lang="es-HN" dirty="0" smtClean="0"/>
              <a:t>y mejorar el </a:t>
            </a:r>
            <a:r>
              <a:rPr lang="es-HN" dirty="0"/>
              <a:t>acceso al mercado</a:t>
            </a:r>
          </a:p>
          <a:p>
            <a:r>
              <a:rPr lang="es-HN" dirty="0"/>
              <a:t>Desarrollar alianzas con el sector privado a largo plazo</a:t>
            </a:r>
          </a:p>
          <a:p>
            <a:r>
              <a:rPr lang="es-HN" dirty="0"/>
              <a:t>Insertar servicios de negocios con los compradores y proveedores de insumos.</a:t>
            </a:r>
          </a:p>
          <a:p>
            <a:r>
              <a:rPr lang="es-HN" dirty="0"/>
              <a:t>Agregar valor a, y mejorar el acceso a los proveedores de transporte.</a:t>
            </a:r>
          </a:p>
          <a:p>
            <a:r>
              <a:rPr lang="es-HN" dirty="0"/>
              <a:t>Abrirá puntos fronterizos clave con El Salvador para facilitar un mayor comercio regional.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99392"/>
            <a:ext cx="627380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107504" y="998730"/>
            <a:ext cx="2052228" cy="4752528"/>
            <a:chOff x="395536" y="1504575"/>
            <a:chExt cx="2052228" cy="4752528"/>
          </a:xfrm>
        </p:grpSpPr>
        <p:sp>
          <p:nvSpPr>
            <p:cNvPr id="8" name="7 Rectángulo redondeado"/>
            <p:cNvSpPr/>
            <p:nvPr/>
          </p:nvSpPr>
          <p:spPr>
            <a:xfrm>
              <a:off x="395536" y="1504575"/>
              <a:ext cx="2052228" cy="475252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755576" y="1700808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/>
                <a:t>+</a:t>
              </a:r>
              <a:r>
                <a:rPr lang="es-MX" sz="1400" dirty="0" smtClean="0"/>
                <a:t> Productividad Agrícola</a:t>
              </a:r>
              <a:endParaRPr lang="en-US" sz="1400" dirty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755576" y="2168860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Acceso a Mercados</a:t>
              </a:r>
              <a:endParaRPr lang="en-US" sz="1400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755576" y="2672916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trabajo no </a:t>
              </a:r>
              <a:r>
                <a:rPr lang="es-MX" sz="1400" dirty="0" err="1" smtClean="0"/>
                <a:t>agricola</a:t>
              </a:r>
              <a:endParaRPr lang="en-US" sz="1400" dirty="0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755576" y="3176972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Acceso financiamiento </a:t>
              </a:r>
              <a:endParaRPr lang="en-US" sz="1400" dirty="0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755576" y="3645024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Infraestructura</a:t>
              </a:r>
              <a:endParaRPr lang="en-US" sz="1400" dirty="0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755576" y="4365104"/>
              <a:ext cx="1368152" cy="396044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Diversidad y </a:t>
              </a:r>
              <a:r>
                <a:rPr lang="es-MX" sz="1400" dirty="0"/>
                <a:t>C</a:t>
              </a:r>
              <a:r>
                <a:rPr lang="es-MX" sz="1400" dirty="0" smtClean="0"/>
                <a:t>alidad dieta</a:t>
              </a:r>
              <a:endParaRPr lang="en-US" sz="1400" dirty="0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755576" y="4833156"/>
              <a:ext cx="1368152" cy="396044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Acceso Agua y Saneamiento</a:t>
              </a:r>
              <a:endParaRPr lang="en-US" sz="1400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755576" y="5625244"/>
              <a:ext cx="1368152" cy="396044"/>
            </a:xfrm>
            <a:prstGeom prst="rect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Monitoreo y Evaluación</a:t>
              </a:r>
              <a:endParaRPr lang="en-US" sz="1400" dirty="0"/>
            </a:p>
          </p:txBody>
        </p:sp>
      </p:grpSp>
      <p:sp>
        <p:nvSpPr>
          <p:cNvPr id="5" name="4 Flecha derecha"/>
          <p:cNvSpPr/>
          <p:nvPr/>
        </p:nvSpPr>
        <p:spPr>
          <a:xfrm>
            <a:off x="1860043" y="1700808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sz="quarter" idx="4"/>
          </p:nvPr>
        </p:nvSpPr>
        <p:spPr>
          <a:xfrm>
            <a:off x="2762473" y="1340768"/>
            <a:ext cx="4041775" cy="3951288"/>
          </a:xfrm>
        </p:spPr>
        <p:txBody>
          <a:bodyPr>
            <a:normAutofit fontScale="92500" lnSpcReduction="10000"/>
          </a:bodyPr>
          <a:lstStyle/>
          <a:p>
            <a:r>
              <a:rPr lang="es-HN" dirty="0"/>
              <a:t>Analizar e identificar las cadenas de valor no agrícolas para aumentar los ingresos.</a:t>
            </a:r>
          </a:p>
          <a:p>
            <a:r>
              <a:rPr lang="es-HN" dirty="0"/>
              <a:t>Diversificar los ingresos a través de actividades no agrícolas.</a:t>
            </a:r>
          </a:p>
          <a:p>
            <a:r>
              <a:rPr lang="es-HN" dirty="0"/>
              <a:t>Aumentar el empleo de nuevos o ampliados proyectos empresariales del sector privado y de las micro, pequeñas y medianas empresas (</a:t>
            </a:r>
            <a:r>
              <a:rPr lang="es-HN" dirty="0" err="1"/>
              <a:t>MIPYMES</a:t>
            </a:r>
            <a:r>
              <a:rPr lang="es-HN" dirty="0"/>
              <a:t>).</a:t>
            </a:r>
            <a:endParaRPr lang="en-US" dirty="0"/>
          </a:p>
        </p:txBody>
      </p:sp>
      <p:grpSp>
        <p:nvGrpSpPr>
          <p:cNvPr id="7" name="6 Grupo"/>
          <p:cNvGrpSpPr/>
          <p:nvPr/>
        </p:nvGrpSpPr>
        <p:grpSpPr>
          <a:xfrm>
            <a:off x="107504" y="998730"/>
            <a:ext cx="2052228" cy="4752528"/>
            <a:chOff x="395536" y="1504575"/>
            <a:chExt cx="2052228" cy="4752528"/>
          </a:xfrm>
        </p:grpSpPr>
        <p:sp>
          <p:nvSpPr>
            <p:cNvPr id="8" name="7 Rectángulo redondeado"/>
            <p:cNvSpPr/>
            <p:nvPr/>
          </p:nvSpPr>
          <p:spPr>
            <a:xfrm>
              <a:off x="395536" y="1504575"/>
              <a:ext cx="2052228" cy="475252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755576" y="1700808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/>
                <a:t>+</a:t>
              </a:r>
              <a:r>
                <a:rPr lang="es-MX" sz="1400" dirty="0" smtClean="0"/>
                <a:t> Productividad Agrícola</a:t>
              </a:r>
              <a:endParaRPr lang="en-US" sz="1400" dirty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755576" y="2168860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Acceso a Mercados</a:t>
              </a:r>
              <a:endParaRPr lang="en-US" sz="1400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755576" y="2672916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trabajo no </a:t>
              </a:r>
              <a:r>
                <a:rPr lang="es-MX" sz="1400" dirty="0" err="1" smtClean="0"/>
                <a:t>agricola</a:t>
              </a:r>
              <a:endParaRPr lang="en-US" sz="1400" dirty="0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755576" y="3176972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Acceso financiamiento </a:t>
              </a:r>
              <a:endParaRPr lang="en-US" sz="1400" dirty="0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755576" y="3645024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Infraestructura</a:t>
              </a:r>
              <a:endParaRPr lang="en-US" sz="1400" dirty="0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755576" y="4365104"/>
              <a:ext cx="1368152" cy="396044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Diversidad y </a:t>
              </a:r>
              <a:r>
                <a:rPr lang="es-MX" sz="1400" dirty="0"/>
                <a:t>C</a:t>
              </a:r>
              <a:r>
                <a:rPr lang="es-MX" sz="1400" dirty="0" smtClean="0"/>
                <a:t>alidad dieta</a:t>
              </a:r>
              <a:endParaRPr lang="en-US" sz="1400" dirty="0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755576" y="4833156"/>
              <a:ext cx="1368152" cy="396044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Acceso Agua y Saneamiento</a:t>
              </a:r>
              <a:endParaRPr lang="en-US" sz="1400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755576" y="5625244"/>
              <a:ext cx="1368152" cy="396044"/>
            </a:xfrm>
            <a:prstGeom prst="rect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Monitoreo y Evaluación</a:t>
              </a:r>
              <a:endParaRPr lang="en-US" sz="1400" dirty="0"/>
            </a:p>
          </p:txBody>
        </p:sp>
      </p:grpSp>
      <p:sp>
        <p:nvSpPr>
          <p:cNvPr id="5" name="4 Flecha derecha"/>
          <p:cNvSpPr/>
          <p:nvPr/>
        </p:nvSpPr>
        <p:spPr>
          <a:xfrm>
            <a:off x="1866863" y="2257081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99392"/>
            <a:ext cx="627380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4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sz="quarter" idx="4"/>
          </p:nvPr>
        </p:nvSpPr>
        <p:spPr>
          <a:xfrm>
            <a:off x="2762473" y="1340768"/>
            <a:ext cx="4041775" cy="3951288"/>
          </a:xfrm>
        </p:spPr>
        <p:txBody>
          <a:bodyPr>
            <a:normAutofit lnSpcReduction="10000"/>
          </a:bodyPr>
          <a:lstStyle/>
          <a:p>
            <a:r>
              <a:rPr lang="es-HN" dirty="0"/>
              <a:t>Promover el ahorro formal.</a:t>
            </a:r>
          </a:p>
          <a:p>
            <a:r>
              <a:rPr lang="es-HN" dirty="0"/>
              <a:t>Apoyo a la financiación a través de prestamistas no tradicionales.</a:t>
            </a:r>
          </a:p>
          <a:p>
            <a:r>
              <a:rPr lang="es-HN" dirty="0"/>
              <a:t>Aumentar la capacidad de los prestatarios.</a:t>
            </a:r>
          </a:p>
          <a:p>
            <a:r>
              <a:rPr lang="es-HN" dirty="0"/>
              <a:t>Aprovechar las remesas para la generación de ingresos y de servicios y la mejora de la comunidad.</a:t>
            </a:r>
            <a:endParaRPr lang="en-US" dirty="0" smtClean="0"/>
          </a:p>
        </p:txBody>
      </p:sp>
      <p:grpSp>
        <p:nvGrpSpPr>
          <p:cNvPr id="8" name="7 Grupo"/>
          <p:cNvGrpSpPr/>
          <p:nvPr/>
        </p:nvGrpSpPr>
        <p:grpSpPr>
          <a:xfrm>
            <a:off x="107504" y="998730"/>
            <a:ext cx="2052228" cy="4752528"/>
            <a:chOff x="395536" y="1504575"/>
            <a:chExt cx="2052228" cy="4752528"/>
          </a:xfrm>
        </p:grpSpPr>
        <p:sp>
          <p:nvSpPr>
            <p:cNvPr id="10" name="9 Rectángulo redondeado"/>
            <p:cNvSpPr/>
            <p:nvPr/>
          </p:nvSpPr>
          <p:spPr>
            <a:xfrm>
              <a:off x="395536" y="1504575"/>
              <a:ext cx="2052228" cy="475252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755576" y="1700808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/>
                <a:t>+</a:t>
              </a:r>
              <a:r>
                <a:rPr lang="es-MX" sz="1400" dirty="0" smtClean="0"/>
                <a:t> Productividad Agrícola</a:t>
              </a:r>
              <a:endParaRPr lang="en-US" sz="1400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755576" y="2168860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Acceso a Mercados</a:t>
              </a:r>
              <a:endParaRPr lang="en-US" sz="1400" dirty="0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755576" y="2672916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trabajo no </a:t>
              </a:r>
              <a:r>
                <a:rPr lang="es-MX" sz="1400" dirty="0" err="1" smtClean="0"/>
                <a:t>agricola</a:t>
              </a:r>
              <a:endParaRPr lang="en-US" sz="1400" dirty="0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755576" y="3176972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Acceso financiamiento </a:t>
              </a:r>
              <a:endParaRPr lang="en-US" sz="1400" dirty="0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755576" y="3645024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Infraestructura</a:t>
              </a:r>
              <a:endParaRPr lang="en-US" sz="1400" dirty="0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755576" y="4365104"/>
              <a:ext cx="1368152" cy="396044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Diversidad y </a:t>
              </a:r>
              <a:r>
                <a:rPr lang="es-MX" sz="1400" dirty="0"/>
                <a:t>C</a:t>
              </a:r>
              <a:r>
                <a:rPr lang="es-MX" sz="1400" dirty="0" smtClean="0"/>
                <a:t>alidad dieta</a:t>
              </a:r>
              <a:endParaRPr lang="en-US" sz="1400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755576" y="4833156"/>
              <a:ext cx="1368152" cy="396044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Acceso Agua y Saneamiento</a:t>
              </a:r>
              <a:endParaRPr lang="en-US" sz="1400" dirty="0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755576" y="5625244"/>
              <a:ext cx="1368152" cy="396044"/>
            </a:xfrm>
            <a:prstGeom prst="rect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Monitoreo y Evaluación</a:t>
              </a:r>
              <a:endParaRPr lang="en-US" sz="1400" dirty="0"/>
            </a:p>
          </p:txBody>
        </p:sp>
      </p:grpSp>
      <p:sp>
        <p:nvSpPr>
          <p:cNvPr id="5" name="4 Flecha derecha"/>
          <p:cNvSpPr/>
          <p:nvPr/>
        </p:nvSpPr>
        <p:spPr>
          <a:xfrm>
            <a:off x="1835696" y="2780928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99392"/>
            <a:ext cx="627380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16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sz="quarter" idx="4"/>
          </p:nvPr>
        </p:nvSpPr>
        <p:spPr>
          <a:xfrm>
            <a:off x="2762473" y="1421928"/>
            <a:ext cx="4041775" cy="3951288"/>
          </a:xfrm>
        </p:spPr>
        <p:txBody>
          <a:bodyPr>
            <a:normAutofit fontScale="70000" lnSpcReduction="20000"/>
          </a:bodyPr>
          <a:lstStyle/>
          <a:p>
            <a:r>
              <a:rPr lang="es-HN" dirty="0"/>
              <a:t>El análisis de costo-beneficio para </a:t>
            </a:r>
            <a:r>
              <a:rPr lang="es-HN" dirty="0" smtClean="0"/>
              <a:t>identificar qué carreteras </a:t>
            </a:r>
            <a:r>
              <a:rPr lang="es-HN" dirty="0"/>
              <a:t>y otras obras de </a:t>
            </a:r>
            <a:r>
              <a:rPr lang="es-HN" dirty="0" smtClean="0"/>
              <a:t>infraestructura </a:t>
            </a:r>
            <a:r>
              <a:rPr lang="es-HN" dirty="0"/>
              <a:t>productiva </a:t>
            </a:r>
            <a:r>
              <a:rPr lang="es-HN" dirty="0" smtClean="0"/>
              <a:t>necesarias para l a sostenibilidad y adaptación al cambio climático.</a:t>
            </a:r>
            <a:endParaRPr lang="es-HN" dirty="0"/>
          </a:p>
          <a:p>
            <a:r>
              <a:rPr lang="es-HN" dirty="0"/>
              <a:t>Rehabilitación y apertura de caminos rurales.</a:t>
            </a:r>
          </a:p>
          <a:p>
            <a:r>
              <a:rPr lang="es-HN" dirty="0"/>
              <a:t>Establecimiento de acuerdos de mantenimiento sostenibles con los municipios</a:t>
            </a:r>
            <a:r>
              <a:rPr lang="es-HN" dirty="0" smtClean="0"/>
              <a:t>.</a:t>
            </a:r>
          </a:p>
          <a:p>
            <a:r>
              <a:rPr lang="es-HN" dirty="0" smtClean="0"/>
              <a:t>Acciones dirigidas a reducir el impacto del cambio climático, con el fin de dar sostenibilidad.( Cosecha de agua, agua verde, manejo sostenible de suelos, sistemas agro pastoriles)</a:t>
            </a:r>
          </a:p>
          <a:p>
            <a:endParaRPr lang="es-HN" dirty="0"/>
          </a:p>
          <a:p>
            <a:endParaRPr lang="en-US" dirty="0"/>
          </a:p>
        </p:txBody>
      </p:sp>
      <p:grpSp>
        <p:nvGrpSpPr>
          <p:cNvPr id="7" name="6 Grupo"/>
          <p:cNvGrpSpPr/>
          <p:nvPr/>
        </p:nvGrpSpPr>
        <p:grpSpPr>
          <a:xfrm>
            <a:off x="107504" y="998730"/>
            <a:ext cx="2052228" cy="4752528"/>
            <a:chOff x="395536" y="1504575"/>
            <a:chExt cx="2052228" cy="4752528"/>
          </a:xfrm>
        </p:grpSpPr>
        <p:sp>
          <p:nvSpPr>
            <p:cNvPr id="8" name="7 Rectángulo redondeado"/>
            <p:cNvSpPr/>
            <p:nvPr/>
          </p:nvSpPr>
          <p:spPr>
            <a:xfrm>
              <a:off x="395536" y="1504575"/>
              <a:ext cx="2052228" cy="475252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755576" y="1700808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/>
                <a:t>+</a:t>
              </a:r>
              <a:r>
                <a:rPr lang="es-MX" sz="1400" dirty="0" smtClean="0"/>
                <a:t> Productividad Agrícola</a:t>
              </a:r>
              <a:endParaRPr lang="en-US" sz="1400" dirty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755576" y="2168860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Acceso a Mercados</a:t>
              </a:r>
              <a:endParaRPr lang="en-US" sz="1400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755576" y="2672916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trabajo no </a:t>
              </a:r>
              <a:r>
                <a:rPr lang="es-MX" sz="1400" dirty="0" err="1" smtClean="0"/>
                <a:t>agricola</a:t>
              </a:r>
              <a:endParaRPr lang="en-US" sz="1400" dirty="0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755576" y="3176972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Acceso financiamiento </a:t>
              </a:r>
              <a:endParaRPr lang="en-US" sz="1400" dirty="0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755576" y="3645024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Infraestructura</a:t>
              </a:r>
              <a:endParaRPr lang="en-US" sz="1400" dirty="0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755576" y="4365104"/>
              <a:ext cx="1368152" cy="396044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Diversidad y </a:t>
              </a:r>
              <a:r>
                <a:rPr lang="es-MX" sz="1400" dirty="0"/>
                <a:t>C</a:t>
              </a:r>
              <a:r>
                <a:rPr lang="es-MX" sz="1400" dirty="0" smtClean="0"/>
                <a:t>alidad dieta</a:t>
              </a:r>
              <a:endParaRPr lang="en-US" sz="1400" dirty="0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755576" y="4833156"/>
              <a:ext cx="1368152" cy="396044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Acceso Agua y Saneamiento</a:t>
              </a:r>
              <a:endParaRPr lang="en-US" sz="1400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755576" y="5625244"/>
              <a:ext cx="1368152" cy="396044"/>
            </a:xfrm>
            <a:prstGeom prst="rect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Monitoreo y Evaluación</a:t>
              </a:r>
              <a:endParaRPr lang="en-US" sz="1400" dirty="0"/>
            </a:p>
          </p:txBody>
        </p:sp>
      </p:grpSp>
      <p:sp>
        <p:nvSpPr>
          <p:cNvPr id="5" name="4 Flecha derecha"/>
          <p:cNvSpPr/>
          <p:nvPr/>
        </p:nvSpPr>
        <p:spPr>
          <a:xfrm>
            <a:off x="1835696" y="3248980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99392"/>
            <a:ext cx="627380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sz="quarter" idx="4"/>
          </p:nvPr>
        </p:nvSpPr>
        <p:spPr>
          <a:xfrm>
            <a:off x="2762473" y="1844824"/>
            <a:ext cx="4041775" cy="3951288"/>
          </a:xfrm>
        </p:spPr>
        <p:txBody>
          <a:bodyPr>
            <a:normAutofit fontScale="77500" lnSpcReduction="20000"/>
          </a:bodyPr>
          <a:lstStyle/>
          <a:p>
            <a:r>
              <a:rPr lang="es-HN" dirty="0"/>
              <a:t>Monitorear el crecimiento del niño.</a:t>
            </a:r>
          </a:p>
          <a:p>
            <a:r>
              <a:rPr lang="es-HN" dirty="0"/>
              <a:t>Aprovechar la agricultura diversificación </a:t>
            </a:r>
            <a:r>
              <a:rPr lang="es-HN" dirty="0" smtClean="0"/>
              <a:t>y mejora de </a:t>
            </a:r>
            <a:r>
              <a:rPr lang="es-HN" dirty="0"/>
              <a:t>las </a:t>
            </a:r>
            <a:r>
              <a:rPr lang="es-HN" dirty="0" smtClean="0"/>
              <a:t>dietas.</a:t>
            </a:r>
            <a:endParaRPr lang="es-HN" dirty="0"/>
          </a:p>
          <a:p>
            <a:r>
              <a:rPr lang="es-HN" dirty="0"/>
              <a:t>Capacitación sobre mejores prácticas de alimentación.</a:t>
            </a:r>
          </a:p>
          <a:p>
            <a:r>
              <a:rPr lang="es-HN" dirty="0"/>
              <a:t>Formar a los trabajadores de salud y voluntarios.</a:t>
            </a:r>
          </a:p>
          <a:p>
            <a:r>
              <a:rPr lang="es-HN" dirty="0"/>
              <a:t>Fortalecer los sistemas de referencia y contra-referencia.</a:t>
            </a:r>
          </a:p>
          <a:p>
            <a:r>
              <a:rPr lang="es-HN" dirty="0"/>
              <a:t>Fortalecer la implementación de la consejería y el seguimiento de los niños desnutridos</a:t>
            </a:r>
            <a:r>
              <a:rPr lang="es-HN" dirty="0" smtClean="0"/>
              <a:t>.</a:t>
            </a:r>
          </a:p>
          <a:p>
            <a:r>
              <a:rPr lang="es-HN" dirty="0" smtClean="0"/>
              <a:t>PLAN DE MIL DIAS</a:t>
            </a:r>
            <a:endParaRPr lang="en-US" dirty="0"/>
          </a:p>
        </p:txBody>
      </p:sp>
      <p:grpSp>
        <p:nvGrpSpPr>
          <p:cNvPr id="7" name="6 Grupo"/>
          <p:cNvGrpSpPr/>
          <p:nvPr/>
        </p:nvGrpSpPr>
        <p:grpSpPr>
          <a:xfrm>
            <a:off x="107504" y="998730"/>
            <a:ext cx="2052228" cy="4752528"/>
            <a:chOff x="395536" y="1504575"/>
            <a:chExt cx="2052228" cy="4752528"/>
          </a:xfrm>
        </p:grpSpPr>
        <p:sp>
          <p:nvSpPr>
            <p:cNvPr id="8" name="7 Rectángulo redondeado"/>
            <p:cNvSpPr/>
            <p:nvPr/>
          </p:nvSpPr>
          <p:spPr>
            <a:xfrm>
              <a:off x="395536" y="1504575"/>
              <a:ext cx="2052228" cy="475252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755576" y="1700808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/>
                <a:t>+</a:t>
              </a:r>
              <a:r>
                <a:rPr lang="es-MX" sz="1400" dirty="0" smtClean="0"/>
                <a:t> Productividad Agrícola</a:t>
              </a:r>
              <a:endParaRPr lang="en-US" sz="1400" dirty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755576" y="2168860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Acceso a Mercados</a:t>
              </a:r>
              <a:endParaRPr lang="en-US" sz="1400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755576" y="2672916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trabajo no </a:t>
              </a:r>
              <a:r>
                <a:rPr lang="es-MX" sz="1400" dirty="0" err="1" smtClean="0"/>
                <a:t>agricola</a:t>
              </a:r>
              <a:endParaRPr lang="en-US" sz="1400" dirty="0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755576" y="3176972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Acceso financiamiento </a:t>
              </a:r>
              <a:endParaRPr lang="en-US" sz="1400" dirty="0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755576" y="3645024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Infraestructura</a:t>
              </a:r>
              <a:endParaRPr lang="en-US" sz="1400" dirty="0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755576" y="4365104"/>
              <a:ext cx="1368152" cy="396044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Diversidad y </a:t>
              </a:r>
              <a:r>
                <a:rPr lang="es-MX" sz="1400" dirty="0"/>
                <a:t>C</a:t>
              </a:r>
              <a:r>
                <a:rPr lang="es-MX" sz="1400" dirty="0" smtClean="0"/>
                <a:t>alidad dieta</a:t>
              </a:r>
              <a:endParaRPr lang="en-US" sz="1400" dirty="0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755576" y="4833156"/>
              <a:ext cx="1368152" cy="396044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Acceso Agua y Saneamiento</a:t>
              </a:r>
              <a:endParaRPr lang="en-US" sz="1400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755576" y="5625244"/>
              <a:ext cx="1368152" cy="396044"/>
            </a:xfrm>
            <a:prstGeom prst="rect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Monitoreo y Evaluación</a:t>
              </a:r>
              <a:endParaRPr lang="en-US" sz="1400" dirty="0"/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99392"/>
            <a:ext cx="627380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derecha"/>
          <p:cNvSpPr/>
          <p:nvPr/>
        </p:nvSpPr>
        <p:spPr>
          <a:xfrm>
            <a:off x="1835696" y="3969060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5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sz="quarter" idx="4"/>
          </p:nvPr>
        </p:nvSpPr>
        <p:spPr>
          <a:xfrm>
            <a:off x="2834481" y="2502048"/>
            <a:ext cx="4545831" cy="3951288"/>
          </a:xfrm>
        </p:spPr>
        <p:txBody>
          <a:bodyPr>
            <a:normAutofit/>
          </a:bodyPr>
          <a:lstStyle/>
          <a:p>
            <a:r>
              <a:rPr lang="es-HN" dirty="0"/>
              <a:t>Mejorar el acceso al agua potable.</a:t>
            </a:r>
          </a:p>
          <a:p>
            <a:r>
              <a:rPr lang="es-HN" dirty="0"/>
              <a:t>Construir letrinas.</a:t>
            </a:r>
          </a:p>
          <a:p>
            <a:r>
              <a:rPr lang="es-HN" dirty="0"/>
              <a:t>Mejora de </a:t>
            </a:r>
            <a:r>
              <a:rPr lang="es-HN" dirty="0" smtClean="0"/>
              <a:t>pisos en las casas</a:t>
            </a:r>
            <a:endParaRPr lang="es-HN" dirty="0"/>
          </a:p>
          <a:p>
            <a:r>
              <a:rPr lang="es-HN" dirty="0"/>
              <a:t>Facilitar la instalación de fogones mejorados para reducir las emisiones de humo en las viviendas.</a:t>
            </a:r>
            <a:endParaRPr lang="en-US" dirty="0"/>
          </a:p>
        </p:txBody>
      </p:sp>
      <p:grpSp>
        <p:nvGrpSpPr>
          <p:cNvPr id="7" name="6 Grupo"/>
          <p:cNvGrpSpPr/>
          <p:nvPr/>
        </p:nvGrpSpPr>
        <p:grpSpPr>
          <a:xfrm>
            <a:off x="107504" y="998730"/>
            <a:ext cx="2052228" cy="4752528"/>
            <a:chOff x="395536" y="1504575"/>
            <a:chExt cx="2052228" cy="4752528"/>
          </a:xfrm>
        </p:grpSpPr>
        <p:sp>
          <p:nvSpPr>
            <p:cNvPr id="8" name="7 Rectángulo redondeado"/>
            <p:cNvSpPr/>
            <p:nvPr/>
          </p:nvSpPr>
          <p:spPr>
            <a:xfrm>
              <a:off x="395536" y="1504575"/>
              <a:ext cx="2052228" cy="475252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755576" y="1700808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/>
                <a:t>+</a:t>
              </a:r>
              <a:r>
                <a:rPr lang="es-MX" sz="1400" dirty="0" smtClean="0"/>
                <a:t> Productividad Agrícola</a:t>
              </a:r>
              <a:endParaRPr lang="en-US" sz="1400" dirty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755576" y="2168860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Acceso a Mercados</a:t>
              </a:r>
              <a:endParaRPr lang="en-US" sz="1400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755576" y="2672916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trabajo no </a:t>
              </a:r>
              <a:r>
                <a:rPr lang="es-MX" sz="1400" dirty="0" err="1" smtClean="0"/>
                <a:t>agricola</a:t>
              </a:r>
              <a:endParaRPr lang="en-US" sz="1400" dirty="0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755576" y="3176972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Acceso financiamiento </a:t>
              </a:r>
              <a:endParaRPr lang="en-US" sz="1400" dirty="0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755576" y="3645024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Infraestructura</a:t>
              </a:r>
              <a:endParaRPr lang="en-US" sz="1400" dirty="0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755576" y="4365104"/>
              <a:ext cx="1368152" cy="396044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Diversidad y </a:t>
              </a:r>
              <a:r>
                <a:rPr lang="es-MX" sz="1400" dirty="0"/>
                <a:t>C</a:t>
              </a:r>
              <a:r>
                <a:rPr lang="es-MX" sz="1400" dirty="0" smtClean="0"/>
                <a:t>alidad dieta</a:t>
              </a:r>
              <a:endParaRPr lang="en-US" sz="1400" dirty="0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755576" y="4833156"/>
              <a:ext cx="1368152" cy="396044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Acceso Agua y Saneamiento</a:t>
              </a:r>
              <a:endParaRPr lang="en-US" sz="1400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755576" y="5625244"/>
              <a:ext cx="1368152" cy="396044"/>
            </a:xfrm>
            <a:prstGeom prst="rect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Monitoreo y Evaluación</a:t>
              </a:r>
              <a:endParaRPr lang="en-US" sz="1400" dirty="0"/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99392"/>
            <a:ext cx="627380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derecha"/>
          <p:cNvSpPr/>
          <p:nvPr/>
        </p:nvSpPr>
        <p:spPr>
          <a:xfrm>
            <a:off x="1835696" y="4417321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4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7 Rectángulo"/>
          <p:cNvSpPr>
            <a:spLocks noChangeArrowheads="1"/>
          </p:cNvSpPr>
          <p:nvPr/>
        </p:nvSpPr>
        <p:spPr bwMode="auto">
          <a:xfrm>
            <a:off x="250825" y="1628775"/>
            <a:ext cx="86423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HN" sz="2400" dirty="0">
                <a:latin typeface="Verdana" pitchFamily="34" charset="0"/>
              </a:rPr>
              <a:t>“Condición en la cual todas las personas disponen, en forma oportuna y permanente, de acceso a los alimentos que necesitan, en cantidad, calidad y culturalmente aceptables para su adecuado consumo y utilización biológica, garantizándoles su desarrollo humano”.</a:t>
            </a:r>
          </a:p>
          <a:p>
            <a:pPr algn="r"/>
            <a:endParaRPr lang="es-HN" sz="1000" dirty="0">
              <a:latin typeface="Verdana" pitchFamily="34" charset="0"/>
            </a:endParaRPr>
          </a:p>
          <a:p>
            <a:pPr algn="r"/>
            <a:r>
              <a:rPr lang="es-HN" sz="1400" dirty="0">
                <a:latin typeface="Verdana" pitchFamily="34" charset="0"/>
              </a:rPr>
              <a:t>Definición Oficial de Honduras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8438" y="0"/>
            <a:ext cx="8747125" cy="141277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es-HN" sz="2400" dirty="0" smtClean="0">
                <a:latin typeface="Verdana" pitchFamily="34" charset="0"/>
                <a:ea typeface="ＭＳ Ｐゴシック" pitchFamily="96" charset="-128"/>
              </a:rPr>
              <a:t>Seguridad </a:t>
            </a:r>
            <a:r>
              <a:rPr lang="es-HN" sz="2400" dirty="0">
                <a:latin typeface="Verdana" pitchFamily="34" charset="0"/>
                <a:ea typeface="ＭＳ Ｐゴシック" pitchFamily="96" charset="-128"/>
              </a:rPr>
              <a:t>Alimentaria </a:t>
            </a:r>
            <a:r>
              <a:rPr lang="es-HN" sz="2400" dirty="0" smtClean="0">
                <a:latin typeface="Verdana" pitchFamily="34" charset="0"/>
                <a:ea typeface="ＭＳ Ｐゴシック" pitchFamily="96" charset="-128"/>
              </a:rPr>
              <a:t>y </a:t>
            </a:r>
            <a:r>
              <a:rPr lang="es-HN" sz="2400" dirty="0">
                <a:latin typeface="Verdana" pitchFamily="34" charset="0"/>
                <a:ea typeface="ＭＳ Ｐゴシック" pitchFamily="96" charset="-128"/>
              </a:rPr>
              <a:t>Nutricional</a:t>
            </a:r>
          </a:p>
        </p:txBody>
      </p:sp>
    </p:spTree>
    <p:extLst>
      <p:ext uri="{BB962C8B-B14F-4D97-AF65-F5344CB8AC3E}">
        <p14:creationId xmlns:p14="http://schemas.microsoft.com/office/powerpoint/2010/main" val="349333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sz="quarter" idx="4"/>
          </p:nvPr>
        </p:nvSpPr>
        <p:spPr>
          <a:xfrm>
            <a:off x="2762473" y="3284984"/>
            <a:ext cx="4761855" cy="3240360"/>
          </a:xfrm>
        </p:spPr>
        <p:txBody>
          <a:bodyPr>
            <a:normAutofit/>
          </a:bodyPr>
          <a:lstStyle/>
          <a:p>
            <a:r>
              <a:rPr lang="es-HN" dirty="0" smtClean="0"/>
              <a:t>Apoyar el desarrollo de capacidad </a:t>
            </a:r>
            <a:r>
              <a:rPr lang="es-HN" dirty="0"/>
              <a:t>de supervisión y evaluación a nivel nacional </a:t>
            </a:r>
            <a:endParaRPr lang="es-HN" dirty="0" smtClean="0"/>
          </a:p>
          <a:p>
            <a:r>
              <a:rPr lang="es-HN" dirty="0" smtClean="0"/>
              <a:t>Establecer </a:t>
            </a:r>
            <a:r>
              <a:rPr lang="es-HN" dirty="0"/>
              <a:t>sistemas de gestión de la información </a:t>
            </a:r>
            <a:r>
              <a:rPr lang="es-HN" dirty="0" smtClean="0"/>
              <a:t>y </a:t>
            </a:r>
            <a:r>
              <a:rPr lang="es-HN" dirty="0"/>
              <a:t>análisis de </a:t>
            </a:r>
            <a:r>
              <a:rPr lang="es-HN" dirty="0" smtClean="0"/>
              <a:t>datos</a:t>
            </a:r>
            <a:endParaRPr lang="es-HN" dirty="0"/>
          </a:p>
          <a:p>
            <a:r>
              <a:rPr lang="es-HN" dirty="0"/>
              <a:t>Realizar evaluaciones iniciales y el impacto.</a:t>
            </a:r>
            <a:endParaRPr lang="en-US" dirty="0"/>
          </a:p>
        </p:txBody>
      </p:sp>
      <p:grpSp>
        <p:nvGrpSpPr>
          <p:cNvPr id="7" name="6 Grupo"/>
          <p:cNvGrpSpPr/>
          <p:nvPr/>
        </p:nvGrpSpPr>
        <p:grpSpPr>
          <a:xfrm>
            <a:off x="107504" y="998730"/>
            <a:ext cx="2052228" cy="4752528"/>
            <a:chOff x="395536" y="1504575"/>
            <a:chExt cx="2052228" cy="4752528"/>
          </a:xfrm>
        </p:grpSpPr>
        <p:sp>
          <p:nvSpPr>
            <p:cNvPr id="8" name="7 Rectángulo redondeado"/>
            <p:cNvSpPr/>
            <p:nvPr/>
          </p:nvSpPr>
          <p:spPr>
            <a:xfrm>
              <a:off x="395536" y="1504575"/>
              <a:ext cx="2052228" cy="475252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755576" y="1700808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/>
                <a:t>+</a:t>
              </a:r>
              <a:r>
                <a:rPr lang="es-MX" sz="1400" dirty="0" smtClean="0"/>
                <a:t> Productividad Agrícola</a:t>
              </a:r>
              <a:endParaRPr lang="en-US" sz="1400" dirty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755576" y="2168860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Acceso a Mercados</a:t>
              </a:r>
              <a:endParaRPr lang="en-US" sz="1400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755576" y="2672916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trabajo no </a:t>
              </a:r>
              <a:r>
                <a:rPr lang="es-MX" sz="1400" dirty="0" err="1" smtClean="0"/>
                <a:t>agricola</a:t>
              </a:r>
              <a:endParaRPr lang="en-US" sz="1400" dirty="0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755576" y="3176972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Acceso financiamiento </a:t>
              </a:r>
              <a:endParaRPr lang="en-US" sz="1400" dirty="0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755576" y="3645024"/>
              <a:ext cx="1368152" cy="396044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Infraestructura</a:t>
              </a:r>
              <a:endParaRPr lang="en-US" sz="1400" dirty="0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755576" y="4365104"/>
              <a:ext cx="1368152" cy="396044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Diversidad y </a:t>
              </a:r>
              <a:r>
                <a:rPr lang="es-MX" sz="1400" dirty="0"/>
                <a:t>C</a:t>
              </a:r>
              <a:r>
                <a:rPr lang="es-MX" sz="1400" dirty="0" smtClean="0"/>
                <a:t>alidad dieta</a:t>
              </a:r>
              <a:endParaRPr lang="en-US" sz="1400" dirty="0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755576" y="4833156"/>
              <a:ext cx="1368152" cy="396044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Acceso Agua y Saneamiento</a:t>
              </a:r>
              <a:endParaRPr lang="en-US" sz="1400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755576" y="5625244"/>
              <a:ext cx="1368152" cy="396044"/>
            </a:xfrm>
            <a:prstGeom prst="rect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+ Monitoreo y Evaluación</a:t>
              </a:r>
              <a:endParaRPr lang="en-US" sz="1400" dirty="0"/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99392"/>
            <a:ext cx="627380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derecha"/>
          <p:cNvSpPr/>
          <p:nvPr/>
        </p:nvSpPr>
        <p:spPr>
          <a:xfrm>
            <a:off x="1835696" y="5209409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Área de influencia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7"/>
          <a:stretch/>
        </p:blipFill>
        <p:spPr bwMode="auto">
          <a:xfrm>
            <a:off x="1043608" y="2132856"/>
            <a:ext cx="6952124" cy="403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7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891490" cy="83342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Pilares de la Seguridad </a:t>
            </a:r>
            <a:r>
              <a:rPr lang="es-E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Aimentaria</a:t>
            </a:r>
            <a:endParaRPr lang="es-ES" sz="4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2936809"/>
            <a:ext cx="5257800" cy="1588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FF6600"/>
                </a:solidFill>
              </a:rPr>
              <a:t>          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14282" y="1714488"/>
            <a:ext cx="2071702" cy="2494120"/>
            <a:chOff x="679140" y="1557457"/>
            <a:chExt cx="2240708" cy="2708433"/>
          </a:xfrm>
        </p:grpSpPr>
        <p:sp>
          <p:nvSpPr>
            <p:cNvPr id="6" name="Oval 5"/>
            <p:cNvSpPr/>
            <p:nvPr/>
          </p:nvSpPr>
          <p:spPr>
            <a:xfrm>
              <a:off x="762000" y="1946210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         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21391" y="1557457"/>
              <a:ext cx="1219200" cy="2708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7000" b="1" dirty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9140" y="2658452"/>
              <a:ext cx="2240708" cy="68326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s-E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Disponibilidad de </a:t>
              </a:r>
            </a:p>
            <a:p>
              <a:pPr algn="ctr">
                <a:lnSpc>
                  <a:spcPct val="80000"/>
                </a:lnSpc>
              </a:pPr>
              <a:r>
                <a:rPr lang="es-E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A</a:t>
              </a:r>
              <a:r>
                <a:rPr sz="2300" b="1" spc="6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limentos</a:t>
              </a:r>
              <a:endParaRPr lang="es-E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007327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      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71736" y="1714488"/>
            <a:ext cx="1857600" cy="2494800"/>
            <a:chOff x="3543300" y="1591943"/>
            <a:chExt cx="2057400" cy="2708434"/>
          </a:xfrm>
        </p:grpSpPr>
        <p:sp>
          <p:nvSpPr>
            <p:cNvPr id="4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          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01872" y="2427670"/>
              <a:ext cx="1931161" cy="8704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sz="28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Acceso a los alimentos</a:t>
              </a:r>
              <a:endParaRPr lang="es-ES" sz="28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      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57540" y="1720018"/>
            <a:ext cx="1857600" cy="2494800"/>
            <a:chOff x="6324600" y="1587511"/>
            <a:chExt cx="2057400" cy="2708434"/>
          </a:xfrm>
        </p:grpSpPr>
        <p:sp>
          <p:nvSpPr>
            <p:cNvPr id="5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          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7000" b="1" dirty="0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11810" y="2428868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sz="2400" b="1" spc="6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Consumo y utilizaciòn biologica</a:t>
              </a:r>
              <a:endParaRPr lang="es-ES" sz="2400" b="1" spc="60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569928" y="200536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       </a:t>
              </a:r>
            </a:p>
          </p:txBody>
        </p:sp>
      </p:grpSp>
      <p:grpSp>
        <p:nvGrpSpPr>
          <p:cNvPr id="22" name="Group 23"/>
          <p:cNvGrpSpPr/>
          <p:nvPr/>
        </p:nvGrpSpPr>
        <p:grpSpPr>
          <a:xfrm>
            <a:off x="7114660" y="1714488"/>
            <a:ext cx="1957934" cy="2708434"/>
            <a:chOff x="6292595" y="1587511"/>
            <a:chExt cx="2168525" cy="2940362"/>
          </a:xfrm>
        </p:grpSpPr>
        <p:sp>
          <p:nvSpPr>
            <p:cNvPr id="25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solidFill>
              <a:srgbClr val="CC00FF"/>
            </a:soli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             </a:t>
              </a:r>
            </a:p>
          </p:txBody>
        </p:sp>
        <p:sp>
          <p:nvSpPr>
            <p:cNvPr id="27" name="TextBox 16"/>
            <p:cNvSpPr txBox="1"/>
            <p:nvPr/>
          </p:nvSpPr>
          <p:spPr>
            <a:xfrm>
              <a:off x="6562201" y="1587511"/>
              <a:ext cx="1219200" cy="2940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17000" b="1" smtClean="0">
                  <a:solidFill>
                    <a:srgbClr val="B000EE"/>
                  </a:solidFill>
                  <a:latin typeface="+mj-lt"/>
                  <a:cs typeface="Arial" pitchFamily="34" charset="0"/>
                </a:rPr>
                <a:t>4</a:t>
              </a:r>
              <a:endParaRPr lang="es-ES" sz="17000" b="1" dirty="0">
                <a:solidFill>
                  <a:srgbClr val="B000EE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8" name="TextBox 17"/>
            <p:cNvSpPr txBox="1"/>
            <p:nvPr/>
          </p:nvSpPr>
          <p:spPr>
            <a:xfrm>
              <a:off x="6292595" y="2628034"/>
              <a:ext cx="2168525" cy="6656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sz="2800" b="1" spc="6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Estabilidad en SAN </a:t>
              </a:r>
              <a:endParaRPr lang="es-ES" sz="2800" b="1" spc="60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9" name="Oval 20"/>
            <p:cNvSpPr/>
            <p:nvPr/>
          </p:nvSpPr>
          <p:spPr>
            <a:xfrm>
              <a:off x="6569927" y="2005362"/>
              <a:ext cx="1583473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      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5903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9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6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169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/>
          <a:stretch/>
        </p:blipFill>
        <p:spPr bwMode="auto">
          <a:xfrm>
            <a:off x="10750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290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513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QUE ES GAFSP?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HN" dirty="0" smtClean="0"/>
              <a:t>EL </a:t>
            </a:r>
            <a:r>
              <a:rPr lang="es-HN" dirty="0"/>
              <a:t>Programa Mundial </a:t>
            </a:r>
            <a:r>
              <a:rPr lang="es-HN" dirty="0" smtClean="0"/>
              <a:t>para  la </a:t>
            </a:r>
            <a:r>
              <a:rPr lang="es-HN" dirty="0"/>
              <a:t>agricultura y la seguridad </a:t>
            </a:r>
            <a:r>
              <a:rPr lang="es-HN" dirty="0" smtClean="0"/>
              <a:t>alimentaria. (GAFSP)  </a:t>
            </a:r>
            <a:r>
              <a:rPr lang="es-HN" dirty="0"/>
              <a:t>es un mecanismo multilateral para ayudar en la aplicación de las promesas hechas por el G-20 en Pittsburgh en septiembre de 2009. El objetivo es hacer frente a la falta de financiación del país y los planes de inversión regional de agricultura y seguridad alimentaria </a:t>
            </a:r>
            <a:r>
              <a:rPr lang="es-HN" dirty="0" smtClean="0"/>
              <a:t>estratégicas que </a:t>
            </a:r>
            <a:r>
              <a:rPr lang="es-HN" dirty="0"/>
              <a:t>ya se están desarrollando en los </a:t>
            </a:r>
            <a:r>
              <a:rPr lang="es-HN" dirty="0" smtClean="0"/>
              <a:t>países.</a:t>
            </a:r>
            <a:r>
              <a:rPr lang="es-HN" dirty="0"/>
              <a:t> Esto hará que las contribuciones de ayuda hacia el logro del Objetivo de Desarrollo del Milenio 1 de reducir el hambre y la pobreza a la mitad para el año 2015 más predecible.</a:t>
            </a:r>
          </a:p>
          <a:p>
            <a:endParaRPr lang="es-HN" dirty="0"/>
          </a:p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7530767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1293</Words>
  <Application>Microsoft Office PowerPoint</Application>
  <PresentationFormat>Presentación en pantalla (4:3)</PresentationFormat>
  <Paragraphs>150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Office Theme</vt:lpstr>
      <vt:lpstr>Alianza para el Corredor Seco, para Una Vida Mejor Honduras.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QUE ES GAFSP?</vt:lpstr>
      <vt:lpstr>FONDOS COMPROMETIDOS</vt:lpstr>
      <vt:lpstr>  QUE ES ACS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Área de influencia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usuario</cp:lastModifiedBy>
  <cp:revision>11</cp:revision>
  <dcterms:created xsi:type="dcterms:W3CDTF">2014-01-25T18:48:17Z</dcterms:created>
  <dcterms:modified xsi:type="dcterms:W3CDTF">2014-02-18T16:10:23Z</dcterms:modified>
</cp:coreProperties>
</file>