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6" r:id="rId3"/>
    <p:sldId id="279" r:id="rId4"/>
    <p:sldId id="278" r:id="rId5"/>
    <p:sldId id="264" r:id="rId6"/>
    <p:sldId id="277" r:id="rId7"/>
    <p:sldId id="281" r:id="rId8"/>
    <p:sldId id="270" r:id="rId9"/>
    <p:sldId id="275" r:id="rId10"/>
    <p:sldId id="265" r:id="rId11"/>
    <p:sldId id="267" r:id="rId12"/>
    <p:sldId id="282" r:id="rId13"/>
    <p:sldId id="280" r:id="rId14"/>
    <p:sldId id="283" r:id="rId15"/>
    <p:sldId id="284" r:id="rId16"/>
    <p:sldId id="260" r:id="rId17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673F"/>
    <a:srgbClr val="58A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70" d="100"/>
          <a:sy n="70" d="100"/>
        </p:scale>
        <p:origin x="8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D1A96-E2C7-4424-A5D0-D493B4A57059}" type="datetimeFigureOut">
              <a:rPr lang="es-SV" smtClean="0"/>
              <a:t>02/06/2016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32703-AEAF-45E5-93DB-E95BB91332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5108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NO es un inventario</a:t>
            </a:r>
            <a:r>
              <a:rPr lang="es-SV" baseline="0" dirty="0" smtClean="0"/>
              <a:t> de experiencias agroecológicas es mas bien un mapeo de orden cualitativo.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2703-AEAF-45E5-93DB-E95BB9133289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157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C542-1C8D-4238-9856-30F827B92C86}" type="datetimeFigureOut">
              <a:rPr lang="es-SV" smtClean="0"/>
              <a:pPr/>
              <a:t>02/06/2016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A96-C64D-4805-ACEA-0E8728E867F5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1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C542-1C8D-4238-9856-30F827B92C86}" type="datetimeFigureOut">
              <a:rPr lang="es-SV" smtClean="0"/>
              <a:pPr/>
              <a:t>02/06/2016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A96-C64D-4805-ACEA-0E8728E867F5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61"/>
          <a:stretch/>
        </p:blipFill>
        <p:spPr>
          <a:xfrm>
            <a:off x="-1847" y="1"/>
            <a:ext cx="9144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3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C542-1C8D-4238-9856-30F827B92C86}" type="datetimeFigureOut">
              <a:rPr lang="es-SV" smtClean="0"/>
              <a:pPr/>
              <a:t>02/06/2016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A96-C64D-4805-ACEA-0E8728E867F5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89"/>
          <a:stretch/>
        </p:blipFill>
        <p:spPr>
          <a:xfrm>
            <a:off x="-1847" y="0"/>
            <a:ext cx="9144000" cy="4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6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C542-1C8D-4238-9856-30F827B92C86}" type="datetimeFigureOut">
              <a:rPr lang="es-SV" smtClean="0"/>
              <a:pPr/>
              <a:t>02/06/2016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A96-C64D-4805-ACEA-0E8728E867F5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  <p:graphicFrame>
        <p:nvGraphicFramePr>
          <p:cNvPr id="7" name="Tabl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49654395"/>
              </p:ext>
            </p:extLst>
          </p:nvPr>
        </p:nvGraphicFramePr>
        <p:xfrm>
          <a:off x="400555" y="1556792"/>
          <a:ext cx="8342888" cy="468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410"/>
                <a:gridCol w="7127478"/>
              </a:tblGrid>
              <a:tr h="3791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300" dirty="0" smtClean="0">
                          <a:effectLst/>
                          <a:latin typeface="+mn-lt"/>
                        </a:rPr>
                        <a:t>Título</a:t>
                      </a:r>
                      <a:endParaRPr lang="es-SV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solidFill>
                      <a:srgbClr val="58A9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300" dirty="0" smtClean="0">
                          <a:effectLst/>
                          <a:latin typeface="+mn-lt"/>
                        </a:rPr>
                        <a:t>título</a:t>
                      </a:r>
                      <a:r>
                        <a:rPr lang="es-SV" sz="1300" dirty="0">
                          <a:effectLst/>
                          <a:latin typeface="+mn-lt"/>
                        </a:rPr>
                        <a:t> </a:t>
                      </a:r>
                      <a:endParaRPr lang="es-SV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solidFill>
                      <a:srgbClr val="58A947"/>
                    </a:solidFill>
                  </a:tcPr>
                </a:tc>
              </a:tr>
              <a:tr h="57488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300" dirty="0" smtClean="0">
                          <a:effectLst/>
                          <a:latin typeface="+mn-lt"/>
                        </a:rPr>
                        <a:t>Título</a:t>
                      </a:r>
                      <a:endParaRPr lang="es-SV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 anchorCtr="1">
                    <a:solidFill>
                      <a:srgbClr val="58A947"/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0" indent="-179388">
                        <a:spcBef>
                          <a:spcPts val="4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aaaaa</a:t>
                      </a:r>
                      <a:endParaRPr lang="es-SV" sz="13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lvl="0" indent="-17938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bbbbb</a:t>
                      </a:r>
                      <a:endParaRPr lang="es-SV" sz="1300" b="1" dirty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8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300" dirty="0" smtClean="0">
                          <a:effectLst/>
                          <a:latin typeface="+mn-lt"/>
                        </a:rPr>
                        <a:t>Título</a:t>
                      </a:r>
                      <a:endParaRPr lang="es-SV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 anchorCtr="1">
                    <a:solidFill>
                      <a:srgbClr val="58A947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aaaaa</a:t>
                      </a:r>
                      <a:endParaRPr lang="es-SV" sz="1300" b="1" dirty="0" smtClean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bbbbb</a:t>
                      </a:r>
                      <a:endParaRPr lang="es-SV" sz="1300" b="1" dirty="0" smtClean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lvl="0" indent="-17938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ccccc</a:t>
                      </a:r>
                      <a:endParaRPr lang="es-SV" sz="1300" b="1" dirty="0" smtClean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356" marR="5235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23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300" dirty="0" smtClean="0">
                          <a:effectLst/>
                          <a:latin typeface="+mn-lt"/>
                        </a:rPr>
                        <a:t>Título</a:t>
                      </a:r>
                      <a:endParaRPr lang="es-SV" sz="13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3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s-SV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 anchorCtr="1">
                    <a:solidFill>
                      <a:srgbClr val="58A947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aaaaa</a:t>
                      </a:r>
                      <a:endParaRPr lang="es-SV" sz="1300" b="1" dirty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lvl="0" indent="-17938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bbbbb</a:t>
                      </a:r>
                      <a:endParaRPr lang="es-SV" sz="1300" b="1" dirty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ccccc</a:t>
                      </a:r>
                      <a:endParaRPr lang="es-SV" sz="1300" b="1" dirty="0" smtClean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356" marR="523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123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300" dirty="0" smtClean="0">
                          <a:effectLst/>
                          <a:latin typeface="+mn-lt"/>
                        </a:rPr>
                        <a:t>Título</a:t>
                      </a:r>
                      <a:endParaRPr lang="es-SV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 anchorCtr="1">
                    <a:solidFill>
                      <a:srgbClr val="58A947"/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0" indent="-17938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aaaaa</a:t>
                      </a:r>
                      <a:endParaRPr lang="es-SV" sz="1300" b="1" dirty="0" smtClean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lvl="0" indent="-17938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bbbbb</a:t>
                      </a:r>
                      <a:endParaRPr lang="es-SV" sz="1300" b="1" dirty="0" smtClean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lvl="0" indent="-17938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ccccc</a:t>
                      </a:r>
                      <a:endParaRPr lang="es-SV" sz="1300" b="1" dirty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356" marR="5235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691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C542-1C8D-4238-9856-30F827B92C86}" type="datetimeFigureOut">
              <a:rPr lang="es-SV" smtClean="0"/>
              <a:pPr/>
              <a:t>02/06/2016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A96-C64D-4805-ACEA-0E8728E867F5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  <p:graphicFrame>
        <p:nvGraphicFramePr>
          <p:cNvPr id="7" name="Tabl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2155508"/>
              </p:ext>
            </p:extLst>
          </p:nvPr>
        </p:nvGraphicFramePr>
        <p:xfrm>
          <a:off x="395536" y="1196752"/>
          <a:ext cx="8342888" cy="5021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410"/>
                <a:gridCol w="7127478"/>
              </a:tblGrid>
              <a:tr h="3791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300" dirty="0" smtClean="0">
                          <a:effectLst/>
                          <a:latin typeface="+mn-lt"/>
                        </a:rPr>
                        <a:t>Título</a:t>
                      </a:r>
                      <a:endParaRPr lang="es-SV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solidFill>
                      <a:srgbClr val="004C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300" dirty="0" smtClean="0">
                          <a:effectLst/>
                          <a:latin typeface="+mn-lt"/>
                        </a:rPr>
                        <a:t>título</a:t>
                      </a:r>
                      <a:r>
                        <a:rPr lang="es-SV" sz="1300" dirty="0">
                          <a:effectLst/>
                          <a:latin typeface="+mn-lt"/>
                        </a:rPr>
                        <a:t> </a:t>
                      </a:r>
                      <a:endParaRPr lang="es-SV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solidFill>
                      <a:srgbClr val="004C6F"/>
                    </a:solidFill>
                  </a:tcPr>
                </a:tc>
              </a:tr>
              <a:tr h="57488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300" dirty="0" smtClean="0">
                          <a:effectLst/>
                          <a:latin typeface="+mn-lt"/>
                        </a:rPr>
                        <a:t>Título</a:t>
                      </a:r>
                      <a:endParaRPr lang="es-SV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 anchorCtr="1">
                    <a:solidFill>
                      <a:srgbClr val="004C6F"/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0" indent="-179388">
                        <a:spcBef>
                          <a:spcPts val="4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aaaaa</a:t>
                      </a:r>
                      <a:endParaRPr lang="es-SV" sz="13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lvl="0" indent="-17938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bbbbb</a:t>
                      </a:r>
                      <a:endParaRPr lang="es-SV" sz="1300" b="1" dirty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8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300" dirty="0" smtClean="0">
                          <a:effectLst/>
                          <a:latin typeface="+mn-lt"/>
                        </a:rPr>
                        <a:t>Título</a:t>
                      </a:r>
                      <a:endParaRPr lang="es-SV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 anchorCtr="1">
                    <a:solidFill>
                      <a:srgbClr val="004C6F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aaaaa</a:t>
                      </a:r>
                      <a:endParaRPr lang="es-SV" sz="1300" b="1" dirty="0" smtClean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bbbbb</a:t>
                      </a:r>
                      <a:endParaRPr lang="es-SV" sz="1300" b="1" dirty="0" smtClean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lvl="0" indent="-17938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ccccc</a:t>
                      </a:r>
                      <a:endParaRPr lang="es-SV" sz="1300" b="1" dirty="0" smtClean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356" marR="5235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23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300" dirty="0" smtClean="0">
                          <a:effectLst/>
                          <a:latin typeface="+mn-lt"/>
                        </a:rPr>
                        <a:t>Título</a:t>
                      </a:r>
                      <a:endParaRPr lang="es-SV" sz="13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3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s-SV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 anchorCtr="1">
                    <a:solidFill>
                      <a:srgbClr val="004C6F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aaaaa</a:t>
                      </a:r>
                      <a:endParaRPr lang="es-SV" sz="1300" b="1" dirty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lvl="0" indent="-17938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bbbbb</a:t>
                      </a:r>
                      <a:endParaRPr lang="es-SV" sz="1300" b="1" dirty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ccccc</a:t>
                      </a:r>
                      <a:endParaRPr lang="es-SV" sz="1300" b="1" dirty="0" smtClean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356" marR="523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534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300" dirty="0" smtClean="0">
                          <a:effectLst/>
                          <a:latin typeface="+mn-lt"/>
                        </a:rPr>
                        <a:t>Título</a:t>
                      </a:r>
                      <a:endParaRPr lang="es-SV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 anchorCtr="1">
                    <a:solidFill>
                      <a:srgbClr val="004C6F"/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0" indent="-17938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aaaaa</a:t>
                      </a:r>
                      <a:endParaRPr lang="es-SV" sz="1300" b="1" dirty="0" smtClean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lvl="0" indent="-17938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bbbbb</a:t>
                      </a:r>
                      <a:endParaRPr lang="es-SV" sz="1300" b="1" dirty="0" smtClean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lvl="0" indent="-17938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ccccc</a:t>
                      </a:r>
                      <a:endParaRPr lang="es-SV" sz="1300" b="1" dirty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356" marR="5235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-4903"/>
            <a:ext cx="9144000" cy="9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74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C542-1C8D-4238-9856-30F827B92C86}" type="datetimeFigureOut">
              <a:rPr lang="es-SV" smtClean="0"/>
              <a:pPr/>
              <a:t>02/06/2016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A96-C64D-4805-ACEA-0E8728E867F5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  <p:graphicFrame>
        <p:nvGraphicFramePr>
          <p:cNvPr id="7" name="Tabl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88836010"/>
              </p:ext>
            </p:extLst>
          </p:nvPr>
        </p:nvGraphicFramePr>
        <p:xfrm>
          <a:off x="467544" y="1628800"/>
          <a:ext cx="8342888" cy="482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410"/>
                <a:gridCol w="7127478"/>
              </a:tblGrid>
              <a:tr h="3791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300" dirty="0" smtClean="0">
                          <a:effectLst/>
                          <a:latin typeface="+mn-lt"/>
                        </a:rPr>
                        <a:t>Título</a:t>
                      </a:r>
                      <a:endParaRPr lang="es-SV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solidFill>
                      <a:srgbClr val="9867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300" dirty="0" smtClean="0">
                          <a:effectLst/>
                          <a:latin typeface="+mn-lt"/>
                        </a:rPr>
                        <a:t>título</a:t>
                      </a:r>
                      <a:r>
                        <a:rPr lang="es-SV" sz="1300" dirty="0">
                          <a:effectLst/>
                          <a:latin typeface="+mn-lt"/>
                        </a:rPr>
                        <a:t> </a:t>
                      </a:r>
                      <a:endParaRPr lang="es-SV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solidFill>
                      <a:srgbClr val="98673F"/>
                    </a:solidFill>
                  </a:tcPr>
                </a:tc>
              </a:tr>
              <a:tr h="57488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300" dirty="0" smtClean="0">
                          <a:effectLst/>
                          <a:latin typeface="+mn-lt"/>
                        </a:rPr>
                        <a:t>Título</a:t>
                      </a:r>
                      <a:endParaRPr lang="es-SV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 anchorCtr="1">
                    <a:solidFill>
                      <a:srgbClr val="98673F"/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0" indent="-179388">
                        <a:spcBef>
                          <a:spcPts val="4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aaaaa</a:t>
                      </a:r>
                      <a:endParaRPr lang="es-SV" sz="13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lvl="0" indent="-17938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bbbbb</a:t>
                      </a:r>
                      <a:endParaRPr lang="es-SV" sz="1300" b="1" dirty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8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300" dirty="0" smtClean="0">
                          <a:effectLst/>
                          <a:latin typeface="+mn-lt"/>
                        </a:rPr>
                        <a:t>Título</a:t>
                      </a:r>
                      <a:endParaRPr lang="es-SV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 anchorCtr="1">
                    <a:solidFill>
                      <a:srgbClr val="98673F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aaaaa</a:t>
                      </a:r>
                      <a:endParaRPr lang="es-SV" sz="1300" b="1" dirty="0" smtClean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bbbbb</a:t>
                      </a:r>
                      <a:endParaRPr lang="es-SV" sz="1300" b="1" dirty="0" smtClean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lvl="0" indent="-17938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ccccc</a:t>
                      </a:r>
                      <a:endParaRPr lang="es-SV" sz="1300" b="1" dirty="0" smtClean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356" marR="5235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23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300" dirty="0" smtClean="0">
                          <a:effectLst/>
                          <a:latin typeface="+mn-lt"/>
                        </a:rPr>
                        <a:t>Título</a:t>
                      </a:r>
                      <a:endParaRPr lang="es-SV" sz="13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3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s-SV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 anchorCtr="1">
                    <a:solidFill>
                      <a:srgbClr val="98673F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aaaaa</a:t>
                      </a:r>
                      <a:endParaRPr lang="es-SV" sz="1300" b="1" dirty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lvl="0" indent="-17938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bbbbb</a:t>
                      </a:r>
                      <a:endParaRPr lang="es-SV" sz="1300" b="1" dirty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ccccc</a:t>
                      </a:r>
                      <a:endParaRPr lang="es-SV" sz="1300" b="1" dirty="0" smtClean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356" marR="523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3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300" dirty="0" smtClean="0">
                          <a:effectLst/>
                          <a:latin typeface="+mn-lt"/>
                        </a:rPr>
                        <a:t>Título</a:t>
                      </a:r>
                      <a:endParaRPr lang="es-SV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 anchorCtr="1">
                    <a:solidFill>
                      <a:srgbClr val="98673F"/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0" indent="-17938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aaaaa</a:t>
                      </a:r>
                      <a:endParaRPr lang="es-SV" sz="1300" b="1" dirty="0" smtClean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lvl="0" indent="-17938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bbbbb</a:t>
                      </a:r>
                      <a:endParaRPr lang="es-SV" sz="1300" b="1" dirty="0" smtClean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lvl="0" indent="-179388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300" b="1" dirty="0" err="1" smtClean="0">
                          <a:solidFill>
                            <a:srgbClr val="004C6F"/>
                          </a:solidFill>
                          <a:effectLst/>
                          <a:latin typeface="Arial Narrow" panose="020B0606020202030204" pitchFamily="34" charset="0"/>
                        </a:rPr>
                        <a:t>ccccc</a:t>
                      </a:r>
                      <a:endParaRPr lang="es-SV" sz="1300" b="1" dirty="0">
                        <a:solidFill>
                          <a:srgbClr val="004C6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356" marR="5235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221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C542-1C8D-4238-9856-30F827B92C86}" type="datetimeFigureOut">
              <a:rPr lang="es-SV" smtClean="0"/>
              <a:pPr/>
              <a:t>02/06/2016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A96-C64D-4805-ACEA-0E8728E867F5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6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C542-1C8D-4238-9856-30F827B92C86}" type="datetimeFigureOut">
              <a:rPr lang="es-SV" smtClean="0"/>
              <a:pPr/>
              <a:t>02/06/2016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A96-C64D-4805-ACEA-0E8728E867F5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C542-1C8D-4238-9856-30F827B92C86}" type="datetimeFigureOut">
              <a:rPr lang="es-SV" smtClean="0"/>
              <a:pPr/>
              <a:t>02/06/2016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A96-C64D-4805-ACEA-0E8728E867F5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9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C542-1C8D-4238-9856-30F827B92C86}" type="datetimeFigureOut">
              <a:rPr lang="es-SV" smtClean="0"/>
              <a:pPr/>
              <a:t>02/06/2016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A96-C64D-4805-ACEA-0E8728E867F5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C542-1C8D-4238-9856-30F827B92C86}" type="datetimeFigureOut">
              <a:rPr lang="es-SV" smtClean="0"/>
              <a:pPr/>
              <a:t>02/06/2016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A96-C64D-4805-ACEA-0E8728E867F5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1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C542-1C8D-4238-9856-30F827B92C86}" type="datetimeFigureOut">
              <a:rPr lang="es-SV" smtClean="0"/>
              <a:pPr/>
              <a:t>02/06/2016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A96-C64D-4805-ACEA-0E8728E867F5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C542-1C8D-4238-9856-30F827B92C86}" type="datetimeFigureOut">
              <a:rPr lang="es-SV" smtClean="0"/>
              <a:pPr/>
              <a:t>02/06/2016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A96-C64D-4805-ACEA-0E8728E867F5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-4903"/>
            <a:ext cx="9144000" cy="9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5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C542-1C8D-4238-9856-30F827B92C86}" type="datetimeFigureOut">
              <a:rPr lang="es-SV" smtClean="0"/>
              <a:pPr/>
              <a:t>02/06/2016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A96-C64D-4805-ACEA-0E8728E867F5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5"/>
            <a:ext cx="9144000" cy="9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2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C542-1C8D-4238-9856-30F827B92C86}" type="datetimeFigureOut">
              <a:rPr lang="es-SV" smtClean="0"/>
              <a:pPr/>
              <a:t>02/06/2016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A96-C64D-4805-ACEA-0E8728E867F5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1"/>
            <a:ext cx="914400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6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8"/>
          <a:stretch/>
        </p:blipFill>
        <p:spPr>
          <a:xfrm>
            <a:off x="0" y="0"/>
            <a:ext cx="9144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3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8C542-1C8D-4238-9856-30F827B92C86}" type="datetimeFigureOut">
              <a:rPr lang="es-SV" smtClean="0"/>
              <a:pPr/>
              <a:t>02/06/2016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91A96-C64D-4805-ACEA-0E8728E867F5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62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9" r:id="rId9"/>
    <p:sldLayoutId id="2147483660" r:id="rId10"/>
    <p:sldLayoutId id="2147483661" r:id="rId11"/>
    <p:sldLayoutId id="2147483663" r:id="rId12"/>
    <p:sldLayoutId id="2147483662" r:id="rId13"/>
    <p:sldLayoutId id="2147483664" r:id="rId14"/>
    <p:sldLayoutId id="2147483658" r:id="rId15"/>
    <p:sldLayoutId id="2147483655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/>
          <p:cNvSpPr txBox="1">
            <a:spLocks/>
          </p:cNvSpPr>
          <p:nvPr/>
        </p:nvSpPr>
        <p:spPr>
          <a:xfrm>
            <a:off x="654627" y="3140968"/>
            <a:ext cx="7772400" cy="20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5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s-ES" sz="5000" b="1" dirty="0" smtClean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>
              <a:spcAft>
                <a:spcPts val="600"/>
              </a:spcAft>
            </a:pPr>
            <a:r>
              <a:rPr lang="es-SV" sz="5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US" sz="5400" b="1" dirty="0" smtClean="0">
                <a:solidFill>
                  <a:srgbClr val="BF5A00"/>
                </a:solidFill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Montserrat" panose="00000500000000000000" pitchFamily="50" charset="0"/>
              </a:rPr>
              <a:t>Mapeo</a:t>
            </a:r>
            <a:r>
              <a:rPr lang="en-US" sz="5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 de </a:t>
            </a:r>
            <a:r>
              <a:rPr lang="en-US" sz="5000" b="1" dirty="0" err="1" smtClean="0">
                <a:solidFill>
                  <a:schemeClr val="bg1"/>
                </a:solidFill>
                <a:latin typeface="Montserrat" panose="00000500000000000000" pitchFamily="50" charset="0"/>
              </a:rPr>
              <a:t>Iniciativas</a:t>
            </a:r>
            <a:r>
              <a:rPr lang="en-US" sz="5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Montserrat" panose="00000500000000000000" pitchFamily="50" charset="0"/>
              </a:rPr>
              <a:t>Agroecológicas</a:t>
            </a:r>
            <a:r>
              <a:rPr lang="en-US" sz="5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Montserrat" panose="00000500000000000000" pitchFamily="50" charset="0"/>
              </a:rPr>
              <a:t>Exitosas</a:t>
            </a:r>
            <a:r>
              <a:rPr lang="en-US" sz="5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s-SV" dirty="0" smtClean="0">
                <a:solidFill>
                  <a:schemeClr val="bg1"/>
                </a:solidFill>
                <a:latin typeface="Montserrat" panose="00000500000000000000" pitchFamily="50" charset="0"/>
              </a:rPr>
              <a:t/>
            </a:r>
            <a:br>
              <a:rPr lang="es-SV" dirty="0" smtClean="0">
                <a:solidFill>
                  <a:schemeClr val="bg1"/>
                </a:solidFill>
                <a:latin typeface="Montserrat" panose="00000500000000000000" pitchFamily="50" charset="0"/>
              </a:rPr>
            </a:br>
            <a:endParaRPr lang="es-SV" sz="2500" dirty="0" smtClean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>
              <a:spcAft>
                <a:spcPts val="600"/>
              </a:spcAft>
            </a:pPr>
            <a:r>
              <a:rPr lang="es-SV" sz="25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San Salvador, </a:t>
            </a:r>
            <a:r>
              <a:rPr lang="es-SV" sz="25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7 de junio</a:t>
            </a:r>
            <a:r>
              <a:rPr lang="es-SV" sz="25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s-SV" sz="25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– 2016</a:t>
            </a:r>
            <a:endParaRPr lang="es-ES" sz="25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-27384"/>
            <a:ext cx="9144000" cy="45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0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Diagrama del </a:t>
            </a:r>
            <a:r>
              <a:rPr lang="es-SV" sz="20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proceso de transición hacia la agroecología</a:t>
            </a:r>
            <a:endParaRPr lang="es-SV" sz="2000" dirty="0" smtClean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15" name="Flecha derecha 83"/>
          <p:cNvSpPr/>
          <p:nvPr/>
        </p:nvSpPr>
        <p:spPr>
          <a:xfrm>
            <a:off x="888507" y="3007985"/>
            <a:ext cx="6711905" cy="36036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6" name="CuadroTexto 5"/>
          <p:cNvSpPr txBox="1"/>
          <p:nvPr/>
        </p:nvSpPr>
        <p:spPr>
          <a:xfrm>
            <a:off x="822402" y="2792657"/>
            <a:ext cx="947695" cy="2616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s-SV" sz="1100" b="1" dirty="0" smtClean="0">
                <a:solidFill>
                  <a:srgbClr val="002060"/>
                </a:solidFill>
              </a:rPr>
              <a:t>Organización</a:t>
            </a:r>
            <a:endParaRPr lang="es-SV" sz="1100" b="1" dirty="0">
              <a:solidFill>
                <a:srgbClr val="002060"/>
              </a:solidFill>
            </a:endParaRPr>
          </a:p>
        </p:txBody>
      </p:sp>
      <p:sp>
        <p:nvSpPr>
          <p:cNvPr id="117" name="CuadroTexto 6"/>
          <p:cNvSpPr txBox="1"/>
          <p:nvPr/>
        </p:nvSpPr>
        <p:spPr>
          <a:xfrm>
            <a:off x="1552230" y="3358966"/>
            <a:ext cx="1040670" cy="2616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s-SV" sz="1100" b="1" dirty="0" smtClean="0">
                <a:solidFill>
                  <a:srgbClr val="002060"/>
                </a:solidFill>
              </a:rPr>
              <a:t>Sensibilización</a:t>
            </a:r>
            <a:endParaRPr lang="es-SV" sz="1100" b="1" dirty="0">
              <a:solidFill>
                <a:srgbClr val="002060"/>
              </a:solidFill>
            </a:endParaRPr>
          </a:p>
        </p:txBody>
      </p:sp>
      <p:sp>
        <p:nvSpPr>
          <p:cNvPr id="118" name="CuadroTexto 7"/>
          <p:cNvSpPr txBox="1"/>
          <p:nvPr/>
        </p:nvSpPr>
        <p:spPr>
          <a:xfrm>
            <a:off x="2258719" y="2789593"/>
            <a:ext cx="931665" cy="2616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s-SV" sz="1100" b="1" dirty="0" smtClean="0">
                <a:solidFill>
                  <a:srgbClr val="002060"/>
                </a:solidFill>
              </a:rPr>
              <a:t>Capacitación</a:t>
            </a:r>
            <a:endParaRPr lang="es-SV" sz="1100" b="1" dirty="0">
              <a:solidFill>
                <a:srgbClr val="002060"/>
              </a:solidFill>
            </a:endParaRPr>
          </a:p>
        </p:txBody>
      </p:sp>
      <p:sp>
        <p:nvSpPr>
          <p:cNvPr id="119" name="CuadroTexto 8"/>
          <p:cNvSpPr txBox="1"/>
          <p:nvPr/>
        </p:nvSpPr>
        <p:spPr>
          <a:xfrm>
            <a:off x="2910854" y="3353053"/>
            <a:ext cx="1173719" cy="43088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s-SV" sz="1100" b="1" dirty="0" smtClean="0">
                <a:solidFill>
                  <a:srgbClr val="002060"/>
                </a:solidFill>
              </a:rPr>
              <a:t>Validación /</a:t>
            </a:r>
          </a:p>
          <a:p>
            <a:pPr algn="ctr"/>
            <a:r>
              <a:rPr lang="es-SV" sz="1100" b="1" dirty="0" smtClean="0">
                <a:solidFill>
                  <a:srgbClr val="002060"/>
                </a:solidFill>
              </a:rPr>
              <a:t>Experimentación</a:t>
            </a:r>
            <a:endParaRPr lang="es-SV" sz="1100" b="1" dirty="0">
              <a:solidFill>
                <a:srgbClr val="002060"/>
              </a:solidFill>
            </a:endParaRPr>
          </a:p>
        </p:txBody>
      </p:sp>
      <p:sp>
        <p:nvSpPr>
          <p:cNvPr id="120" name="CuadroTexto 9"/>
          <p:cNvSpPr txBox="1"/>
          <p:nvPr/>
        </p:nvSpPr>
        <p:spPr>
          <a:xfrm>
            <a:off x="3840010" y="2796663"/>
            <a:ext cx="785793" cy="2616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s-SV" sz="1100" b="1" dirty="0" smtClean="0">
                <a:solidFill>
                  <a:srgbClr val="002060"/>
                </a:solidFill>
              </a:rPr>
              <a:t>Transición</a:t>
            </a:r>
            <a:endParaRPr lang="es-SV" sz="1100" b="1" dirty="0">
              <a:solidFill>
                <a:srgbClr val="002060"/>
              </a:solidFill>
            </a:endParaRPr>
          </a:p>
        </p:txBody>
      </p:sp>
      <p:sp>
        <p:nvSpPr>
          <p:cNvPr id="121" name="CuadroTexto 10"/>
          <p:cNvSpPr txBox="1"/>
          <p:nvPr/>
        </p:nvSpPr>
        <p:spPr>
          <a:xfrm>
            <a:off x="4497879" y="3354724"/>
            <a:ext cx="1175322" cy="2616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s-SV" sz="1100" b="1" dirty="0" smtClean="0">
                <a:solidFill>
                  <a:srgbClr val="002060"/>
                </a:solidFill>
              </a:rPr>
              <a:t>Comercialización</a:t>
            </a:r>
            <a:endParaRPr lang="es-SV" sz="1100" b="1" dirty="0">
              <a:solidFill>
                <a:srgbClr val="002060"/>
              </a:solidFill>
            </a:endParaRPr>
          </a:p>
        </p:txBody>
      </p:sp>
      <p:sp>
        <p:nvSpPr>
          <p:cNvPr id="122" name="CuadroTexto 11"/>
          <p:cNvSpPr txBox="1"/>
          <p:nvPr/>
        </p:nvSpPr>
        <p:spPr>
          <a:xfrm>
            <a:off x="5444126" y="2796663"/>
            <a:ext cx="845103" cy="2616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s-SV" sz="1100" b="1" dirty="0" smtClean="0">
                <a:solidFill>
                  <a:srgbClr val="002060"/>
                </a:solidFill>
              </a:rPr>
              <a:t>Ampliación</a:t>
            </a:r>
            <a:endParaRPr lang="es-SV" sz="1100" b="1" dirty="0">
              <a:solidFill>
                <a:srgbClr val="002060"/>
              </a:solidFill>
            </a:endParaRPr>
          </a:p>
        </p:txBody>
      </p:sp>
      <p:sp>
        <p:nvSpPr>
          <p:cNvPr id="123" name="CuadroTexto 12"/>
          <p:cNvSpPr txBox="1"/>
          <p:nvPr/>
        </p:nvSpPr>
        <p:spPr>
          <a:xfrm>
            <a:off x="6230719" y="3358733"/>
            <a:ext cx="870752" cy="43088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s-SV" sz="1100" b="1" dirty="0" smtClean="0">
                <a:solidFill>
                  <a:srgbClr val="002060"/>
                </a:solidFill>
              </a:rPr>
              <a:t>Agregación </a:t>
            </a:r>
          </a:p>
          <a:p>
            <a:pPr algn="ctr"/>
            <a:r>
              <a:rPr lang="es-SV" sz="1100" b="1" dirty="0" smtClean="0">
                <a:solidFill>
                  <a:srgbClr val="002060"/>
                </a:solidFill>
              </a:rPr>
              <a:t>de valor</a:t>
            </a:r>
            <a:endParaRPr lang="es-SV" sz="1100" b="1" dirty="0">
              <a:solidFill>
                <a:srgbClr val="002060"/>
              </a:solidFill>
            </a:endParaRPr>
          </a:p>
        </p:txBody>
      </p:sp>
      <p:sp>
        <p:nvSpPr>
          <p:cNvPr id="124" name="CuadroTexto 22"/>
          <p:cNvSpPr txBox="1"/>
          <p:nvPr/>
        </p:nvSpPr>
        <p:spPr>
          <a:xfrm>
            <a:off x="982978" y="2259237"/>
            <a:ext cx="649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100" dirty="0" smtClean="0"/>
              <a:t>Comités</a:t>
            </a:r>
            <a:endParaRPr lang="es-SV" sz="1100" dirty="0"/>
          </a:p>
        </p:txBody>
      </p:sp>
      <p:sp>
        <p:nvSpPr>
          <p:cNvPr id="125" name="CuadroTexto 23"/>
          <p:cNvSpPr txBox="1"/>
          <p:nvPr/>
        </p:nvSpPr>
        <p:spPr>
          <a:xfrm>
            <a:off x="869146" y="1738263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100" dirty="0" err="1" smtClean="0"/>
              <a:t>ADESCO´s</a:t>
            </a:r>
            <a:endParaRPr lang="es-SV" sz="1100" dirty="0"/>
          </a:p>
        </p:txBody>
      </p:sp>
      <p:sp>
        <p:nvSpPr>
          <p:cNvPr id="126" name="CuadroTexto 24"/>
          <p:cNvSpPr txBox="1"/>
          <p:nvPr/>
        </p:nvSpPr>
        <p:spPr>
          <a:xfrm>
            <a:off x="878134" y="1152358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100" dirty="0" smtClean="0"/>
              <a:t>Cooperativas</a:t>
            </a:r>
            <a:endParaRPr lang="es-SV" sz="1100" dirty="0"/>
          </a:p>
        </p:txBody>
      </p:sp>
      <p:sp>
        <p:nvSpPr>
          <p:cNvPr id="127" name="CuadroTexto 25"/>
          <p:cNvSpPr txBox="1"/>
          <p:nvPr/>
        </p:nvSpPr>
        <p:spPr>
          <a:xfrm>
            <a:off x="1691680" y="5600273"/>
            <a:ext cx="6046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100" dirty="0" smtClean="0"/>
              <a:t>Charlas</a:t>
            </a:r>
            <a:endParaRPr lang="es-SV" sz="1100" dirty="0"/>
          </a:p>
        </p:txBody>
      </p:sp>
      <p:sp>
        <p:nvSpPr>
          <p:cNvPr id="128" name="CuadroTexto 26"/>
          <p:cNvSpPr txBox="1"/>
          <p:nvPr/>
        </p:nvSpPr>
        <p:spPr>
          <a:xfrm>
            <a:off x="1763688" y="4880193"/>
            <a:ext cx="4780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100" dirty="0" smtClean="0"/>
              <a:t>Giras</a:t>
            </a:r>
            <a:endParaRPr lang="es-SV" sz="1100" dirty="0"/>
          </a:p>
        </p:txBody>
      </p:sp>
      <p:sp>
        <p:nvSpPr>
          <p:cNvPr id="129" name="CuadroTexto 27"/>
          <p:cNvSpPr txBox="1"/>
          <p:nvPr/>
        </p:nvSpPr>
        <p:spPr>
          <a:xfrm>
            <a:off x="1547664" y="4160113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100" dirty="0" smtClean="0"/>
              <a:t>Intercambios</a:t>
            </a:r>
            <a:endParaRPr lang="es-SV" sz="1100" dirty="0"/>
          </a:p>
        </p:txBody>
      </p:sp>
      <p:sp>
        <p:nvSpPr>
          <p:cNvPr id="130" name="CuadroTexto 28"/>
          <p:cNvSpPr txBox="1"/>
          <p:nvPr/>
        </p:nvSpPr>
        <p:spPr>
          <a:xfrm>
            <a:off x="2432601" y="2255221"/>
            <a:ext cx="6303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100" dirty="0" smtClean="0"/>
              <a:t>Talleres</a:t>
            </a:r>
            <a:endParaRPr lang="es-SV" sz="1100" dirty="0"/>
          </a:p>
        </p:txBody>
      </p:sp>
      <p:sp>
        <p:nvSpPr>
          <p:cNvPr id="131" name="CuadroTexto 29"/>
          <p:cNvSpPr txBox="1"/>
          <p:nvPr/>
        </p:nvSpPr>
        <p:spPr>
          <a:xfrm>
            <a:off x="2257582" y="1689741"/>
            <a:ext cx="11095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100" dirty="0" smtClean="0"/>
              <a:t>Demostraciones</a:t>
            </a:r>
            <a:endParaRPr lang="es-SV" sz="1100" dirty="0"/>
          </a:p>
        </p:txBody>
      </p:sp>
      <p:sp>
        <p:nvSpPr>
          <p:cNvPr id="132" name="CuadroTexto 30"/>
          <p:cNvSpPr txBox="1"/>
          <p:nvPr/>
        </p:nvSpPr>
        <p:spPr>
          <a:xfrm>
            <a:off x="2403131" y="1124289"/>
            <a:ext cx="657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100" dirty="0" smtClean="0"/>
              <a:t>Parcelas</a:t>
            </a:r>
            <a:endParaRPr lang="es-SV" sz="1100" dirty="0"/>
          </a:p>
        </p:txBody>
      </p:sp>
      <p:sp>
        <p:nvSpPr>
          <p:cNvPr id="133" name="CuadroTexto 32"/>
          <p:cNvSpPr txBox="1"/>
          <p:nvPr/>
        </p:nvSpPr>
        <p:spPr>
          <a:xfrm>
            <a:off x="3022117" y="4811224"/>
            <a:ext cx="9172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1100" dirty="0" smtClean="0"/>
              <a:t>Campesino a</a:t>
            </a:r>
          </a:p>
          <a:p>
            <a:pPr algn="ctr"/>
            <a:r>
              <a:rPr lang="es-SV" sz="1100" dirty="0" smtClean="0"/>
              <a:t>campesino</a:t>
            </a:r>
            <a:endParaRPr lang="es-SV" sz="1100" dirty="0"/>
          </a:p>
        </p:txBody>
      </p:sp>
      <p:sp>
        <p:nvSpPr>
          <p:cNvPr id="134" name="CuadroTexto 33"/>
          <p:cNvSpPr txBox="1"/>
          <p:nvPr/>
        </p:nvSpPr>
        <p:spPr>
          <a:xfrm>
            <a:off x="2890448" y="416152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100" dirty="0" smtClean="0"/>
              <a:t>Escuelas de campo</a:t>
            </a:r>
            <a:endParaRPr lang="es-SV" sz="1100" dirty="0"/>
          </a:p>
        </p:txBody>
      </p:sp>
      <p:sp>
        <p:nvSpPr>
          <p:cNvPr id="135" name="CuadroTexto 34"/>
          <p:cNvSpPr txBox="1"/>
          <p:nvPr/>
        </p:nvSpPr>
        <p:spPr>
          <a:xfrm>
            <a:off x="3824262" y="2158965"/>
            <a:ext cx="846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100" dirty="0" smtClean="0"/>
              <a:t>Sustitución </a:t>
            </a:r>
          </a:p>
          <a:p>
            <a:r>
              <a:rPr lang="es-SV" sz="1100" dirty="0" smtClean="0"/>
              <a:t>de insumos</a:t>
            </a:r>
            <a:endParaRPr lang="es-SV" sz="1100" dirty="0"/>
          </a:p>
        </p:txBody>
      </p:sp>
      <p:sp>
        <p:nvSpPr>
          <p:cNvPr id="136" name="CuadroTexto 35"/>
          <p:cNvSpPr txBox="1"/>
          <p:nvPr/>
        </p:nvSpPr>
        <p:spPr>
          <a:xfrm>
            <a:off x="3753491" y="1605538"/>
            <a:ext cx="101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100" dirty="0" smtClean="0"/>
              <a:t>Diversificación</a:t>
            </a:r>
            <a:endParaRPr lang="es-SV" sz="1100" dirty="0"/>
          </a:p>
        </p:txBody>
      </p:sp>
      <p:sp>
        <p:nvSpPr>
          <p:cNvPr id="137" name="CuadroTexto 36"/>
          <p:cNvSpPr txBox="1"/>
          <p:nvPr/>
        </p:nvSpPr>
        <p:spPr>
          <a:xfrm>
            <a:off x="3746126" y="919753"/>
            <a:ext cx="9845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1100" dirty="0" smtClean="0"/>
              <a:t>Conservación </a:t>
            </a:r>
          </a:p>
          <a:p>
            <a:pPr algn="ctr"/>
            <a:r>
              <a:rPr lang="es-SV" sz="1100" dirty="0" smtClean="0"/>
              <a:t>de suelos</a:t>
            </a:r>
            <a:endParaRPr lang="es-SV" sz="1100" dirty="0"/>
          </a:p>
        </p:txBody>
      </p:sp>
      <p:sp>
        <p:nvSpPr>
          <p:cNvPr id="138" name="CuadroTexto 37"/>
          <p:cNvSpPr txBox="1"/>
          <p:nvPr/>
        </p:nvSpPr>
        <p:spPr>
          <a:xfrm>
            <a:off x="4067944" y="4664169"/>
            <a:ext cx="1896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100" dirty="0" smtClean="0"/>
              <a:t>Compras del Gobierno</a:t>
            </a:r>
            <a:endParaRPr lang="es-SV" sz="1100" dirty="0"/>
          </a:p>
        </p:txBody>
      </p:sp>
      <p:sp>
        <p:nvSpPr>
          <p:cNvPr id="139" name="CuadroTexto 38"/>
          <p:cNvSpPr txBox="1"/>
          <p:nvPr/>
        </p:nvSpPr>
        <p:spPr>
          <a:xfrm>
            <a:off x="4423980" y="4232121"/>
            <a:ext cx="1156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100" dirty="0" smtClean="0"/>
              <a:t>Mercado local</a:t>
            </a:r>
            <a:endParaRPr lang="es-SV" sz="1100" dirty="0"/>
          </a:p>
        </p:txBody>
      </p:sp>
      <p:sp>
        <p:nvSpPr>
          <p:cNvPr id="140" name="CuadroTexto 39"/>
          <p:cNvSpPr txBox="1"/>
          <p:nvPr/>
        </p:nvSpPr>
        <p:spPr>
          <a:xfrm>
            <a:off x="4572000" y="3800073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100" dirty="0" smtClean="0"/>
              <a:t>Comunidad</a:t>
            </a:r>
            <a:endParaRPr lang="es-SV" sz="1100" dirty="0"/>
          </a:p>
        </p:txBody>
      </p:sp>
      <p:sp>
        <p:nvSpPr>
          <p:cNvPr id="141" name="CuadroTexto 40"/>
          <p:cNvSpPr txBox="1"/>
          <p:nvPr/>
        </p:nvSpPr>
        <p:spPr>
          <a:xfrm>
            <a:off x="3995936" y="5945505"/>
            <a:ext cx="2096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100" dirty="0" smtClean="0"/>
              <a:t>Mercado internacional</a:t>
            </a:r>
            <a:endParaRPr lang="es-SV" sz="1100" dirty="0"/>
          </a:p>
        </p:txBody>
      </p:sp>
      <p:sp>
        <p:nvSpPr>
          <p:cNvPr id="142" name="CuadroTexto 41"/>
          <p:cNvSpPr txBox="1"/>
          <p:nvPr/>
        </p:nvSpPr>
        <p:spPr>
          <a:xfrm>
            <a:off x="4427984" y="5513457"/>
            <a:ext cx="1979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100" dirty="0" smtClean="0"/>
              <a:t>Hoteles y restaurantes</a:t>
            </a:r>
            <a:endParaRPr lang="es-SV" sz="1100" dirty="0"/>
          </a:p>
        </p:txBody>
      </p:sp>
      <p:sp>
        <p:nvSpPr>
          <p:cNvPr id="143" name="CuadroTexto 42"/>
          <p:cNvSpPr txBox="1"/>
          <p:nvPr/>
        </p:nvSpPr>
        <p:spPr>
          <a:xfrm>
            <a:off x="4644008" y="5096217"/>
            <a:ext cx="643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100" dirty="0" smtClean="0"/>
              <a:t>Coyotes</a:t>
            </a:r>
            <a:endParaRPr lang="es-SV" sz="1100" dirty="0"/>
          </a:p>
        </p:txBody>
      </p:sp>
      <p:cxnSp>
        <p:nvCxnSpPr>
          <p:cNvPr id="144" name="Conector recto de flecha 47"/>
          <p:cNvCxnSpPr/>
          <p:nvPr/>
        </p:nvCxnSpPr>
        <p:spPr>
          <a:xfrm flipV="1">
            <a:off x="1287054" y="1970756"/>
            <a:ext cx="0" cy="313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cto de flecha 48"/>
          <p:cNvCxnSpPr/>
          <p:nvPr/>
        </p:nvCxnSpPr>
        <p:spPr>
          <a:xfrm flipV="1">
            <a:off x="1293066" y="2496132"/>
            <a:ext cx="0" cy="313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cto de flecha 49"/>
          <p:cNvCxnSpPr/>
          <p:nvPr/>
        </p:nvCxnSpPr>
        <p:spPr>
          <a:xfrm flipV="1">
            <a:off x="1287054" y="1405260"/>
            <a:ext cx="0" cy="313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de flecha 50"/>
          <p:cNvCxnSpPr/>
          <p:nvPr/>
        </p:nvCxnSpPr>
        <p:spPr>
          <a:xfrm>
            <a:off x="1979712" y="3656057"/>
            <a:ext cx="0" cy="413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cto de flecha 52"/>
          <p:cNvCxnSpPr/>
          <p:nvPr/>
        </p:nvCxnSpPr>
        <p:spPr>
          <a:xfrm>
            <a:off x="1979712" y="4448145"/>
            <a:ext cx="0" cy="413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cto de flecha 53"/>
          <p:cNvCxnSpPr/>
          <p:nvPr/>
        </p:nvCxnSpPr>
        <p:spPr>
          <a:xfrm>
            <a:off x="1979712" y="5168225"/>
            <a:ext cx="0" cy="413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cto de flecha 54"/>
          <p:cNvCxnSpPr/>
          <p:nvPr/>
        </p:nvCxnSpPr>
        <p:spPr>
          <a:xfrm flipV="1">
            <a:off x="2775968" y="2500128"/>
            <a:ext cx="0" cy="313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cto de flecha 55"/>
          <p:cNvCxnSpPr/>
          <p:nvPr/>
        </p:nvCxnSpPr>
        <p:spPr>
          <a:xfrm flipV="1">
            <a:off x="2766944" y="1946693"/>
            <a:ext cx="0" cy="313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cto de flecha 56"/>
          <p:cNvCxnSpPr/>
          <p:nvPr/>
        </p:nvCxnSpPr>
        <p:spPr>
          <a:xfrm flipV="1">
            <a:off x="2757914" y="1381191"/>
            <a:ext cx="0" cy="313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cto de flecha 57"/>
          <p:cNvCxnSpPr/>
          <p:nvPr/>
        </p:nvCxnSpPr>
        <p:spPr>
          <a:xfrm>
            <a:off x="3419872" y="3728065"/>
            <a:ext cx="0" cy="413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cto de flecha 58"/>
          <p:cNvCxnSpPr/>
          <p:nvPr/>
        </p:nvCxnSpPr>
        <p:spPr>
          <a:xfrm>
            <a:off x="3419872" y="4376137"/>
            <a:ext cx="0" cy="413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cto de flecha 59"/>
          <p:cNvCxnSpPr/>
          <p:nvPr/>
        </p:nvCxnSpPr>
        <p:spPr>
          <a:xfrm flipV="1">
            <a:off x="4237807" y="2560295"/>
            <a:ext cx="0" cy="313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ector recto de flecha 60"/>
          <p:cNvCxnSpPr/>
          <p:nvPr/>
        </p:nvCxnSpPr>
        <p:spPr>
          <a:xfrm flipV="1">
            <a:off x="4228784" y="1783849"/>
            <a:ext cx="0" cy="313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cto de flecha 61"/>
          <p:cNvCxnSpPr/>
          <p:nvPr/>
        </p:nvCxnSpPr>
        <p:spPr>
          <a:xfrm flipV="1">
            <a:off x="4237795" y="1321042"/>
            <a:ext cx="0" cy="313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de flecha 76"/>
          <p:cNvCxnSpPr/>
          <p:nvPr/>
        </p:nvCxnSpPr>
        <p:spPr>
          <a:xfrm>
            <a:off x="323528" y="872050"/>
            <a:ext cx="5505234" cy="3667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CuadroTexto 80"/>
          <p:cNvSpPr txBox="1"/>
          <p:nvPr/>
        </p:nvSpPr>
        <p:spPr>
          <a:xfrm>
            <a:off x="2445096" y="548680"/>
            <a:ext cx="1323952" cy="27699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s-SV" sz="1200" b="1" dirty="0" smtClean="0"/>
              <a:t>Acompañamiento</a:t>
            </a:r>
            <a:endParaRPr lang="es-SV" sz="1200" b="1" dirty="0"/>
          </a:p>
        </p:txBody>
      </p:sp>
      <p:sp>
        <p:nvSpPr>
          <p:cNvPr id="166" name="CuadroTexto 82"/>
          <p:cNvSpPr txBox="1"/>
          <p:nvPr/>
        </p:nvSpPr>
        <p:spPr>
          <a:xfrm>
            <a:off x="2649914" y="6248345"/>
            <a:ext cx="612283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SV" sz="1200" b="1" dirty="0" smtClean="0"/>
              <a:t>Restauración del entorno, soberanía alimentaria, servicios ecosistémicos, captura de carbono</a:t>
            </a:r>
            <a:endParaRPr lang="es-SV" sz="1200" b="1" dirty="0"/>
          </a:p>
        </p:txBody>
      </p:sp>
      <p:cxnSp>
        <p:nvCxnSpPr>
          <p:cNvPr id="167" name="Conector recto de flecha 84"/>
          <p:cNvCxnSpPr/>
          <p:nvPr/>
        </p:nvCxnSpPr>
        <p:spPr>
          <a:xfrm>
            <a:off x="3779912" y="6176337"/>
            <a:ext cx="4350590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ctor recto de flecha 73"/>
          <p:cNvCxnSpPr/>
          <p:nvPr/>
        </p:nvCxnSpPr>
        <p:spPr>
          <a:xfrm>
            <a:off x="4932040" y="3584049"/>
            <a:ext cx="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recto de flecha 73"/>
          <p:cNvCxnSpPr/>
          <p:nvPr/>
        </p:nvCxnSpPr>
        <p:spPr>
          <a:xfrm>
            <a:off x="4932040" y="4016097"/>
            <a:ext cx="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ector recto de flecha 73"/>
          <p:cNvCxnSpPr/>
          <p:nvPr/>
        </p:nvCxnSpPr>
        <p:spPr>
          <a:xfrm>
            <a:off x="4932040" y="4448145"/>
            <a:ext cx="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cto de flecha 73"/>
          <p:cNvCxnSpPr/>
          <p:nvPr/>
        </p:nvCxnSpPr>
        <p:spPr>
          <a:xfrm>
            <a:off x="4932040" y="4880193"/>
            <a:ext cx="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 recto de flecha 73"/>
          <p:cNvCxnSpPr/>
          <p:nvPr/>
        </p:nvCxnSpPr>
        <p:spPr>
          <a:xfrm>
            <a:off x="4932040" y="5312241"/>
            <a:ext cx="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recto de flecha 73"/>
          <p:cNvCxnSpPr/>
          <p:nvPr/>
        </p:nvCxnSpPr>
        <p:spPr>
          <a:xfrm>
            <a:off x="4932040" y="5744289"/>
            <a:ext cx="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60"/>
          <p:cNvCxnSpPr/>
          <p:nvPr/>
        </p:nvCxnSpPr>
        <p:spPr>
          <a:xfrm flipV="1">
            <a:off x="5868420" y="2468522"/>
            <a:ext cx="0" cy="313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35"/>
          <p:cNvSpPr txBox="1"/>
          <p:nvPr/>
        </p:nvSpPr>
        <p:spPr>
          <a:xfrm>
            <a:off x="5436096" y="2243491"/>
            <a:ext cx="10198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050" dirty="0" smtClean="0"/>
              <a:t>Arrendamiento</a:t>
            </a:r>
            <a:endParaRPr lang="es-SV" sz="1050" dirty="0"/>
          </a:p>
        </p:txBody>
      </p:sp>
      <p:cxnSp>
        <p:nvCxnSpPr>
          <p:cNvPr id="60" name="Conector recto de flecha 60"/>
          <p:cNvCxnSpPr/>
          <p:nvPr/>
        </p:nvCxnSpPr>
        <p:spPr>
          <a:xfrm flipV="1">
            <a:off x="5868420" y="1968771"/>
            <a:ext cx="0" cy="313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35"/>
          <p:cNvSpPr txBox="1"/>
          <p:nvPr/>
        </p:nvSpPr>
        <p:spPr>
          <a:xfrm>
            <a:off x="5364088" y="1775639"/>
            <a:ext cx="1114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050" dirty="0" smtClean="0"/>
              <a:t>Compra de tierra</a:t>
            </a:r>
            <a:endParaRPr lang="es-SV" sz="1050" dirty="0"/>
          </a:p>
        </p:txBody>
      </p:sp>
      <p:cxnSp>
        <p:nvCxnSpPr>
          <p:cNvPr id="62" name="Conector recto de flecha 74"/>
          <p:cNvCxnSpPr/>
          <p:nvPr/>
        </p:nvCxnSpPr>
        <p:spPr>
          <a:xfrm>
            <a:off x="6648469" y="3849500"/>
            <a:ext cx="4730" cy="2727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35"/>
          <p:cNvSpPr txBox="1"/>
          <p:nvPr/>
        </p:nvSpPr>
        <p:spPr>
          <a:xfrm>
            <a:off x="6156176" y="4131227"/>
            <a:ext cx="9733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050" dirty="0" smtClean="0"/>
              <a:t>Deshidratados</a:t>
            </a:r>
            <a:endParaRPr lang="es-SV" sz="1050" dirty="0"/>
          </a:p>
        </p:txBody>
      </p:sp>
      <p:cxnSp>
        <p:nvCxnSpPr>
          <p:cNvPr id="64" name="Conector recto de flecha 74"/>
          <p:cNvCxnSpPr/>
          <p:nvPr/>
        </p:nvCxnSpPr>
        <p:spPr>
          <a:xfrm>
            <a:off x="6656444" y="4338618"/>
            <a:ext cx="4730" cy="2727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35"/>
          <p:cNvSpPr txBox="1"/>
          <p:nvPr/>
        </p:nvSpPr>
        <p:spPr>
          <a:xfrm>
            <a:off x="6035199" y="4588423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050" dirty="0" smtClean="0"/>
              <a:t>Vinos, jugos y jaleas</a:t>
            </a:r>
            <a:endParaRPr lang="es-SV" sz="1050" dirty="0"/>
          </a:p>
        </p:txBody>
      </p:sp>
      <p:cxnSp>
        <p:nvCxnSpPr>
          <p:cNvPr id="66" name="Conector recto de flecha 74"/>
          <p:cNvCxnSpPr/>
          <p:nvPr/>
        </p:nvCxnSpPr>
        <p:spPr>
          <a:xfrm>
            <a:off x="6672392" y="4806470"/>
            <a:ext cx="4730" cy="2727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35"/>
          <p:cNvSpPr txBox="1"/>
          <p:nvPr/>
        </p:nvSpPr>
        <p:spPr>
          <a:xfrm>
            <a:off x="6084168" y="5066890"/>
            <a:ext cx="12522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050" dirty="0" smtClean="0"/>
              <a:t>Harinas y derivados</a:t>
            </a:r>
            <a:endParaRPr lang="es-SV" sz="1050" dirty="0"/>
          </a:p>
        </p:txBody>
      </p:sp>
      <p:cxnSp>
        <p:nvCxnSpPr>
          <p:cNvPr id="68" name="Conector recto de flecha 74"/>
          <p:cNvCxnSpPr/>
          <p:nvPr/>
        </p:nvCxnSpPr>
        <p:spPr>
          <a:xfrm>
            <a:off x="6688343" y="5274322"/>
            <a:ext cx="4730" cy="2727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35"/>
          <p:cNvSpPr txBox="1"/>
          <p:nvPr/>
        </p:nvSpPr>
        <p:spPr>
          <a:xfrm>
            <a:off x="6189398" y="5513457"/>
            <a:ext cx="10279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050" dirty="0" smtClean="0"/>
              <a:t>Beneficiado, tostado y empacado</a:t>
            </a:r>
            <a:endParaRPr lang="es-SV" sz="1050" dirty="0"/>
          </a:p>
        </p:txBody>
      </p:sp>
    </p:spTree>
    <p:extLst>
      <p:ext uri="{BB962C8B-B14F-4D97-AF65-F5344CB8AC3E}">
        <p14:creationId xmlns:p14="http://schemas.microsoft.com/office/powerpoint/2010/main" val="14796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1113"/>
            <a:ext cx="9144000" cy="45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Conclusiones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323528" y="836712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Salvador existen experiencias agroecológicas que han sido apoyadas por diversas organizaciones sociales y gremios de productores y productoras pero sin un marco institucional lo suficientemente robusto para ampliar la </a:t>
            </a:r>
            <a:r>
              <a:rPr lang="es-SV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escala.</a:t>
            </a:r>
          </a:p>
          <a:p>
            <a:endParaRPr lang="es-SV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SV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SV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últimos años las acciones de política pública han estado enfocadas a enfrentar un contexto de crisis socio económica </a:t>
            </a:r>
            <a:r>
              <a:rPr lang="es-SV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vulnerabilidad </a:t>
            </a:r>
            <a:r>
              <a:rPr lang="es-SV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 incrementada por la variabilidad climática, </a:t>
            </a:r>
            <a:r>
              <a:rPr lang="es-SV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ha </a:t>
            </a:r>
            <a:r>
              <a:rPr lang="es-SV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 produciendo nuevos enfoques, programas y estrategias de acción, al mismo tiempo que se han ido impulsando espacios de dialogo de </a:t>
            </a:r>
            <a:r>
              <a:rPr lang="es-SV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políticas.</a:t>
            </a:r>
          </a:p>
          <a:p>
            <a:endParaRPr lang="es-SV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confluencia entre la acción de las organizaciones sociales y apertura de las políticas públicas </a:t>
            </a:r>
            <a:r>
              <a:rPr lang="es-SV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</a:t>
            </a:r>
            <a:r>
              <a:rPr lang="es-SV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nuevas oportunidades para que las iniciativas sociales que apuestan </a:t>
            </a:r>
            <a:r>
              <a:rPr lang="es-SV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SV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agroecología sean parte de </a:t>
            </a:r>
            <a:r>
              <a:rPr lang="es-SV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SV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que permita avanzar hacia una agricultura familiar agroecológica como opción de agricultura sostenible. </a:t>
            </a:r>
          </a:p>
          <a:p>
            <a:endParaRPr lang="es-SV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75856" y="-27384"/>
            <a:ext cx="239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Montserrat" panose="00000500000000000000" pitchFamily="50" charset="0"/>
              </a:rPr>
              <a:t>Conclusiones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323528" y="1035853"/>
            <a:ext cx="8496944" cy="321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cambio de la agricultura convencional a una agricultura familiar campesina con base en la agroecología va </a:t>
            </a:r>
            <a:r>
              <a:rPr lang="es-SV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más </a:t>
            </a:r>
            <a:r>
              <a:rPr lang="es-SV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allá que l</a:t>
            </a:r>
            <a:r>
              <a:rPr lang="es-SV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s-SV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simple sustitución de técnicas e insumos, </a:t>
            </a:r>
            <a:r>
              <a:rPr lang="es-SV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</a:t>
            </a:r>
            <a:r>
              <a:rPr lang="es-SV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cambio en la mentalidad, en la conciencia, como lo demuestran las </a:t>
            </a:r>
            <a:r>
              <a:rPr lang="es-SV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experiencias analizadas.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SV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Además del cambio de mentalidad se </a:t>
            </a:r>
            <a:r>
              <a:rPr lang="es-SV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requiere de un soporte institucional con base territorial que </a:t>
            </a:r>
            <a:r>
              <a:rPr lang="es-SV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facilite </a:t>
            </a:r>
            <a:r>
              <a:rPr lang="es-SV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desarrollo de nuevas habilidades y la adquisición de otros saberes tecnológicos al alcance de los agricultores familiares. </a:t>
            </a:r>
            <a:endParaRPr lang="es-SV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8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19872" y="4554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Recomendaciones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611560" y="1052736"/>
            <a:ext cx="8136904" cy="4365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Desarrollar un sistema territorial, participativo e inclusivo para la promoción y escalamiento de la agroecología</a:t>
            </a:r>
            <a:r>
              <a:rPr lang="es-SV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s-SV" b="1" i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SV" b="1" i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s-SV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Territorializar la investigación y asistencia técnica.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s-SV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Fomentar y  consolidar la organización.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s-SV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Promover metodologías de aprendizaje entre pares (Ej. “campesino a campesino.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s-SV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Facilitar condiciones para que las familias puedan experimentar en sus propias parcelas.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s-SV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Facilitar condiciones para fortalecer la participación de mujeres y jóvenes.</a:t>
            </a:r>
            <a:endParaRPr lang="es-SV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692696"/>
            <a:ext cx="8424936" cy="347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Investigación y tecnología accesible a los productores y a las características de los territorios</a:t>
            </a:r>
            <a:r>
              <a:rPr lang="es-SV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SV" b="1" i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-Territorializar la investigación tecnológica y hacerla participativa desde sus etapas iniciales.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-Enfatizar tecnologías pertinentes a los dominios de recomendación, que se puedan ver como experiencias concretas en las parcelas de sus pares.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Facilitar el uso de tecnologías que aseguren la disponibilidad de agua para la producción familiar.</a:t>
            </a:r>
            <a:endParaRPr lang="es-SV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45730" y="44624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Montserrat" panose="00000500000000000000" pitchFamily="50" charset="0"/>
              </a:rPr>
              <a:t>Recomendaciones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52950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548680"/>
            <a:ext cx="8496944" cy="6277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Programas de Incentivos que aseguren una transición adecuada y la consolidación del paradigma agroecológico</a:t>
            </a:r>
            <a:r>
              <a:rPr lang="es-SV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que apoyen el proceso de transición hacia la agroecología</a:t>
            </a: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-Apoyar 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comercialización de los productos agroecológicos producidos por la agricultura familiar. </a:t>
            </a:r>
            <a:endParaRPr lang="es-SV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SV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un marco de políticas que promueva el desarrollo de la agroecología en El Salvador. </a:t>
            </a:r>
            <a:endParaRPr lang="es-SV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vanzar 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 marco de políticas que permita institucionalizar la agroecología </a:t>
            </a: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agricultura de alto interés social y económico </a:t>
            </a: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beneficios </a:t>
            </a: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 en términos nutricionales, ambientales y </a:t>
            </a: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económicos y que además 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permita organizar las acciones estatales y sociales </a:t>
            </a: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pasar 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buenas experiencias dispersas a un modelo consolidado de agroecología para los territorios rurales de El Salvador. </a:t>
            </a:r>
            <a:endParaRPr lang="es-SV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SV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6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67744" y="89337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Objetivo del estudio</a:t>
            </a:r>
            <a:endParaRPr lang="es-SV" sz="2800" dirty="0"/>
          </a:p>
        </p:txBody>
      </p:sp>
      <p:sp>
        <p:nvSpPr>
          <p:cNvPr id="4" name="Rectángulo 7"/>
          <p:cNvSpPr/>
          <p:nvPr/>
        </p:nvSpPr>
        <p:spPr>
          <a:xfrm>
            <a:off x="1115616" y="2132856"/>
            <a:ext cx="6912768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altLang="es-SV" sz="2000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y caracterizar experiencias agro-ecológicas con potencial de escalamiento, analizando limitantes y potencialidades para su implementación y su contribución al impacto económico, social y ambiental considerando la participación activa de organizaciones de productores, mujeres y jóvenes</a:t>
            </a:r>
            <a:r>
              <a:rPr lang="es-CL" altLang="es-SV" sz="2000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SV" altLang="es-SV" sz="2000" b="1" dirty="0" smtClean="0">
              <a:solidFill>
                <a:srgbClr val="004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altLang="es-SV" sz="2000" b="1" dirty="0">
              <a:solidFill>
                <a:srgbClr val="004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7"/>
          <p:cNvSpPr/>
          <p:nvPr/>
        </p:nvSpPr>
        <p:spPr>
          <a:xfrm>
            <a:off x="395536" y="2564904"/>
            <a:ext cx="83529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SV" sz="2000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mapeo se inserta en un proceso mas amplio de diálogo de políticas sobre desarrollo rural</a:t>
            </a:r>
            <a:r>
              <a:rPr lang="es-ES" altLang="es-SV" sz="2000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s-ES" altLang="es-SV" sz="2000" b="1" dirty="0">
              <a:solidFill>
                <a:srgbClr val="004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SV" sz="2000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 un inventario, es una investigación cualitativa.</a:t>
            </a:r>
            <a:endParaRPr lang="es-SV" altLang="es-SV" sz="2000" b="1" dirty="0" smtClean="0">
              <a:solidFill>
                <a:srgbClr val="004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SV" altLang="es-SV" sz="2000" b="1" dirty="0">
              <a:solidFill>
                <a:srgbClr val="004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2267744" y="89337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Metodología</a:t>
            </a:r>
            <a:endParaRPr lang="es-SV" sz="3200" dirty="0"/>
          </a:p>
        </p:txBody>
      </p:sp>
      <p:sp>
        <p:nvSpPr>
          <p:cNvPr id="3" name="Rectángulo 7"/>
          <p:cNvSpPr/>
          <p:nvPr/>
        </p:nvSpPr>
        <p:spPr>
          <a:xfrm>
            <a:off x="1331641" y="1772816"/>
            <a:ext cx="6984776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s-ES" altLang="es-SV" sz="2400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 bibliográfica.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s-ES" altLang="es-SV" sz="2400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de recopilación de información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s-ES" altLang="es-SV" sz="2400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Entrevistas semiestructuradas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s-ES" altLang="es-SV" sz="2400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a fincas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s-ES" altLang="es-SV" sz="2400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focales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s-ES" altLang="es-SV" sz="2400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de validación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s-ES" altLang="es-SV" sz="2400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del documento final</a:t>
            </a:r>
            <a:endParaRPr lang="es-SV" altLang="es-SV" sz="2400" b="1" dirty="0" smtClean="0">
              <a:solidFill>
                <a:srgbClr val="004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altLang="es-SV" sz="2400" b="1" dirty="0">
              <a:solidFill>
                <a:srgbClr val="004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1113"/>
            <a:ext cx="9144000" cy="45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Mapa de ubicación de experiencias visitadas </a:t>
            </a:r>
            <a:endParaRPr lang="es-SV" sz="2800" dirty="0" smtClean="0"/>
          </a:p>
        </p:txBody>
      </p:sp>
      <p:pic>
        <p:nvPicPr>
          <p:cNvPr id="3" name="2 Imagen" descr="Parcelas agroecologicas clima relie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630"/>
            <a:ext cx="9144000" cy="5916706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403648" y="5754960"/>
            <a:ext cx="576064" cy="5543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dirty="0" smtClean="0"/>
              <a:t>22</a:t>
            </a:r>
            <a:endParaRPr lang="es-SV" sz="1600" dirty="0"/>
          </a:p>
        </p:txBody>
      </p:sp>
      <p:sp>
        <p:nvSpPr>
          <p:cNvPr id="5" name="Elipse 4"/>
          <p:cNvSpPr/>
          <p:nvPr/>
        </p:nvSpPr>
        <p:spPr>
          <a:xfrm>
            <a:off x="107504" y="5733256"/>
            <a:ext cx="576064" cy="5543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b="1" dirty="0" smtClean="0"/>
              <a:t>81</a:t>
            </a:r>
            <a:endParaRPr lang="es-SV" sz="1600" b="1" dirty="0"/>
          </a:p>
        </p:txBody>
      </p:sp>
      <p:sp>
        <p:nvSpPr>
          <p:cNvPr id="6" name="Elipse 5"/>
          <p:cNvSpPr/>
          <p:nvPr/>
        </p:nvSpPr>
        <p:spPr>
          <a:xfrm>
            <a:off x="755576" y="5754960"/>
            <a:ext cx="576064" cy="5543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b="1" dirty="0" smtClean="0"/>
              <a:t>41</a:t>
            </a:r>
            <a:endParaRPr lang="es-SV" sz="1600" b="1" dirty="0"/>
          </a:p>
        </p:txBody>
      </p:sp>
      <p:sp>
        <p:nvSpPr>
          <p:cNvPr id="7" name="Elipse 6"/>
          <p:cNvSpPr/>
          <p:nvPr/>
        </p:nvSpPr>
        <p:spPr>
          <a:xfrm>
            <a:off x="2051720" y="5754960"/>
            <a:ext cx="576064" cy="5543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dirty="0" smtClean="0"/>
              <a:t>10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63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950476"/>
            <a:ext cx="8712968" cy="4998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Criterios consensados por el </a:t>
            </a:r>
            <a:r>
              <a:rPr lang="es-SV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Comité de Seguimiento del mapeo, </a:t>
            </a:r>
            <a:r>
              <a:rPr lang="es-SV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que las </a:t>
            </a:r>
            <a:r>
              <a:rPr lang="es-SV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iniciativas agro ecológicas de agricultura familiar </a:t>
            </a:r>
            <a:r>
              <a:rPr lang="es-SV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fuesen </a:t>
            </a:r>
            <a:r>
              <a:rPr lang="es-SV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consideradas </a:t>
            </a:r>
            <a:r>
              <a:rPr lang="es-SV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exitosas: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s-SV" b="1" i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SV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Diversidad</a:t>
            </a:r>
            <a:r>
              <a:rPr lang="es-SV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SV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cultivos</a:t>
            </a:r>
            <a:r>
              <a:rPr lang="es-SV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especies, variedades de plantas (de preferencia semillas criollas y especies nativas) y especies animales</a:t>
            </a:r>
            <a:r>
              <a:rPr lang="es-SV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SV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s-SV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uen </a:t>
            </a:r>
            <a:r>
              <a:rPr lang="es-SV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manejo de suelo y agua</a:t>
            </a:r>
            <a:r>
              <a:rPr lang="es-SV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SV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(especialmente que no se queme y se mantenga la cobertura del suelo</a:t>
            </a:r>
            <a:r>
              <a:rPr lang="es-SV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SV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Abandono </a:t>
            </a:r>
            <a:r>
              <a:rPr lang="es-SV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uso de agroquímicos</a:t>
            </a:r>
            <a:r>
              <a:rPr lang="es-SV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SV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al menos que esté en proceso de abandonarlos.</a:t>
            </a:r>
            <a:endParaRPr lang="es-SV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SV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Aceptable </a:t>
            </a:r>
            <a:r>
              <a:rPr lang="es-SV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nivel </a:t>
            </a:r>
            <a:r>
              <a:rPr lang="es-SV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SV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soberanía y seguridad alimentaria</a:t>
            </a:r>
            <a:r>
              <a:rPr lang="es-SV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SV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s-SV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redominancia </a:t>
            </a:r>
            <a:r>
              <a:rPr lang="es-SV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</a:t>
            </a:r>
            <a:r>
              <a:rPr lang="es-SV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uso de recursos locales</a:t>
            </a:r>
            <a:r>
              <a:rPr lang="es-SV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SV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de recursos externos de fácil adquisición.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SV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Disposición a compartir</a:t>
            </a:r>
            <a:r>
              <a:rPr lang="es-SV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SV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experiencias e involucramiento en procesos de interés comunitario.  </a:t>
            </a:r>
            <a:endParaRPr lang="es-SV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6 Rectángulo"/>
          <p:cNvSpPr/>
          <p:nvPr/>
        </p:nvSpPr>
        <p:spPr>
          <a:xfrm>
            <a:off x="2267744" y="15007"/>
            <a:ext cx="5616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Criterios de selección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2598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764704"/>
            <a:ext cx="8424936" cy="5422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experiencias seleccionadas como exitosas fueron aquellas </a:t>
            </a: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SV" b="1" dirty="0" smtClean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Su 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proceso de </a:t>
            </a:r>
            <a:r>
              <a:rPr lang="es-SV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cambio de paradigma 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 más </a:t>
            </a:r>
            <a:r>
              <a:rPr lang="es-SV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consolidado o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 es </a:t>
            </a:r>
            <a:r>
              <a:rPr lang="es-SV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irreversible.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 Que 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pueden ser consideradas como </a:t>
            </a:r>
            <a:r>
              <a:rPr lang="es-SV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referentes </a:t>
            </a:r>
            <a:r>
              <a:rPr lang="es-SV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destacados</a:t>
            </a: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Que  </a:t>
            </a:r>
            <a:r>
              <a:rPr lang="es-SV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muestran </a:t>
            </a:r>
            <a:r>
              <a:rPr lang="es-SV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palpables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restauración en el suelo, la agrobiodiversidad, el aprovechamiento de los recursos locales, el logro de soberanía alimentaria, la generación ingresos en </a:t>
            </a: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efectivo.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Que 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 discurso muestra una </a:t>
            </a:r>
            <a:r>
              <a:rPr lang="es-SV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convicción firme y clara de las ventajas de la </a:t>
            </a:r>
            <a:r>
              <a:rPr lang="es-SV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agroecología.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Que 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están </a:t>
            </a:r>
            <a:r>
              <a:rPr lang="es-SV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dispuestos a compartir 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 </a:t>
            </a:r>
            <a:r>
              <a:rPr lang="es-SV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saberes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seguir aprendiendo de los demás y </a:t>
            </a:r>
            <a:endParaRPr lang="es-SV" b="1" dirty="0" smtClean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Que 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consecuencia del </a:t>
            </a:r>
            <a:r>
              <a:rPr lang="es-SV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cambio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el </a:t>
            </a:r>
            <a:r>
              <a:rPr lang="es-SV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modo de hacer agricultura han mejorado las condiciones de vida 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sus familias. </a:t>
            </a:r>
            <a:endParaRPr lang="es-SV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6 Rectángulo"/>
          <p:cNvSpPr/>
          <p:nvPr/>
        </p:nvSpPr>
        <p:spPr>
          <a:xfrm>
            <a:off x="2267744" y="15007"/>
            <a:ext cx="5616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Criterios de selección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0434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1113"/>
            <a:ext cx="9144000" cy="45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Los protagonistas</a:t>
            </a:r>
            <a:endParaRPr lang="es-ES" dirty="0"/>
          </a:p>
        </p:txBody>
      </p:sp>
      <p:pic>
        <p:nvPicPr>
          <p:cNvPr id="3" name="2 Imagen" descr="Agustín.jpg"/>
          <p:cNvPicPr>
            <a:picLocks noChangeAspect="1"/>
          </p:cNvPicPr>
          <p:nvPr/>
        </p:nvPicPr>
        <p:blipFill>
          <a:blip r:embed="rId2" cstate="print"/>
          <a:srcRect t="13776" r="11458" b="31100"/>
          <a:stretch>
            <a:fillRect/>
          </a:stretch>
        </p:blipFill>
        <p:spPr>
          <a:xfrm>
            <a:off x="20010352" y="585940"/>
            <a:ext cx="1699552" cy="1878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1 Imagen" descr="René Martíne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0" y="2492896"/>
            <a:ext cx="2029316" cy="1708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0 Imagen" descr="Rene Fuentes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7491" y="620688"/>
            <a:ext cx="2282981" cy="1708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Margoth.jpg"/>
          <p:cNvPicPr>
            <a:picLocks noChangeAspect="1"/>
          </p:cNvPicPr>
          <p:nvPr/>
        </p:nvPicPr>
        <p:blipFill>
          <a:blip r:embed="rId5" cstate="print"/>
          <a:srcRect l="8876" t="14848" b="13776"/>
          <a:stretch>
            <a:fillRect/>
          </a:stretch>
        </p:blipFill>
        <p:spPr>
          <a:xfrm>
            <a:off x="3707904" y="4365103"/>
            <a:ext cx="1908212" cy="2232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IMG_1759.JPG"/>
          <p:cNvPicPr>
            <a:picLocks noChangeAspect="1"/>
          </p:cNvPicPr>
          <p:nvPr/>
        </p:nvPicPr>
        <p:blipFill>
          <a:blip r:embed="rId6" cstate="print"/>
          <a:srcRect l="15837" t="7039" r="29611" b="20224"/>
          <a:stretch>
            <a:fillRect/>
          </a:stretch>
        </p:blipFill>
        <p:spPr>
          <a:xfrm>
            <a:off x="3635896" y="2060848"/>
            <a:ext cx="2232248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entrevistas_Apaneca11feb (33).JPG"/>
          <p:cNvPicPr>
            <a:picLocks noChangeAspect="1"/>
          </p:cNvPicPr>
          <p:nvPr/>
        </p:nvPicPr>
        <p:blipFill>
          <a:blip r:embed="rId7" cstate="print"/>
          <a:srcRect l="26200" t="20600" r="15001" b="33200"/>
          <a:stretch>
            <a:fillRect/>
          </a:stretch>
        </p:blipFill>
        <p:spPr>
          <a:xfrm>
            <a:off x="1670405" y="2347765"/>
            <a:ext cx="1749467" cy="1873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chalchuapa-atiquizaya (145).JPG"/>
          <p:cNvPicPr>
            <a:picLocks noChangeAspect="1"/>
          </p:cNvPicPr>
          <p:nvPr/>
        </p:nvPicPr>
        <p:blipFill>
          <a:blip r:embed="rId8" cstate="print"/>
          <a:srcRect l="37436" t="28438" r="31282" b="27325"/>
          <a:stretch>
            <a:fillRect/>
          </a:stretch>
        </p:blipFill>
        <p:spPr>
          <a:xfrm>
            <a:off x="1047179" y="591745"/>
            <a:ext cx="1724621" cy="1829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9 Imagen" descr="Ahuacapan (33).JPG"/>
          <p:cNvPicPr/>
          <p:nvPr/>
        </p:nvPicPr>
        <p:blipFill rotWithShape="1">
          <a:blip r:embed="rId9" cstate="print"/>
          <a:srcRect l="19307" t="9292" r="23951"/>
          <a:stretch/>
        </p:blipFill>
        <p:spPr>
          <a:xfrm>
            <a:off x="-108520" y="1988840"/>
            <a:ext cx="1944216" cy="233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23 Imagen" descr="entrevistas_San_Pedro_Puxtla (78).JPG"/>
          <p:cNvPicPr/>
          <p:nvPr/>
        </p:nvPicPr>
        <p:blipFill rotWithShape="1">
          <a:blip r:embed="rId10" cstate="print"/>
          <a:srcRect l="7902" r="28039" b="8475"/>
          <a:stretch/>
        </p:blipFill>
        <p:spPr>
          <a:xfrm>
            <a:off x="827584" y="4077072"/>
            <a:ext cx="2016224" cy="2156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20 Imagen" descr="Cinquera-19Feb (102)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65840" y="476672"/>
            <a:ext cx="2130296" cy="1634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2 Imagen" descr="Agustín.jpg"/>
          <p:cNvPicPr>
            <a:picLocks noChangeAspect="1"/>
          </p:cNvPicPr>
          <p:nvPr/>
        </p:nvPicPr>
        <p:blipFill>
          <a:blip r:embed="rId2" cstate="print"/>
          <a:srcRect t="13776" r="11458" b="31100"/>
          <a:stretch>
            <a:fillRect/>
          </a:stretch>
        </p:blipFill>
        <p:spPr>
          <a:xfrm>
            <a:off x="6696236" y="4365104"/>
            <a:ext cx="1908212" cy="2109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96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67544" y="89337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Razones por las que la gente no practica la agroecología</a:t>
            </a:r>
            <a:endParaRPr lang="es-SV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71600" y="920334"/>
            <a:ext cx="8172400" cy="56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Rectángulo 7"/>
          <p:cNvSpPr/>
          <p:nvPr/>
        </p:nvSpPr>
        <p:spPr>
          <a:xfrm>
            <a:off x="251520" y="1485939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s-SV" altLang="es-SV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Falta de conocimiento </a:t>
            </a:r>
            <a:r>
              <a:rPr lang="es-SV" altLang="es-SV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</a:t>
            </a:r>
          </a:p>
          <a:p>
            <a:pPr algn="just">
              <a:buFontTx/>
              <a:buChar char="-"/>
            </a:pPr>
            <a:endParaRPr lang="es-SV" altLang="es-SV" b="1" dirty="0" smtClean="0">
              <a:solidFill>
                <a:srgbClr val="004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SV" altLang="es-SV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Razones </a:t>
            </a:r>
            <a:r>
              <a:rPr lang="es-SV" altLang="es-SV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culturales</a:t>
            </a:r>
          </a:p>
          <a:p>
            <a:pPr algn="just">
              <a:buFontTx/>
              <a:buChar char="-"/>
            </a:pPr>
            <a:endParaRPr lang="es-SV" altLang="es-SV" b="1" dirty="0" smtClean="0">
              <a:solidFill>
                <a:srgbClr val="004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SV" altLang="es-SV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Duda de la eficacia de lo orgánico /agroecológico </a:t>
            </a:r>
            <a:r>
              <a:rPr lang="es-SV" altLang="es-SV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</a:t>
            </a:r>
            <a:r>
              <a:rPr lang="es-SV" altLang="es-SV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emor </a:t>
            </a:r>
            <a:r>
              <a:rPr lang="es-SV" altLang="es-SV" b="1" dirty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riesgo de perder</a:t>
            </a:r>
            <a:r>
              <a:rPr lang="es-SV" altLang="es-SV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s-SV" altLang="es-SV" b="1" dirty="0">
              <a:solidFill>
                <a:srgbClr val="004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SV" altLang="es-SV" b="1" dirty="0" smtClean="0">
              <a:solidFill>
                <a:srgbClr val="004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SV" altLang="es-SV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Muy pocos tienen visión ecológica </a:t>
            </a:r>
            <a:endParaRPr lang="es-SV" altLang="es-SV" b="1" dirty="0" smtClean="0">
              <a:solidFill>
                <a:srgbClr val="004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SV" altLang="es-SV" b="1" dirty="0" smtClean="0">
              <a:solidFill>
                <a:srgbClr val="004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SV" altLang="es-SV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Falta de apoyo técnico</a:t>
            </a:r>
            <a:r>
              <a:rPr lang="es-SV" altLang="es-SV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endParaRPr lang="es-SV" altLang="es-SV" b="1" dirty="0" smtClean="0">
              <a:solidFill>
                <a:srgbClr val="004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SV" altLang="es-SV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Poca comprensión de la necesidad de restaurar el suelo</a:t>
            </a:r>
            <a:r>
              <a:rPr lang="es-SV" altLang="es-SV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endParaRPr lang="es-SV" altLang="es-SV" b="1" dirty="0" smtClean="0">
              <a:solidFill>
                <a:srgbClr val="004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SV" altLang="es-SV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Mucho trabajo</a:t>
            </a:r>
            <a:r>
              <a:rPr lang="es-SV" altLang="es-SV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endParaRPr lang="es-SV" altLang="es-SV" b="1" dirty="0" smtClean="0">
              <a:solidFill>
                <a:srgbClr val="004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SV" altLang="es-SV" b="1" dirty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altLang="es-SV" b="1" dirty="0" smtClean="0">
                <a:solidFill>
                  <a:srgbClr val="004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tierra propia o de seguridad de derecho de uso</a:t>
            </a:r>
            <a:endParaRPr lang="es-SV" altLang="es-SV" b="1" dirty="0">
              <a:solidFill>
                <a:srgbClr val="004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1017</Words>
  <Application>Microsoft Office PowerPoint</Application>
  <PresentationFormat>Presentación en pantalla (4:3)</PresentationFormat>
  <Paragraphs>132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Montserrat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Fundación PRISMA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Leonor Gonzalez</dc:creator>
  <cp:lastModifiedBy>Wilfredo Morán</cp:lastModifiedBy>
  <cp:revision>70</cp:revision>
  <dcterms:created xsi:type="dcterms:W3CDTF">2016-01-25T14:34:54Z</dcterms:created>
  <dcterms:modified xsi:type="dcterms:W3CDTF">2016-06-02T17:21:45Z</dcterms:modified>
</cp:coreProperties>
</file>