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2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  <p:sldMasterId id="2147483724" r:id="rId2"/>
  </p:sldMasterIdLst>
  <p:notesMasterIdLst>
    <p:notesMasterId r:id="rId45"/>
  </p:notesMasterIdLst>
  <p:sldIdLst>
    <p:sldId id="256" r:id="rId3"/>
    <p:sldId id="257" r:id="rId4"/>
    <p:sldId id="276" r:id="rId5"/>
    <p:sldId id="283" r:id="rId6"/>
    <p:sldId id="284" r:id="rId7"/>
    <p:sldId id="285" r:id="rId8"/>
    <p:sldId id="268" r:id="rId9"/>
    <p:sldId id="286" r:id="rId10"/>
    <p:sldId id="273" r:id="rId11"/>
    <p:sldId id="274" r:id="rId12"/>
    <p:sldId id="289" r:id="rId13"/>
    <p:sldId id="269" r:id="rId14"/>
    <p:sldId id="287" r:id="rId15"/>
    <p:sldId id="288" r:id="rId16"/>
    <p:sldId id="293" r:id="rId17"/>
    <p:sldId id="292" r:id="rId18"/>
    <p:sldId id="270" r:id="rId19"/>
    <p:sldId id="294" r:id="rId20"/>
    <p:sldId id="295" r:id="rId21"/>
    <p:sldId id="296" r:id="rId22"/>
    <p:sldId id="297" r:id="rId23"/>
    <p:sldId id="298" r:id="rId24"/>
    <p:sldId id="299" r:id="rId25"/>
    <p:sldId id="300" r:id="rId26"/>
    <p:sldId id="301" r:id="rId27"/>
    <p:sldId id="302" r:id="rId28"/>
    <p:sldId id="303" r:id="rId29"/>
    <p:sldId id="278" r:id="rId30"/>
    <p:sldId id="304" r:id="rId31"/>
    <p:sldId id="305" r:id="rId32"/>
    <p:sldId id="306" r:id="rId33"/>
    <p:sldId id="307" r:id="rId34"/>
    <p:sldId id="308" r:id="rId35"/>
    <p:sldId id="311" r:id="rId36"/>
    <p:sldId id="312" r:id="rId37"/>
    <p:sldId id="260" r:id="rId38"/>
    <p:sldId id="261" r:id="rId39"/>
    <p:sldId id="275" r:id="rId40"/>
    <p:sldId id="262" r:id="rId41"/>
    <p:sldId id="263" r:id="rId42"/>
    <p:sldId id="264" r:id="rId43"/>
    <p:sldId id="271" r:id="rId44"/>
  </p:sldIdLst>
  <p:sldSz cx="9144000" cy="6858000" type="screen4x3"/>
  <p:notesSz cx="6858000" cy="9144000"/>
  <p:defaultTextStyle>
    <a:defPPr>
      <a:defRPr lang="es-PE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onstantia" panose="02030602050306030303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onstantia" panose="02030602050306030303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onstantia" panose="02030602050306030303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onstantia" panose="02030602050306030303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onstantia" panose="02030602050306030303" pitchFamily="18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onstantia" panose="02030602050306030303" pitchFamily="18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onstantia" panose="02030602050306030303" pitchFamily="18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onstantia" panose="02030602050306030303" pitchFamily="18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onstantia" panose="02030602050306030303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DB30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420" autoAdjust="0"/>
    <p:restoredTop sz="94660"/>
  </p:normalViewPr>
  <p:slideViewPr>
    <p:cSldViewPr>
      <p:cViewPr varScale="1">
        <p:scale>
          <a:sx n="69" d="100"/>
          <a:sy n="69" d="100"/>
        </p:scale>
        <p:origin x="720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slide" Target="slides/slide3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theme" Target="theme/theme1.xml"/><Relationship Id="rId8" Type="http://schemas.openxmlformats.org/officeDocument/2006/relationships/slide" Target="slides/slide6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45434C3-0DFE-44BB-AD8D-25E4D896A233}" type="doc">
      <dgm:prSet loTypeId="urn:microsoft.com/office/officeart/2005/8/layout/chevron1" loCatId="process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s-PE"/>
        </a:p>
      </dgm:t>
    </dgm:pt>
    <dgm:pt modelId="{21E821D7-71F9-4492-AFC1-2A875A050439}">
      <dgm:prSet phldrT="[Texto]" custT="1"/>
      <dgm:spPr>
        <a:xfrm>
          <a:off x="4812" y="565153"/>
          <a:ext cx="4167187" cy="1666874"/>
        </a:xfrm>
        <a:solidFill>
          <a:srgbClr val="4472C4">
            <a:hueOff val="0"/>
            <a:satOff val="0"/>
            <a:lumOff val="0"/>
            <a:alphaOff val="0"/>
          </a:srgb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gm:spPr>
      <dgm:t>
        <a:bodyPr/>
        <a:lstStyle/>
        <a:p>
          <a:pPr algn="ctr"/>
          <a:r>
            <a:rPr lang="es-PE" altLang="es-PE" sz="1800" b="1" dirty="0" smtClean="0">
              <a:solidFill>
                <a:schemeClr val="tx1"/>
              </a:solidFill>
              <a:latin typeface="Calibri" panose="020F0502020204030204"/>
              <a:ea typeface="+mn-ea"/>
              <a:cs typeface="+mn-cs"/>
            </a:rPr>
            <a:t>HC EXP. N° 1126-2011-HC presentado contra el HC de los transportistas </a:t>
          </a:r>
          <a:endParaRPr lang="es-PE" sz="1800" b="1" dirty="0">
            <a:solidFill>
              <a:schemeClr val="tx1"/>
            </a:solidFill>
            <a:latin typeface="Calibri" panose="020F0502020204030204"/>
            <a:ea typeface="+mn-ea"/>
            <a:cs typeface="+mn-cs"/>
          </a:endParaRPr>
        </a:p>
      </dgm:t>
    </dgm:pt>
    <dgm:pt modelId="{8F6558C1-DAF7-4EAE-AAE6-DA0F0729E9C4}" type="parTrans" cxnId="{B47322CA-8C39-44DC-9158-7B632801E8DB}">
      <dgm:prSet/>
      <dgm:spPr/>
      <dgm:t>
        <a:bodyPr/>
        <a:lstStyle/>
        <a:p>
          <a:endParaRPr lang="es-PE"/>
        </a:p>
      </dgm:t>
    </dgm:pt>
    <dgm:pt modelId="{CAE8204D-AE0D-4CFF-B73F-9399F6C21A54}" type="sibTrans" cxnId="{B47322CA-8C39-44DC-9158-7B632801E8DB}">
      <dgm:prSet/>
      <dgm:spPr/>
      <dgm:t>
        <a:bodyPr/>
        <a:lstStyle/>
        <a:p>
          <a:endParaRPr lang="es-PE"/>
        </a:p>
      </dgm:t>
    </dgm:pt>
    <dgm:pt modelId="{5F6AA2D5-B8CD-4923-99E9-4F1ECFEA5A71}">
      <dgm:prSet phldrT="[Texto]" custT="1"/>
      <dgm:spPr>
        <a:xfrm>
          <a:off x="4812" y="2440388"/>
          <a:ext cx="3333749" cy="2413125"/>
        </a:xfrm>
        <a:noFill/>
        <a:ln>
          <a:noFill/>
        </a:ln>
        <a:effectLst/>
      </dgm:spPr>
      <dgm:t>
        <a:bodyPr/>
        <a:lstStyle/>
        <a:p>
          <a:pPr algn="just"/>
          <a:r>
            <a:rPr lang="es-PE" altLang="es-PE" sz="1800" dirty="0" smtClean="0">
              <a:solidFill>
                <a:srgbClr val="002060"/>
              </a:solidFill>
              <a:latin typeface="Calibri" panose="020F0502020204030204"/>
              <a:ea typeface="+mn-ea"/>
              <a:cs typeface="+mn-cs"/>
            </a:rPr>
            <a:t>La defensa del derecho a la propiedad del territorio, la autonomía y la autodeterminación de la comunidad.</a:t>
          </a:r>
          <a:endParaRPr lang="es-PE" sz="1800" dirty="0">
            <a:solidFill>
              <a:srgbClr val="002060"/>
            </a:solidFill>
            <a:latin typeface="Calibri" panose="020F0502020204030204"/>
            <a:ea typeface="+mn-ea"/>
            <a:cs typeface="+mn-cs"/>
          </a:endParaRPr>
        </a:p>
      </dgm:t>
    </dgm:pt>
    <dgm:pt modelId="{66B1E32C-CA03-4057-8B61-767C6D6CAB71}" type="parTrans" cxnId="{892F6699-B79A-437D-9844-40FC1923E4E1}">
      <dgm:prSet/>
      <dgm:spPr/>
      <dgm:t>
        <a:bodyPr/>
        <a:lstStyle/>
        <a:p>
          <a:endParaRPr lang="es-PE"/>
        </a:p>
      </dgm:t>
    </dgm:pt>
    <dgm:pt modelId="{2A8624AD-82DC-4826-B318-174C11E26ED2}" type="sibTrans" cxnId="{892F6699-B79A-437D-9844-40FC1923E4E1}">
      <dgm:prSet/>
      <dgm:spPr/>
      <dgm:t>
        <a:bodyPr/>
        <a:lstStyle/>
        <a:p>
          <a:endParaRPr lang="es-PE"/>
        </a:p>
      </dgm:t>
    </dgm:pt>
    <dgm:pt modelId="{B4742EA7-8BB5-4AC4-A98E-8202D7481FBF}">
      <dgm:prSet phldrT="[Texto]" custT="1"/>
      <dgm:spPr>
        <a:xfrm>
          <a:off x="3734889" y="657248"/>
          <a:ext cx="4167187" cy="1666874"/>
        </a:xfrm>
        <a:solidFill>
          <a:srgbClr val="FF0000"/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gm:spPr>
      <dgm:t>
        <a:bodyPr/>
        <a:lstStyle/>
        <a:p>
          <a:r>
            <a:rPr lang="es-PE" altLang="es-PE" sz="1600" b="1" dirty="0" smtClean="0">
              <a:solidFill>
                <a:schemeClr val="tx1"/>
              </a:solidFill>
              <a:latin typeface="Calibri" panose="020F0502020204030204"/>
              <a:ea typeface="+mn-ea"/>
              <a:cs typeface="+mn-cs"/>
            </a:rPr>
            <a:t>HC EXP. N° 624-2010- 0-2701-JR-PE-01 </a:t>
          </a:r>
        </a:p>
        <a:p>
          <a:r>
            <a:rPr lang="es-PE" sz="1600" b="1" dirty="0" smtClean="0">
              <a:solidFill>
                <a:schemeClr val="tx1"/>
              </a:solidFill>
              <a:latin typeface="Calibri" panose="020F0502020204030204"/>
              <a:ea typeface="+mn-ea"/>
              <a:cs typeface="+mn-cs"/>
            </a:rPr>
            <a:t>Presentado por los Transportistas</a:t>
          </a:r>
          <a:endParaRPr lang="es-PE" sz="1600" b="1" dirty="0">
            <a:solidFill>
              <a:schemeClr val="tx1"/>
            </a:solidFill>
            <a:latin typeface="Calibri" panose="020F0502020204030204"/>
            <a:ea typeface="+mn-ea"/>
            <a:cs typeface="+mn-cs"/>
          </a:endParaRPr>
        </a:p>
      </dgm:t>
    </dgm:pt>
    <dgm:pt modelId="{9A6DD3B6-ED6B-4FFD-93A9-CACDD6DA0593}" type="parTrans" cxnId="{E4ED1DBE-BA7F-45ED-873B-56212F963003}">
      <dgm:prSet/>
      <dgm:spPr/>
      <dgm:t>
        <a:bodyPr/>
        <a:lstStyle/>
        <a:p>
          <a:endParaRPr lang="es-PE"/>
        </a:p>
      </dgm:t>
    </dgm:pt>
    <dgm:pt modelId="{129772FF-DE4C-4BAD-B535-E9BE53B5B3C2}" type="sibTrans" cxnId="{E4ED1DBE-BA7F-45ED-873B-56212F963003}">
      <dgm:prSet/>
      <dgm:spPr/>
      <dgm:t>
        <a:bodyPr/>
        <a:lstStyle/>
        <a:p>
          <a:endParaRPr lang="es-PE"/>
        </a:p>
      </dgm:t>
    </dgm:pt>
    <dgm:pt modelId="{0D2FD204-654B-429F-8B2D-33A81615F9F4}">
      <dgm:prSet phldrT="[Texto]" custT="1"/>
      <dgm:spPr>
        <a:xfrm>
          <a:off x="4250036" y="2533583"/>
          <a:ext cx="3333749" cy="2413125"/>
        </a:xfrm>
        <a:noFill/>
        <a:ln>
          <a:noFill/>
        </a:ln>
        <a:effectLst/>
      </dgm:spPr>
      <dgm:t>
        <a:bodyPr/>
        <a:lstStyle/>
        <a:p>
          <a:pPr algn="just"/>
          <a:r>
            <a:rPr lang="es-PE" altLang="es-PE" sz="1800" dirty="0" smtClean="0">
              <a:solidFill>
                <a:srgbClr val="002060"/>
              </a:solidFill>
              <a:latin typeface="Calibri" panose="020F0502020204030204"/>
              <a:ea typeface="+mn-ea"/>
              <a:cs typeface="+mn-cs"/>
            </a:rPr>
            <a:t>Retirar la casa comunal y tranquera de control.</a:t>
          </a:r>
          <a:endParaRPr lang="es-PE" sz="1800" dirty="0">
            <a:solidFill>
              <a:srgbClr val="002060"/>
            </a:solidFill>
            <a:latin typeface="Calibri" panose="020F0502020204030204"/>
            <a:ea typeface="+mn-ea"/>
            <a:cs typeface="+mn-cs"/>
          </a:endParaRPr>
        </a:p>
      </dgm:t>
    </dgm:pt>
    <dgm:pt modelId="{3A7D7DCE-247A-4248-9831-0895BEE661F6}" type="parTrans" cxnId="{DBE27E8D-5ED2-46E4-A6CE-3AB25C172A6C}">
      <dgm:prSet/>
      <dgm:spPr/>
      <dgm:t>
        <a:bodyPr/>
        <a:lstStyle/>
        <a:p>
          <a:endParaRPr lang="es-PE"/>
        </a:p>
      </dgm:t>
    </dgm:pt>
    <dgm:pt modelId="{FAA7E39C-E14F-4686-BB0A-6C8C7BB36B54}" type="sibTrans" cxnId="{DBE27E8D-5ED2-46E4-A6CE-3AB25C172A6C}">
      <dgm:prSet/>
      <dgm:spPr/>
      <dgm:t>
        <a:bodyPr/>
        <a:lstStyle/>
        <a:p>
          <a:endParaRPr lang="es-PE"/>
        </a:p>
      </dgm:t>
    </dgm:pt>
    <dgm:pt modelId="{A96CCFAF-0B93-4440-A896-0AB3952BD446}">
      <dgm:prSet custT="1"/>
      <dgm:spPr>
        <a:xfrm>
          <a:off x="4250036" y="2533583"/>
          <a:ext cx="3333749" cy="2413125"/>
        </a:xfrm>
        <a:noFill/>
        <a:ln>
          <a:noFill/>
        </a:ln>
        <a:effectLst/>
      </dgm:spPr>
      <dgm:t>
        <a:bodyPr/>
        <a:lstStyle/>
        <a:p>
          <a:pPr algn="just"/>
          <a:r>
            <a:rPr lang="es-PE" altLang="es-PE" sz="1800" dirty="0" smtClean="0">
              <a:solidFill>
                <a:srgbClr val="002060"/>
              </a:solidFill>
              <a:latin typeface="Calibri" panose="020F0502020204030204"/>
              <a:ea typeface="+mn-ea"/>
              <a:cs typeface="+mn-cs"/>
            </a:rPr>
            <a:t>Dejar a todo peruano ingresar en el territorio de la comunidad.</a:t>
          </a:r>
        </a:p>
      </dgm:t>
    </dgm:pt>
    <dgm:pt modelId="{702F12FC-982B-4AB6-8657-3C5AA899937C}" type="parTrans" cxnId="{E7208442-6BCB-4441-9564-0263F5141B79}">
      <dgm:prSet/>
      <dgm:spPr/>
      <dgm:t>
        <a:bodyPr/>
        <a:lstStyle/>
        <a:p>
          <a:endParaRPr lang="es-PE"/>
        </a:p>
      </dgm:t>
    </dgm:pt>
    <dgm:pt modelId="{25DEE470-7783-4E72-B34E-2B09A8D94C19}" type="sibTrans" cxnId="{E7208442-6BCB-4441-9564-0263F5141B79}">
      <dgm:prSet/>
      <dgm:spPr/>
      <dgm:t>
        <a:bodyPr/>
        <a:lstStyle/>
        <a:p>
          <a:endParaRPr lang="es-PE"/>
        </a:p>
      </dgm:t>
    </dgm:pt>
    <dgm:pt modelId="{9260060C-9CD9-4508-AAC2-7F52F87BE5C8}">
      <dgm:prSet custT="1"/>
      <dgm:spPr>
        <a:xfrm>
          <a:off x="4250036" y="2533583"/>
          <a:ext cx="3333749" cy="2413125"/>
        </a:xfrm>
        <a:noFill/>
        <a:ln>
          <a:noFill/>
        </a:ln>
        <a:effectLst/>
      </dgm:spPr>
      <dgm:t>
        <a:bodyPr/>
        <a:lstStyle/>
        <a:p>
          <a:pPr algn="just"/>
          <a:r>
            <a:rPr lang="es-PE" altLang="es-PE" sz="1800" dirty="0" smtClean="0">
              <a:solidFill>
                <a:srgbClr val="002060"/>
              </a:solidFill>
              <a:latin typeface="Calibri" panose="020F0502020204030204"/>
              <a:ea typeface="+mn-ea"/>
              <a:cs typeface="+mn-cs"/>
            </a:rPr>
            <a:t>Abrir investigación penal contra la presidenta de la comunidad por extorción con pena entre 5-10 años.</a:t>
          </a:r>
        </a:p>
      </dgm:t>
    </dgm:pt>
    <dgm:pt modelId="{0EAF25A1-BE33-4B3C-AF23-4D886A0B0E81}" type="parTrans" cxnId="{2DCAE9C8-1584-49B0-98D5-2A5D8E32FAF2}">
      <dgm:prSet/>
      <dgm:spPr/>
      <dgm:t>
        <a:bodyPr/>
        <a:lstStyle/>
        <a:p>
          <a:endParaRPr lang="es-PE"/>
        </a:p>
      </dgm:t>
    </dgm:pt>
    <dgm:pt modelId="{4790166B-BFAA-4EE2-AAFE-5B5F0B32C638}" type="sibTrans" cxnId="{2DCAE9C8-1584-49B0-98D5-2A5D8E32FAF2}">
      <dgm:prSet/>
      <dgm:spPr/>
      <dgm:t>
        <a:bodyPr/>
        <a:lstStyle/>
        <a:p>
          <a:endParaRPr lang="es-PE"/>
        </a:p>
      </dgm:t>
    </dgm:pt>
    <dgm:pt modelId="{6B5FBD0F-3FDA-4DC9-9FBE-9B6FA234C1D7}" type="pres">
      <dgm:prSet presAssocID="{245434C3-0DFE-44BB-AD8D-25E4D896A233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PE"/>
        </a:p>
      </dgm:t>
    </dgm:pt>
    <dgm:pt modelId="{96FB1E17-0BBE-4B92-8C06-D00364AD9CCB}" type="pres">
      <dgm:prSet presAssocID="{21E821D7-71F9-4492-AFC1-2A875A050439}" presName="composite" presStyleCnt="0"/>
      <dgm:spPr/>
    </dgm:pt>
    <dgm:pt modelId="{1E868983-86D9-4A4B-A512-156574EF1C3B}" type="pres">
      <dgm:prSet presAssocID="{21E821D7-71F9-4492-AFC1-2A875A050439}" presName="parTx" presStyleLbl="node1" presStyleIdx="0" presStyleCnt="2">
        <dgm:presLayoutVars>
          <dgm:chMax val="0"/>
          <dgm:chPref val="0"/>
          <dgm:bulletEnabled val="1"/>
        </dgm:presLayoutVars>
      </dgm:prSet>
      <dgm:spPr>
        <a:prstGeom prst="chevron">
          <a:avLst/>
        </a:prstGeom>
      </dgm:spPr>
      <dgm:t>
        <a:bodyPr/>
        <a:lstStyle/>
        <a:p>
          <a:endParaRPr lang="es-PE"/>
        </a:p>
      </dgm:t>
    </dgm:pt>
    <dgm:pt modelId="{573FF828-B37D-49EC-9371-3DDFF4EC18D2}" type="pres">
      <dgm:prSet presAssocID="{21E821D7-71F9-4492-AFC1-2A875A050439}" presName="desTx" presStyleLbl="revTx" presStyleIdx="0" presStyleCnt="2">
        <dgm:presLayoutVars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es-PE"/>
        </a:p>
      </dgm:t>
    </dgm:pt>
    <dgm:pt modelId="{906DBC65-6DF6-462F-ACFE-532453C1D86D}" type="pres">
      <dgm:prSet presAssocID="{CAE8204D-AE0D-4CFF-B73F-9399F6C21A54}" presName="space" presStyleCnt="0"/>
      <dgm:spPr/>
    </dgm:pt>
    <dgm:pt modelId="{02375EBE-95FE-40E7-949C-4473208FB7B9}" type="pres">
      <dgm:prSet presAssocID="{B4742EA7-8BB5-4AC4-A98E-8202D7481FBF}" presName="composite" presStyleCnt="0"/>
      <dgm:spPr/>
    </dgm:pt>
    <dgm:pt modelId="{FB0D0D36-7900-4DE6-A42E-0E25967DFD51}" type="pres">
      <dgm:prSet presAssocID="{B4742EA7-8BB5-4AC4-A98E-8202D7481FBF}" presName="parTx" presStyleLbl="node1" presStyleIdx="1" presStyleCnt="2" custScaleX="108923" custLinFactNeighborX="-5306" custLinFactNeighborY="5525">
        <dgm:presLayoutVars>
          <dgm:chMax val="0"/>
          <dgm:chPref val="0"/>
          <dgm:bulletEnabled val="1"/>
        </dgm:presLayoutVars>
      </dgm:prSet>
      <dgm:spPr>
        <a:prstGeom prst="chevron">
          <a:avLst/>
        </a:prstGeom>
      </dgm:spPr>
      <dgm:t>
        <a:bodyPr/>
        <a:lstStyle/>
        <a:p>
          <a:endParaRPr lang="es-PE"/>
        </a:p>
      </dgm:t>
    </dgm:pt>
    <dgm:pt modelId="{90CFAD74-CF4E-4CF1-A90F-227157A5207A}" type="pres">
      <dgm:prSet presAssocID="{B4742EA7-8BB5-4AC4-A98E-8202D7481FBF}" presName="desTx" presStyleLbl="revTx" presStyleIdx="1" presStyleCnt="2" custLinFactNeighborX="8820" custLinFactNeighborY="3862">
        <dgm:presLayoutVars>
          <dgm:bulletEnabled val="1"/>
        </dgm:presLayoutVars>
      </dgm:prSet>
      <dgm:spPr>
        <a:prstGeom prst="rect">
          <a:avLst/>
        </a:prstGeom>
      </dgm:spPr>
      <dgm:t>
        <a:bodyPr/>
        <a:lstStyle/>
        <a:p>
          <a:endParaRPr lang="es-PE"/>
        </a:p>
      </dgm:t>
    </dgm:pt>
  </dgm:ptLst>
  <dgm:cxnLst>
    <dgm:cxn modelId="{4D6BF374-5819-473D-9AFD-4547B47BFAEA}" type="presOf" srcId="{B4742EA7-8BB5-4AC4-A98E-8202D7481FBF}" destId="{FB0D0D36-7900-4DE6-A42E-0E25967DFD51}" srcOrd="0" destOrd="0" presId="urn:microsoft.com/office/officeart/2005/8/layout/chevron1"/>
    <dgm:cxn modelId="{026FAF93-89C6-4B85-BF14-8616EF147586}" type="presOf" srcId="{A96CCFAF-0B93-4440-A896-0AB3952BD446}" destId="{90CFAD74-CF4E-4CF1-A90F-227157A5207A}" srcOrd="0" destOrd="1" presId="urn:microsoft.com/office/officeart/2005/8/layout/chevron1"/>
    <dgm:cxn modelId="{2DCAE9C8-1584-49B0-98D5-2A5D8E32FAF2}" srcId="{B4742EA7-8BB5-4AC4-A98E-8202D7481FBF}" destId="{9260060C-9CD9-4508-AAC2-7F52F87BE5C8}" srcOrd="2" destOrd="0" parTransId="{0EAF25A1-BE33-4B3C-AF23-4D886A0B0E81}" sibTransId="{4790166B-BFAA-4EE2-AAFE-5B5F0B32C638}"/>
    <dgm:cxn modelId="{0E5CF576-1837-46AF-BBFF-5E4DDBFFECFD}" type="presOf" srcId="{21E821D7-71F9-4492-AFC1-2A875A050439}" destId="{1E868983-86D9-4A4B-A512-156574EF1C3B}" srcOrd="0" destOrd="0" presId="urn:microsoft.com/office/officeart/2005/8/layout/chevron1"/>
    <dgm:cxn modelId="{B47322CA-8C39-44DC-9158-7B632801E8DB}" srcId="{245434C3-0DFE-44BB-AD8D-25E4D896A233}" destId="{21E821D7-71F9-4492-AFC1-2A875A050439}" srcOrd="0" destOrd="0" parTransId="{8F6558C1-DAF7-4EAE-AAE6-DA0F0729E9C4}" sibTransId="{CAE8204D-AE0D-4CFF-B73F-9399F6C21A54}"/>
    <dgm:cxn modelId="{E7208442-6BCB-4441-9564-0263F5141B79}" srcId="{B4742EA7-8BB5-4AC4-A98E-8202D7481FBF}" destId="{A96CCFAF-0B93-4440-A896-0AB3952BD446}" srcOrd="1" destOrd="0" parTransId="{702F12FC-982B-4AB6-8657-3C5AA899937C}" sibTransId="{25DEE470-7783-4E72-B34E-2B09A8D94C19}"/>
    <dgm:cxn modelId="{FBBFA9BB-D985-4C36-BB38-192A6FC5855D}" type="presOf" srcId="{9260060C-9CD9-4508-AAC2-7F52F87BE5C8}" destId="{90CFAD74-CF4E-4CF1-A90F-227157A5207A}" srcOrd="0" destOrd="2" presId="urn:microsoft.com/office/officeart/2005/8/layout/chevron1"/>
    <dgm:cxn modelId="{B2BCFCD3-B7FB-442A-9A11-28F30F7EB1DB}" type="presOf" srcId="{245434C3-0DFE-44BB-AD8D-25E4D896A233}" destId="{6B5FBD0F-3FDA-4DC9-9FBE-9B6FA234C1D7}" srcOrd="0" destOrd="0" presId="urn:microsoft.com/office/officeart/2005/8/layout/chevron1"/>
    <dgm:cxn modelId="{DBE27E8D-5ED2-46E4-A6CE-3AB25C172A6C}" srcId="{B4742EA7-8BB5-4AC4-A98E-8202D7481FBF}" destId="{0D2FD204-654B-429F-8B2D-33A81615F9F4}" srcOrd="0" destOrd="0" parTransId="{3A7D7DCE-247A-4248-9831-0895BEE661F6}" sibTransId="{FAA7E39C-E14F-4686-BB0A-6C8C7BB36B54}"/>
    <dgm:cxn modelId="{892F6699-B79A-437D-9844-40FC1923E4E1}" srcId="{21E821D7-71F9-4492-AFC1-2A875A050439}" destId="{5F6AA2D5-B8CD-4923-99E9-4F1ECFEA5A71}" srcOrd="0" destOrd="0" parTransId="{66B1E32C-CA03-4057-8B61-767C6D6CAB71}" sibTransId="{2A8624AD-82DC-4826-B318-174C11E26ED2}"/>
    <dgm:cxn modelId="{E4ED1DBE-BA7F-45ED-873B-56212F963003}" srcId="{245434C3-0DFE-44BB-AD8D-25E4D896A233}" destId="{B4742EA7-8BB5-4AC4-A98E-8202D7481FBF}" srcOrd="1" destOrd="0" parTransId="{9A6DD3B6-ED6B-4FFD-93A9-CACDD6DA0593}" sibTransId="{129772FF-DE4C-4BAD-B535-E9BE53B5B3C2}"/>
    <dgm:cxn modelId="{B6C4DFCA-18BD-48D9-8F6D-11E455D3332A}" type="presOf" srcId="{0D2FD204-654B-429F-8B2D-33A81615F9F4}" destId="{90CFAD74-CF4E-4CF1-A90F-227157A5207A}" srcOrd="0" destOrd="0" presId="urn:microsoft.com/office/officeart/2005/8/layout/chevron1"/>
    <dgm:cxn modelId="{760858DE-D55B-42AC-BBDA-FFFCA9564F60}" type="presOf" srcId="{5F6AA2D5-B8CD-4923-99E9-4F1ECFEA5A71}" destId="{573FF828-B37D-49EC-9371-3DDFF4EC18D2}" srcOrd="0" destOrd="0" presId="urn:microsoft.com/office/officeart/2005/8/layout/chevron1"/>
    <dgm:cxn modelId="{1902B14D-94EC-4712-AAC5-4FA81F736A13}" type="presParOf" srcId="{6B5FBD0F-3FDA-4DC9-9FBE-9B6FA234C1D7}" destId="{96FB1E17-0BBE-4B92-8C06-D00364AD9CCB}" srcOrd="0" destOrd="0" presId="urn:microsoft.com/office/officeart/2005/8/layout/chevron1"/>
    <dgm:cxn modelId="{EAFC44F1-9995-427A-A42C-C040DC2DABA0}" type="presParOf" srcId="{96FB1E17-0BBE-4B92-8C06-D00364AD9CCB}" destId="{1E868983-86D9-4A4B-A512-156574EF1C3B}" srcOrd="0" destOrd="0" presId="urn:microsoft.com/office/officeart/2005/8/layout/chevron1"/>
    <dgm:cxn modelId="{01189ACC-6641-48DE-9827-C3873A86CDD0}" type="presParOf" srcId="{96FB1E17-0BBE-4B92-8C06-D00364AD9CCB}" destId="{573FF828-B37D-49EC-9371-3DDFF4EC18D2}" srcOrd="1" destOrd="0" presId="urn:microsoft.com/office/officeart/2005/8/layout/chevron1"/>
    <dgm:cxn modelId="{F3A553D5-33EC-43FD-945B-5E0C8F7A3726}" type="presParOf" srcId="{6B5FBD0F-3FDA-4DC9-9FBE-9B6FA234C1D7}" destId="{906DBC65-6DF6-462F-ACFE-532453C1D86D}" srcOrd="1" destOrd="0" presId="urn:microsoft.com/office/officeart/2005/8/layout/chevron1"/>
    <dgm:cxn modelId="{BADEB6F7-F111-4BCD-8A68-87F23926E9BF}" type="presParOf" srcId="{6B5FBD0F-3FDA-4DC9-9FBE-9B6FA234C1D7}" destId="{02375EBE-95FE-40E7-949C-4473208FB7B9}" srcOrd="2" destOrd="0" presId="urn:microsoft.com/office/officeart/2005/8/layout/chevron1"/>
    <dgm:cxn modelId="{82D71A45-5ACE-4FE7-9EB1-B8C57A1F5A2B}" type="presParOf" srcId="{02375EBE-95FE-40E7-949C-4473208FB7B9}" destId="{FB0D0D36-7900-4DE6-A42E-0E25967DFD51}" srcOrd="0" destOrd="0" presId="urn:microsoft.com/office/officeart/2005/8/layout/chevron1"/>
    <dgm:cxn modelId="{F485F58F-7A7D-4E19-B793-5FBDC3143A54}" type="presParOf" srcId="{02375EBE-95FE-40E7-949C-4473208FB7B9}" destId="{90CFAD74-CF4E-4CF1-A90F-227157A5207A}" srcOrd="1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80D4646-04F8-45C4-A54A-CC774A8870CA}" type="doc">
      <dgm:prSet loTypeId="urn:microsoft.com/office/officeart/2005/8/layout/cycle2" loCatId="cycle" qsTypeId="urn:microsoft.com/office/officeart/2005/8/quickstyle/3d1" qsCatId="3D" csTypeId="urn:microsoft.com/office/officeart/2005/8/colors/colorful5" csCatId="colorful" phldr="1"/>
      <dgm:spPr/>
      <dgm:t>
        <a:bodyPr/>
        <a:lstStyle/>
        <a:p>
          <a:endParaRPr lang="es-PE"/>
        </a:p>
      </dgm:t>
    </dgm:pt>
    <dgm:pt modelId="{FFAFC8C4-5EF5-4FCA-9598-7410D6E49D1F}">
      <dgm:prSet phldrT="[Text]"/>
      <dgm:spPr>
        <a:solidFill>
          <a:schemeClr val="bg2">
            <a:lumMod val="90000"/>
          </a:schemeClr>
        </a:solidFill>
      </dgm:spPr>
      <dgm:t>
        <a:bodyPr/>
        <a:lstStyle/>
        <a:p>
          <a:r>
            <a:rPr lang="es-PE" b="1" dirty="0" smtClean="0">
              <a:solidFill>
                <a:srgbClr val="002060"/>
              </a:solidFill>
              <a:latin typeface="+mj-lt"/>
              <a:cs typeface="Arial" pitchFamily="34" charset="0"/>
            </a:rPr>
            <a:t>Declara nula la sentencia de HC a favor de los transportistas</a:t>
          </a:r>
          <a:endParaRPr lang="es-PE" b="1" dirty="0">
            <a:solidFill>
              <a:srgbClr val="002060"/>
            </a:solidFill>
            <a:latin typeface="+mj-lt"/>
            <a:cs typeface="Arial" pitchFamily="34" charset="0"/>
          </a:endParaRPr>
        </a:p>
      </dgm:t>
    </dgm:pt>
    <dgm:pt modelId="{38BCEA2E-60CD-40F0-BB33-855FF811BF22}" type="parTrans" cxnId="{287CEBA2-C9AA-411A-B412-C0912A20E749}">
      <dgm:prSet/>
      <dgm:spPr/>
      <dgm:t>
        <a:bodyPr/>
        <a:lstStyle/>
        <a:p>
          <a:endParaRPr lang="es-PE"/>
        </a:p>
      </dgm:t>
    </dgm:pt>
    <dgm:pt modelId="{96895709-0218-417E-B5C1-015F325B2CC6}" type="sibTrans" cxnId="{287CEBA2-C9AA-411A-B412-C0912A20E749}">
      <dgm:prSet/>
      <dgm:spPr/>
      <dgm:t>
        <a:bodyPr/>
        <a:lstStyle/>
        <a:p>
          <a:endParaRPr lang="es-PE"/>
        </a:p>
      </dgm:t>
    </dgm:pt>
    <dgm:pt modelId="{F83FCF6E-DB54-4968-A31B-70146498F874}">
      <dgm:prSet phldrT="[Text]"/>
      <dgm:spPr>
        <a:solidFill>
          <a:schemeClr val="accent1">
            <a:lumMod val="20000"/>
            <a:lumOff val="80000"/>
          </a:schemeClr>
        </a:solidFill>
      </dgm:spPr>
      <dgm:t>
        <a:bodyPr/>
        <a:lstStyle/>
        <a:p>
          <a:r>
            <a:rPr lang="es-PE" b="1" dirty="0" smtClean="0">
              <a:solidFill>
                <a:srgbClr val="002060"/>
              </a:solidFill>
              <a:latin typeface="+mj-lt"/>
              <a:cs typeface="Arial" pitchFamily="34" charset="0"/>
            </a:rPr>
            <a:t>Ordena a la Sala Mixta y Penal de Apelaciones de la Corte Superior de Justicia de MD emita una NUEVA resolución conforme a la sentencia del TC</a:t>
          </a:r>
          <a:endParaRPr lang="es-PE" dirty="0">
            <a:solidFill>
              <a:srgbClr val="002060"/>
            </a:solidFill>
            <a:latin typeface="+mj-lt"/>
            <a:cs typeface="Arial" pitchFamily="34" charset="0"/>
          </a:endParaRPr>
        </a:p>
      </dgm:t>
    </dgm:pt>
    <dgm:pt modelId="{B507EC71-8368-4645-B5C6-9080E82213D7}" type="parTrans" cxnId="{CCEEB684-E6AE-46B5-ACB7-E546AABE06AC}">
      <dgm:prSet/>
      <dgm:spPr/>
      <dgm:t>
        <a:bodyPr/>
        <a:lstStyle/>
        <a:p>
          <a:endParaRPr lang="es-PE"/>
        </a:p>
      </dgm:t>
    </dgm:pt>
    <dgm:pt modelId="{6ED82412-66D8-434A-9F9D-B01E4858219E}" type="sibTrans" cxnId="{CCEEB684-E6AE-46B5-ACB7-E546AABE06AC}">
      <dgm:prSet/>
      <dgm:spPr/>
      <dgm:t>
        <a:bodyPr/>
        <a:lstStyle/>
        <a:p>
          <a:endParaRPr lang="es-PE"/>
        </a:p>
      </dgm:t>
    </dgm:pt>
    <dgm:pt modelId="{5C99B72E-FEE6-43D4-B85D-ABDEC85A7943}">
      <dgm:prSet phldrT="[Text]"/>
      <dgm:spPr>
        <a:solidFill>
          <a:schemeClr val="accent6">
            <a:lumMod val="60000"/>
            <a:lumOff val="40000"/>
          </a:schemeClr>
        </a:solidFill>
      </dgm:spPr>
      <dgm:t>
        <a:bodyPr/>
        <a:lstStyle/>
        <a:p>
          <a:r>
            <a:rPr lang="es-PE" b="1" dirty="0" smtClean="0">
              <a:solidFill>
                <a:srgbClr val="002060"/>
              </a:solidFill>
              <a:latin typeface="+mj-lt"/>
              <a:cs typeface="Arial" pitchFamily="34" charset="0"/>
            </a:rPr>
            <a:t>Ordena que CESEN los actos de violación del territorio de la propiedad comunal y de la autonomía de la Comunidad Nativa Tres Islas</a:t>
          </a:r>
          <a:endParaRPr lang="es-PE" b="1" dirty="0">
            <a:solidFill>
              <a:srgbClr val="002060"/>
            </a:solidFill>
            <a:latin typeface="+mj-lt"/>
            <a:cs typeface="Arial" pitchFamily="34" charset="0"/>
          </a:endParaRPr>
        </a:p>
      </dgm:t>
    </dgm:pt>
    <dgm:pt modelId="{1EAB39C4-7058-4E24-9172-3F17D40F2813}" type="parTrans" cxnId="{70A584EC-CA5F-4735-80E2-ACFB3FA577F8}">
      <dgm:prSet/>
      <dgm:spPr/>
      <dgm:t>
        <a:bodyPr/>
        <a:lstStyle/>
        <a:p>
          <a:endParaRPr lang="es-PE"/>
        </a:p>
      </dgm:t>
    </dgm:pt>
    <dgm:pt modelId="{C28A64F2-6BAA-4DD3-BF5B-8A62264650DD}" type="sibTrans" cxnId="{70A584EC-CA5F-4735-80E2-ACFB3FA577F8}">
      <dgm:prSet/>
      <dgm:spPr/>
      <dgm:t>
        <a:bodyPr/>
        <a:lstStyle/>
        <a:p>
          <a:endParaRPr lang="es-PE"/>
        </a:p>
      </dgm:t>
    </dgm:pt>
    <dgm:pt modelId="{9C94ED2E-9C7A-418D-A51E-FE7E3CE3BC36}">
      <dgm:prSet phldrT="[Text]"/>
      <dgm:spPr>
        <a:solidFill>
          <a:schemeClr val="accent3">
            <a:lumMod val="60000"/>
            <a:lumOff val="40000"/>
          </a:schemeClr>
        </a:solidFill>
      </dgm:spPr>
      <dgm:t>
        <a:bodyPr/>
        <a:lstStyle/>
        <a:p>
          <a:r>
            <a:rPr lang="es-ES" b="1" dirty="0" smtClean="0">
              <a:solidFill>
                <a:srgbClr val="002060"/>
              </a:solidFill>
              <a:latin typeface="+mj-lt"/>
              <a:cs typeface="Arial" pitchFamily="34" charset="0"/>
            </a:rPr>
            <a:t>Reinterpreta el concepto de “tierras comunales”, entendiéndolas como “territorios integrales”, y reconoce el derecho de los pueblos indígenas sobre estos</a:t>
          </a:r>
          <a:endParaRPr lang="es-PE" b="1" dirty="0">
            <a:solidFill>
              <a:srgbClr val="002060"/>
            </a:solidFill>
            <a:latin typeface="+mj-lt"/>
            <a:cs typeface="Arial" pitchFamily="34" charset="0"/>
          </a:endParaRPr>
        </a:p>
      </dgm:t>
    </dgm:pt>
    <dgm:pt modelId="{B9548679-1EFA-4ED3-927C-2CF511E06434}" type="parTrans" cxnId="{2D93B653-1C58-4562-B392-16C06210B5DC}">
      <dgm:prSet/>
      <dgm:spPr/>
      <dgm:t>
        <a:bodyPr/>
        <a:lstStyle/>
        <a:p>
          <a:endParaRPr lang="es-PE"/>
        </a:p>
      </dgm:t>
    </dgm:pt>
    <dgm:pt modelId="{C34CA07C-505B-4D5D-B113-C8FEFCE3D0CA}" type="sibTrans" cxnId="{2D93B653-1C58-4562-B392-16C06210B5DC}">
      <dgm:prSet/>
      <dgm:spPr/>
      <dgm:t>
        <a:bodyPr/>
        <a:lstStyle/>
        <a:p>
          <a:endParaRPr lang="es-PE"/>
        </a:p>
      </dgm:t>
    </dgm:pt>
    <dgm:pt modelId="{E3FE93CE-DF6D-4ADC-844B-FCDD22E83AB2}" type="pres">
      <dgm:prSet presAssocID="{B80D4646-04F8-45C4-A54A-CC774A8870CA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PE"/>
        </a:p>
      </dgm:t>
    </dgm:pt>
    <dgm:pt modelId="{F46942C4-8B74-43EC-8C93-05D1F7227A67}" type="pres">
      <dgm:prSet presAssocID="{FFAFC8C4-5EF5-4FCA-9598-7410D6E49D1F}" presName="node" presStyleLbl="node1" presStyleIdx="0" presStyleCnt="4" custScaleX="144359">
        <dgm:presLayoutVars>
          <dgm:bulletEnabled val="1"/>
        </dgm:presLayoutVars>
      </dgm:prSet>
      <dgm:spPr/>
      <dgm:t>
        <a:bodyPr/>
        <a:lstStyle/>
        <a:p>
          <a:endParaRPr lang="es-PE"/>
        </a:p>
      </dgm:t>
    </dgm:pt>
    <dgm:pt modelId="{4EC03938-4AE5-46EB-B02A-59DDD2F1F959}" type="pres">
      <dgm:prSet presAssocID="{96895709-0218-417E-B5C1-015F325B2CC6}" presName="sibTrans" presStyleLbl="sibTrans2D1" presStyleIdx="0" presStyleCnt="4"/>
      <dgm:spPr/>
      <dgm:t>
        <a:bodyPr/>
        <a:lstStyle/>
        <a:p>
          <a:endParaRPr lang="es-PE"/>
        </a:p>
      </dgm:t>
    </dgm:pt>
    <dgm:pt modelId="{24ED96B7-D21F-4313-870C-A127EF8E0DE0}" type="pres">
      <dgm:prSet presAssocID="{96895709-0218-417E-B5C1-015F325B2CC6}" presName="connectorText" presStyleLbl="sibTrans2D1" presStyleIdx="0" presStyleCnt="4"/>
      <dgm:spPr/>
      <dgm:t>
        <a:bodyPr/>
        <a:lstStyle/>
        <a:p>
          <a:endParaRPr lang="es-PE"/>
        </a:p>
      </dgm:t>
    </dgm:pt>
    <dgm:pt modelId="{164CFC46-A609-4887-94B8-B52947BDD9E1}" type="pres">
      <dgm:prSet presAssocID="{F83FCF6E-DB54-4968-A31B-70146498F874}" presName="node" presStyleLbl="node1" presStyleIdx="1" presStyleCnt="4" custScaleX="146738">
        <dgm:presLayoutVars>
          <dgm:bulletEnabled val="1"/>
        </dgm:presLayoutVars>
      </dgm:prSet>
      <dgm:spPr/>
      <dgm:t>
        <a:bodyPr/>
        <a:lstStyle/>
        <a:p>
          <a:endParaRPr lang="es-PE"/>
        </a:p>
      </dgm:t>
    </dgm:pt>
    <dgm:pt modelId="{2F9526EF-CA5D-4DA0-94BF-08BBC7FE313D}" type="pres">
      <dgm:prSet presAssocID="{6ED82412-66D8-434A-9F9D-B01E4858219E}" presName="sibTrans" presStyleLbl="sibTrans2D1" presStyleIdx="1" presStyleCnt="4"/>
      <dgm:spPr/>
      <dgm:t>
        <a:bodyPr/>
        <a:lstStyle/>
        <a:p>
          <a:endParaRPr lang="es-PE"/>
        </a:p>
      </dgm:t>
    </dgm:pt>
    <dgm:pt modelId="{C9D74A41-F751-49D9-A713-7AC658A7B11D}" type="pres">
      <dgm:prSet presAssocID="{6ED82412-66D8-434A-9F9D-B01E4858219E}" presName="connectorText" presStyleLbl="sibTrans2D1" presStyleIdx="1" presStyleCnt="4"/>
      <dgm:spPr/>
      <dgm:t>
        <a:bodyPr/>
        <a:lstStyle/>
        <a:p>
          <a:endParaRPr lang="es-PE"/>
        </a:p>
      </dgm:t>
    </dgm:pt>
    <dgm:pt modelId="{6D4EFC8E-6A58-4133-9279-A56A63AD938F}" type="pres">
      <dgm:prSet presAssocID="{5C99B72E-FEE6-43D4-B85D-ABDEC85A7943}" presName="node" presStyleLbl="node1" presStyleIdx="2" presStyleCnt="4" custScaleX="147545">
        <dgm:presLayoutVars>
          <dgm:bulletEnabled val="1"/>
        </dgm:presLayoutVars>
      </dgm:prSet>
      <dgm:spPr/>
      <dgm:t>
        <a:bodyPr/>
        <a:lstStyle/>
        <a:p>
          <a:endParaRPr lang="es-PE"/>
        </a:p>
      </dgm:t>
    </dgm:pt>
    <dgm:pt modelId="{B12C2A29-A864-4432-AC05-475B8488675D}" type="pres">
      <dgm:prSet presAssocID="{C28A64F2-6BAA-4DD3-BF5B-8A62264650DD}" presName="sibTrans" presStyleLbl="sibTrans2D1" presStyleIdx="2" presStyleCnt="4"/>
      <dgm:spPr/>
      <dgm:t>
        <a:bodyPr/>
        <a:lstStyle/>
        <a:p>
          <a:endParaRPr lang="es-PE"/>
        </a:p>
      </dgm:t>
    </dgm:pt>
    <dgm:pt modelId="{200928E3-180F-46E6-B175-B3B6895C3140}" type="pres">
      <dgm:prSet presAssocID="{C28A64F2-6BAA-4DD3-BF5B-8A62264650DD}" presName="connectorText" presStyleLbl="sibTrans2D1" presStyleIdx="2" presStyleCnt="4"/>
      <dgm:spPr/>
      <dgm:t>
        <a:bodyPr/>
        <a:lstStyle/>
        <a:p>
          <a:endParaRPr lang="es-PE"/>
        </a:p>
      </dgm:t>
    </dgm:pt>
    <dgm:pt modelId="{A62B8BF0-DBAE-4C9D-AEDF-63E3AC1EE12F}" type="pres">
      <dgm:prSet presAssocID="{9C94ED2E-9C7A-418D-A51E-FE7E3CE3BC36}" presName="node" presStyleLbl="node1" presStyleIdx="3" presStyleCnt="4" custScaleX="152287">
        <dgm:presLayoutVars>
          <dgm:bulletEnabled val="1"/>
        </dgm:presLayoutVars>
      </dgm:prSet>
      <dgm:spPr/>
      <dgm:t>
        <a:bodyPr/>
        <a:lstStyle/>
        <a:p>
          <a:endParaRPr lang="es-PE"/>
        </a:p>
      </dgm:t>
    </dgm:pt>
    <dgm:pt modelId="{883F4841-51C8-479B-8A10-CE4844C45B3B}" type="pres">
      <dgm:prSet presAssocID="{C34CA07C-505B-4D5D-B113-C8FEFCE3D0CA}" presName="sibTrans" presStyleLbl="sibTrans2D1" presStyleIdx="3" presStyleCnt="4"/>
      <dgm:spPr/>
      <dgm:t>
        <a:bodyPr/>
        <a:lstStyle/>
        <a:p>
          <a:endParaRPr lang="es-PE"/>
        </a:p>
      </dgm:t>
    </dgm:pt>
    <dgm:pt modelId="{637717F2-1FBB-44DC-B08E-46717653635A}" type="pres">
      <dgm:prSet presAssocID="{C34CA07C-505B-4D5D-B113-C8FEFCE3D0CA}" presName="connectorText" presStyleLbl="sibTrans2D1" presStyleIdx="3" presStyleCnt="4"/>
      <dgm:spPr/>
      <dgm:t>
        <a:bodyPr/>
        <a:lstStyle/>
        <a:p>
          <a:endParaRPr lang="es-PE"/>
        </a:p>
      </dgm:t>
    </dgm:pt>
  </dgm:ptLst>
  <dgm:cxnLst>
    <dgm:cxn modelId="{EC5AE60C-1255-4852-8306-A35C6B3B763A}" type="presOf" srcId="{C34CA07C-505B-4D5D-B113-C8FEFCE3D0CA}" destId="{883F4841-51C8-479B-8A10-CE4844C45B3B}" srcOrd="0" destOrd="0" presId="urn:microsoft.com/office/officeart/2005/8/layout/cycle2"/>
    <dgm:cxn modelId="{C24A7927-4D94-4E72-87BA-68D11455549A}" type="presOf" srcId="{5C99B72E-FEE6-43D4-B85D-ABDEC85A7943}" destId="{6D4EFC8E-6A58-4133-9279-A56A63AD938F}" srcOrd="0" destOrd="0" presId="urn:microsoft.com/office/officeart/2005/8/layout/cycle2"/>
    <dgm:cxn modelId="{97BA7E76-D8FF-442B-804D-00EB71706EE8}" type="presOf" srcId="{B80D4646-04F8-45C4-A54A-CC774A8870CA}" destId="{E3FE93CE-DF6D-4ADC-844B-FCDD22E83AB2}" srcOrd="0" destOrd="0" presId="urn:microsoft.com/office/officeart/2005/8/layout/cycle2"/>
    <dgm:cxn modelId="{956CAFD8-B570-49B8-A64B-96A6573140D2}" type="presOf" srcId="{6ED82412-66D8-434A-9F9D-B01E4858219E}" destId="{C9D74A41-F751-49D9-A713-7AC658A7B11D}" srcOrd="1" destOrd="0" presId="urn:microsoft.com/office/officeart/2005/8/layout/cycle2"/>
    <dgm:cxn modelId="{23F3CF4C-B547-4FF4-AFD0-FBECAFF22CEF}" type="presOf" srcId="{C34CA07C-505B-4D5D-B113-C8FEFCE3D0CA}" destId="{637717F2-1FBB-44DC-B08E-46717653635A}" srcOrd="1" destOrd="0" presId="urn:microsoft.com/office/officeart/2005/8/layout/cycle2"/>
    <dgm:cxn modelId="{EAD82412-377E-4D0C-9F0E-A8F65D3551EA}" type="presOf" srcId="{96895709-0218-417E-B5C1-015F325B2CC6}" destId="{24ED96B7-D21F-4313-870C-A127EF8E0DE0}" srcOrd="1" destOrd="0" presId="urn:microsoft.com/office/officeart/2005/8/layout/cycle2"/>
    <dgm:cxn modelId="{79A01509-499B-4F46-A386-FA9076DFFB0F}" type="presOf" srcId="{9C94ED2E-9C7A-418D-A51E-FE7E3CE3BC36}" destId="{A62B8BF0-DBAE-4C9D-AEDF-63E3AC1EE12F}" srcOrd="0" destOrd="0" presId="urn:microsoft.com/office/officeart/2005/8/layout/cycle2"/>
    <dgm:cxn modelId="{2D93B653-1C58-4562-B392-16C06210B5DC}" srcId="{B80D4646-04F8-45C4-A54A-CC774A8870CA}" destId="{9C94ED2E-9C7A-418D-A51E-FE7E3CE3BC36}" srcOrd="3" destOrd="0" parTransId="{B9548679-1EFA-4ED3-927C-2CF511E06434}" sibTransId="{C34CA07C-505B-4D5D-B113-C8FEFCE3D0CA}"/>
    <dgm:cxn modelId="{66C010C8-DB4E-496B-9DA8-447BD98AB9DA}" type="presOf" srcId="{C28A64F2-6BAA-4DD3-BF5B-8A62264650DD}" destId="{B12C2A29-A864-4432-AC05-475B8488675D}" srcOrd="0" destOrd="0" presId="urn:microsoft.com/office/officeart/2005/8/layout/cycle2"/>
    <dgm:cxn modelId="{CCEEB684-E6AE-46B5-ACB7-E546AABE06AC}" srcId="{B80D4646-04F8-45C4-A54A-CC774A8870CA}" destId="{F83FCF6E-DB54-4968-A31B-70146498F874}" srcOrd="1" destOrd="0" parTransId="{B507EC71-8368-4645-B5C6-9080E82213D7}" sibTransId="{6ED82412-66D8-434A-9F9D-B01E4858219E}"/>
    <dgm:cxn modelId="{9776D6D4-BA6E-4868-9398-9E63B9A96638}" type="presOf" srcId="{96895709-0218-417E-B5C1-015F325B2CC6}" destId="{4EC03938-4AE5-46EB-B02A-59DDD2F1F959}" srcOrd="0" destOrd="0" presId="urn:microsoft.com/office/officeart/2005/8/layout/cycle2"/>
    <dgm:cxn modelId="{E001BF0E-4990-4612-9F0A-FB488FD62118}" type="presOf" srcId="{FFAFC8C4-5EF5-4FCA-9598-7410D6E49D1F}" destId="{F46942C4-8B74-43EC-8C93-05D1F7227A67}" srcOrd="0" destOrd="0" presId="urn:microsoft.com/office/officeart/2005/8/layout/cycle2"/>
    <dgm:cxn modelId="{70A584EC-CA5F-4735-80E2-ACFB3FA577F8}" srcId="{B80D4646-04F8-45C4-A54A-CC774A8870CA}" destId="{5C99B72E-FEE6-43D4-B85D-ABDEC85A7943}" srcOrd="2" destOrd="0" parTransId="{1EAB39C4-7058-4E24-9172-3F17D40F2813}" sibTransId="{C28A64F2-6BAA-4DD3-BF5B-8A62264650DD}"/>
    <dgm:cxn modelId="{D81F6903-1C7D-4361-BF42-96C85EDC1778}" type="presOf" srcId="{F83FCF6E-DB54-4968-A31B-70146498F874}" destId="{164CFC46-A609-4887-94B8-B52947BDD9E1}" srcOrd="0" destOrd="0" presId="urn:microsoft.com/office/officeart/2005/8/layout/cycle2"/>
    <dgm:cxn modelId="{287CEBA2-C9AA-411A-B412-C0912A20E749}" srcId="{B80D4646-04F8-45C4-A54A-CC774A8870CA}" destId="{FFAFC8C4-5EF5-4FCA-9598-7410D6E49D1F}" srcOrd="0" destOrd="0" parTransId="{38BCEA2E-60CD-40F0-BB33-855FF811BF22}" sibTransId="{96895709-0218-417E-B5C1-015F325B2CC6}"/>
    <dgm:cxn modelId="{B063CDD7-6652-4EAA-B9F5-B425CA01A939}" type="presOf" srcId="{6ED82412-66D8-434A-9F9D-B01E4858219E}" destId="{2F9526EF-CA5D-4DA0-94BF-08BBC7FE313D}" srcOrd="0" destOrd="0" presId="urn:microsoft.com/office/officeart/2005/8/layout/cycle2"/>
    <dgm:cxn modelId="{2142F63C-9616-4C97-A127-18E9F7CCF5C1}" type="presOf" srcId="{C28A64F2-6BAA-4DD3-BF5B-8A62264650DD}" destId="{200928E3-180F-46E6-B175-B3B6895C3140}" srcOrd="1" destOrd="0" presId="urn:microsoft.com/office/officeart/2005/8/layout/cycle2"/>
    <dgm:cxn modelId="{B5ECF8E7-36B5-45D4-8923-610DDC986BDC}" type="presParOf" srcId="{E3FE93CE-DF6D-4ADC-844B-FCDD22E83AB2}" destId="{F46942C4-8B74-43EC-8C93-05D1F7227A67}" srcOrd="0" destOrd="0" presId="urn:microsoft.com/office/officeart/2005/8/layout/cycle2"/>
    <dgm:cxn modelId="{C3B77978-9711-4778-9C8C-91FAFCD330F9}" type="presParOf" srcId="{E3FE93CE-DF6D-4ADC-844B-FCDD22E83AB2}" destId="{4EC03938-4AE5-46EB-B02A-59DDD2F1F959}" srcOrd="1" destOrd="0" presId="urn:microsoft.com/office/officeart/2005/8/layout/cycle2"/>
    <dgm:cxn modelId="{ABC883BF-7191-4AF9-AAFF-C44B2D4925DB}" type="presParOf" srcId="{4EC03938-4AE5-46EB-B02A-59DDD2F1F959}" destId="{24ED96B7-D21F-4313-870C-A127EF8E0DE0}" srcOrd="0" destOrd="0" presId="urn:microsoft.com/office/officeart/2005/8/layout/cycle2"/>
    <dgm:cxn modelId="{DB6326F6-257E-463E-A803-0A9EF8472D5F}" type="presParOf" srcId="{E3FE93CE-DF6D-4ADC-844B-FCDD22E83AB2}" destId="{164CFC46-A609-4887-94B8-B52947BDD9E1}" srcOrd="2" destOrd="0" presId="urn:microsoft.com/office/officeart/2005/8/layout/cycle2"/>
    <dgm:cxn modelId="{46E0E9AC-7EA1-4CA4-B322-6DFFB7D3CC5C}" type="presParOf" srcId="{E3FE93CE-DF6D-4ADC-844B-FCDD22E83AB2}" destId="{2F9526EF-CA5D-4DA0-94BF-08BBC7FE313D}" srcOrd="3" destOrd="0" presId="urn:microsoft.com/office/officeart/2005/8/layout/cycle2"/>
    <dgm:cxn modelId="{215F82FF-F21A-480B-AF10-29C0578786D9}" type="presParOf" srcId="{2F9526EF-CA5D-4DA0-94BF-08BBC7FE313D}" destId="{C9D74A41-F751-49D9-A713-7AC658A7B11D}" srcOrd="0" destOrd="0" presId="urn:microsoft.com/office/officeart/2005/8/layout/cycle2"/>
    <dgm:cxn modelId="{D05E4FAD-20DA-4EFF-A179-96E22343686B}" type="presParOf" srcId="{E3FE93CE-DF6D-4ADC-844B-FCDD22E83AB2}" destId="{6D4EFC8E-6A58-4133-9279-A56A63AD938F}" srcOrd="4" destOrd="0" presId="urn:microsoft.com/office/officeart/2005/8/layout/cycle2"/>
    <dgm:cxn modelId="{EA9A7173-1E1C-428E-9046-37D67CD05871}" type="presParOf" srcId="{E3FE93CE-DF6D-4ADC-844B-FCDD22E83AB2}" destId="{B12C2A29-A864-4432-AC05-475B8488675D}" srcOrd="5" destOrd="0" presId="urn:microsoft.com/office/officeart/2005/8/layout/cycle2"/>
    <dgm:cxn modelId="{9DDFEFFE-F3C4-44CA-A3BB-93ADB9B21272}" type="presParOf" srcId="{B12C2A29-A864-4432-AC05-475B8488675D}" destId="{200928E3-180F-46E6-B175-B3B6895C3140}" srcOrd="0" destOrd="0" presId="urn:microsoft.com/office/officeart/2005/8/layout/cycle2"/>
    <dgm:cxn modelId="{5EF984A0-5646-4291-A4E3-3A8BD2D82D6C}" type="presParOf" srcId="{E3FE93CE-DF6D-4ADC-844B-FCDD22E83AB2}" destId="{A62B8BF0-DBAE-4C9D-AEDF-63E3AC1EE12F}" srcOrd="6" destOrd="0" presId="urn:microsoft.com/office/officeart/2005/8/layout/cycle2"/>
    <dgm:cxn modelId="{05633E0E-DA97-44CC-A64B-BD2B0C55BB8E}" type="presParOf" srcId="{E3FE93CE-DF6D-4ADC-844B-FCDD22E83AB2}" destId="{883F4841-51C8-479B-8A10-CE4844C45B3B}" srcOrd="7" destOrd="0" presId="urn:microsoft.com/office/officeart/2005/8/layout/cycle2"/>
    <dgm:cxn modelId="{F03254BA-573A-4D87-8C9D-688AFEAB0BCF}" type="presParOf" srcId="{883F4841-51C8-479B-8A10-CE4844C45B3B}" destId="{637717F2-1FBB-44DC-B08E-46717653635A}" srcOrd="0" destOrd="0" presId="urn:microsoft.com/office/officeart/2005/8/layout/cycle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278486C2-3C0C-490F-8B9F-BDECC40F0B6F}" type="doc">
      <dgm:prSet loTypeId="urn:microsoft.com/office/officeart/2005/8/layout/radial5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PE"/>
        </a:p>
      </dgm:t>
    </dgm:pt>
    <dgm:pt modelId="{9D4FB2AA-8856-409D-A123-5AD1D8CA460E}">
      <dgm:prSet phldrT="[Text]">
        <dgm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dgm:style>
      </dgm:prSet>
      <dgm:spPr>
        <a:solidFill>
          <a:schemeClr val="bg2"/>
        </a:solidFill>
      </dgm:spPr>
      <dgm:t>
        <a:bodyPr/>
        <a:lstStyle/>
        <a:p>
          <a:r>
            <a:rPr lang="es-PE" b="1" dirty="0" smtClean="0">
              <a:solidFill>
                <a:srgbClr val="002060"/>
              </a:solidFill>
              <a:latin typeface="+mj-lt"/>
            </a:rPr>
            <a:t>Solicitudes de la CC.NN Tres Islas</a:t>
          </a:r>
          <a:endParaRPr lang="es-PE" b="1" dirty="0">
            <a:solidFill>
              <a:srgbClr val="002060"/>
            </a:solidFill>
            <a:latin typeface="+mj-lt"/>
          </a:endParaRPr>
        </a:p>
      </dgm:t>
    </dgm:pt>
    <dgm:pt modelId="{61682E43-B6CB-4079-934C-76240C9CD509}" type="parTrans" cxnId="{18513279-F8AC-4AEB-98D5-C1FD9B2F8B2D}">
      <dgm:prSet/>
      <dgm:spPr/>
      <dgm:t>
        <a:bodyPr/>
        <a:lstStyle/>
        <a:p>
          <a:endParaRPr lang="es-PE"/>
        </a:p>
      </dgm:t>
    </dgm:pt>
    <dgm:pt modelId="{6E1FEF84-EFF4-4C1F-9096-A306E74EA305}" type="sibTrans" cxnId="{18513279-F8AC-4AEB-98D5-C1FD9B2F8B2D}">
      <dgm:prSet/>
      <dgm:spPr/>
      <dgm:t>
        <a:bodyPr/>
        <a:lstStyle/>
        <a:p>
          <a:endParaRPr lang="es-PE"/>
        </a:p>
      </dgm:t>
    </dgm:pt>
    <dgm:pt modelId="{A7C8CE80-58F8-4CAF-8C86-F5B23E319FD7}">
      <dgm:prSet phldrT="[Text]" custT="1"/>
      <dgm:spPr>
        <a:solidFill>
          <a:schemeClr val="bg2">
            <a:lumMod val="90000"/>
          </a:schemeClr>
        </a:solidFill>
      </dgm:spPr>
      <dgm:t>
        <a:bodyPr/>
        <a:lstStyle/>
        <a:p>
          <a:r>
            <a:rPr lang="es-PE" sz="1500" b="1" dirty="0" smtClean="0">
              <a:solidFill>
                <a:srgbClr val="002060"/>
              </a:solidFill>
              <a:latin typeface="+mj-lt"/>
            </a:rPr>
            <a:t>La restitución de la casa comunal y tranquera de control</a:t>
          </a:r>
          <a:r>
            <a:rPr lang="es-ES" sz="1500" dirty="0" smtClean="0">
              <a:solidFill>
                <a:srgbClr val="002060"/>
              </a:solidFill>
              <a:latin typeface="+mj-lt"/>
            </a:rPr>
            <a:t>  </a:t>
          </a:r>
          <a:endParaRPr lang="es-PE" sz="1500" dirty="0">
            <a:solidFill>
              <a:srgbClr val="002060"/>
            </a:solidFill>
            <a:latin typeface="+mj-lt"/>
          </a:endParaRPr>
        </a:p>
      </dgm:t>
    </dgm:pt>
    <dgm:pt modelId="{15092A53-303E-42DB-BB67-2D4F5754E3AE}" type="parTrans" cxnId="{9305D6BE-CF09-435A-A61E-B2DA5FC4DBC5}">
      <dgm:prSet/>
      <dgm:spPr/>
      <dgm:t>
        <a:bodyPr/>
        <a:lstStyle/>
        <a:p>
          <a:endParaRPr lang="es-PE"/>
        </a:p>
      </dgm:t>
    </dgm:pt>
    <dgm:pt modelId="{C0E63868-0219-4F91-8E71-756B598FC970}" type="sibTrans" cxnId="{9305D6BE-CF09-435A-A61E-B2DA5FC4DBC5}">
      <dgm:prSet/>
      <dgm:spPr/>
      <dgm:t>
        <a:bodyPr/>
        <a:lstStyle/>
        <a:p>
          <a:endParaRPr lang="es-PE"/>
        </a:p>
      </dgm:t>
    </dgm:pt>
    <dgm:pt modelId="{2949A1CC-636D-4208-B528-B371CFF6F626}">
      <dgm:prSet phldrT="[Text]" custT="1"/>
      <dgm:spPr>
        <a:solidFill>
          <a:schemeClr val="bg2">
            <a:lumMod val="90000"/>
          </a:schemeClr>
        </a:solidFill>
      </dgm:spPr>
      <dgm:t>
        <a:bodyPr/>
        <a:lstStyle/>
        <a:p>
          <a:r>
            <a:rPr lang="es-PE" sz="1500" b="1" dirty="0" smtClean="0">
              <a:solidFill>
                <a:srgbClr val="002060"/>
              </a:solidFill>
              <a:latin typeface="+mj-lt"/>
            </a:rPr>
            <a:t>Pago de costas y costas</a:t>
          </a:r>
          <a:endParaRPr lang="es-PE" sz="1500" b="1" dirty="0">
            <a:solidFill>
              <a:srgbClr val="002060"/>
            </a:solidFill>
            <a:latin typeface="+mj-lt"/>
          </a:endParaRPr>
        </a:p>
      </dgm:t>
    </dgm:pt>
    <dgm:pt modelId="{7EFD518F-E836-462D-BFDC-1016A0AAC46B}" type="parTrans" cxnId="{2E8B9C29-4CB1-40BF-B826-2FDB90E5CAB0}">
      <dgm:prSet/>
      <dgm:spPr/>
      <dgm:t>
        <a:bodyPr/>
        <a:lstStyle/>
        <a:p>
          <a:endParaRPr lang="es-PE"/>
        </a:p>
      </dgm:t>
    </dgm:pt>
    <dgm:pt modelId="{C2BACD16-998B-4638-AC9A-1B9AE19EF30A}" type="sibTrans" cxnId="{2E8B9C29-4CB1-40BF-B826-2FDB90E5CAB0}">
      <dgm:prSet/>
      <dgm:spPr/>
      <dgm:t>
        <a:bodyPr/>
        <a:lstStyle/>
        <a:p>
          <a:endParaRPr lang="es-PE"/>
        </a:p>
      </dgm:t>
    </dgm:pt>
    <dgm:pt modelId="{3E18A506-97D5-4E47-B393-BEA7D674376F}">
      <dgm:prSet phldrT="[Text]" custT="1"/>
      <dgm:spPr>
        <a:solidFill>
          <a:schemeClr val="bg2">
            <a:lumMod val="90000"/>
          </a:schemeClr>
        </a:solidFill>
      </dgm:spPr>
      <dgm:t>
        <a:bodyPr/>
        <a:lstStyle/>
        <a:p>
          <a:r>
            <a:rPr lang="es-PE" sz="1300" b="1" dirty="0" smtClean="0">
              <a:solidFill>
                <a:srgbClr val="002060"/>
              </a:solidFill>
              <a:latin typeface="+mj-lt"/>
            </a:rPr>
            <a:t>La difusión de la sentencia del Tribunal Constitucional por medios de comunicación masiva</a:t>
          </a:r>
          <a:endParaRPr lang="es-PE" sz="1300" b="1" dirty="0">
            <a:solidFill>
              <a:srgbClr val="002060"/>
            </a:solidFill>
            <a:latin typeface="+mj-lt"/>
          </a:endParaRPr>
        </a:p>
      </dgm:t>
    </dgm:pt>
    <dgm:pt modelId="{336D353F-4A84-429F-BB8C-9ED4D31DCB46}" type="parTrans" cxnId="{906D9580-ACB1-4D78-BADB-C272137929D4}">
      <dgm:prSet/>
      <dgm:spPr/>
      <dgm:t>
        <a:bodyPr/>
        <a:lstStyle/>
        <a:p>
          <a:endParaRPr lang="es-PE"/>
        </a:p>
      </dgm:t>
    </dgm:pt>
    <dgm:pt modelId="{D77C2A5B-96C9-42F5-8E4D-D3C50BE67CDF}" type="sibTrans" cxnId="{906D9580-ACB1-4D78-BADB-C272137929D4}">
      <dgm:prSet/>
      <dgm:spPr/>
      <dgm:t>
        <a:bodyPr/>
        <a:lstStyle/>
        <a:p>
          <a:endParaRPr lang="es-PE"/>
        </a:p>
      </dgm:t>
    </dgm:pt>
    <dgm:pt modelId="{66039996-48DD-4182-BF82-702D2A05A888}">
      <dgm:prSet phldrT="[Text]" custT="1"/>
      <dgm:spPr>
        <a:solidFill>
          <a:schemeClr val="bg2">
            <a:lumMod val="90000"/>
          </a:schemeClr>
        </a:solidFill>
      </dgm:spPr>
      <dgm:t>
        <a:bodyPr/>
        <a:lstStyle/>
        <a:p>
          <a:r>
            <a:rPr lang="es-PE" sz="1500" b="1" dirty="0" smtClean="0">
              <a:solidFill>
                <a:srgbClr val="002060"/>
              </a:solidFill>
              <a:latin typeface="+mj-lt"/>
            </a:rPr>
            <a:t>El archivo definitivo del Expediente N° 952-201</a:t>
          </a:r>
          <a:endParaRPr lang="es-PE" sz="1500" b="1" dirty="0">
            <a:solidFill>
              <a:srgbClr val="002060"/>
            </a:solidFill>
            <a:latin typeface="+mj-lt"/>
          </a:endParaRPr>
        </a:p>
      </dgm:t>
    </dgm:pt>
    <dgm:pt modelId="{28FC5592-D444-4B30-8BA0-25E17DBE82EC}" type="parTrans" cxnId="{341F0F51-128B-4945-9929-F899B3997474}">
      <dgm:prSet/>
      <dgm:spPr/>
      <dgm:t>
        <a:bodyPr/>
        <a:lstStyle/>
        <a:p>
          <a:endParaRPr lang="es-PE"/>
        </a:p>
      </dgm:t>
    </dgm:pt>
    <dgm:pt modelId="{91C44F48-22CD-4879-8D63-0E26822AC2B6}" type="sibTrans" cxnId="{341F0F51-128B-4945-9929-F899B3997474}">
      <dgm:prSet/>
      <dgm:spPr/>
      <dgm:t>
        <a:bodyPr/>
        <a:lstStyle/>
        <a:p>
          <a:endParaRPr lang="es-PE"/>
        </a:p>
      </dgm:t>
    </dgm:pt>
    <dgm:pt modelId="{30C79979-2A87-4E46-8050-4E9AEC942FBB}">
      <dgm:prSet phldrT="[Text]" custT="1"/>
      <dgm:spPr>
        <a:solidFill>
          <a:schemeClr val="bg2">
            <a:lumMod val="90000"/>
          </a:schemeClr>
        </a:solidFill>
      </dgm:spPr>
      <dgm:t>
        <a:bodyPr/>
        <a:lstStyle/>
        <a:p>
          <a:r>
            <a:rPr lang="es-PE" sz="1500" b="1" dirty="0" smtClean="0">
              <a:solidFill>
                <a:srgbClr val="002060"/>
              </a:solidFill>
              <a:latin typeface="+mj-lt"/>
            </a:rPr>
            <a:t>Denuncia por fraude procesal y falsificación de documentos</a:t>
          </a:r>
          <a:endParaRPr lang="es-PE" sz="1500" b="1" dirty="0">
            <a:solidFill>
              <a:srgbClr val="002060"/>
            </a:solidFill>
            <a:latin typeface="+mj-lt"/>
          </a:endParaRPr>
        </a:p>
      </dgm:t>
    </dgm:pt>
    <dgm:pt modelId="{EE2D4EB6-D6DB-40E3-874D-AB86F3FAC6DA}" type="parTrans" cxnId="{4C3B262D-0D70-4954-AFA1-9C003A5C7947}">
      <dgm:prSet/>
      <dgm:spPr/>
      <dgm:t>
        <a:bodyPr/>
        <a:lstStyle/>
        <a:p>
          <a:endParaRPr lang="es-PE"/>
        </a:p>
      </dgm:t>
    </dgm:pt>
    <dgm:pt modelId="{FD0DB92B-2E7E-427E-89ED-B75B2E124AA5}" type="sibTrans" cxnId="{4C3B262D-0D70-4954-AFA1-9C003A5C7947}">
      <dgm:prSet/>
      <dgm:spPr/>
      <dgm:t>
        <a:bodyPr/>
        <a:lstStyle/>
        <a:p>
          <a:endParaRPr lang="es-PE"/>
        </a:p>
      </dgm:t>
    </dgm:pt>
    <dgm:pt modelId="{A43223ED-321C-4EC4-98DE-A89CC912CCF5}" type="pres">
      <dgm:prSet presAssocID="{278486C2-3C0C-490F-8B9F-BDECC40F0B6F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s-PE"/>
        </a:p>
      </dgm:t>
    </dgm:pt>
    <dgm:pt modelId="{1BD69F8E-98BE-478D-9B30-5843D65DB6C0}" type="pres">
      <dgm:prSet presAssocID="{9D4FB2AA-8856-409D-A123-5AD1D8CA460E}" presName="centerShape" presStyleLbl="node0" presStyleIdx="0" presStyleCnt="1"/>
      <dgm:spPr/>
      <dgm:t>
        <a:bodyPr/>
        <a:lstStyle/>
        <a:p>
          <a:endParaRPr lang="es-PE"/>
        </a:p>
      </dgm:t>
    </dgm:pt>
    <dgm:pt modelId="{BD1B8A0C-9615-4E9B-A618-3DE7F3F56888}" type="pres">
      <dgm:prSet presAssocID="{15092A53-303E-42DB-BB67-2D4F5754E3AE}" presName="parTrans" presStyleLbl="sibTrans2D1" presStyleIdx="0" presStyleCnt="5"/>
      <dgm:spPr/>
      <dgm:t>
        <a:bodyPr/>
        <a:lstStyle/>
        <a:p>
          <a:endParaRPr lang="es-PE"/>
        </a:p>
      </dgm:t>
    </dgm:pt>
    <dgm:pt modelId="{6FCD0862-38CF-48F3-85E9-6C57723070D9}" type="pres">
      <dgm:prSet presAssocID="{15092A53-303E-42DB-BB67-2D4F5754E3AE}" presName="connectorText" presStyleLbl="sibTrans2D1" presStyleIdx="0" presStyleCnt="5"/>
      <dgm:spPr/>
      <dgm:t>
        <a:bodyPr/>
        <a:lstStyle/>
        <a:p>
          <a:endParaRPr lang="es-PE"/>
        </a:p>
      </dgm:t>
    </dgm:pt>
    <dgm:pt modelId="{DCD3DF66-1DEF-4F81-9FA9-64D11E3DFF63}" type="pres">
      <dgm:prSet presAssocID="{A7C8CE80-58F8-4CAF-8C86-F5B23E319FD7}" presName="node" presStyleLbl="node1" presStyleIdx="0" presStyleCnt="5" custScaleX="134400" custScaleY="66682">
        <dgm:presLayoutVars>
          <dgm:bulletEnabled val="1"/>
        </dgm:presLayoutVars>
      </dgm:prSet>
      <dgm:spPr/>
      <dgm:t>
        <a:bodyPr/>
        <a:lstStyle/>
        <a:p>
          <a:endParaRPr lang="es-PE"/>
        </a:p>
      </dgm:t>
    </dgm:pt>
    <dgm:pt modelId="{70606EA5-5F2E-4BFE-8C96-6942CCD5F46C}" type="pres">
      <dgm:prSet presAssocID="{7EFD518F-E836-462D-BFDC-1016A0AAC46B}" presName="parTrans" presStyleLbl="sibTrans2D1" presStyleIdx="1" presStyleCnt="5"/>
      <dgm:spPr/>
      <dgm:t>
        <a:bodyPr/>
        <a:lstStyle/>
        <a:p>
          <a:endParaRPr lang="es-PE"/>
        </a:p>
      </dgm:t>
    </dgm:pt>
    <dgm:pt modelId="{D5567F0E-0288-4F73-8D48-25DCAE8F4A69}" type="pres">
      <dgm:prSet presAssocID="{7EFD518F-E836-462D-BFDC-1016A0AAC46B}" presName="connectorText" presStyleLbl="sibTrans2D1" presStyleIdx="1" presStyleCnt="5"/>
      <dgm:spPr/>
      <dgm:t>
        <a:bodyPr/>
        <a:lstStyle/>
        <a:p>
          <a:endParaRPr lang="es-PE"/>
        </a:p>
      </dgm:t>
    </dgm:pt>
    <dgm:pt modelId="{CFB4990E-A8A4-4CCC-91BF-825526266D11}" type="pres">
      <dgm:prSet presAssocID="{2949A1CC-636D-4208-B528-B371CFF6F626}" presName="node" presStyleLbl="node1" presStyleIdx="1" presStyleCnt="5" custScaleX="118313" custScaleY="93014">
        <dgm:presLayoutVars>
          <dgm:bulletEnabled val="1"/>
        </dgm:presLayoutVars>
      </dgm:prSet>
      <dgm:spPr/>
      <dgm:t>
        <a:bodyPr/>
        <a:lstStyle/>
        <a:p>
          <a:endParaRPr lang="es-PE"/>
        </a:p>
      </dgm:t>
    </dgm:pt>
    <dgm:pt modelId="{5B1C427B-90F6-4094-9AA9-07D7606221B2}" type="pres">
      <dgm:prSet presAssocID="{336D353F-4A84-429F-BB8C-9ED4D31DCB46}" presName="parTrans" presStyleLbl="sibTrans2D1" presStyleIdx="2" presStyleCnt="5"/>
      <dgm:spPr/>
      <dgm:t>
        <a:bodyPr/>
        <a:lstStyle/>
        <a:p>
          <a:endParaRPr lang="es-PE"/>
        </a:p>
      </dgm:t>
    </dgm:pt>
    <dgm:pt modelId="{C02DAE67-A3E1-4E67-954B-924773005E1A}" type="pres">
      <dgm:prSet presAssocID="{336D353F-4A84-429F-BB8C-9ED4D31DCB46}" presName="connectorText" presStyleLbl="sibTrans2D1" presStyleIdx="2" presStyleCnt="5"/>
      <dgm:spPr/>
      <dgm:t>
        <a:bodyPr/>
        <a:lstStyle/>
        <a:p>
          <a:endParaRPr lang="es-PE"/>
        </a:p>
      </dgm:t>
    </dgm:pt>
    <dgm:pt modelId="{60733973-BFAE-48AF-BEF0-ADF892C151C7}" type="pres">
      <dgm:prSet presAssocID="{3E18A506-97D5-4E47-B393-BEA7D674376F}" presName="node" presStyleLbl="node1" presStyleIdx="2" presStyleCnt="5" custScaleX="148362">
        <dgm:presLayoutVars>
          <dgm:bulletEnabled val="1"/>
        </dgm:presLayoutVars>
      </dgm:prSet>
      <dgm:spPr/>
      <dgm:t>
        <a:bodyPr/>
        <a:lstStyle/>
        <a:p>
          <a:endParaRPr lang="es-PE"/>
        </a:p>
      </dgm:t>
    </dgm:pt>
    <dgm:pt modelId="{EB61593D-6018-4686-AC0E-052818ED02C7}" type="pres">
      <dgm:prSet presAssocID="{28FC5592-D444-4B30-8BA0-25E17DBE82EC}" presName="parTrans" presStyleLbl="sibTrans2D1" presStyleIdx="3" presStyleCnt="5"/>
      <dgm:spPr/>
      <dgm:t>
        <a:bodyPr/>
        <a:lstStyle/>
        <a:p>
          <a:endParaRPr lang="es-PE"/>
        </a:p>
      </dgm:t>
    </dgm:pt>
    <dgm:pt modelId="{CCF5C868-7A4F-43F5-B045-1E1A916E04DA}" type="pres">
      <dgm:prSet presAssocID="{28FC5592-D444-4B30-8BA0-25E17DBE82EC}" presName="connectorText" presStyleLbl="sibTrans2D1" presStyleIdx="3" presStyleCnt="5"/>
      <dgm:spPr/>
      <dgm:t>
        <a:bodyPr/>
        <a:lstStyle/>
        <a:p>
          <a:endParaRPr lang="es-PE"/>
        </a:p>
      </dgm:t>
    </dgm:pt>
    <dgm:pt modelId="{1D8E2494-8325-47C1-BEEE-B08CDD5BCECD}" type="pres">
      <dgm:prSet presAssocID="{66039996-48DD-4182-BF82-702D2A05A888}" presName="node" presStyleLbl="node1" presStyleIdx="3" presStyleCnt="5" custScaleX="126884" custRadScaleRad="92504" custRadScaleInc="28537">
        <dgm:presLayoutVars>
          <dgm:bulletEnabled val="1"/>
        </dgm:presLayoutVars>
      </dgm:prSet>
      <dgm:spPr/>
      <dgm:t>
        <a:bodyPr/>
        <a:lstStyle/>
        <a:p>
          <a:endParaRPr lang="es-PE"/>
        </a:p>
      </dgm:t>
    </dgm:pt>
    <dgm:pt modelId="{65E77934-C634-4FD9-AFBD-9293FA4EED55}" type="pres">
      <dgm:prSet presAssocID="{EE2D4EB6-D6DB-40E3-874D-AB86F3FAC6DA}" presName="parTrans" presStyleLbl="sibTrans2D1" presStyleIdx="4" presStyleCnt="5"/>
      <dgm:spPr/>
      <dgm:t>
        <a:bodyPr/>
        <a:lstStyle/>
        <a:p>
          <a:endParaRPr lang="es-PE"/>
        </a:p>
      </dgm:t>
    </dgm:pt>
    <dgm:pt modelId="{73BF41C6-6CC3-4A39-88EA-D665840A11FD}" type="pres">
      <dgm:prSet presAssocID="{EE2D4EB6-D6DB-40E3-874D-AB86F3FAC6DA}" presName="connectorText" presStyleLbl="sibTrans2D1" presStyleIdx="4" presStyleCnt="5"/>
      <dgm:spPr/>
      <dgm:t>
        <a:bodyPr/>
        <a:lstStyle/>
        <a:p>
          <a:endParaRPr lang="es-PE"/>
        </a:p>
      </dgm:t>
    </dgm:pt>
    <dgm:pt modelId="{356F2172-2589-436D-8211-4D7DDDC44E4C}" type="pres">
      <dgm:prSet presAssocID="{30C79979-2A87-4E46-8050-4E9AEC942FBB}" presName="node" presStyleLbl="node1" presStyleIdx="4" presStyleCnt="5" custScaleX="108103">
        <dgm:presLayoutVars>
          <dgm:bulletEnabled val="1"/>
        </dgm:presLayoutVars>
      </dgm:prSet>
      <dgm:spPr/>
      <dgm:t>
        <a:bodyPr/>
        <a:lstStyle/>
        <a:p>
          <a:endParaRPr lang="es-PE"/>
        </a:p>
      </dgm:t>
    </dgm:pt>
  </dgm:ptLst>
  <dgm:cxnLst>
    <dgm:cxn modelId="{864A8285-00FE-4632-AE40-0087F6FFCE93}" type="presOf" srcId="{336D353F-4A84-429F-BB8C-9ED4D31DCB46}" destId="{C02DAE67-A3E1-4E67-954B-924773005E1A}" srcOrd="1" destOrd="0" presId="urn:microsoft.com/office/officeart/2005/8/layout/radial5"/>
    <dgm:cxn modelId="{2E8B9C29-4CB1-40BF-B826-2FDB90E5CAB0}" srcId="{9D4FB2AA-8856-409D-A123-5AD1D8CA460E}" destId="{2949A1CC-636D-4208-B528-B371CFF6F626}" srcOrd="1" destOrd="0" parTransId="{7EFD518F-E836-462D-BFDC-1016A0AAC46B}" sibTransId="{C2BACD16-998B-4638-AC9A-1B9AE19EF30A}"/>
    <dgm:cxn modelId="{6381C247-2866-4820-964C-047D4617EEDB}" type="presOf" srcId="{15092A53-303E-42DB-BB67-2D4F5754E3AE}" destId="{6FCD0862-38CF-48F3-85E9-6C57723070D9}" srcOrd="1" destOrd="0" presId="urn:microsoft.com/office/officeart/2005/8/layout/radial5"/>
    <dgm:cxn modelId="{C4D4FAF1-8764-4937-8B4C-51273EFD5D32}" type="presOf" srcId="{336D353F-4A84-429F-BB8C-9ED4D31DCB46}" destId="{5B1C427B-90F6-4094-9AA9-07D7606221B2}" srcOrd="0" destOrd="0" presId="urn:microsoft.com/office/officeart/2005/8/layout/radial5"/>
    <dgm:cxn modelId="{1B40DA40-CF93-4BF2-B5FC-45D378F041E5}" type="presOf" srcId="{28FC5592-D444-4B30-8BA0-25E17DBE82EC}" destId="{EB61593D-6018-4686-AC0E-052818ED02C7}" srcOrd="0" destOrd="0" presId="urn:microsoft.com/office/officeart/2005/8/layout/radial5"/>
    <dgm:cxn modelId="{3B072510-2AA6-4447-90E0-E54ABC0716E4}" type="presOf" srcId="{A7C8CE80-58F8-4CAF-8C86-F5B23E319FD7}" destId="{DCD3DF66-1DEF-4F81-9FA9-64D11E3DFF63}" srcOrd="0" destOrd="0" presId="urn:microsoft.com/office/officeart/2005/8/layout/radial5"/>
    <dgm:cxn modelId="{56153A84-AB31-4A64-A389-82852C165350}" type="presOf" srcId="{28FC5592-D444-4B30-8BA0-25E17DBE82EC}" destId="{CCF5C868-7A4F-43F5-B045-1E1A916E04DA}" srcOrd="1" destOrd="0" presId="urn:microsoft.com/office/officeart/2005/8/layout/radial5"/>
    <dgm:cxn modelId="{C82AF9B7-44A8-4EAB-960B-58ED83FD367A}" type="presOf" srcId="{278486C2-3C0C-490F-8B9F-BDECC40F0B6F}" destId="{A43223ED-321C-4EC4-98DE-A89CC912CCF5}" srcOrd="0" destOrd="0" presId="urn:microsoft.com/office/officeart/2005/8/layout/radial5"/>
    <dgm:cxn modelId="{906D9580-ACB1-4D78-BADB-C272137929D4}" srcId="{9D4FB2AA-8856-409D-A123-5AD1D8CA460E}" destId="{3E18A506-97D5-4E47-B393-BEA7D674376F}" srcOrd="2" destOrd="0" parTransId="{336D353F-4A84-429F-BB8C-9ED4D31DCB46}" sibTransId="{D77C2A5B-96C9-42F5-8E4D-D3C50BE67CDF}"/>
    <dgm:cxn modelId="{341F0F51-128B-4945-9929-F899B3997474}" srcId="{9D4FB2AA-8856-409D-A123-5AD1D8CA460E}" destId="{66039996-48DD-4182-BF82-702D2A05A888}" srcOrd="3" destOrd="0" parTransId="{28FC5592-D444-4B30-8BA0-25E17DBE82EC}" sibTransId="{91C44F48-22CD-4879-8D63-0E26822AC2B6}"/>
    <dgm:cxn modelId="{868AB34E-53B7-4F1D-9E68-4F3C2A5F7CEB}" type="presOf" srcId="{7EFD518F-E836-462D-BFDC-1016A0AAC46B}" destId="{70606EA5-5F2E-4BFE-8C96-6942CCD5F46C}" srcOrd="0" destOrd="0" presId="urn:microsoft.com/office/officeart/2005/8/layout/radial5"/>
    <dgm:cxn modelId="{36811C77-BF51-4F84-B0EC-54C5F04CD13C}" type="presOf" srcId="{EE2D4EB6-D6DB-40E3-874D-AB86F3FAC6DA}" destId="{73BF41C6-6CC3-4A39-88EA-D665840A11FD}" srcOrd="1" destOrd="0" presId="urn:microsoft.com/office/officeart/2005/8/layout/radial5"/>
    <dgm:cxn modelId="{4B916D2C-A53F-464F-A762-F2093AFDAA60}" type="presOf" srcId="{30C79979-2A87-4E46-8050-4E9AEC942FBB}" destId="{356F2172-2589-436D-8211-4D7DDDC44E4C}" srcOrd="0" destOrd="0" presId="urn:microsoft.com/office/officeart/2005/8/layout/radial5"/>
    <dgm:cxn modelId="{72A98FC8-D8A1-42E9-8465-BD7C9818E959}" type="presOf" srcId="{EE2D4EB6-D6DB-40E3-874D-AB86F3FAC6DA}" destId="{65E77934-C634-4FD9-AFBD-9293FA4EED55}" srcOrd="0" destOrd="0" presId="urn:microsoft.com/office/officeart/2005/8/layout/radial5"/>
    <dgm:cxn modelId="{18513279-F8AC-4AEB-98D5-C1FD9B2F8B2D}" srcId="{278486C2-3C0C-490F-8B9F-BDECC40F0B6F}" destId="{9D4FB2AA-8856-409D-A123-5AD1D8CA460E}" srcOrd="0" destOrd="0" parTransId="{61682E43-B6CB-4079-934C-76240C9CD509}" sibTransId="{6E1FEF84-EFF4-4C1F-9096-A306E74EA305}"/>
    <dgm:cxn modelId="{9305D6BE-CF09-435A-A61E-B2DA5FC4DBC5}" srcId="{9D4FB2AA-8856-409D-A123-5AD1D8CA460E}" destId="{A7C8CE80-58F8-4CAF-8C86-F5B23E319FD7}" srcOrd="0" destOrd="0" parTransId="{15092A53-303E-42DB-BB67-2D4F5754E3AE}" sibTransId="{C0E63868-0219-4F91-8E71-756B598FC970}"/>
    <dgm:cxn modelId="{CF04BD41-0DE0-447E-9509-6AC9D5115A45}" type="presOf" srcId="{7EFD518F-E836-462D-BFDC-1016A0AAC46B}" destId="{D5567F0E-0288-4F73-8D48-25DCAE8F4A69}" srcOrd="1" destOrd="0" presId="urn:microsoft.com/office/officeart/2005/8/layout/radial5"/>
    <dgm:cxn modelId="{4C3B262D-0D70-4954-AFA1-9C003A5C7947}" srcId="{9D4FB2AA-8856-409D-A123-5AD1D8CA460E}" destId="{30C79979-2A87-4E46-8050-4E9AEC942FBB}" srcOrd="4" destOrd="0" parTransId="{EE2D4EB6-D6DB-40E3-874D-AB86F3FAC6DA}" sibTransId="{FD0DB92B-2E7E-427E-89ED-B75B2E124AA5}"/>
    <dgm:cxn modelId="{D157F21D-C084-4C19-B770-E2840C1E66F0}" type="presOf" srcId="{2949A1CC-636D-4208-B528-B371CFF6F626}" destId="{CFB4990E-A8A4-4CCC-91BF-825526266D11}" srcOrd="0" destOrd="0" presId="urn:microsoft.com/office/officeart/2005/8/layout/radial5"/>
    <dgm:cxn modelId="{9A9DE9C5-B876-4BEB-ADAE-243114746EAB}" type="presOf" srcId="{9D4FB2AA-8856-409D-A123-5AD1D8CA460E}" destId="{1BD69F8E-98BE-478D-9B30-5843D65DB6C0}" srcOrd="0" destOrd="0" presId="urn:microsoft.com/office/officeart/2005/8/layout/radial5"/>
    <dgm:cxn modelId="{B6CD9E7A-EEB8-4E13-82DF-CB99AD635382}" type="presOf" srcId="{3E18A506-97D5-4E47-B393-BEA7D674376F}" destId="{60733973-BFAE-48AF-BEF0-ADF892C151C7}" srcOrd="0" destOrd="0" presId="urn:microsoft.com/office/officeart/2005/8/layout/radial5"/>
    <dgm:cxn modelId="{A017CC51-AF4F-4FC4-ABF8-920F0FBB7086}" type="presOf" srcId="{66039996-48DD-4182-BF82-702D2A05A888}" destId="{1D8E2494-8325-47C1-BEEE-B08CDD5BCECD}" srcOrd="0" destOrd="0" presId="urn:microsoft.com/office/officeart/2005/8/layout/radial5"/>
    <dgm:cxn modelId="{38072996-716B-4D1A-AA7C-70564A4BB2BC}" type="presOf" srcId="{15092A53-303E-42DB-BB67-2D4F5754E3AE}" destId="{BD1B8A0C-9615-4E9B-A618-3DE7F3F56888}" srcOrd="0" destOrd="0" presId="urn:microsoft.com/office/officeart/2005/8/layout/radial5"/>
    <dgm:cxn modelId="{2C23C561-555B-4EC7-9755-9A6C807CECC7}" type="presParOf" srcId="{A43223ED-321C-4EC4-98DE-A89CC912CCF5}" destId="{1BD69F8E-98BE-478D-9B30-5843D65DB6C0}" srcOrd="0" destOrd="0" presId="urn:microsoft.com/office/officeart/2005/8/layout/radial5"/>
    <dgm:cxn modelId="{B724DB58-8DBB-404E-B463-A57D9AAF4B74}" type="presParOf" srcId="{A43223ED-321C-4EC4-98DE-A89CC912CCF5}" destId="{BD1B8A0C-9615-4E9B-A618-3DE7F3F56888}" srcOrd="1" destOrd="0" presId="urn:microsoft.com/office/officeart/2005/8/layout/radial5"/>
    <dgm:cxn modelId="{39FF4D5D-104F-4D41-8222-C2A0C0D28CEE}" type="presParOf" srcId="{BD1B8A0C-9615-4E9B-A618-3DE7F3F56888}" destId="{6FCD0862-38CF-48F3-85E9-6C57723070D9}" srcOrd="0" destOrd="0" presId="urn:microsoft.com/office/officeart/2005/8/layout/radial5"/>
    <dgm:cxn modelId="{03542513-8F2A-4F71-93F1-29E75E4F0AC0}" type="presParOf" srcId="{A43223ED-321C-4EC4-98DE-A89CC912CCF5}" destId="{DCD3DF66-1DEF-4F81-9FA9-64D11E3DFF63}" srcOrd="2" destOrd="0" presId="urn:microsoft.com/office/officeart/2005/8/layout/radial5"/>
    <dgm:cxn modelId="{EB5128C6-C559-44A3-9177-69367970D7B2}" type="presParOf" srcId="{A43223ED-321C-4EC4-98DE-A89CC912CCF5}" destId="{70606EA5-5F2E-4BFE-8C96-6942CCD5F46C}" srcOrd="3" destOrd="0" presId="urn:microsoft.com/office/officeart/2005/8/layout/radial5"/>
    <dgm:cxn modelId="{B89AF0D7-72CB-4A00-888F-984F0C29DFDA}" type="presParOf" srcId="{70606EA5-5F2E-4BFE-8C96-6942CCD5F46C}" destId="{D5567F0E-0288-4F73-8D48-25DCAE8F4A69}" srcOrd="0" destOrd="0" presId="urn:microsoft.com/office/officeart/2005/8/layout/radial5"/>
    <dgm:cxn modelId="{195A64AF-646D-4CE9-A731-ADB78BAA30EC}" type="presParOf" srcId="{A43223ED-321C-4EC4-98DE-A89CC912CCF5}" destId="{CFB4990E-A8A4-4CCC-91BF-825526266D11}" srcOrd="4" destOrd="0" presId="urn:microsoft.com/office/officeart/2005/8/layout/radial5"/>
    <dgm:cxn modelId="{C85C1876-5275-44FF-8CD0-9D01EE141F6B}" type="presParOf" srcId="{A43223ED-321C-4EC4-98DE-A89CC912CCF5}" destId="{5B1C427B-90F6-4094-9AA9-07D7606221B2}" srcOrd="5" destOrd="0" presId="urn:microsoft.com/office/officeart/2005/8/layout/radial5"/>
    <dgm:cxn modelId="{D82F9012-0787-4590-8F1A-2CE4215EC56A}" type="presParOf" srcId="{5B1C427B-90F6-4094-9AA9-07D7606221B2}" destId="{C02DAE67-A3E1-4E67-954B-924773005E1A}" srcOrd="0" destOrd="0" presId="urn:microsoft.com/office/officeart/2005/8/layout/radial5"/>
    <dgm:cxn modelId="{6781986E-1384-42E8-AB5C-CB46666AF4E9}" type="presParOf" srcId="{A43223ED-321C-4EC4-98DE-A89CC912CCF5}" destId="{60733973-BFAE-48AF-BEF0-ADF892C151C7}" srcOrd="6" destOrd="0" presId="urn:microsoft.com/office/officeart/2005/8/layout/radial5"/>
    <dgm:cxn modelId="{674ACE3F-0FAE-4AA8-83AF-09A5C441EE24}" type="presParOf" srcId="{A43223ED-321C-4EC4-98DE-A89CC912CCF5}" destId="{EB61593D-6018-4686-AC0E-052818ED02C7}" srcOrd="7" destOrd="0" presId="urn:microsoft.com/office/officeart/2005/8/layout/radial5"/>
    <dgm:cxn modelId="{81FF5C17-5496-47E2-A1CD-848E42EC3044}" type="presParOf" srcId="{EB61593D-6018-4686-AC0E-052818ED02C7}" destId="{CCF5C868-7A4F-43F5-B045-1E1A916E04DA}" srcOrd="0" destOrd="0" presId="urn:microsoft.com/office/officeart/2005/8/layout/radial5"/>
    <dgm:cxn modelId="{63CFEA07-86E4-453E-9648-B967869312AF}" type="presParOf" srcId="{A43223ED-321C-4EC4-98DE-A89CC912CCF5}" destId="{1D8E2494-8325-47C1-BEEE-B08CDD5BCECD}" srcOrd="8" destOrd="0" presId="urn:microsoft.com/office/officeart/2005/8/layout/radial5"/>
    <dgm:cxn modelId="{6903C985-CC78-4C32-AC05-11DA86A95A01}" type="presParOf" srcId="{A43223ED-321C-4EC4-98DE-A89CC912CCF5}" destId="{65E77934-C634-4FD9-AFBD-9293FA4EED55}" srcOrd="9" destOrd="0" presId="urn:microsoft.com/office/officeart/2005/8/layout/radial5"/>
    <dgm:cxn modelId="{5C126D7B-4D41-434B-9050-B7536C66669B}" type="presParOf" srcId="{65E77934-C634-4FD9-AFBD-9293FA4EED55}" destId="{73BF41C6-6CC3-4A39-88EA-D665840A11FD}" srcOrd="0" destOrd="0" presId="urn:microsoft.com/office/officeart/2005/8/layout/radial5"/>
    <dgm:cxn modelId="{4390839E-F20E-4CCC-93BC-016F192A9ED1}" type="presParOf" srcId="{A43223ED-321C-4EC4-98DE-A89CC912CCF5}" destId="{356F2172-2589-436D-8211-4D7DDDC44E4C}" srcOrd="10" destOrd="0" presId="urn:microsoft.com/office/officeart/2005/8/layout/radial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5DAE37AA-1B8D-4704-86E8-04D9F6AC6F2A}" type="doc">
      <dgm:prSet loTypeId="urn:microsoft.com/office/officeart/2005/8/layout/radial5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PE"/>
        </a:p>
      </dgm:t>
    </dgm:pt>
    <dgm:pt modelId="{266C09F9-C02F-4B95-BDCF-4783BF0672AC}">
      <dgm:prSet phldrT="[Text]" custT="1"/>
      <dgm:spPr>
        <a:solidFill>
          <a:schemeClr val="bg2">
            <a:lumMod val="90000"/>
          </a:schemeClr>
        </a:solidFill>
      </dgm:spPr>
      <dgm:t>
        <a:bodyPr/>
        <a:lstStyle/>
        <a:p>
          <a:r>
            <a:rPr lang="es-PE" sz="1800" b="1" dirty="0" smtClean="0">
              <a:solidFill>
                <a:srgbClr val="002060"/>
              </a:solidFill>
              <a:latin typeface="+mj-lt"/>
            </a:rPr>
            <a:t>FUNDADA en parte</a:t>
          </a:r>
          <a:r>
            <a:rPr lang="es-PE" sz="1800" dirty="0" smtClean="0"/>
            <a:t>”</a:t>
          </a:r>
          <a:endParaRPr lang="es-PE" sz="1800" dirty="0"/>
        </a:p>
      </dgm:t>
    </dgm:pt>
    <dgm:pt modelId="{DCEFC67C-2A4A-4871-A8C1-DB404810CD25}" type="parTrans" cxnId="{235F4D90-833A-435C-B3BA-24A34202B236}">
      <dgm:prSet/>
      <dgm:spPr/>
      <dgm:t>
        <a:bodyPr/>
        <a:lstStyle/>
        <a:p>
          <a:endParaRPr lang="es-PE"/>
        </a:p>
      </dgm:t>
    </dgm:pt>
    <dgm:pt modelId="{D77FD787-76E1-40C2-B69F-070F78E8950E}" type="sibTrans" cxnId="{235F4D90-833A-435C-B3BA-24A34202B236}">
      <dgm:prSet/>
      <dgm:spPr/>
      <dgm:t>
        <a:bodyPr/>
        <a:lstStyle/>
        <a:p>
          <a:endParaRPr lang="es-PE"/>
        </a:p>
      </dgm:t>
    </dgm:pt>
    <dgm:pt modelId="{DFF76A4C-91C4-4597-83D3-873D7416AFC4}">
      <dgm:prSet phldrT="[Text]" custT="1"/>
      <dgm:spPr>
        <a:solidFill>
          <a:schemeClr val="bg2">
            <a:lumMod val="90000"/>
          </a:schemeClr>
        </a:solidFill>
      </dgm:spPr>
      <dgm:t>
        <a:bodyPr/>
        <a:lstStyle/>
        <a:p>
          <a:r>
            <a:rPr lang="es-ES_tradnl" sz="1500" b="1" dirty="0" smtClean="0">
              <a:solidFill>
                <a:srgbClr val="002060"/>
              </a:solidFill>
              <a:latin typeface="+mj-lt"/>
            </a:rPr>
            <a:t>NULIDAD de la resolución que da por cumplida la STC Exp. N° 1126-2011-PHC/TC </a:t>
          </a:r>
          <a:endParaRPr lang="es-PE" sz="1500" b="1" dirty="0">
            <a:solidFill>
              <a:srgbClr val="002060"/>
            </a:solidFill>
            <a:latin typeface="+mj-lt"/>
          </a:endParaRPr>
        </a:p>
      </dgm:t>
    </dgm:pt>
    <dgm:pt modelId="{17FDACB8-70CC-41BA-B53E-DCE0B7E44768}" type="parTrans" cxnId="{D5D1E931-DD41-40C1-900D-A7C27FEEF2E9}">
      <dgm:prSet/>
      <dgm:spPr/>
      <dgm:t>
        <a:bodyPr/>
        <a:lstStyle/>
        <a:p>
          <a:endParaRPr lang="es-PE"/>
        </a:p>
      </dgm:t>
    </dgm:pt>
    <dgm:pt modelId="{F7CEFC5C-C548-4F25-9A27-90FA52EE522D}" type="sibTrans" cxnId="{D5D1E931-DD41-40C1-900D-A7C27FEEF2E9}">
      <dgm:prSet/>
      <dgm:spPr/>
      <dgm:t>
        <a:bodyPr/>
        <a:lstStyle/>
        <a:p>
          <a:endParaRPr lang="es-PE"/>
        </a:p>
      </dgm:t>
    </dgm:pt>
    <dgm:pt modelId="{8B7937F7-AA99-4A62-8A8C-8F5E056CC677}">
      <dgm:prSet phldrT="[Text]" custT="1"/>
      <dgm:spPr>
        <a:solidFill>
          <a:schemeClr val="bg2">
            <a:lumMod val="90000"/>
          </a:schemeClr>
        </a:solidFill>
      </dgm:spPr>
      <dgm:t>
        <a:bodyPr/>
        <a:lstStyle/>
        <a:p>
          <a:r>
            <a:rPr lang="es-PE" sz="1500" b="1" dirty="0" smtClean="0">
              <a:solidFill>
                <a:srgbClr val="002060"/>
              </a:solidFill>
              <a:latin typeface="+mj-lt"/>
            </a:rPr>
            <a:t>Restitución de la casa comunal y la tranquera</a:t>
          </a:r>
          <a:endParaRPr lang="es-PE" sz="1500" b="1" dirty="0">
            <a:solidFill>
              <a:srgbClr val="002060"/>
            </a:solidFill>
            <a:latin typeface="+mj-lt"/>
          </a:endParaRPr>
        </a:p>
      </dgm:t>
    </dgm:pt>
    <dgm:pt modelId="{6FFFFE84-1091-4B72-B14A-F569B5BF262F}" type="parTrans" cxnId="{C1D32847-3EBB-4560-9843-212CD7879DB4}">
      <dgm:prSet/>
      <dgm:spPr/>
      <dgm:t>
        <a:bodyPr/>
        <a:lstStyle/>
        <a:p>
          <a:endParaRPr lang="es-PE"/>
        </a:p>
      </dgm:t>
    </dgm:pt>
    <dgm:pt modelId="{7D8E20FE-52E2-46FB-B3FB-9C6A3AAFCEA7}" type="sibTrans" cxnId="{C1D32847-3EBB-4560-9843-212CD7879DB4}">
      <dgm:prSet/>
      <dgm:spPr/>
      <dgm:t>
        <a:bodyPr/>
        <a:lstStyle/>
        <a:p>
          <a:endParaRPr lang="es-PE"/>
        </a:p>
      </dgm:t>
    </dgm:pt>
    <dgm:pt modelId="{0863FB10-C3C5-4419-8DDE-C5B8A5659C36}">
      <dgm:prSet phldrT="[Text]" custT="1"/>
      <dgm:spPr>
        <a:solidFill>
          <a:schemeClr val="bg2">
            <a:lumMod val="90000"/>
          </a:schemeClr>
        </a:solidFill>
      </dgm:spPr>
      <dgm:t>
        <a:bodyPr/>
        <a:lstStyle/>
        <a:p>
          <a:r>
            <a:rPr lang="es-PE" sz="1500" b="1" dirty="0" smtClean="0">
              <a:solidFill>
                <a:srgbClr val="002060"/>
              </a:solidFill>
              <a:latin typeface="+mj-lt"/>
            </a:rPr>
            <a:t>Ministerio Público archive las acusaciones fiscales</a:t>
          </a:r>
          <a:endParaRPr lang="es-PE" sz="1500" b="1" dirty="0">
            <a:solidFill>
              <a:srgbClr val="002060"/>
            </a:solidFill>
            <a:latin typeface="+mj-lt"/>
          </a:endParaRPr>
        </a:p>
      </dgm:t>
    </dgm:pt>
    <dgm:pt modelId="{64D40924-CC2E-4588-B534-B5606A6272E6}" type="parTrans" cxnId="{90005FC8-D0EC-431C-8BD8-A7A89FD80B68}">
      <dgm:prSet/>
      <dgm:spPr/>
      <dgm:t>
        <a:bodyPr/>
        <a:lstStyle/>
        <a:p>
          <a:endParaRPr lang="es-PE"/>
        </a:p>
      </dgm:t>
    </dgm:pt>
    <dgm:pt modelId="{AC1E74B0-4015-4E63-BE65-975A5FB9934D}" type="sibTrans" cxnId="{90005FC8-D0EC-431C-8BD8-A7A89FD80B68}">
      <dgm:prSet/>
      <dgm:spPr/>
      <dgm:t>
        <a:bodyPr/>
        <a:lstStyle/>
        <a:p>
          <a:endParaRPr lang="es-PE"/>
        </a:p>
      </dgm:t>
    </dgm:pt>
    <dgm:pt modelId="{956E3D6B-75B7-4183-BF84-9CE62881217A}">
      <dgm:prSet phldrT="[Text]" custT="1"/>
      <dgm:spPr>
        <a:solidFill>
          <a:schemeClr val="bg2">
            <a:lumMod val="90000"/>
          </a:schemeClr>
        </a:solidFill>
      </dgm:spPr>
      <dgm:t>
        <a:bodyPr/>
        <a:lstStyle/>
        <a:p>
          <a:r>
            <a:rPr lang="es-PE" sz="1500" b="1" dirty="0" smtClean="0">
              <a:solidFill>
                <a:srgbClr val="002060"/>
              </a:solidFill>
              <a:latin typeface="+mj-lt"/>
            </a:rPr>
            <a:t>Pago de Costas y Costas</a:t>
          </a:r>
          <a:endParaRPr lang="es-PE" sz="1500" b="1" dirty="0">
            <a:solidFill>
              <a:srgbClr val="002060"/>
            </a:solidFill>
            <a:latin typeface="+mj-lt"/>
          </a:endParaRPr>
        </a:p>
      </dgm:t>
    </dgm:pt>
    <dgm:pt modelId="{1D267C2F-B758-4884-9E6B-0F05E7414603}" type="parTrans" cxnId="{3562CA68-8367-4A87-9581-75417B4CC560}">
      <dgm:prSet/>
      <dgm:spPr/>
      <dgm:t>
        <a:bodyPr/>
        <a:lstStyle/>
        <a:p>
          <a:endParaRPr lang="es-PE"/>
        </a:p>
      </dgm:t>
    </dgm:pt>
    <dgm:pt modelId="{E0B7B7F0-8548-4C84-B053-257363A0BBE6}" type="sibTrans" cxnId="{3562CA68-8367-4A87-9581-75417B4CC560}">
      <dgm:prSet/>
      <dgm:spPr/>
      <dgm:t>
        <a:bodyPr/>
        <a:lstStyle/>
        <a:p>
          <a:endParaRPr lang="es-PE"/>
        </a:p>
      </dgm:t>
    </dgm:pt>
    <dgm:pt modelId="{C006BFF8-1BAD-4DE6-82C1-4E31FDA440F4}">
      <dgm:prSet phldrT="[Text]" custT="1"/>
      <dgm:spPr>
        <a:solidFill>
          <a:schemeClr val="bg2">
            <a:lumMod val="90000"/>
          </a:schemeClr>
        </a:solidFill>
      </dgm:spPr>
      <dgm:t>
        <a:bodyPr/>
        <a:lstStyle/>
        <a:p>
          <a:r>
            <a:rPr lang="es-PE" sz="1500" b="1" dirty="0" smtClean="0">
              <a:solidFill>
                <a:srgbClr val="002060"/>
              </a:solidFill>
              <a:latin typeface="+mj-lt"/>
            </a:rPr>
            <a:t>Difusión de la Sentencia en los medios de comunicación del TC</a:t>
          </a:r>
          <a:endParaRPr lang="es-PE" sz="1500" b="1" dirty="0">
            <a:solidFill>
              <a:srgbClr val="002060"/>
            </a:solidFill>
            <a:latin typeface="+mj-lt"/>
          </a:endParaRPr>
        </a:p>
      </dgm:t>
    </dgm:pt>
    <dgm:pt modelId="{B68495B1-3F36-4C77-A3CC-0D087AFB0BE5}" type="parTrans" cxnId="{5D4BBED5-05C9-4D64-9718-0466A2CEBE0F}">
      <dgm:prSet/>
      <dgm:spPr/>
      <dgm:t>
        <a:bodyPr/>
        <a:lstStyle/>
        <a:p>
          <a:endParaRPr lang="es-PE"/>
        </a:p>
      </dgm:t>
    </dgm:pt>
    <dgm:pt modelId="{4A318FC1-8A9E-4F05-8155-F5B2E0F3D97C}" type="sibTrans" cxnId="{5D4BBED5-05C9-4D64-9718-0466A2CEBE0F}">
      <dgm:prSet/>
      <dgm:spPr/>
      <dgm:t>
        <a:bodyPr/>
        <a:lstStyle/>
        <a:p>
          <a:endParaRPr lang="es-PE"/>
        </a:p>
      </dgm:t>
    </dgm:pt>
    <dgm:pt modelId="{5B54E47F-97EB-4984-B1DD-5F6853768DED}">
      <dgm:prSet phldrT="[Text]" custT="1"/>
      <dgm:spPr>
        <a:solidFill>
          <a:schemeClr val="bg2">
            <a:lumMod val="90000"/>
          </a:schemeClr>
        </a:solidFill>
      </dgm:spPr>
      <dgm:t>
        <a:bodyPr/>
        <a:lstStyle/>
        <a:p>
          <a:endParaRPr lang="es-ES_tradnl" sz="1500" b="1" dirty="0" smtClean="0">
            <a:solidFill>
              <a:srgbClr val="002060"/>
            </a:solidFill>
            <a:latin typeface="+mj-lt"/>
          </a:endParaRPr>
        </a:p>
        <a:p>
          <a:r>
            <a:rPr lang="es-ES_tradnl" sz="1500" b="1" dirty="0" smtClean="0">
              <a:solidFill>
                <a:srgbClr val="002060"/>
              </a:solidFill>
              <a:latin typeface="+mj-lt"/>
            </a:rPr>
            <a:t>Derivar expediente a la OCMA para investigar actuación de jueces de MDD</a:t>
          </a:r>
        </a:p>
        <a:p>
          <a:endParaRPr lang="es-PE" sz="1200" b="1" dirty="0">
            <a:solidFill>
              <a:schemeClr val="tx1"/>
            </a:solidFill>
          </a:endParaRPr>
        </a:p>
      </dgm:t>
    </dgm:pt>
    <dgm:pt modelId="{BE6116F2-5450-474C-9323-A30B5EEF8BEF}" type="parTrans" cxnId="{414DD954-3ACC-4855-BD14-D7ED8DACE0FA}">
      <dgm:prSet/>
      <dgm:spPr/>
      <dgm:t>
        <a:bodyPr/>
        <a:lstStyle/>
        <a:p>
          <a:endParaRPr lang="es-PE"/>
        </a:p>
      </dgm:t>
    </dgm:pt>
    <dgm:pt modelId="{994CF09C-4FD3-4728-B21D-C3AAD92C0FAF}" type="sibTrans" cxnId="{414DD954-3ACC-4855-BD14-D7ED8DACE0FA}">
      <dgm:prSet/>
      <dgm:spPr/>
      <dgm:t>
        <a:bodyPr/>
        <a:lstStyle/>
        <a:p>
          <a:endParaRPr lang="es-PE"/>
        </a:p>
      </dgm:t>
    </dgm:pt>
    <dgm:pt modelId="{00C04014-3298-4246-83C0-736B7F60E08D}" type="pres">
      <dgm:prSet presAssocID="{5DAE37AA-1B8D-4704-86E8-04D9F6AC6F2A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s-PE"/>
        </a:p>
      </dgm:t>
    </dgm:pt>
    <dgm:pt modelId="{CF7F1035-795C-4840-BA48-13518F287897}" type="pres">
      <dgm:prSet presAssocID="{266C09F9-C02F-4B95-BDCF-4783BF0672AC}" presName="centerShape" presStyleLbl="node0" presStyleIdx="0" presStyleCnt="1" custScaleX="122450" custLinFactNeighborX="-734" custLinFactNeighborY="-287"/>
      <dgm:spPr/>
      <dgm:t>
        <a:bodyPr/>
        <a:lstStyle/>
        <a:p>
          <a:endParaRPr lang="es-PE"/>
        </a:p>
      </dgm:t>
    </dgm:pt>
    <dgm:pt modelId="{919F524B-B1F5-4CFC-81BB-7B46A8157CB3}" type="pres">
      <dgm:prSet presAssocID="{17FDACB8-70CC-41BA-B53E-DCE0B7E44768}" presName="parTrans" presStyleLbl="sibTrans2D1" presStyleIdx="0" presStyleCnt="6"/>
      <dgm:spPr/>
      <dgm:t>
        <a:bodyPr/>
        <a:lstStyle/>
        <a:p>
          <a:endParaRPr lang="es-PE"/>
        </a:p>
      </dgm:t>
    </dgm:pt>
    <dgm:pt modelId="{CB1BD46F-F92B-49BF-BE5F-433C4F6AF93D}" type="pres">
      <dgm:prSet presAssocID="{17FDACB8-70CC-41BA-B53E-DCE0B7E44768}" presName="connectorText" presStyleLbl="sibTrans2D1" presStyleIdx="0" presStyleCnt="6"/>
      <dgm:spPr/>
      <dgm:t>
        <a:bodyPr/>
        <a:lstStyle/>
        <a:p>
          <a:endParaRPr lang="es-PE"/>
        </a:p>
      </dgm:t>
    </dgm:pt>
    <dgm:pt modelId="{803A80A4-B602-4B87-B94E-04A80A5A2EC2}" type="pres">
      <dgm:prSet presAssocID="{DFF76A4C-91C4-4597-83D3-873D7416AFC4}" presName="node" presStyleLbl="node1" presStyleIdx="0" presStyleCnt="6" custScaleX="186778" custRadScaleRad="92839" custRadScaleInc="-5412">
        <dgm:presLayoutVars>
          <dgm:bulletEnabled val="1"/>
        </dgm:presLayoutVars>
      </dgm:prSet>
      <dgm:spPr/>
      <dgm:t>
        <a:bodyPr/>
        <a:lstStyle/>
        <a:p>
          <a:endParaRPr lang="es-PE"/>
        </a:p>
      </dgm:t>
    </dgm:pt>
    <dgm:pt modelId="{12085548-2C0D-4418-B238-A25BA2BAE8FB}" type="pres">
      <dgm:prSet presAssocID="{BE6116F2-5450-474C-9323-A30B5EEF8BEF}" presName="parTrans" presStyleLbl="sibTrans2D1" presStyleIdx="1" presStyleCnt="6"/>
      <dgm:spPr/>
      <dgm:t>
        <a:bodyPr/>
        <a:lstStyle/>
        <a:p>
          <a:endParaRPr lang="es-PE"/>
        </a:p>
      </dgm:t>
    </dgm:pt>
    <dgm:pt modelId="{6B350F90-56AB-4323-A1C9-85400E3C93C5}" type="pres">
      <dgm:prSet presAssocID="{BE6116F2-5450-474C-9323-A30B5EEF8BEF}" presName="connectorText" presStyleLbl="sibTrans2D1" presStyleIdx="1" presStyleCnt="6"/>
      <dgm:spPr/>
      <dgm:t>
        <a:bodyPr/>
        <a:lstStyle/>
        <a:p>
          <a:endParaRPr lang="es-PE"/>
        </a:p>
      </dgm:t>
    </dgm:pt>
    <dgm:pt modelId="{C46824F5-ECC8-495E-8CE6-A4EB28A67C1D}" type="pres">
      <dgm:prSet presAssocID="{5B54E47F-97EB-4984-B1DD-5F6853768DED}" presName="node" presStyleLbl="node1" presStyleIdx="1" presStyleCnt="6" custScaleX="175693" custRadScaleRad="112986" custRadScaleInc="44341">
        <dgm:presLayoutVars>
          <dgm:bulletEnabled val="1"/>
        </dgm:presLayoutVars>
      </dgm:prSet>
      <dgm:spPr/>
      <dgm:t>
        <a:bodyPr/>
        <a:lstStyle/>
        <a:p>
          <a:endParaRPr lang="es-PE"/>
        </a:p>
      </dgm:t>
    </dgm:pt>
    <dgm:pt modelId="{A7FCC131-453C-4975-A67C-B3C8B7EA47C9}" type="pres">
      <dgm:prSet presAssocID="{6FFFFE84-1091-4B72-B14A-F569B5BF262F}" presName="parTrans" presStyleLbl="sibTrans2D1" presStyleIdx="2" presStyleCnt="6"/>
      <dgm:spPr/>
      <dgm:t>
        <a:bodyPr/>
        <a:lstStyle/>
        <a:p>
          <a:endParaRPr lang="es-PE"/>
        </a:p>
      </dgm:t>
    </dgm:pt>
    <dgm:pt modelId="{8735A4B1-566C-472C-8260-257A191255CB}" type="pres">
      <dgm:prSet presAssocID="{6FFFFE84-1091-4B72-B14A-F569B5BF262F}" presName="connectorText" presStyleLbl="sibTrans2D1" presStyleIdx="2" presStyleCnt="6"/>
      <dgm:spPr/>
      <dgm:t>
        <a:bodyPr/>
        <a:lstStyle/>
        <a:p>
          <a:endParaRPr lang="es-PE"/>
        </a:p>
      </dgm:t>
    </dgm:pt>
    <dgm:pt modelId="{51E3C688-3678-4F34-B638-6FF5E3AFF4B5}" type="pres">
      <dgm:prSet presAssocID="{8B7937F7-AA99-4A62-8A8C-8F5E056CC677}" presName="node" presStyleLbl="node1" presStyleIdx="2" presStyleCnt="6" custScaleX="151765" custRadScaleRad="111231" custRadScaleInc="-16188">
        <dgm:presLayoutVars>
          <dgm:bulletEnabled val="1"/>
        </dgm:presLayoutVars>
      </dgm:prSet>
      <dgm:spPr/>
      <dgm:t>
        <a:bodyPr/>
        <a:lstStyle/>
        <a:p>
          <a:endParaRPr lang="es-PE"/>
        </a:p>
      </dgm:t>
    </dgm:pt>
    <dgm:pt modelId="{1C55F6F2-D045-4AF4-9C3C-A4DF3F46F3F4}" type="pres">
      <dgm:prSet presAssocID="{64D40924-CC2E-4588-B534-B5606A6272E6}" presName="parTrans" presStyleLbl="sibTrans2D1" presStyleIdx="3" presStyleCnt="6"/>
      <dgm:spPr/>
      <dgm:t>
        <a:bodyPr/>
        <a:lstStyle/>
        <a:p>
          <a:endParaRPr lang="es-PE"/>
        </a:p>
      </dgm:t>
    </dgm:pt>
    <dgm:pt modelId="{33308983-97AF-403F-BDF8-6B347CC4DC69}" type="pres">
      <dgm:prSet presAssocID="{64D40924-CC2E-4588-B534-B5606A6272E6}" presName="connectorText" presStyleLbl="sibTrans2D1" presStyleIdx="3" presStyleCnt="6"/>
      <dgm:spPr/>
      <dgm:t>
        <a:bodyPr/>
        <a:lstStyle/>
        <a:p>
          <a:endParaRPr lang="es-PE"/>
        </a:p>
      </dgm:t>
    </dgm:pt>
    <dgm:pt modelId="{8AD1D8C9-D156-4A37-A5C6-F8504A7FE54D}" type="pres">
      <dgm:prSet presAssocID="{0863FB10-C3C5-4419-8DDE-C5B8A5659C36}" presName="node" presStyleLbl="node1" presStyleIdx="3" presStyleCnt="6" custScaleX="175116" custRadScaleRad="104853" custRadScaleInc="-8634">
        <dgm:presLayoutVars>
          <dgm:bulletEnabled val="1"/>
        </dgm:presLayoutVars>
      </dgm:prSet>
      <dgm:spPr/>
      <dgm:t>
        <a:bodyPr/>
        <a:lstStyle/>
        <a:p>
          <a:endParaRPr lang="es-PE"/>
        </a:p>
      </dgm:t>
    </dgm:pt>
    <dgm:pt modelId="{AB515744-B3AE-4F6E-A935-F2B6B8178338}" type="pres">
      <dgm:prSet presAssocID="{1D267C2F-B758-4884-9E6B-0F05E7414603}" presName="parTrans" presStyleLbl="sibTrans2D1" presStyleIdx="4" presStyleCnt="6"/>
      <dgm:spPr/>
      <dgm:t>
        <a:bodyPr/>
        <a:lstStyle/>
        <a:p>
          <a:endParaRPr lang="es-PE"/>
        </a:p>
      </dgm:t>
    </dgm:pt>
    <dgm:pt modelId="{7A9C40F3-E55E-4556-898F-267ECF716D45}" type="pres">
      <dgm:prSet presAssocID="{1D267C2F-B758-4884-9E6B-0F05E7414603}" presName="connectorText" presStyleLbl="sibTrans2D1" presStyleIdx="4" presStyleCnt="6"/>
      <dgm:spPr/>
      <dgm:t>
        <a:bodyPr/>
        <a:lstStyle/>
        <a:p>
          <a:endParaRPr lang="es-PE"/>
        </a:p>
      </dgm:t>
    </dgm:pt>
    <dgm:pt modelId="{EA11D842-9ACD-4214-A010-01B55E4A5AD4}" type="pres">
      <dgm:prSet presAssocID="{956E3D6B-75B7-4183-BF84-9CE62881217A}" presName="node" presStyleLbl="node1" presStyleIdx="4" presStyleCnt="6" custScaleX="172276" custRadScaleRad="111710" custRadScaleInc="8977">
        <dgm:presLayoutVars>
          <dgm:bulletEnabled val="1"/>
        </dgm:presLayoutVars>
      </dgm:prSet>
      <dgm:spPr/>
      <dgm:t>
        <a:bodyPr/>
        <a:lstStyle/>
        <a:p>
          <a:endParaRPr lang="es-PE"/>
        </a:p>
      </dgm:t>
    </dgm:pt>
    <dgm:pt modelId="{6E7BACD1-B21B-49CB-9E58-14C5DC3CD3DE}" type="pres">
      <dgm:prSet presAssocID="{B68495B1-3F36-4C77-A3CC-0D087AFB0BE5}" presName="parTrans" presStyleLbl="sibTrans2D1" presStyleIdx="5" presStyleCnt="6"/>
      <dgm:spPr/>
      <dgm:t>
        <a:bodyPr/>
        <a:lstStyle/>
        <a:p>
          <a:endParaRPr lang="es-PE"/>
        </a:p>
      </dgm:t>
    </dgm:pt>
    <dgm:pt modelId="{7174B9B9-7D4C-41D3-95D3-42A6D77E5650}" type="pres">
      <dgm:prSet presAssocID="{B68495B1-3F36-4C77-A3CC-0D087AFB0BE5}" presName="connectorText" presStyleLbl="sibTrans2D1" presStyleIdx="5" presStyleCnt="6"/>
      <dgm:spPr/>
      <dgm:t>
        <a:bodyPr/>
        <a:lstStyle/>
        <a:p>
          <a:endParaRPr lang="es-PE"/>
        </a:p>
      </dgm:t>
    </dgm:pt>
    <dgm:pt modelId="{B2451A8B-8D40-4BA5-AD6F-A9A6C2E99B64}" type="pres">
      <dgm:prSet presAssocID="{C006BFF8-1BAD-4DE6-82C1-4E31FDA440F4}" presName="node" presStyleLbl="node1" presStyleIdx="5" presStyleCnt="6" custScaleX="159374" custRadScaleRad="108028" custRadScaleInc="-26729">
        <dgm:presLayoutVars>
          <dgm:bulletEnabled val="1"/>
        </dgm:presLayoutVars>
      </dgm:prSet>
      <dgm:spPr/>
      <dgm:t>
        <a:bodyPr/>
        <a:lstStyle/>
        <a:p>
          <a:endParaRPr lang="es-PE"/>
        </a:p>
      </dgm:t>
    </dgm:pt>
  </dgm:ptLst>
  <dgm:cxnLst>
    <dgm:cxn modelId="{08ABCF65-1183-40C5-B237-E05B58028C06}" type="presOf" srcId="{B68495B1-3F36-4C77-A3CC-0D087AFB0BE5}" destId="{7174B9B9-7D4C-41D3-95D3-42A6D77E5650}" srcOrd="1" destOrd="0" presId="urn:microsoft.com/office/officeart/2005/8/layout/radial5"/>
    <dgm:cxn modelId="{440E7B7A-28D5-46DB-9F8D-1F3AC32ED15B}" type="presOf" srcId="{17FDACB8-70CC-41BA-B53E-DCE0B7E44768}" destId="{919F524B-B1F5-4CFC-81BB-7B46A8157CB3}" srcOrd="0" destOrd="0" presId="urn:microsoft.com/office/officeart/2005/8/layout/radial5"/>
    <dgm:cxn modelId="{49CFC712-84D8-48C5-BBB8-97C0D1F449B2}" type="presOf" srcId="{0863FB10-C3C5-4419-8DDE-C5B8A5659C36}" destId="{8AD1D8C9-D156-4A37-A5C6-F8504A7FE54D}" srcOrd="0" destOrd="0" presId="urn:microsoft.com/office/officeart/2005/8/layout/radial5"/>
    <dgm:cxn modelId="{1BBD737A-E840-4E8A-A179-3AE1B856710A}" type="presOf" srcId="{1D267C2F-B758-4884-9E6B-0F05E7414603}" destId="{7A9C40F3-E55E-4556-898F-267ECF716D45}" srcOrd="1" destOrd="0" presId="urn:microsoft.com/office/officeart/2005/8/layout/radial5"/>
    <dgm:cxn modelId="{5A346C74-B161-4FF7-828E-F40693A350C6}" type="presOf" srcId="{5B54E47F-97EB-4984-B1DD-5F6853768DED}" destId="{C46824F5-ECC8-495E-8CE6-A4EB28A67C1D}" srcOrd="0" destOrd="0" presId="urn:microsoft.com/office/officeart/2005/8/layout/radial5"/>
    <dgm:cxn modelId="{F6401474-8E5C-4415-95BA-47C64E80B633}" type="presOf" srcId="{8B7937F7-AA99-4A62-8A8C-8F5E056CC677}" destId="{51E3C688-3678-4F34-B638-6FF5E3AFF4B5}" srcOrd="0" destOrd="0" presId="urn:microsoft.com/office/officeart/2005/8/layout/radial5"/>
    <dgm:cxn modelId="{235F4D90-833A-435C-B3BA-24A34202B236}" srcId="{5DAE37AA-1B8D-4704-86E8-04D9F6AC6F2A}" destId="{266C09F9-C02F-4B95-BDCF-4783BF0672AC}" srcOrd="0" destOrd="0" parTransId="{DCEFC67C-2A4A-4871-A8C1-DB404810CD25}" sibTransId="{D77FD787-76E1-40C2-B69F-070F78E8950E}"/>
    <dgm:cxn modelId="{677E2D4C-77F1-481C-9464-07C012D80CE9}" type="presOf" srcId="{64D40924-CC2E-4588-B534-B5606A6272E6}" destId="{1C55F6F2-D045-4AF4-9C3C-A4DF3F46F3F4}" srcOrd="0" destOrd="0" presId="urn:microsoft.com/office/officeart/2005/8/layout/radial5"/>
    <dgm:cxn modelId="{3562CA68-8367-4A87-9581-75417B4CC560}" srcId="{266C09F9-C02F-4B95-BDCF-4783BF0672AC}" destId="{956E3D6B-75B7-4183-BF84-9CE62881217A}" srcOrd="4" destOrd="0" parTransId="{1D267C2F-B758-4884-9E6B-0F05E7414603}" sibTransId="{E0B7B7F0-8548-4C84-B053-257363A0BBE6}"/>
    <dgm:cxn modelId="{16F8B20E-4CC7-49BC-B801-B70E42F909F7}" type="presOf" srcId="{DFF76A4C-91C4-4597-83D3-873D7416AFC4}" destId="{803A80A4-B602-4B87-B94E-04A80A5A2EC2}" srcOrd="0" destOrd="0" presId="urn:microsoft.com/office/officeart/2005/8/layout/radial5"/>
    <dgm:cxn modelId="{C2D172BB-7D6C-4F13-AE68-323AA3C532F0}" type="presOf" srcId="{BE6116F2-5450-474C-9323-A30B5EEF8BEF}" destId="{12085548-2C0D-4418-B238-A25BA2BAE8FB}" srcOrd="0" destOrd="0" presId="urn:microsoft.com/office/officeart/2005/8/layout/radial5"/>
    <dgm:cxn modelId="{C1D32847-3EBB-4560-9843-212CD7879DB4}" srcId="{266C09F9-C02F-4B95-BDCF-4783BF0672AC}" destId="{8B7937F7-AA99-4A62-8A8C-8F5E056CC677}" srcOrd="2" destOrd="0" parTransId="{6FFFFE84-1091-4B72-B14A-F569B5BF262F}" sibTransId="{7D8E20FE-52E2-46FB-B3FB-9C6A3AAFCEA7}"/>
    <dgm:cxn modelId="{393B64EE-9DC0-459C-9BB3-9527173172DF}" type="presOf" srcId="{266C09F9-C02F-4B95-BDCF-4783BF0672AC}" destId="{CF7F1035-795C-4840-BA48-13518F287897}" srcOrd="0" destOrd="0" presId="urn:microsoft.com/office/officeart/2005/8/layout/radial5"/>
    <dgm:cxn modelId="{414DD954-3ACC-4855-BD14-D7ED8DACE0FA}" srcId="{266C09F9-C02F-4B95-BDCF-4783BF0672AC}" destId="{5B54E47F-97EB-4984-B1DD-5F6853768DED}" srcOrd="1" destOrd="0" parTransId="{BE6116F2-5450-474C-9323-A30B5EEF8BEF}" sibTransId="{994CF09C-4FD3-4728-B21D-C3AAD92C0FAF}"/>
    <dgm:cxn modelId="{5D4BBED5-05C9-4D64-9718-0466A2CEBE0F}" srcId="{266C09F9-C02F-4B95-BDCF-4783BF0672AC}" destId="{C006BFF8-1BAD-4DE6-82C1-4E31FDA440F4}" srcOrd="5" destOrd="0" parTransId="{B68495B1-3F36-4C77-A3CC-0D087AFB0BE5}" sibTransId="{4A318FC1-8A9E-4F05-8155-F5B2E0F3D97C}"/>
    <dgm:cxn modelId="{C472FAB6-CFC0-4F55-B1C7-12F57BDFBB96}" type="presOf" srcId="{BE6116F2-5450-474C-9323-A30B5EEF8BEF}" destId="{6B350F90-56AB-4323-A1C9-85400E3C93C5}" srcOrd="1" destOrd="0" presId="urn:microsoft.com/office/officeart/2005/8/layout/radial5"/>
    <dgm:cxn modelId="{7933CAC5-5B61-465C-9EC7-1F211A697F81}" type="presOf" srcId="{B68495B1-3F36-4C77-A3CC-0D087AFB0BE5}" destId="{6E7BACD1-B21B-49CB-9E58-14C5DC3CD3DE}" srcOrd="0" destOrd="0" presId="urn:microsoft.com/office/officeart/2005/8/layout/radial5"/>
    <dgm:cxn modelId="{D105DFB1-5575-4182-9496-D3D33ABBB6B6}" type="presOf" srcId="{C006BFF8-1BAD-4DE6-82C1-4E31FDA440F4}" destId="{B2451A8B-8D40-4BA5-AD6F-A9A6C2E99B64}" srcOrd="0" destOrd="0" presId="urn:microsoft.com/office/officeart/2005/8/layout/radial5"/>
    <dgm:cxn modelId="{BC2EBC2F-CE3C-495B-B36B-C5315BFC685D}" type="presOf" srcId="{17FDACB8-70CC-41BA-B53E-DCE0B7E44768}" destId="{CB1BD46F-F92B-49BF-BE5F-433C4F6AF93D}" srcOrd="1" destOrd="0" presId="urn:microsoft.com/office/officeart/2005/8/layout/radial5"/>
    <dgm:cxn modelId="{944F8D02-AEFA-4830-AE8B-5BCB1EAFB965}" type="presOf" srcId="{5DAE37AA-1B8D-4704-86E8-04D9F6AC6F2A}" destId="{00C04014-3298-4246-83C0-736B7F60E08D}" srcOrd="0" destOrd="0" presId="urn:microsoft.com/office/officeart/2005/8/layout/radial5"/>
    <dgm:cxn modelId="{C3FC76B9-A507-430D-8DB5-2F0916D1006A}" type="presOf" srcId="{1D267C2F-B758-4884-9E6B-0F05E7414603}" destId="{AB515744-B3AE-4F6E-A935-F2B6B8178338}" srcOrd="0" destOrd="0" presId="urn:microsoft.com/office/officeart/2005/8/layout/radial5"/>
    <dgm:cxn modelId="{E5CF5904-2209-4C39-86F0-DD7D62EF553D}" type="presOf" srcId="{64D40924-CC2E-4588-B534-B5606A6272E6}" destId="{33308983-97AF-403F-BDF8-6B347CC4DC69}" srcOrd="1" destOrd="0" presId="urn:microsoft.com/office/officeart/2005/8/layout/radial5"/>
    <dgm:cxn modelId="{1732AC04-4810-4B59-A6F1-1135443A1508}" type="presOf" srcId="{6FFFFE84-1091-4B72-B14A-F569B5BF262F}" destId="{A7FCC131-453C-4975-A67C-B3C8B7EA47C9}" srcOrd="0" destOrd="0" presId="urn:microsoft.com/office/officeart/2005/8/layout/radial5"/>
    <dgm:cxn modelId="{90005FC8-D0EC-431C-8BD8-A7A89FD80B68}" srcId="{266C09F9-C02F-4B95-BDCF-4783BF0672AC}" destId="{0863FB10-C3C5-4419-8DDE-C5B8A5659C36}" srcOrd="3" destOrd="0" parTransId="{64D40924-CC2E-4588-B534-B5606A6272E6}" sibTransId="{AC1E74B0-4015-4E63-BE65-975A5FB9934D}"/>
    <dgm:cxn modelId="{3293D454-5B88-4917-B65E-9F365DA0FDA4}" type="presOf" srcId="{956E3D6B-75B7-4183-BF84-9CE62881217A}" destId="{EA11D842-9ACD-4214-A010-01B55E4A5AD4}" srcOrd="0" destOrd="0" presId="urn:microsoft.com/office/officeart/2005/8/layout/radial5"/>
    <dgm:cxn modelId="{546CED18-00D6-4FFF-BBD0-A9C1E76636F8}" type="presOf" srcId="{6FFFFE84-1091-4B72-B14A-F569B5BF262F}" destId="{8735A4B1-566C-472C-8260-257A191255CB}" srcOrd="1" destOrd="0" presId="urn:microsoft.com/office/officeart/2005/8/layout/radial5"/>
    <dgm:cxn modelId="{D5D1E931-DD41-40C1-900D-A7C27FEEF2E9}" srcId="{266C09F9-C02F-4B95-BDCF-4783BF0672AC}" destId="{DFF76A4C-91C4-4597-83D3-873D7416AFC4}" srcOrd="0" destOrd="0" parTransId="{17FDACB8-70CC-41BA-B53E-DCE0B7E44768}" sibTransId="{F7CEFC5C-C548-4F25-9A27-90FA52EE522D}"/>
    <dgm:cxn modelId="{3E767D43-C535-4CC9-8085-0567EF76CFAD}" type="presParOf" srcId="{00C04014-3298-4246-83C0-736B7F60E08D}" destId="{CF7F1035-795C-4840-BA48-13518F287897}" srcOrd="0" destOrd="0" presId="urn:microsoft.com/office/officeart/2005/8/layout/radial5"/>
    <dgm:cxn modelId="{A9FDBF98-FABC-4A9A-A63D-5DC02C6968F9}" type="presParOf" srcId="{00C04014-3298-4246-83C0-736B7F60E08D}" destId="{919F524B-B1F5-4CFC-81BB-7B46A8157CB3}" srcOrd="1" destOrd="0" presId="urn:microsoft.com/office/officeart/2005/8/layout/radial5"/>
    <dgm:cxn modelId="{15094339-47D0-422C-B4FF-D123DCC2F5FD}" type="presParOf" srcId="{919F524B-B1F5-4CFC-81BB-7B46A8157CB3}" destId="{CB1BD46F-F92B-49BF-BE5F-433C4F6AF93D}" srcOrd="0" destOrd="0" presId="urn:microsoft.com/office/officeart/2005/8/layout/radial5"/>
    <dgm:cxn modelId="{F61D6F92-6222-45B2-93D8-188AF85BBE6F}" type="presParOf" srcId="{00C04014-3298-4246-83C0-736B7F60E08D}" destId="{803A80A4-B602-4B87-B94E-04A80A5A2EC2}" srcOrd="2" destOrd="0" presId="urn:microsoft.com/office/officeart/2005/8/layout/radial5"/>
    <dgm:cxn modelId="{26BBE640-09EC-409B-92B6-ADDE92BF24EA}" type="presParOf" srcId="{00C04014-3298-4246-83C0-736B7F60E08D}" destId="{12085548-2C0D-4418-B238-A25BA2BAE8FB}" srcOrd="3" destOrd="0" presId="urn:microsoft.com/office/officeart/2005/8/layout/radial5"/>
    <dgm:cxn modelId="{1AE20D52-E0B9-48DC-A7DF-EF83A1744F93}" type="presParOf" srcId="{12085548-2C0D-4418-B238-A25BA2BAE8FB}" destId="{6B350F90-56AB-4323-A1C9-85400E3C93C5}" srcOrd="0" destOrd="0" presId="urn:microsoft.com/office/officeart/2005/8/layout/radial5"/>
    <dgm:cxn modelId="{4AB6FFF2-6704-4CCA-9AEE-1AC0734D61CD}" type="presParOf" srcId="{00C04014-3298-4246-83C0-736B7F60E08D}" destId="{C46824F5-ECC8-495E-8CE6-A4EB28A67C1D}" srcOrd="4" destOrd="0" presId="urn:microsoft.com/office/officeart/2005/8/layout/radial5"/>
    <dgm:cxn modelId="{AE7CD289-C818-4A5A-BBCD-0C1556BD62B8}" type="presParOf" srcId="{00C04014-3298-4246-83C0-736B7F60E08D}" destId="{A7FCC131-453C-4975-A67C-B3C8B7EA47C9}" srcOrd="5" destOrd="0" presId="urn:microsoft.com/office/officeart/2005/8/layout/radial5"/>
    <dgm:cxn modelId="{0E89F95B-B925-4688-BF1C-AEC8C9F102FB}" type="presParOf" srcId="{A7FCC131-453C-4975-A67C-B3C8B7EA47C9}" destId="{8735A4B1-566C-472C-8260-257A191255CB}" srcOrd="0" destOrd="0" presId="urn:microsoft.com/office/officeart/2005/8/layout/radial5"/>
    <dgm:cxn modelId="{EF1109AB-D317-4CF5-A65E-FF4980A89DE5}" type="presParOf" srcId="{00C04014-3298-4246-83C0-736B7F60E08D}" destId="{51E3C688-3678-4F34-B638-6FF5E3AFF4B5}" srcOrd="6" destOrd="0" presId="urn:microsoft.com/office/officeart/2005/8/layout/radial5"/>
    <dgm:cxn modelId="{E63CDBEB-8AE0-42FA-907D-56096B807473}" type="presParOf" srcId="{00C04014-3298-4246-83C0-736B7F60E08D}" destId="{1C55F6F2-D045-4AF4-9C3C-A4DF3F46F3F4}" srcOrd="7" destOrd="0" presId="urn:microsoft.com/office/officeart/2005/8/layout/radial5"/>
    <dgm:cxn modelId="{99C78043-8921-4EE7-A864-09F00B7DF328}" type="presParOf" srcId="{1C55F6F2-D045-4AF4-9C3C-A4DF3F46F3F4}" destId="{33308983-97AF-403F-BDF8-6B347CC4DC69}" srcOrd="0" destOrd="0" presId="urn:microsoft.com/office/officeart/2005/8/layout/radial5"/>
    <dgm:cxn modelId="{65326D1C-F8D0-4958-8FC8-7E0CF80B2260}" type="presParOf" srcId="{00C04014-3298-4246-83C0-736B7F60E08D}" destId="{8AD1D8C9-D156-4A37-A5C6-F8504A7FE54D}" srcOrd="8" destOrd="0" presId="urn:microsoft.com/office/officeart/2005/8/layout/radial5"/>
    <dgm:cxn modelId="{5726D1B8-36B1-4998-B082-6EDC8C91ECD4}" type="presParOf" srcId="{00C04014-3298-4246-83C0-736B7F60E08D}" destId="{AB515744-B3AE-4F6E-A935-F2B6B8178338}" srcOrd="9" destOrd="0" presId="urn:microsoft.com/office/officeart/2005/8/layout/radial5"/>
    <dgm:cxn modelId="{E8C87948-F31F-4F6F-B73E-78ECB82152DF}" type="presParOf" srcId="{AB515744-B3AE-4F6E-A935-F2B6B8178338}" destId="{7A9C40F3-E55E-4556-898F-267ECF716D45}" srcOrd="0" destOrd="0" presId="urn:microsoft.com/office/officeart/2005/8/layout/radial5"/>
    <dgm:cxn modelId="{5C73A0B6-1F4A-4FDD-8D17-5073E4009414}" type="presParOf" srcId="{00C04014-3298-4246-83C0-736B7F60E08D}" destId="{EA11D842-9ACD-4214-A010-01B55E4A5AD4}" srcOrd="10" destOrd="0" presId="urn:microsoft.com/office/officeart/2005/8/layout/radial5"/>
    <dgm:cxn modelId="{887F94B5-33E2-4D5F-BA29-53389075D482}" type="presParOf" srcId="{00C04014-3298-4246-83C0-736B7F60E08D}" destId="{6E7BACD1-B21B-49CB-9E58-14C5DC3CD3DE}" srcOrd="11" destOrd="0" presId="urn:microsoft.com/office/officeart/2005/8/layout/radial5"/>
    <dgm:cxn modelId="{8AB04934-F4C3-4043-9098-9300EDA56599}" type="presParOf" srcId="{6E7BACD1-B21B-49CB-9E58-14C5DC3CD3DE}" destId="{7174B9B9-7D4C-41D3-95D3-42A6D77E5650}" srcOrd="0" destOrd="0" presId="urn:microsoft.com/office/officeart/2005/8/layout/radial5"/>
    <dgm:cxn modelId="{38D46A51-C027-446C-ACF4-AB7825945AC9}" type="presParOf" srcId="{00C04014-3298-4246-83C0-736B7F60E08D}" destId="{B2451A8B-8D40-4BA5-AD6F-A9A6C2E99B64}" srcOrd="12" destOrd="0" presId="urn:microsoft.com/office/officeart/2005/8/layout/radial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E868983-86D9-4A4B-A512-156574EF1C3B}">
      <dsp:nvSpPr>
        <dsp:cNvPr id="0" name=""/>
        <dsp:cNvSpPr/>
      </dsp:nvSpPr>
      <dsp:spPr>
        <a:xfrm>
          <a:off x="1309" y="751265"/>
          <a:ext cx="3992562" cy="1597024"/>
        </a:xfrm>
        <a:prstGeom prst="chevron">
          <a:avLst/>
        </a:prstGeom>
        <a:solidFill>
          <a:srgbClr val="4472C4">
            <a:hueOff val="0"/>
            <a:satOff val="0"/>
            <a:lumOff val="0"/>
            <a:alphaOff val="0"/>
          </a:srgbClr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009" tIns="24003" rIns="24003" bIns="24003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PE" altLang="es-PE" sz="1800" b="1" kern="1200" dirty="0" smtClean="0">
              <a:solidFill>
                <a:schemeClr val="tx1"/>
              </a:solidFill>
              <a:latin typeface="Calibri" panose="020F0502020204030204"/>
              <a:ea typeface="+mn-ea"/>
              <a:cs typeface="+mn-cs"/>
            </a:rPr>
            <a:t>HC EXP. N° 1126-2011-HC presentado contra el HC de los transportistas </a:t>
          </a:r>
          <a:endParaRPr lang="es-PE" sz="1800" b="1" kern="1200" dirty="0">
            <a:solidFill>
              <a:schemeClr val="tx1"/>
            </a:solidFill>
            <a:latin typeface="Calibri" panose="020F0502020204030204"/>
            <a:ea typeface="+mn-ea"/>
            <a:cs typeface="+mn-cs"/>
          </a:endParaRPr>
        </a:p>
      </dsp:txBody>
      <dsp:txXfrm>
        <a:off x="799821" y="751265"/>
        <a:ext cx="2395538" cy="1597024"/>
      </dsp:txXfrm>
    </dsp:sp>
    <dsp:sp modelId="{573FF828-B37D-49EC-9371-3DDFF4EC18D2}">
      <dsp:nvSpPr>
        <dsp:cNvPr id="0" name=""/>
        <dsp:cNvSpPr/>
      </dsp:nvSpPr>
      <dsp:spPr>
        <a:xfrm>
          <a:off x="1309" y="2547918"/>
          <a:ext cx="3194049" cy="211948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171450" lvl="1" indent="-171450" algn="just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PE" altLang="es-PE" sz="1800" kern="1200" dirty="0" smtClean="0">
              <a:solidFill>
                <a:srgbClr val="002060"/>
              </a:solidFill>
              <a:latin typeface="Calibri" panose="020F0502020204030204"/>
              <a:ea typeface="+mn-ea"/>
              <a:cs typeface="+mn-cs"/>
            </a:rPr>
            <a:t>La defensa del derecho a la propiedad del territorio, la autonomía y la autodeterminación de la comunidad.</a:t>
          </a:r>
          <a:endParaRPr lang="es-PE" sz="1800" kern="1200" dirty="0">
            <a:solidFill>
              <a:srgbClr val="002060"/>
            </a:solidFill>
            <a:latin typeface="Calibri" panose="020F0502020204030204"/>
            <a:ea typeface="+mn-ea"/>
            <a:cs typeface="+mn-cs"/>
          </a:endParaRPr>
        </a:p>
      </dsp:txBody>
      <dsp:txXfrm>
        <a:off x="1309" y="2547918"/>
        <a:ext cx="3194049" cy="2119482"/>
      </dsp:txXfrm>
    </dsp:sp>
    <dsp:sp modelId="{FB0D0D36-7900-4DE6-A42E-0E25967DFD51}">
      <dsp:nvSpPr>
        <dsp:cNvPr id="0" name=""/>
        <dsp:cNvSpPr/>
      </dsp:nvSpPr>
      <dsp:spPr>
        <a:xfrm>
          <a:off x="3566026" y="839501"/>
          <a:ext cx="4348818" cy="1597024"/>
        </a:xfrm>
        <a:prstGeom prst="chevron">
          <a:avLst/>
        </a:prstGeom>
        <a:solidFill>
          <a:srgbClr val="FF0000"/>
        </a:solidFill>
        <a:ln w="12700" cap="flat" cmpd="sng" algn="ctr">
          <a:solidFill>
            <a:sysClr val="window" lastClr="FFFFFF">
              <a:hueOff val="0"/>
              <a:satOff val="0"/>
              <a:lumOff val="0"/>
              <a:alphaOff val="0"/>
            </a:sys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008" tIns="21336" rIns="21336" bIns="21336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PE" altLang="es-PE" sz="1600" b="1" kern="1200" dirty="0" smtClean="0">
              <a:solidFill>
                <a:schemeClr val="tx1"/>
              </a:solidFill>
              <a:latin typeface="Calibri" panose="020F0502020204030204"/>
              <a:ea typeface="+mn-ea"/>
              <a:cs typeface="+mn-cs"/>
            </a:rPr>
            <a:t>HC EXP. N° 624-2010- 0-2701-JR-PE-01 </a:t>
          </a:r>
        </a:p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PE" sz="1600" b="1" kern="1200" dirty="0" smtClean="0">
              <a:solidFill>
                <a:schemeClr val="tx1"/>
              </a:solidFill>
              <a:latin typeface="Calibri" panose="020F0502020204030204"/>
              <a:ea typeface="+mn-ea"/>
              <a:cs typeface="+mn-cs"/>
            </a:rPr>
            <a:t>Presentado por los Transportistas</a:t>
          </a:r>
          <a:endParaRPr lang="es-PE" sz="1600" b="1" kern="1200" dirty="0">
            <a:solidFill>
              <a:schemeClr val="tx1"/>
            </a:solidFill>
            <a:latin typeface="Calibri" panose="020F0502020204030204"/>
            <a:ea typeface="+mn-ea"/>
            <a:cs typeface="+mn-cs"/>
          </a:endParaRPr>
        </a:p>
      </dsp:txBody>
      <dsp:txXfrm>
        <a:off x="4364538" y="839501"/>
        <a:ext cx="2751794" cy="1597024"/>
      </dsp:txXfrm>
    </dsp:sp>
    <dsp:sp modelId="{90CFAD74-CF4E-4CF1-A90F-227157A5207A}">
      <dsp:nvSpPr>
        <dsp:cNvPr id="0" name=""/>
        <dsp:cNvSpPr/>
      </dsp:nvSpPr>
      <dsp:spPr>
        <a:xfrm>
          <a:off x="4237715" y="2629773"/>
          <a:ext cx="3194049" cy="211948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171450" lvl="1" indent="-171450" algn="just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PE" altLang="es-PE" sz="1800" kern="1200" dirty="0" smtClean="0">
              <a:solidFill>
                <a:srgbClr val="002060"/>
              </a:solidFill>
              <a:latin typeface="Calibri" panose="020F0502020204030204"/>
              <a:ea typeface="+mn-ea"/>
              <a:cs typeface="+mn-cs"/>
            </a:rPr>
            <a:t>Retirar la casa comunal y tranquera de control.</a:t>
          </a:r>
          <a:endParaRPr lang="es-PE" sz="1800" kern="1200" dirty="0">
            <a:solidFill>
              <a:srgbClr val="002060"/>
            </a:solidFill>
            <a:latin typeface="Calibri" panose="020F0502020204030204"/>
            <a:ea typeface="+mn-ea"/>
            <a:cs typeface="+mn-cs"/>
          </a:endParaRPr>
        </a:p>
        <a:p>
          <a:pPr marL="171450" lvl="1" indent="-171450" algn="just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PE" altLang="es-PE" sz="1800" kern="1200" dirty="0" smtClean="0">
              <a:solidFill>
                <a:srgbClr val="002060"/>
              </a:solidFill>
              <a:latin typeface="Calibri" panose="020F0502020204030204"/>
              <a:ea typeface="+mn-ea"/>
              <a:cs typeface="+mn-cs"/>
            </a:rPr>
            <a:t>Dejar a todo peruano ingresar en el territorio de la comunidad.</a:t>
          </a:r>
        </a:p>
        <a:p>
          <a:pPr marL="171450" lvl="1" indent="-171450" algn="just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PE" altLang="es-PE" sz="1800" kern="1200" dirty="0" smtClean="0">
              <a:solidFill>
                <a:srgbClr val="002060"/>
              </a:solidFill>
              <a:latin typeface="Calibri" panose="020F0502020204030204"/>
              <a:ea typeface="+mn-ea"/>
              <a:cs typeface="+mn-cs"/>
            </a:rPr>
            <a:t>Abrir investigación penal contra la presidenta de la comunidad por extorción con pena entre 5-10 años.</a:t>
          </a:r>
        </a:p>
      </dsp:txBody>
      <dsp:txXfrm>
        <a:off x="4237715" y="2629773"/>
        <a:ext cx="3194049" cy="211948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46942C4-8B74-43EC-8C93-05D1F7227A67}">
      <dsp:nvSpPr>
        <dsp:cNvPr id="0" name=""/>
        <dsp:cNvSpPr/>
      </dsp:nvSpPr>
      <dsp:spPr>
        <a:xfrm>
          <a:off x="3290104" y="937"/>
          <a:ext cx="2394809" cy="1658926"/>
        </a:xfrm>
        <a:prstGeom prst="ellipse">
          <a:avLst/>
        </a:prstGeom>
        <a:solidFill>
          <a:schemeClr val="bg2">
            <a:lumMod val="90000"/>
          </a:schemeClr>
        </a:solidFill>
        <a:ln>
          <a:noFill/>
        </a:ln>
        <a:effectLst>
          <a:outerShdw blurRad="57150" dist="38100" dir="5400000" algn="ctr" rotWithShape="0">
            <a:schemeClr val="accent5">
              <a:hueOff val="0"/>
              <a:satOff val="0"/>
              <a:lumOff val="0"/>
              <a:alphaOff val="0"/>
              <a:shade val="9000"/>
              <a:satMod val="105000"/>
              <a:alpha val="48000"/>
            </a:scheme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PE" sz="1100" b="1" kern="1200" dirty="0" smtClean="0">
              <a:solidFill>
                <a:srgbClr val="002060"/>
              </a:solidFill>
              <a:latin typeface="+mj-lt"/>
              <a:cs typeface="Arial" pitchFamily="34" charset="0"/>
            </a:rPr>
            <a:t>Declara nula la sentencia de HC a favor de los transportistas</a:t>
          </a:r>
          <a:endParaRPr lang="es-PE" sz="1100" b="1" kern="1200" dirty="0">
            <a:solidFill>
              <a:srgbClr val="002060"/>
            </a:solidFill>
            <a:latin typeface="+mj-lt"/>
            <a:cs typeface="Arial" pitchFamily="34" charset="0"/>
          </a:endParaRPr>
        </a:p>
      </dsp:txBody>
      <dsp:txXfrm>
        <a:off x="3640816" y="243881"/>
        <a:ext cx="1693385" cy="1173038"/>
      </dsp:txXfrm>
    </dsp:sp>
    <dsp:sp modelId="{4EC03938-4AE5-46EB-B02A-59DDD2F1F959}">
      <dsp:nvSpPr>
        <dsp:cNvPr id="0" name=""/>
        <dsp:cNvSpPr/>
      </dsp:nvSpPr>
      <dsp:spPr>
        <a:xfrm rot="2700000">
          <a:off x="5212856" y="1423689"/>
          <a:ext cx="295772" cy="559887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98000"/>
                <a:shade val="25000"/>
                <a:satMod val="250000"/>
              </a:schemeClr>
            </a:gs>
            <a:gs pos="68000">
              <a:schemeClr val="accent5">
                <a:hueOff val="0"/>
                <a:satOff val="0"/>
                <a:lumOff val="0"/>
                <a:alphaOff val="0"/>
                <a:tint val="86000"/>
                <a:satMod val="115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  <a:ln>
          <a:noFill/>
        </a:ln>
        <a:effectLst>
          <a:outerShdw blurRad="57150" dist="38100" dir="5400000" algn="ctr" rotWithShape="0">
            <a:schemeClr val="accent5">
              <a:hueOff val="0"/>
              <a:satOff val="0"/>
              <a:lumOff val="0"/>
              <a:alphaOff val="0"/>
              <a:shade val="9000"/>
              <a:satMod val="105000"/>
              <a:alpha val="48000"/>
            </a:scheme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PE" sz="900" kern="1200"/>
        </a:p>
      </dsp:txBody>
      <dsp:txXfrm>
        <a:off x="5225851" y="1504295"/>
        <a:ext cx="207040" cy="335933"/>
      </dsp:txXfrm>
    </dsp:sp>
    <dsp:sp modelId="{164CFC46-A609-4887-94B8-B52947BDD9E1}">
      <dsp:nvSpPr>
        <dsp:cNvPr id="0" name=""/>
        <dsp:cNvSpPr/>
      </dsp:nvSpPr>
      <dsp:spPr>
        <a:xfrm>
          <a:off x="5032259" y="1762824"/>
          <a:ext cx="2434275" cy="1658926"/>
        </a:xfrm>
        <a:prstGeom prst="ellipse">
          <a:avLst/>
        </a:prstGeom>
        <a:solidFill>
          <a:schemeClr val="accent1">
            <a:lumMod val="20000"/>
            <a:lumOff val="80000"/>
          </a:schemeClr>
        </a:solidFill>
        <a:ln>
          <a:noFill/>
        </a:ln>
        <a:effectLst>
          <a:outerShdw blurRad="57150" dist="38100" dir="5400000" algn="ctr" rotWithShape="0">
            <a:schemeClr val="accent5">
              <a:hueOff val="-612379"/>
              <a:satOff val="90"/>
              <a:lumOff val="-2157"/>
              <a:alphaOff val="0"/>
              <a:shade val="9000"/>
              <a:satMod val="105000"/>
              <a:alpha val="48000"/>
            </a:scheme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PE" sz="1100" b="1" kern="1200" dirty="0" smtClean="0">
              <a:solidFill>
                <a:srgbClr val="002060"/>
              </a:solidFill>
              <a:latin typeface="+mj-lt"/>
              <a:cs typeface="Arial" pitchFamily="34" charset="0"/>
            </a:rPr>
            <a:t>Ordena a la Sala Mixta y Penal de Apelaciones de la Corte Superior de Justicia de MD emita una NUEVA resolución conforme a la sentencia del TC</a:t>
          </a:r>
          <a:endParaRPr lang="es-PE" sz="1100" kern="1200" dirty="0">
            <a:solidFill>
              <a:srgbClr val="002060"/>
            </a:solidFill>
            <a:latin typeface="+mj-lt"/>
            <a:cs typeface="Arial" pitchFamily="34" charset="0"/>
          </a:endParaRPr>
        </a:p>
      </dsp:txBody>
      <dsp:txXfrm>
        <a:off x="5388750" y="2005768"/>
        <a:ext cx="1721293" cy="1173038"/>
      </dsp:txXfrm>
    </dsp:sp>
    <dsp:sp modelId="{2F9526EF-CA5D-4DA0-94BF-08BBC7FE313D}">
      <dsp:nvSpPr>
        <dsp:cNvPr id="0" name=""/>
        <dsp:cNvSpPr/>
      </dsp:nvSpPr>
      <dsp:spPr>
        <a:xfrm rot="8100000">
          <a:off x="5228797" y="3186846"/>
          <a:ext cx="292195" cy="559887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5">
                <a:hueOff val="-612379"/>
                <a:satOff val="90"/>
                <a:lumOff val="-2157"/>
                <a:alphaOff val="0"/>
                <a:tint val="98000"/>
                <a:shade val="25000"/>
                <a:satMod val="250000"/>
              </a:schemeClr>
            </a:gs>
            <a:gs pos="68000">
              <a:schemeClr val="accent5">
                <a:hueOff val="-612379"/>
                <a:satOff val="90"/>
                <a:lumOff val="-2157"/>
                <a:alphaOff val="0"/>
                <a:tint val="86000"/>
                <a:satMod val="115000"/>
              </a:schemeClr>
            </a:gs>
            <a:gs pos="100000">
              <a:schemeClr val="accent5">
                <a:hueOff val="-612379"/>
                <a:satOff val="90"/>
                <a:lumOff val="-2157"/>
                <a:alphaOff val="0"/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  <a:ln>
          <a:noFill/>
        </a:ln>
        <a:effectLst>
          <a:outerShdw blurRad="57150" dist="38100" dir="5400000" algn="ctr" rotWithShape="0">
            <a:schemeClr val="accent5">
              <a:hueOff val="-612379"/>
              <a:satOff val="90"/>
              <a:lumOff val="-2157"/>
              <a:alphaOff val="0"/>
              <a:shade val="9000"/>
              <a:satMod val="105000"/>
              <a:alpha val="48000"/>
            </a:scheme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PE" sz="900" kern="1200"/>
        </a:p>
      </dsp:txBody>
      <dsp:txXfrm rot="10800000">
        <a:off x="5303618" y="3267831"/>
        <a:ext cx="204537" cy="335933"/>
      </dsp:txXfrm>
    </dsp:sp>
    <dsp:sp modelId="{6D4EFC8E-6A58-4133-9279-A56A63AD938F}">
      <dsp:nvSpPr>
        <dsp:cNvPr id="0" name=""/>
        <dsp:cNvSpPr/>
      </dsp:nvSpPr>
      <dsp:spPr>
        <a:xfrm>
          <a:off x="3263677" y="3524712"/>
          <a:ext cx="2447663" cy="1658926"/>
        </a:xfrm>
        <a:prstGeom prst="ellipse">
          <a:avLst/>
        </a:prstGeom>
        <a:solidFill>
          <a:schemeClr val="accent6">
            <a:lumMod val="60000"/>
            <a:lumOff val="40000"/>
          </a:schemeClr>
        </a:solidFill>
        <a:ln>
          <a:noFill/>
        </a:ln>
        <a:effectLst>
          <a:outerShdw blurRad="57150" dist="38100" dir="5400000" algn="ctr" rotWithShape="0">
            <a:schemeClr val="accent5">
              <a:hueOff val="-1224758"/>
              <a:satOff val="180"/>
              <a:lumOff val="-4314"/>
              <a:alphaOff val="0"/>
              <a:shade val="9000"/>
              <a:satMod val="105000"/>
              <a:alpha val="48000"/>
            </a:scheme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PE" sz="1100" b="1" kern="1200" dirty="0" smtClean="0">
              <a:solidFill>
                <a:srgbClr val="002060"/>
              </a:solidFill>
              <a:latin typeface="+mj-lt"/>
              <a:cs typeface="Arial" pitchFamily="34" charset="0"/>
            </a:rPr>
            <a:t>Ordena que CESEN los actos de violación del territorio de la propiedad comunal y de la autonomía de la Comunidad Nativa Tres Islas</a:t>
          </a:r>
          <a:endParaRPr lang="es-PE" sz="1100" b="1" kern="1200" dirty="0">
            <a:solidFill>
              <a:srgbClr val="002060"/>
            </a:solidFill>
            <a:latin typeface="+mj-lt"/>
            <a:cs typeface="Arial" pitchFamily="34" charset="0"/>
          </a:endParaRPr>
        </a:p>
      </dsp:txBody>
      <dsp:txXfrm>
        <a:off x="3622129" y="3767656"/>
        <a:ext cx="1730759" cy="1173038"/>
      </dsp:txXfrm>
    </dsp:sp>
    <dsp:sp modelId="{B12C2A29-A864-4432-AC05-475B8488675D}">
      <dsp:nvSpPr>
        <dsp:cNvPr id="0" name=""/>
        <dsp:cNvSpPr/>
      </dsp:nvSpPr>
      <dsp:spPr>
        <a:xfrm rot="13500000">
          <a:off x="3472522" y="3202378"/>
          <a:ext cx="286266" cy="559887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5">
                <a:hueOff val="-1224758"/>
                <a:satOff val="180"/>
                <a:lumOff val="-4314"/>
                <a:alphaOff val="0"/>
                <a:tint val="98000"/>
                <a:shade val="25000"/>
                <a:satMod val="250000"/>
              </a:schemeClr>
            </a:gs>
            <a:gs pos="68000">
              <a:schemeClr val="accent5">
                <a:hueOff val="-1224758"/>
                <a:satOff val="180"/>
                <a:lumOff val="-4314"/>
                <a:alphaOff val="0"/>
                <a:tint val="86000"/>
                <a:satMod val="115000"/>
              </a:schemeClr>
            </a:gs>
            <a:gs pos="100000">
              <a:schemeClr val="accent5">
                <a:hueOff val="-1224758"/>
                <a:satOff val="180"/>
                <a:lumOff val="-4314"/>
                <a:alphaOff val="0"/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  <a:ln>
          <a:noFill/>
        </a:ln>
        <a:effectLst>
          <a:outerShdw blurRad="57150" dist="38100" dir="5400000" algn="ctr" rotWithShape="0">
            <a:schemeClr val="accent5">
              <a:hueOff val="-1224758"/>
              <a:satOff val="180"/>
              <a:lumOff val="-4314"/>
              <a:alphaOff val="0"/>
              <a:shade val="9000"/>
              <a:satMod val="105000"/>
              <a:alpha val="48000"/>
            </a:scheme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PE" sz="900" kern="1200"/>
        </a:p>
      </dsp:txBody>
      <dsp:txXfrm rot="10800000">
        <a:off x="3545825" y="3344718"/>
        <a:ext cx="200386" cy="335933"/>
      </dsp:txXfrm>
    </dsp:sp>
    <dsp:sp modelId="{A62B8BF0-DBAE-4C9D-AEDF-63E3AC1EE12F}">
      <dsp:nvSpPr>
        <dsp:cNvPr id="0" name=""/>
        <dsp:cNvSpPr/>
      </dsp:nvSpPr>
      <dsp:spPr>
        <a:xfrm>
          <a:off x="1462457" y="1762824"/>
          <a:ext cx="2526329" cy="1658926"/>
        </a:xfrm>
        <a:prstGeom prst="ellipse">
          <a:avLst/>
        </a:prstGeom>
        <a:solidFill>
          <a:schemeClr val="accent3">
            <a:lumMod val="60000"/>
            <a:lumOff val="40000"/>
          </a:schemeClr>
        </a:solidFill>
        <a:ln>
          <a:noFill/>
        </a:ln>
        <a:effectLst>
          <a:outerShdw blurRad="57150" dist="38100" dir="5400000" algn="ctr" rotWithShape="0">
            <a:schemeClr val="accent5">
              <a:hueOff val="-1837137"/>
              <a:satOff val="270"/>
              <a:lumOff val="-6471"/>
              <a:alphaOff val="0"/>
              <a:shade val="9000"/>
              <a:satMod val="105000"/>
              <a:alpha val="48000"/>
            </a:scheme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100" b="1" kern="1200" dirty="0" smtClean="0">
              <a:solidFill>
                <a:srgbClr val="002060"/>
              </a:solidFill>
              <a:latin typeface="+mj-lt"/>
              <a:cs typeface="Arial" pitchFamily="34" charset="0"/>
            </a:rPr>
            <a:t>Reinterpreta el concepto de “tierras comunales”, entendiéndolas como “territorios integrales”, y reconoce el derecho de los pueblos indígenas sobre estos</a:t>
          </a:r>
          <a:endParaRPr lang="es-PE" sz="1100" b="1" kern="1200" dirty="0">
            <a:solidFill>
              <a:srgbClr val="002060"/>
            </a:solidFill>
            <a:latin typeface="+mj-lt"/>
            <a:cs typeface="Arial" pitchFamily="34" charset="0"/>
          </a:endParaRPr>
        </a:p>
      </dsp:txBody>
      <dsp:txXfrm>
        <a:off x="1832429" y="2005768"/>
        <a:ext cx="1786385" cy="1173038"/>
      </dsp:txXfrm>
    </dsp:sp>
    <dsp:sp modelId="{883F4841-51C8-479B-8A10-CE4844C45B3B}">
      <dsp:nvSpPr>
        <dsp:cNvPr id="0" name=""/>
        <dsp:cNvSpPr/>
      </dsp:nvSpPr>
      <dsp:spPr>
        <a:xfrm rot="18900000">
          <a:off x="3461591" y="1431453"/>
          <a:ext cx="289843" cy="559887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5">
                <a:hueOff val="-1837137"/>
                <a:satOff val="270"/>
                <a:lumOff val="-6471"/>
                <a:alphaOff val="0"/>
                <a:tint val="98000"/>
                <a:shade val="25000"/>
                <a:satMod val="250000"/>
              </a:schemeClr>
            </a:gs>
            <a:gs pos="68000">
              <a:schemeClr val="accent5">
                <a:hueOff val="-1837137"/>
                <a:satOff val="270"/>
                <a:lumOff val="-6471"/>
                <a:alphaOff val="0"/>
                <a:tint val="86000"/>
                <a:satMod val="115000"/>
              </a:schemeClr>
            </a:gs>
            <a:gs pos="100000">
              <a:schemeClr val="accent5">
                <a:hueOff val="-1837137"/>
                <a:satOff val="270"/>
                <a:lumOff val="-6471"/>
                <a:alphaOff val="0"/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  <a:ln>
          <a:noFill/>
        </a:ln>
        <a:effectLst>
          <a:outerShdw blurRad="57150" dist="38100" dir="5400000" algn="ctr" rotWithShape="0">
            <a:schemeClr val="accent5">
              <a:hueOff val="-1837137"/>
              <a:satOff val="270"/>
              <a:lumOff val="-6471"/>
              <a:alphaOff val="0"/>
              <a:shade val="9000"/>
              <a:satMod val="105000"/>
              <a:alpha val="48000"/>
            </a:scheme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PE" sz="900" kern="1200"/>
        </a:p>
      </dsp:txBody>
      <dsp:txXfrm>
        <a:off x="3474325" y="1574173"/>
        <a:ext cx="202890" cy="335933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BD69F8E-98BE-478D-9B30-5843D65DB6C0}">
      <dsp:nvSpPr>
        <dsp:cNvPr id="0" name=""/>
        <dsp:cNvSpPr/>
      </dsp:nvSpPr>
      <dsp:spPr>
        <a:xfrm>
          <a:off x="3020101" y="1919371"/>
          <a:ext cx="1197418" cy="1197418"/>
        </a:xfrm>
        <a:prstGeom prst="ellipse">
          <a:avLst/>
        </a:prstGeom>
        <a:solidFill>
          <a:schemeClr val="bg2"/>
        </a:solidFill>
        <a:ln w="9525" cap="flat" cmpd="sng" algn="ctr">
          <a:solidFill>
            <a:schemeClr val="accent2">
              <a:shade val="50000"/>
              <a:satMod val="103000"/>
            </a:schemeClr>
          </a:solidFill>
          <a:prstDash val="solid"/>
        </a:ln>
        <a:effectLst>
          <a:outerShdw blurRad="57150" dist="38100" dir="5400000" algn="ctr" rotWithShape="0">
            <a:schemeClr val="accent2">
              <a:shade val="9000"/>
              <a:satMod val="105000"/>
              <a:alpha val="48000"/>
            </a:schemeClr>
          </a:outerShdw>
        </a:effectLst>
      </dsp:spPr>
      <dsp:style>
        <a:lnRef idx="1">
          <a:schemeClr val="accent2"/>
        </a:lnRef>
        <a:fillRef idx="3">
          <a:schemeClr val="accent2"/>
        </a:fillRef>
        <a:effectRef idx="2">
          <a:schemeClr val="accent2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PE" sz="1400" b="1" kern="1200" dirty="0" smtClean="0">
              <a:solidFill>
                <a:srgbClr val="002060"/>
              </a:solidFill>
              <a:latin typeface="+mj-lt"/>
            </a:rPr>
            <a:t>Solicitudes de la CC.NN Tres Islas</a:t>
          </a:r>
          <a:endParaRPr lang="es-PE" sz="1400" b="1" kern="1200" dirty="0">
            <a:solidFill>
              <a:srgbClr val="002060"/>
            </a:solidFill>
            <a:latin typeface="+mj-lt"/>
          </a:endParaRPr>
        </a:p>
      </dsp:txBody>
      <dsp:txXfrm>
        <a:off x="3195459" y="2094729"/>
        <a:ext cx="846702" cy="846702"/>
      </dsp:txXfrm>
    </dsp:sp>
    <dsp:sp modelId="{BD1B8A0C-9615-4E9B-A618-3DE7F3F56888}">
      <dsp:nvSpPr>
        <dsp:cNvPr id="0" name=""/>
        <dsp:cNvSpPr/>
      </dsp:nvSpPr>
      <dsp:spPr>
        <a:xfrm rot="16200000">
          <a:off x="3386022" y="1257946"/>
          <a:ext cx="465577" cy="470757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PE" sz="1100" kern="1200"/>
        </a:p>
      </dsp:txBody>
      <dsp:txXfrm>
        <a:off x="3455859" y="1421934"/>
        <a:ext cx="325904" cy="282455"/>
      </dsp:txXfrm>
    </dsp:sp>
    <dsp:sp modelId="{DCD3DF66-1DEF-4F81-9FA9-64D11E3DFF63}">
      <dsp:nvSpPr>
        <dsp:cNvPr id="0" name=""/>
        <dsp:cNvSpPr/>
      </dsp:nvSpPr>
      <dsp:spPr>
        <a:xfrm>
          <a:off x="2688372" y="117658"/>
          <a:ext cx="1860876" cy="923266"/>
        </a:xfrm>
        <a:prstGeom prst="ellipse">
          <a:avLst/>
        </a:prstGeom>
        <a:solidFill>
          <a:schemeClr val="bg2">
            <a:lumMod val="9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PE" sz="1500" b="1" kern="1200" dirty="0" smtClean="0">
              <a:solidFill>
                <a:srgbClr val="002060"/>
              </a:solidFill>
              <a:latin typeface="+mj-lt"/>
            </a:rPr>
            <a:t>La restitución de la casa comunal y tranquera de control</a:t>
          </a:r>
          <a:r>
            <a:rPr lang="es-ES" sz="1500" kern="1200" dirty="0" smtClean="0">
              <a:solidFill>
                <a:srgbClr val="002060"/>
              </a:solidFill>
              <a:latin typeface="+mj-lt"/>
            </a:rPr>
            <a:t>  </a:t>
          </a:r>
          <a:endParaRPr lang="es-PE" sz="1500" kern="1200" dirty="0">
            <a:solidFill>
              <a:srgbClr val="002060"/>
            </a:solidFill>
            <a:latin typeface="+mj-lt"/>
          </a:endParaRPr>
        </a:p>
      </dsp:txBody>
      <dsp:txXfrm>
        <a:off x="2960891" y="252867"/>
        <a:ext cx="1315838" cy="652848"/>
      </dsp:txXfrm>
    </dsp:sp>
    <dsp:sp modelId="{70606EA5-5F2E-4BFE-8C96-6942CCD5F46C}">
      <dsp:nvSpPr>
        <dsp:cNvPr id="0" name=""/>
        <dsp:cNvSpPr/>
      </dsp:nvSpPr>
      <dsp:spPr>
        <a:xfrm rot="20520000">
          <a:off x="4295014" y="2016136"/>
          <a:ext cx="288403" cy="470757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PE" sz="1100" kern="1200"/>
        </a:p>
      </dsp:txBody>
      <dsp:txXfrm>
        <a:off x="4297131" y="2123655"/>
        <a:ext cx="201882" cy="282455"/>
      </dsp:txXfrm>
    </dsp:sp>
    <dsp:sp modelId="{CFB4990E-A8A4-4CCC-91BF-825526266D11}">
      <dsp:nvSpPr>
        <dsp:cNvPr id="0" name=""/>
        <dsp:cNvSpPr/>
      </dsp:nvSpPr>
      <dsp:spPr>
        <a:xfrm>
          <a:off x="4643639" y="1275035"/>
          <a:ext cx="1638139" cy="1287854"/>
        </a:xfrm>
        <a:prstGeom prst="ellipse">
          <a:avLst/>
        </a:prstGeom>
        <a:solidFill>
          <a:schemeClr val="bg2">
            <a:lumMod val="9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PE" sz="1500" b="1" kern="1200" dirty="0" smtClean="0">
              <a:solidFill>
                <a:srgbClr val="002060"/>
              </a:solidFill>
              <a:latin typeface="+mj-lt"/>
            </a:rPr>
            <a:t>Pago de costas y costas</a:t>
          </a:r>
          <a:endParaRPr lang="es-PE" sz="1500" b="1" kern="1200" dirty="0">
            <a:solidFill>
              <a:srgbClr val="002060"/>
            </a:solidFill>
            <a:latin typeface="+mj-lt"/>
          </a:endParaRPr>
        </a:p>
      </dsp:txBody>
      <dsp:txXfrm>
        <a:off x="4883539" y="1463637"/>
        <a:ext cx="1158339" cy="910650"/>
      </dsp:txXfrm>
    </dsp:sp>
    <dsp:sp modelId="{5B1C427B-90F6-4094-9AA9-07D7606221B2}">
      <dsp:nvSpPr>
        <dsp:cNvPr id="0" name=""/>
        <dsp:cNvSpPr/>
      </dsp:nvSpPr>
      <dsp:spPr>
        <a:xfrm rot="3240000">
          <a:off x="3982197" y="2991335"/>
          <a:ext cx="302929" cy="470757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PE" sz="1100" kern="1200"/>
        </a:p>
      </dsp:txBody>
      <dsp:txXfrm>
        <a:off x="4000928" y="3048725"/>
        <a:ext cx="212050" cy="282455"/>
      </dsp:txXfrm>
    </dsp:sp>
    <dsp:sp modelId="{60733973-BFAE-48AF-BEF0-ADF892C151C7}">
      <dsp:nvSpPr>
        <dsp:cNvPr id="0" name=""/>
        <dsp:cNvSpPr/>
      </dsp:nvSpPr>
      <dsp:spPr>
        <a:xfrm>
          <a:off x="3731306" y="3394304"/>
          <a:ext cx="2054192" cy="1384581"/>
        </a:xfrm>
        <a:prstGeom prst="ellipse">
          <a:avLst/>
        </a:prstGeom>
        <a:solidFill>
          <a:schemeClr val="bg2">
            <a:lumMod val="9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PE" sz="1300" b="1" kern="1200" dirty="0" smtClean="0">
              <a:solidFill>
                <a:srgbClr val="002060"/>
              </a:solidFill>
              <a:latin typeface="+mj-lt"/>
            </a:rPr>
            <a:t>La difusión de la sentencia del Tribunal Constitucional por medios de comunicación masiva</a:t>
          </a:r>
          <a:endParaRPr lang="es-PE" sz="1300" b="1" kern="1200" dirty="0">
            <a:solidFill>
              <a:srgbClr val="002060"/>
            </a:solidFill>
            <a:latin typeface="+mj-lt"/>
          </a:endParaRPr>
        </a:p>
      </dsp:txBody>
      <dsp:txXfrm>
        <a:off x="4032135" y="3597071"/>
        <a:ext cx="1452534" cy="979047"/>
      </dsp:txXfrm>
    </dsp:sp>
    <dsp:sp modelId="{EB61593D-6018-4686-AC0E-052818ED02C7}">
      <dsp:nvSpPr>
        <dsp:cNvPr id="0" name=""/>
        <dsp:cNvSpPr/>
      </dsp:nvSpPr>
      <dsp:spPr>
        <a:xfrm rot="8176399">
          <a:off x="2926555" y="2837940"/>
          <a:ext cx="223544" cy="470757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PE" sz="1100" kern="1200"/>
        </a:p>
      </dsp:txBody>
      <dsp:txXfrm rot="10800000">
        <a:off x="2984318" y="2908913"/>
        <a:ext cx="156481" cy="282455"/>
      </dsp:txXfrm>
    </dsp:sp>
    <dsp:sp modelId="{1D8E2494-8325-47C1-BEEE-B08CDD5BCECD}">
      <dsp:nvSpPr>
        <dsp:cNvPr id="0" name=""/>
        <dsp:cNvSpPr/>
      </dsp:nvSpPr>
      <dsp:spPr>
        <a:xfrm>
          <a:off x="1444370" y="3065463"/>
          <a:ext cx="1756811" cy="1384581"/>
        </a:xfrm>
        <a:prstGeom prst="ellipse">
          <a:avLst/>
        </a:prstGeom>
        <a:solidFill>
          <a:schemeClr val="bg2">
            <a:lumMod val="9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PE" sz="1500" b="1" kern="1200" dirty="0" smtClean="0">
              <a:solidFill>
                <a:srgbClr val="002060"/>
              </a:solidFill>
              <a:latin typeface="+mj-lt"/>
            </a:rPr>
            <a:t>El archivo definitivo del Expediente N° 952-201</a:t>
          </a:r>
          <a:endParaRPr lang="es-PE" sz="1500" b="1" kern="1200" dirty="0">
            <a:solidFill>
              <a:srgbClr val="002060"/>
            </a:solidFill>
            <a:latin typeface="+mj-lt"/>
          </a:endParaRPr>
        </a:p>
      </dsp:txBody>
      <dsp:txXfrm>
        <a:off x="1701649" y="3268230"/>
        <a:ext cx="1242253" cy="979047"/>
      </dsp:txXfrm>
    </dsp:sp>
    <dsp:sp modelId="{65E77934-C634-4FD9-AFBD-9293FA4EED55}">
      <dsp:nvSpPr>
        <dsp:cNvPr id="0" name=""/>
        <dsp:cNvSpPr/>
      </dsp:nvSpPr>
      <dsp:spPr>
        <a:xfrm rot="11880000">
          <a:off x="2615355" y="2008119"/>
          <a:ext cx="316753" cy="470757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PE" sz="1100" kern="1200"/>
        </a:p>
      </dsp:txBody>
      <dsp:txXfrm rot="10800000">
        <a:off x="2708056" y="2116952"/>
        <a:ext cx="221727" cy="282455"/>
      </dsp:txXfrm>
    </dsp:sp>
    <dsp:sp modelId="{356F2172-2589-436D-8211-4D7DDDC44E4C}">
      <dsp:nvSpPr>
        <dsp:cNvPr id="0" name=""/>
        <dsp:cNvSpPr/>
      </dsp:nvSpPr>
      <dsp:spPr>
        <a:xfrm>
          <a:off x="1026524" y="1226671"/>
          <a:ext cx="1496773" cy="1384581"/>
        </a:xfrm>
        <a:prstGeom prst="ellipse">
          <a:avLst/>
        </a:prstGeom>
        <a:solidFill>
          <a:schemeClr val="bg2">
            <a:lumMod val="9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PE" sz="1500" b="1" kern="1200" dirty="0" smtClean="0">
              <a:solidFill>
                <a:srgbClr val="002060"/>
              </a:solidFill>
              <a:latin typeface="+mj-lt"/>
            </a:rPr>
            <a:t>Denuncia por fraude procesal y falsificación de documentos</a:t>
          </a:r>
          <a:endParaRPr lang="es-PE" sz="1500" b="1" kern="1200" dirty="0">
            <a:solidFill>
              <a:srgbClr val="002060"/>
            </a:solidFill>
            <a:latin typeface="+mj-lt"/>
          </a:endParaRPr>
        </a:p>
      </dsp:txBody>
      <dsp:txXfrm>
        <a:off x="1245721" y="1429438"/>
        <a:ext cx="1058379" cy="979047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F7F1035-795C-4840-BA48-13518F287897}">
      <dsp:nvSpPr>
        <dsp:cNvPr id="0" name=""/>
        <dsp:cNvSpPr/>
      </dsp:nvSpPr>
      <dsp:spPr>
        <a:xfrm>
          <a:off x="3528395" y="1800189"/>
          <a:ext cx="1581079" cy="1291203"/>
        </a:xfrm>
        <a:prstGeom prst="ellipse">
          <a:avLst/>
        </a:prstGeom>
        <a:solidFill>
          <a:schemeClr val="bg2">
            <a:lumMod val="9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PE" sz="1800" b="1" kern="1200" dirty="0" smtClean="0">
              <a:solidFill>
                <a:srgbClr val="002060"/>
              </a:solidFill>
              <a:latin typeface="+mj-lt"/>
            </a:rPr>
            <a:t>FUNDADA en parte</a:t>
          </a:r>
          <a:r>
            <a:rPr lang="es-PE" sz="1800" kern="1200" dirty="0" smtClean="0"/>
            <a:t>”</a:t>
          </a:r>
          <a:endParaRPr lang="es-PE" sz="1800" kern="1200" dirty="0"/>
        </a:p>
      </dsp:txBody>
      <dsp:txXfrm>
        <a:off x="3759939" y="1989281"/>
        <a:ext cx="1117991" cy="913019"/>
      </dsp:txXfrm>
    </dsp:sp>
    <dsp:sp modelId="{919F524B-B1F5-4CFC-81BB-7B46A8157CB3}">
      <dsp:nvSpPr>
        <dsp:cNvPr id="0" name=""/>
        <dsp:cNvSpPr/>
      </dsp:nvSpPr>
      <dsp:spPr>
        <a:xfrm rot="16156673">
          <a:off x="4209158" y="1398906"/>
          <a:ext cx="198697" cy="439009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PE" sz="1800" kern="1200"/>
        </a:p>
      </dsp:txBody>
      <dsp:txXfrm rot="10800000">
        <a:off x="4239338" y="1516510"/>
        <a:ext cx="139088" cy="263405"/>
      </dsp:txXfrm>
    </dsp:sp>
    <dsp:sp modelId="{803A80A4-B602-4B87-B94E-04A80A5A2EC2}">
      <dsp:nvSpPr>
        <dsp:cNvPr id="0" name=""/>
        <dsp:cNvSpPr/>
      </dsp:nvSpPr>
      <dsp:spPr>
        <a:xfrm>
          <a:off x="3092094" y="134162"/>
          <a:ext cx="2411685" cy="1291203"/>
        </a:xfrm>
        <a:prstGeom prst="ellipse">
          <a:avLst/>
        </a:prstGeom>
        <a:solidFill>
          <a:schemeClr val="bg2">
            <a:lumMod val="9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_tradnl" sz="1500" b="1" kern="1200" dirty="0" smtClean="0">
              <a:solidFill>
                <a:srgbClr val="002060"/>
              </a:solidFill>
              <a:latin typeface="+mj-lt"/>
            </a:rPr>
            <a:t>NULIDAD de la resolución que da por cumplida la STC Exp. N° 1126-2011-PHC/TC </a:t>
          </a:r>
          <a:endParaRPr lang="es-PE" sz="1500" b="1" kern="1200" dirty="0">
            <a:solidFill>
              <a:srgbClr val="002060"/>
            </a:solidFill>
            <a:latin typeface="+mj-lt"/>
          </a:endParaRPr>
        </a:p>
      </dsp:txBody>
      <dsp:txXfrm>
        <a:off x="3445277" y="323254"/>
        <a:ext cx="1705319" cy="913019"/>
      </dsp:txXfrm>
    </dsp:sp>
    <dsp:sp modelId="{12085548-2C0D-4418-B238-A25BA2BAE8FB}">
      <dsp:nvSpPr>
        <dsp:cNvPr id="0" name=""/>
        <dsp:cNvSpPr/>
      </dsp:nvSpPr>
      <dsp:spPr>
        <a:xfrm rot="20627378">
          <a:off x="5111051" y="1977821"/>
          <a:ext cx="125056" cy="439009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PE" sz="1800" kern="1200"/>
        </a:p>
      </dsp:txBody>
      <dsp:txXfrm>
        <a:off x="5111797" y="2070860"/>
        <a:ext cx="87539" cy="263405"/>
      </dsp:txXfrm>
    </dsp:sp>
    <dsp:sp modelId="{C46824F5-ECC8-495E-8CE6-A4EB28A67C1D}">
      <dsp:nvSpPr>
        <dsp:cNvPr id="0" name=""/>
        <dsp:cNvSpPr/>
      </dsp:nvSpPr>
      <dsp:spPr>
        <a:xfrm>
          <a:off x="5166124" y="1224131"/>
          <a:ext cx="2268555" cy="1291203"/>
        </a:xfrm>
        <a:prstGeom prst="ellipse">
          <a:avLst/>
        </a:prstGeom>
        <a:solidFill>
          <a:schemeClr val="bg2">
            <a:lumMod val="9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_tradnl" sz="1500" b="1" kern="1200" dirty="0" smtClean="0">
            <a:solidFill>
              <a:srgbClr val="002060"/>
            </a:solidFill>
            <a:latin typeface="+mj-lt"/>
          </a:endParaRPr>
        </a:p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_tradnl" sz="1500" b="1" kern="1200" dirty="0" smtClean="0">
              <a:solidFill>
                <a:srgbClr val="002060"/>
              </a:solidFill>
              <a:latin typeface="+mj-lt"/>
            </a:rPr>
            <a:t>Derivar expediente a la OCMA para investigar actuación de jueces de MDD</a:t>
          </a:r>
        </a:p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PE" sz="1200" b="1" kern="1200" dirty="0">
            <a:solidFill>
              <a:schemeClr val="tx1"/>
            </a:solidFill>
          </a:endParaRPr>
        </a:p>
      </dsp:txBody>
      <dsp:txXfrm>
        <a:off x="5498346" y="1413223"/>
        <a:ext cx="1604111" cy="913019"/>
      </dsp:txXfrm>
    </dsp:sp>
    <dsp:sp modelId="{A7FCC131-453C-4975-A67C-B3C8B7EA47C9}">
      <dsp:nvSpPr>
        <dsp:cNvPr id="0" name=""/>
        <dsp:cNvSpPr/>
      </dsp:nvSpPr>
      <dsp:spPr>
        <a:xfrm rot="1505443">
          <a:off x="5074188" y="2629377"/>
          <a:ext cx="211234" cy="439009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PE" sz="1800" kern="1200"/>
        </a:p>
      </dsp:txBody>
      <dsp:txXfrm>
        <a:off x="5077178" y="2703743"/>
        <a:ext cx="147864" cy="263405"/>
      </dsp:txXfrm>
    </dsp:sp>
    <dsp:sp modelId="{51E3C688-3678-4F34-B638-6FF5E3AFF4B5}">
      <dsp:nvSpPr>
        <dsp:cNvPr id="0" name=""/>
        <dsp:cNvSpPr/>
      </dsp:nvSpPr>
      <dsp:spPr>
        <a:xfrm>
          <a:off x="5184571" y="2664288"/>
          <a:ext cx="1959595" cy="1291203"/>
        </a:xfrm>
        <a:prstGeom prst="ellipse">
          <a:avLst/>
        </a:prstGeom>
        <a:solidFill>
          <a:schemeClr val="bg2">
            <a:lumMod val="9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PE" sz="1500" b="1" kern="1200" dirty="0" smtClean="0">
              <a:solidFill>
                <a:srgbClr val="002060"/>
              </a:solidFill>
              <a:latin typeface="+mj-lt"/>
            </a:rPr>
            <a:t>Restitución de la casa comunal y la tranquera</a:t>
          </a:r>
          <a:endParaRPr lang="es-PE" sz="1500" b="1" kern="1200" dirty="0">
            <a:solidFill>
              <a:srgbClr val="002060"/>
            </a:solidFill>
            <a:latin typeface="+mj-lt"/>
          </a:endParaRPr>
        </a:p>
      </dsp:txBody>
      <dsp:txXfrm>
        <a:off x="5471547" y="2853380"/>
        <a:ext cx="1385643" cy="913019"/>
      </dsp:txXfrm>
    </dsp:sp>
    <dsp:sp modelId="{1C55F6F2-D045-4AF4-9C3C-A4DF3F46F3F4}">
      <dsp:nvSpPr>
        <dsp:cNvPr id="0" name=""/>
        <dsp:cNvSpPr/>
      </dsp:nvSpPr>
      <dsp:spPr>
        <a:xfrm rot="5188601">
          <a:off x="4233526" y="3128577"/>
          <a:ext cx="281929" cy="439009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PE" sz="1800" kern="1200"/>
        </a:p>
      </dsp:txBody>
      <dsp:txXfrm>
        <a:off x="4273217" y="3174169"/>
        <a:ext cx="197350" cy="263405"/>
      </dsp:txXfrm>
    </dsp:sp>
    <dsp:sp modelId="{8AD1D8C9-D156-4A37-A5C6-F8504A7FE54D}">
      <dsp:nvSpPr>
        <dsp:cNvPr id="0" name=""/>
        <dsp:cNvSpPr/>
      </dsp:nvSpPr>
      <dsp:spPr>
        <a:xfrm>
          <a:off x="3300499" y="3621116"/>
          <a:ext cx="2261104" cy="1291203"/>
        </a:xfrm>
        <a:prstGeom prst="ellipse">
          <a:avLst/>
        </a:prstGeom>
        <a:solidFill>
          <a:schemeClr val="bg2">
            <a:lumMod val="9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PE" sz="1500" b="1" kern="1200" dirty="0" smtClean="0">
              <a:solidFill>
                <a:srgbClr val="002060"/>
              </a:solidFill>
              <a:latin typeface="+mj-lt"/>
            </a:rPr>
            <a:t>Ministerio Público archive las acusaciones fiscales</a:t>
          </a:r>
          <a:endParaRPr lang="es-PE" sz="1500" b="1" kern="1200" dirty="0">
            <a:solidFill>
              <a:srgbClr val="002060"/>
            </a:solidFill>
            <a:latin typeface="+mj-lt"/>
          </a:endParaRPr>
        </a:p>
      </dsp:txBody>
      <dsp:txXfrm>
        <a:off x="3631630" y="3810208"/>
        <a:ext cx="1598842" cy="913019"/>
      </dsp:txXfrm>
    </dsp:sp>
    <dsp:sp modelId="{AB515744-B3AE-4F6E-A935-F2B6B8178338}">
      <dsp:nvSpPr>
        <dsp:cNvPr id="0" name=""/>
        <dsp:cNvSpPr/>
      </dsp:nvSpPr>
      <dsp:spPr>
        <a:xfrm rot="9124824">
          <a:off x="3434437" y="2650176"/>
          <a:ext cx="169141" cy="439009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PE" sz="1800" kern="1200"/>
        </a:p>
      </dsp:txBody>
      <dsp:txXfrm rot="10800000">
        <a:off x="3482226" y="2726098"/>
        <a:ext cx="118399" cy="263405"/>
      </dsp:txXfrm>
    </dsp:sp>
    <dsp:sp modelId="{EA11D842-9ACD-4214-A010-01B55E4A5AD4}">
      <dsp:nvSpPr>
        <dsp:cNvPr id="0" name=""/>
        <dsp:cNvSpPr/>
      </dsp:nvSpPr>
      <dsp:spPr>
        <a:xfrm>
          <a:off x="1440154" y="2736309"/>
          <a:ext cx="2224434" cy="1291203"/>
        </a:xfrm>
        <a:prstGeom prst="ellipse">
          <a:avLst/>
        </a:prstGeom>
        <a:solidFill>
          <a:schemeClr val="bg2">
            <a:lumMod val="9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PE" sz="1500" b="1" kern="1200" dirty="0" smtClean="0">
              <a:solidFill>
                <a:srgbClr val="002060"/>
              </a:solidFill>
              <a:latin typeface="+mj-lt"/>
            </a:rPr>
            <a:t>Pago de Costas y Costas</a:t>
          </a:r>
          <a:endParaRPr lang="es-PE" sz="1500" b="1" kern="1200" dirty="0">
            <a:solidFill>
              <a:srgbClr val="002060"/>
            </a:solidFill>
            <a:latin typeface="+mj-lt"/>
          </a:endParaRPr>
        </a:p>
      </dsp:txBody>
      <dsp:txXfrm>
        <a:off x="1765915" y="2925401"/>
        <a:ext cx="1572912" cy="913019"/>
      </dsp:txXfrm>
    </dsp:sp>
    <dsp:sp modelId="{6E7BACD1-B21B-49CB-9E58-14C5DC3CD3DE}">
      <dsp:nvSpPr>
        <dsp:cNvPr id="0" name=""/>
        <dsp:cNvSpPr/>
      </dsp:nvSpPr>
      <dsp:spPr>
        <a:xfrm rot="12119434">
          <a:off x="3449033" y="1899136"/>
          <a:ext cx="119589" cy="439009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PE" sz="1800" kern="1200"/>
        </a:p>
      </dsp:txBody>
      <dsp:txXfrm rot="10800000">
        <a:off x="3483605" y="1993655"/>
        <a:ext cx="83712" cy="263405"/>
      </dsp:txXfrm>
    </dsp:sp>
    <dsp:sp modelId="{B2451A8B-8D40-4BA5-AD6F-A9A6C2E99B64}">
      <dsp:nvSpPr>
        <dsp:cNvPr id="0" name=""/>
        <dsp:cNvSpPr/>
      </dsp:nvSpPr>
      <dsp:spPr>
        <a:xfrm>
          <a:off x="1506944" y="1080123"/>
          <a:ext cx="2057843" cy="1291203"/>
        </a:xfrm>
        <a:prstGeom prst="ellipse">
          <a:avLst/>
        </a:prstGeom>
        <a:solidFill>
          <a:schemeClr val="bg2">
            <a:lumMod val="9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PE" sz="1500" b="1" kern="1200" dirty="0" smtClean="0">
              <a:solidFill>
                <a:srgbClr val="002060"/>
              </a:solidFill>
              <a:latin typeface="+mj-lt"/>
            </a:rPr>
            <a:t>Difusión de la Sentencia en los medios de comunicación del TC</a:t>
          </a:r>
          <a:endParaRPr lang="es-PE" sz="1500" b="1" kern="1200" dirty="0">
            <a:solidFill>
              <a:srgbClr val="002060"/>
            </a:solidFill>
            <a:latin typeface="+mj-lt"/>
          </a:endParaRPr>
        </a:p>
      </dsp:txBody>
      <dsp:txXfrm>
        <a:off x="1808308" y="1269215"/>
        <a:ext cx="1455115" cy="91301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ycle2">
  <dgm:title val=""/>
  <dgm:desc val=""/>
  <dgm:catLst>
    <dgm:cat type="cycle" pri="1000"/>
    <dgm:cat type="convert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op="equ" fact="0.25"/>
      <dgm:constr type="sibSp" refType="w" refFor="ch" refPtType="node" fact="0.5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sibTransForEach" axis="followSib" ptType="sibTrans" hideLastTrans="0" cnt="1">
            <dgm:layoutNode name="sibTrans">
              <dgm:choose name="Name11">
                <dgm:if name="Name12" axis="par ch" ptType="doc node" func="cnt" op="lt" val="3">
                  <dgm:alg type="conn">
                    <dgm:param type="begPts" val="radial"/>
                    <dgm:param type="endPts" val="radial"/>
                  </dgm:alg>
                </dgm:if>
                <dgm:else name="Name13">
                  <dgm:alg type="conn">
                    <dgm:param type="begPts" val="auto"/>
                    <dgm:param type="endPts" val="auto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1.35"/>
                <dgm:constr type="connDist"/>
                <dgm:constr type="w" for="ch" refType="connDist" fact="0.45"/>
                <dgm:constr type="h" for="ch" refType="h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14"/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s-PE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76018D8C-3111-4768-9002-22F6273A5D1E}" type="datetimeFigureOut">
              <a:rPr lang="es-PE"/>
              <a:pPr>
                <a:defRPr/>
              </a:pPr>
              <a:t>18/02/2020</a:t>
            </a:fld>
            <a:endParaRPr lang="es-PE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s-PE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s-PE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s-P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D2CDC266-7A24-4117-8CA4-3605B08DE983}" type="slidenum">
              <a:rPr lang="es-PE" altLang="es-PE"/>
              <a:pPr>
                <a:defRPr/>
              </a:pPr>
              <a:t>‹Nº›</a:t>
            </a:fld>
            <a:endParaRPr lang="es-PE" altLang="es-P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1507" name="2 Marcador de notas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s-PE" altLang="es-PE" smtClean="0"/>
          </a:p>
        </p:txBody>
      </p:sp>
      <p:sp>
        <p:nvSpPr>
          <p:cNvPr id="21508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8EE7F5F8-8124-47CB-B1B7-FFDBA536EDC5}" type="slidenum">
              <a:rPr lang="es-PE" altLang="es-PE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>
                <a:spcBef>
                  <a:spcPct val="0"/>
                </a:spcBef>
              </a:pPr>
              <a:t>3</a:t>
            </a:fld>
            <a:endParaRPr lang="es-PE" altLang="es-PE" smtClean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Marcador de imagen de diapositiva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7347" name="Marcador de nota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s-PE" altLang="es-PE" smtClean="0"/>
          </a:p>
        </p:txBody>
      </p:sp>
      <p:sp>
        <p:nvSpPr>
          <p:cNvPr id="57348" name="Marcador de número de diapositiva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9pPr>
          </a:lstStyle>
          <a:p>
            <a:fld id="{655FD872-0BC6-490E-A908-41D37A0E7853}" type="slidenum">
              <a:rPr lang="es-PE" altLang="es-PE" smtClean="0">
                <a:latin typeface="Calibri" panose="020F0502020204030204" pitchFamily="34" charset="0"/>
              </a:rPr>
              <a:pPr/>
              <a:t>37</a:t>
            </a:fld>
            <a:endParaRPr lang="es-PE" altLang="es-PE" smtClean="0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tIns="0" rIns="18288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416764-CC1D-4FE6-9F54-50B9E1FB8101}" type="datetimeFigureOut">
              <a:rPr lang="es-PE"/>
              <a:pPr>
                <a:defRPr/>
              </a:pPr>
              <a:t>18/02/2020</a:t>
            </a:fld>
            <a:endParaRPr lang="es-PE"/>
          </a:p>
        </p:txBody>
      </p:sp>
      <p:sp>
        <p:nvSpPr>
          <p:cNvPr id="5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PE"/>
          </a:p>
        </p:txBody>
      </p:sp>
      <p:sp>
        <p:nvSpPr>
          <p:cNvPr id="6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D1EAEE"/>
                </a:solidFill>
              </a:defRPr>
            </a:lvl1pPr>
          </a:lstStyle>
          <a:p>
            <a:pPr>
              <a:defRPr/>
            </a:pPr>
            <a:fld id="{4D6E1A26-6A38-4960-A447-98FF06106A3A}" type="slidenum">
              <a:rPr lang="es-PE" altLang="es-PE"/>
              <a:pPr>
                <a:defRPr/>
              </a:pPr>
              <a:t>‹Nº›</a:t>
            </a:fld>
            <a:endParaRPr lang="es-PE" altLang="es-PE"/>
          </a:p>
        </p:txBody>
      </p:sp>
    </p:spTree>
    <p:extLst>
      <p:ext uri="{BB962C8B-B14F-4D97-AF65-F5344CB8AC3E}">
        <p14:creationId xmlns:p14="http://schemas.microsoft.com/office/powerpoint/2010/main" val="376959749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635231-7010-4F0F-8EF7-5F1018AB1FC3}" type="datetimeFigureOut">
              <a:rPr lang="es-PE"/>
              <a:pPr>
                <a:defRPr/>
              </a:pPr>
              <a:t>18/02/2020</a:t>
            </a:fld>
            <a:endParaRPr lang="es-PE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PE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B9C766-8680-4B4E-971A-31B6BAC4F656}" type="slidenum">
              <a:rPr lang="es-PE" altLang="es-PE"/>
              <a:pPr>
                <a:defRPr/>
              </a:pPr>
              <a:t>‹Nº›</a:t>
            </a:fld>
            <a:endParaRPr lang="es-PE" altLang="es-PE"/>
          </a:p>
        </p:txBody>
      </p:sp>
    </p:spTree>
    <p:extLst>
      <p:ext uri="{BB962C8B-B14F-4D97-AF65-F5344CB8AC3E}">
        <p14:creationId xmlns:p14="http://schemas.microsoft.com/office/powerpoint/2010/main" val="39676389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CB9CED-AB37-47AF-88C2-E48ABF7F2647}" type="datetimeFigureOut">
              <a:rPr lang="es-PE"/>
              <a:pPr>
                <a:defRPr/>
              </a:pPr>
              <a:t>18/02/2020</a:t>
            </a:fld>
            <a:endParaRPr lang="es-PE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PE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655FCA-2336-4B33-8477-0D38E7FC5568}" type="slidenum">
              <a:rPr lang="es-PE" altLang="es-PE"/>
              <a:pPr>
                <a:defRPr/>
              </a:pPr>
              <a:t>‹Nº›</a:t>
            </a:fld>
            <a:endParaRPr lang="es-PE" altLang="es-PE"/>
          </a:p>
        </p:txBody>
      </p:sp>
    </p:spTree>
    <p:extLst>
      <p:ext uri="{BB962C8B-B14F-4D97-AF65-F5344CB8AC3E}">
        <p14:creationId xmlns:p14="http://schemas.microsoft.com/office/powerpoint/2010/main" val="285686212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s-PE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s-P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0688F367-048C-4875-8771-5E957978D049}" type="datetimeFigureOut">
              <a:rPr lang="es-PE"/>
              <a:pPr>
                <a:defRPr/>
              </a:pPr>
              <a:t>18/02/2020</a:t>
            </a:fld>
            <a:endParaRPr lang="es-P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s-P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E0B7A2AB-0B9E-4F5E-BC09-384090BDE1E1}" type="slidenum">
              <a:rPr lang="es-PE" altLang="es-PE"/>
              <a:pPr>
                <a:defRPr/>
              </a:pPr>
              <a:t>‹Nº›</a:t>
            </a:fld>
            <a:endParaRPr lang="es-PE" altLang="es-PE"/>
          </a:p>
        </p:txBody>
      </p:sp>
    </p:spTree>
    <p:extLst>
      <p:ext uri="{BB962C8B-B14F-4D97-AF65-F5344CB8AC3E}">
        <p14:creationId xmlns:p14="http://schemas.microsoft.com/office/powerpoint/2010/main" val="297999730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s-P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P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E2A7FE0D-E8A7-4529-879A-E6851A4CAF84}" type="datetimeFigureOut">
              <a:rPr lang="es-PE"/>
              <a:pPr>
                <a:defRPr/>
              </a:pPr>
              <a:t>18/02/2020</a:t>
            </a:fld>
            <a:endParaRPr lang="es-P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s-P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B145D61D-73A4-4294-8890-A7C2FEE6E10F}" type="slidenum">
              <a:rPr lang="es-PE" altLang="es-PE"/>
              <a:pPr>
                <a:defRPr/>
              </a:pPr>
              <a:t>‹Nº›</a:t>
            </a:fld>
            <a:endParaRPr lang="es-PE" altLang="es-PE"/>
          </a:p>
        </p:txBody>
      </p:sp>
    </p:spTree>
    <p:extLst>
      <p:ext uri="{BB962C8B-B14F-4D97-AF65-F5344CB8AC3E}">
        <p14:creationId xmlns:p14="http://schemas.microsoft.com/office/powerpoint/2010/main" val="44956714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s-P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454A1E8F-2369-4D85-9A74-B566BC43B539}" type="datetimeFigureOut">
              <a:rPr lang="es-PE"/>
              <a:pPr>
                <a:defRPr/>
              </a:pPr>
              <a:t>18/02/2020</a:t>
            </a:fld>
            <a:endParaRPr lang="es-P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s-P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CDA6A2F4-67B2-455B-8A40-34D1F6C88155}" type="slidenum">
              <a:rPr lang="es-PE" altLang="es-PE"/>
              <a:pPr>
                <a:defRPr/>
              </a:pPr>
              <a:t>‹Nº›</a:t>
            </a:fld>
            <a:endParaRPr lang="es-PE" altLang="es-PE"/>
          </a:p>
        </p:txBody>
      </p:sp>
    </p:spTree>
    <p:extLst>
      <p:ext uri="{BB962C8B-B14F-4D97-AF65-F5344CB8AC3E}">
        <p14:creationId xmlns:p14="http://schemas.microsoft.com/office/powerpoint/2010/main" val="355652485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s-PE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PE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PE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10B25916-BAAC-4179-BE68-2191DCABDA73}" type="datetimeFigureOut">
              <a:rPr lang="es-PE"/>
              <a:pPr>
                <a:defRPr/>
              </a:pPr>
              <a:t>18/02/2020</a:t>
            </a:fld>
            <a:endParaRPr lang="es-PE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s-PE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BA0A26E7-F0E7-4EC5-A3CB-6181967E16E9}" type="slidenum">
              <a:rPr lang="es-PE" altLang="es-PE"/>
              <a:pPr>
                <a:defRPr/>
              </a:pPr>
              <a:t>‹Nº›</a:t>
            </a:fld>
            <a:endParaRPr lang="es-PE" altLang="es-PE"/>
          </a:p>
        </p:txBody>
      </p:sp>
    </p:spTree>
    <p:extLst>
      <p:ext uri="{BB962C8B-B14F-4D97-AF65-F5344CB8AC3E}">
        <p14:creationId xmlns:p14="http://schemas.microsoft.com/office/powerpoint/2010/main" val="181320785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s-P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PE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PE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DC22776E-65A8-4814-8BCA-BEA53F79F3DB}" type="datetimeFigureOut">
              <a:rPr lang="es-PE"/>
              <a:pPr>
                <a:defRPr/>
              </a:pPr>
              <a:t>18/02/2020</a:t>
            </a:fld>
            <a:endParaRPr lang="es-PE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s-PE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5DDB46CF-DC1D-4176-A0BC-97E0965BE6C2}" type="slidenum">
              <a:rPr lang="es-PE" altLang="es-PE"/>
              <a:pPr>
                <a:defRPr/>
              </a:pPr>
              <a:t>‹Nº›</a:t>
            </a:fld>
            <a:endParaRPr lang="es-PE" altLang="es-PE"/>
          </a:p>
        </p:txBody>
      </p:sp>
    </p:spTree>
    <p:extLst>
      <p:ext uri="{BB962C8B-B14F-4D97-AF65-F5344CB8AC3E}">
        <p14:creationId xmlns:p14="http://schemas.microsoft.com/office/powerpoint/2010/main" val="318603771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s-PE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F6B31BB0-D391-4437-B8B2-1826989D3FA0}" type="datetimeFigureOut">
              <a:rPr lang="es-PE"/>
              <a:pPr>
                <a:defRPr/>
              </a:pPr>
              <a:t>18/02/2020</a:t>
            </a:fld>
            <a:endParaRPr lang="es-PE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s-PE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64284769-BA6F-4C08-B55D-106B750FC631}" type="slidenum">
              <a:rPr lang="es-PE" altLang="es-PE"/>
              <a:pPr>
                <a:defRPr/>
              </a:pPr>
              <a:t>‹Nº›</a:t>
            </a:fld>
            <a:endParaRPr lang="es-PE" altLang="es-PE"/>
          </a:p>
        </p:txBody>
      </p:sp>
    </p:spTree>
    <p:extLst>
      <p:ext uri="{BB962C8B-B14F-4D97-AF65-F5344CB8AC3E}">
        <p14:creationId xmlns:p14="http://schemas.microsoft.com/office/powerpoint/2010/main" val="31980971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D2EB5D03-F384-4587-9C08-F75A898E909C}" type="datetimeFigureOut">
              <a:rPr lang="es-PE"/>
              <a:pPr>
                <a:defRPr/>
              </a:pPr>
              <a:t>18/02/2020</a:t>
            </a:fld>
            <a:endParaRPr lang="es-PE" dirty="0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s-PE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E9A92B64-AEFB-4622-8889-C33D6317A73E}" type="slidenum">
              <a:rPr lang="es-PE" altLang="es-PE"/>
              <a:pPr>
                <a:defRPr/>
              </a:pPr>
              <a:t>‹Nº›</a:t>
            </a:fld>
            <a:endParaRPr lang="es-PE" altLang="es-PE"/>
          </a:p>
        </p:txBody>
      </p:sp>
    </p:spTree>
    <p:extLst>
      <p:ext uri="{BB962C8B-B14F-4D97-AF65-F5344CB8AC3E}">
        <p14:creationId xmlns:p14="http://schemas.microsoft.com/office/powerpoint/2010/main" val="8782433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s-P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P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AF0DB354-0562-4534-9F6D-2798DFD1B611}" type="datetimeFigureOut">
              <a:rPr lang="es-PE"/>
              <a:pPr>
                <a:defRPr/>
              </a:pPr>
              <a:t>18/02/2020</a:t>
            </a:fld>
            <a:endParaRPr lang="es-PE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s-PE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3448BD6F-D9FF-4750-9271-759AC111D1C4}" type="slidenum">
              <a:rPr lang="es-PE" altLang="es-PE"/>
              <a:pPr>
                <a:defRPr/>
              </a:pPr>
              <a:t>‹Nº›</a:t>
            </a:fld>
            <a:endParaRPr lang="es-PE" altLang="es-PE"/>
          </a:p>
        </p:txBody>
      </p:sp>
    </p:spTree>
    <p:extLst>
      <p:ext uri="{BB962C8B-B14F-4D97-AF65-F5344CB8AC3E}">
        <p14:creationId xmlns:p14="http://schemas.microsoft.com/office/powerpoint/2010/main" val="38299229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2072F5-C1F1-46E2-8B0B-88AAE0346E2A}" type="datetimeFigureOut">
              <a:rPr lang="es-PE"/>
              <a:pPr>
                <a:defRPr/>
              </a:pPr>
              <a:t>18/02/2020</a:t>
            </a:fld>
            <a:endParaRPr lang="es-PE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PE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2626F7-0828-4484-898A-3E2F2BEB5DE7}" type="slidenum">
              <a:rPr lang="es-PE" altLang="es-PE"/>
              <a:pPr>
                <a:defRPr/>
              </a:pPr>
              <a:t>‹Nº›</a:t>
            </a:fld>
            <a:endParaRPr lang="es-PE" altLang="es-PE"/>
          </a:p>
        </p:txBody>
      </p:sp>
    </p:spTree>
    <p:extLst>
      <p:ext uri="{BB962C8B-B14F-4D97-AF65-F5344CB8AC3E}">
        <p14:creationId xmlns:p14="http://schemas.microsoft.com/office/powerpoint/2010/main" val="235269785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s-PE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s-PE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8E34DE43-5B72-4180-A5C8-7B205744B2ED}" type="datetimeFigureOut">
              <a:rPr lang="es-PE"/>
              <a:pPr>
                <a:defRPr/>
              </a:pPr>
              <a:t>18/02/2020</a:t>
            </a:fld>
            <a:endParaRPr lang="es-PE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s-PE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824DD424-8549-4F71-8EA4-BF5B1A39D9CD}" type="slidenum">
              <a:rPr lang="es-PE" altLang="es-PE"/>
              <a:pPr>
                <a:defRPr/>
              </a:pPr>
              <a:t>‹Nº›</a:t>
            </a:fld>
            <a:endParaRPr lang="es-PE" altLang="es-PE"/>
          </a:p>
        </p:txBody>
      </p:sp>
    </p:spTree>
    <p:extLst>
      <p:ext uri="{BB962C8B-B14F-4D97-AF65-F5344CB8AC3E}">
        <p14:creationId xmlns:p14="http://schemas.microsoft.com/office/powerpoint/2010/main" val="144215666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s-P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P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2B52ED4C-DF51-4AE4-8419-3E122C8ACDFB}" type="datetimeFigureOut">
              <a:rPr lang="es-PE"/>
              <a:pPr>
                <a:defRPr/>
              </a:pPr>
              <a:t>18/02/2020</a:t>
            </a:fld>
            <a:endParaRPr lang="es-P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s-P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F4BD56CB-4584-4E47-9110-26B051093E2B}" type="slidenum">
              <a:rPr lang="es-PE" altLang="es-PE"/>
              <a:pPr>
                <a:defRPr/>
              </a:pPr>
              <a:t>‹Nº›</a:t>
            </a:fld>
            <a:endParaRPr lang="es-PE" altLang="es-PE"/>
          </a:p>
        </p:txBody>
      </p:sp>
    </p:spTree>
    <p:extLst>
      <p:ext uri="{BB962C8B-B14F-4D97-AF65-F5344CB8AC3E}">
        <p14:creationId xmlns:p14="http://schemas.microsoft.com/office/powerpoint/2010/main" val="278856352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s-P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s-P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8101934B-0F68-4C2D-8509-8C9975762E5B}" type="datetimeFigureOut">
              <a:rPr lang="es-PE"/>
              <a:pPr>
                <a:defRPr/>
              </a:pPr>
              <a:t>18/02/2020</a:t>
            </a:fld>
            <a:endParaRPr lang="es-P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s-P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fld id="{2C42A381-6907-49E0-A423-42EFCF64A190}" type="slidenum">
              <a:rPr lang="es-PE" altLang="es-PE"/>
              <a:pPr>
                <a:defRPr/>
              </a:pPr>
              <a:t>‹Nº›</a:t>
            </a:fld>
            <a:endParaRPr lang="es-PE" altLang="es-PE"/>
          </a:p>
        </p:txBody>
      </p:sp>
    </p:spTree>
    <p:extLst>
      <p:ext uri="{BB962C8B-B14F-4D97-AF65-F5344CB8AC3E}">
        <p14:creationId xmlns:p14="http://schemas.microsoft.com/office/powerpoint/2010/main" val="34276510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tIns="0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1F9183-D6F5-454D-936F-F03F0640C97B}" type="datetimeFigureOut">
              <a:rPr lang="es-PE"/>
              <a:pPr>
                <a:defRPr/>
              </a:pPr>
              <a:t>18/02/2020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P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D1EAEE"/>
                </a:solidFill>
              </a:defRPr>
            </a:lvl1pPr>
          </a:lstStyle>
          <a:p>
            <a:pPr>
              <a:defRPr/>
            </a:pPr>
            <a:fld id="{10B1F033-4599-488B-BF34-14E24DC697B5}" type="slidenum">
              <a:rPr lang="es-PE" altLang="es-PE"/>
              <a:pPr>
                <a:defRPr/>
              </a:pPr>
              <a:t>‹Nº›</a:t>
            </a:fld>
            <a:endParaRPr lang="es-PE" altLang="es-PE"/>
          </a:p>
        </p:txBody>
      </p:sp>
    </p:spTree>
    <p:extLst>
      <p:ext uri="{BB962C8B-B14F-4D97-AF65-F5344CB8AC3E}">
        <p14:creationId xmlns:p14="http://schemas.microsoft.com/office/powerpoint/2010/main" val="55450958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7E8D00-3A4D-4FFA-8064-2C46614EBE02}" type="datetimeFigureOut">
              <a:rPr lang="es-PE"/>
              <a:pPr>
                <a:defRPr/>
              </a:pPr>
              <a:t>18/02/2020</a:t>
            </a:fld>
            <a:endParaRPr lang="es-PE"/>
          </a:p>
        </p:txBody>
      </p:sp>
      <p:sp>
        <p:nvSpPr>
          <p:cNvPr id="6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PE"/>
          </a:p>
        </p:txBody>
      </p:sp>
      <p:sp>
        <p:nvSpPr>
          <p:cNvPr id="7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4AAFB6-A655-45A2-AF36-C2DF58ABC101}" type="slidenum">
              <a:rPr lang="es-PE" altLang="es-PE"/>
              <a:pPr>
                <a:defRPr/>
              </a:pPr>
              <a:t>‹Nº›</a:t>
            </a:fld>
            <a:endParaRPr lang="es-PE" altLang="es-PE"/>
          </a:p>
        </p:txBody>
      </p:sp>
    </p:spTree>
    <p:extLst>
      <p:ext uri="{BB962C8B-B14F-4D97-AF65-F5344CB8AC3E}">
        <p14:creationId xmlns:p14="http://schemas.microsoft.com/office/powerpoint/2010/main" val="15488637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CD000E-EADC-4674-B23F-A6CCA1060D3C}" type="datetimeFigureOut">
              <a:rPr lang="es-PE"/>
              <a:pPr>
                <a:defRPr/>
              </a:pPr>
              <a:t>18/02/2020</a:t>
            </a:fld>
            <a:endParaRPr lang="es-PE"/>
          </a:p>
        </p:txBody>
      </p:sp>
      <p:sp>
        <p:nvSpPr>
          <p:cNvPr id="8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PE"/>
          </a:p>
        </p:txBody>
      </p:sp>
      <p:sp>
        <p:nvSpPr>
          <p:cNvPr id="9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235CD5-677B-47BE-92FF-89F50AAAF351}" type="slidenum">
              <a:rPr lang="es-PE" altLang="es-PE"/>
              <a:pPr>
                <a:defRPr/>
              </a:pPr>
              <a:t>‹Nº›</a:t>
            </a:fld>
            <a:endParaRPr lang="es-PE" altLang="es-PE"/>
          </a:p>
        </p:txBody>
      </p:sp>
    </p:spTree>
    <p:extLst>
      <p:ext uri="{BB962C8B-B14F-4D97-AF65-F5344CB8AC3E}">
        <p14:creationId xmlns:p14="http://schemas.microsoft.com/office/powerpoint/2010/main" val="16521210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94BB6D-54E5-46D1-8CEF-B7193BBCF526}" type="datetimeFigureOut">
              <a:rPr lang="es-PE"/>
              <a:pPr>
                <a:defRPr/>
              </a:pPr>
              <a:t>18/02/2020</a:t>
            </a:fld>
            <a:endParaRPr lang="es-PE"/>
          </a:p>
        </p:txBody>
      </p:sp>
      <p:sp>
        <p:nvSpPr>
          <p:cNvPr id="4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PE"/>
          </a:p>
        </p:txBody>
      </p:sp>
      <p:sp>
        <p:nvSpPr>
          <p:cNvPr id="5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FBA15B-0A59-48F0-A667-DB2B2AC8EBA1}" type="slidenum">
              <a:rPr lang="es-PE" altLang="es-PE"/>
              <a:pPr>
                <a:defRPr/>
              </a:pPr>
              <a:t>‹Nº›</a:t>
            </a:fld>
            <a:endParaRPr lang="es-PE" altLang="es-PE"/>
          </a:p>
        </p:txBody>
      </p:sp>
    </p:spTree>
    <p:extLst>
      <p:ext uri="{BB962C8B-B14F-4D97-AF65-F5344CB8AC3E}">
        <p14:creationId xmlns:p14="http://schemas.microsoft.com/office/powerpoint/2010/main" val="24466975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EF0270-3CF1-4C7A-B1E4-AA9E56F58CC5}" type="datetimeFigureOut">
              <a:rPr lang="es-PE"/>
              <a:pPr>
                <a:defRPr/>
              </a:pPr>
              <a:t>18/02/2020</a:t>
            </a:fld>
            <a:endParaRPr lang="es-PE"/>
          </a:p>
        </p:txBody>
      </p:sp>
      <p:sp>
        <p:nvSpPr>
          <p:cNvPr id="3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PE"/>
          </a:p>
        </p:txBody>
      </p:sp>
      <p:sp>
        <p:nvSpPr>
          <p:cNvPr id="4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F1AF59-875A-49D8-8022-7F559CEC4720}" type="slidenum">
              <a:rPr lang="es-PE" altLang="es-PE"/>
              <a:pPr>
                <a:defRPr/>
              </a:pPr>
              <a:t>‹Nº›</a:t>
            </a:fld>
            <a:endParaRPr lang="es-PE" altLang="es-PE"/>
          </a:p>
        </p:txBody>
      </p:sp>
    </p:spTree>
    <p:extLst>
      <p:ext uri="{BB962C8B-B14F-4D97-AF65-F5344CB8AC3E}">
        <p14:creationId xmlns:p14="http://schemas.microsoft.com/office/powerpoint/2010/main" val="3468972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448BB0-1B07-4EA1-8331-31C21E0C1E97}" type="datetimeFigureOut">
              <a:rPr lang="es-PE"/>
              <a:pPr>
                <a:defRPr/>
              </a:pPr>
              <a:t>18/02/2020</a:t>
            </a:fld>
            <a:endParaRPr lang="es-PE"/>
          </a:p>
        </p:txBody>
      </p:sp>
      <p:sp>
        <p:nvSpPr>
          <p:cNvPr id="6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PE"/>
          </a:p>
        </p:txBody>
      </p:sp>
      <p:sp>
        <p:nvSpPr>
          <p:cNvPr id="7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6E015B-B5B2-4125-ACED-6EAE3654043C}" type="slidenum">
              <a:rPr lang="es-PE" altLang="es-PE"/>
              <a:pPr>
                <a:defRPr/>
              </a:pPr>
              <a:t>‹Nº›</a:t>
            </a:fld>
            <a:endParaRPr lang="es-PE" altLang="es-PE"/>
          </a:p>
        </p:txBody>
      </p:sp>
    </p:spTree>
    <p:extLst>
      <p:ext uri="{BB962C8B-B14F-4D97-AF65-F5344CB8AC3E}">
        <p14:creationId xmlns:p14="http://schemas.microsoft.com/office/powerpoint/2010/main" val="25942324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nip and Round Single Corner Rectangle 8"/>
          <p:cNvSpPr/>
          <p:nvPr/>
        </p:nvSpPr>
        <p:spPr>
          <a:xfrm rot="420000" flipV="1">
            <a:off x="3165475" y="1108075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Right Triangle 11"/>
          <p:cNvSpPr/>
          <p:nvPr/>
        </p:nvSpPr>
        <p:spPr>
          <a:xfrm rot="420000" flipV="1">
            <a:off x="8004175" y="5359400"/>
            <a:ext cx="155575" cy="155575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8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lIns="45720" rIns="45720" bIns="45720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9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7664F5-B3AF-42DE-B558-197E04587B81}" type="datetimeFigureOut">
              <a:rPr lang="es-PE"/>
              <a:pPr>
                <a:defRPr/>
              </a:pPr>
              <a:t>18/02/2020</a:t>
            </a:fld>
            <a:endParaRPr lang="es-PE"/>
          </a:p>
        </p:txBody>
      </p:sp>
      <p:sp>
        <p:nvSpPr>
          <p:cNvPr id="10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PE"/>
          </a:p>
        </p:txBody>
      </p:sp>
      <p:sp>
        <p:nvSpPr>
          <p:cNvPr id="11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59C60B-0C06-498B-AC98-796D12F68817}" type="slidenum">
              <a:rPr lang="es-PE" altLang="es-PE"/>
              <a:pPr>
                <a:defRPr/>
              </a:pPr>
              <a:t>‹Nº›</a:t>
            </a:fld>
            <a:endParaRPr lang="es-PE" altLang="es-PE"/>
          </a:p>
        </p:txBody>
      </p:sp>
    </p:spTree>
    <p:extLst>
      <p:ext uri="{BB962C8B-B14F-4D97-AF65-F5344CB8AC3E}">
        <p14:creationId xmlns:p14="http://schemas.microsoft.com/office/powerpoint/2010/main" val="36460255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938"/>
            <a:ext cx="9163050" cy="104140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938"/>
            <a:ext cx="4762500" cy="6381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028" name="Title Placeholder 8"/>
          <p:cNvSpPr>
            <a:spLocks noGrp="1"/>
          </p:cNvSpPr>
          <p:nvPr>
            <p:ph type="title"/>
          </p:nvPr>
        </p:nvSpPr>
        <p:spPr bwMode="auto">
          <a:xfrm>
            <a:off x="457200" y="70485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s-PE" smtClean="0"/>
              <a:t>Click to edit Master title style</a:t>
            </a:r>
          </a:p>
        </p:txBody>
      </p:sp>
      <p:sp>
        <p:nvSpPr>
          <p:cNvPr id="1029" name="Text Placeholder 29"/>
          <p:cNvSpPr>
            <a:spLocks noGrp="1"/>
          </p:cNvSpPr>
          <p:nvPr>
            <p:ph type="body" idx="1"/>
          </p:nvPr>
        </p:nvSpPr>
        <p:spPr bwMode="auto">
          <a:xfrm>
            <a:off x="457200" y="1935163"/>
            <a:ext cx="8229600" cy="438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s-PE" smtClean="0"/>
              <a:t>Click to edit Master text styles</a:t>
            </a:r>
          </a:p>
          <a:p>
            <a:pPr lvl="1"/>
            <a:r>
              <a:rPr lang="en-US" altLang="es-PE" smtClean="0"/>
              <a:t>Second level</a:t>
            </a:r>
          </a:p>
          <a:p>
            <a:pPr lvl="2"/>
            <a:r>
              <a:rPr lang="en-US" altLang="es-PE" smtClean="0"/>
              <a:t>Third level</a:t>
            </a:r>
          </a:p>
          <a:p>
            <a:pPr lvl="3"/>
            <a:r>
              <a:rPr lang="en-US" altLang="es-PE" smtClean="0"/>
              <a:t>Fourth level</a:t>
            </a:r>
          </a:p>
          <a:p>
            <a:pPr lvl="4"/>
            <a:r>
              <a:rPr lang="en-US" altLang="es-PE" smtClean="0"/>
              <a:t>Fifth level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>
                    <a:shade val="9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00D6F3AF-0E75-4742-A265-CF7841BE214C}" type="datetimeFigureOut">
              <a:rPr lang="es-PE"/>
              <a:pPr>
                <a:defRPr/>
              </a:pPr>
              <a:t>18/02/2020</a:t>
            </a:fld>
            <a:endParaRPr lang="es-PE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>
                    <a:shade val="9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s-PE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045C75"/>
                </a:solidFill>
              </a:defRPr>
            </a:lvl1pPr>
          </a:lstStyle>
          <a:p>
            <a:pPr>
              <a:defRPr/>
            </a:pPr>
            <a:fld id="{D4300967-7D60-47A3-B626-1FEB9E624DB1}" type="slidenum">
              <a:rPr lang="es-PE" altLang="es-PE"/>
              <a:pPr>
                <a:defRPr/>
              </a:pPr>
              <a:t>‹Nº›</a:t>
            </a:fld>
            <a:endParaRPr lang="es-PE" altLang="es-PE"/>
          </a:p>
        </p:txBody>
      </p:sp>
      <p:grpSp>
        <p:nvGrpSpPr>
          <p:cNvPr id="1033" name="Group 1"/>
          <p:cNvGrpSpPr>
            <a:grpSpLocks/>
          </p:cNvGrpSpPr>
          <p:nvPr/>
        </p:nvGrpSpPr>
        <p:grpSpPr bwMode="auto">
          <a:xfrm>
            <a:off x="-19050" y="203200"/>
            <a:ext cx="9180513" cy="647700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66" r:id="rId1"/>
    <p:sldLayoutId id="2147483858" r:id="rId2"/>
    <p:sldLayoutId id="2147483867" r:id="rId3"/>
    <p:sldLayoutId id="2147483859" r:id="rId4"/>
    <p:sldLayoutId id="2147483860" r:id="rId5"/>
    <p:sldLayoutId id="2147483861" r:id="rId6"/>
    <p:sldLayoutId id="2147483862" r:id="rId7"/>
    <p:sldLayoutId id="2147483863" r:id="rId8"/>
    <p:sldLayoutId id="2147483868" r:id="rId9"/>
    <p:sldLayoutId id="2147483864" r:id="rId10"/>
    <p:sldLayoutId id="2147483865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5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anose="020F0502020204030204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anose="020F0502020204030204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anose="020F0502020204030204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anose="020F0502020204030204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anose="020F0502020204030204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anose="020F0502020204030204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anose="020F0502020204030204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anose="020F0502020204030204" pitchFamily="34" charset="0"/>
        </a:defRPr>
      </a:lvl9pPr>
    </p:titleStyle>
    <p:bodyStyle>
      <a:lvl1pPr marL="273050" indent="-273050" algn="l" rtl="0" eaLnBrk="0" fontAlgn="base" hangingPunct="0">
        <a:spcBef>
          <a:spcPct val="20000"/>
        </a:spcBef>
        <a:spcAft>
          <a:spcPct val="0"/>
        </a:spcAft>
        <a:buClr>
          <a:srgbClr val="0BD0D9"/>
        </a:buClr>
        <a:buSzPct val="95000"/>
        <a:buFont typeface="Wingdings 2" panose="05020102010507070707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46063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anose="05020102010507070707" pitchFamily="18" charset="2"/>
        <a:buChar char="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06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 2" panose="05020102010507070707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7450" indent="-209550" algn="l" rtl="0" eaLnBrk="0" fontAlgn="base" hangingPunct="0">
        <a:spcBef>
          <a:spcPct val="20000"/>
        </a:spcBef>
        <a:spcAft>
          <a:spcPct val="0"/>
        </a:spcAft>
        <a:buClr>
          <a:srgbClr val="0BD0D9"/>
        </a:buClr>
        <a:buSzPct val="65000"/>
        <a:buFont typeface="Wingdings 2" panose="05020102010507070707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2088" indent="-209550" algn="l" rtl="0" eaLnBrk="0" fontAlgn="base" hangingPunct="0">
        <a:spcBef>
          <a:spcPct val="20000"/>
        </a:spcBef>
        <a:spcAft>
          <a:spcPct val="0"/>
        </a:spcAft>
        <a:buClr>
          <a:srgbClr val="10CF9B"/>
        </a:buClr>
        <a:buSzPct val="65000"/>
        <a:buFont typeface="Wingdings 2" panose="05020102010507070707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s-PE" smtClean="0"/>
              <a:t>Click to edit Master title style</a:t>
            </a:r>
            <a:endParaRPr lang="es-PE" altLang="es-PE" smtClean="0"/>
          </a:p>
        </p:txBody>
      </p:sp>
      <p:sp>
        <p:nvSpPr>
          <p:cNvPr id="205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s-PE" smtClean="0"/>
              <a:t>Click to edit Master text styles</a:t>
            </a:r>
          </a:p>
          <a:p>
            <a:pPr lvl="1"/>
            <a:r>
              <a:rPr lang="en-US" altLang="es-PE" smtClean="0"/>
              <a:t>Second level</a:t>
            </a:r>
          </a:p>
          <a:p>
            <a:pPr lvl="2"/>
            <a:r>
              <a:rPr lang="en-US" altLang="es-PE" smtClean="0"/>
              <a:t>Third level</a:t>
            </a:r>
          </a:p>
          <a:p>
            <a:pPr lvl="3"/>
            <a:r>
              <a:rPr lang="en-US" altLang="es-PE" smtClean="0"/>
              <a:t>Fourth level</a:t>
            </a:r>
          </a:p>
          <a:p>
            <a:pPr lvl="4"/>
            <a:r>
              <a:rPr lang="en-US" altLang="es-PE" smtClean="0"/>
              <a:t>Fifth level</a:t>
            </a:r>
            <a:endParaRPr lang="es-PE" altLang="es-PE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0A3476EE-9EEA-4F6B-BD7C-45978821AD86}" type="datetimeFigureOut">
              <a:rPr lang="es-PE"/>
              <a:pPr>
                <a:defRPr/>
              </a:pPr>
              <a:t>18/02/2020</a:t>
            </a:fld>
            <a:endParaRPr lang="es-PE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prstClr val="black">
                    <a:tint val="75000"/>
                  </a:prst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s-P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442C7415-FD0E-4C5C-86A6-8F812172D0D0}" type="slidenum">
              <a:rPr lang="es-PE" altLang="es-PE"/>
              <a:pPr>
                <a:defRPr/>
              </a:pPr>
              <a:t>‹Nº›</a:t>
            </a:fld>
            <a:endParaRPr lang="es-PE" altLang="es-P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69" r:id="rId1"/>
    <p:sldLayoutId id="2147483870" r:id="rId2"/>
    <p:sldLayoutId id="2147483871" r:id="rId3"/>
    <p:sldLayoutId id="2147483872" r:id="rId4"/>
    <p:sldLayoutId id="2147483873" r:id="rId5"/>
    <p:sldLayoutId id="2147483874" r:id="rId6"/>
    <p:sldLayoutId id="2147483875" r:id="rId7"/>
    <p:sldLayoutId id="2147483876" r:id="rId8"/>
    <p:sldLayoutId id="2147483877" r:id="rId9"/>
    <p:sldLayoutId id="2147483878" r:id="rId10"/>
    <p:sldLayoutId id="214748387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P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6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9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3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5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9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5.xml"/><Relationship Id="rId5" Type="http://schemas.openxmlformats.org/officeDocument/2006/relationships/image" Target="../media/image10.jpeg"/><Relationship Id="rId4" Type="http://schemas.openxmlformats.org/officeDocument/2006/relationships/image" Target="../media/image9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4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7" Type="http://schemas.openxmlformats.org/officeDocument/2006/relationships/image" Target="../media/image55.jpe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5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jpeg"/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14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9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27584" y="476672"/>
            <a:ext cx="7702624" cy="1015818"/>
          </a:xfrm>
          <a:extLst/>
        </p:spPr>
        <p:txBody>
          <a:bodyPr>
            <a:noAutofit/>
          </a:bodyPr>
          <a:lstStyle/>
          <a:p>
            <a:pPr eaLnBrk="1" hangingPunct="1">
              <a:lnSpc>
                <a:spcPct val="80000"/>
              </a:lnSpc>
              <a:defRPr/>
            </a:pPr>
            <a:r>
              <a:rPr lang="es-PE" sz="4200" dirty="0"/>
              <a:t/>
            </a:r>
            <a:br>
              <a:rPr lang="es-PE" sz="4200" dirty="0"/>
            </a:br>
            <a:r>
              <a:rPr lang="es-PE" sz="4200" dirty="0" smtClean="0"/>
              <a:t/>
            </a:r>
            <a:br>
              <a:rPr lang="es-PE" sz="4200" dirty="0" smtClean="0"/>
            </a:br>
            <a:r>
              <a:rPr lang="es-PE" sz="4200" dirty="0"/>
              <a:t/>
            </a:r>
            <a:br>
              <a:rPr lang="es-PE" sz="4200" dirty="0"/>
            </a:br>
            <a:endParaRPr lang="es-PE" sz="42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9750" y="1052513"/>
            <a:ext cx="4248150" cy="4897437"/>
          </a:xfrm>
        </p:spPr>
        <p:txBody>
          <a:bodyPr>
            <a:normAutofit lnSpcReduction="10000"/>
          </a:bodyPr>
          <a:lstStyle/>
          <a:p>
            <a:pPr marR="0" eaLnBrk="1" hangingPunct="1">
              <a:lnSpc>
                <a:spcPct val="80000"/>
              </a:lnSpc>
              <a:defRPr/>
            </a:pPr>
            <a:endParaRPr lang="es-PE" altLang="es-PE" sz="2000" b="1" dirty="0" smtClean="0">
              <a:solidFill>
                <a:srgbClr val="FFFF00"/>
              </a:solidFill>
              <a:ea typeface="ＭＳ Ｐゴシック" panose="020B0600070205080204" pitchFamily="34" charset="-128"/>
            </a:endParaRPr>
          </a:p>
          <a:p>
            <a:pPr marR="0" algn="ctr" eaLnBrk="1" hangingPunct="1">
              <a:lnSpc>
                <a:spcPct val="80000"/>
              </a:lnSpc>
              <a:defRPr/>
            </a:pPr>
            <a:r>
              <a:rPr lang="es-PE" altLang="es-PE" sz="4500" b="1" dirty="0" smtClean="0">
                <a:solidFill>
                  <a:srgbClr val="FFFF00"/>
                </a:solidFill>
                <a:latin typeface="Calibri" panose="020F0502020204030204" pitchFamily="34" charset="0"/>
                <a:ea typeface="ＭＳ Ｐゴシック" panose="020B0600070205080204" pitchFamily="34" charset="-128"/>
              </a:rPr>
              <a:t>Litigio Estratégico del caso </a:t>
            </a:r>
            <a:r>
              <a:rPr lang="es-PE" altLang="es-PE" sz="4500" b="1" dirty="0">
                <a:solidFill>
                  <a:srgbClr val="FFFF00"/>
                </a:solidFill>
                <a:latin typeface="Calibri" panose="020F0502020204030204" pitchFamily="34" charset="0"/>
                <a:ea typeface="ＭＳ Ｐゴシック" panose="020B0600070205080204" pitchFamily="34" charset="-128"/>
              </a:rPr>
              <a:t>de la </a:t>
            </a:r>
            <a:br>
              <a:rPr lang="es-PE" altLang="es-PE" sz="4500" b="1" dirty="0">
                <a:solidFill>
                  <a:srgbClr val="FFFF00"/>
                </a:solidFill>
                <a:latin typeface="Calibri" panose="020F0502020204030204" pitchFamily="34" charset="0"/>
                <a:ea typeface="ＭＳ Ｐゴシック" panose="020B0600070205080204" pitchFamily="34" charset="-128"/>
              </a:rPr>
            </a:br>
            <a:r>
              <a:rPr lang="es-PE" altLang="es-PE" sz="4500" b="1" dirty="0">
                <a:solidFill>
                  <a:srgbClr val="FFFF00"/>
                </a:solidFill>
                <a:latin typeface="Calibri" panose="020F0502020204030204" pitchFamily="34" charset="0"/>
                <a:ea typeface="ＭＳ Ｐゴシック" panose="020B0600070205080204" pitchFamily="34" charset="-128"/>
              </a:rPr>
              <a:t>Comunidad Nativa </a:t>
            </a:r>
            <a:br>
              <a:rPr lang="es-PE" altLang="es-PE" sz="4500" b="1" dirty="0">
                <a:solidFill>
                  <a:srgbClr val="FFFF00"/>
                </a:solidFill>
                <a:latin typeface="Calibri" panose="020F0502020204030204" pitchFamily="34" charset="0"/>
                <a:ea typeface="ＭＳ Ｐゴシック" panose="020B0600070205080204" pitchFamily="34" charset="-128"/>
              </a:rPr>
            </a:br>
            <a:r>
              <a:rPr lang="es-PE" altLang="es-PE" sz="4500" b="1" dirty="0">
                <a:solidFill>
                  <a:srgbClr val="FFFF00"/>
                </a:solidFill>
                <a:latin typeface="Calibri" panose="020F0502020204030204" pitchFamily="34" charset="0"/>
                <a:ea typeface="ＭＳ Ｐゴシック" panose="020B0600070205080204" pitchFamily="34" charset="-128"/>
              </a:rPr>
              <a:t>“Tres Islas</a:t>
            </a:r>
            <a:r>
              <a:rPr lang="es-PE" altLang="es-PE" sz="4500" b="1" dirty="0" smtClean="0">
                <a:solidFill>
                  <a:srgbClr val="FFFF00"/>
                </a:solidFill>
                <a:latin typeface="Calibri" panose="020F0502020204030204" pitchFamily="34" charset="0"/>
                <a:ea typeface="ＭＳ Ｐゴシック" panose="020B0600070205080204" pitchFamily="34" charset="-128"/>
              </a:rPr>
              <a:t>”</a:t>
            </a:r>
          </a:p>
          <a:p>
            <a:pPr marR="0" algn="ctr" eaLnBrk="1" hangingPunct="1">
              <a:lnSpc>
                <a:spcPct val="80000"/>
              </a:lnSpc>
              <a:defRPr/>
            </a:pPr>
            <a:r>
              <a:rPr lang="es-PE" altLang="es-PE" sz="3200" dirty="0">
                <a:solidFill>
                  <a:srgbClr val="FFFF00"/>
                </a:solidFill>
                <a:latin typeface="Calibri" panose="020F0502020204030204" pitchFamily="34" charset="0"/>
                <a:ea typeface="ＭＳ Ｐゴシック" panose="020B0600070205080204" pitchFamily="34" charset="-128"/>
              </a:rPr>
              <a:t/>
            </a:r>
            <a:br>
              <a:rPr lang="es-PE" altLang="es-PE" sz="3200" dirty="0">
                <a:solidFill>
                  <a:srgbClr val="FFFF00"/>
                </a:solidFill>
                <a:latin typeface="Calibri" panose="020F0502020204030204" pitchFamily="34" charset="0"/>
                <a:ea typeface="ＭＳ Ｐゴシック" panose="020B0600070205080204" pitchFamily="34" charset="-128"/>
              </a:rPr>
            </a:br>
            <a:endParaRPr lang="es-PE" altLang="es-PE" sz="2100" b="1" dirty="0" smtClean="0">
              <a:solidFill>
                <a:srgbClr val="FFFF00"/>
              </a:solidFill>
              <a:latin typeface="Calibri" panose="020F0502020204030204" pitchFamily="34" charset="0"/>
              <a:ea typeface="ＭＳ Ｐゴシック" panose="020B0600070205080204" pitchFamily="34" charset="-128"/>
            </a:endParaRPr>
          </a:p>
          <a:p>
            <a:pPr marR="0" algn="ctr" eaLnBrk="1" hangingPunct="1">
              <a:lnSpc>
                <a:spcPct val="80000"/>
              </a:lnSpc>
              <a:defRPr/>
            </a:pPr>
            <a:r>
              <a:rPr lang="es-PE" altLang="es-PE" sz="2300" b="1" dirty="0" smtClean="0">
                <a:solidFill>
                  <a:srgbClr val="FFFF00"/>
                </a:solidFill>
                <a:latin typeface="Calibri" panose="020F0502020204030204" pitchFamily="34" charset="0"/>
                <a:ea typeface="ＭＳ Ｐゴシック" panose="020B0600070205080204" pitchFamily="34" charset="-128"/>
              </a:rPr>
              <a:t>Sentencia Exp. 1126-2011-HC/TC</a:t>
            </a:r>
          </a:p>
          <a:p>
            <a:pPr marR="0" algn="ctr" eaLnBrk="1" hangingPunct="1">
              <a:lnSpc>
                <a:spcPct val="80000"/>
              </a:lnSpc>
              <a:defRPr/>
            </a:pPr>
            <a:r>
              <a:rPr lang="es-PE" altLang="es-PE" sz="2300" b="1" dirty="0" smtClean="0">
                <a:solidFill>
                  <a:srgbClr val="FFFF00"/>
                </a:solidFill>
                <a:latin typeface="Calibri" panose="020F0502020204030204" pitchFamily="34" charset="0"/>
              </a:rPr>
              <a:t>Auto del TC Exp. 1931-2013-PHC/TC</a:t>
            </a:r>
          </a:p>
          <a:p>
            <a:pPr marR="0" eaLnBrk="1" hangingPunct="1">
              <a:lnSpc>
                <a:spcPct val="80000"/>
              </a:lnSpc>
              <a:defRPr/>
            </a:pPr>
            <a:endParaRPr lang="es-PE" altLang="es-PE" sz="1800" b="1" dirty="0" smtClean="0"/>
          </a:p>
          <a:p>
            <a:pPr marR="0" eaLnBrk="1" hangingPunct="1">
              <a:lnSpc>
                <a:spcPct val="80000"/>
              </a:lnSpc>
              <a:defRPr/>
            </a:pPr>
            <a:endParaRPr lang="es-PE" altLang="es-PE" sz="1800" b="1" dirty="0" smtClean="0"/>
          </a:p>
          <a:p>
            <a:pPr marR="0" eaLnBrk="1" hangingPunct="1">
              <a:lnSpc>
                <a:spcPct val="80000"/>
              </a:lnSpc>
              <a:defRPr/>
            </a:pPr>
            <a:endParaRPr lang="es-PE" altLang="es-PE" sz="1800" b="1" dirty="0" smtClean="0"/>
          </a:p>
          <a:p>
            <a:pPr marR="0" eaLnBrk="1" hangingPunct="1">
              <a:lnSpc>
                <a:spcPct val="80000"/>
              </a:lnSpc>
              <a:defRPr/>
            </a:pPr>
            <a:endParaRPr lang="es-PE" altLang="es-PE" sz="1800" b="1" dirty="0" smtClean="0"/>
          </a:p>
          <a:p>
            <a:pPr marR="0" eaLnBrk="1" hangingPunct="1">
              <a:lnSpc>
                <a:spcPct val="80000"/>
              </a:lnSpc>
              <a:defRPr/>
            </a:pPr>
            <a:endParaRPr lang="es-PE" altLang="es-PE" sz="1800" b="1" dirty="0" smtClean="0"/>
          </a:p>
          <a:p>
            <a:pPr marR="0" eaLnBrk="1" hangingPunct="1">
              <a:lnSpc>
                <a:spcPct val="80000"/>
              </a:lnSpc>
              <a:defRPr/>
            </a:pPr>
            <a:endParaRPr lang="es-PE" altLang="es-PE" sz="1800" b="1" dirty="0" smtClean="0"/>
          </a:p>
          <a:p>
            <a:pPr marR="0" eaLnBrk="1" hangingPunct="1">
              <a:lnSpc>
                <a:spcPct val="80000"/>
              </a:lnSpc>
              <a:defRPr/>
            </a:pPr>
            <a:endParaRPr lang="es-PE" altLang="es-PE" sz="1800" dirty="0" smtClean="0"/>
          </a:p>
        </p:txBody>
      </p:sp>
      <p:pic>
        <p:nvPicPr>
          <p:cNvPr id="4" name="Content Placeholder 4" descr="tres-islas 067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4932363" y="1647825"/>
            <a:ext cx="3903662" cy="3889375"/>
          </a:xfrm>
          <a:prstGeom prst="rect">
            <a:avLst/>
          </a:prstGeom>
          <a:effectLst>
            <a:outerShdw blurRad="63500" dist="38100" dir="2700000" algn="tl" rotWithShape="0">
              <a:srgbClr val="000000">
                <a:alpha val="42998"/>
              </a:srgbClr>
            </a:outerShdw>
          </a:effectLst>
          <a:extLst>
            <a:ext uri="{91240B29-F687-4F45-9708-019B960494DF}">
              <a14:hiddenLine xmlns:a14="http://schemas.microsoft.com/office/drawing/2010/main" w="38100" cap="sq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11" descr="tres-islas 158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9700" y="4076700"/>
            <a:ext cx="3384550" cy="2403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4" name="Title 1"/>
          <p:cNvSpPr>
            <a:spLocks noGrp="1"/>
          </p:cNvSpPr>
          <p:nvPr>
            <p:ph type="title"/>
          </p:nvPr>
        </p:nvSpPr>
        <p:spPr>
          <a:xfrm>
            <a:off x="438150" y="939800"/>
            <a:ext cx="4789488" cy="2087563"/>
          </a:xfrm>
          <a:solidFill>
            <a:schemeClr val="bg1"/>
          </a:solidFill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s-PE" sz="3600" b="1" dirty="0" smtClean="0">
                <a:solidFill>
                  <a:srgbClr val="002060"/>
                </a:solidFill>
                <a:ea typeface="ＭＳ Ｐゴシック" pitchFamily="34" charset="-128"/>
              </a:rPr>
              <a:t/>
            </a:r>
            <a:br>
              <a:rPr lang="es-PE" sz="3600" b="1" dirty="0" smtClean="0">
                <a:solidFill>
                  <a:srgbClr val="002060"/>
                </a:solidFill>
                <a:ea typeface="ＭＳ Ｐゴシック" pitchFamily="34" charset="-128"/>
              </a:rPr>
            </a:br>
            <a:r>
              <a:rPr lang="es-PE" sz="3600" b="1" dirty="0">
                <a:solidFill>
                  <a:srgbClr val="002060"/>
                </a:solidFill>
                <a:ea typeface="ＭＳ Ｐゴシック" pitchFamily="34" charset="-128"/>
              </a:rPr>
              <a:t/>
            </a:r>
            <a:br>
              <a:rPr lang="es-PE" sz="3600" b="1" dirty="0">
                <a:solidFill>
                  <a:srgbClr val="002060"/>
                </a:solidFill>
                <a:ea typeface="ＭＳ Ｐゴシック" pitchFamily="34" charset="-128"/>
              </a:rPr>
            </a:br>
            <a:r>
              <a:rPr lang="es-PE" sz="3600" b="1" dirty="0" smtClean="0">
                <a:solidFill>
                  <a:srgbClr val="002060"/>
                </a:solidFill>
                <a:ea typeface="ＭＳ Ｐゴシック" pitchFamily="34" charset="-128"/>
              </a:rPr>
              <a:t/>
            </a:r>
            <a:br>
              <a:rPr lang="es-PE" sz="3600" b="1" dirty="0" smtClean="0">
                <a:solidFill>
                  <a:srgbClr val="002060"/>
                </a:solidFill>
                <a:ea typeface="ＭＳ Ｐゴシック" pitchFamily="34" charset="-128"/>
              </a:rPr>
            </a:br>
            <a:r>
              <a:rPr lang="es-PE" sz="3600" b="1" dirty="0" smtClean="0">
                <a:solidFill>
                  <a:srgbClr val="002060"/>
                </a:solidFill>
                <a:ea typeface="ＭＳ Ｐゴシック" pitchFamily="34" charset="-128"/>
              </a:rPr>
              <a:t>Tráfico ilegal y contaminante de combustible con consecuente degradación de suelos y contaminación con mercurio</a:t>
            </a:r>
          </a:p>
        </p:txBody>
      </p:sp>
      <p:pic>
        <p:nvPicPr>
          <p:cNvPr id="28676" name="Content Placeholder 10" descr="tres-islas 163.JPG"/>
          <p:cNvPicPr>
            <a:picLocks noGrp="1" noChangeAspect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547813" y="3284538"/>
            <a:ext cx="4038600" cy="2520950"/>
          </a:xfrm>
        </p:spPr>
      </p:pic>
      <p:pic>
        <p:nvPicPr>
          <p:cNvPr id="28677" name="Content Placeholder 5" descr="tres-islas 159.JPG"/>
          <p:cNvPicPr>
            <a:picLocks noGrp="1" noChangeAspect="1"/>
          </p:cNvPicPr>
          <p:nvPr>
            <p:ph sz="half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076825" y="1268413"/>
            <a:ext cx="3821113" cy="286702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itle 1"/>
          <p:cNvSpPr>
            <a:spLocks noGrp="1"/>
          </p:cNvSpPr>
          <p:nvPr>
            <p:ph type="title"/>
          </p:nvPr>
        </p:nvSpPr>
        <p:spPr>
          <a:xfrm>
            <a:off x="250825" y="274638"/>
            <a:ext cx="8642350" cy="1066800"/>
          </a:xfrm>
        </p:spPr>
        <p:txBody>
          <a:bodyPr/>
          <a:lstStyle/>
          <a:p>
            <a:pPr eaLnBrk="1" hangingPunct="1"/>
            <a:r>
              <a:rPr lang="es-PE" altLang="es-PE" sz="4000" b="1" smtClean="0">
                <a:solidFill>
                  <a:srgbClr val="002060"/>
                </a:solidFill>
              </a:rPr>
              <a:t>Bares y prostíbulos </a:t>
            </a:r>
          </a:p>
        </p:txBody>
      </p:sp>
      <p:pic>
        <p:nvPicPr>
          <p:cNvPr id="29699" name="Content Placeholder 5" descr="tres-islas 115.JPG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003800" y="1412875"/>
            <a:ext cx="3462338" cy="2597150"/>
          </a:xfrm>
        </p:spPr>
      </p:pic>
      <p:sp>
        <p:nvSpPr>
          <p:cNvPr id="9" name="Title 1"/>
          <p:cNvSpPr txBox="1">
            <a:spLocks/>
          </p:cNvSpPr>
          <p:nvPr/>
        </p:nvSpPr>
        <p:spPr bwMode="auto">
          <a:xfrm>
            <a:off x="7596188" y="1557338"/>
            <a:ext cx="1296987" cy="5111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endParaRPr lang="es-PE" sz="2400" dirty="0">
              <a:latin typeface="+mj-lt"/>
              <a:ea typeface="+mj-ea"/>
              <a:cs typeface="+mj-cs"/>
            </a:endParaRPr>
          </a:p>
        </p:txBody>
      </p:sp>
      <p:pic>
        <p:nvPicPr>
          <p:cNvPr id="29701" name="Picture 9" descr="tres-islas 147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2420938"/>
            <a:ext cx="3816350" cy="2862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02" name="Picture 6" descr="tres-islas 228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3800" y="4076700"/>
            <a:ext cx="3455988" cy="259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Content Placeholder 2"/>
          <p:cNvSpPr>
            <a:spLocks noGrp="1"/>
          </p:cNvSpPr>
          <p:nvPr>
            <p:ph sz="half" idx="1"/>
          </p:nvPr>
        </p:nvSpPr>
        <p:spPr>
          <a:xfrm>
            <a:off x="323850" y="1916113"/>
            <a:ext cx="4284663" cy="1512887"/>
          </a:xfrm>
        </p:spPr>
        <p:txBody>
          <a:bodyPr/>
          <a:lstStyle/>
          <a:p>
            <a:pPr algn="just" eaLnBrk="1" hangingPunct="1">
              <a:buFont typeface="Arial" panose="020B0604020202020204" pitchFamily="34" charset="0"/>
              <a:buNone/>
              <a:defRPr/>
            </a:pPr>
            <a:r>
              <a:rPr lang="es-PE" altLang="es-PE" sz="2400" dirty="0" smtClean="0">
                <a:solidFill>
                  <a:srgbClr val="002060"/>
                </a:solidFill>
              </a:rPr>
              <a:t>	</a:t>
            </a:r>
            <a:r>
              <a:rPr lang="es-PE" altLang="es-PE" sz="2000" dirty="0" smtClean="0">
                <a:solidFill>
                  <a:srgbClr val="002060"/>
                </a:solidFill>
                <a:latin typeface="+mj-lt"/>
              </a:rPr>
              <a:t>Vida (proyecto de vida), integridad cultural y espiritual, seguridad alimentaria, medio ambiente, integridad territorial, biológica y cultural.</a:t>
            </a:r>
          </a:p>
        </p:txBody>
      </p:sp>
      <p:pic>
        <p:nvPicPr>
          <p:cNvPr id="30723" name="Content Placeholder 6" descr="tres-estrellas-2 010.JPG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364163" y="836613"/>
            <a:ext cx="3465512" cy="2303462"/>
          </a:xfrm>
        </p:spPr>
      </p:pic>
      <p:sp>
        <p:nvSpPr>
          <p:cNvPr id="30724" name="Content Placeholder 2"/>
          <p:cNvSpPr txBox="1">
            <a:spLocks/>
          </p:cNvSpPr>
          <p:nvPr/>
        </p:nvSpPr>
        <p:spPr bwMode="auto">
          <a:xfrm>
            <a:off x="3492500" y="3436938"/>
            <a:ext cx="5040313" cy="301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s-PE" altLang="es-PE" sz="2800" b="1">
                <a:solidFill>
                  <a:srgbClr val="002060"/>
                </a:solidFill>
                <a:latin typeface="Calibri" panose="020F0502020204030204" pitchFamily="34" charset="0"/>
              </a:rPr>
              <a:t>Derechos garantizados en:</a:t>
            </a:r>
          </a:p>
          <a:p>
            <a:pPr eaLnBrk="1" hangingPunct="1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es-PE" altLang="es-PE" sz="1900">
                <a:solidFill>
                  <a:srgbClr val="002060"/>
                </a:solidFill>
                <a:latin typeface="Calibri" panose="020F0502020204030204" pitchFamily="34" charset="0"/>
              </a:rPr>
              <a:t>La Constitución del Perú de 1993 </a:t>
            </a:r>
          </a:p>
          <a:p>
            <a:pPr eaLnBrk="1" hangingPunct="1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es-PE" altLang="es-PE" sz="1900">
                <a:solidFill>
                  <a:srgbClr val="002060"/>
                </a:solidFill>
                <a:latin typeface="Calibri" panose="020F0502020204030204" pitchFamily="34" charset="0"/>
              </a:rPr>
              <a:t>La Convención Americana sobre Derechos Humanos </a:t>
            </a:r>
          </a:p>
          <a:p>
            <a:pPr eaLnBrk="1" hangingPunct="1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es-PE" altLang="es-PE" sz="1900">
                <a:solidFill>
                  <a:srgbClr val="002060"/>
                </a:solidFill>
                <a:latin typeface="Calibri" panose="020F0502020204030204" pitchFamily="34" charset="0"/>
              </a:rPr>
              <a:t>El Convenio 169 de la OIT</a:t>
            </a:r>
          </a:p>
          <a:p>
            <a:pPr eaLnBrk="1" hangingPunct="1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es-PE" altLang="es-PE" sz="1900">
                <a:solidFill>
                  <a:srgbClr val="002060"/>
                </a:solidFill>
                <a:latin typeface="Calibri" panose="020F0502020204030204" pitchFamily="34" charset="0"/>
              </a:rPr>
              <a:t>La Declaración de Naciones Unidas sobre los derechos de los  pueblos indígenas (2007)</a:t>
            </a:r>
          </a:p>
          <a:p>
            <a:pPr eaLnBrk="1" hangingPunct="1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es-PE" altLang="es-PE" sz="1900">
                <a:solidFill>
                  <a:srgbClr val="002060"/>
                </a:solidFill>
                <a:latin typeface="Calibri" panose="020F0502020204030204" pitchFamily="34" charset="0"/>
              </a:rPr>
              <a:t>El propio derecho consuetudinario indígena.</a:t>
            </a:r>
          </a:p>
        </p:txBody>
      </p:sp>
      <p:sp>
        <p:nvSpPr>
          <p:cNvPr id="30725" name="Title 5"/>
          <p:cNvSpPr>
            <a:spLocks noGrp="1"/>
          </p:cNvSpPr>
          <p:nvPr>
            <p:ph type="title"/>
          </p:nvPr>
        </p:nvSpPr>
        <p:spPr>
          <a:xfrm>
            <a:off x="539750" y="765175"/>
            <a:ext cx="8229600" cy="1143000"/>
          </a:xfrm>
        </p:spPr>
        <p:txBody>
          <a:bodyPr/>
          <a:lstStyle/>
          <a:p>
            <a:pPr eaLnBrk="1" hangingPunct="1"/>
            <a:r>
              <a:rPr lang="es-PE" altLang="es-PE" sz="3200" b="1" smtClean="0">
                <a:solidFill>
                  <a:srgbClr val="002060"/>
                </a:solidFill>
              </a:rPr>
              <a:t>Principales afectaciones</a:t>
            </a:r>
            <a:br>
              <a:rPr lang="es-PE" altLang="es-PE" sz="3200" b="1" smtClean="0">
                <a:solidFill>
                  <a:srgbClr val="002060"/>
                </a:solidFill>
              </a:rPr>
            </a:br>
            <a:r>
              <a:rPr lang="es-PE" altLang="es-PE" sz="3200" b="1" smtClean="0">
                <a:solidFill>
                  <a:srgbClr val="002060"/>
                </a:solidFill>
              </a:rPr>
              <a:t>generadas </a:t>
            </a:r>
          </a:p>
        </p:txBody>
      </p:sp>
      <p:sp>
        <p:nvSpPr>
          <p:cNvPr id="8" name="Striped Right Arrow 7"/>
          <p:cNvSpPr/>
          <p:nvPr/>
        </p:nvSpPr>
        <p:spPr>
          <a:xfrm>
            <a:off x="692150" y="4327525"/>
            <a:ext cx="2374900" cy="936625"/>
          </a:xfrm>
          <a:prstGeom prst="striped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s-P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itle 1"/>
          <p:cNvSpPr>
            <a:spLocks noGrp="1"/>
          </p:cNvSpPr>
          <p:nvPr>
            <p:ph type="title"/>
          </p:nvPr>
        </p:nvSpPr>
        <p:spPr>
          <a:xfrm>
            <a:off x="250825" y="274638"/>
            <a:ext cx="8435975" cy="922337"/>
          </a:xfrm>
        </p:spPr>
        <p:txBody>
          <a:bodyPr/>
          <a:lstStyle/>
          <a:p>
            <a:pPr eaLnBrk="1" hangingPunct="1"/>
            <a:r>
              <a:rPr lang="es-PE" altLang="es-PE" sz="3200" b="1" smtClean="0">
                <a:solidFill>
                  <a:srgbClr val="002060"/>
                </a:solidFill>
              </a:rPr>
              <a:t>¿Cuáles son los impactos de la minería ilegal? </a:t>
            </a:r>
            <a:br>
              <a:rPr lang="es-PE" altLang="es-PE" sz="3200" b="1" smtClean="0">
                <a:solidFill>
                  <a:srgbClr val="002060"/>
                </a:solidFill>
              </a:rPr>
            </a:br>
            <a:r>
              <a:rPr lang="es-PE" altLang="es-PE" sz="3200" b="1" smtClean="0">
                <a:solidFill>
                  <a:srgbClr val="002060"/>
                </a:solidFill>
              </a:rPr>
              <a:t>Contaminación de Aguas </a:t>
            </a:r>
          </a:p>
        </p:txBody>
      </p:sp>
      <p:pic>
        <p:nvPicPr>
          <p:cNvPr id="31747" name="Content Placeholder 6" descr="tres-islas 109.JPG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859338" y="1341438"/>
            <a:ext cx="3840162" cy="2879725"/>
          </a:xfrm>
        </p:spPr>
      </p:pic>
      <p:pic>
        <p:nvPicPr>
          <p:cNvPr id="31748" name="Content Placeholder 4" descr="tres-islas 104.JPG"/>
          <p:cNvPicPr>
            <a:picLocks noGrp="1" noChangeAspect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50825" y="1341438"/>
            <a:ext cx="3960813" cy="2968625"/>
          </a:xfrm>
        </p:spPr>
      </p:pic>
      <p:pic>
        <p:nvPicPr>
          <p:cNvPr id="31749" name="Content Placeholder 5" descr="tres-islas 189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513" y="3303588"/>
            <a:ext cx="4394200" cy="3294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itle 1"/>
          <p:cNvSpPr>
            <a:spLocks noGrp="1"/>
          </p:cNvSpPr>
          <p:nvPr>
            <p:ph type="title"/>
          </p:nvPr>
        </p:nvSpPr>
        <p:spPr>
          <a:xfrm>
            <a:off x="179388" y="260350"/>
            <a:ext cx="8518525" cy="1008063"/>
          </a:xfrm>
        </p:spPr>
        <p:txBody>
          <a:bodyPr/>
          <a:lstStyle/>
          <a:p>
            <a:pPr eaLnBrk="1" hangingPunct="1"/>
            <a:r>
              <a:rPr lang="es-PE" altLang="es-PE" sz="4000" b="1" smtClean="0">
                <a:solidFill>
                  <a:srgbClr val="002060"/>
                </a:solidFill>
              </a:rPr>
              <a:t>¿Cuáles son los impactos de la minería ilegal? Desertificación y hambre</a:t>
            </a:r>
          </a:p>
        </p:txBody>
      </p:sp>
      <p:pic>
        <p:nvPicPr>
          <p:cNvPr id="32771" name="Picture 6" descr="tres-islas 185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3284538"/>
            <a:ext cx="5905500" cy="3321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72" name="Content Placeholder 8" descr="tres-islas 124.JPG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148263" y="1412875"/>
            <a:ext cx="3533775" cy="2651125"/>
          </a:xfrm>
        </p:spPr>
      </p:pic>
      <p:pic>
        <p:nvPicPr>
          <p:cNvPr id="32773" name="Content Placeholder 4" descr="tres-islas 117.JPG"/>
          <p:cNvPicPr>
            <a:picLocks noGrp="1" noChangeAspect="1"/>
          </p:cNvPicPr>
          <p:nvPr>
            <p:ph sz="half"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55650" y="1412875"/>
            <a:ext cx="2962275" cy="222091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3 Título"/>
          <p:cNvSpPr>
            <a:spLocks noGrp="1"/>
          </p:cNvSpPr>
          <p:nvPr>
            <p:ph type="title"/>
          </p:nvPr>
        </p:nvSpPr>
        <p:spPr>
          <a:xfrm>
            <a:off x="468313" y="115888"/>
            <a:ext cx="8229600" cy="1944687"/>
          </a:xfrm>
        </p:spPr>
        <p:txBody>
          <a:bodyPr/>
          <a:lstStyle/>
          <a:p>
            <a:r>
              <a:rPr lang="es-PE" altLang="es-PE" sz="3800" b="1" smtClean="0">
                <a:solidFill>
                  <a:srgbClr val="002060"/>
                </a:solidFill>
              </a:rPr>
              <a:t/>
            </a:r>
            <a:br>
              <a:rPr lang="es-PE" altLang="es-PE" sz="3800" b="1" smtClean="0">
                <a:solidFill>
                  <a:srgbClr val="002060"/>
                </a:solidFill>
              </a:rPr>
            </a:br>
            <a:r>
              <a:rPr lang="es-PE" altLang="es-PE" sz="3800" b="1" smtClean="0">
                <a:solidFill>
                  <a:srgbClr val="002060"/>
                </a:solidFill>
              </a:rPr>
              <a:t/>
            </a:r>
            <a:br>
              <a:rPr lang="es-PE" altLang="es-PE" sz="3800" b="1" smtClean="0">
                <a:solidFill>
                  <a:srgbClr val="002060"/>
                </a:solidFill>
              </a:rPr>
            </a:br>
            <a:r>
              <a:rPr lang="es-PE" altLang="es-PE" sz="3800" b="1" smtClean="0">
                <a:solidFill>
                  <a:srgbClr val="002060"/>
                </a:solidFill>
              </a:rPr>
              <a:t/>
            </a:r>
            <a:br>
              <a:rPr lang="es-PE" altLang="es-PE" sz="3800" b="1" smtClean="0">
                <a:solidFill>
                  <a:srgbClr val="002060"/>
                </a:solidFill>
              </a:rPr>
            </a:br>
            <a:r>
              <a:rPr lang="es-PE" altLang="es-PE" sz="3800" b="1" smtClean="0">
                <a:solidFill>
                  <a:srgbClr val="002060"/>
                </a:solidFill>
              </a:rPr>
              <a:t>¿Qué decisión toma la Comunidad para proteger la vida, salud e integridad?</a:t>
            </a:r>
            <a:r>
              <a:rPr lang="es-PE" altLang="es-PE" sz="3800" smtClean="0"/>
              <a:t/>
            </a:r>
            <a:br>
              <a:rPr lang="es-PE" altLang="es-PE" sz="3800" smtClean="0"/>
            </a:br>
            <a:endParaRPr lang="es-PE" altLang="es-PE" sz="3800" smtClean="0"/>
          </a:p>
        </p:txBody>
      </p:sp>
      <p:sp>
        <p:nvSpPr>
          <p:cNvPr id="33795" name="5 Marcador de texto"/>
          <p:cNvSpPr>
            <a:spLocks noGrp="1"/>
          </p:cNvSpPr>
          <p:nvPr>
            <p:ph type="body" sz="half" idx="3"/>
          </p:nvPr>
        </p:nvSpPr>
        <p:spPr>
          <a:xfrm>
            <a:off x="4645025" y="1860550"/>
            <a:ext cx="4041775" cy="654050"/>
          </a:xfrm>
        </p:spPr>
        <p:txBody>
          <a:bodyPr/>
          <a:lstStyle/>
          <a:p>
            <a:endParaRPr lang="es-PE" altLang="es-PE" smtClean="0"/>
          </a:p>
        </p:txBody>
      </p:sp>
      <p:sp>
        <p:nvSpPr>
          <p:cNvPr id="3" name="2 Marcador de contenido"/>
          <p:cNvSpPr>
            <a:spLocks noGrp="1"/>
          </p:cNvSpPr>
          <p:nvPr>
            <p:ph sz="quarter" idx="2"/>
          </p:nvPr>
        </p:nvSpPr>
        <p:spPr>
          <a:xfrm>
            <a:off x="457200" y="1844675"/>
            <a:ext cx="4040188" cy="4516438"/>
          </a:xfrm>
        </p:spPr>
        <p:txBody>
          <a:bodyPr/>
          <a:lstStyle/>
          <a:p>
            <a:pPr marL="274320" indent="-274320" algn="just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es-PE" sz="2400" dirty="0">
                <a:solidFill>
                  <a:srgbClr val="002060"/>
                </a:solidFill>
                <a:latin typeface="+mj-lt"/>
              </a:rPr>
              <a:t>La Asamblea comunal decidió colocar una caseta de control y tranquera, a fin de restringir el acceso de terceros a su territorio. </a:t>
            </a:r>
          </a:p>
          <a:p>
            <a:pPr marL="274320" indent="-274320" algn="just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es-PE" sz="2400" dirty="0">
                <a:solidFill>
                  <a:srgbClr val="002060"/>
                </a:solidFill>
                <a:latin typeface="+mj-lt"/>
              </a:rPr>
              <a:t>Esto motivó que dos empresas transportistas interpusieran un hábeas corpus para transitar por el territorio de la comunidad.</a:t>
            </a:r>
          </a:p>
          <a:p>
            <a:pPr>
              <a:defRPr/>
            </a:pPr>
            <a:endParaRPr lang="es-PE" sz="2300" dirty="0">
              <a:latin typeface="+mj-lt"/>
            </a:endParaRPr>
          </a:p>
        </p:txBody>
      </p:sp>
      <p:pic>
        <p:nvPicPr>
          <p:cNvPr id="33797" name="Picture 3" descr="tresislas-tambopata.jpg"/>
          <p:cNvPicPr>
            <a:picLocks noGrp="1" noChangeAspect="1"/>
          </p:cNvPicPr>
          <p:nvPr>
            <p:ph sz="quarter" idx="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643438" y="1916113"/>
            <a:ext cx="4041775" cy="1974850"/>
          </a:xfrm>
          <a:noFill/>
        </p:spPr>
      </p:pic>
      <p:sp>
        <p:nvSpPr>
          <p:cNvPr id="9" name="Oval Callout 7"/>
          <p:cNvSpPr/>
          <p:nvPr/>
        </p:nvSpPr>
        <p:spPr>
          <a:xfrm>
            <a:off x="5219700" y="4437063"/>
            <a:ext cx="3384550" cy="1800225"/>
          </a:xfrm>
          <a:prstGeom prst="wedgeEllipseCallout">
            <a:avLst/>
          </a:prstGeom>
          <a:solidFill>
            <a:schemeClr val="bg2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PE" b="1" dirty="0">
                <a:solidFill>
                  <a:schemeClr val="tx1"/>
                </a:solidFill>
              </a:rPr>
              <a:t>21 de setiembre del 2010 se ordenó la destrucción de la caseta de control y la tranquera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itle 1"/>
          <p:cNvSpPr>
            <a:spLocks noGrp="1"/>
          </p:cNvSpPr>
          <p:nvPr>
            <p:ph type="title"/>
          </p:nvPr>
        </p:nvSpPr>
        <p:spPr>
          <a:xfrm>
            <a:off x="323850" y="115888"/>
            <a:ext cx="8424863" cy="1098550"/>
          </a:xfrm>
        </p:spPr>
        <p:txBody>
          <a:bodyPr/>
          <a:lstStyle/>
          <a:p>
            <a:pPr algn="ctr" eaLnBrk="1" hangingPunct="1"/>
            <a:r>
              <a:rPr lang="es-PE" altLang="es-PE" sz="4000" b="1" smtClean="0">
                <a:solidFill>
                  <a:srgbClr val="002060"/>
                </a:solidFill>
              </a:rPr>
              <a:t>¿Cuáles son los efectos negativos del hábeas corpus?</a:t>
            </a:r>
          </a:p>
        </p:txBody>
      </p:sp>
      <p:sp>
        <p:nvSpPr>
          <p:cNvPr id="20483" name="Content Placeholder 2"/>
          <p:cNvSpPr>
            <a:spLocks noGrp="1"/>
          </p:cNvSpPr>
          <p:nvPr>
            <p:ph sz="half" idx="1"/>
          </p:nvPr>
        </p:nvSpPr>
        <p:spPr>
          <a:xfrm>
            <a:off x="179388" y="1557338"/>
            <a:ext cx="6408737" cy="5040312"/>
          </a:xfrm>
        </p:spPr>
        <p:txBody>
          <a:bodyPr/>
          <a:lstStyle/>
          <a:p>
            <a:pPr marL="514350" indent="-514350" eaLnBrk="1" hangingPunct="1">
              <a:buFont typeface="Calibri" pitchFamily="34" charset="0"/>
              <a:buAutoNum type="arabicPeriod"/>
              <a:defRPr/>
            </a:pPr>
            <a:r>
              <a:rPr lang="es-PE" altLang="es-PE" sz="2500" dirty="0" smtClean="0">
                <a:solidFill>
                  <a:srgbClr val="002060"/>
                </a:solidFill>
                <a:latin typeface="+mj-lt"/>
              </a:rPr>
              <a:t>La Comunidad no puede controlar a quienes ingresan a su territorio.</a:t>
            </a:r>
          </a:p>
          <a:p>
            <a:pPr marL="514350" indent="-514350" eaLnBrk="1" hangingPunct="1">
              <a:buFont typeface="Calibri" pitchFamily="34" charset="0"/>
              <a:buAutoNum type="arabicPeriod"/>
              <a:defRPr/>
            </a:pPr>
            <a:r>
              <a:rPr lang="es-PE" altLang="es-PE" sz="2500" dirty="0" smtClean="0">
                <a:solidFill>
                  <a:srgbClr val="002060"/>
                </a:solidFill>
                <a:latin typeface="+mj-lt"/>
              </a:rPr>
              <a:t>Los transportistas siguen ingresando y traen a taladores y mineros ilegales, y proxenetas,</a:t>
            </a:r>
          </a:p>
          <a:p>
            <a:pPr marL="514350" indent="-514350" eaLnBrk="1" hangingPunct="1">
              <a:buFont typeface="Calibri" pitchFamily="34" charset="0"/>
              <a:buAutoNum type="arabicPeriod"/>
              <a:defRPr/>
            </a:pPr>
            <a:r>
              <a:rPr lang="es-PE" altLang="es-PE" sz="2500" dirty="0" smtClean="0">
                <a:solidFill>
                  <a:srgbClr val="002060"/>
                </a:solidFill>
                <a:latin typeface="+mj-lt"/>
              </a:rPr>
              <a:t>Los transportistas se han apropiado de la vía (llevan tractores, aplanan, etc.) y agreden.</a:t>
            </a:r>
          </a:p>
          <a:p>
            <a:pPr marL="514350" indent="-514350" eaLnBrk="1" hangingPunct="1">
              <a:buFont typeface="Calibri" pitchFamily="34" charset="0"/>
              <a:buAutoNum type="arabicPeriod"/>
              <a:defRPr/>
            </a:pPr>
            <a:r>
              <a:rPr lang="es-PE" altLang="es-PE" sz="2500" dirty="0" smtClean="0">
                <a:solidFill>
                  <a:srgbClr val="002060"/>
                </a:solidFill>
                <a:latin typeface="+mj-lt"/>
              </a:rPr>
              <a:t>Toda la junta directiva fue procesada y el fiscal pidió 6 años de pena privativa de libertad.</a:t>
            </a:r>
          </a:p>
          <a:p>
            <a:pPr marL="514350" indent="-514350" eaLnBrk="1" hangingPunct="1">
              <a:buFont typeface="Calibri" pitchFamily="34" charset="0"/>
              <a:buAutoNum type="arabicPeriod"/>
              <a:defRPr/>
            </a:pPr>
            <a:r>
              <a:rPr lang="es-PE" altLang="es-PE" sz="2500" dirty="0" smtClean="0">
                <a:solidFill>
                  <a:srgbClr val="002060"/>
                </a:solidFill>
                <a:latin typeface="+mj-lt"/>
              </a:rPr>
              <a:t>La degradación y contaminación del territorio y la salud  ha aumentado.</a:t>
            </a:r>
          </a:p>
          <a:p>
            <a:pPr marL="514350" indent="-514350" eaLnBrk="1" hangingPunct="1">
              <a:buFont typeface="Calibri" pitchFamily="34" charset="0"/>
              <a:buAutoNum type="arabicPeriod"/>
              <a:defRPr/>
            </a:pPr>
            <a:endParaRPr lang="es-PE" altLang="es-PE" sz="2500" dirty="0" smtClean="0">
              <a:latin typeface="+mj-lt"/>
            </a:endParaRPr>
          </a:p>
        </p:txBody>
      </p:sp>
      <p:pic>
        <p:nvPicPr>
          <p:cNvPr id="34820" name="Content Placeholder 4" descr="tres-islas 002.JPG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659563" y="5013325"/>
            <a:ext cx="2328862" cy="1746250"/>
          </a:xfrm>
        </p:spPr>
      </p:pic>
      <p:pic>
        <p:nvPicPr>
          <p:cNvPr id="34821" name="Picture 5" descr="tres-islas 233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9563" y="3141663"/>
            <a:ext cx="2268537" cy="170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4822" name="Picture 6" descr="tres-islas 162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9563" y="1125538"/>
            <a:ext cx="2190750" cy="1882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itle 1"/>
          <p:cNvSpPr>
            <a:spLocks noGrp="1"/>
          </p:cNvSpPr>
          <p:nvPr>
            <p:ph type="title"/>
          </p:nvPr>
        </p:nvSpPr>
        <p:spPr>
          <a:xfrm>
            <a:off x="457200" y="704850"/>
            <a:ext cx="8429625" cy="852488"/>
          </a:xfrm>
        </p:spPr>
        <p:txBody>
          <a:bodyPr/>
          <a:lstStyle/>
          <a:p>
            <a:pPr eaLnBrk="1" hangingPunct="1"/>
            <a:r>
              <a:rPr lang="es-PE" altLang="es-PE" b="1" smtClean="0">
                <a:solidFill>
                  <a:srgbClr val="002060"/>
                </a:solidFill>
              </a:rPr>
              <a:t>Hábeas corpus de la comunidad </a:t>
            </a:r>
          </a:p>
        </p:txBody>
      </p:sp>
      <p:sp>
        <p:nvSpPr>
          <p:cNvPr id="12291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875"/>
            <a:ext cx="4186238" cy="4433888"/>
          </a:xfrm>
        </p:spPr>
        <p:txBody>
          <a:bodyPr/>
          <a:lstStyle/>
          <a:p>
            <a:pPr algn="just" eaLnBrk="1" hangingPunct="1">
              <a:defRPr/>
            </a:pPr>
            <a:r>
              <a:rPr lang="es-PE" altLang="es-PE" sz="2800" dirty="0" smtClean="0">
                <a:solidFill>
                  <a:srgbClr val="002060"/>
                </a:solidFill>
                <a:latin typeface="+mj-lt"/>
              </a:rPr>
              <a:t>La ex presidenta de la comunidad, Juana Payaba, presentó un hábeas corpus a favor de la comunidad, en contra del hábeas corpus de los transportistas (13/11/2010). </a:t>
            </a:r>
          </a:p>
          <a:p>
            <a:pPr eaLnBrk="1" hangingPunct="1">
              <a:defRPr/>
            </a:pPr>
            <a:endParaRPr lang="es-PE" altLang="es-PE" dirty="0" smtClean="0"/>
          </a:p>
        </p:txBody>
      </p:sp>
      <p:pic>
        <p:nvPicPr>
          <p:cNvPr id="35844" name="Content Placeholder 4" descr="tres-islas 005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9563" y="3068638"/>
            <a:ext cx="2227262" cy="3444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845" name="Picture 3" descr="D:\IIDS-ROCIO\Tres ISLAS\Fotos\01-07-2011\TC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859338" y="1639888"/>
            <a:ext cx="2447925" cy="25654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itle 1"/>
          <p:cNvSpPr>
            <a:spLocks noGrp="1"/>
          </p:cNvSpPr>
          <p:nvPr>
            <p:ph type="title"/>
          </p:nvPr>
        </p:nvSpPr>
        <p:spPr>
          <a:xfrm>
            <a:off x="457200" y="704850"/>
            <a:ext cx="8229600" cy="708025"/>
          </a:xfrm>
        </p:spPr>
        <p:txBody>
          <a:bodyPr/>
          <a:lstStyle/>
          <a:p>
            <a:r>
              <a:rPr lang="es-PE" altLang="es-US" b="1" smtClean="0">
                <a:solidFill>
                  <a:srgbClr val="002060"/>
                </a:solidFill>
              </a:rPr>
              <a:t>Trocha no es una vía pública</a:t>
            </a:r>
          </a:p>
        </p:txBody>
      </p:sp>
      <p:sp>
        <p:nvSpPr>
          <p:cNvPr id="22531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5410200" cy="4525963"/>
          </a:xfrm>
        </p:spPr>
        <p:txBody>
          <a:bodyPr/>
          <a:lstStyle/>
          <a:p>
            <a:pPr>
              <a:defRPr/>
            </a:pPr>
            <a:r>
              <a:rPr lang="es-PE" altLang="es-PE" dirty="0" smtClean="0">
                <a:solidFill>
                  <a:srgbClr val="002060"/>
                </a:solidFill>
                <a:latin typeface="+mj-lt"/>
              </a:rPr>
              <a:t>Trocha (km. 24) NO es vía pública sino parte de la </a:t>
            </a:r>
            <a:r>
              <a:rPr lang="es-PE" altLang="es-PE" b="1" dirty="0" smtClean="0">
                <a:solidFill>
                  <a:srgbClr val="002060"/>
                </a:solidFill>
                <a:latin typeface="+mj-lt"/>
              </a:rPr>
              <a:t>propiedad de la comunidad</a:t>
            </a:r>
            <a:r>
              <a:rPr lang="es-PE" altLang="es-PE" dirty="0" smtClean="0">
                <a:solidFill>
                  <a:srgbClr val="002060"/>
                </a:solidFill>
                <a:latin typeface="+mj-lt"/>
              </a:rPr>
              <a:t>, y sólo da paso a zona de tala y minería ilegal </a:t>
            </a:r>
          </a:p>
          <a:p>
            <a:pPr>
              <a:defRPr/>
            </a:pPr>
            <a:r>
              <a:rPr lang="es-PE" altLang="es-PE" dirty="0" smtClean="0">
                <a:solidFill>
                  <a:srgbClr val="002060"/>
                </a:solidFill>
                <a:latin typeface="+mj-lt"/>
              </a:rPr>
              <a:t>Juzgador hizo caso omiso al título de propiedad de la comunidad</a:t>
            </a:r>
          </a:p>
          <a:p>
            <a:pPr>
              <a:defRPr/>
            </a:pPr>
            <a:r>
              <a:rPr lang="es-PE" altLang="es-PE" dirty="0" smtClean="0">
                <a:solidFill>
                  <a:srgbClr val="002060"/>
                </a:solidFill>
                <a:latin typeface="+mj-lt"/>
              </a:rPr>
              <a:t>Según MD-Clasificador </a:t>
            </a:r>
            <a:r>
              <a:rPr lang="es-PE" altLang="es-PE" b="1" dirty="0" smtClean="0">
                <a:solidFill>
                  <a:srgbClr val="002060"/>
                </a:solidFill>
                <a:latin typeface="+mj-lt"/>
              </a:rPr>
              <a:t>Vial la vía pública no pasa por la comunidad</a:t>
            </a:r>
            <a:r>
              <a:rPr lang="es-PE" altLang="es-PE" dirty="0" smtClean="0">
                <a:solidFill>
                  <a:srgbClr val="002060"/>
                </a:solidFill>
                <a:latin typeface="+mj-lt"/>
              </a:rPr>
              <a:t>, la trocha es comunal</a:t>
            </a:r>
          </a:p>
          <a:p>
            <a:pPr>
              <a:defRPr/>
            </a:pPr>
            <a:r>
              <a:rPr lang="es-PE" altLang="es-PE" dirty="0" smtClean="0">
                <a:solidFill>
                  <a:srgbClr val="002060"/>
                </a:solidFill>
                <a:latin typeface="+mj-lt"/>
              </a:rPr>
              <a:t>No hay servidumbre inscrita en registros públicos</a:t>
            </a:r>
          </a:p>
          <a:p>
            <a:pPr>
              <a:buFont typeface="Arial" panose="020B0604020202020204" pitchFamily="34" charset="0"/>
              <a:buNone/>
              <a:defRPr/>
            </a:pPr>
            <a:endParaRPr lang="es-PE" altLang="es-PE" dirty="0" smtClean="0"/>
          </a:p>
          <a:p>
            <a:pPr>
              <a:defRPr/>
            </a:pPr>
            <a:endParaRPr lang="es-PE" altLang="es-PE" dirty="0" smtClean="0"/>
          </a:p>
          <a:p>
            <a:pPr>
              <a:defRPr/>
            </a:pPr>
            <a:endParaRPr lang="es-PE" altLang="es-PE" dirty="0" smtClean="0"/>
          </a:p>
        </p:txBody>
      </p:sp>
      <p:pic>
        <p:nvPicPr>
          <p:cNvPr id="5" name="9 Marcador de contenido" descr="Anexo 2.jpg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5940425" y="1916113"/>
            <a:ext cx="2949575" cy="4102100"/>
          </a:xfrm>
          <a:ln>
            <a:solidFill>
              <a:schemeClr val="tx2">
                <a:lumMod val="60000"/>
                <a:lumOff val="40000"/>
              </a:schemeClr>
            </a:solidFill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1 Título"/>
          <p:cNvSpPr>
            <a:spLocks noGrp="1"/>
          </p:cNvSpPr>
          <p:nvPr>
            <p:ph type="title"/>
          </p:nvPr>
        </p:nvSpPr>
        <p:spPr>
          <a:xfrm>
            <a:off x="457200" y="333375"/>
            <a:ext cx="3609975" cy="5975350"/>
          </a:xfrm>
        </p:spPr>
        <p:txBody>
          <a:bodyPr/>
          <a:lstStyle/>
          <a:p>
            <a:pPr eaLnBrk="1" hangingPunct="1"/>
            <a:r>
              <a:rPr lang="es-PE" altLang="es-US" sz="4000" b="1" smtClean="0">
                <a:solidFill>
                  <a:srgbClr val="002060"/>
                </a:solidFill>
              </a:rPr>
              <a:t>Dirección Regional de Transporte y Comunicaciones-GOREMAD</a:t>
            </a:r>
            <a:br>
              <a:rPr lang="es-PE" altLang="es-US" sz="4000" b="1" smtClean="0">
                <a:solidFill>
                  <a:srgbClr val="002060"/>
                </a:solidFill>
              </a:rPr>
            </a:br>
            <a:r>
              <a:rPr lang="es-PE" altLang="es-US" sz="4000" b="1" smtClean="0">
                <a:solidFill>
                  <a:srgbClr val="002060"/>
                </a:solidFill>
              </a:rPr>
              <a:t>La ruta 561 MD-Clasificador Vial no pasa por la comunidad </a:t>
            </a:r>
            <a:endParaRPr lang="es-ES" altLang="es-US" sz="4000" b="1" smtClean="0">
              <a:solidFill>
                <a:srgbClr val="002060"/>
              </a:solidFill>
            </a:endParaRPr>
          </a:p>
        </p:txBody>
      </p:sp>
      <p:pic>
        <p:nvPicPr>
          <p:cNvPr id="37891" name="5 Marcador de contenido" descr="DOC1.jpg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140200" y="406400"/>
            <a:ext cx="4752975" cy="6335713"/>
          </a:xfrm>
          <a:ln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8313" y="1628775"/>
            <a:ext cx="3681412" cy="4352925"/>
          </a:xfrm>
        </p:spPr>
        <p:txBody>
          <a:bodyPr>
            <a:normAutofit lnSpcReduction="10000"/>
          </a:bodyPr>
          <a:lstStyle/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endParaRPr lang="es-PE" dirty="0" smtClean="0">
              <a:latin typeface="+mj-lt"/>
            </a:endParaRP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es-PE" dirty="0" smtClean="0">
                <a:solidFill>
                  <a:srgbClr val="002060"/>
                </a:solidFill>
                <a:latin typeface="+mj-lt"/>
              </a:rPr>
              <a:t>La comunidad nativa “Tres Islas” está conformada por familias pertenecientes a los pueblos indígenas </a:t>
            </a:r>
            <a:r>
              <a:rPr lang="es-PE" i="1" dirty="0" smtClean="0">
                <a:solidFill>
                  <a:srgbClr val="002060"/>
                </a:solidFill>
                <a:latin typeface="+mj-lt"/>
              </a:rPr>
              <a:t>Shipibo</a:t>
            </a:r>
            <a:r>
              <a:rPr lang="es-PE" dirty="0" smtClean="0">
                <a:solidFill>
                  <a:srgbClr val="002060"/>
                </a:solidFill>
                <a:latin typeface="+mj-lt"/>
              </a:rPr>
              <a:t> y </a:t>
            </a:r>
            <a:r>
              <a:rPr lang="es-PE" i="1" dirty="0" smtClean="0">
                <a:solidFill>
                  <a:srgbClr val="002060"/>
                </a:solidFill>
                <a:latin typeface="+mj-lt"/>
              </a:rPr>
              <a:t>Ese´Eja</a:t>
            </a:r>
            <a:r>
              <a:rPr lang="es-PE" dirty="0" smtClean="0">
                <a:solidFill>
                  <a:srgbClr val="002060"/>
                </a:solidFill>
                <a:latin typeface="+mj-lt"/>
              </a:rPr>
              <a:t>, y está asentada en el distrito de Tambopata, región Madre de Dios.</a:t>
            </a:r>
          </a:p>
          <a:p>
            <a:pPr marL="274320" indent="-274320" algn="just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es-PE" dirty="0">
                <a:latin typeface="+mj-lt"/>
              </a:rPr>
              <a:t>	</a:t>
            </a:r>
          </a:p>
        </p:txBody>
      </p:sp>
      <p:sp>
        <p:nvSpPr>
          <p:cNvPr id="7171" name="TextBox 3"/>
          <p:cNvSpPr txBox="1">
            <a:spLocks noChangeArrowheads="1"/>
          </p:cNvSpPr>
          <p:nvPr/>
        </p:nvSpPr>
        <p:spPr bwMode="auto">
          <a:xfrm>
            <a:off x="1908175" y="476250"/>
            <a:ext cx="5832475" cy="132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onstantia" panose="02030602050306030303" pitchFamily="18" charset="0"/>
              </a:defRPr>
            </a:lvl9pPr>
          </a:lstStyle>
          <a:p>
            <a:pPr algn="ctr" eaLnBrk="1" hangingPunct="1">
              <a:defRPr/>
            </a:pPr>
            <a:r>
              <a:rPr lang="es-PE" altLang="es-PE" sz="4000" b="1" dirty="0" smtClean="0">
                <a:solidFill>
                  <a:srgbClr val="002060"/>
                </a:solidFill>
                <a:latin typeface="+mj-lt"/>
              </a:rPr>
              <a:t>LA COMUNIDAD NATIVA “TRES ISLAS”</a:t>
            </a:r>
          </a:p>
        </p:txBody>
      </p:sp>
      <p:pic>
        <p:nvPicPr>
          <p:cNvPr id="19460" name="Content Placeholder 6" descr="tres-estrellas-2 00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67450" y="1592263"/>
            <a:ext cx="2724150" cy="2043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1" name="Content Placeholder 7" descr="tres-estrellas-2 005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1588" y="4248150"/>
            <a:ext cx="2555875" cy="2089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2" name="Content Placeholder 5" descr="madre-de-dios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4663" y="2513013"/>
            <a:ext cx="2424112" cy="2754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3827463" cy="1646237"/>
          </a:xfrm>
        </p:spPr>
        <p:txBody>
          <a:bodyPr/>
          <a:lstStyle/>
          <a:p>
            <a:pPr eaLnBrk="1" hangingPunct="1"/>
            <a:r>
              <a:rPr lang="es-PE" altLang="es-US" sz="3300" b="1" smtClean="0">
                <a:solidFill>
                  <a:srgbClr val="002060"/>
                </a:solidFill>
              </a:rPr>
              <a:t>Dirección de Transporte de Madre de Dios</a:t>
            </a:r>
            <a:endParaRPr lang="es-ES" altLang="es-US" sz="3300" b="1" smtClean="0">
              <a:solidFill>
                <a:srgbClr val="002060"/>
              </a:solidFill>
            </a:endParaRPr>
          </a:p>
        </p:txBody>
      </p:sp>
      <p:sp>
        <p:nvSpPr>
          <p:cNvPr id="24579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920875"/>
            <a:ext cx="4038600" cy="4433888"/>
          </a:xfrm>
        </p:spPr>
        <p:txBody>
          <a:bodyPr/>
          <a:lstStyle/>
          <a:p>
            <a:pPr eaLnBrk="1" hangingPunct="1">
              <a:buFont typeface="Arial" panose="020B0604020202020204" pitchFamily="34" charset="0"/>
              <a:buNone/>
              <a:defRPr/>
            </a:pPr>
            <a:endParaRPr lang="es-PE" altLang="es-PE" dirty="0" smtClean="0"/>
          </a:p>
          <a:p>
            <a:pPr eaLnBrk="1" hangingPunct="1">
              <a:buFont typeface="Arial" panose="020B0604020202020204" pitchFamily="34" charset="0"/>
              <a:buNone/>
              <a:defRPr/>
            </a:pPr>
            <a:r>
              <a:rPr lang="es-PE" altLang="es-PE" dirty="0" smtClean="0"/>
              <a:t>	</a:t>
            </a:r>
            <a:r>
              <a:rPr lang="es-PE" altLang="es-PE" sz="4000" b="1" dirty="0" smtClean="0">
                <a:solidFill>
                  <a:srgbClr val="002060"/>
                </a:solidFill>
                <a:latin typeface="+mj-lt"/>
              </a:rPr>
              <a:t>La ruta MD 561 no pasa por la comunidad nativa Tres Islas</a:t>
            </a:r>
            <a:endParaRPr lang="es-ES" altLang="es-PE" sz="4000" b="1" dirty="0" smtClean="0">
              <a:solidFill>
                <a:srgbClr val="002060"/>
              </a:solidFill>
              <a:latin typeface="+mj-lt"/>
            </a:endParaRPr>
          </a:p>
        </p:txBody>
      </p:sp>
      <p:pic>
        <p:nvPicPr>
          <p:cNvPr id="38916" name="Picture 2" descr="D:\IIDS-ROCIO\TRES ISLAS\escaneo\escaneo Tres Islas 02-12-11\Informe 104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572000" y="0"/>
            <a:ext cx="4572000" cy="6858000"/>
          </a:xfrm>
          <a:noFill/>
          <a:ln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3609975" cy="2578100"/>
          </a:xfrm>
        </p:spPr>
        <p:txBody>
          <a:bodyPr/>
          <a:lstStyle/>
          <a:p>
            <a:r>
              <a:rPr lang="es-PE" altLang="es-US" sz="4000" b="1" smtClean="0">
                <a:solidFill>
                  <a:srgbClr val="002060"/>
                </a:solidFill>
              </a:rPr>
              <a:t>Ministerio de Transporte y Comunicaciones</a:t>
            </a:r>
            <a:endParaRPr lang="es-ES" altLang="es-US" sz="4000" b="1" smtClean="0">
              <a:solidFill>
                <a:srgbClr val="002060"/>
              </a:solidFill>
            </a:endParaRPr>
          </a:p>
        </p:txBody>
      </p:sp>
      <p:sp>
        <p:nvSpPr>
          <p:cNvPr id="2560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3284538"/>
            <a:ext cx="3609975" cy="3313112"/>
          </a:xfrm>
        </p:spPr>
        <p:txBody>
          <a:bodyPr/>
          <a:lstStyle/>
          <a:p>
            <a:pPr>
              <a:buFont typeface="Arial" panose="020B0604020202020204" pitchFamily="34" charset="0"/>
              <a:buNone/>
              <a:defRPr/>
            </a:pPr>
            <a:r>
              <a:rPr lang="es-PE" altLang="es-PE" sz="4800" dirty="0" smtClean="0"/>
              <a:t>	</a:t>
            </a:r>
            <a:r>
              <a:rPr lang="es-PE" altLang="es-PE" sz="4000" b="1" dirty="0" smtClean="0">
                <a:solidFill>
                  <a:srgbClr val="002060"/>
                </a:solidFill>
                <a:latin typeface="+mj-lt"/>
              </a:rPr>
              <a:t>La ruta MD 561 no pasa por la comunidad </a:t>
            </a:r>
            <a:endParaRPr lang="es-ES" altLang="es-PE" sz="4000" b="1" dirty="0" smtClean="0">
              <a:solidFill>
                <a:srgbClr val="002060"/>
              </a:solidFill>
              <a:latin typeface="+mj-lt"/>
            </a:endParaRPr>
          </a:p>
        </p:txBody>
      </p:sp>
      <p:pic>
        <p:nvPicPr>
          <p:cNvPr id="39940" name="4 Marcador de contenido" descr="D:\IIDS-ROCIO\Tres ISLAS\escaneo\MT 2.jpg"/>
          <p:cNvPicPr>
            <a:picLocks noGrp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356100" y="260350"/>
            <a:ext cx="4537075" cy="6408738"/>
          </a:xfrm>
          <a:ln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PE" altLang="es-PE" b="1" smtClean="0">
                <a:solidFill>
                  <a:srgbClr val="002060"/>
                </a:solidFill>
              </a:rPr>
              <a:t>Empresas carecían y carecen  de autorización válida</a:t>
            </a:r>
          </a:p>
        </p:txBody>
      </p:sp>
      <p:sp>
        <p:nvSpPr>
          <p:cNvPr id="2662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s-PE" altLang="es-PE" b="1" dirty="0" smtClean="0">
                <a:solidFill>
                  <a:srgbClr val="002060"/>
                </a:solidFill>
                <a:latin typeface="+mj-lt"/>
              </a:rPr>
              <a:t>Las (2) supuestas licencias provisionales presentadas por las empresas estaban caducas o eran falsas.</a:t>
            </a:r>
          </a:p>
          <a:p>
            <a:pPr marL="0" indent="0">
              <a:buFont typeface="Wingdings 2" panose="05020102010507070707" pitchFamily="18" charset="2"/>
              <a:buNone/>
              <a:defRPr/>
            </a:pPr>
            <a:endParaRPr lang="es-PE" altLang="es-PE" b="1" dirty="0" smtClean="0">
              <a:solidFill>
                <a:srgbClr val="002060"/>
              </a:solidFill>
              <a:latin typeface="+mj-lt"/>
            </a:endParaRPr>
          </a:p>
          <a:p>
            <a:pPr>
              <a:defRPr/>
            </a:pPr>
            <a:r>
              <a:rPr lang="es-PE" altLang="es-PE" b="1" dirty="0" smtClean="0">
                <a:solidFill>
                  <a:srgbClr val="002060"/>
                </a:solidFill>
                <a:latin typeface="+mj-lt"/>
              </a:rPr>
              <a:t>Las empresas están usando el HC para eludir la obtención legal de autorizaciones</a:t>
            </a:r>
          </a:p>
          <a:p>
            <a:pPr>
              <a:defRPr/>
            </a:pPr>
            <a:endParaRPr lang="es-PE" altLang="es-PE" dirty="0" smtClean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1 Título"/>
          <p:cNvSpPr>
            <a:spLocks noGrp="1"/>
          </p:cNvSpPr>
          <p:nvPr>
            <p:ph type="title"/>
          </p:nvPr>
        </p:nvSpPr>
        <p:spPr>
          <a:xfrm>
            <a:off x="914400" y="188913"/>
            <a:ext cx="7761288" cy="1008062"/>
          </a:xfrm>
        </p:spPr>
        <p:txBody>
          <a:bodyPr/>
          <a:lstStyle/>
          <a:p>
            <a:r>
              <a:rPr lang="es-PE" altLang="es-US" sz="4000" b="1" smtClean="0">
                <a:solidFill>
                  <a:srgbClr val="002060"/>
                </a:solidFill>
              </a:rPr>
              <a:t>Autorización Provisional falsa</a:t>
            </a:r>
            <a:endParaRPr lang="es-ES" altLang="es-US" sz="4000" b="1" smtClean="0">
              <a:solidFill>
                <a:srgbClr val="002060"/>
              </a:solidFill>
            </a:endParaRPr>
          </a:p>
        </p:txBody>
      </p:sp>
      <p:sp>
        <p:nvSpPr>
          <p:cNvPr id="27651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268413"/>
            <a:ext cx="4330700" cy="5329237"/>
          </a:xfrm>
        </p:spPr>
        <p:txBody>
          <a:bodyPr/>
          <a:lstStyle/>
          <a:p>
            <a:pPr>
              <a:buFont typeface="Arial" panose="020B0604020202020204" pitchFamily="34" charset="0"/>
              <a:buNone/>
              <a:defRPr/>
            </a:pPr>
            <a:r>
              <a:rPr lang="es-PE" altLang="es-PE" dirty="0" smtClean="0"/>
              <a:t>	</a:t>
            </a:r>
            <a:r>
              <a:rPr lang="es-PE" altLang="es-PE" sz="5400" b="1" dirty="0" smtClean="0">
                <a:solidFill>
                  <a:srgbClr val="002060"/>
                </a:solidFill>
                <a:latin typeface="+mj-lt"/>
              </a:rPr>
              <a:t>Falsa</a:t>
            </a:r>
            <a:r>
              <a:rPr lang="es-PE" altLang="es-PE" b="1" dirty="0" smtClean="0">
                <a:solidFill>
                  <a:srgbClr val="002060"/>
                </a:solidFill>
                <a:latin typeface="+mj-lt"/>
              </a:rPr>
              <a:t> Autorización provisional de la empresa de la Transporte “Los Pioneros” del año 2006 presentada en el HC-Exp. 824-2010.</a:t>
            </a:r>
          </a:p>
          <a:p>
            <a:pPr>
              <a:buFont typeface="Arial" panose="020B0604020202020204" pitchFamily="34" charset="0"/>
              <a:buNone/>
              <a:defRPr/>
            </a:pPr>
            <a:r>
              <a:rPr lang="es-PE" altLang="es-PE" b="1" dirty="0" smtClean="0">
                <a:solidFill>
                  <a:srgbClr val="002060"/>
                </a:solidFill>
                <a:latin typeface="+mj-lt"/>
              </a:rPr>
              <a:t>    Denuncia por falsedad genérica, con carpeta 353-2011 ante la 2da Fiscalía Provincial de Tambopata</a:t>
            </a:r>
          </a:p>
          <a:p>
            <a:pPr>
              <a:buFont typeface="Arial" panose="020B0604020202020204" pitchFamily="34" charset="0"/>
              <a:buNone/>
              <a:defRPr/>
            </a:pPr>
            <a:endParaRPr lang="es-ES" altLang="es-PE" dirty="0" smtClean="0"/>
          </a:p>
        </p:txBody>
      </p:sp>
      <p:pic>
        <p:nvPicPr>
          <p:cNvPr id="41988" name="Picture 2" descr="H:\Tres-islas\escaneo\17-07-12\Autorización Pioneros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021263" y="1398588"/>
            <a:ext cx="3654425" cy="5024437"/>
          </a:xfrm>
          <a:noFill/>
          <a:ln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1 Título"/>
          <p:cNvSpPr>
            <a:spLocks noGrp="1"/>
          </p:cNvSpPr>
          <p:nvPr>
            <p:ph type="title"/>
          </p:nvPr>
        </p:nvSpPr>
        <p:spPr>
          <a:xfrm>
            <a:off x="457200" y="704850"/>
            <a:ext cx="8229600" cy="779463"/>
          </a:xfrm>
        </p:spPr>
        <p:txBody>
          <a:bodyPr/>
          <a:lstStyle/>
          <a:p>
            <a:r>
              <a:rPr lang="es-PE" altLang="es-PE" b="1" smtClean="0">
                <a:solidFill>
                  <a:srgbClr val="002060"/>
                </a:solidFill>
              </a:rPr>
              <a:t>Falsedad de licencia</a:t>
            </a:r>
          </a:p>
        </p:txBody>
      </p:sp>
      <p:sp>
        <p:nvSpPr>
          <p:cNvPr id="28675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683000" cy="4525963"/>
          </a:xfrm>
        </p:spPr>
        <p:txBody>
          <a:bodyPr/>
          <a:lstStyle/>
          <a:p>
            <a:pPr marL="0" indent="0">
              <a:buFont typeface="Wingdings 2" panose="05020102010507070707" pitchFamily="18" charset="2"/>
              <a:buNone/>
              <a:defRPr/>
            </a:pPr>
            <a:r>
              <a:rPr lang="es-PE" altLang="es-PE" b="1" dirty="0" smtClean="0">
                <a:solidFill>
                  <a:srgbClr val="002060"/>
                </a:solidFill>
                <a:latin typeface="+mj-lt"/>
              </a:rPr>
              <a:t>Carta N. 007-2011-MPT-GAF-CP, de 13 de junio de 2011, de la Municipalidad Provincial de Tambopata que demuestra falsedad de supuesta licencia de ruta</a:t>
            </a:r>
            <a:r>
              <a:rPr lang="es-PE" altLang="es-PE" dirty="0" smtClean="0">
                <a:solidFill>
                  <a:srgbClr val="002060"/>
                </a:solidFill>
                <a:latin typeface="+mj-lt"/>
              </a:rPr>
              <a:t>.</a:t>
            </a:r>
            <a:endParaRPr lang="es-ES" altLang="es-PE" dirty="0" smtClean="0">
              <a:solidFill>
                <a:srgbClr val="002060"/>
              </a:solidFill>
              <a:latin typeface="+mj-lt"/>
            </a:endParaRPr>
          </a:p>
        </p:txBody>
      </p:sp>
      <p:pic>
        <p:nvPicPr>
          <p:cNvPr id="43012" name="4 Marcador de contenido" descr="E:\IIDS-ROCIO\Tres ISLAS\escaneo\Oficio 156-2011-MPT\7.jpg"/>
          <p:cNvPicPr>
            <a:picLocks noGrp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500563" y="1844675"/>
            <a:ext cx="3794125" cy="4679950"/>
          </a:xfrm>
          <a:ln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1 Título"/>
          <p:cNvSpPr>
            <a:spLocks noGrp="1"/>
          </p:cNvSpPr>
          <p:nvPr>
            <p:ph type="title"/>
          </p:nvPr>
        </p:nvSpPr>
        <p:spPr>
          <a:xfrm>
            <a:off x="457200" y="704850"/>
            <a:ext cx="8229600" cy="1143000"/>
          </a:xfrm>
        </p:spPr>
        <p:txBody>
          <a:bodyPr/>
          <a:lstStyle/>
          <a:p>
            <a:r>
              <a:rPr lang="es-PE" altLang="es-PE" b="1" smtClean="0">
                <a:solidFill>
                  <a:srgbClr val="002060"/>
                </a:solidFill>
              </a:rPr>
              <a:t>Respuesta de la Municipalidad Provincial de Tampobata</a:t>
            </a:r>
            <a:endParaRPr lang="es-ES" altLang="es-PE" b="1" smtClean="0">
              <a:solidFill>
                <a:srgbClr val="002060"/>
              </a:solidFill>
            </a:endParaRPr>
          </a:p>
        </p:txBody>
      </p:sp>
      <p:sp>
        <p:nvSpPr>
          <p:cNvPr id="29699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920875"/>
            <a:ext cx="4038600" cy="4433888"/>
          </a:xfrm>
        </p:spPr>
        <p:txBody>
          <a:bodyPr/>
          <a:lstStyle/>
          <a:p>
            <a:pPr>
              <a:defRPr/>
            </a:pPr>
            <a:r>
              <a:rPr lang="es-PE" altLang="es-PE" b="1" dirty="0" smtClean="0">
                <a:solidFill>
                  <a:srgbClr val="002060"/>
                </a:solidFill>
                <a:latin typeface="+mj-lt"/>
              </a:rPr>
              <a:t>Autorizaciones provisionales fenecidas:</a:t>
            </a:r>
          </a:p>
          <a:p>
            <a:pPr>
              <a:defRPr/>
            </a:pPr>
            <a:r>
              <a:rPr lang="es-PE" altLang="es-PE" b="1" dirty="0" smtClean="0">
                <a:solidFill>
                  <a:srgbClr val="002060"/>
                </a:solidFill>
                <a:latin typeface="+mj-lt"/>
              </a:rPr>
              <a:t>Una carece de expediente</a:t>
            </a:r>
          </a:p>
          <a:p>
            <a:pPr>
              <a:buFont typeface="Arial" panose="020B0604020202020204" pitchFamily="34" charset="0"/>
              <a:buNone/>
              <a:defRPr/>
            </a:pPr>
            <a:endParaRPr lang="es-PE" altLang="es-PE" dirty="0" smtClean="0"/>
          </a:p>
        </p:txBody>
      </p:sp>
      <p:pic>
        <p:nvPicPr>
          <p:cNvPr id="44036" name="4 Marcador de contenido" descr="E:\IIDS-ROCIO\Tres ISLAS\escaneo\Oficio 156-2011-MPT\1.jpg"/>
          <p:cNvPicPr>
            <a:picLocks noGrp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148263" y="1920875"/>
            <a:ext cx="3248025" cy="4525963"/>
          </a:xfrm>
          <a:ln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3412"/>
          </a:xfrm>
        </p:spPr>
        <p:txBody>
          <a:bodyPr/>
          <a:lstStyle/>
          <a:p>
            <a:r>
              <a:rPr lang="es-PE" altLang="es-US" b="1" smtClean="0">
                <a:solidFill>
                  <a:srgbClr val="002060"/>
                </a:solidFill>
              </a:rPr>
              <a:t>Autorización provisional 2010 </a:t>
            </a:r>
            <a:endParaRPr lang="es-ES" altLang="es-US" b="1" smtClean="0">
              <a:solidFill>
                <a:srgbClr val="002060"/>
              </a:solidFill>
            </a:endParaRPr>
          </a:p>
        </p:txBody>
      </p:sp>
      <p:pic>
        <p:nvPicPr>
          <p:cNvPr id="45059" name="Picture 2" descr="H:\Tres-islas\escaneo\17-07-12\Autorización Los mineros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021263" y="1052513"/>
            <a:ext cx="3690937" cy="5073650"/>
          </a:xfrm>
          <a:noFill/>
          <a:ln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45060" name="Picture 3" descr="H:\Tres-islas\escaneo\17-07-12\Autorización Los Pioneros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95288" y="1003300"/>
            <a:ext cx="3727450" cy="5122863"/>
          </a:xfrm>
          <a:noFill/>
          <a:ln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3 Título"/>
          <p:cNvSpPr>
            <a:spLocks noGrp="1"/>
          </p:cNvSpPr>
          <p:nvPr>
            <p:ph type="title"/>
          </p:nvPr>
        </p:nvSpPr>
        <p:spPr>
          <a:xfrm>
            <a:off x="503238" y="620713"/>
            <a:ext cx="3251200" cy="3673475"/>
          </a:xfrm>
        </p:spPr>
        <p:txBody>
          <a:bodyPr/>
          <a:lstStyle/>
          <a:p>
            <a:pPr eaLnBrk="1" hangingPunct="1"/>
            <a:r>
              <a:rPr lang="es-PE" altLang="es-US" smtClean="0"/>
              <a:t/>
            </a:r>
            <a:br>
              <a:rPr lang="es-PE" altLang="es-US" smtClean="0"/>
            </a:br>
            <a:r>
              <a:rPr lang="es-PE" altLang="es-US" smtClean="0"/>
              <a:t/>
            </a:r>
            <a:br>
              <a:rPr lang="es-PE" altLang="es-US" smtClean="0"/>
            </a:br>
            <a:r>
              <a:rPr lang="es-PE" altLang="es-US" smtClean="0"/>
              <a:t/>
            </a:r>
            <a:br>
              <a:rPr lang="es-PE" altLang="es-US" smtClean="0"/>
            </a:br>
            <a:r>
              <a:rPr lang="es-PE" altLang="es-US" sz="4500" b="1" smtClean="0">
                <a:solidFill>
                  <a:srgbClr val="002060"/>
                </a:solidFill>
              </a:rPr>
              <a:t>No hay servidumbre de paso registrada</a:t>
            </a:r>
            <a:r>
              <a:rPr lang="es-ES" altLang="es-US" sz="4500" b="1" smtClean="0">
                <a:solidFill>
                  <a:srgbClr val="002060"/>
                </a:solidFill>
              </a:rPr>
              <a:t/>
            </a:r>
            <a:br>
              <a:rPr lang="es-ES" altLang="es-US" sz="4500" b="1" smtClean="0">
                <a:solidFill>
                  <a:srgbClr val="002060"/>
                </a:solidFill>
              </a:rPr>
            </a:br>
            <a:endParaRPr lang="es-ES" altLang="es-US" sz="4500" b="1" smtClean="0">
              <a:solidFill>
                <a:srgbClr val="002060"/>
              </a:solidFill>
            </a:endParaRPr>
          </a:p>
        </p:txBody>
      </p:sp>
      <p:sp>
        <p:nvSpPr>
          <p:cNvPr id="31747" name="4 Marcador de contenido"/>
          <p:cNvSpPr>
            <a:spLocks noGrp="1"/>
          </p:cNvSpPr>
          <p:nvPr>
            <p:ph sz="half" idx="1"/>
          </p:nvPr>
        </p:nvSpPr>
        <p:spPr>
          <a:xfrm>
            <a:off x="395288" y="3860800"/>
            <a:ext cx="3467100" cy="2697163"/>
          </a:xfrm>
        </p:spPr>
        <p:txBody>
          <a:bodyPr/>
          <a:lstStyle/>
          <a:p>
            <a:pPr eaLnBrk="1" hangingPunct="1">
              <a:buFont typeface="Arial" panose="020B0604020202020204" pitchFamily="34" charset="0"/>
              <a:buNone/>
              <a:defRPr/>
            </a:pPr>
            <a:r>
              <a:rPr lang="es-PE" altLang="es-PE" dirty="0" smtClean="0"/>
              <a:t>	</a:t>
            </a:r>
            <a:r>
              <a:rPr lang="es-PE" altLang="es-PE" b="1" dirty="0" smtClean="0">
                <a:solidFill>
                  <a:srgbClr val="002060"/>
                </a:solidFill>
                <a:latin typeface="+mj-lt"/>
              </a:rPr>
              <a:t>Certificado Negativo de Registros Públicos indica que</a:t>
            </a:r>
          </a:p>
          <a:p>
            <a:pPr eaLnBrk="1" hangingPunct="1">
              <a:buFont typeface="Arial" panose="020B0604020202020204" pitchFamily="34" charset="0"/>
              <a:buNone/>
              <a:defRPr/>
            </a:pPr>
            <a:r>
              <a:rPr lang="es-PE" altLang="es-PE" b="1" dirty="0" smtClean="0">
                <a:solidFill>
                  <a:srgbClr val="002060"/>
                </a:solidFill>
                <a:latin typeface="+mj-lt"/>
              </a:rPr>
              <a:t>    no hay ninguna servidumbre dentro de la comunidad.</a:t>
            </a:r>
            <a:endParaRPr lang="es-ES" altLang="es-PE" b="1" dirty="0" smtClean="0">
              <a:solidFill>
                <a:srgbClr val="002060"/>
              </a:solidFill>
              <a:latin typeface="+mj-lt"/>
            </a:endParaRPr>
          </a:p>
        </p:txBody>
      </p:sp>
      <p:pic>
        <p:nvPicPr>
          <p:cNvPr id="46084" name="6 Marcador de contenido" descr="CERTIFICADO-NEGATIVO-TRES-ISLAS.jpg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140200" y="908050"/>
            <a:ext cx="4140200" cy="5545138"/>
          </a:xfrm>
          <a:ln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Título 1"/>
          <p:cNvSpPr>
            <a:spLocks noGrp="1"/>
          </p:cNvSpPr>
          <p:nvPr>
            <p:ph type="title"/>
          </p:nvPr>
        </p:nvSpPr>
        <p:spPr>
          <a:xfrm>
            <a:off x="395288" y="765175"/>
            <a:ext cx="8229600" cy="1079500"/>
          </a:xfrm>
        </p:spPr>
        <p:txBody>
          <a:bodyPr/>
          <a:lstStyle/>
          <a:p>
            <a:pPr algn="ctr"/>
            <a:r>
              <a:rPr lang="es-PE" altLang="es-PE" b="1" smtClean="0">
                <a:solidFill>
                  <a:srgbClr val="002060"/>
                </a:solidFill>
              </a:rPr>
              <a:t/>
            </a:r>
            <a:br>
              <a:rPr lang="es-PE" altLang="es-PE" b="1" smtClean="0">
                <a:solidFill>
                  <a:srgbClr val="002060"/>
                </a:solidFill>
              </a:rPr>
            </a:br>
            <a:r>
              <a:rPr lang="es-PE" altLang="es-PE" b="1" smtClean="0">
                <a:solidFill>
                  <a:srgbClr val="002060"/>
                </a:solidFill>
              </a:rPr>
              <a:t>El proceso de hábeas corpus. Antecedentes </a:t>
            </a:r>
          </a:p>
        </p:txBody>
      </p:sp>
      <p:graphicFrame>
        <p:nvGraphicFramePr>
          <p:cNvPr id="6" name="Diagrama 5"/>
          <p:cNvGraphicFramePr/>
          <p:nvPr/>
        </p:nvGraphicFramePr>
        <p:xfrm>
          <a:off x="539552" y="1466717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2 Marcador de contenido"/>
          <p:cNvSpPr>
            <a:spLocks noGrp="1"/>
          </p:cNvSpPr>
          <p:nvPr>
            <p:ph sz="half" idx="1"/>
          </p:nvPr>
        </p:nvSpPr>
        <p:spPr>
          <a:xfrm>
            <a:off x="468313" y="3716338"/>
            <a:ext cx="8291512" cy="2665412"/>
          </a:xfrm>
        </p:spPr>
        <p:txBody>
          <a:bodyPr/>
          <a:lstStyle/>
          <a:p>
            <a:pPr algn="just">
              <a:buFont typeface="Arial" panose="020B0604020202020204" pitchFamily="34" charset="0"/>
              <a:buNone/>
              <a:defRPr/>
            </a:pPr>
            <a:r>
              <a:rPr lang="es-ES" altLang="es-PE" b="1" dirty="0" smtClean="0">
                <a:solidFill>
                  <a:srgbClr val="002060"/>
                </a:solidFill>
                <a:latin typeface="+mj-lt"/>
              </a:rPr>
              <a:t>Constitución Política del Perú de 1993, Artículo 88</a:t>
            </a:r>
          </a:p>
          <a:p>
            <a:pPr algn="just">
              <a:buFont typeface="Arial" panose="020B0604020202020204" pitchFamily="34" charset="0"/>
              <a:buNone/>
              <a:defRPr/>
            </a:pPr>
            <a:r>
              <a:rPr lang="es-PE" altLang="es-PE" i="1" dirty="0" smtClean="0">
                <a:solidFill>
                  <a:srgbClr val="002060"/>
                </a:solidFill>
                <a:latin typeface="+mj-lt"/>
              </a:rPr>
              <a:t>“El Estado apoya preferentemente el desarrollo agrario. </a:t>
            </a:r>
            <a:r>
              <a:rPr lang="es-PE" altLang="es-PE" b="1" i="1" dirty="0" smtClean="0">
                <a:solidFill>
                  <a:srgbClr val="002060"/>
                </a:solidFill>
                <a:latin typeface="+mj-lt"/>
              </a:rPr>
              <a:t>Garantiza el derecho de propiedad sobre la tierra</a:t>
            </a:r>
            <a:r>
              <a:rPr lang="es-PE" altLang="es-PE" i="1" dirty="0" smtClean="0">
                <a:solidFill>
                  <a:srgbClr val="002060"/>
                </a:solidFill>
                <a:latin typeface="+mj-lt"/>
              </a:rPr>
              <a:t>, en forma privada o comunal o en cualquiera otra forma asociativa.</a:t>
            </a:r>
          </a:p>
          <a:p>
            <a:pPr algn="just">
              <a:buFont typeface="Arial" panose="020B0604020202020204" pitchFamily="34" charset="0"/>
              <a:buNone/>
              <a:defRPr/>
            </a:pPr>
            <a:r>
              <a:rPr lang="es-PE" altLang="es-PE" i="1" dirty="0" smtClean="0">
                <a:solidFill>
                  <a:srgbClr val="002060"/>
                </a:solidFill>
                <a:latin typeface="+mj-lt"/>
              </a:rPr>
              <a:t>	(…)” </a:t>
            </a:r>
          </a:p>
          <a:p>
            <a:pPr>
              <a:buFont typeface="Arial" panose="020B0604020202020204" pitchFamily="34" charset="0"/>
              <a:buNone/>
              <a:defRPr/>
            </a:pPr>
            <a:endParaRPr lang="es-ES" altLang="es-PE" sz="3600" dirty="0" smtClean="0"/>
          </a:p>
        </p:txBody>
      </p:sp>
      <p:sp>
        <p:nvSpPr>
          <p:cNvPr id="48131" name="3 Marcador de contenido"/>
          <p:cNvSpPr>
            <a:spLocks noGrp="1"/>
          </p:cNvSpPr>
          <p:nvPr>
            <p:ph sz="half" idx="2"/>
          </p:nvPr>
        </p:nvSpPr>
        <p:spPr>
          <a:xfrm>
            <a:off x="7235825" y="1600200"/>
            <a:ext cx="1450975" cy="4525963"/>
          </a:xfrm>
        </p:spPr>
        <p:txBody>
          <a:bodyPr/>
          <a:lstStyle/>
          <a:p>
            <a:pPr>
              <a:buFont typeface="Arial" panose="020B0604020202020204" pitchFamily="34" charset="0"/>
              <a:buNone/>
            </a:pPr>
            <a:endParaRPr lang="es-PE" altLang="es-PE" smtClean="0"/>
          </a:p>
          <a:p>
            <a:pPr>
              <a:buFont typeface="Arial" panose="020B0604020202020204" pitchFamily="34" charset="0"/>
              <a:buNone/>
            </a:pPr>
            <a:endParaRPr lang="es-ES" altLang="es-PE" smtClean="0"/>
          </a:p>
        </p:txBody>
      </p:sp>
      <p:sp>
        <p:nvSpPr>
          <p:cNvPr id="48132" name="1 Título"/>
          <p:cNvSpPr>
            <a:spLocks noGrp="1"/>
          </p:cNvSpPr>
          <p:nvPr>
            <p:ph type="title"/>
          </p:nvPr>
        </p:nvSpPr>
        <p:spPr>
          <a:xfrm>
            <a:off x="539750" y="404813"/>
            <a:ext cx="8229600" cy="1223962"/>
          </a:xfrm>
        </p:spPr>
        <p:txBody>
          <a:bodyPr/>
          <a:lstStyle/>
          <a:p>
            <a:r>
              <a:rPr lang="es-ES" altLang="es-US" sz="4000" b="1" smtClean="0">
                <a:solidFill>
                  <a:srgbClr val="002060"/>
                </a:solidFill>
              </a:rPr>
              <a:t>HC 0624-2010 no respetó derechos constitucionales</a:t>
            </a:r>
          </a:p>
        </p:txBody>
      </p:sp>
      <p:sp>
        <p:nvSpPr>
          <p:cNvPr id="6" name="1 Título"/>
          <p:cNvSpPr txBox="1">
            <a:spLocks/>
          </p:cNvSpPr>
          <p:nvPr/>
        </p:nvSpPr>
        <p:spPr bwMode="auto">
          <a:xfrm>
            <a:off x="692150" y="1773238"/>
            <a:ext cx="8229600" cy="1150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es-ES" sz="4000" b="1" dirty="0">
                <a:solidFill>
                  <a:srgbClr val="002060"/>
                </a:solidFill>
                <a:latin typeface="+mj-lt"/>
                <a:ea typeface="+mj-ea"/>
                <a:cs typeface="+mj-cs"/>
              </a:rPr>
              <a:t>Derecho de propiedad: La comunidad es propietaria según la Constitución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90537"/>
          </a:xfrm>
          <a:solidFill>
            <a:schemeClr val="accent5">
              <a:lumMod val="40000"/>
              <a:lumOff val="60000"/>
            </a:schemeClr>
          </a:solidFill>
        </p:spPr>
        <p:txBody>
          <a:bodyPr/>
          <a:lstStyle/>
          <a:p>
            <a:pPr>
              <a:defRPr/>
            </a:pPr>
            <a:r>
              <a:rPr lang="es-PE" b="1" dirty="0" smtClean="0">
                <a:solidFill>
                  <a:schemeClr val="tx2">
                    <a:lumMod val="75000"/>
                  </a:schemeClr>
                </a:solidFill>
              </a:rPr>
              <a:t>¿Dónde se ubica la comunidad?</a:t>
            </a:r>
          </a:p>
        </p:txBody>
      </p:sp>
      <p:pic>
        <p:nvPicPr>
          <p:cNvPr id="20483" name="Content Placeholder 4" descr="mapa_madre_de_dios.jpg"/>
          <p:cNvPicPr>
            <a:picLocks noGrp="1" noChangeAspect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11188" y="981075"/>
            <a:ext cx="3797300" cy="5037138"/>
          </a:xfrm>
          <a:ln w="28575">
            <a:solidFill>
              <a:srgbClr val="0070C0"/>
            </a:solidFill>
            <a:miter lim="800000"/>
            <a:headEnd/>
            <a:tailEnd/>
          </a:ln>
        </p:spPr>
      </p:pic>
      <p:pic>
        <p:nvPicPr>
          <p:cNvPr id="20484" name="Content Placeholder 5" descr="madre-de-dios.png"/>
          <p:cNvPicPr>
            <a:picLocks noGrp="1" noChangeAspect="1"/>
          </p:cNvPicPr>
          <p:nvPr>
            <p:ph sz="half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003800" y="981075"/>
            <a:ext cx="3817938" cy="4338638"/>
          </a:xfrm>
        </p:spPr>
      </p:pic>
      <p:sp>
        <p:nvSpPr>
          <p:cNvPr id="8" name="Curved Up Arrow 7"/>
          <p:cNvSpPr/>
          <p:nvPr/>
        </p:nvSpPr>
        <p:spPr>
          <a:xfrm rot="20428091" flipV="1">
            <a:off x="3686175" y="2921000"/>
            <a:ext cx="2563813" cy="741363"/>
          </a:xfrm>
          <a:prstGeom prst="curvedUpArrow">
            <a:avLst>
              <a:gd name="adj1" fmla="val 25273"/>
              <a:gd name="adj2" fmla="val 50000"/>
              <a:gd name="adj3" fmla="val 60815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s-PE">
              <a:solidFill>
                <a:prstClr val="black"/>
              </a:solidFill>
            </a:endParaRPr>
          </a:p>
        </p:txBody>
      </p:sp>
      <p:sp>
        <p:nvSpPr>
          <p:cNvPr id="20486" name="Title 1"/>
          <p:cNvSpPr txBox="1">
            <a:spLocks/>
          </p:cNvSpPr>
          <p:nvPr/>
        </p:nvSpPr>
        <p:spPr bwMode="auto">
          <a:xfrm>
            <a:off x="196850" y="6170613"/>
            <a:ext cx="8424863" cy="48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s-PE" altLang="es-PE" sz="2400" b="1">
                <a:solidFill>
                  <a:srgbClr val="000000"/>
                </a:solidFill>
                <a:cs typeface="Arial" panose="020B0604020202020204" pitchFamily="34" charset="0"/>
              </a:rPr>
              <a:t>Distrito y provincia de Tambopata, región Madre de Dios</a:t>
            </a:r>
          </a:p>
        </p:txBody>
      </p:sp>
      <p:pic>
        <p:nvPicPr>
          <p:cNvPr id="20487" name="Picture 9" descr="tres-islas 088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9700" y="4724400"/>
            <a:ext cx="1884363" cy="1412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Curved Up Arrow 10"/>
          <p:cNvSpPr/>
          <p:nvPr/>
        </p:nvSpPr>
        <p:spPr>
          <a:xfrm rot="6324090" flipV="1">
            <a:off x="6662738" y="4745038"/>
            <a:ext cx="1900237" cy="604837"/>
          </a:xfrm>
          <a:prstGeom prst="curvedUpArrow">
            <a:avLst>
              <a:gd name="adj1" fmla="val 25273"/>
              <a:gd name="adj2" fmla="val 50000"/>
              <a:gd name="adj3" fmla="val 60815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s-PE">
              <a:solidFill>
                <a:prstClr val="black"/>
              </a:solidFill>
            </a:endParaRPr>
          </a:p>
        </p:txBody>
      </p:sp>
      <p:sp>
        <p:nvSpPr>
          <p:cNvPr id="20489" name="Title 1"/>
          <p:cNvSpPr txBox="1">
            <a:spLocks/>
          </p:cNvSpPr>
          <p:nvPr/>
        </p:nvSpPr>
        <p:spPr bwMode="auto">
          <a:xfrm>
            <a:off x="4859338" y="6237288"/>
            <a:ext cx="3910012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es-PE" altLang="es-PE" sz="2400">
              <a:solidFill>
                <a:srgbClr val="000000"/>
              </a:solidFill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1 Título"/>
          <p:cNvSpPr>
            <a:spLocks noGrp="1"/>
          </p:cNvSpPr>
          <p:nvPr>
            <p:ph type="title"/>
          </p:nvPr>
        </p:nvSpPr>
        <p:spPr>
          <a:xfrm>
            <a:off x="457200" y="704850"/>
            <a:ext cx="8229600" cy="1143000"/>
          </a:xfrm>
        </p:spPr>
        <p:txBody>
          <a:bodyPr/>
          <a:lstStyle/>
          <a:p>
            <a:r>
              <a:rPr lang="es-ES" altLang="es-US" sz="4000" b="1" smtClean="0">
                <a:solidFill>
                  <a:srgbClr val="002060"/>
                </a:solidFill>
              </a:rPr>
              <a:t>La Comunidad es propietaria de su territorio y tiene autonomía</a:t>
            </a:r>
            <a:br>
              <a:rPr lang="es-ES" altLang="es-US" sz="4000" b="1" smtClean="0">
                <a:solidFill>
                  <a:srgbClr val="002060"/>
                </a:solidFill>
              </a:rPr>
            </a:br>
            <a:endParaRPr lang="es-ES" altLang="es-US" sz="4000" b="1" smtClean="0">
              <a:solidFill>
                <a:srgbClr val="002060"/>
              </a:solidFill>
            </a:endParaRPr>
          </a:p>
        </p:txBody>
      </p:sp>
      <p:sp>
        <p:nvSpPr>
          <p:cNvPr id="34819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8147050" cy="4924425"/>
          </a:xfrm>
        </p:spPr>
        <p:txBody>
          <a:bodyPr/>
          <a:lstStyle/>
          <a:p>
            <a:pPr>
              <a:buFont typeface="Arial" panose="020B0604020202020204" pitchFamily="34" charset="0"/>
              <a:buNone/>
              <a:defRPr/>
            </a:pPr>
            <a:r>
              <a:rPr lang="es-ES" altLang="es-PE" sz="2400" b="1" dirty="0" smtClean="0">
                <a:solidFill>
                  <a:srgbClr val="002060"/>
                </a:solidFill>
                <a:latin typeface="+mj-lt"/>
              </a:rPr>
              <a:t>Constitución Política del Perú de 1993, Artículo 88 y 89</a:t>
            </a:r>
          </a:p>
          <a:p>
            <a:pPr>
              <a:buFont typeface="Arial" panose="020B0604020202020204" pitchFamily="34" charset="0"/>
              <a:buNone/>
              <a:defRPr/>
            </a:pPr>
            <a:r>
              <a:rPr lang="es-PE" altLang="es-PE" sz="2400" dirty="0" smtClean="0">
                <a:solidFill>
                  <a:srgbClr val="002060"/>
                </a:solidFill>
                <a:latin typeface="+mj-lt"/>
              </a:rPr>
              <a:t>Art. 88. Propiedad comunal</a:t>
            </a:r>
          </a:p>
          <a:p>
            <a:pPr>
              <a:buFont typeface="Arial" panose="020B0604020202020204" pitchFamily="34" charset="0"/>
              <a:buNone/>
              <a:defRPr/>
            </a:pPr>
            <a:r>
              <a:rPr lang="es-PE" altLang="es-PE" sz="2400" dirty="0" smtClean="0">
                <a:solidFill>
                  <a:srgbClr val="002060"/>
                </a:solidFill>
                <a:latin typeface="+mj-lt"/>
              </a:rPr>
              <a:t>    Art. 89</a:t>
            </a:r>
            <a:r>
              <a:rPr lang="es-PE" altLang="es-PE" sz="2400" b="1" dirty="0" smtClean="0">
                <a:solidFill>
                  <a:srgbClr val="002060"/>
                </a:solidFill>
                <a:latin typeface="+mj-lt"/>
              </a:rPr>
              <a:t> </a:t>
            </a:r>
            <a:r>
              <a:rPr lang="es-PE" altLang="es-PE" sz="2500" dirty="0" smtClean="0">
                <a:solidFill>
                  <a:srgbClr val="002060"/>
                </a:solidFill>
                <a:latin typeface="+mj-lt"/>
              </a:rPr>
              <a:t>“</a:t>
            </a:r>
            <a:r>
              <a:rPr lang="es-PE" altLang="es-PE" sz="2500" i="1" dirty="0" smtClean="0">
                <a:solidFill>
                  <a:srgbClr val="002060"/>
                </a:solidFill>
                <a:latin typeface="+mj-lt"/>
              </a:rPr>
              <a:t>Las Comunidades Campesinas y las Nativas tienen existencia legal y son personas jurídicas.</a:t>
            </a:r>
          </a:p>
          <a:p>
            <a:pPr>
              <a:buFont typeface="Arial" panose="020B0604020202020204" pitchFamily="34" charset="0"/>
              <a:buNone/>
              <a:defRPr/>
            </a:pPr>
            <a:r>
              <a:rPr lang="es-PE" altLang="es-PE" sz="2500" i="1" dirty="0" smtClean="0">
                <a:solidFill>
                  <a:srgbClr val="002060"/>
                </a:solidFill>
                <a:latin typeface="+mj-lt"/>
              </a:rPr>
              <a:t>	Son </a:t>
            </a:r>
            <a:r>
              <a:rPr lang="es-PE" altLang="es-PE" sz="2500" b="1" i="1" dirty="0" smtClean="0">
                <a:solidFill>
                  <a:srgbClr val="002060"/>
                </a:solidFill>
                <a:latin typeface="+mj-lt"/>
              </a:rPr>
              <a:t>autónomas</a:t>
            </a:r>
            <a:r>
              <a:rPr lang="es-PE" altLang="es-PE" sz="2500" i="1" dirty="0" smtClean="0">
                <a:solidFill>
                  <a:srgbClr val="002060"/>
                </a:solidFill>
                <a:latin typeface="+mj-lt"/>
              </a:rPr>
              <a:t> en su organización, en el trabajo comunal y en el uso y la </a:t>
            </a:r>
            <a:r>
              <a:rPr lang="es-PE" altLang="es-PE" sz="2500" b="1" i="1" dirty="0" smtClean="0">
                <a:solidFill>
                  <a:srgbClr val="002060"/>
                </a:solidFill>
                <a:latin typeface="+mj-lt"/>
              </a:rPr>
              <a:t>libre disposición de sus tierras</a:t>
            </a:r>
            <a:r>
              <a:rPr lang="es-PE" altLang="es-PE" sz="2500" i="1" dirty="0" smtClean="0">
                <a:solidFill>
                  <a:srgbClr val="002060"/>
                </a:solidFill>
                <a:latin typeface="+mj-lt"/>
              </a:rPr>
              <a:t>, así como en lo </a:t>
            </a:r>
            <a:r>
              <a:rPr lang="es-PE" altLang="es-PE" sz="2500" b="1" i="1" dirty="0" smtClean="0">
                <a:solidFill>
                  <a:srgbClr val="002060"/>
                </a:solidFill>
                <a:latin typeface="+mj-lt"/>
              </a:rPr>
              <a:t>económico y administrativo</a:t>
            </a:r>
            <a:r>
              <a:rPr lang="es-PE" altLang="es-PE" sz="2500" i="1" dirty="0" smtClean="0">
                <a:solidFill>
                  <a:srgbClr val="002060"/>
                </a:solidFill>
                <a:latin typeface="+mj-lt"/>
              </a:rPr>
              <a:t>, dentro del marco  que la ley establece. La propiedad de sus tierras es imprescriptible, salvo en el caso de abandono previsto en el artículo anterior.</a:t>
            </a:r>
          </a:p>
          <a:p>
            <a:pPr>
              <a:buFont typeface="Arial" panose="020B0604020202020204" pitchFamily="34" charset="0"/>
              <a:buNone/>
              <a:defRPr/>
            </a:pPr>
            <a:r>
              <a:rPr lang="es-PE" altLang="es-PE" sz="2500" i="1" dirty="0" smtClean="0">
                <a:solidFill>
                  <a:srgbClr val="002060"/>
                </a:solidFill>
                <a:latin typeface="+mj-lt"/>
              </a:rPr>
              <a:t>	El Estado respeta la identidad cultural de las Comunidades Campesinas y Nativas.”</a:t>
            </a:r>
            <a:endParaRPr lang="es-ES" altLang="es-PE" sz="2500" i="1" dirty="0" smtClean="0">
              <a:solidFill>
                <a:srgbClr val="002060"/>
              </a:solidFill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Content Placeholder 2"/>
          <p:cNvSpPr>
            <a:spLocks noGrp="1"/>
          </p:cNvSpPr>
          <p:nvPr>
            <p:ph sz="half" idx="1"/>
          </p:nvPr>
        </p:nvSpPr>
        <p:spPr>
          <a:xfrm>
            <a:off x="395288" y="1484313"/>
            <a:ext cx="8497887" cy="4968875"/>
          </a:xfrm>
        </p:spPr>
        <p:txBody>
          <a:bodyPr/>
          <a:lstStyle/>
          <a:p>
            <a:pPr eaLnBrk="1" hangingPunct="1">
              <a:buFont typeface="Arial" panose="020B0604020202020204" pitchFamily="34" charset="0"/>
              <a:buNone/>
              <a:defRPr/>
            </a:pPr>
            <a:r>
              <a:rPr lang="es-ES" altLang="es-PE" sz="3200" b="1" dirty="0" smtClean="0">
                <a:solidFill>
                  <a:srgbClr val="002060"/>
                </a:solidFill>
                <a:latin typeface="+mj-lt"/>
              </a:rPr>
              <a:t>Constitución Política del Perú de 1993, Artículo 149 </a:t>
            </a:r>
            <a:endParaRPr lang="es-PE" altLang="es-PE" sz="3200" b="1" dirty="0" smtClean="0">
              <a:solidFill>
                <a:srgbClr val="002060"/>
              </a:solidFill>
              <a:latin typeface="+mj-lt"/>
            </a:endParaRPr>
          </a:p>
          <a:p>
            <a:pPr eaLnBrk="1" hangingPunct="1">
              <a:buFont typeface="Arial" panose="020B0604020202020204" pitchFamily="34" charset="0"/>
              <a:buNone/>
              <a:defRPr/>
            </a:pPr>
            <a:r>
              <a:rPr lang="es-ES" altLang="es-PE" sz="3200" b="1" dirty="0" smtClean="0">
                <a:solidFill>
                  <a:srgbClr val="002060"/>
                </a:solidFill>
                <a:latin typeface="+mj-lt"/>
              </a:rPr>
              <a:t>“</a:t>
            </a:r>
            <a:r>
              <a:rPr lang="es-ES" altLang="es-PE" i="1" dirty="0" smtClean="0">
                <a:solidFill>
                  <a:srgbClr val="002060"/>
                </a:solidFill>
                <a:latin typeface="+mj-lt"/>
              </a:rPr>
              <a:t>Las autoridades de </a:t>
            </a:r>
            <a:r>
              <a:rPr lang="es-ES" altLang="es-PE" b="1" i="1" dirty="0" smtClean="0">
                <a:solidFill>
                  <a:srgbClr val="002060"/>
                </a:solidFill>
                <a:latin typeface="+mj-lt"/>
              </a:rPr>
              <a:t>las</a:t>
            </a:r>
            <a:r>
              <a:rPr lang="es-ES" altLang="es-PE" i="1" dirty="0" smtClean="0">
                <a:solidFill>
                  <a:srgbClr val="002060"/>
                </a:solidFill>
                <a:latin typeface="+mj-lt"/>
              </a:rPr>
              <a:t> </a:t>
            </a:r>
            <a:r>
              <a:rPr lang="es-ES" altLang="es-PE" b="1" i="1" dirty="0" smtClean="0">
                <a:solidFill>
                  <a:srgbClr val="002060"/>
                </a:solidFill>
                <a:latin typeface="+mj-lt"/>
              </a:rPr>
              <a:t>Comunidades </a:t>
            </a:r>
            <a:r>
              <a:rPr lang="es-ES" altLang="es-PE" i="1" dirty="0" smtClean="0">
                <a:solidFill>
                  <a:srgbClr val="002060"/>
                </a:solidFill>
                <a:latin typeface="+mj-lt"/>
              </a:rPr>
              <a:t>Campesinas</a:t>
            </a:r>
            <a:r>
              <a:rPr lang="es-ES" altLang="es-PE" b="1" i="1" dirty="0" smtClean="0">
                <a:solidFill>
                  <a:srgbClr val="002060"/>
                </a:solidFill>
                <a:latin typeface="+mj-lt"/>
              </a:rPr>
              <a:t> </a:t>
            </a:r>
            <a:r>
              <a:rPr lang="es-ES" altLang="es-PE" i="1" dirty="0" smtClean="0">
                <a:solidFill>
                  <a:srgbClr val="002060"/>
                </a:solidFill>
                <a:latin typeface="+mj-lt"/>
              </a:rPr>
              <a:t>y</a:t>
            </a:r>
            <a:r>
              <a:rPr lang="es-ES" altLang="es-PE" b="1" i="1" dirty="0" smtClean="0">
                <a:solidFill>
                  <a:srgbClr val="002060"/>
                </a:solidFill>
                <a:latin typeface="+mj-lt"/>
              </a:rPr>
              <a:t> Nativas</a:t>
            </a:r>
            <a:r>
              <a:rPr lang="es-ES" altLang="es-PE" i="1" dirty="0" smtClean="0">
                <a:solidFill>
                  <a:srgbClr val="002060"/>
                </a:solidFill>
                <a:latin typeface="+mj-lt"/>
              </a:rPr>
              <a:t>, con el apoyo de las Rondas Campesinas, pueden ejercer las </a:t>
            </a:r>
            <a:r>
              <a:rPr lang="es-ES" altLang="es-PE" b="1" i="1" dirty="0" smtClean="0">
                <a:solidFill>
                  <a:srgbClr val="002060"/>
                </a:solidFill>
                <a:latin typeface="+mj-lt"/>
              </a:rPr>
              <a:t>funciones jurisdiccionales</a:t>
            </a:r>
            <a:r>
              <a:rPr lang="es-ES" altLang="es-PE" i="1" dirty="0" smtClean="0">
                <a:solidFill>
                  <a:srgbClr val="002060"/>
                </a:solidFill>
                <a:latin typeface="+mj-lt"/>
              </a:rPr>
              <a:t> </a:t>
            </a:r>
            <a:r>
              <a:rPr lang="es-ES" altLang="es-PE" b="1" i="1" dirty="0" smtClean="0">
                <a:solidFill>
                  <a:srgbClr val="002060"/>
                </a:solidFill>
                <a:latin typeface="+mj-lt"/>
              </a:rPr>
              <a:t>dentro de su ámbito territorial</a:t>
            </a:r>
            <a:r>
              <a:rPr lang="es-ES" altLang="es-PE" i="1" dirty="0" smtClean="0">
                <a:solidFill>
                  <a:srgbClr val="002060"/>
                </a:solidFill>
                <a:latin typeface="+mj-lt"/>
              </a:rPr>
              <a:t> de conformidad con el </a:t>
            </a:r>
            <a:r>
              <a:rPr lang="es-ES" altLang="es-PE" b="1" i="1" dirty="0" smtClean="0">
                <a:solidFill>
                  <a:srgbClr val="002060"/>
                </a:solidFill>
                <a:latin typeface="+mj-lt"/>
              </a:rPr>
              <a:t>derecho consuetudinario</a:t>
            </a:r>
            <a:r>
              <a:rPr lang="es-ES" altLang="es-PE" i="1" dirty="0" smtClean="0">
                <a:solidFill>
                  <a:srgbClr val="002060"/>
                </a:solidFill>
                <a:latin typeface="+mj-lt"/>
              </a:rPr>
              <a:t>, siempre que no violen los derechos fundamentales de la persona. La ley establece las formas de </a:t>
            </a:r>
            <a:r>
              <a:rPr lang="es-ES" altLang="es-PE" b="1" i="1" dirty="0" smtClean="0">
                <a:solidFill>
                  <a:srgbClr val="002060"/>
                </a:solidFill>
                <a:latin typeface="+mj-lt"/>
              </a:rPr>
              <a:t>coordinación</a:t>
            </a:r>
            <a:r>
              <a:rPr lang="es-ES" altLang="es-PE" i="1" dirty="0" smtClean="0">
                <a:solidFill>
                  <a:srgbClr val="002060"/>
                </a:solidFill>
                <a:latin typeface="+mj-lt"/>
              </a:rPr>
              <a:t> de dicha </a:t>
            </a:r>
            <a:r>
              <a:rPr lang="es-ES" altLang="es-PE" b="1" i="1" dirty="0" smtClean="0">
                <a:solidFill>
                  <a:srgbClr val="002060"/>
                </a:solidFill>
                <a:latin typeface="+mj-lt"/>
              </a:rPr>
              <a:t>jurisdicción especial</a:t>
            </a:r>
            <a:r>
              <a:rPr lang="es-ES" altLang="es-PE" i="1" dirty="0" smtClean="0">
                <a:solidFill>
                  <a:srgbClr val="002060"/>
                </a:solidFill>
                <a:latin typeface="+mj-lt"/>
              </a:rPr>
              <a:t> con los Juzgados de Paz y con las demás instancias del Poder Judicial.”</a:t>
            </a:r>
            <a:endParaRPr lang="es-PE" altLang="es-PE" i="1" dirty="0" smtClean="0">
              <a:solidFill>
                <a:srgbClr val="002060"/>
              </a:solidFill>
              <a:latin typeface="+mj-lt"/>
            </a:endParaRPr>
          </a:p>
        </p:txBody>
      </p:sp>
      <p:sp>
        <p:nvSpPr>
          <p:cNvPr id="5" name="1 Título"/>
          <p:cNvSpPr txBox="1">
            <a:spLocks/>
          </p:cNvSpPr>
          <p:nvPr/>
        </p:nvSpPr>
        <p:spPr bwMode="auto">
          <a:xfrm>
            <a:off x="539750" y="404813"/>
            <a:ext cx="8229600" cy="1223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es-ES" sz="4000" b="1" dirty="0">
                <a:solidFill>
                  <a:srgbClr val="002060"/>
                </a:solidFill>
                <a:latin typeface="+mj-lt"/>
                <a:ea typeface="+mj-ea"/>
                <a:cs typeface="+mj-cs"/>
              </a:rPr>
              <a:t>HC 0624-2010 no respetó autonomía jurisdiccional</a:t>
            </a:r>
          </a:p>
          <a:p>
            <a:pPr algn="ctr">
              <a:defRPr/>
            </a:pPr>
            <a:endParaRPr lang="es-ES" sz="4000" b="1" dirty="0"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147050" cy="561975"/>
          </a:xfrm>
        </p:spPr>
        <p:txBody>
          <a:bodyPr/>
          <a:lstStyle/>
          <a:p>
            <a:pPr eaLnBrk="1" hangingPunct="1"/>
            <a:r>
              <a:rPr lang="es-PE" altLang="es-US" sz="3300" b="1" smtClean="0">
                <a:solidFill>
                  <a:srgbClr val="002060"/>
                </a:solidFill>
              </a:rPr>
              <a:t>Base legal de la decisión indígena</a:t>
            </a:r>
          </a:p>
        </p:txBody>
      </p:sp>
      <p:sp>
        <p:nvSpPr>
          <p:cNvPr id="36867" name="Content Placeholder 2"/>
          <p:cNvSpPr>
            <a:spLocks noGrp="1"/>
          </p:cNvSpPr>
          <p:nvPr>
            <p:ph sz="half" idx="1"/>
          </p:nvPr>
        </p:nvSpPr>
        <p:spPr>
          <a:xfrm>
            <a:off x="468313" y="1052513"/>
            <a:ext cx="4319587" cy="2089150"/>
          </a:xfrm>
        </p:spPr>
        <p:txBody>
          <a:bodyPr/>
          <a:lstStyle/>
          <a:p>
            <a:pPr eaLnBrk="1" hangingPunct="1">
              <a:defRPr/>
            </a:pPr>
            <a:r>
              <a:rPr lang="es-PE" altLang="es-PE" dirty="0" smtClean="0">
                <a:solidFill>
                  <a:srgbClr val="002060"/>
                </a:solidFill>
                <a:latin typeface="+mj-lt"/>
              </a:rPr>
              <a:t>La comunidad tomó la </a:t>
            </a:r>
            <a:r>
              <a:rPr lang="es-PE" altLang="es-PE" b="1" dirty="0" smtClean="0">
                <a:solidFill>
                  <a:srgbClr val="002060"/>
                </a:solidFill>
                <a:latin typeface="+mj-lt"/>
              </a:rPr>
              <a:t>decisión en asamblea</a:t>
            </a:r>
            <a:r>
              <a:rPr lang="es-PE" altLang="es-PE" dirty="0" smtClean="0">
                <a:solidFill>
                  <a:srgbClr val="002060"/>
                </a:solidFill>
                <a:latin typeface="+mj-lt"/>
              </a:rPr>
              <a:t>, conforme a su </a:t>
            </a:r>
            <a:r>
              <a:rPr lang="es-PE" altLang="es-PE" b="1" dirty="0" smtClean="0">
                <a:solidFill>
                  <a:srgbClr val="002060"/>
                </a:solidFill>
                <a:latin typeface="+mj-lt"/>
              </a:rPr>
              <a:t>derecho consuetudinario</a:t>
            </a:r>
            <a:r>
              <a:rPr lang="es-PE" altLang="es-PE" dirty="0" smtClean="0">
                <a:solidFill>
                  <a:srgbClr val="002060"/>
                </a:solidFill>
                <a:latin typeface="+mj-lt"/>
              </a:rPr>
              <a:t>, y conforme a la Constitución del Perú.</a:t>
            </a:r>
          </a:p>
        </p:txBody>
      </p:sp>
      <p:pic>
        <p:nvPicPr>
          <p:cNvPr id="51204" name="Content Placeholder 4" descr="tres-estrellas-2 030.JPG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076825" y="1125538"/>
            <a:ext cx="3533775" cy="2647950"/>
          </a:xfrm>
        </p:spPr>
      </p:pic>
      <p:sp>
        <p:nvSpPr>
          <p:cNvPr id="6" name="Content Placeholder 2"/>
          <p:cNvSpPr txBox="1">
            <a:spLocks/>
          </p:cNvSpPr>
          <p:nvPr/>
        </p:nvSpPr>
        <p:spPr bwMode="auto">
          <a:xfrm>
            <a:off x="503238" y="3789363"/>
            <a:ext cx="8172450" cy="2735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  <a:defRPr/>
            </a:pPr>
            <a:r>
              <a:rPr lang="es-PE" sz="2600" dirty="0">
                <a:solidFill>
                  <a:srgbClr val="002060"/>
                </a:solidFill>
                <a:latin typeface="+mj-lt"/>
              </a:rPr>
              <a:t>La Constitución reconoce a las comunidades:</a:t>
            </a:r>
          </a:p>
          <a:p>
            <a:pPr marL="342900" indent="-342900">
              <a:spcBef>
                <a:spcPct val="20000"/>
              </a:spcBef>
              <a:buFont typeface="Arial" charset="0"/>
              <a:buChar char="•"/>
              <a:defRPr/>
            </a:pPr>
            <a:r>
              <a:rPr lang="es-PE" sz="2600" b="1" dirty="0">
                <a:solidFill>
                  <a:srgbClr val="002060"/>
                </a:solidFill>
                <a:latin typeface="+mj-lt"/>
              </a:rPr>
              <a:t>Autonomía</a:t>
            </a:r>
            <a:r>
              <a:rPr lang="es-PE" sz="2600" dirty="0">
                <a:solidFill>
                  <a:srgbClr val="002060"/>
                </a:solidFill>
                <a:latin typeface="+mj-lt"/>
              </a:rPr>
              <a:t> en su </a:t>
            </a:r>
            <a:r>
              <a:rPr lang="es-PE" sz="2600" b="1" dirty="0">
                <a:solidFill>
                  <a:srgbClr val="002060"/>
                </a:solidFill>
                <a:latin typeface="+mj-lt"/>
              </a:rPr>
              <a:t>organización,</a:t>
            </a:r>
            <a:r>
              <a:rPr lang="es-PE" sz="2600" dirty="0">
                <a:solidFill>
                  <a:srgbClr val="002060"/>
                </a:solidFill>
                <a:latin typeface="+mj-lt"/>
              </a:rPr>
              <a:t> </a:t>
            </a:r>
            <a:r>
              <a:rPr lang="es-PE" sz="2600" b="1" dirty="0">
                <a:solidFill>
                  <a:srgbClr val="002060"/>
                </a:solidFill>
                <a:latin typeface="+mj-lt"/>
              </a:rPr>
              <a:t>uso de su tierra</a:t>
            </a:r>
            <a:r>
              <a:rPr lang="es-PE" sz="2600" dirty="0">
                <a:solidFill>
                  <a:srgbClr val="002060"/>
                </a:solidFill>
                <a:latin typeface="+mj-lt"/>
              </a:rPr>
              <a:t>, a</a:t>
            </a:r>
            <a:r>
              <a:rPr lang="es-PE" sz="2600" b="1" dirty="0">
                <a:solidFill>
                  <a:srgbClr val="002060"/>
                </a:solidFill>
                <a:latin typeface="+mj-lt"/>
              </a:rPr>
              <a:t>dministración, economía; y respeta su identidad cultural</a:t>
            </a:r>
            <a:r>
              <a:rPr lang="es-PE" sz="2600" dirty="0">
                <a:solidFill>
                  <a:srgbClr val="002060"/>
                </a:solidFill>
                <a:latin typeface="+mj-lt"/>
              </a:rPr>
              <a:t> (arts. 88 y 89).</a:t>
            </a:r>
          </a:p>
          <a:p>
            <a:pPr marL="342900" indent="-342900">
              <a:spcBef>
                <a:spcPct val="20000"/>
              </a:spcBef>
              <a:buFont typeface="Arial" charset="0"/>
              <a:buChar char="•"/>
              <a:defRPr/>
            </a:pPr>
            <a:r>
              <a:rPr lang="es-PE" sz="2600" b="1" dirty="0">
                <a:solidFill>
                  <a:srgbClr val="002060"/>
                </a:solidFill>
                <a:latin typeface="+mj-lt"/>
              </a:rPr>
              <a:t>Funciones jurisdiccionales </a:t>
            </a:r>
            <a:r>
              <a:rPr lang="es-PE" sz="2600" dirty="0">
                <a:solidFill>
                  <a:srgbClr val="002060"/>
                </a:solidFill>
                <a:latin typeface="+mj-lt"/>
              </a:rPr>
              <a:t>dentro de su territorio (art. 149).</a:t>
            </a:r>
          </a:p>
          <a:p>
            <a:pPr marL="342900" indent="-342900">
              <a:spcBef>
                <a:spcPct val="20000"/>
              </a:spcBef>
              <a:defRPr/>
            </a:pPr>
            <a:endParaRPr lang="es-PE" sz="2800" dirty="0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Title 1"/>
          <p:cNvSpPr>
            <a:spLocks noGrp="1"/>
          </p:cNvSpPr>
          <p:nvPr>
            <p:ph type="title"/>
          </p:nvPr>
        </p:nvSpPr>
        <p:spPr>
          <a:xfrm>
            <a:off x="250825" y="274638"/>
            <a:ext cx="8435975" cy="561975"/>
          </a:xfrm>
        </p:spPr>
        <p:txBody>
          <a:bodyPr/>
          <a:lstStyle/>
          <a:p>
            <a:pPr eaLnBrk="1" hangingPunct="1"/>
            <a:r>
              <a:rPr lang="es-PE" altLang="es-US" b="1" smtClean="0">
                <a:solidFill>
                  <a:srgbClr val="002060"/>
                </a:solidFill>
              </a:rPr>
              <a:t>Decisión comunal razonable</a:t>
            </a:r>
          </a:p>
        </p:txBody>
      </p:sp>
      <p:sp>
        <p:nvSpPr>
          <p:cNvPr id="37891" name="Content Placeholder 2"/>
          <p:cNvSpPr>
            <a:spLocks noGrp="1"/>
          </p:cNvSpPr>
          <p:nvPr>
            <p:ph sz="half" idx="1"/>
          </p:nvPr>
        </p:nvSpPr>
        <p:spPr>
          <a:xfrm>
            <a:off x="179388" y="1052513"/>
            <a:ext cx="4321175" cy="5616575"/>
          </a:xfrm>
        </p:spPr>
        <p:txBody>
          <a:bodyPr/>
          <a:lstStyle/>
          <a:p>
            <a:pPr eaLnBrk="1" hangingPunct="1">
              <a:buFont typeface="Arial" panose="020B0604020202020204" pitchFamily="34" charset="0"/>
              <a:buNone/>
              <a:defRPr/>
            </a:pPr>
            <a:r>
              <a:rPr lang="es-PE" altLang="es-PE" dirty="0" smtClean="0"/>
              <a:t>	</a:t>
            </a:r>
            <a:r>
              <a:rPr lang="es-PE" altLang="es-PE" dirty="0" smtClean="0">
                <a:solidFill>
                  <a:srgbClr val="002060"/>
                </a:solidFill>
                <a:latin typeface="+mj-lt"/>
              </a:rPr>
              <a:t>La comunidad Tres Islas tomó una decisión que tiene carácter de </a:t>
            </a:r>
            <a:r>
              <a:rPr lang="es-PE" altLang="es-PE" b="1" dirty="0" smtClean="0">
                <a:solidFill>
                  <a:srgbClr val="002060"/>
                </a:solidFill>
                <a:latin typeface="+mj-lt"/>
              </a:rPr>
              <a:t>mandato judicial</a:t>
            </a:r>
            <a:r>
              <a:rPr lang="es-PE" altLang="es-PE" dirty="0" smtClean="0">
                <a:solidFill>
                  <a:srgbClr val="002060"/>
                </a:solidFill>
                <a:latin typeface="+mj-lt"/>
              </a:rPr>
              <a:t>, que consistió en </a:t>
            </a:r>
            <a:r>
              <a:rPr lang="es-PE" altLang="es-PE" b="1" dirty="0" smtClean="0">
                <a:solidFill>
                  <a:srgbClr val="002060"/>
                </a:solidFill>
                <a:latin typeface="+mj-lt"/>
              </a:rPr>
              <a:t>controlar el ingreso de terceros </a:t>
            </a:r>
            <a:r>
              <a:rPr lang="es-PE" altLang="es-PE" dirty="0" smtClean="0">
                <a:solidFill>
                  <a:srgbClr val="002060"/>
                </a:solidFill>
                <a:latin typeface="+mj-lt"/>
              </a:rPr>
              <a:t>para poder evitar la tala  ilegal, la minería informal, la venta ilegal de combustible, la prostitución y la trata de personas dentro de su territorio.</a:t>
            </a:r>
          </a:p>
        </p:txBody>
      </p:sp>
      <p:pic>
        <p:nvPicPr>
          <p:cNvPr id="52228" name="Content Placeholder 4" descr="tres-islas 058.JPG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787900" y="981075"/>
            <a:ext cx="3240088" cy="1912938"/>
          </a:xfrm>
        </p:spPr>
      </p:pic>
      <p:sp>
        <p:nvSpPr>
          <p:cNvPr id="37893" name="TextBox 5"/>
          <p:cNvSpPr txBox="1">
            <a:spLocks noChangeArrowheads="1"/>
          </p:cNvSpPr>
          <p:nvPr/>
        </p:nvSpPr>
        <p:spPr bwMode="auto">
          <a:xfrm>
            <a:off x="4716463" y="2924175"/>
            <a:ext cx="4248150" cy="3046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r>
              <a:rPr lang="es-PE" altLang="es-PE" sz="2400" dirty="0" smtClean="0">
                <a:solidFill>
                  <a:srgbClr val="002060"/>
                </a:solidFill>
                <a:latin typeface="+mj-lt"/>
              </a:rPr>
              <a:t>El </a:t>
            </a:r>
            <a:r>
              <a:rPr lang="es-PE" altLang="es-PE" sz="2400" b="1" dirty="0" smtClean="0">
                <a:solidFill>
                  <a:srgbClr val="002060"/>
                </a:solidFill>
                <a:latin typeface="+mj-lt"/>
              </a:rPr>
              <a:t>control de ingresos</a:t>
            </a:r>
            <a:r>
              <a:rPr lang="es-PE" altLang="es-PE" sz="2400" dirty="0" smtClean="0">
                <a:solidFill>
                  <a:srgbClr val="002060"/>
                </a:solidFill>
                <a:latin typeface="+mj-lt"/>
              </a:rPr>
              <a:t>/ salidas, y la </a:t>
            </a:r>
            <a:r>
              <a:rPr lang="es-PE" altLang="es-PE" sz="2400" b="1" dirty="0" smtClean="0">
                <a:solidFill>
                  <a:srgbClr val="002060"/>
                </a:solidFill>
                <a:latin typeface="+mj-lt"/>
              </a:rPr>
              <a:t>posible restricción del libre tránsito, </a:t>
            </a:r>
            <a:r>
              <a:rPr lang="es-PE" altLang="es-PE" sz="2400" dirty="0" smtClean="0">
                <a:solidFill>
                  <a:srgbClr val="002060"/>
                </a:solidFill>
                <a:latin typeface="+mj-lt"/>
              </a:rPr>
              <a:t>es una </a:t>
            </a:r>
            <a:r>
              <a:rPr lang="es-PE" altLang="es-PE" sz="2400" b="1" dirty="0" smtClean="0">
                <a:solidFill>
                  <a:srgbClr val="002060"/>
                </a:solidFill>
                <a:latin typeface="+mj-lt"/>
              </a:rPr>
              <a:t>decisión proporcional, adecuada y necesaria </a:t>
            </a:r>
            <a:r>
              <a:rPr lang="es-PE" altLang="es-PE" sz="2400" dirty="0" smtClean="0">
                <a:solidFill>
                  <a:srgbClr val="002060"/>
                </a:solidFill>
                <a:latin typeface="+mj-lt"/>
              </a:rPr>
              <a:t>para proteger bienes de carácter superior: vida, salud, integridad territorial, biológica y cultural (No es un delito)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93775"/>
          </a:xfrm>
        </p:spPr>
        <p:txBody>
          <a:bodyPr/>
          <a:lstStyle/>
          <a:p>
            <a:pPr eaLnBrk="1" hangingPunct="1"/>
            <a:r>
              <a:rPr lang="es-ES" altLang="es-US" sz="4000" b="1" smtClean="0">
                <a:solidFill>
                  <a:srgbClr val="002060"/>
                </a:solidFill>
              </a:rPr>
              <a:t>Convenio</a:t>
            </a:r>
            <a:r>
              <a:rPr lang="es-PE" altLang="es-US" sz="4000" b="1" smtClean="0">
                <a:solidFill>
                  <a:srgbClr val="002060"/>
                </a:solidFill>
              </a:rPr>
              <a:t> 169 de la OIT, art. 18</a:t>
            </a:r>
          </a:p>
        </p:txBody>
      </p:sp>
      <p:sp>
        <p:nvSpPr>
          <p:cNvPr id="40963" name="Content Placeholder 2"/>
          <p:cNvSpPr>
            <a:spLocks noGrp="1"/>
          </p:cNvSpPr>
          <p:nvPr>
            <p:ph sz="half" idx="1"/>
          </p:nvPr>
        </p:nvSpPr>
        <p:spPr>
          <a:xfrm>
            <a:off x="395288" y="1484313"/>
            <a:ext cx="8497887" cy="4968875"/>
          </a:xfrm>
        </p:spPr>
        <p:txBody>
          <a:bodyPr/>
          <a:lstStyle/>
          <a:p>
            <a:pPr eaLnBrk="1" hangingPunct="1">
              <a:buFont typeface="Arial" panose="020B0604020202020204" pitchFamily="34" charset="0"/>
              <a:buNone/>
              <a:defRPr/>
            </a:pPr>
            <a:r>
              <a:rPr lang="es-ES" altLang="es-PE" sz="3800" dirty="0" smtClean="0">
                <a:solidFill>
                  <a:srgbClr val="002060"/>
                </a:solidFill>
                <a:latin typeface="+mj-lt"/>
              </a:rPr>
              <a:t>“</a:t>
            </a:r>
            <a:r>
              <a:rPr lang="es-ES" altLang="es-PE" sz="3800" i="1" dirty="0" smtClean="0">
                <a:solidFill>
                  <a:srgbClr val="002060"/>
                </a:solidFill>
                <a:latin typeface="+mj-lt"/>
              </a:rPr>
              <a:t>La </a:t>
            </a:r>
            <a:r>
              <a:rPr lang="es-ES" altLang="es-PE" sz="3800" b="1" i="1" dirty="0" smtClean="0">
                <a:solidFill>
                  <a:srgbClr val="002060"/>
                </a:solidFill>
                <a:latin typeface="+mj-lt"/>
              </a:rPr>
              <a:t>ley deberá prever sanciones apropiadas </a:t>
            </a:r>
            <a:r>
              <a:rPr lang="es-ES" altLang="es-PE" sz="3800" i="1" dirty="0" smtClean="0">
                <a:solidFill>
                  <a:srgbClr val="002060"/>
                </a:solidFill>
                <a:latin typeface="+mj-lt"/>
              </a:rPr>
              <a:t>contra </a:t>
            </a:r>
            <a:r>
              <a:rPr lang="es-ES" altLang="es-PE" sz="3800" b="1" i="1" dirty="0" smtClean="0">
                <a:solidFill>
                  <a:srgbClr val="002060"/>
                </a:solidFill>
                <a:latin typeface="+mj-lt"/>
              </a:rPr>
              <a:t>toda intrusión no autorizada en las tierras de los pueblos </a:t>
            </a:r>
            <a:r>
              <a:rPr lang="es-ES" altLang="es-PE" sz="3800" i="1" dirty="0" smtClean="0">
                <a:solidFill>
                  <a:srgbClr val="002060"/>
                </a:solidFill>
                <a:latin typeface="+mj-lt"/>
              </a:rPr>
              <a:t>interesados o todo uso no autorizado de las mismas por personas ajenas a ellos, y los gobiernos deberán tomar medidas para impedir tales infracciones.”</a:t>
            </a:r>
            <a:endParaRPr lang="es-PE" altLang="es-PE" sz="3800" i="1" dirty="0" smtClean="0">
              <a:solidFill>
                <a:srgbClr val="002060"/>
              </a:solidFill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1 Título"/>
          <p:cNvSpPr>
            <a:spLocks noGrp="1"/>
          </p:cNvSpPr>
          <p:nvPr>
            <p:ph type="title"/>
          </p:nvPr>
        </p:nvSpPr>
        <p:spPr>
          <a:xfrm>
            <a:off x="457200" y="704850"/>
            <a:ext cx="8229600" cy="1143000"/>
          </a:xfrm>
        </p:spPr>
        <p:txBody>
          <a:bodyPr/>
          <a:lstStyle/>
          <a:p>
            <a:r>
              <a:rPr lang="es-PE" altLang="es-US" b="1" smtClean="0">
                <a:solidFill>
                  <a:srgbClr val="002060"/>
                </a:solidFill>
              </a:rPr>
              <a:t>Hábeas corpus ante el Tribunal Constitucional</a:t>
            </a:r>
            <a:endParaRPr lang="es-ES" altLang="es-US" b="1" smtClean="0">
              <a:solidFill>
                <a:srgbClr val="002060"/>
              </a:solidFill>
            </a:endParaRPr>
          </a:p>
        </p:txBody>
      </p:sp>
      <p:sp>
        <p:nvSpPr>
          <p:cNvPr id="44035" name="2 Marcador de contenido"/>
          <p:cNvSpPr>
            <a:spLocks noGrp="1"/>
          </p:cNvSpPr>
          <p:nvPr>
            <p:ph sz="half" idx="1"/>
          </p:nvPr>
        </p:nvSpPr>
        <p:spPr>
          <a:xfrm>
            <a:off x="179388" y="1847850"/>
            <a:ext cx="4105275" cy="4821238"/>
          </a:xfrm>
        </p:spPr>
        <p:txBody>
          <a:bodyPr/>
          <a:lstStyle/>
          <a:p>
            <a:pPr>
              <a:buFont typeface="Arial" panose="020B0604020202020204" pitchFamily="34" charset="0"/>
              <a:buNone/>
              <a:defRPr/>
            </a:pPr>
            <a:r>
              <a:rPr lang="es-PE" altLang="es-PE" dirty="0" smtClean="0"/>
              <a:t>	</a:t>
            </a:r>
          </a:p>
          <a:p>
            <a:pPr>
              <a:buFont typeface="Arial" panose="020B0604020202020204" pitchFamily="34" charset="0"/>
              <a:buNone/>
              <a:defRPr/>
            </a:pPr>
            <a:r>
              <a:rPr lang="es-PE" altLang="es-PE" dirty="0">
                <a:solidFill>
                  <a:srgbClr val="002060"/>
                </a:solidFill>
                <a:latin typeface="+mj-lt"/>
              </a:rPr>
              <a:t> </a:t>
            </a:r>
            <a:r>
              <a:rPr lang="es-PE" altLang="es-PE" dirty="0" smtClean="0">
                <a:solidFill>
                  <a:srgbClr val="002060"/>
                </a:solidFill>
                <a:latin typeface="+mj-lt"/>
              </a:rPr>
              <a:t>  </a:t>
            </a:r>
            <a:r>
              <a:rPr lang="es-PE" altLang="es-PE" sz="3200" dirty="0" smtClean="0">
                <a:solidFill>
                  <a:srgbClr val="002060"/>
                </a:solidFill>
                <a:latin typeface="+mj-lt"/>
              </a:rPr>
              <a:t>Dilación causó perjuicios e incremento de la violación de derechos y nuevas violaciones durante todo el tiempo </a:t>
            </a:r>
            <a:r>
              <a:rPr lang="es-PE" altLang="es-PE" sz="3200" smtClean="0">
                <a:solidFill>
                  <a:srgbClr val="002060"/>
                </a:solidFill>
                <a:latin typeface="+mj-lt"/>
              </a:rPr>
              <a:t>que duró </a:t>
            </a:r>
            <a:r>
              <a:rPr lang="es-PE" altLang="es-PE" sz="3200" dirty="0" smtClean="0">
                <a:solidFill>
                  <a:srgbClr val="002060"/>
                </a:solidFill>
                <a:latin typeface="+mj-lt"/>
              </a:rPr>
              <a:t>el proceso.</a:t>
            </a:r>
          </a:p>
          <a:p>
            <a:pPr>
              <a:buFont typeface="Arial" panose="020B0604020202020204" pitchFamily="34" charset="0"/>
              <a:buNone/>
              <a:defRPr/>
            </a:pPr>
            <a:endParaRPr lang="es-ES" altLang="es-PE" dirty="0" smtClean="0"/>
          </a:p>
        </p:txBody>
      </p:sp>
      <p:pic>
        <p:nvPicPr>
          <p:cNvPr id="54276" name="Picture 3" descr="D:\IIDS-ROCIO\Tres ISLAS\Fotos\01-07-2011\TC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427538" y="1700213"/>
            <a:ext cx="4537075" cy="4752975"/>
          </a:xfrm>
          <a:noFill/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Title 1"/>
          <p:cNvSpPr>
            <a:spLocks noGrp="1"/>
          </p:cNvSpPr>
          <p:nvPr>
            <p:ph type="title"/>
          </p:nvPr>
        </p:nvSpPr>
        <p:spPr>
          <a:xfrm>
            <a:off x="708025" y="333375"/>
            <a:ext cx="8435975" cy="1008063"/>
          </a:xfrm>
        </p:spPr>
        <p:txBody>
          <a:bodyPr/>
          <a:lstStyle/>
          <a:p>
            <a:pPr algn="ctr" eaLnBrk="1" hangingPunct="1"/>
            <a:r>
              <a:rPr lang="es-PE" altLang="es-PE" sz="4000" b="1" smtClean="0">
                <a:solidFill>
                  <a:srgbClr val="002060"/>
                </a:solidFill>
              </a:rPr>
              <a:t>Alcances de la </a:t>
            </a:r>
            <a:br>
              <a:rPr lang="es-PE" altLang="es-PE" sz="4000" b="1" smtClean="0">
                <a:solidFill>
                  <a:srgbClr val="002060"/>
                </a:solidFill>
              </a:rPr>
            </a:br>
            <a:r>
              <a:rPr lang="es-PE" altLang="es-PE" sz="4000" b="1" smtClean="0">
                <a:solidFill>
                  <a:srgbClr val="002060"/>
                </a:solidFill>
              </a:rPr>
              <a:t>STC Exp. N° 1126-2011-PHC/TC 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1403648" y="1412776"/>
          <a:ext cx="8928992" cy="51845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Rounded Rectangular Callout 4"/>
          <p:cNvSpPr/>
          <p:nvPr/>
        </p:nvSpPr>
        <p:spPr>
          <a:xfrm>
            <a:off x="107950" y="1700213"/>
            <a:ext cx="2663825" cy="2808287"/>
          </a:xfrm>
          <a:prstGeom prst="wedgeRoundRectCallout">
            <a:avLst/>
          </a:prstGeom>
          <a:solidFill>
            <a:schemeClr val="bg2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PE" b="1" dirty="0">
                <a:solidFill>
                  <a:srgbClr val="002060"/>
                </a:solidFill>
                <a:latin typeface="+mj-lt"/>
              </a:rPr>
              <a:t>STC Exp. N° 1126-2011-PHC/TC de 11/09/2012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PE" b="1" dirty="0">
                <a:solidFill>
                  <a:srgbClr val="002060"/>
                </a:solidFill>
                <a:latin typeface="+mj-lt"/>
              </a:rPr>
              <a:t>Declaró violación de: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s-PE" b="1" dirty="0">
              <a:solidFill>
                <a:srgbClr val="002060"/>
              </a:solidFill>
              <a:latin typeface="+mj-lt"/>
            </a:endParaRPr>
          </a:p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r>
              <a:rPr lang="es-PE" b="1" dirty="0">
                <a:solidFill>
                  <a:srgbClr val="002060"/>
                </a:solidFill>
                <a:latin typeface="+mj-lt"/>
              </a:rPr>
              <a:t>Propiedad territorial </a:t>
            </a:r>
          </a:p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r>
              <a:rPr lang="es-PE" b="1" dirty="0">
                <a:solidFill>
                  <a:srgbClr val="002060"/>
                </a:solidFill>
                <a:latin typeface="+mj-lt"/>
              </a:rPr>
              <a:t>Autodeterminación</a:t>
            </a:r>
          </a:p>
          <a:p>
            <a:pPr marL="285750" indent="-285750" eaLnBrk="1" fontAlgn="auto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ü"/>
              <a:defRPr/>
            </a:pPr>
            <a:r>
              <a:rPr lang="es-PE" b="1" dirty="0">
                <a:solidFill>
                  <a:srgbClr val="002060"/>
                </a:solidFill>
                <a:latin typeface="+mj-lt"/>
              </a:rPr>
              <a:t>Autonomía</a:t>
            </a:r>
          </a:p>
        </p:txBody>
      </p:sp>
      <p:pic>
        <p:nvPicPr>
          <p:cNvPr id="55301" name="Picture 5" descr="silueta.jp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868863"/>
            <a:ext cx="1619250" cy="1814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Title 1"/>
          <p:cNvSpPr>
            <a:spLocks noGrp="1"/>
          </p:cNvSpPr>
          <p:nvPr>
            <p:ph type="title"/>
          </p:nvPr>
        </p:nvSpPr>
        <p:spPr>
          <a:xfrm>
            <a:off x="636588" y="549275"/>
            <a:ext cx="7967662" cy="1143000"/>
          </a:xfrm>
        </p:spPr>
        <p:txBody>
          <a:bodyPr/>
          <a:lstStyle/>
          <a:p>
            <a:pPr eaLnBrk="1" hangingPunct="1"/>
            <a:r>
              <a:rPr lang="es-PE" altLang="es-PE" sz="4000" b="1" smtClean="0">
                <a:solidFill>
                  <a:srgbClr val="002060"/>
                </a:solidFill>
              </a:rPr>
              <a:t>Luego de la sentencia </a:t>
            </a:r>
            <a:br>
              <a:rPr lang="es-PE" altLang="es-PE" sz="4000" b="1" smtClean="0">
                <a:solidFill>
                  <a:srgbClr val="002060"/>
                </a:solidFill>
              </a:rPr>
            </a:br>
            <a:r>
              <a:rPr lang="es-PE" altLang="es-PE" sz="4000" b="1" smtClean="0">
                <a:solidFill>
                  <a:srgbClr val="002060"/>
                </a:solidFill>
              </a:rPr>
              <a:t>Exp. N° 1126-2011-PHC/TC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8313" y="2060575"/>
            <a:ext cx="5254625" cy="4797425"/>
          </a:xfrm>
        </p:spPr>
        <p:txBody>
          <a:bodyPr>
            <a:normAutofit fontScale="70000" lnSpcReduction="20000"/>
          </a:bodyPr>
          <a:lstStyle/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es-ES" sz="3800" dirty="0">
                <a:solidFill>
                  <a:srgbClr val="002060"/>
                </a:solidFill>
                <a:latin typeface="+mj-lt"/>
              </a:rPr>
              <a:t>La </a:t>
            </a:r>
            <a:r>
              <a:rPr lang="es-ES" sz="3800" dirty="0" smtClean="0">
                <a:solidFill>
                  <a:srgbClr val="002060"/>
                </a:solidFill>
                <a:latin typeface="+mj-lt"/>
              </a:rPr>
              <a:t>sentencia no fue ejecutada </a:t>
            </a:r>
            <a:r>
              <a:rPr lang="es-ES" sz="3800" dirty="0">
                <a:solidFill>
                  <a:srgbClr val="002060"/>
                </a:solidFill>
                <a:latin typeface="+mj-lt"/>
              </a:rPr>
              <a:t>en su </a:t>
            </a:r>
            <a:r>
              <a:rPr lang="es-ES" sz="3800" dirty="0" smtClean="0">
                <a:solidFill>
                  <a:srgbClr val="002060"/>
                </a:solidFill>
                <a:latin typeface="+mj-lt"/>
              </a:rPr>
              <a:t>totalidad. Solo se ordenó la nulidad de la resolución que daba el primer proceso.</a:t>
            </a:r>
          </a:p>
          <a:p>
            <a:pPr marL="0" indent="0" eaLnBrk="1" fontAlgn="auto" hangingPunct="1">
              <a:spcAft>
                <a:spcPts val="0"/>
              </a:spcAft>
              <a:buClr>
                <a:schemeClr val="accent3"/>
              </a:buClr>
              <a:buFont typeface="Wingdings 2" panose="05020102010507070707" pitchFamily="18" charset="2"/>
              <a:buNone/>
              <a:defRPr/>
            </a:pPr>
            <a:endParaRPr lang="es-ES" sz="3800" dirty="0" smtClean="0">
              <a:solidFill>
                <a:srgbClr val="002060"/>
              </a:solidFill>
              <a:latin typeface="+mj-lt"/>
            </a:endParaRP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es-ES" sz="3800" dirty="0" smtClean="0">
                <a:solidFill>
                  <a:srgbClr val="002060"/>
                </a:solidFill>
                <a:latin typeface="+mj-lt"/>
              </a:rPr>
              <a:t>La </a:t>
            </a:r>
            <a:r>
              <a:rPr lang="es-ES" sz="3800" dirty="0">
                <a:solidFill>
                  <a:srgbClr val="002060"/>
                </a:solidFill>
                <a:latin typeface="+mj-lt"/>
              </a:rPr>
              <a:t>jueza </a:t>
            </a:r>
            <a:r>
              <a:rPr lang="es-ES" sz="3800" dirty="0" smtClean="0">
                <a:solidFill>
                  <a:srgbClr val="002060"/>
                </a:solidFill>
                <a:latin typeface="+mj-lt"/>
              </a:rPr>
              <a:t>de ejecución </a:t>
            </a:r>
            <a:r>
              <a:rPr lang="es-ES" sz="3800" dirty="0">
                <a:solidFill>
                  <a:srgbClr val="002060"/>
                </a:solidFill>
                <a:latin typeface="+mj-lt"/>
              </a:rPr>
              <a:t>en Madre de </a:t>
            </a:r>
            <a:r>
              <a:rPr lang="es-ES" sz="3800" dirty="0" smtClean="0">
                <a:solidFill>
                  <a:srgbClr val="002060"/>
                </a:solidFill>
                <a:latin typeface="+mj-lt"/>
              </a:rPr>
              <a:t>Dios obstaculizó su cumplimiento. No ordenó la reposición de la caseta de control y de la tranquera. No ordenó el pago de costos y costas procesales.</a:t>
            </a:r>
          </a:p>
          <a:p>
            <a:pPr marL="0" indent="0" algn="just" eaLnBrk="1" fontAlgn="auto" hangingPunct="1">
              <a:spcAft>
                <a:spcPts val="0"/>
              </a:spcAft>
              <a:buClr>
                <a:schemeClr val="accent3"/>
              </a:buClr>
              <a:buFont typeface="Wingdings 2" panose="05020102010507070707" pitchFamily="18" charset="2"/>
              <a:buNone/>
              <a:defRPr/>
            </a:pPr>
            <a:r>
              <a:rPr lang="es-ES" sz="3800" dirty="0" smtClean="0">
                <a:latin typeface="+mj-lt"/>
              </a:rPr>
              <a:t> </a:t>
            </a:r>
          </a:p>
          <a:p>
            <a:pPr marL="274320" indent="-274320" algn="just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es-ES" dirty="0" smtClean="0"/>
              <a:t> </a:t>
            </a:r>
            <a:endParaRPr lang="es-PE" dirty="0"/>
          </a:p>
          <a:p>
            <a:pPr marL="274320" indent="-274320" algn="just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endParaRPr lang="es-ES" dirty="0" smtClean="0"/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endParaRPr lang="es-PE" dirty="0"/>
          </a:p>
        </p:txBody>
      </p:sp>
      <p:pic>
        <p:nvPicPr>
          <p:cNvPr id="56324" name="Picture 3" descr="tres islas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425" y="1916113"/>
            <a:ext cx="2520950" cy="4032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s-PE" altLang="es-PE" sz="4800" b="1" smtClean="0">
                <a:solidFill>
                  <a:srgbClr val="002060"/>
                </a:solidFill>
              </a:rPr>
              <a:t>Inejecución de la STC Exp. N° 1126-2011-PHC/TC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eaLnBrk="1" fontAlgn="auto" hangingPunct="1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Font typeface="Wingdings 2" panose="05020102010507070707" pitchFamily="18" charset="2"/>
              <a:buNone/>
              <a:defRPr/>
            </a:pPr>
            <a:r>
              <a:rPr lang="es-ES" sz="2800" dirty="0">
                <a:latin typeface="+mj-lt"/>
              </a:rPr>
              <a:t>El incumplimiento de la sentencia</a:t>
            </a:r>
            <a:r>
              <a:rPr lang="es-ES" sz="2800" dirty="0" smtClean="0">
                <a:latin typeface="+mj-lt"/>
              </a:rPr>
              <a:t> </a:t>
            </a:r>
            <a:r>
              <a:rPr lang="es-ES" sz="2800" dirty="0">
                <a:latin typeface="+mj-lt"/>
              </a:rPr>
              <a:t>ha </a:t>
            </a:r>
            <a:r>
              <a:rPr lang="es-ES" sz="2800" dirty="0" smtClean="0">
                <a:latin typeface="+mj-lt"/>
              </a:rPr>
              <a:t>permitido que:</a:t>
            </a:r>
          </a:p>
          <a:p>
            <a:pPr marL="514350" indent="-514350" eaLnBrk="1" fontAlgn="auto" hangingPunct="1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Font typeface="+mj-lt"/>
              <a:buAutoNum type="alphaUcPeriod"/>
              <a:defRPr/>
            </a:pPr>
            <a:r>
              <a:rPr lang="es-ES" sz="2800" b="1" dirty="0" smtClean="0">
                <a:solidFill>
                  <a:srgbClr val="002060"/>
                </a:solidFill>
                <a:latin typeface="+mj-lt"/>
              </a:rPr>
              <a:t>CONTINÚE EL INGRESO DE TERCEROS </a:t>
            </a:r>
            <a:r>
              <a:rPr lang="es-ES" sz="2800" dirty="0">
                <a:latin typeface="+mj-lt"/>
              </a:rPr>
              <a:t>(llevados por los transportistas) </a:t>
            </a:r>
            <a:r>
              <a:rPr lang="es-ES" sz="2800" dirty="0" smtClean="0">
                <a:latin typeface="+mj-lt"/>
              </a:rPr>
              <a:t>al </a:t>
            </a:r>
            <a:r>
              <a:rPr lang="es-ES" sz="2800" dirty="0">
                <a:latin typeface="+mj-lt"/>
              </a:rPr>
              <a:t>territorio de la comunidad sin su autorización.</a:t>
            </a:r>
          </a:p>
          <a:p>
            <a:pPr marL="514350" indent="-514350" eaLnBrk="1" fontAlgn="auto" hangingPunct="1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Font typeface="+mj-lt"/>
              <a:buAutoNum type="alphaUcPeriod"/>
              <a:defRPr/>
            </a:pPr>
            <a:r>
              <a:rPr lang="es-ES" sz="2800" b="1" dirty="0" smtClean="0">
                <a:solidFill>
                  <a:srgbClr val="002060"/>
                </a:solidFill>
                <a:latin typeface="+mj-lt"/>
              </a:rPr>
              <a:t>CONTINÚE LA VIOLACIÓN </a:t>
            </a:r>
            <a:r>
              <a:rPr lang="es-ES" sz="2800" dirty="0" smtClean="0">
                <a:latin typeface="+mj-lt"/>
              </a:rPr>
              <a:t>de los derechos </a:t>
            </a:r>
            <a:r>
              <a:rPr lang="es-ES" sz="2800" dirty="0">
                <a:latin typeface="+mj-lt"/>
              </a:rPr>
              <a:t>a la propiedad territorial, a la autonomía y autodeterminación; y </a:t>
            </a:r>
            <a:r>
              <a:rPr lang="es-ES" sz="2800" dirty="0" smtClean="0">
                <a:latin typeface="+mj-lt"/>
              </a:rPr>
              <a:t> </a:t>
            </a:r>
          </a:p>
          <a:p>
            <a:pPr marL="514350" indent="-514350" eaLnBrk="1" fontAlgn="auto" hangingPunct="1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Font typeface="+mj-lt"/>
              <a:buAutoNum type="alphaUcPeriod"/>
              <a:defRPr/>
            </a:pPr>
            <a:r>
              <a:rPr lang="es-ES" sz="2800" b="1" dirty="0" smtClean="0">
                <a:solidFill>
                  <a:srgbClr val="002060"/>
                </a:solidFill>
                <a:latin typeface="+mj-lt"/>
              </a:rPr>
              <a:t>GENEREN NUEVAS VIOLACIONES</a:t>
            </a:r>
            <a:r>
              <a:rPr lang="es-ES" sz="2800" dirty="0" smtClean="0">
                <a:latin typeface="+mj-lt"/>
              </a:rPr>
              <a:t>, </a:t>
            </a:r>
            <a:r>
              <a:rPr lang="es-ES" sz="2800" dirty="0">
                <a:latin typeface="+mj-lt"/>
              </a:rPr>
              <a:t>esta vez a los  derechos a la vida e integridad </a:t>
            </a:r>
            <a:r>
              <a:rPr lang="es-ES" sz="2800" dirty="0" smtClean="0">
                <a:latin typeface="+mj-lt"/>
              </a:rPr>
              <a:t>cultural </a:t>
            </a:r>
            <a:r>
              <a:rPr lang="es-ES" sz="2800" dirty="0">
                <a:latin typeface="+mj-lt"/>
              </a:rPr>
              <a:t>y </a:t>
            </a:r>
            <a:r>
              <a:rPr lang="es-ES" sz="2800" dirty="0" smtClean="0">
                <a:latin typeface="+mj-lt"/>
              </a:rPr>
              <a:t>espiritual, incluyendo su proyecto de vida. </a:t>
            </a:r>
            <a:endParaRPr lang="es-PE" sz="2800" dirty="0">
              <a:latin typeface="+mj-lt"/>
            </a:endParaRPr>
          </a:p>
          <a:p>
            <a:pPr eaLnBrk="1" hangingPunct="1">
              <a:defRPr/>
            </a:pPr>
            <a:endParaRPr lang="es-P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Title 1"/>
          <p:cNvSpPr>
            <a:spLocks noGrp="1"/>
          </p:cNvSpPr>
          <p:nvPr>
            <p:ph type="title"/>
          </p:nvPr>
        </p:nvSpPr>
        <p:spPr>
          <a:xfrm>
            <a:off x="1979613" y="819150"/>
            <a:ext cx="8820150" cy="1143000"/>
          </a:xfrm>
        </p:spPr>
        <p:txBody>
          <a:bodyPr/>
          <a:lstStyle/>
          <a:p>
            <a:pPr eaLnBrk="1" hangingPunct="1"/>
            <a:r>
              <a:rPr lang="es-PE" altLang="es-PE" sz="4800" b="1" smtClean="0">
                <a:solidFill>
                  <a:srgbClr val="002060"/>
                </a:solidFill>
              </a:rPr>
              <a:t>Apelación por salto </a:t>
            </a:r>
            <a:br>
              <a:rPr lang="es-PE" altLang="es-PE" sz="4800" b="1" smtClean="0">
                <a:solidFill>
                  <a:srgbClr val="002060"/>
                </a:solidFill>
              </a:rPr>
            </a:br>
            <a:r>
              <a:rPr lang="es-PE" altLang="es-PE" sz="4800" b="1" smtClean="0">
                <a:solidFill>
                  <a:srgbClr val="002060"/>
                </a:solidFill>
              </a:rPr>
              <a:t>EXP. N° 1931-2013-PHC/TC </a:t>
            </a:r>
            <a:endParaRPr lang="es-PE" altLang="es-PE" sz="4800" smtClean="0">
              <a:solidFill>
                <a:srgbClr val="002060"/>
              </a:solidFill>
            </a:endParaRPr>
          </a:p>
        </p:txBody>
      </p:sp>
      <p:sp>
        <p:nvSpPr>
          <p:cNvPr id="4" name="Rounded Rectangular Callout 3"/>
          <p:cNvSpPr/>
          <p:nvPr/>
        </p:nvSpPr>
        <p:spPr>
          <a:xfrm>
            <a:off x="323850" y="1944688"/>
            <a:ext cx="1847850" cy="2779712"/>
          </a:xfrm>
          <a:prstGeom prst="wedgeRoundRectCallout">
            <a:avLst/>
          </a:prstGeom>
          <a:solidFill>
            <a:schemeClr val="bg2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PE" b="1" dirty="0">
                <a:solidFill>
                  <a:srgbClr val="002060"/>
                </a:solidFill>
                <a:latin typeface="+mj-lt"/>
              </a:rPr>
              <a:t>Ante la NO ejecución de la STC </a:t>
            </a:r>
            <a:r>
              <a:rPr lang="es-PE" b="1" dirty="0" err="1">
                <a:solidFill>
                  <a:srgbClr val="002060"/>
                </a:solidFill>
                <a:latin typeface="+mj-lt"/>
              </a:rPr>
              <a:t>Exp</a:t>
            </a:r>
            <a:r>
              <a:rPr lang="es-PE" b="1" dirty="0">
                <a:solidFill>
                  <a:srgbClr val="002060"/>
                </a:solidFill>
                <a:latin typeface="+mj-lt"/>
              </a:rPr>
              <a:t>. N° 1126-2011-PHC/TC, la comunidad presentó un 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s-PE" b="1" dirty="0">
                <a:solidFill>
                  <a:srgbClr val="002060"/>
                </a:solidFill>
                <a:latin typeface="+mj-lt"/>
              </a:rPr>
              <a:t>RECURSO DE APELACIÓN POR SALTO</a:t>
            </a:r>
          </a:p>
        </p:txBody>
      </p:sp>
      <p:pic>
        <p:nvPicPr>
          <p:cNvPr id="59396" name="Picture 4" descr="silueta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124450"/>
            <a:ext cx="1547813" cy="173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6" name="Diagram 5"/>
          <p:cNvGraphicFramePr/>
          <p:nvPr/>
        </p:nvGraphicFramePr>
        <p:xfrm>
          <a:off x="2144691" y="1944688"/>
          <a:ext cx="7308304" cy="48965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3251200" cy="5818187"/>
          </a:xfrm>
          <a:solidFill>
            <a:schemeClr val="accent5">
              <a:lumMod val="40000"/>
              <a:lumOff val="60000"/>
            </a:schemeClr>
          </a:solidFill>
        </p:spPr>
        <p:txBody>
          <a:bodyPr/>
          <a:lstStyle/>
          <a:p>
            <a:pPr>
              <a:defRPr/>
            </a:pPr>
            <a:r>
              <a:rPr lang="es-PE" b="1" dirty="0" smtClean="0">
                <a:solidFill>
                  <a:srgbClr val="002060"/>
                </a:solidFill>
              </a:rPr>
              <a:t>¿La </a:t>
            </a:r>
            <a:r>
              <a:rPr lang="es-PE" b="1" dirty="0">
                <a:solidFill>
                  <a:srgbClr val="002060"/>
                </a:solidFill>
              </a:rPr>
              <a:t>c</a:t>
            </a:r>
            <a:r>
              <a:rPr lang="es-PE" b="1" dirty="0" smtClean="0">
                <a:solidFill>
                  <a:srgbClr val="002060"/>
                </a:solidFill>
              </a:rPr>
              <a:t>omunidad está reconocida y  cuenta con </a:t>
            </a:r>
            <a:br>
              <a:rPr lang="es-PE" b="1" dirty="0" smtClean="0">
                <a:solidFill>
                  <a:srgbClr val="002060"/>
                </a:solidFill>
              </a:rPr>
            </a:br>
            <a:r>
              <a:rPr lang="es-PE" b="1" dirty="0" smtClean="0">
                <a:solidFill>
                  <a:srgbClr val="002060"/>
                </a:solidFill>
              </a:rPr>
              <a:t>título de propiedad?</a:t>
            </a:r>
            <a:br>
              <a:rPr lang="es-PE" b="1" dirty="0" smtClean="0">
                <a:solidFill>
                  <a:srgbClr val="002060"/>
                </a:solidFill>
              </a:rPr>
            </a:br>
            <a:r>
              <a:rPr lang="es-PE" b="1" dirty="0" smtClean="0">
                <a:solidFill>
                  <a:srgbClr val="002060"/>
                </a:solidFill>
              </a:rPr>
              <a:t>Sí </a:t>
            </a:r>
            <a:endParaRPr lang="es-ES" b="1" dirty="0">
              <a:solidFill>
                <a:srgbClr val="002060"/>
              </a:solidFill>
            </a:endParaRPr>
          </a:p>
        </p:txBody>
      </p:sp>
      <p:pic>
        <p:nvPicPr>
          <p:cNvPr id="10" name="9 Marcador de contenido" descr="Anexo 2.jpg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3995738" y="130175"/>
            <a:ext cx="4752975" cy="6608763"/>
          </a:xfrm>
          <a:ln>
            <a:solidFill>
              <a:schemeClr val="tx2">
                <a:lumMod val="60000"/>
                <a:lumOff val="40000"/>
              </a:schemeClr>
            </a:solidFill>
          </a:ln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Title 1"/>
          <p:cNvSpPr>
            <a:spLocks noGrp="1"/>
          </p:cNvSpPr>
          <p:nvPr>
            <p:ph type="title"/>
          </p:nvPr>
        </p:nvSpPr>
        <p:spPr>
          <a:xfrm>
            <a:off x="914400" y="476250"/>
            <a:ext cx="8229600" cy="1216025"/>
          </a:xfrm>
        </p:spPr>
        <p:txBody>
          <a:bodyPr/>
          <a:lstStyle/>
          <a:p>
            <a:pPr eaLnBrk="1" hangingPunct="1"/>
            <a:r>
              <a:rPr lang="es-PE" altLang="es-PE" sz="4000" b="1" smtClean="0">
                <a:solidFill>
                  <a:srgbClr val="002060"/>
                </a:solidFill>
              </a:rPr>
              <a:t>Alcances del Auto del TC </a:t>
            </a:r>
            <a:br>
              <a:rPr lang="es-PE" altLang="es-PE" sz="4000" b="1" smtClean="0">
                <a:solidFill>
                  <a:srgbClr val="002060"/>
                </a:solidFill>
              </a:rPr>
            </a:br>
            <a:r>
              <a:rPr lang="es-PE" altLang="es-PE" sz="4000" b="1" smtClean="0">
                <a:solidFill>
                  <a:srgbClr val="002060"/>
                </a:solidFill>
              </a:rPr>
              <a:t>EXP. N° 1931-2013-PHC/TC </a:t>
            </a:r>
            <a:endParaRPr lang="es-PE" altLang="es-PE" sz="4000" smtClean="0">
              <a:solidFill>
                <a:srgbClr val="002060"/>
              </a:solidFill>
            </a:endParaRPr>
          </a:p>
        </p:txBody>
      </p:sp>
      <p:graphicFrame>
        <p:nvGraphicFramePr>
          <p:cNvPr id="5" name="Diagram 4"/>
          <p:cNvGraphicFramePr/>
          <p:nvPr/>
        </p:nvGraphicFramePr>
        <p:xfrm>
          <a:off x="251520" y="1700808"/>
          <a:ext cx="8712968" cy="49123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750" y="908050"/>
            <a:ext cx="8229600" cy="433388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s-PE" sz="3200" b="1" dirty="0" smtClean="0">
                <a:solidFill>
                  <a:srgbClr val="002060"/>
                </a:solidFill>
              </a:rPr>
              <a:t>El TC no se pronunció sobre:</a:t>
            </a:r>
            <a:endParaRPr lang="es-PE" sz="3200" dirty="0">
              <a:solidFill>
                <a:srgbClr val="002060"/>
              </a:solidFill>
            </a:endParaRPr>
          </a:p>
        </p:txBody>
      </p:sp>
      <p:pic>
        <p:nvPicPr>
          <p:cNvPr id="61443" name="Picture 6" descr="tres-islas 185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98950" y="4300538"/>
            <a:ext cx="3097213" cy="1893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61444" name="Grupo 5"/>
          <p:cNvGrpSpPr>
            <a:grpSpLocks/>
          </p:cNvGrpSpPr>
          <p:nvPr/>
        </p:nvGrpSpPr>
        <p:grpSpPr bwMode="auto">
          <a:xfrm>
            <a:off x="468313" y="1557338"/>
            <a:ext cx="3473450" cy="2447925"/>
            <a:chOff x="167990" y="1721963"/>
            <a:chExt cx="3474589" cy="2448271"/>
          </a:xfrm>
        </p:grpSpPr>
        <p:sp>
          <p:nvSpPr>
            <p:cNvPr id="8" name="Rectángulo redondeado 7"/>
            <p:cNvSpPr/>
            <p:nvPr/>
          </p:nvSpPr>
          <p:spPr>
            <a:xfrm>
              <a:off x="167990" y="2009341"/>
              <a:ext cx="3474589" cy="1643295"/>
            </a:xfrm>
            <a:prstGeom prst="roundRect">
              <a:avLst/>
            </a:prstGeom>
            <a:solidFill>
              <a:schemeClr val="bg2">
                <a:lumMod val="90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9" name="Rectángulo 8"/>
            <p:cNvSpPr/>
            <p:nvPr/>
          </p:nvSpPr>
          <p:spPr>
            <a:xfrm>
              <a:off x="328380" y="1721963"/>
              <a:ext cx="3314199" cy="2448271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131460" tIns="0" rIns="131460" bIns="0" spcCol="1270" anchor="ctr"/>
            <a:lstStyle/>
            <a:p>
              <a:pPr>
                <a:defRPr/>
              </a:pPr>
              <a:r>
                <a:rPr lang="es-PE" dirty="0">
                  <a:solidFill>
                    <a:srgbClr val="002060"/>
                  </a:solidFill>
                  <a:latin typeface="+mj-lt"/>
                </a:rPr>
                <a:t>Afectación de los derechos a la vida e integridad por la contaminación con mercurio de sus miembros</a:t>
              </a:r>
            </a:p>
          </p:txBody>
        </p:sp>
      </p:grpSp>
      <p:pic>
        <p:nvPicPr>
          <p:cNvPr id="61445" name="Imagen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425" y="1836738"/>
            <a:ext cx="2684463" cy="2686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61446" name="Grupo 9"/>
          <p:cNvGrpSpPr>
            <a:grpSpLocks/>
          </p:cNvGrpSpPr>
          <p:nvPr/>
        </p:nvGrpSpPr>
        <p:grpSpPr bwMode="auto">
          <a:xfrm>
            <a:off x="468313" y="4221163"/>
            <a:ext cx="3473450" cy="1643062"/>
            <a:chOff x="248184" y="2009996"/>
            <a:chExt cx="3474589" cy="1642775"/>
          </a:xfrm>
        </p:grpSpPr>
        <p:sp>
          <p:nvSpPr>
            <p:cNvPr id="11" name="Rectángulo redondeado 10"/>
            <p:cNvSpPr/>
            <p:nvPr/>
          </p:nvSpPr>
          <p:spPr>
            <a:xfrm>
              <a:off x="248184" y="2009996"/>
              <a:ext cx="3474589" cy="1642775"/>
            </a:xfrm>
            <a:prstGeom prst="roundRect">
              <a:avLst/>
            </a:prstGeom>
            <a:ln>
              <a:solidFill>
                <a:schemeClr val="bg2"/>
              </a:solidFill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2" name="Rectángulo 11"/>
            <p:cNvSpPr/>
            <p:nvPr/>
          </p:nvSpPr>
          <p:spPr>
            <a:xfrm>
              <a:off x="327585" y="2090944"/>
              <a:ext cx="3315787" cy="1480879"/>
            </a:xfrm>
            <a:prstGeom prst="rect">
              <a:avLst/>
            </a:prstGeom>
            <a:solidFill>
              <a:schemeClr val="bg2">
                <a:lumMod val="90000"/>
              </a:schemeClr>
            </a:solidFill>
            <a:ln>
              <a:solidFill>
                <a:schemeClr val="bg2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131460" tIns="0" rIns="131460" bIns="0" spcCol="1270" anchor="ctr"/>
            <a:lstStyle/>
            <a:p>
              <a:pPr defTabSz="80010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es-PE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+mj-lt"/>
                </a:rPr>
                <a:t>Degradación de suelos, contaminación de fuentes de agua y pérdida de recursos naturales.</a:t>
              </a:r>
            </a:p>
          </p:txBody>
        </p:sp>
      </p:grp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Content Placeholder 2"/>
          <p:cNvSpPr>
            <a:spLocks noGrp="1"/>
          </p:cNvSpPr>
          <p:nvPr>
            <p:ph idx="1"/>
          </p:nvPr>
        </p:nvSpPr>
        <p:spPr>
          <a:xfrm>
            <a:off x="3997325" y="2051050"/>
            <a:ext cx="4752975" cy="4186238"/>
          </a:xfrm>
          <a:solidFill>
            <a:schemeClr val="bg1"/>
          </a:solidFill>
        </p:spPr>
        <p:txBody>
          <a:bodyPr/>
          <a:lstStyle/>
          <a:p>
            <a:pPr eaLnBrk="1" hangingPunct="1">
              <a:buClr>
                <a:schemeClr val="tx1"/>
              </a:buClr>
              <a:buFont typeface="Wingdings 2" panose="05020102010507070707" pitchFamily="18" charset="2"/>
              <a:buNone/>
              <a:defRPr/>
            </a:pPr>
            <a:r>
              <a:rPr lang="es-PE" altLang="es-PE" dirty="0" smtClean="0"/>
              <a:t>	</a:t>
            </a:r>
            <a:r>
              <a:rPr lang="es-PE" altLang="es-PE" sz="2200" b="1" dirty="0" smtClean="0">
                <a:solidFill>
                  <a:srgbClr val="002060"/>
                </a:solidFill>
                <a:latin typeface="+mj-lt"/>
              </a:rPr>
              <a:t>El 08 de junio del 2015, la comunidad presentó una solicitud de aclaración ante el TC a fin de que este aclare los alcances de su sentencia sobre:</a:t>
            </a:r>
          </a:p>
          <a:p>
            <a:pPr eaLnBrk="1" hangingPunct="1">
              <a:buClr>
                <a:schemeClr val="tx1"/>
              </a:buClr>
              <a:buFont typeface="Wingdings 2" panose="05020102010507070707" pitchFamily="18" charset="2"/>
              <a:buNone/>
              <a:defRPr/>
            </a:pPr>
            <a:endParaRPr lang="es-PE" altLang="es-PE" sz="2200" b="1" dirty="0" smtClean="0">
              <a:solidFill>
                <a:srgbClr val="002060"/>
              </a:solidFill>
              <a:latin typeface="+mj-lt"/>
            </a:endParaRPr>
          </a:p>
          <a:p>
            <a:pPr lvl="1" eaLnBrk="1" hangingPunct="1">
              <a:buClr>
                <a:schemeClr val="tx1"/>
              </a:buClr>
              <a:buFont typeface="Wingdings" panose="05000000000000000000" pitchFamily="2" charset="2"/>
              <a:buChar char="ü"/>
              <a:defRPr/>
            </a:pPr>
            <a:r>
              <a:rPr lang="es-PE" altLang="es-PE" sz="2200" b="1" dirty="0" smtClean="0">
                <a:solidFill>
                  <a:srgbClr val="002060"/>
                </a:solidFill>
                <a:latin typeface="+mj-lt"/>
              </a:rPr>
              <a:t>Desde cuándo corresponde el pago de costas y costos</a:t>
            </a:r>
          </a:p>
          <a:p>
            <a:pPr lvl="1" eaLnBrk="1" hangingPunct="1">
              <a:buClr>
                <a:schemeClr val="tx1"/>
              </a:buClr>
              <a:buFont typeface="Wingdings" panose="05000000000000000000" pitchFamily="2" charset="2"/>
              <a:buChar char="ü"/>
              <a:defRPr/>
            </a:pPr>
            <a:r>
              <a:rPr lang="es-PE" altLang="es-PE" sz="2200" b="1" dirty="0" smtClean="0">
                <a:solidFill>
                  <a:srgbClr val="002060"/>
                </a:solidFill>
                <a:latin typeface="+mj-lt"/>
              </a:rPr>
              <a:t>Reparación de daños ocasionados al territorio y a la salud, producto de la inejecución de la sentencia del TC.</a:t>
            </a:r>
          </a:p>
          <a:p>
            <a:pPr marL="393700" lvl="1" indent="0" eaLnBrk="1" hangingPunct="1">
              <a:buClr>
                <a:schemeClr val="tx1"/>
              </a:buClr>
              <a:buFont typeface="Wingdings 2" panose="05020102010507070707" pitchFamily="18" charset="2"/>
              <a:buNone/>
              <a:defRPr/>
            </a:pPr>
            <a:endParaRPr lang="es-PE" altLang="es-PE" sz="2200" b="1" dirty="0" smtClean="0">
              <a:solidFill>
                <a:srgbClr val="0070C0"/>
              </a:solidFill>
              <a:latin typeface="+mj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750" y="908050"/>
            <a:ext cx="8229600" cy="1143000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s-PE" b="1" dirty="0" smtClean="0">
                <a:solidFill>
                  <a:srgbClr val="002060"/>
                </a:solidFill>
              </a:rPr>
              <a:t>Acciones tras el recurso de apelación por salto</a:t>
            </a:r>
            <a:endParaRPr lang="es-PE" b="1" dirty="0">
              <a:solidFill>
                <a:srgbClr val="002060"/>
              </a:solidFill>
            </a:endParaRPr>
          </a:p>
        </p:txBody>
      </p:sp>
      <p:pic>
        <p:nvPicPr>
          <p:cNvPr id="62468" name="Content Placeholder 4" descr="P1150218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2349500"/>
            <a:ext cx="3600450" cy="4032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Content Placeholder 6" descr="tres-islas 067.JPG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143500" y="1714500"/>
            <a:ext cx="3395663" cy="2546350"/>
          </a:xfrm>
        </p:spPr>
      </p:pic>
      <p:pic>
        <p:nvPicPr>
          <p:cNvPr id="23555" name="Picture 8" descr="tres-islas 075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725" y="4365625"/>
            <a:ext cx="3346450" cy="2179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115300" cy="1082675"/>
          </a:xfrm>
          <a:solidFill>
            <a:schemeClr val="accent5">
              <a:lumMod val="40000"/>
              <a:lumOff val="60000"/>
            </a:schemeClr>
          </a:solidFill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s-PE" b="1" dirty="0" smtClean="0">
                <a:solidFill>
                  <a:srgbClr val="002060"/>
                </a:solidFill>
              </a:rPr>
              <a:t>¿Cuáles son sus principales actividades de subsistencia?</a:t>
            </a:r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468313" y="5157788"/>
            <a:ext cx="4751387" cy="1366837"/>
          </a:xfrm>
          <a:prstGeom prst="rect">
            <a:avLst/>
          </a:prstGeom>
        </p:spPr>
        <p:txBody>
          <a:bodyPr anchor="ctr">
            <a:normAutofit fontScale="60000" lnSpcReduction="2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es-PE" sz="4400" dirty="0">
                <a:solidFill>
                  <a:srgbClr val="002060"/>
                </a:solidFill>
                <a:latin typeface="+mj-lt"/>
                <a:ea typeface="+mj-ea"/>
                <a:cs typeface="+mj-cs"/>
              </a:rPr>
              <a:t>Recolección de castaña, silvicultura, horticultura, caza, pesca, actividades forestales, otras .</a:t>
            </a:r>
          </a:p>
        </p:txBody>
      </p:sp>
      <p:pic>
        <p:nvPicPr>
          <p:cNvPr id="23558" name="Content Placeholder 7" descr="tres-islas 167.JPG"/>
          <p:cNvPicPr>
            <a:picLocks noGrp="1" noChangeAspect="1"/>
          </p:cNvPicPr>
          <p:nvPr>
            <p:ph sz="half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9269691">
            <a:off x="844550" y="1903413"/>
            <a:ext cx="3055938" cy="229235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23850" y="333375"/>
            <a:ext cx="8445500" cy="1143000"/>
          </a:xfrm>
          <a:solidFill>
            <a:schemeClr val="accent5">
              <a:lumMod val="40000"/>
              <a:lumOff val="60000"/>
            </a:schemeClr>
          </a:solidFill>
        </p:spPr>
        <p:txBody>
          <a:bodyPr/>
          <a:lstStyle/>
          <a:p>
            <a:pPr>
              <a:defRPr/>
            </a:pPr>
            <a:r>
              <a:rPr lang="es-PE" sz="3600" b="1" dirty="0" smtClean="0">
                <a:solidFill>
                  <a:srgbClr val="002060"/>
                </a:solidFill>
              </a:rPr>
              <a:t>Vías de acceso a la comunidad:  por Km. 8</a:t>
            </a:r>
            <a:br>
              <a:rPr lang="es-PE" sz="3600" b="1" dirty="0" smtClean="0">
                <a:solidFill>
                  <a:srgbClr val="002060"/>
                </a:solidFill>
              </a:rPr>
            </a:br>
            <a:r>
              <a:rPr lang="es-PE" sz="3600" b="1" dirty="0" smtClean="0">
                <a:solidFill>
                  <a:srgbClr val="002060"/>
                </a:solidFill>
              </a:rPr>
              <a:t>Trocha carrozable interna:  </a:t>
            </a:r>
            <a:r>
              <a:rPr lang="es-PE" sz="3600" b="1" dirty="0" err="1" smtClean="0">
                <a:solidFill>
                  <a:srgbClr val="002060"/>
                </a:solidFill>
              </a:rPr>
              <a:t>alt</a:t>
            </a:r>
            <a:r>
              <a:rPr lang="es-PE" sz="3600" b="1" dirty="0" smtClean="0">
                <a:solidFill>
                  <a:srgbClr val="002060"/>
                </a:solidFill>
              </a:rPr>
              <a:t>. Km. 24 </a:t>
            </a:r>
            <a:endParaRPr lang="es-ES" sz="3600" b="1" dirty="0">
              <a:solidFill>
                <a:srgbClr val="002060"/>
              </a:solidFill>
            </a:endParaRPr>
          </a:p>
        </p:txBody>
      </p:sp>
      <p:pic>
        <p:nvPicPr>
          <p:cNvPr id="9" name="8 Marcador de contenido" descr="Anexo 1.jpg"/>
          <p:cNvPicPr>
            <a:picLocks noGrp="1" noChangeAspect="1"/>
          </p:cNvPicPr>
          <p:nvPr>
            <p:ph sz="half"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75656" y="2060848"/>
            <a:ext cx="6051645" cy="4392488"/>
          </a:xfrm>
          <a:ln w="228600" cap="sq" cmpd="thickThin">
            <a:solidFill>
              <a:schemeClr val="tx2"/>
            </a:solidFill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le 1"/>
          <p:cNvSpPr>
            <a:spLocks noGrp="1"/>
          </p:cNvSpPr>
          <p:nvPr>
            <p:ph type="title"/>
          </p:nvPr>
        </p:nvSpPr>
        <p:spPr>
          <a:xfrm>
            <a:off x="1042988" y="404813"/>
            <a:ext cx="8229600" cy="1514475"/>
          </a:xfrm>
        </p:spPr>
        <p:txBody>
          <a:bodyPr/>
          <a:lstStyle/>
          <a:p>
            <a:pPr eaLnBrk="1" hangingPunct="1"/>
            <a:r>
              <a:rPr lang="es-PE" altLang="es-PE" sz="3600" b="1" smtClean="0">
                <a:solidFill>
                  <a:srgbClr val="002060"/>
                </a:solidFill>
              </a:rPr>
              <a:t/>
            </a:r>
            <a:br>
              <a:rPr lang="es-PE" altLang="es-PE" sz="3600" b="1" smtClean="0">
                <a:solidFill>
                  <a:srgbClr val="002060"/>
                </a:solidFill>
              </a:rPr>
            </a:br>
            <a:r>
              <a:rPr lang="es-PE" altLang="es-PE" sz="3600" b="1" smtClean="0">
                <a:solidFill>
                  <a:srgbClr val="002060"/>
                </a:solidFill>
              </a:rPr>
              <a:t>Intrusión de terceros en su territorio</a:t>
            </a:r>
            <a:br>
              <a:rPr lang="es-PE" altLang="es-PE" sz="3600" b="1" smtClean="0">
                <a:solidFill>
                  <a:srgbClr val="002060"/>
                </a:solidFill>
              </a:rPr>
            </a:br>
            <a:r>
              <a:rPr lang="es-PE" altLang="es-PE" sz="3600" b="1" smtClean="0">
                <a:solidFill>
                  <a:srgbClr val="002060"/>
                </a:solidFill>
              </a:rPr>
              <a:t> </a:t>
            </a:r>
          </a:p>
        </p:txBody>
      </p:sp>
      <p:sp>
        <p:nvSpPr>
          <p:cNvPr id="2" name="1 Marcador de texto"/>
          <p:cNvSpPr>
            <a:spLocks noGrp="1"/>
          </p:cNvSpPr>
          <p:nvPr>
            <p:ph type="body" idx="1"/>
          </p:nvPr>
        </p:nvSpPr>
        <p:spPr>
          <a:xfrm>
            <a:off x="395288" y="1196975"/>
            <a:ext cx="8208962" cy="1317625"/>
          </a:xfrm>
        </p:spPr>
        <p:txBody>
          <a:bodyPr/>
          <a:lstStyle/>
          <a:p>
            <a:pPr algn="ctr">
              <a:defRPr/>
            </a:pPr>
            <a:r>
              <a:rPr lang="es-PE" sz="3300" dirty="0">
                <a:solidFill>
                  <a:srgbClr val="002060"/>
                </a:solidFill>
                <a:latin typeface="+mj-lt"/>
              </a:rPr>
              <a:t>¿Quiénes facilitan </a:t>
            </a:r>
            <a:r>
              <a:rPr lang="es-PE" sz="3300" dirty="0" smtClean="0">
                <a:solidFill>
                  <a:srgbClr val="002060"/>
                </a:solidFill>
                <a:latin typeface="+mj-lt"/>
              </a:rPr>
              <a:t>ingreso </a:t>
            </a:r>
            <a:r>
              <a:rPr lang="es-PE" sz="3300" dirty="0">
                <a:solidFill>
                  <a:srgbClr val="002060"/>
                </a:solidFill>
                <a:latin typeface="+mj-lt"/>
              </a:rPr>
              <a:t>de intrusos? </a:t>
            </a:r>
            <a:r>
              <a:rPr lang="es-PE" dirty="0">
                <a:solidFill>
                  <a:srgbClr val="002060"/>
                </a:solidFill>
              </a:rPr>
              <a:t/>
            </a:r>
            <a:br>
              <a:rPr lang="es-PE" dirty="0">
                <a:solidFill>
                  <a:srgbClr val="002060"/>
                </a:solidFill>
              </a:rPr>
            </a:br>
            <a:r>
              <a:rPr lang="es-PE" sz="3300" dirty="0" smtClean="0">
                <a:solidFill>
                  <a:srgbClr val="002060"/>
                </a:solidFill>
                <a:latin typeface="+mj-lt"/>
              </a:rPr>
              <a:t>TRANSPORTISTAS</a:t>
            </a:r>
            <a:endParaRPr lang="es-PE" sz="3300" dirty="0">
              <a:solidFill>
                <a:srgbClr val="002060"/>
              </a:solidFill>
              <a:latin typeface="+mj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6513"/>
          </a:xfrm>
        </p:spPr>
        <p:txBody>
          <a:bodyPr>
            <a:normAutofit fontScale="92500"/>
          </a:bodyPr>
          <a:lstStyle/>
          <a:p>
            <a:pPr marL="274320" indent="-274320" algn="just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r>
              <a:rPr lang="es-PE" sz="2400" dirty="0" smtClean="0">
                <a:solidFill>
                  <a:srgbClr val="002060"/>
                </a:solidFill>
                <a:latin typeface="+mj-lt"/>
              </a:rPr>
              <a:t>La comunidad venía sufriendo la intrusión de terceros (taladores ilegales, mineros ilegales e informales, etc.) que generaron la deforestación de los bosques, contaminación de aguas, degradación de suelos, lo cual era permitido por dos empresas de transporte: “Los Mineros” y “Los Pioneros”. </a:t>
            </a:r>
          </a:p>
          <a:p>
            <a:pPr marL="274320" indent="-274320" algn="just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endParaRPr lang="es-PE" sz="2400" dirty="0" smtClean="0">
              <a:latin typeface="+mj-lt"/>
            </a:endParaRPr>
          </a:p>
          <a:p>
            <a:pPr marL="274320" indent="-274320" algn="just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endParaRPr lang="es-PE" sz="2400" dirty="0" smtClean="0"/>
          </a:p>
          <a:p>
            <a:pPr marL="274320" indent="-274320" algn="just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endParaRPr lang="es-PE" sz="2400" dirty="0" smtClean="0"/>
          </a:p>
          <a:p>
            <a:pPr marL="274320" indent="-274320" algn="just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endParaRPr lang="es-PE" sz="2400" dirty="0"/>
          </a:p>
        </p:txBody>
      </p:sp>
      <p:pic>
        <p:nvPicPr>
          <p:cNvPr id="25605" name="Content Placeholder 4" descr="tres-islas 059.JPG"/>
          <p:cNvPicPr>
            <a:picLocks noGrp="1" noChangeAspect="1"/>
          </p:cNvPicPr>
          <p:nvPr>
            <p:ph sz="quarter" idx="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645025" y="3427413"/>
            <a:ext cx="4041775" cy="2020887"/>
          </a:xfr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tle 1"/>
          <p:cNvSpPr>
            <a:spLocks noGrp="1"/>
          </p:cNvSpPr>
          <p:nvPr>
            <p:ph type="title"/>
          </p:nvPr>
        </p:nvSpPr>
        <p:spPr>
          <a:xfrm>
            <a:off x="457200" y="549275"/>
            <a:ext cx="8229600" cy="935038"/>
          </a:xfrm>
        </p:spPr>
        <p:txBody>
          <a:bodyPr/>
          <a:lstStyle/>
          <a:p>
            <a:pPr eaLnBrk="1" hangingPunct="1"/>
            <a:r>
              <a:rPr lang="es-PE" altLang="es-PE" sz="3600" b="1" smtClean="0">
                <a:solidFill>
                  <a:srgbClr val="002060"/>
                </a:solidFill>
              </a:rPr>
              <a:t>Problema en trocha interna-Km. 24: </a:t>
            </a:r>
            <a:br>
              <a:rPr lang="es-PE" altLang="es-PE" sz="3600" b="1" smtClean="0">
                <a:solidFill>
                  <a:srgbClr val="002060"/>
                </a:solidFill>
              </a:rPr>
            </a:br>
            <a:r>
              <a:rPr lang="es-PE" altLang="es-PE" sz="3600" b="1" smtClean="0">
                <a:solidFill>
                  <a:srgbClr val="002060"/>
                </a:solidFill>
              </a:rPr>
              <a:t>ingreso no autorizado de terceros</a:t>
            </a:r>
          </a:p>
        </p:txBody>
      </p:sp>
      <p:pic>
        <p:nvPicPr>
          <p:cNvPr id="26627" name="Content Placeholder 6" descr="tres-islas 165.JPG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68313" y="1700213"/>
            <a:ext cx="3887787" cy="2916237"/>
          </a:xfrm>
        </p:spPr>
      </p:pic>
      <p:pic>
        <p:nvPicPr>
          <p:cNvPr id="26628" name="Content Placeholder 5" descr="tres-islas 082.JPG"/>
          <p:cNvPicPr>
            <a:picLocks noGrp="1" noChangeAspect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932363" y="1628775"/>
            <a:ext cx="3749675" cy="2109788"/>
          </a:xfrm>
        </p:spPr>
      </p:pic>
      <p:pic>
        <p:nvPicPr>
          <p:cNvPr id="26629" name="Picture 7" descr="tres-estrellas-2 036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3800" y="3860800"/>
            <a:ext cx="3673475" cy="275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6"/>
          <p:cNvSpPr/>
          <p:nvPr/>
        </p:nvSpPr>
        <p:spPr>
          <a:xfrm>
            <a:off x="539750" y="4941888"/>
            <a:ext cx="4032250" cy="1322387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es-PE" sz="4000" b="1" dirty="0">
                <a:solidFill>
                  <a:srgbClr val="002060"/>
                </a:solidFill>
                <a:latin typeface="Calibri"/>
                <a:ea typeface="+mj-ea"/>
                <a:cs typeface="+mj-cs"/>
              </a:rPr>
              <a:t>Taladores ilegales de madera</a:t>
            </a:r>
            <a:endParaRPr lang="es-PE" sz="4000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6" descr="tres-islas 107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975" y="4076700"/>
            <a:ext cx="3384550" cy="2538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651" name="Title 1"/>
          <p:cNvSpPr>
            <a:spLocks noGrp="1"/>
          </p:cNvSpPr>
          <p:nvPr>
            <p:ph type="title"/>
          </p:nvPr>
        </p:nvSpPr>
        <p:spPr>
          <a:xfrm>
            <a:off x="457200" y="477838"/>
            <a:ext cx="8675688" cy="1209675"/>
          </a:xfrm>
          <a:solidFill>
            <a:schemeClr val="bg1"/>
          </a:solidFill>
        </p:spPr>
        <p:txBody>
          <a:bodyPr/>
          <a:lstStyle/>
          <a:p>
            <a:pPr eaLnBrk="1" hangingPunct="1"/>
            <a:r>
              <a:rPr lang="es-PE" altLang="es-PE" sz="4400" b="1" smtClean="0">
                <a:solidFill>
                  <a:srgbClr val="002060"/>
                </a:solidFill>
              </a:rPr>
              <a:t>Minería ilegal e </a:t>
            </a:r>
            <a:br>
              <a:rPr lang="es-PE" altLang="es-PE" sz="4400" b="1" smtClean="0">
                <a:solidFill>
                  <a:srgbClr val="002060"/>
                </a:solidFill>
              </a:rPr>
            </a:br>
            <a:r>
              <a:rPr lang="es-PE" altLang="es-PE" sz="4400" b="1" smtClean="0">
                <a:solidFill>
                  <a:srgbClr val="002060"/>
                </a:solidFill>
              </a:rPr>
              <a:t>informal</a:t>
            </a:r>
          </a:p>
        </p:txBody>
      </p:sp>
      <p:pic>
        <p:nvPicPr>
          <p:cNvPr id="27652" name="Content Placeholder 5" descr="tres-islas 078.JPG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808538" y="3721100"/>
            <a:ext cx="4038600" cy="3028950"/>
          </a:xfrm>
        </p:spPr>
      </p:pic>
      <p:pic>
        <p:nvPicPr>
          <p:cNvPr id="27653" name="Content Placeholder 4" descr="tres-islas 077.JPG"/>
          <p:cNvPicPr>
            <a:picLocks noGrp="1" noChangeAspect="1"/>
          </p:cNvPicPr>
          <p:nvPr>
            <p:ph sz="half"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336800" y="1700213"/>
            <a:ext cx="4038600" cy="2957512"/>
          </a:xfrm>
        </p:spPr>
      </p:pic>
      <p:pic>
        <p:nvPicPr>
          <p:cNvPr id="27654" name="Content Placeholder 8" descr="tres-islas 124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13363" y="717550"/>
            <a:ext cx="3533775" cy="2651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Flow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ppt/theme/themeOverride2.xml><?xml version="1.0" encoding="utf-8"?>
<a:themeOverride xmlns:a="http://schemas.openxmlformats.org/drawingml/2006/main">
  <a:clrScheme name="Flow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980</TotalTime>
  <Words>1501</Words>
  <Application>Microsoft Office PowerPoint</Application>
  <PresentationFormat>Presentación en pantalla (4:3)</PresentationFormat>
  <Paragraphs>166</Paragraphs>
  <Slides>42</Slides>
  <Notes>2</Notes>
  <HiddenSlides>0</HiddenSlides>
  <MMClips>0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2</vt:i4>
      </vt:variant>
      <vt:variant>
        <vt:lpstr>Títulos de diapositiva</vt:lpstr>
      </vt:variant>
      <vt:variant>
        <vt:i4>42</vt:i4>
      </vt:variant>
    </vt:vector>
  </HeadingPairs>
  <TitlesOfParts>
    <vt:vector size="50" baseType="lpstr">
      <vt:lpstr>Constantia</vt:lpstr>
      <vt:lpstr>Arial</vt:lpstr>
      <vt:lpstr>Calibri</vt:lpstr>
      <vt:lpstr>Wingdings 2</vt:lpstr>
      <vt:lpstr>ＭＳ Ｐゴシック</vt:lpstr>
      <vt:lpstr>Wingdings</vt:lpstr>
      <vt:lpstr>Flow</vt:lpstr>
      <vt:lpstr>Office Theme</vt:lpstr>
      <vt:lpstr>   </vt:lpstr>
      <vt:lpstr>Presentación de PowerPoint</vt:lpstr>
      <vt:lpstr>¿Dónde se ubica la comunidad?</vt:lpstr>
      <vt:lpstr>¿La comunidad está reconocida y  cuenta con  título de propiedad? Sí </vt:lpstr>
      <vt:lpstr>¿Cuáles son sus principales actividades de subsistencia?</vt:lpstr>
      <vt:lpstr>Vías de acceso a la comunidad:  por Km. 8 Trocha carrozable interna:  alt. Km. 24 </vt:lpstr>
      <vt:lpstr> Intrusión de terceros en su territorio  </vt:lpstr>
      <vt:lpstr>Problema en trocha interna-Km. 24:  ingreso no autorizado de terceros</vt:lpstr>
      <vt:lpstr>Minería ilegal e  informal</vt:lpstr>
      <vt:lpstr>   Tráfico ilegal y contaminante de combustible con consecuente degradación de suelos y contaminación con mercurio</vt:lpstr>
      <vt:lpstr>Bares y prostíbulos </vt:lpstr>
      <vt:lpstr>Principales afectaciones generadas </vt:lpstr>
      <vt:lpstr>¿Cuáles son los impactos de la minería ilegal?  Contaminación de Aguas </vt:lpstr>
      <vt:lpstr>¿Cuáles son los impactos de la minería ilegal? Desertificación y hambre</vt:lpstr>
      <vt:lpstr>   ¿Qué decisión toma la Comunidad para proteger la vida, salud e integridad? </vt:lpstr>
      <vt:lpstr>¿Cuáles son los efectos negativos del hábeas corpus?</vt:lpstr>
      <vt:lpstr>Hábeas corpus de la comunidad </vt:lpstr>
      <vt:lpstr>Trocha no es una vía pública</vt:lpstr>
      <vt:lpstr>Dirección Regional de Transporte y Comunicaciones-GOREMAD La ruta 561 MD-Clasificador Vial no pasa por la comunidad </vt:lpstr>
      <vt:lpstr>Dirección de Transporte de Madre de Dios</vt:lpstr>
      <vt:lpstr>Ministerio de Transporte y Comunicaciones</vt:lpstr>
      <vt:lpstr>Empresas carecían y carecen  de autorización válida</vt:lpstr>
      <vt:lpstr>Autorización Provisional falsa</vt:lpstr>
      <vt:lpstr>Falsedad de licencia</vt:lpstr>
      <vt:lpstr>Respuesta de la Municipalidad Provincial de Tampobata</vt:lpstr>
      <vt:lpstr>Autorización provisional 2010 </vt:lpstr>
      <vt:lpstr>   No hay servidumbre de paso registrada </vt:lpstr>
      <vt:lpstr> El proceso de hábeas corpus. Antecedentes </vt:lpstr>
      <vt:lpstr>HC 0624-2010 no respetó derechos constitucionales</vt:lpstr>
      <vt:lpstr>La Comunidad es propietaria de su territorio y tiene autonomía </vt:lpstr>
      <vt:lpstr>Presentación de PowerPoint</vt:lpstr>
      <vt:lpstr>Base legal de la decisión indígena</vt:lpstr>
      <vt:lpstr>Decisión comunal razonable</vt:lpstr>
      <vt:lpstr>Convenio 169 de la OIT, art. 18</vt:lpstr>
      <vt:lpstr>Hábeas corpus ante el Tribunal Constitucional</vt:lpstr>
      <vt:lpstr>Alcances de la  STC Exp. N° 1126-2011-PHC/TC </vt:lpstr>
      <vt:lpstr>Luego de la sentencia  Exp. N° 1126-2011-PHC/TC </vt:lpstr>
      <vt:lpstr>Inejecución de la STC Exp. N° 1126-2011-PHC/TC</vt:lpstr>
      <vt:lpstr>Apelación por salto  EXP. N° 1931-2013-PHC/TC </vt:lpstr>
      <vt:lpstr>Alcances del Auto del TC  EXP. N° 1931-2013-PHC/TC </vt:lpstr>
      <vt:lpstr>El TC no se pronunció sobre:</vt:lpstr>
      <vt:lpstr>Acciones tras el recurso de apelación por salto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CASO COMUNIDAD NATIVA  “TRES ISLAS” Recurso de apelación per saltum</dc:title>
  <dc:creator>RAQUELYF</dc:creator>
  <cp:lastModifiedBy>LGonzalez</cp:lastModifiedBy>
  <cp:revision>61</cp:revision>
  <dcterms:created xsi:type="dcterms:W3CDTF">2015-06-01T18:26:52Z</dcterms:created>
  <dcterms:modified xsi:type="dcterms:W3CDTF">2020-02-18T22:17:42Z</dcterms:modified>
</cp:coreProperties>
</file>