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93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65" r:id="rId5"/>
    <p:sldId id="278" r:id="rId6"/>
    <p:sldId id="262" r:id="rId7"/>
    <p:sldId id="280" r:id="rId8"/>
    <p:sldId id="283" r:id="rId9"/>
    <p:sldId id="263" r:id="rId10"/>
    <p:sldId id="273" r:id="rId11"/>
    <p:sldId id="282" r:id="rId12"/>
    <p:sldId id="281" r:id="rId13"/>
    <p:sldId id="268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3445" autoAdjust="0"/>
  </p:normalViewPr>
  <p:slideViewPr>
    <p:cSldViewPr snapToGrid="0" snapToObjects="1">
      <p:cViewPr varScale="1">
        <p:scale>
          <a:sx n="68" d="100"/>
          <a:sy n="68" d="100"/>
        </p:scale>
        <p:origin x="7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EE45CFE-DF6A-4477-B9A6-4DFC950F7C32}" type="datetime1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3B077B0-28C7-41DE-9B75-180804BBB02E}" type="slidenum">
              <a:rPr lang="en-US" altLang="es-US"/>
              <a:pPr/>
              <a:t>‹Nº›</a:t>
            </a:fld>
            <a:endParaRPr lang="en-US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EADD531-2B5B-4045-B31E-37DFD64162A7}" type="datetime1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3D98ED-4C5B-49C6-9FAD-D09CD8635773}" type="slidenum">
              <a:rPr lang="en-US" altLang="es-US"/>
              <a:pPr/>
              <a:t>‹Nº›</a:t>
            </a:fld>
            <a:endParaRPr lang="en-US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US" altLang="es-US" sz="2000" smtClean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B855C36-7915-4CC3-9C6B-941103A21E69}" type="slidenum">
              <a:rPr lang="en-US" altLang="es-US"/>
              <a:pPr eaLnBrk="1" hangingPunct="1"/>
              <a:t>1</a:t>
            </a:fld>
            <a:endParaRPr lang="en-US" altLang="es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s-US" b="1" smtClean="0">
                <a:ea typeface="ＭＳ Ｐゴシック" panose="020B0600070205080204" pitchFamily="34" charset="-128"/>
              </a:rPr>
              <a:t>Partnership composition </a:t>
            </a:r>
          </a:p>
          <a:p>
            <a:pPr eaLnBrk="1" hangingPunct="1">
              <a:spcBef>
                <a:spcPct val="0"/>
              </a:spcBef>
            </a:pPr>
            <a:r>
              <a:rPr lang="en-US" altLang="es-US" smtClean="0">
                <a:ea typeface="ＭＳ Ｐゴシック" panose="020B0600070205080204" pitchFamily="34" charset="-128"/>
              </a:rPr>
              <a:t>Unique in it’s ability to provide a ‘live’ facilitator, in the form of UNEP, between the implementation party and the donor (Spanish Government) </a:t>
            </a:r>
          </a:p>
          <a:p>
            <a:pPr eaLnBrk="1" hangingPunct="1">
              <a:spcBef>
                <a:spcPct val="0"/>
              </a:spcBef>
            </a:pPr>
            <a:endParaRPr lang="en-US" altLang="es-US" smtClean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s-US" b="1" smtClean="0">
                <a:ea typeface="ＭＳ Ｐゴシック" panose="020B0600070205080204" pitchFamily="34" charset="-128"/>
              </a:rPr>
              <a:t>The approach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s-US" smtClean="0">
                <a:ea typeface="ＭＳ Ｐゴシック" panose="020B0600070205080204" pitchFamily="34" charset="-128"/>
              </a:rPr>
              <a:t> Some projects cover more than 1 site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s-US" smtClean="0">
                <a:ea typeface="ＭＳ Ｐゴシック" panose="020B0600070205080204" pitchFamily="34" charset="-128"/>
              </a:rPr>
              <a:t> Programme currently covers Africa, Asia, the South and Northeast Pacific, Latin America and the Caribbean. 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s-US" smtClean="0">
                <a:ea typeface="ＭＳ Ｐゴシック" panose="020B0600070205080204" pitchFamily="34" charset="-128"/>
              </a:rPr>
              <a:t>The partnership contributes to CBD’s PoWPA in 2 predominant areas: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es-US" smtClean="0">
                <a:ea typeface="ＭＳ Ｐゴシック" panose="020B0600070205080204" pitchFamily="34" charset="-128"/>
              </a:rPr>
              <a:t>Direct Actions for Planning, Selecting, Establishing, Strengthening, and Managing Protected Areas Systems and Sites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es-US" smtClean="0">
                <a:ea typeface="ＭＳ Ｐゴシック" panose="020B0600070205080204" pitchFamily="34" charset="-128"/>
              </a:rPr>
              <a:t>Support for Governance, Participation, Equity and Benefit sharing 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604A293-F287-4D9F-8445-DF85A64EC8BD}" type="slidenum">
              <a:rPr lang="en-US" altLang="es-US"/>
              <a:pPr eaLnBrk="1" hangingPunct="1"/>
              <a:t>2</a:t>
            </a:fld>
            <a:endParaRPr lang="en-US" altLang="es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US" altLang="es-US" smtClean="0">
              <a:ea typeface="ＭＳ Ｐゴシック" panose="020B0600070205080204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95AE442-B419-461D-B115-AE2965774980}" type="slidenum">
              <a:rPr lang="en-US" altLang="es-US"/>
              <a:pPr eaLnBrk="1" hangingPunct="1"/>
              <a:t>5</a:t>
            </a:fld>
            <a:endParaRPr lang="en-US" altLang="es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US" altLang="es-US" smtClean="0">
              <a:ea typeface="ＭＳ Ｐゴシック" panose="020B0600070205080204" pitchFamily="34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F6EFDCD-B999-4BE1-9520-0D5FB031A851}" type="slidenum">
              <a:rPr lang="en-US" altLang="es-US"/>
              <a:pPr eaLnBrk="1" hangingPunct="1"/>
              <a:t>8</a:t>
            </a:fld>
            <a:endParaRPr lang="en-US" altLang="es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US" altLang="es-US" smtClean="0">
              <a:ea typeface="ＭＳ Ｐゴシック" panose="020B0600070205080204" pitchFamily="34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8D44912-9C15-45D5-86F8-11DB9222782B}" type="slidenum">
              <a:rPr lang="en-US" altLang="es-US"/>
              <a:pPr eaLnBrk="1" hangingPunct="1"/>
              <a:t>11</a:t>
            </a:fld>
            <a:endParaRPr lang="en-US" altLang="es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0428" y="2863198"/>
            <a:ext cx="6480611" cy="1470025"/>
          </a:xfrm>
        </p:spPr>
        <p:txBody>
          <a:bodyPr>
            <a:noAutofit/>
          </a:bodyPr>
          <a:lstStyle>
            <a:lvl1pPr>
              <a:lnSpc>
                <a:spcPts val="5200"/>
              </a:lnSpc>
              <a:spcAft>
                <a:spcPts val="0"/>
              </a:spcAft>
              <a:defRPr sz="5200">
                <a:latin typeface="Times"/>
                <a:cs typeface="Times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E3D77-D0DD-4640-AADD-7262D6DE07E2}" type="datetime1">
              <a:rPr lang="en-US"/>
              <a:pPr>
                <a:defRPr/>
              </a:pPr>
              <a:t>2/24/2020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8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1584F051-5E5A-4AFB-8535-B29F3FF91D07}" type="datetime1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3E9C6-C166-42BA-AC33-666ADC8E3117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315168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C8854B54-6E04-4C31-91FB-D76C09F66616}" type="datetime1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CF0A8-C7D1-4CB2-A76E-0EC998A86D8D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2064681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E64AC06B-1BD4-4E4E-BB67-6B05402E141C}" type="datetime1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420C6-D09F-45EF-BA19-E52FB9595B83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2874398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9E044B39-8529-45DB-B5DB-665B50216501}" type="datetime1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6340B-ACB4-423F-BE0A-0ACEF963CE38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930757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24D61F23-48F4-45ED-ABE0-335DC2763076}" type="datetime1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DE0C4-1B31-415F-98F1-70BD3D9B3D18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2327477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A8A3FCDE-20A1-4BFB-88FE-B5B14EE755E7}" type="datetime1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C6A26-F986-49C4-8E7D-D72F09910C86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1346697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60B4B6B2-6C32-4036-A5D6-0C6031F0154D}" type="datetime1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B9598-708C-40C6-A129-BFFF0EF914E0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3095740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CB6BF668-E27F-4E15-96D2-0160BBEDA508}" type="datetime1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3A9A1-1F86-45A7-B0B5-28974DE5EEC1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3505973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4F0C12DC-2E42-468A-8DAD-CD9CA5C606CA}" type="datetime1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89292-0903-407D-8F33-4FBBE3408243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3737876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55DA158F-CFFC-4A36-824B-431E64EDC1C7}" type="datetime1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67AE4-B4DA-44FA-8472-6BFCA761430D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151843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785"/>
            <a:ext cx="8229600" cy="864262"/>
          </a:xfrm>
        </p:spPr>
        <p:txBody>
          <a:bodyPr anchor="b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0167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650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14EABE58-53F9-4479-88CA-63B22B39213F}" type="datetime1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4B210-33BE-4BDC-98E4-A14C9693943C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13827661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785"/>
            <a:ext cx="8229600" cy="864262"/>
          </a:xfrm>
        </p:spPr>
        <p:txBody>
          <a:bodyPr anchor="b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0167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1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08"/>
            <a:ext cx="8229600" cy="819707"/>
          </a:xfrm>
        </p:spPr>
        <p:txBody>
          <a:bodyPr anchor="b"/>
          <a:lstStyle>
            <a:lvl1pPr algn="l">
              <a:defRPr sz="4800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85910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85910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9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4455" y="1290611"/>
            <a:ext cx="7342909" cy="4620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0533"/>
            <a:ext cx="8229600" cy="819707"/>
          </a:xfrm>
        </p:spPr>
        <p:txBody>
          <a:bodyPr anchor="b"/>
          <a:lstStyle>
            <a:lvl1pPr algn="l">
              <a:defRPr sz="4800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6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4525"/>
            <a:ext cx="8229600" cy="823044"/>
          </a:xfrm>
        </p:spPr>
        <p:txBody>
          <a:bodyPr/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17466"/>
            <a:ext cx="4038600" cy="432098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17466"/>
            <a:ext cx="4038600" cy="432098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1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4525"/>
            <a:ext cx="8229600" cy="874482"/>
          </a:xfrm>
        </p:spPr>
        <p:txBody>
          <a:bodyPr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9007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61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792446"/>
            <a:ext cx="5867400" cy="1470025"/>
          </a:xfrm>
        </p:spPr>
        <p:txBody>
          <a:bodyPr anchor="b"/>
          <a:lstStyle>
            <a:lvl1pPr algn="r">
              <a:defRPr sz="48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06F7F-C8A6-4D0F-B5A6-92D7D866F29D}" type="datetime1">
              <a:rPr lang="en-US"/>
              <a:pPr>
                <a:defRPr/>
              </a:pPr>
              <a:t>2/24/2020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1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868613"/>
            <a:ext cx="6350000" cy="1762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BBD38-5913-4375-85CA-58F2C7E4B678}" type="datetime1">
              <a:rPr lang="en-US"/>
              <a:pPr>
                <a:defRPr/>
              </a:pPr>
              <a:t>2/24/2020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9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785"/>
            <a:ext cx="8229600" cy="864262"/>
          </a:xfrm>
        </p:spPr>
        <p:txBody>
          <a:bodyPr anchor="b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0167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49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90800" y="2868613"/>
            <a:ext cx="63500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US" smtClean="0"/>
              <a:t>Click to edit Master title style</a:t>
            </a:r>
            <a:endParaRPr lang="en-US" altLang="es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0CE0AD6-CDCC-4533-9D25-35451F41320B}" type="datetime1">
              <a:rPr lang="en-US"/>
              <a:pPr>
                <a:defRPr/>
              </a:pPr>
              <a:t>2/24/2020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05" r:id="rId8"/>
    <p:sldLayoutId id="2147483912" r:id="rId9"/>
  </p:sldLayoutIdLst>
  <p:txStyles>
    <p:titleStyle>
      <a:lvl1pPr algn="r" defTabSz="4572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5200" kern="1200">
          <a:solidFill>
            <a:srgbClr val="FFFFFF"/>
          </a:solidFill>
          <a:latin typeface="Times"/>
          <a:ea typeface="ＭＳ Ｐゴシック" pitchFamily="-110" charset="-128"/>
          <a:cs typeface="Times"/>
        </a:defRPr>
      </a:lvl1pPr>
      <a:lvl2pPr algn="r" defTabSz="4572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5200">
          <a:solidFill>
            <a:srgbClr val="FFFFFF"/>
          </a:solidFill>
          <a:latin typeface="Times" pitchFamily="-110" charset="0"/>
          <a:ea typeface="ＭＳ Ｐゴシック" pitchFamily="-110" charset="-128"/>
          <a:cs typeface="Times" pitchFamily="18" charset="0"/>
        </a:defRPr>
      </a:lvl2pPr>
      <a:lvl3pPr algn="r" defTabSz="4572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5200">
          <a:solidFill>
            <a:srgbClr val="FFFFFF"/>
          </a:solidFill>
          <a:latin typeface="Times" pitchFamily="-110" charset="0"/>
          <a:ea typeface="ＭＳ Ｐゴシック" pitchFamily="-110" charset="-128"/>
          <a:cs typeface="Times" pitchFamily="18" charset="0"/>
        </a:defRPr>
      </a:lvl3pPr>
      <a:lvl4pPr algn="r" defTabSz="4572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5200">
          <a:solidFill>
            <a:srgbClr val="FFFFFF"/>
          </a:solidFill>
          <a:latin typeface="Times" pitchFamily="-110" charset="0"/>
          <a:ea typeface="ＭＳ Ｐゴシック" pitchFamily="-110" charset="-128"/>
          <a:cs typeface="Times" pitchFamily="18" charset="0"/>
        </a:defRPr>
      </a:lvl4pPr>
      <a:lvl5pPr algn="r" defTabSz="4572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5200">
          <a:solidFill>
            <a:srgbClr val="FFFFFF"/>
          </a:solidFill>
          <a:latin typeface="Times" pitchFamily="-110" charset="0"/>
          <a:ea typeface="ＭＳ Ｐゴシック" pitchFamily="-110" charset="-128"/>
          <a:cs typeface="Times" pitchFamily="18" charset="0"/>
        </a:defRPr>
      </a:lvl5pPr>
      <a:lvl6pPr marL="457200" algn="r" defTabSz="457200" rtl="0" fontAlgn="base">
        <a:lnSpc>
          <a:spcPts val="5200"/>
        </a:lnSpc>
        <a:spcBef>
          <a:spcPct val="0"/>
        </a:spcBef>
        <a:spcAft>
          <a:spcPct val="0"/>
        </a:spcAft>
        <a:defRPr sz="5200">
          <a:solidFill>
            <a:srgbClr val="FFFFFF"/>
          </a:solidFill>
          <a:latin typeface="Times" pitchFamily="-110" charset="0"/>
        </a:defRPr>
      </a:lvl6pPr>
      <a:lvl7pPr marL="914400" algn="r" defTabSz="457200" rtl="0" fontAlgn="base">
        <a:lnSpc>
          <a:spcPts val="5200"/>
        </a:lnSpc>
        <a:spcBef>
          <a:spcPct val="0"/>
        </a:spcBef>
        <a:spcAft>
          <a:spcPct val="0"/>
        </a:spcAft>
        <a:defRPr sz="5200">
          <a:solidFill>
            <a:srgbClr val="FFFFFF"/>
          </a:solidFill>
          <a:latin typeface="Times" pitchFamily="-110" charset="0"/>
        </a:defRPr>
      </a:lvl7pPr>
      <a:lvl8pPr marL="1371600" algn="r" defTabSz="457200" rtl="0" fontAlgn="base">
        <a:lnSpc>
          <a:spcPts val="5200"/>
        </a:lnSpc>
        <a:spcBef>
          <a:spcPct val="0"/>
        </a:spcBef>
        <a:spcAft>
          <a:spcPct val="0"/>
        </a:spcAft>
        <a:defRPr sz="5200">
          <a:solidFill>
            <a:srgbClr val="FFFFFF"/>
          </a:solidFill>
          <a:latin typeface="Times" pitchFamily="-110" charset="0"/>
        </a:defRPr>
      </a:lvl8pPr>
      <a:lvl9pPr marL="1828800" algn="r" defTabSz="457200" rtl="0" fontAlgn="base">
        <a:lnSpc>
          <a:spcPts val="5200"/>
        </a:lnSpc>
        <a:spcBef>
          <a:spcPct val="0"/>
        </a:spcBef>
        <a:spcAft>
          <a:spcPct val="0"/>
        </a:spcAft>
        <a:defRPr sz="5200">
          <a:solidFill>
            <a:srgbClr val="FFFFFF"/>
          </a:solidFill>
          <a:latin typeface="Times" pitchFamily="-110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US" smtClean="0"/>
              <a:t>Click to edit Master text styles</a:t>
            </a:r>
          </a:p>
          <a:p>
            <a:pPr lvl="1"/>
            <a:r>
              <a:rPr lang="en-US" altLang="es-US" smtClean="0"/>
              <a:t>Second level</a:t>
            </a:r>
          </a:p>
          <a:p>
            <a:pPr lvl="2"/>
            <a:r>
              <a:rPr lang="en-US" altLang="es-US" smtClean="0"/>
              <a:t>Third level</a:t>
            </a:r>
          </a:p>
          <a:p>
            <a:pPr lvl="3"/>
            <a:r>
              <a:rPr lang="en-US" altLang="es-US" smtClean="0"/>
              <a:t>Fourth level</a:t>
            </a:r>
          </a:p>
          <a:p>
            <a:pPr lvl="4"/>
            <a:r>
              <a:rPr lang="en-US" altLang="es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fld id="{B7BAAEAF-B3D8-476E-80C8-E604A8A46D64}" type="datetime1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CC59FC0-DF65-4B0E-933D-08D78349466C}" type="slidenum">
              <a:rPr lang="en-US" altLang="es-US"/>
              <a:pPr/>
              <a:t>‹Nº›</a:t>
            </a:fld>
            <a:endParaRPr lang="en-US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in-unepforpas.org/" TargetMode="External"/><Relationship Id="rId2" Type="http://schemas.openxmlformats.org/officeDocument/2006/relationships/hyperlink" Target="http://www.unep.org/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177800" y="2967038"/>
            <a:ext cx="8801100" cy="1587500"/>
          </a:xfrm>
        </p:spPr>
        <p:txBody>
          <a:bodyPr/>
          <a:lstStyle/>
          <a:p>
            <a:pPr algn="l"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>Alianza España-PNUMA para las Areas Protegidas en apoyo a la Iniciativa LifeWeb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4130675" y="4391025"/>
            <a:ext cx="48482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s-US" b="1">
                <a:solidFill>
                  <a:schemeClr val="bg1"/>
                </a:solidFill>
              </a:rPr>
              <a:t>      San Salvador, </a:t>
            </a:r>
            <a:r>
              <a:rPr lang="en-US" altLang="es-US" b="1">
                <a:solidFill>
                  <a:schemeClr val="bg1"/>
                </a:solidFill>
              </a:rPr>
              <a:t>21 de noviembre de 2011</a:t>
            </a:r>
          </a:p>
          <a:p>
            <a:pPr eaLnBrk="1" hangingPunct="1"/>
            <a:r>
              <a:rPr lang="en-US" altLang="es-US" sz="12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63600"/>
          </a:xfrm>
        </p:spPr>
        <p:txBody>
          <a:bodyPr/>
          <a:lstStyle/>
          <a:p>
            <a:pPr algn="ctr"/>
            <a:r>
              <a:rPr lang="en-US" altLang="es-US" sz="36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>Beneficios de los ecosistemas</a:t>
            </a:r>
          </a:p>
        </p:txBody>
      </p:sp>
      <p:graphicFrame>
        <p:nvGraphicFramePr>
          <p:cNvPr id="16436" name="Group 52"/>
          <p:cNvGraphicFramePr>
            <a:graphicFrameLocks noGrp="1"/>
          </p:cNvGraphicFramePr>
          <p:nvPr>
            <p:ph idx="1"/>
          </p:nvPr>
        </p:nvGraphicFramePr>
        <p:xfrm>
          <a:off x="457200" y="1301750"/>
          <a:ext cx="8229600" cy="4132263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9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50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AREA PROTEGIDA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PAIS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SITIO WEB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BENEFICIOS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6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Parque Nacional de Banc d’Arguin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Mauritania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www.cbd.int/lifeweb/?eoi=6131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  Adaptación de cambio climático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  Mitigación de cambio climático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  Seguridad alimentaria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  Generación de ingresos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6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Parque Nacional de Noauabale-Ndoki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Republica del Congo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www.cbd.int/lifeweb/?eoi=6178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  Mitigación de cambio climático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  Acceso cultural y espiritual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  Salud pública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  Generación de ingresos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Reserva de Fauna de Lossi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Republica del Congo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www.cbd.int/lifeweb/?eoi=6180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  Adaptación de cambio climático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  Acceso cultural y espiritual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  Generación de ingresos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50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Parque Nacional de Kahuzi-Biega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Republica Democrática del Congo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www.cbd.int/lifeweb/?eoi=6211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  Adaptación de cambio climático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  Seguridad alimentaria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6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Parque Nacional de Joao Viera-Polao, Parque Nacional de Iles d’Orango, Parque Natural de Los Manglares de Rio Cacheu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Guinea Bissau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www.cbd.int/lifeweb/?eoi=6229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  Adaptación de cambio climático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  Acceso cultural y espiritual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  Seguridad alimentaria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  Generación de ingresos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50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Parque Nacional de Takamanda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Camerún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www.cbd.int/lifeweb/?eoi=6231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  Mitigación de cambio climático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  Generación de ingresos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95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Parque Nacional de Volcán Barú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Área de Conservación de La Montañona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Panamá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El Salvador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www.cbd.int/lifeweb/?eoi=6757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  Mitigación de cambio climático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  Generación de ingresos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63600"/>
          </a:xfrm>
        </p:spPr>
        <p:txBody>
          <a:bodyPr/>
          <a:lstStyle/>
          <a:p>
            <a:r>
              <a:rPr lang="en-US" altLang="es-US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>Conclusiones</a:t>
            </a:r>
            <a:r>
              <a:rPr lang="en-US" altLang="es-US" smtClean="0">
                <a:latin typeface="Times" panose="02020603050405020304" pitchFamily="18" charset="0"/>
                <a:ea typeface="ＭＳ Ｐゴシック" panose="020B0600070205080204" pitchFamily="34" charset="-128"/>
                <a:cs typeface="Times" panose="02020603050405020304" pitchFamily="18" charset="0"/>
              </a:rPr>
              <a:t> 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0175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s-US" sz="20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>Recapitulacion: </a:t>
            </a:r>
          </a:p>
          <a:p>
            <a:r>
              <a:rPr lang="en-US" altLang="es-US" sz="2000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>Programa unico que ofrece proteccion de los ecosistemas y resultados tangibles de desarrollo sostenible para las comunidades locales </a:t>
            </a:r>
          </a:p>
          <a:p>
            <a:r>
              <a:rPr lang="en-US" altLang="es-US" sz="2000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>Beneficios derivados de una Alianza que incluye el apoyo del PNUMA en su gestion</a:t>
            </a:r>
          </a:p>
          <a:p>
            <a:r>
              <a:rPr lang="en-US" altLang="es-US" sz="2000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>Incluye una gran diversidad de actividades tecnicas y cientificas en un amplio enfoque geografico</a:t>
            </a:r>
          </a:p>
          <a:p>
            <a:r>
              <a:rPr lang="en-US" altLang="es-US" sz="2000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>Sinergias de actividades con otros programas de trabajo</a:t>
            </a:r>
          </a:p>
          <a:p>
            <a:r>
              <a:rPr lang="en-US" altLang="es-US" sz="2000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>Progreso significativo en las 5 actividades principales del Programa</a:t>
            </a:r>
          </a:p>
          <a:p>
            <a:endParaRPr lang="en-US" altLang="es-US" sz="2000" smtClean="0">
              <a:latin typeface="Corbel" panose="020B0503020204020204" pitchFamily="34" charset="0"/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s-US" sz="20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>Mirando al futuro:</a:t>
            </a:r>
          </a:p>
          <a:p>
            <a:r>
              <a:rPr lang="en-US" altLang="es-US" sz="2000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>Hoja de ruta hasta finalizacion de implementacion (2012)</a:t>
            </a:r>
          </a:p>
          <a:p>
            <a:r>
              <a:rPr lang="en-US" altLang="es-US" sz="2000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>Posibles oportunidades de apoyo del programa en Fase 2</a:t>
            </a:r>
          </a:p>
          <a:p>
            <a:endParaRPr lang="en-US" altLang="es-US" sz="2000" smtClean="0">
              <a:latin typeface="Helvetica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altLang="es-US" sz="2000" b="1" smtClean="0">
              <a:latin typeface="Helvetica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altLang="es-US" sz="2000" smtClean="0">
              <a:latin typeface="Helvetica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altLang="es-US" sz="2000" smtClean="0">
              <a:latin typeface="Helvetica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altLang="es-US" smtClean="0">
              <a:latin typeface="Helvetica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altLang="es-US" smtClean="0">
              <a:latin typeface="Helvetica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8"/>
          <p:cNvSpPr>
            <a:spLocks noGrp="1"/>
          </p:cNvSpPr>
          <p:nvPr>
            <p:ph type="title"/>
          </p:nvPr>
        </p:nvSpPr>
        <p:spPr>
          <a:xfrm>
            <a:off x="1549400" y="5172075"/>
            <a:ext cx="6134100" cy="576263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en-US" altLang="es-US" sz="3600" b="1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>www.Spain-UNEPforPAs.org</a:t>
            </a:r>
            <a:r>
              <a:rPr lang="en-US" altLang="es-US" sz="3600" b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/>
            </a:r>
            <a:br>
              <a:rPr lang="en-US" altLang="es-US" sz="3600" b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</a:br>
            <a:r>
              <a:rPr lang="en-US" altLang="es-US" sz="3600" b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/>
            </a:r>
            <a:br>
              <a:rPr lang="en-US" altLang="es-US" sz="3600" b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</a:br>
            <a:r>
              <a:rPr lang="en-US" altLang="es-US" sz="3600" b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/>
            </a:r>
            <a:br>
              <a:rPr lang="en-US" altLang="es-US" sz="3600" b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</a:br>
            <a:r>
              <a:rPr lang="en-US" altLang="es-US" sz="3600" b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>MariaJesus.dePablo@unep.org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iagram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1613"/>
            <a:ext cx="8229600" cy="85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0175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5288" indent="-395288" eaLnBrk="1" hangingPunct="1">
              <a:spcBef>
                <a:spcPct val="0"/>
              </a:spcBef>
              <a:spcAft>
                <a:spcPts val="1200"/>
              </a:spcAft>
            </a:pPr>
            <a:r>
              <a:rPr lang="es-ES" altLang="es-US" sz="200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Financiación del Gobierno de España </a:t>
            </a:r>
          </a:p>
          <a:p>
            <a:pPr marL="395288" indent="-395288" eaLnBrk="1" hangingPunct="1">
              <a:spcBef>
                <a:spcPct val="0"/>
              </a:spcBef>
              <a:spcAft>
                <a:spcPts val="1200"/>
              </a:spcAft>
            </a:pPr>
            <a:r>
              <a:rPr lang="es-ES" altLang="es-US" sz="200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Colaboración con la Oficina de Coordinación de la Iniciativa LifeWeb de la Secretaría del Convenio de Diversidad Biológica</a:t>
            </a:r>
          </a:p>
          <a:p>
            <a:pPr marL="395288" indent="-395288" eaLnBrk="1" hangingPunct="1">
              <a:spcBef>
                <a:spcPct val="0"/>
              </a:spcBef>
            </a:pPr>
            <a:r>
              <a:rPr lang="es-ES" altLang="es-US" sz="200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Ejecución de las fases de diseño e implementación del Programa en el terreno - PNUMA como agente ejecutor </a:t>
            </a:r>
          </a:p>
          <a:p>
            <a:pPr marL="395288" indent="-395288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s-ES" altLang="es-US" sz="200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marL="395288" indent="-395288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US" sz="200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Objetivos generales de la Alianza:</a:t>
            </a:r>
          </a:p>
          <a:p>
            <a:pPr marL="395288" indent="-395288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s-ES" altLang="es-US" sz="200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Promover los valores de la biodiversidad y sostenibilidad en las APs como contribución al Plan Estratégico para la Biodiversidad y el Programa de Trabajo para APs del CBD</a:t>
            </a:r>
          </a:p>
          <a:p>
            <a:pPr marL="395288" indent="-395288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s-ES" altLang="es-US" sz="200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Contribución al Programa de Trabajo del PNUMA en el Subprograma de Gestión de Ecosistemas</a:t>
            </a: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768350" y="201613"/>
            <a:ext cx="55086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s-US" sz="3600" b="1">
                <a:solidFill>
                  <a:schemeClr val="bg1"/>
                </a:solidFill>
                <a:latin typeface="Corbel" panose="020B0503020204020204" pitchFamily="34" charset="0"/>
              </a:rPr>
              <a:t>La Alianza Espa</a:t>
            </a:r>
            <a:r>
              <a:rPr lang="es-ES" altLang="es-US" sz="3600" b="1">
                <a:solidFill>
                  <a:schemeClr val="bg1"/>
                </a:solidFill>
                <a:latin typeface="Corbel" panose="020B0503020204020204" pitchFamily="34" charset="0"/>
              </a:rPr>
              <a:t>ña</a:t>
            </a:r>
            <a:r>
              <a:rPr lang="en-GB" altLang="es-US" sz="3600" b="1">
                <a:solidFill>
                  <a:schemeClr val="bg1"/>
                </a:solidFill>
                <a:latin typeface="Corbel" panose="020B0503020204020204" pitchFamily="34" charset="0"/>
              </a:rPr>
              <a:t>-PNUMA</a:t>
            </a:r>
          </a:p>
          <a:p>
            <a:pPr eaLnBrk="1" hangingPunct="1"/>
            <a:endParaRPr lang="en-US" altLang="es-US"/>
          </a:p>
        </p:txBody>
      </p:sp>
      <p:pic>
        <p:nvPicPr>
          <p:cNvPr id="23557" name="Imagen 8" descr="Descripción: Macintosh HD:Users:Alex:Desktop:Archivos:UNEP:Comunicación:Logos:logo-LW_ESP-CMYK1.e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5" y="6027738"/>
            <a:ext cx="1511300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Imagen 7" descr="Descripción: Macintosh HD:Users:Alex:Desktop:Archivos:UNEP:Comunicación:Logos:Logo Spain MMAMRM_resolución baj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6027738"/>
            <a:ext cx="16065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Imagen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413" y="5908675"/>
            <a:ext cx="6445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5400"/>
            <a:ext cx="8229600" cy="863600"/>
          </a:xfrm>
        </p:spPr>
        <p:txBody>
          <a:bodyPr/>
          <a:lstStyle/>
          <a:p>
            <a:pPr algn="ctr"/>
            <a:r>
              <a:rPr lang="en-US" altLang="es-US" sz="4000" b="1" smtClean="0">
                <a:latin typeface="Helvetica" panose="020B0604020202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>Enfoque de la Alianza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 bwMode="auto">
          <a:xfrm>
            <a:off x="306388" y="1533525"/>
            <a:ext cx="8659812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s-ES" altLang="es-US" sz="240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7.5 ($) USD millones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s-ES" altLang="es-US" sz="240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11 proyectos, mas de 15 AMPs y APs terrestres en 3 continentes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s-ES" altLang="es-US" sz="240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Implementación de Fase 1 (3 años)</a:t>
            </a:r>
          </a:p>
          <a:p>
            <a:pPr eaLnBrk="1" hangingPunct="1">
              <a:spcBef>
                <a:spcPct val="0"/>
              </a:spcBef>
            </a:pPr>
            <a:r>
              <a:rPr lang="es-ES" altLang="es-US" sz="240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Principales objetivos</a:t>
            </a:r>
          </a:p>
          <a:p>
            <a:pPr lvl="1" eaLnBrk="1" hangingPunct="1">
              <a:spcBef>
                <a:spcPct val="0"/>
              </a:spcBef>
            </a:pPr>
            <a:r>
              <a:rPr lang="es-ES" altLang="es-US" sz="2400" smtClean="0">
                <a:ea typeface="ＭＳ Ｐゴシック" panose="020B0600070205080204" pitchFamily="34" charset="-128"/>
              </a:rPr>
              <a:t>Mejora de la gestión de las áreas protegidas existentes y la creación de nuevas áreas protegidas</a:t>
            </a:r>
          </a:p>
          <a:p>
            <a:pPr lvl="1" eaLnBrk="1" hangingPunct="1">
              <a:spcBef>
                <a:spcPct val="0"/>
              </a:spcBef>
            </a:pPr>
            <a:r>
              <a:rPr lang="es-ES" altLang="es-US" sz="2400" smtClean="0">
                <a:ea typeface="ＭＳ Ｐゴシック" panose="020B0600070205080204" pitchFamily="34" charset="-128"/>
              </a:rPr>
              <a:t>Promover buenas practicas en la eficacia en la gestión de APs</a:t>
            </a:r>
          </a:p>
          <a:p>
            <a:pPr lvl="1" eaLnBrk="1" hangingPunct="1">
              <a:spcBef>
                <a:spcPct val="0"/>
              </a:spcBef>
            </a:pPr>
            <a:r>
              <a:rPr lang="es-ES" altLang="es-US" sz="2400" smtClean="0">
                <a:ea typeface="ＭＳ Ｐゴシック" panose="020B0600070205080204" pitchFamily="34" charset="-128"/>
              </a:rPr>
              <a:t>Apoyo a políticas de APs</a:t>
            </a:r>
          </a:p>
          <a:p>
            <a:pPr lvl="1" eaLnBrk="1" hangingPunct="1">
              <a:spcBef>
                <a:spcPct val="0"/>
              </a:spcBef>
            </a:pPr>
            <a:r>
              <a:rPr lang="es-ES" altLang="es-US" sz="2400" smtClean="0">
                <a:ea typeface="ＭＳ Ｐゴシック" panose="020B0600070205080204" pitchFamily="34" charset="-128"/>
              </a:rPr>
              <a:t>Apoyo a la consideración de las APs en el Programa de Trabajo del PNUMA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s-US" altLang="es-US" smtClean="0">
              <a:latin typeface="Times" panose="02020603050405020304" pitchFamily="18" charset="0"/>
              <a:ea typeface="ＭＳ Ｐゴシック" panose="020B0600070205080204" pitchFamily="34" charset="-128"/>
              <a:cs typeface="Times" panose="02020603050405020304" pitchFamily="18" charset="0"/>
            </a:endParaRPr>
          </a:p>
        </p:txBody>
      </p:sp>
      <p:pic>
        <p:nvPicPr>
          <p:cNvPr id="25603" name="Object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805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34925"/>
            <a:ext cx="8229600" cy="863600"/>
          </a:xfrm>
        </p:spPr>
        <p:txBody>
          <a:bodyPr/>
          <a:lstStyle/>
          <a:p>
            <a:pPr algn="ctr" eaLnBrk="1" hangingPunct="1"/>
            <a:r>
              <a:rPr lang="en-GB" altLang="es-US" sz="40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>Resultados actuales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165225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US" sz="18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>Apoyo a políticas emergentes </a:t>
            </a:r>
          </a:p>
          <a:p>
            <a:pPr eaLnBrk="1" hangingPunct="1">
              <a:spcBef>
                <a:spcPct val="0"/>
              </a:spcBef>
            </a:pPr>
            <a:r>
              <a:rPr lang="es-ES" altLang="es-US" sz="1800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>Desarrollo de e-curricula sobre la gestión de APs</a:t>
            </a:r>
          </a:p>
          <a:p>
            <a:pPr eaLnBrk="1" hangingPunct="1">
              <a:spcBef>
                <a:spcPct val="0"/>
              </a:spcBef>
            </a:pPr>
            <a:r>
              <a:rPr lang="es-ES" altLang="es-US" sz="1800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>Preparación de un documento técnico sobre directrices de actuación del Programa de Trabajo de APs</a:t>
            </a:r>
          </a:p>
          <a:p>
            <a:pPr eaLnBrk="1" hangingPunct="1">
              <a:spcBef>
                <a:spcPct val="0"/>
              </a:spcBef>
            </a:pPr>
            <a:r>
              <a:rPr lang="es-ES" altLang="es-US" sz="1800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>Desarrollo inicial de manuales sobre Protocolos Bio-Culturales Comunitarios y APs  para gestores de APs </a:t>
            </a:r>
          </a:p>
          <a:p>
            <a:pPr eaLnBrk="1" hangingPunct="1">
              <a:spcBef>
                <a:spcPct val="0"/>
              </a:spcBef>
            </a:pPr>
            <a:r>
              <a:rPr lang="es-ES" altLang="es-US" sz="1800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>Contribución a otras intervenciones (Revisión de Planes de Acción Nacionales y Program de Trabajo de APs del CBD, Oficina de Coordinación de LifeWeb del CBD)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s-ES" altLang="es-US" sz="1800" b="1" smtClean="0">
              <a:latin typeface="Corbel" panose="020B0503020204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US" sz="18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>Apoyo directo a AMPs  </a:t>
            </a:r>
          </a:p>
          <a:p>
            <a:pPr eaLnBrk="1" hangingPunct="1">
              <a:spcBef>
                <a:spcPct val="0"/>
              </a:spcBef>
            </a:pPr>
            <a:r>
              <a:rPr lang="es-ES" altLang="es-US" sz="1800" smtClean="0">
                <a:solidFill>
                  <a:srgbClr val="000000"/>
                </a:solidFill>
                <a:latin typeface="Corbel" panose="020B0503020204020204" pitchFamily="34" charset="0"/>
                <a:ea typeface="ＭＳ Ｐゴシック" panose="020B0600070205080204" pitchFamily="34" charset="-128"/>
              </a:rPr>
              <a:t>4 proyectos: 1 proyecto en Latinoamérica,  3 proyectos en África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s-ES" altLang="es-US" sz="1800" b="1" smtClean="0">
              <a:latin typeface="Corbel" panose="020B0503020204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US" sz="18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>Apoyo directo a APs terrestres </a:t>
            </a:r>
          </a:p>
          <a:p>
            <a:pPr eaLnBrk="1" hangingPunct="1">
              <a:spcBef>
                <a:spcPct val="0"/>
              </a:spcBef>
            </a:pPr>
            <a:r>
              <a:rPr lang="es-ES" altLang="es-US" sz="1800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>7 proyectos : 1 proyecto en Latinoamérica,  1 en Asia, 5 proyectos en África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s-ES" altLang="es-US" sz="1800" b="1" smtClean="0">
              <a:latin typeface="Corbel" panose="020B0503020204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US" sz="18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>Comunicación y Concienciación Pública </a:t>
            </a:r>
          </a:p>
          <a:p>
            <a:pPr eaLnBrk="1" hangingPunct="1">
              <a:spcBef>
                <a:spcPct val="0"/>
              </a:spcBef>
            </a:pPr>
            <a:r>
              <a:rPr lang="es-ES" altLang="es-US" sz="1800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>Implementación de prioridades establecidas en la Estrategia de Comunicación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63600"/>
          </a:xfrm>
        </p:spPr>
        <p:txBody>
          <a:bodyPr/>
          <a:lstStyle/>
          <a:p>
            <a:r>
              <a:rPr lang="en-US" altLang="es-US" smtClean="0">
                <a:latin typeface="Times" panose="02020603050405020304" pitchFamily="18" charset="0"/>
                <a:ea typeface="ＭＳ Ｐゴシック" panose="020B0600070205080204" pitchFamily="34" charset="-128"/>
                <a:cs typeface="Times" panose="02020603050405020304" pitchFamily="18" charset="0"/>
              </a:rPr>
              <a:t> </a:t>
            </a:r>
            <a:r>
              <a:rPr lang="en-US" altLang="es-US" sz="36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>Coordinacion y Gestion Interdivisional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73075" y="1301750"/>
          <a:ext cx="8213725" cy="5035550"/>
        </p:xfrm>
        <a:graphic>
          <a:graphicData uri="http://schemas.openxmlformats.org/drawingml/2006/table">
            <a:tbl>
              <a:tblPr/>
              <a:tblGrid>
                <a:gridCol w="2727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51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                  División PNUMA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                       Actividades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 Enfoque de gestión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35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División de Leyes y Convenios Medioambientales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Políticas emergentes de apoyo a la implementación del Programa de Trabajo sobre </a:t>
                      </a:r>
                      <a:r>
                        <a:rPr kumimoji="0" lang="es-E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APs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del CBD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E-</a:t>
                      </a:r>
                      <a:r>
                        <a:rPr kumimoji="0" lang="es-E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curricula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(Formación a PFN de </a:t>
                      </a:r>
                      <a:r>
                        <a:rPr kumimoji="0" lang="es-E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APs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del CBD); Manuales de Protocolos </a:t>
                      </a:r>
                      <a:r>
                        <a:rPr kumimoji="0" lang="es-E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Bio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-Culturales Comunitarios y </a:t>
                      </a:r>
                      <a:r>
                        <a:rPr kumimoji="0" lang="es-E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APs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co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-gestionadas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51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División de Comunicación e Información Pública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Comunicación y concienciación pública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Visibilidad de la Alianza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  <a:hlinkClick r:id="rId2"/>
                        </a:rPr>
                        <a:t>www.unep.org</a:t>
                      </a: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;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  <a:hlinkClick r:id="rId3"/>
                        </a:rPr>
                        <a:t> www.spain-unepforpas.org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82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División de  Cooperación Regional 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División de Implementación de Políticas Medioambientales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Apoyo técnico, educativo y financiero a las áreas protegidas prioritarias a escala regional y nacional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Ecosistemas naturales y/o modificados con valores significativos de biodiversidad y culturales y servicios por ecosistemas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35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División de Implementación de Políticas Medioambientales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Coordinación y Gestión del Programa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Evaluación del marco de la eficacia en la gestión en las áreas protegidas seleccionadas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5400"/>
            <a:ext cx="8229600" cy="863600"/>
          </a:xfrm>
        </p:spPr>
        <p:txBody>
          <a:bodyPr/>
          <a:lstStyle/>
          <a:p>
            <a:pPr algn="ctr"/>
            <a:r>
              <a:rPr lang="en-US" altLang="es-US" sz="4000" b="1" smtClean="0">
                <a:latin typeface="Calibri" panose="020F050202020403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>Presupuesto asociado a actividades</a:t>
            </a:r>
          </a:p>
        </p:txBody>
      </p:sp>
      <p:graphicFrame>
        <p:nvGraphicFramePr>
          <p:cNvPr id="29779" name="Group 83"/>
          <p:cNvGraphicFramePr>
            <a:graphicFrameLocks noGrp="1"/>
          </p:cNvGraphicFramePr>
          <p:nvPr/>
        </p:nvGraphicFramePr>
        <p:xfrm>
          <a:off x="0" y="889000"/>
          <a:ext cx="9144000" cy="5895975"/>
        </p:xfrm>
        <a:graphic>
          <a:graphicData uri="http://schemas.openxmlformats.org/drawingml/2006/table">
            <a:tbl>
              <a:tblPr/>
              <a:tblGrid>
                <a:gridCol w="1166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622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ACTUACION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PRESUPUESTO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2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Enfoque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de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politicas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emergentes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Programa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de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Trabajo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de APs del CBD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$386,500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09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Comunicacion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y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buenas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practicas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en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concienciacion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publica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$314,000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22"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AREAS MARINAS Y COSTERAS PROTEGIDAS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Reserva Satelite de Cabo Blanco, Parque Nacional de Banc d’Arguin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$810,520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5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Parque Nacional de Joao-Veira Polao, Parque Nacional de Iles D’Orango, Parque Natural de los Manglares de Rio Cacheu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$777,300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Red de AMPs de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tortugas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marinas en Africa occidental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$384,000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6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Corredores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de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mamiferos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marinos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y habitats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criticos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en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Pacifico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oriental y Caribe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$699,000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209">
                <a:tc rowSpan="6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AREAS PROTEGIDAS TERRESTRES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Parque Nacional de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Garamba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$463,956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Parque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Nacional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de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Kahuzi-Biega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$27,000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15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Parque Nacional de Nouabale-Ndoki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Interzona del Parque Nacional de Odzala-Kokoa y la Reserva de Fauna de Lossi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$789,956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6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Parque Nacional de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Gunung-Leuser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$375,000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6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Parque Nacional de Takamanda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$96,000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81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Parque Nacional de Volcan Baru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Area de Conservacion de La Montanona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$614,250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762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Apoyo tecnico y gestion del programa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$756,800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762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TOTAL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$7,500,557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31800" y="173038"/>
            <a:ext cx="8229600" cy="1177925"/>
          </a:xfrm>
        </p:spPr>
        <p:txBody>
          <a:bodyPr/>
          <a:lstStyle/>
          <a:p>
            <a:pPr eaLnBrk="1" hangingPunct="1"/>
            <a:r>
              <a:rPr lang="en-GB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/>
            </a:r>
            <a:br>
              <a:rPr lang="en-GB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</a:br>
            <a:r>
              <a:rPr lang="en-GB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/>
            </a:r>
            <a:br>
              <a:rPr lang="en-GB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</a:br>
            <a:r>
              <a:rPr lang="en-GB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/>
            </a:r>
            <a:br>
              <a:rPr lang="en-GB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</a:br>
            <a:r>
              <a:rPr lang="en-GB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/>
            </a:r>
            <a:br>
              <a:rPr lang="en-GB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</a:br>
            <a:r>
              <a:rPr lang="en-GB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/>
            </a:r>
            <a:br>
              <a:rPr lang="en-GB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</a:br>
            <a:r>
              <a:rPr lang="en-GB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/>
            </a:r>
            <a:br>
              <a:rPr lang="en-GB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</a:br>
            <a:r>
              <a:rPr lang="en-GB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/>
            </a:r>
            <a:br>
              <a:rPr lang="en-GB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</a:br>
            <a:r>
              <a:rPr lang="en-GB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/>
            </a:r>
            <a:br>
              <a:rPr lang="en-GB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</a:br>
            <a:r>
              <a:rPr lang="en-GB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/>
            </a:r>
            <a:br>
              <a:rPr lang="en-GB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</a:br>
            <a:r>
              <a:rPr lang="en-GB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/>
            </a:r>
            <a:br>
              <a:rPr lang="en-GB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</a:br>
            <a:r>
              <a:rPr lang="en-GB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>Interzona Odzala-Lossi, Republica del Congo</a:t>
            </a:r>
            <a:br>
              <a:rPr lang="en-GB" altLang="es-US" sz="28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</a:br>
            <a:r>
              <a:rPr lang="en-GB" altLang="es-US" sz="2000" b="1" smtClean="0">
                <a:latin typeface="Corbel" panose="020B0503020204020204" pitchFamily="34" charset="0"/>
                <a:ea typeface="ＭＳ Ｐゴシック" panose="020B0600070205080204" pitchFamily="34" charset="-128"/>
                <a:cs typeface="Times" panose="02020603050405020304" pitchFamily="18" charset="0"/>
              </a:rPr>
              <a:t>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 bwMode="auto">
          <a:xfrm>
            <a:off x="220663" y="1350963"/>
            <a:ext cx="4808537" cy="47863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sz="2400" b="1" dirty="0" err="1" smtClean="0">
                <a:latin typeface="Helvetica" pitchFamily="34" charset="0"/>
                <a:ea typeface="ＭＳ Ｐゴシック" pitchFamily="34" charset="-128"/>
              </a:rPr>
              <a:t>Apoyo</a:t>
            </a:r>
            <a:r>
              <a:rPr lang="en-GB" sz="2400" b="1" dirty="0" smtClean="0">
                <a:latin typeface="Helvetica" pitchFamily="34" charset="0"/>
                <a:ea typeface="ＭＳ Ｐゴシック" pitchFamily="34" charset="-128"/>
              </a:rPr>
              <a:t> a la </a:t>
            </a:r>
            <a:r>
              <a:rPr lang="en-GB" sz="2400" b="1" dirty="0" err="1" smtClean="0">
                <a:latin typeface="Helvetica" pitchFamily="34" charset="0"/>
                <a:ea typeface="ＭＳ Ｐゴシック" pitchFamily="34" charset="-128"/>
              </a:rPr>
              <a:t>gestion</a:t>
            </a:r>
            <a:r>
              <a:rPr lang="en-GB" sz="2400" b="1" dirty="0" smtClean="0">
                <a:latin typeface="Helvetica" pitchFamily="34" charset="0"/>
                <a:ea typeface="ＭＳ Ｐゴシック" pitchFamily="34" charset="-128"/>
              </a:rPr>
              <a:t> ($3</a:t>
            </a:r>
            <a:r>
              <a:rPr lang="en-US" sz="2400" b="1" dirty="0" smtClean="0">
                <a:latin typeface="Helvetica" pitchFamily="34" charset="0"/>
                <a:ea typeface="ＭＳ Ｐゴシック" pitchFamily="34" charset="-128"/>
              </a:rPr>
              <a:t>88,800)</a:t>
            </a:r>
            <a:endParaRPr lang="en-GB" sz="2400" b="1" dirty="0" smtClean="0">
              <a:latin typeface="Helvetica" pitchFamily="34" charset="0"/>
              <a:ea typeface="ＭＳ Ｐゴシック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GB" sz="1600" b="1" dirty="0" smtClean="0">
              <a:latin typeface="Helvetica" pitchFamily="34" charset="0"/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Investigacion</a:t>
            </a:r>
            <a:r>
              <a:rPr lang="en-GB" sz="2400" dirty="0" smtClean="0">
                <a:latin typeface="Helvetica" pitchFamily="34" charset="0"/>
                <a:ea typeface="ＭＳ Ｐゴシック" pitchFamily="34" charset="-128"/>
              </a:rPr>
              <a:t> </a:t>
            </a: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sobre</a:t>
            </a:r>
            <a:r>
              <a:rPr lang="en-GB" sz="2400" dirty="0" smtClean="0">
                <a:latin typeface="Helvetica" pitchFamily="34" charset="0"/>
                <a:ea typeface="ＭＳ Ｐゴシック" pitchFamily="34" charset="-128"/>
              </a:rPr>
              <a:t> </a:t>
            </a: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etologia</a:t>
            </a:r>
            <a:r>
              <a:rPr lang="en-GB" sz="2400" dirty="0" smtClean="0">
                <a:latin typeface="Helvetica" pitchFamily="34" charset="0"/>
                <a:ea typeface="ＭＳ Ｐゴシック" pitchFamily="34" charset="-128"/>
              </a:rPr>
              <a:t>, </a:t>
            </a: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dinamica</a:t>
            </a:r>
            <a:r>
              <a:rPr lang="en-GB" sz="2400" dirty="0" smtClean="0">
                <a:latin typeface="Helvetica" pitchFamily="34" charset="0"/>
                <a:ea typeface="ＭＳ Ｐゴシック" pitchFamily="34" charset="-128"/>
              </a:rPr>
              <a:t> y </a:t>
            </a: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resilencia</a:t>
            </a:r>
            <a:r>
              <a:rPr lang="en-GB" sz="2400" dirty="0" smtClean="0">
                <a:latin typeface="Helvetica" pitchFamily="34" charset="0"/>
                <a:ea typeface="ＭＳ Ｐゴシック" pitchFamily="34" charset="-128"/>
              </a:rPr>
              <a:t> de </a:t>
            </a: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poblaciones</a:t>
            </a:r>
            <a:r>
              <a:rPr lang="en-GB" sz="2400" dirty="0" smtClean="0">
                <a:latin typeface="Helvetica" pitchFamily="34" charset="0"/>
                <a:ea typeface="ＭＳ Ｐゴシック" pitchFamily="34" charset="-128"/>
              </a:rPr>
              <a:t> de </a:t>
            </a: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grandes</a:t>
            </a:r>
            <a:r>
              <a:rPr lang="en-GB" sz="2400" dirty="0" smtClean="0">
                <a:latin typeface="Helvetica" pitchFamily="34" charset="0"/>
                <a:ea typeface="ＭＳ Ｐゴシック" pitchFamily="34" charset="-128"/>
              </a:rPr>
              <a:t> </a:t>
            </a: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simios</a:t>
            </a:r>
            <a:endParaRPr lang="en-GB" sz="2400" dirty="0" smtClean="0">
              <a:latin typeface="Helvetica" pitchFamily="34" charset="0"/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Estudios</a:t>
            </a:r>
            <a:r>
              <a:rPr lang="en-GB" sz="2400" dirty="0" smtClean="0">
                <a:latin typeface="Helvetica" pitchFamily="34" charset="0"/>
                <a:ea typeface="ＭＳ Ｐゴシック" pitchFamily="34" charset="-128"/>
              </a:rPr>
              <a:t> en </a:t>
            </a: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salud</a:t>
            </a:r>
            <a:r>
              <a:rPr lang="en-GB" sz="2400" dirty="0" smtClean="0">
                <a:latin typeface="Helvetica" pitchFamily="34" charset="0"/>
                <a:ea typeface="ＭＳ Ｐゴシック" pitchFamily="34" charset="-128"/>
              </a:rPr>
              <a:t> </a:t>
            </a: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publica</a:t>
            </a:r>
            <a:r>
              <a:rPr lang="en-GB" sz="2400" dirty="0" smtClean="0">
                <a:latin typeface="Helvetica" pitchFamily="34" charset="0"/>
                <a:ea typeface="ＭＳ Ｐゴシック" pitchFamily="34" charset="-128"/>
              </a:rPr>
              <a:t> </a:t>
            </a: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para</a:t>
            </a:r>
            <a:r>
              <a:rPr lang="en-GB" sz="2400" dirty="0" smtClean="0">
                <a:latin typeface="Helvetica" pitchFamily="34" charset="0"/>
                <a:ea typeface="ＭＳ Ｐゴシック" pitchFamily="34" charset="-128"/>
              </a:rPr>
              <a:t> control </a:t>
            </a: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interfaz</a:t>
            </a:r>
            <a:r>
              <a:rPr lang="en-GB" sz="2400" dirty="0" smtClean="0">
                <a:latin typeface="Helvetica" pitchFamily="34" charset="0"/>
                <a:ea typeface="ＭＳ Ｐゴシック" pitchFamily="34" charset="-128"/>
              </a:rPr>
              <a:t> </a:t>
            </a: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poblacion</a:t>
            </a:r>
            <a:r>
              <a:rPr lang="en-GB" sz="2400" dirty="0" smtClean="0">
                <a:latin typeface="Helvetica" pitchFamily="34" charset="0"/>
                <a:ea typeface="ＭＳ Ｐゴシック" pitchFamily="34" charset="-128"/>
              </a:rPr>
              <a:t> </a:t>
            </a: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humana</a:t>
            </a:r>
            <a:r>
              <a:rPr lang="en-GB" sz="2400" dirty="0" smtClean="0">
                <a:latin typeface="Helvetica" pitchFamily="34" charset="0"/>
                <a:ea typeface="ＭＳ Ｐゴシック" pitchFamily="34" charset="-128"/>
              </a:rPr>
              <a:t> y animal</a:t>
            </a:r>
          </a:p>
          <a:p>
            <a:pPr eaLnBrk="1" hangingPunct="1">
              <a:defRPr/>
            </a:pP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Mejora</a:t>
            </a:r>
            <a:r>
              <a:rPr lang="en-GB" sz="2400" dirty="0" smtClean="0">
                <a:latin typeface="Helvetica" pitchFamily="34" charset="0"/>
                <a:ea typeface="ＭＳ Ｐゴシック" pitchFamily="34" charset="-128"/>
              </a:rPr>
              <a:t> del control y </a:t>
            </a: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vigilancia</a:t>
            </a:r>
            <a:r>
              <a:rPr lang="en-GB" sz="2400" dirty="0" smtClean="0">
                <a:latin typeface="Helvetica" pitchFamily="34" charset="0"/>
                <a:ea typeface="ＭＳ Ｐゴシック" pitchFamily="34" charset="-128"/>
              </a:rPr>
              <a:t> de </a:t>
            </a: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actividades</a:t>
            </a:r>
            <a:r>
              <a:rPr lang="en-GB" sz="2400" dirty="0" smtClean="0">
                <a:latin typeface="Helvetica" pitchFamily="34" charset="0"/>
                <a:ea typeface="ＭＳ Ｐゴシック" pitchFamily="34" charset="-128"/>
              </a:rPr>
              <a:t> </a:t>
            </a: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ilegales</a:t>
            </a:r>
            <a:endParaRPr lang="en-GB" sz="2400" dirty="0" smtClean="0">
              <a:latin typeface="Helvetica" pitchFamily="34" charset="0"/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Incremento</a:t>
            </a:r>
            <a:r>
              <a:rPr lang="en-GB" sz="2400" dirty="0" smtClean="0">
                <a:latin typeface="Helvetica" pitchFamily="34" charset="0"/>
                <a:ea typeface="ＭＳ Ｐゴシック" pitchFamily="34" charset="-128"/>
              </a:rPr>
              <a:t> de </a:t>
            </a: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intervencion</a:t>
            </a:r>
            <a:r>
              <a:rPr lang="en-GB" sz="2400" dirty="0" smtClean="0">
                <a:latin typeface="Helvetica" pitchFamily="34" charset="0"/>
                <a:ea typeface="ＭＳ Ｐゴシック" pitchFamily="34" charset="-128"/>
              </a:rPr>
              <a:t> de </a:t>
            </a: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poblacion</a:t>
            </a:r>
            <a:r>
              <a:rPr lang="en-GB" sz="2400" dirty="0" smtClean="0">
                <a:latin typeface="Helvetica" pitchFamily="34" charset="0"/>
                <a:ea typeface="ＭＳ Ｐゴシック" pitchFamily="34" charset="-128"/>
              </a:rPr>
              <a:t> local en la </a:t>
            </a: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gestion</a:t>
            </a:r>
            <a:r>
              <a:rPr lang="en-GB" sz="2400" dirty="0" smtClean="0">
                <a:latin typeface="Helvetica" pitchFamily="34" charset="0"/>
                <a:ea typeface="ＭＳ Ｐゴシック" pitchFamily="34" charset="-128"/>
              </a:rPr>
              <a:t> (</a:t>
            </a:r>
            <a:r>
              <a:rPr lang="en-GB" sz="2400" dirty="0" err="1" smtClean="0">
                <a:latin typeface="Helvetica" pitchFamily="34" charset="0"/>
                <a:ea typeface="ＭＳ Ｐゴシック" pitchFamily="34" charset="-128"/>
              </a:rPr>
              <a:t>ecoturismo</a:t>
            </a:r>
            <a:r>
              <a:rPr lang="en-GB" sz="2400" dirty="0" smtClean="0">
                <a:latin typeface="Helvetica" pitchFamily="34" charset="0"/>
                <a:ea typeface="ＭＳ Ｐゴシック" pitchFamily="34" charset="-128"/>
              </a:rPr>
              <a:t>)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GB" sz="2400" b="1" dirty="0" smtClean="0">
              <a:latin typeface="Helvetica" pitchFamily="34" charset="0"/>
              <a:ea typeface="ＭＳ Ｐゴシック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GB" dirty="0" smtClean="0">
              <a:latin typeface="Helvetica" pitchFamily="34" charset="0"/>
              <a:ea typeface="ＭＳ Ｐゴシック" pitchFamily="34" charset="-128"/>
            </a:endParaRPr>
          </a:p>
        </p:txBody>
      </p:sp>
      <p:pic>
        <p:nvPicPr>
          <p:cNvPr id="29700" name="Picture 3" descr="Picture 53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613" y="1039813"/>
            <a:ext cx="3751262" cy="572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3600"/>
          </a:xfrm>
        </p:spPr>
        <p:txBody>
          <a:bodyPr/>
          <a:lstStyle/>
          <a:p>
            <a:pPr eaLnBrk="1" hangingPunct="1"/>
            <a: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/>
            </a:r>
            <a:b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</a:br>
            <a: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/>
            </a:r>
            <a:b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</a:br>
            <a: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/>
            </a:r>
            <a:b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</a:br>
            <a: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/>
            </a:r>
            <a:b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</a:br>
            <a: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/>
            </a:r>
            <a:b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</a:br>
            <a: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/>
            </a:r>
            <a:b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</a:br>
            <a: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/>
            </a:r>
            <a:b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</a:br>
            <a: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/>
            </a:r>
            <a:b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</a:br>
            <a: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/>
            </a:r>
            <a:b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</a:br>
            <a: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/>
            </a:r>
            <a:b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</a:br>
            <a: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/>
            </a:r>
            <a:b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</a:br>
            <a: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/>
            </a:r>
            <a:b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</a:br>
            <a: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/>
            </a:r>
            <a:b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</a:br>
            <a: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/>
            </a:r>
            <a:b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</a:br>
            <a: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/>
            </a:r>
            <a:b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</a:br>
            <a: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/>
            </a:r>
            <a:b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</a:br>
            <a: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/>
            </a:r>
            <a:b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</a:br>
            <a:r>
              <a:rPr lang="en-US" altLang="es-US" sz="2400" b="1" smtClean="0">
                <a:latin typeface="Corbel" panose="020B0503020204020204" pitchFamily="34" charset="0"/>
                <a:ea typeface="ＭＳ Ｐゴシック" panose="020B0600070205080204" pitchFamily="34" charset="-128"/>
              </a:rPr>
              <a:t>Parque Natural  de Los Manglares de Rio Cacheu, Guinea-Bissau</a:t>
            </a:r>
            <a:r>
              <a:rPr lang="en-US" altLang="es-US" sz="2400" smtClean="0">
                <a:latin typeface="Times" panose="02020603050405020304" pitchFamily="18" charset="0"/>
                <a:ea typeface="ＭＳ Ｐゴシック" panose="020B0600070205080204" pitchFamily="34" charset="-128"/>
              </a:rPr>
              <a:t>   </a:t>
            </a:r>
          </a:p>
        </p:txBody>
      </p:sp>
      <p:pic>
        <p:nvPicPr>
          <p:cNvPr id="30723" name="Content Placeholder 3" descr="tournage ibap 23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"/>
          <a:stretch>
            <a:fillRect/>
          </a:stretch>
        </p:blipFill>
        <p:spPr>
          <a:xfrm>
            <a:off x="5407025" y="1049338"/>
            <a:ext cx="3736975" cy="5605462"/>
          </a:xfrm>
        </p:spPr>
      </p:pic>
      <p:sp>
        <p:nvSpPr>
          <p:cNvPr id="30724" name="TextBox 6"/>
          <p:cNvSpPr txBox="1">
            <a:spLocks noChangeArrowheads="1"/>
          </p:cNvSpPr>
          <p:nvPr/>
        </p:nvSpPr>
        <p:spPr bwMode="auto">
          <a:xfrm>
            <a:off x="153988" y="1049338"/>
            <a:ext cx="5048250" cy="568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10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ＭＳ Ｐゴシック" pitchFamily="-110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10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10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ＭＳ Ｐゴシック" pitchFamily="-11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1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1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1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-110" charset="-128"/>
              </a:defRPr>
            </a:lvl9pPr>
          </a:lstStyle>
          <a:p>
            <a:pPr>
              <a:defRPr/>
            </a:pPr>
            <a:r>
              <a:rPr lang="en-US" sz="2000" b="1" dirty="0" err="1" smtClean="0">
                <a:solidFill>
                  <a:prstClr val="black"/>
                </a:solidFill>
                <a:latin typeface="Corbel" pitchFamily="34" charset="0"/>
              </a:rPr>
              <a:t>Incremento</a:t>
            </a:r>
            <a:r>
              <a:rPr lang="en-US" sz="2000" b="1" dirty="0" smtClean="0">
                <a:solidFill>
                  <a:prstClr val="black"/>
                </a:solidFill>
                <a:latin typeface="Corbel" pitchFamily="34" charset="0"/>
              </a:rPr>
              <a:t> de la </a:t>
            </a:r>
            <a:r>
              <a:rPr lang="en-US" sz="2000" b="1" dirty="0" err="1" smtClean="0">
                <a:solidFill>
                  <a:prstClr val="black"/>
                </a:solidFill>
                <a:latin typeface="Corbel" pitchFamily="34" charset="0"/>
              </a:rPr>
              <a:t>vigilancia</a:t>
            </a:r>
            <a:r>
              <a:rPr lang="en-US" sz="2000" b="1" dirty="0" smtClean="0">
                <a:solidFill>
                  <a:prstClr val="black"/>
                </a:solidFill>
                <a:latin typeface="Corbel" pitchFamily="34" charset="0"/>
              </a:rPr>
              <a:t> y </a:t>
            </a:r>
            <a:r>
              <a:rPr lang="en-US" sz="2000" b="1" dirty="0" err="1" smtClean="0">
                <a:solidFill>
                  <a:prstClr val="black"/>
                </a:solidFill>
                <a:latin typeface="Corbel" pitchFamily="34" charset="0"/>
              </a:rPr>
              <a:t>gestion</a:t>
            </a:r>
            <a:r>
              <a:rPr lang="en-US" sz="2000" b="1" dirty="0" smtClean="0">
                <a:solidFill>
                  <a:prstClr val="black"/>
                </a:solidFill>
                <a:latin typeface="Corbel" pitchFamily="34" charset="0"/>
              </a:rPr>
              <a:t> de AMCPs: </a:t>
            </a:r>
            <a:r>
              <a:rPr lang="pt-BR" sz="2000" b="1" dirty="0">
                <a:solidFill>
                  <a:prstClr val="black"/>
                </a:solidFill>
                <a:latin typeface="Corbel" pitchFamily="34" charset="0"/>
              </a:rPr>
              <a:t>Parque Nacional de João Vieira-Polão, Parque Nacional de Iles d’Orango y </a:t>
            </a:r>
            <a:r>
              <a:rPr lang="pt-BR" sz="2000" b="1" dirty="0" smtClean="0">
                <a:solidFill>
                  <a:prstClr val="black"/>
                </a:solidFill>
                <a:latin typeface="Corbel" pitchFamily="34" charset="0"/>
              </a:rPr>
              <a:t>Parque Natural de Los Manglares de Rio Cacheu </a:t>
            </a:r>
            <a:r>
              <a:rPr lang="en-US" sz="2000" b="1" dirty="0" smtClean="0">
                <a:solidFill>
                  <a:prstClr val="black"/>
                </a:solidFill>
                <a:latin typeface="Corbel" pitchFamily="34" charset="0"/>
              </a:rPr>
              <a:t>en Guinea-Bissau (</a:t>
            </a:r>
            <a:r>
              <a:rPr lang="en-GB" sz="2000" b="1" dirty="0" smtClean="0">
                <a:solidFill>
                  <a:prstClr val="black"/>
                </a:solidFill>
                <a:latin typeface="Corbel" pitchFamily="34" charset="0"/>
              </a:rPr>
              <a:t>$777,300)</a:t>
            </a:r>
            <a:endParaRPr lang="en-US" sz="2000" b="1" dirty="0">
              <a:solidFill>
                <a:prstClr val="black"/>
              </a:solidFill>
              <a:latin typeface="Corbel" pitchFamily="34" charset="0"/>
            </a:endParaRPr>
          </a:p>
          <a:p>
            <a:pPr>
              <a:defRPr/>
            </a:pPr>
            <a:endParaRPr lang="en-US" sz="1000" b="1" dirty="0">
              <a:solidFill>
                <a:prstClr val="black"/>
              </a:solidFill>
              <a:latin typeface="Helvetica" pitchFamily="34" charset="0"/>
            </a:endParaRPr>
          </a:p>
          <a:p>
            <a:pPr marL="236538" indent="-236538">
              <a:spcBef>
                <a:spcPts val="388"/>
              </a:spcBef>
              <a:buFont typeface="Arial" charset="0"/>
              <a:buChar char="•"/>
              <a:defRPr/>
            </a:pPr>
            <a:r>
              <a:rPr lang="en-US" sz="2400" dirty="0" err="1" smtClean="0">
                <a:solidFill>
                  <a:prstClr val="black"/>
                </a:solidFill>
                <a:latin typeface="Corbel" pitchFamily="34" charset="0"/>
              </a:rPr>
              <a:t>Incremento</a:t>
            </a:r>
            <a:r>
              <a:rPr lang="en-US" sz="2400" dirty="0" smtClean="0">
                <a:solidFill>
                  <a:prstClr val="black"/>
                </a:solidFill>
                <a:latin typeface="Corbel" pitchFamily="34" charset="0"/>
              </a:rPr>
              <a:t> de </a:t>
            </a:r>
            <a:r>
              <a:rPr lang="en-US" sz="2400" dirty="0" err="1" smtClean="0">
                <a:solidFill>
                  <a:prstClr val="black"/>
                </a:solidFill>
                <a:latin typeface="Corbel" pitchFamily="34" charset="0"/>
              </a:rPr>
              <a:t>acuerdos</a:t>
            </a:r>
            <a:r>
              <a:rPr lang="en-US" sz="2400" dirty="0" smtClean="0">
                <a:solidFill>
                  <a:prstClr val="black"/>
                </a:solidFill>
                <a:latin typeface="Corbel" pitchFamily="34" charset="0"/>
              </a:rPr>
              <a:t> de </a:t>
            </a:r>
            <a:r>
              <a:rPr lang="en-US" sz="2400" dirty="0" err="1" smtClean="0">
                <a:solidFill>
                  <a:prstClr val="black"/>
                </a:solidFill>
                <a:latin typeface="Corbel" pitchFamily="34" charset="0"/>
              </a:rPr>
              <a:t>colaboracion</a:t>
            </a:r>
            <a:r>
              <a:rPr lang="en-US" sz="2400" dirty="0" smtClean="0">
                <a:solidFill>
                  <a:prstClr val="black"/>
                </a:solidFill>
                <a:latin typeface="Corbel" pitchFamily="34" charset="0"/>
              </a:rPr>
              <a:t>: </a:t>
            </a:r>
            <a:r>
              <a:rPr lang="en-US" sz="2400" dirty="0" err="1" smtClean="0">
                <a:solidFill>
                  <a:prstClr val="black"/>
                </a:solidFill>
                <a:latin typeface="Corbel" pitchFamily="34" charset="0"/>
              </a:rPr>
              <a:t>poblaciones</a:t>
            </a:r>
            <a:r>
              <a:rPr lang="en-US" sz="2400" dirty="0" smtClean="0">
                <a:solidFill>
                  <a:prstClr val="black"/>
                </a:solidFill>
                <a:latin typeface="Corbel" pitchFamily="34" charset="0"/>
              </a:rPr>
              <a:t> locales en co-</a:t>
            </a:r>
            <a:r>
              <a:rPr lang="en-US" sz="2400" dirty="0" err="1" smtClean="0">
                <a:solidFill>
                  <a:prstClr val="black"/>
                </a:solidFill>
                <a:latin typeface="Corbel" pitchFamily="34" charset="0"/>
              </a:rPr>
              <a:t>gestion</a:t>
            </a:r>
            <a:r>
              <a:rPr lang="en-US" sz="2400" dirty="0" smtClean="0">
                <a:solidFill>
                  <a:prstClr val="black"/>
                </a:solidFill>
                <a:latin typeface="Corbel" pitchFamily="34" charset="0"/>
              </a:rPr>
              <a:t> de </a:t>
            </a:r>
            <a:r>
              <a:rPr lang="en-US" sz="2400" dirty="0" err="1" smtClean="0">
                <a:solidFill>
                  <a:prstClr val="black"/>
                </a:solidFill>
                <a:latin typeface="Corbel" pitchFamily="34" charset="0"/>
              </a:rPr>
              <a:t>recursos</a:t>
            </a:r>
            <a:r>
              <a:rPr lang="en-US" sz="2400" dirty="0" smtClean="0">
                <a:solidFill>
                  <a:prstClr val="black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rbel" pitchFamily="34" charset="0"/>
              </a:rPr>
              <a:t>naturales</a:t>
            </a:r>
            <a:endParaRPr lang="en-US" sz="2400" dirty="0">
              <a:solidFill>
                <a:prstClr val="black"/>
              </a:solidFill>
              <a:latin typeface="Corbel" pitchFamily="34" charset="0"/>
            </a:endParaRPr>
          </a:p>
          <a:p>
            <a:pPr marL="236538" indent="-236538">
              <a:spcBef>
                <a:spcPts val="388"/>
              </a:spcBef>
              <a:buFont typeface="Arial" charset="0"/>
              <a:buChar char="•"/>
              <a:defRPr/>
            </a:pPr>
            <a:r>
              <a:rPr lang="en-US" sz="2400" dirty="0" err="1" smtClean="0">
                <a:solidFill>
                  <a:prstClr val="black"/>
                </a:solidFill>
                <a:latin typeface="Corbel" pitchFamily="34" charset="0"/>
              </a:rPr>
              <a:t>Apoyo</a:t>
            </a:r>
            <a:r>
              <a:rPr lang="en-US" sz="2400" dirty="0" smtClean="0">
                <a:solidFill>
                  <a:prstClr val="black"/>
                </a:solidFill>
                <a:latin typeface="Corbel" pitchFamily="34" charset="0"/>
              </a:rPr>
              <a:t> a la </a:t>
            </a:r>
            <a:r>
              <a:rPr lang="en-US" sz="2400" dirty="0" err="1" smtClean="0">
                <a:solidFill>
                  <a:prstClr val="black"/>
                </a:solidFill>
                <a:latin typeface="Corbel" pitchFamily="34" charset="0"/>
              </a:rPr>
              <a:t>capacitacion</a:t>
            </a:r>
            <a:r>
              <a:rPr lang="en-US" sz="2400" dirty="0" smtClean="0">
                <a:solidFill>
                  <a:prstClr val="black"/>
                </a:solidFill>
                <a:latin typeface="Corbel" pitchFamily="34" charset="0"/>
              </a:rPr>
              <a:t> de control, </a:t>
            </a:r>
            <a:r>
              <a:rPr lang="en-US" sz="2400" dirty="0" err="1" smtClean="0">
                <a:solidFill>
                  <a:prstClr val="black"/>
                </a:solidFill>
                <a:latin typeface="Corbel" pitchFamily="34" charset="0"/>
              </a:rPr>
              <a:t>vigilancia</a:t>
            </a:r>
            <a:r>
              <a:rPr lang="en-US" sz="2400" dirty="0" smtClean="0">
                <a:solidFill>
                  <a:prstClr val="black"/>
                </a:solidFill>
                <a:latin typeface="Corbel" pitchFamily="34" charset="0"/>
              </a:rPr>
              <a:t> y </a:t>
            </a:r>
            <a:r>
              <a:rPr lang="en-US" sz="2400" dirty="0" err="1" smtClean="0">
                <a:solidFill>
                  <a:prstClr val="black"/>
                </a:solidFill>
                <a:latin typeface="Corbel" pitchFamily="34" charset="0"/>
              </a:rPr>
              <a:t>seguimiento</a:t>
            </a:r>
            <a:r>
              <a:rPr lang="en-US" sz="2400" dirty="0" smtClean="0">
                <a:solidFill>
                  <a:prstClr val="black"/>
                </a:solidFill>
                <a:latin typeface="Corbel" pitchFamily="34" charset="0"/>
              </a:rPr>
              <a:t> </a:t>
            </a:r>
            <a:endParaRPr lang="en-US" sz="2400" dirty="0">
              <a:solidFill>
                <a:prstClr val="black"/>
              </a:solidFill>
              <a:latin typeface="Corbel" pitchFamily="34" charset="0"/>
            </a:endParaRPr>
          </a:p>
          <a:p>
            <a:pPr marL="236538" indent="-236538">
              <a:spcBef>
                <a:spcPts val="388"/>
              </a:spcBef>
              <a:buFont typeface="Arial" charset="0"/>
              <a:buChar char="•"/>
              <a:defRPr/>
            </a:pPr>
            <a:r>
              <a:rPr lang="en-US" sz="2400" dirty="0" err="1" smtClean="0">
                <a:solidFill>
                  <a:prstClr val="black"/>
                </a:solidFill>
                <a:latin typeface="Corbel" pitchFamily="34" charset="0"/>
              </a:rPr>
              <a:t>Reforzamiento</a:t>
            </a:r>
            <a:r>
              <a:rPr lang="en-US" sz="2400" dirty="0" smtClean="0">
                <a:solidFill>
                  <a:prstClr val="black"/>
                </a:solidFill>
                <a:latin typeface="Corbel" pitchFamily="34" charset="0"/>
              </a:rPr>
              <a:t> del </a:t>
            </a:r>
            <a:r>
              <a:rPr lang="en-US" sz="2400" dirty="0" err="1" smtClean="0">
                <a:solidFill>
                  <a:prstClr val="black"/>
                </a:solidFill>
                <a:latin typeface="Corbel" pitchFamily="34" charset="0"/>
              </a:rPr>
              <a:t>seguimiento</a:t>
            </a:r>
            <a:r>
              <a:rPr lang="en-US" sz="2400" dirty="0" smtClean="0">
                <a:solidFill>
                  <a:prstClr val="black"/>
                </a:solidFill>
                <a:latin typeface="Corbel" pitchFamily="34" charset="0"/>
              </a:rPr>
              <a:t> y </a:t>
            </a:r>
            <a:r>
              <a:rPr lang="en-US" sz="2400" dirty="0" err="1" smtClean="0">
                <a:solidFill>
                  <a:prstClr val="black"/>
                </a:solidFill>
                <a:latin typeface="Corbel" pitchFamily="34" charset="0"/>
              </a:rPr>
              <a:t>proteccion</a:t>
            </a:r>
            <a:r>
              <a:rPr lang="en-US" sz="2400" dirty="0" smtClean="0">
                <a:solidFill>
                  <a:prstClr val="black"/>
                </a:solidFill>
                <a:latin typeface="Corbel" pitchFamily="34" charset="0"/>
              </a:rPr>
              <a:t> de </a:t>
            </a:r>
            <a:r>
              <a:rPr lang="en-US" sz="2400" dirty="0" err="1" smtClean="0">
                <a:solidFill>
                  <a:prstClr val="black"/>
                </a:solidFill>
                <a:latin typeface="Corbel" pitchFamily="34" charset="0"/>
              </a:rPr>
              <a:t>especies</a:t>
            </a:r>
            <a:r>
              <a:rPr lang="en-US" sz="2400" dirty="0" smtClean="0">
                <a:solidFill>
                  <a:prstClr val="black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rbel" pitchFamily="34" charset="0"/>
              </a:rPr>
              <a:t>amenazadas</a:t>
            </a:r>
            <a:endParaRPr lang="en-US" sz="2400" dirty="0">
              <a:solidFill>
                <a:prstClr val="black"/>
              </a:solidFill>
              <a:latin typeface="Corbel" pitchFamily="34" charset="0"/>
            </a:endParaRPr>
          </a:p>
          <a:p>
            <a:pPr marL="236538" indent="-236538">
              <a:spcBef>
                <a:spcPts val="388"/>
              </a:spcBef>
              <a:buFont typeface="Arial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rbel" pitchFamily="34" charset="0"/>
              </a:rPr>
              <a:t>Analisis</a:t>
            </a:r>
            <a:r>
              <a:rPr lang="en-US" sz="2400" dirty="0" smtClean="0">
                <a:solidFill>
                  <a:prstClr val="black"/>
                </a:solidFill>
                <a:latin typeface="Corbel" pitchFamily="34" charset="0"/>
              </a:rPr>
              <a:t> de stocks de </a:t>
            </a:r>
            <a:r>
              <a:rPr lang="en-US" sz="2400" dirty="0" err="1" smtClean="0">
                <a:solidFill>
                  <a:prstClr val="black"/>
                </a:solidFill>
                <a:latin typeface="Corbel" pitchFamily="34" charset="0"/>
              </a:rPr>
              <a:t>carbono</a:t>
            </a:r>
            <a:r>
              <a:rPr lang="en-US" sz="2400" dirty="0" smtClean="0">
                <a:solidFill>
                  <a:prstClr val="black"/>
                </a:solidFill>
                <a:latin typeface="Corbel" pitchFamily="34" charset="0"/>
              </a:rPr>
              <a:t> y </a:t>
            </a:r>
            <a:r>
              <a:rPr lang="en-US" sz="2400" dirty="0" err="1" smtClean="0">
                <a:solidFill>
                  <a:prstClr val="black"/>
                </a:solidFill>
                <a:latin typeface="Corbel" pitchFamily="34" charset="0"/>
              </a:rPr>
              <a:t>su</a:t>
            </a:r>
            <a:r>
              <a:rPr lang="en-US" sz="2400" dirty="0" smtClean="0">
                <a:solidFill>
                  <a:prstClr val="black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rbel" pitchFamily="34" charset="0"/>
              </a:rPr>
              <a:t>tendencia</a:t>
            </a:r>
            <a:r>
              <a:rPr lang="en-US" sz="2400" dirty="0" smtClean="0">
                <a:solidFill>
                  <a:prstClr val="black"/>
                </a:solidFill>
                <a:latin typeface="Corbel" pitchFamily="34" charset="0"/>
              </a:rPr>
              <a:t> en </a:t>
            </a:r>
            <a:r>
              <a:rPr lang="en-US" sz="2400" dirty="0" err="1" smtClean="0">
                <a:solidFill>
                  <a:prstClr val="black"/>
                </a:solidFill>
                <a:latin typeface="Corbel" pitchFamily="34" charset="0"/>
              </a:rPr>
              <a:t>ecosistemas</a:t>
            </a:r>
            <a:r>
              <a:rPr lang="en-US" sz="2400" dirty="0" smtClean="0">
                <a:solidFill>
                  <a:prstClr val="black"/>
                </a:solidFill>
                <a:latin typeface="Corbel" pitchFamily="34" charset="0"/>
              </a:rPr>
              <a:t> de </a:t>
            </a:r>
            <a:r>
              <a:rPr lang="en-US" sz="2400" dirty="0" err="1" smtClean="0">
                <a:solidFill>
                  <a:prstClr val="black"/>
                </a:solidFill>
                <a:latin typeface="Corbel" pitchFamily="34" charset="0"/>
              </a:rPr>
              <a:t>manglares</a:t>
            </a:r>
            <a:endParaRPr lang="en-US" sz="2400" dirty="0">
              <a:solidFill>
                <a:prstClr val="black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1989</TotalTime>
  <Words>1134</Words>
  <Application>Microsoft Office PowerPoint</Application>
  <PresentationFormat>Presentación en pantalla (4:3)</PresentationFormat>
  <Paragraphs>189</Paragraphs>
  <Slides>12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Arial</vt:lpstr>
      <vt:lpstr>ＭＳ Ｐゴシック</vt:lpstr>
      <vt:lpstr>Times</vt:lpstr>
      <vt:lpstr>Calibri</vt:lpstr>
      <vt:lpstr>Corbel</vt:lpstr>
      <vt:lpstr>Helvetica</vt:lpstr>
      <vt:lpstr>Times New Roman</vt:lpstr>
      <vt:lpstr>Office Theme</vt:lpstr>
      <vt:lpstr>1_Office Theme</vt:lpstr>
      <vt:lpstr>Alianza España-PNUMA para las Areas Protegidas en apoyo a la Iniciativa LifeWeb</vt:lpstr>
      <vt:lpstr>Presentación de PowerPoint</vt:lpstr>
      <vt:lpstr>Enfoque de la Alianza</vt:lpstr>
      <vt:lpstr>Presentación de PowerPoint</vt:lpstr>
      <vt:lpstr>Resultados actuales</vt:lpstr>
      <vt:lpstr> Coordinacion y Gestion Interdivisional</vt:lpstr>
      <vt:lpstr>Presupuesto asociado a actividades</vt:lpstr>
      <vt:lpstr>          Interzona Odzala-Lossi, Republica del Congo  </vt:lpstr>
      <vt:lpstr>                 Parque Natural  de Los Manglares de Rio Cacheu, Guinea-Bissau   </vt:lpstr>
      <vt:lpstr>Beneficios de los ecosistemas</vt:lpstr>
      <vt:lpstr>Conclusiones </vt:lpstr>
      <vt:lpstr>www.Spain-UNEPforPAs.org   MariaJesus.dePablo@unep.org</vt:lpstr>
    </vt:vector>
  </TitlesOfParts>
  <Company>Personal Systems Computers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depablom</dc:creator>
  <cp:lastModifiedBy>LGonzalez</cp:lastModifiedBy>
  <cp:revision>210</cp:revision>
  <cp:lastPrinted>2011-11-03T13:13:34Z</cp:lastPrinted>
  <dcterms:created xsi:type="dcterms:W3CDTF">2011-11-04T12:40:43Z</dcterms:created>
  <dcterms:modified xsi:type="dcterms:W3CDTF">2020-02-24T20:13:44Z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0008001211000000000001024100</vt:lpwstr>
  </property>
</Properties>
</file>