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9" r:id="rId16"/>
    <p:sldId id="268" r:id="rId17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718" autoAdjust="0"/>
  </p:normalViewPr>
  <p:slideViewPr>
    <p:cSldViewPr>
      <p:cViewPr>
        <p:scale>
          <a:sx n="66" d="100"/>
          <a:sy n="66" d="100"/>
        </p:scale>
        <p:origin x="-152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FACE-ABC6-4F98-AF70-3BFA1ED93228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E36E-58C9-4AE1-95F4-0F5A1A880A1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38BB-6C5F-433E-A463-43BFD78ABC4A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0761-FDB7-4740-9147-7B30CF280C0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CE54-10AF-4C2D-8AFB-22CD07551292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2B41-83D9-4275-82D2-DCCC6058F51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B732-CFBC-4EAB-AD29-A2C95A901514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D3AF-9275-474E-82E8-27B6A616B78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6FBD-73BD-400A-B6FC-ECC54D31934B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D3A9-4E82-4747-BD9F-F740AE041F5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A311-3C3E-43F5-A28E-158D69AB09A5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DFF8-8520-4B72-9B7E-04A2D732259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7CA4-7B8A-49F6-A2A2-A8CB096CCAA1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1F9B-4793-48EB-A5CD-891D3E7A2A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E11E-C1A6-4AB7-9A66-86B8FC6ACA09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1488-09EB-4D10-8A30-3D296FB9FE1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6879-A11A-4F75-BD36-E81F3669CA12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4996-A70D-40ED-B94C-7729A8D7BCC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9D55-F0A5-4AEA-A572-87EC8B83C84F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B8D3-F19A-4486-A9D2-7CA3AE9DC97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8D38-7745-4B27-B0AF-CFF731C76159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4401-243A-4737-A4FF-9C64C7DD4E2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59F1E-8B97-4717-BCF8-96DA3FC06B6B}" type="datetimeFigureOut">
              <a:rPr lang="es-SV"/>
              <a:pPr>
                <a:defRPr/>
              </a:pPr>
              <a:t>18/11/2011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86E87C-DB1E-4AE6-B01B-6F8D7005806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7" Target="../media/image21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rrowheads="1" noChangeAspect="1"/>
          </p:cNvPicPr>
          <p:nvPr/>
        </p:nvPicPr>
        <p:blipFill>
          <a:blip r:embed="rId2"/>
          <a:srcRect r="8"/>
          <a:stretch>
            <a:fillRect/>
          </a:stretch>
        </p:blipFill>
        <p:spPr bwMode="auto">
          <a:xfrm>
            <a:off x="-36513" y="-26988"/>
            <a:ext cx="9217026" cy="6894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250825" y="1974850"/>
            <a:ext cx="8569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es-SV" sz="2800">
                <a:solidFill>
                  <a:srgbClr val="FF9900"/>
                </a:solidFill>
                <a:latin charset="0" pitchFamily="34" typeface="Calibri"/>
              </a:rPr>
              <a:t>Componente 4.a </a:t>
            </a:r>
          </a:p>
          <a:p>
            <a:pPr algn="ctr"/>
            <a:r>
              <a:rPr b="1" lang="es-SV" sz="2800">
                <a:solidFill>
                  <a:srgbClr val="FFFF00"/>
                </a:solidFill>
                <a:latin charset="0" pitchFamily="34" typeface="Calibri"/>
              </a:rPr>
              <a:t>Capacitación de comunidades locales en prácticas de prevención de  incendios y fomento de buenas </a:t>
            </a:r>
          </a:p>
          <a:p>
            <a:pPr algn="ctr"/>
            <a:r>
              <a:rPr b="1" lang="es-SV" sz="2800">
                <a:solidFill>
                  <a:srgbClr val="FFFF00"/>
                </a:solidFill>
                <a:latin charset="0" pitchFamily="34" typeface="Calibri"/>
              </a:rPr>
              <a:t>prácticas agrícolas, como parte de una estrategia para conservar y promover el uso sostenible de la biodiversidad y los ecosistemas</a:t>
            </a:r>
          </a:p>
        </p:txBody>
      </p:sp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1331913" y="5876925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2800">
                <a:solidFill>
                  <a:srgbClr val="FFFF00"/>
                </a:solidFill>
                <a:latin charset="0" pitchFamily="34" typeface="Calibri"/>
              </a:rPr>
              <a:t>Avances hasta el 17 de Noviembre de 2011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CuadroTexto"/>
          <p:cNvSpPr txBox="1">
            <a:spLocks noChangeArrowheads="1"/>
          </p:cNvSpPr>
          <p:nvPr/>
        </p:nvSpPr>
        <p:spPr bwMode="auto">
          <a:xfrm>
            <a:off x="1619250" y="620713"/>
            <a:ext cx="569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22530" name="2 Rectángulo"/>
          <p:cNvSpPr>
            <a:spLocks noChangeArrowheads="1"/>
          </p:cNvSpPr>
          <p:nvPr/>
        </p:nvSpPr>
        <p:spPr bwMode="auto">
          <a:xfrm>
            <a:off x="3708400" y="1403350"/>
            <a:ext cx="157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Visitas a fincas</a:t>
            </a:r>
          </a:p>
        </p:txBody>
      </p:sp>
      <p:pic>
        <p:nvPicPr>
          <p:cNvPr descr="ComalapayElZapotal-PNUMA_Nov4 050" id="22535" name="Picture 7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2761">
            <a:off x="5580063" y="4095750"/>
            <a:ext cx="2663825" cy="1997075"/>
          </a:xfrm>
          <a:prstGeom prst="rect">
            <a:avLst/>
          </a:prstGeom>
          <a:noFill/>
        </p:spPr>
      </p:pic>
      <p:pic>
        <p:nvPicPr>
          <p:cNvPr descr="ComalapayElZapotal-PNUMA_Nov4 001" id="22538" name="Picture 10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54388">
            <a:off x="900113" y="3879850"/>
            <a:ext cx="2684462" cy="2012950"/>
          </a:xfrm>
          <a:prstGeom prst="rect">
            <a:avLst/>
          </a:prstGeom>
          <a:noFill/>
        </p:spPr>
      </p:pic>
      <p:pic>
        <p:nvPicPr>
          <p:cNvPr id="22531" name="Picture 1"/>
          <p:cNvPicPr>
            <a:picLocks noChangeArrowheads="1" noChangeAspect="1"/>
          </p:cNvPicPr>
          <p:nvPr/>
        </p:nvPicPr>
        <p:blipFill>
          <a:blip r:embed="rId4"/>
          <a:srcRect b="33" r="15"/>
          <a:stretch>
            <a:fillRect/>
          </a:stretch>
        </p:blipFill>
        <p:spPr bwMode="auto">
          <a:xfrm>
            <a:off x="3132138" y="2151063"/>
            <a:ext cx="30241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CuadroTexto"/>
          <p:cNvSpPr txBox="1">
            <a:spLocks noChangeArrowheads="1"/>
          </p:cNvSpPr>
          <p:nvPr/>
        </p:nvSpPr>
        <p:spPr bwMode="auto">
          <a:xfrm>
            <a:off x="1619250" y="620713"/>
            <a:ext cx="569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23554" name="2 Rectángulo"/>
          <p:cNvSpPr>
            <a:spLocks noChangeArrowheads="1"/>
          </p:cNvSpPr>
          <p:nvPr/>
        </p:nvSpPr>
        <p:spPr bwMode="auto">
          <a:xfrm>
            <a:off x="3321050" y="1484313"/>
            <a:ext cx="211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Giras / intercambios</a:t>
            </a:r>
          </a:p>
        </p:txBody>
      </p:sp>
      <p:pic>
        <p:nvPicPr>
          <p:cNvPr id="23555" name="Picture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188" y="2565400"/>
            <a:ext cx="3676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65400"/>
            <a:ext cx="3924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CuadroTexto"/>
          <p:cNvSpPr txBox="1">
            <a:spLocks noChangeArrowheads="1"/>
          </p:cNvSpPr>
          <p:nvPr/>
        </p:nvSpPr>
        <p:spPr bwMode="auto">
          <a:xfrm>
            <a:off x="1619250" y="333375"/>
            <a:ext cx="566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24578" name="2 Rectángulo"/>
          <p:cNvSpPr>
            <a:spLocks noChangeArrowheads="1"/>
          </p:cNvSpPr>
          <p:nvPr/>
        </p:nvSpPr>
        <p:spPr bwMode="auto">
          <a:xfrm>
            <a:off x="3132138" y="1125538"/>
            <a:ext cx="2620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Demostraciones / talleres</a:t>
            </a:r>
          </a:p>
        </p:txBody>
      </p:sp>
      <p:pic>
        <p:nvPicPr>
          <p:cNvPr id="24579" name="Picture 2"/>
          <p:cNvPicPr>
            <a:picLocks noChangeArrowheads="1" noChangeAspect="1"/>
          </p:cNvPicPr>
          <p:nvPr/>
        </p:nvPicPr>
        <p:blipFill>
          <a:blip r:embed="rId2">
            <a:lum contrast="10000"/>
          </a:blip>
          <a:srcRect b="84"/>
          <a:stretch>
            <a:fillRect/>
          </a:stretch>
        </p:blipFill>
        <p:spPr bwMode="auto">
          <a:xfrm>
            <a:off x="827088" y="2060575"/>
            <a:ext cx="22494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rrowheads="1" noChangeAspect="1"/>
          </p:cNvPicPr>
          <p:nvPr/>
        </p:nvPicPr>
        <p:blipFill>
          <a:blip r:embed="rId3">
            <a:lum contrast="40000"/>
          </a:blip>
          <a:srcRect r="17"/>
          <a:stretch>
            <a:fillRect/>
          </a:stretch>
        </p:blipFill>
        <p:spPr bwMode="auto">
          <a:xfrm>
            <a:off x="3492500" y="3933825"/>
            <a:ext cx="2232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rrowheads="1"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 bwMode="auto">
          <a:xfrm>
            <a:off x="3492500" y="2060575"/>
            <a:ext cx="23050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SC_5090" id="24582" name="Picture 7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1497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SC_5416" id="24583" name="Picture 8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060575"/>
            <a:ext cx="2343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DSC_4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6988"/>
            <a:ext cx="9167813" cy="6096001"/>
          </a:xfrm>
          <a:prstGeom prst="rect">
            <a:avLst/>
          </a:prstGeom>
          <a:noFill/>
        </p:spPr>
      </p:pic>
      <p:sp>
        <p:nvSpPr>
          <p:cNvPr id="25601" name="1 Título"/>
          <p:cNvSpPr>
            <a:spLocks/>
          </p:cNvSpPr>
          <p:nvPr/>
        </p:nvSpPr>
        <p:spPr bwMode="auto">
          <a:xfrm>
            <a:off x="760413" y="4762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SV" sz="4400" b="1">
                <a:solidFill>
                  <a:srgbClr val="FF9900"/>
                </a:solidFill>
                <a:latin typeface="Calibri" pitchFamily="34" charset="0"/>
              </a:rPr>
              <a:t>Componente 4b</a:t>
            </a:r>
          </a:p>
        </p:txBody>
      </p:sp>
      <p:sp>
        <p:nvSpPr>
          <p:cNvPr id="25602" name="2 Subtítulo"/>
          <p:cNvSpPr>
            <a:spLocks/>
          </p:cNvSpPr>
          <p:nvPr/>
        </p:nvSpPr>
        <p:spPr bwMode="auto">
          <a:xfrm>
            <a:off x="1446213" y="23669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3000" b="1">
                <a:solidFill>
                  <a:srgbClr val="FFFF00"/>
                </a:solidFill>
                <a:latin typeface="Calibri" pitchFamily="34" charset="0"/>
              </a:rPr>
              <a:t>Promoción de la generación de ingresos a partir de la conservación y uso sostenible de la biodiversidad y los ecosistemas.</a:t>
            </a:r>
            <a:endParaRPr lang="es-SV" sz="30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5603" name="Picture 4" descr="DSC_5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67300"/>
            <a:ext cx="27114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DSC_5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067300"/>
            <a:ext cx="273526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DSC_53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5084763"/>
            <a:ext cx="2663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6021388"/>
            <a:ext cx="611188" cy="836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8604250" y="6021388"/>
            <a:ext cx="576263" cy="836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Marcador de contenido"/>
          <p:cNvSpPr>
            <a:spLocks/>
          </p:cNvSpPr>
          <p:nvPr/>
        </p:nvSpPr>
        <p:spPr bwMode="auto">
          <a:xfrm>
            <a:off x="4246563" y="1503363"/>
            <a:ext cx="428625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marL="342900">
              <a:spcBef>
                <a:spcPct val="20000"/>
              </a:spcBef>
              <a:buFont charset="0" typeface="Arial"/>
              <a:buNone/>
            </a:pPr>
            <a:r>
              <a:rPr b="1" lang="es-PA"/>
              <a:t>      Elaboración de </a:t>
            </a:r>
            <a:r>
              <a:rPr b="1" lang="es-PA">
                <a:solidFill>
                  <a:srgbClr val="FF0000"/>
                </a:solidFill>
              </a:rPr>
              <a:t>plan de trabajo y diseño metodológico</a:t>
            </a:r>
            <a:r>
              <a:rPr b="1" lang="es-PA"/>
              <a:t> de la línea base y de la estrategia de promoción de generación de ingresos.</a:t>
            </a:r>
          </a:p>
          <a:p>
            <a:pPr indent="-342900" marL="342900">
              <a:spcBef>
                <a:spcPct val="20000"/>
              </a:spcBef>
              <a:buFont charset="0" typeface="Arial"/>
              <a:buNone/>
            </a:pPr>
            <a:endParaRPr b="1" lang="es-PA"/>
          </a:p>
          <a:p>
            <a:pPr indent="-342900" marL="342900">
              <a:spcBef>
                <a:spcPct val="20000"/>
              </a:spcBef>
              <a:buFont charset="0" typeface="Arial"/>
              <a:buNone/>
            </a:pPr>
            <a:r>
              <a:rPr b="1" lang="es-SV"/>
              <a:t>      Elaboración de </a:t>
            </a:r>
            <a:r>
              <a:rPr b="1" lang="es-SV">
                <a:solidFill>
                  <a:srgbClr val="FF0000"/>
                </a:solidFill>
              </a:rPr>
              <a:t>línea de base</a:t>
            </a:r>
            <a:r>
              <a:rPr b="1" lang="es-SV"/>
              <a:t> socio-económica y productiva de tres comunidades beneficiarias del proyecto (Las Vueltas, El Portillo y El Zapotal).</a:t>
            </a:r>
          </a:p>
          <a:p>
            <a:pPr indent="-342900" marL="342900">
              <a:spcBef>
                <a:spcPct val="20000"/>
              </a:spcBef>
              <a:buFont charset="0" typeface="Arial"/>
              <a:buNone/>
            </a:pPr>
            <a:endParaRPr b="1" lang="es-SV"/>
          </a:p>
        </p:txBody>
      </p:sp>
      <p:pic>
        <p:nvPicPr>
          <p:cNvPr id="26626" name="Picture 3"/>
          <p:cNvPicPr>
            <a:picLocks noChangeArrowheads="1" noChangeAspect="1"/>
          </p:cNvPicPr>
          <p:nvPr/>
        </p:nvPicPr>
        <p:blipFill>
          <a:blip r:embed="rId2"/>
          <a:srcRect r="83"/>
          <a:stretch>
            <a:fillRect/>
          </a:stretch>
        </p:blipFill>
        <p:spPr bwMode="auto">
          <a:xfrm>
            <a:off x="727075" y="1266825"/>
            <a:ext cx="2908300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omalapayElZapotal-PNUMA_Nov4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7649" name="1 CuadroTexto"/>
          <p:cNvSpPr txBox="1">
            <a:spLocks noChangeArrowheads="1"/>
          </p:cNvSpPr>
          <p:nvPr/>
        </p:nvSpPr>
        <p:spPr bwMode="auto">
          <a:xfrm>
            <a:off x="5795963" y="5643563"/>
            <a:ext cx="27368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sz="6600" b="1">
                <a:solidFill>
                  <a:srgbClr val="FFFF00"/>
                </a:solidFill>
                <a:latin typeface="Calibri" pitchFamily="34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350" y="836613"/>
            <a:ext cx="64087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SV" altLang="ja-JP" b="1" dirty="0">
                <a:latin typeface="Arial" pitchFamily="34" charset="0"/>
                <a:ea typeface="MS Mincho" pitchFamily="49" charset="-128"/>
                <a:cs typeface="Arial" pitchFamily="34" charset="0"/>
              </a:rPr>
              <a:t>LISTA INDICATIVA DE CRITERIOS PARA SELECCIONAR LAS COMUNIDADES DE INTERVENCION ESPECÍFICA</a:t>
            </a:r>
          </a:p>
          <a:p>
            <a:pPr>
              <a:defRPr/>
            </a:pPr>
            <a:endParaRPr lang="es-SV" altLang="ja-JP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Medios de vida primordialmente agropecuarios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Preferiblemente comunidades que hayan sido marginadas por otros procesos de asistencia técnica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Liderazgo abierto y dispuesto a colaborar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Nivel organizativo aceptable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Interés en mejorar sus capacidades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Bien relacionadas con las Unidades Ambientales de las Alcaldías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Que sientan la necesidad de resolver problemas comunitarios relativos a la producción agropecuaria y el medio ambiente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Preferiblemente con zonas con mayor incidencia de incendios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s-SV" altLang="ja-JP" dirty="0">
                <a:latin typeface="Arial" pitchFamily="34" charset="0"/>
                <a:ea typeface="MS Mincho" pitchFamily="49" charset="-128"/>
                <a:cs typeface="Arial" pitchFamily="34" charset="0"/>
              </a:rPr>
              <a:t>Preferiblemente que sean de fácil acceso</a:t>
            </a:r>
            <a:endParaRPr lang="es-SV" altLang="ja-JP" sz="105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s-SV" altLang="ja-JP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CuadroTexto"/>
          <p:cNvSpPr txBox="1">
            <a:spLocks noChangeArrowheads="1"/>
          </p:cNvSpPr>
          <p:nvPr/>
        </p:nvSpPr>
        <p:spPr bwMode="auto">
          <a:xfrm>
            <a:off x="1116013" y="260350"/>
            <a:ext cx="6958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2800">
                <a:latin charset="0" pitchFamily="34" typeface="Calibri"/>
              </a:rPr>
              <a:t>Estrategia de capacitación y asistencia técnica</a:t>
            </a:r>
          </a:p>
        </p:txBody>
      </p:sp>
      <p:pic>
        <p:nvPicPr>
          <p:cNvPr id="14338" name="Picture 2"/>
          <p:cNvPicPr>
            <a:picLocks noChangeArrowheads="1" noChangeAspect="1"/>
          </p:cNvPicPr>
          <p:nvPr/>
        </p:nvPicPr>
        <p:blipFill>
          <a:blip r:embed="rId2"/>
          <a:srcRect r="61"/>
          <a:stretch>
            <a:fillRect/>
          </a:stretch>
        </p:blipFill>
        <p:spPr bwMode="auto">
          <a:xfrm>
            <a:off x="611188" y="1125538"/>
            <a:ext cx="2952750" cy="3489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40200" y="1125538"/>
            <a:ext cx="4608513" cy="513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Objetivos específicos</a:t>
            </a:r>
          </a:p>
          <a:p>
            <a:pPr>
              <a:defRPr/>
            </a:pPr>
            <a:endParaRPr altLang="ja-JP" b="1" lang="es-SV" sz="1000">
              <a:cs charset="0" typeface="Arial"/>
            </a:endParaRPr>
          </a:p>
          <a:p>
            <a:pPr eaLnBrk="0" hangingPunct="0">
              <a:defRPr/>
            </a:pP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1. Que las comunidades de las zonas circundantes al área natural de la Montañona conozcan </a:t>
            </a:r>
            <a:r>
              <a:rPr altLang="ja-JP" b="1" lang="es-PA" sz="1600">
                <a:solidFill>
                  <a:srgbClr val="FF0000"/>
                </a:solidFill>
                <a:ea typeface="MS Mincho"/>
                <a:cs charset="0" typeface="Arial"/>
              </a:rPr>
              <a:t>la importancia y los conceptos asociados a instrumentos de gestión de los recursos naturales</a:t>
            </a: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.</a:t>
            </a:r>
            <a:endParaRPr altLang="ja-JP" b="1" lang="es-SV" sz="1000">
              <a:cs charset="0" typeface="Arial"/>
            </a:endParaRPr>
          </a:p>
          <a:p>
            <a:pPr eaLnBrk="0" hangingPunct="0">
              <a:defRPr/>
            </a:pPr>
            <a:endParaRPr altLang="ja-JP" b="1" lang="es-PA" sz="1600">
              <a:solidFill>
                <a:srgbClr val="000000"/>
              </a:solidFill>
              <a:ea typeface="MS Mincho"/>
              <a:cs charset="0" typeface="Arial"/>
            </a:endParaRPr>
          </a:p>
          <a:p>
            <a:pPr eaLnBrk="0" hangingPunct="0">
              <a:defRPr/>
            </a:pP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2. Que las comunidades seleccionadas sean </a:t>
            </a:r>
            <a:r>
              <a:rPr altLang="ja-JP" b="1" lang="es-PA" sz="1600">
                <a:solidFill>
                  <a:srgbClr val="FF0000"/>
                </a:solidFill>
                <a:ea typeface="MS Mincho"/>
                <a:cs charset="0" typeface="Arial"/>
              </a:rPr>
              <a:t>sensibilizadas para tomar acción en la prevención y control de incendios</a:t>
            </a: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 en las zonas de amortiguamiento y el área natural.</a:t>
            </a:r>
            <a:endParaRPr altLang="ja-JP" b="1" lang="es-SV" sz="1000">
              <a:cs charset="0" typeface="Arial"/>
            </a:endParaRPr>
          </a:p>
          <a:p>
            <a:pPr eaLnBrk="0" hangingPunct="0">
              <a:defRPr/>
            </a:pPr>
            <a:endParaRPr altLang="ja-JP" b="1" lang="es-PA" sz="1600">
              <a:solidFill>
                <a:srgbClr val="000000"/>
              </a:solidFill>
              <a:ea typeface="MS Mincho"/>
              <a:cs charset="0" typeface="Arial"/>
            </a:endParaRPr>
          </a:p>
          <a:p>
            <a:pPr eaLnBrk="0" hangingPunct="0">
              <a:defRPr/>
            </a:pP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3. Que las comunidades seleccionadas conozcan un menú </a:t>
            </a:r>
            <a:r>
              <a:rPr altLang="ja-JP" b="1" lang="es-PA" sz="1600">
                <a:solidFill>
                  <a:srgbClr val="FF0000"/>
                </a:solidFill>
                <a:ea typeface="MS Mincho"/>
                <a:cs charset="0" typeface="Arial"/>
              </a:rPr>
              <a:t>de opciones tecnológicas que sean de beneficio para los productores, sus familias y los ecosistemas </a:t>
            </a:r>
            <a:r>
              <a:rPr altLang="ja-JP" b="1" lang="es-PA" sz="1600">
                <a:solidFill>
                  <a:srgbClr val="000000"/>
                </a:solidFill>
                <a:ea typeface="MS Mincho"/>
                <a:cs charset="0" typeface="Arial"/>
              </a:rPr>
              <a:t>y que a futuro pueden ser incorporadas a un programa de manejo sustentable de fincas, como parte de un esquema de compensación por servicios de los ecosistemas</a:t>
            </a:r>
            <a:r>
              <a:rPr altLang="ja-JP" b="1" lang="es-SV" sz="1000">
                <a:cs charset="0" typeface="Arial"/>
              </a:rPr>
              <a:t> </a:t>
            </a:r>
            <a:endParaRPr altLang="ja-JP" b="1" lang="es-SV" sz="2400">
              <a:cs charset="0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3 CuadroTexto"/>
          <p:cNvSpPr txBox="1">
            <a:spLocks noChangeArrowheads="1"/>
          </p:cNvSpPr>
          <p:nvPr/>
        </p:nvSpPr>
        <p:spPr bwMode="auto">
          <a:xfrm>
            <a:off x="971550" y="530225"/>
            <a:ext cx="7704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800" b="1">
                <a:latin typeface="Calibri" pitchFamily="34" charset="0"/>
              </a:rPr>
              <a:t>Material didáctico para los talleres de prevención y control de incendios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1900238"/>
            <a:ext cx="3243262" cy="39766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3 CuadroTexto"/>
          <p:cNvSpPr txBox="1">
            <a:spLocks noChangeArrowheads="1"/>
          </p:cNvSpPr>
          <p:nvPr/>
        </p:nvSpPr>
        <p:spPr bwMode="auto">
          <a:xfrm>
            <a:off x="1635125" y="44450"/>
            <a:ext cx="5675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SV" sz="3200" b="1">
                <a:latin typeface="Calibri" pitchFamily="34" charset="0"/>
              </a:rPr>
              <a:t>Talleres de prevención y control </a:t>
            </a:r>
          </a:p>
          <a:p>
            <a:pPr algn="ctr"/>
            <a:r>
              <a:rPr lang="es-SV" sz="3200" b="1">
                <a:latin typeface="Calibri" pitchFamily="34" charset="0"/>
              </a:rPr>
              <a:t>de incendios forestales</a:t>
            </a:r>
          </a:p>
        </p:txBody>
      </p:sp>
      <p:pic>
        <p:nvPicPr>
          <p:cNvPr id="16386" name="Picture 5" descr="IMG_8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2650" y="11969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IMG_8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1969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IMG_86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783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IMG_86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5400" y="484822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IMG_86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5400" y="1176338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IMG_8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2650" y="29972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IMG_858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5400" y="3048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IMG_86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2997200"/>
            <a:ext cx="2235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IMG_8569"/>
          <p:cNvPicPr>
            <a:picLocks noChangeAspect="1" noChangeArrowheads="1"/>
          </p:cNvPicPr>
          <p:nvPr/>
        </p:nvPicPr>
        <p:blipFill>
          <a:blip r:embed="rId10">
            <a:lum bright="30000" contrast="36000"/>
          </a:blip>
          <a:srcRect/>
          <a:stretch>
            <a:fillRect/>
          </a:stretch>
        </p:blipFill>
        <p:spPr bwMode="auto">
          <a:xfrm>
            <a:off x="3416300" y="479742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CuadroTexto"/>
          <p:cNvSpPr txBox="1">
            <a:spLocks noChangeArrowheads="1"/>
          </p:cNvSpPr>
          <p:nvPr/>
        </p:nvSpPr>
        <p:spPr bwMode="auto">
          <a:xfrm>
            <a:off x="1619250" y="260350"/>
            <a:ext cx="5697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17410" name="2 CuadroTexto"/>
          <p:cNvSpPr txBox="1">
            <a:spLocks noChangeArrowheads="1"/>
          </p:cNvSpPr>
          <p:nvPr/>
        </p:nvSpPr>
        <p:spPr bwMode="auto">
          <a:xfrm>
            <a:off x="611188" y="1052513"/>
            <a:ext cx="7889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Charlas de socialización del proyecto e introducción a los servicios ecosistémicos.</a:t>
            </a:r>
          </a:p>
          <a:p>
            <a:endParaRPr b="1" lang="es-SV">
              <a:latin charset="0" pitchFamily="34" typeface="Calibri"/>
            </a:endParaRPr>
          </a:p>
          <a:p>
            <a:endParaRPr b="1" lang="es-SV">
              <a:latin charset="0" pitchFamily="34" typeface="Calibri"/>
            </a:endParaRPr>
          </a:p>
        </p:txBody>
      </p:sp>
      <p:pic>
        <p:nvPicPr>
          <p:cNvPr id="17411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650" y="1844675"/>
            <a:ext cx="7688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CuadroTexto"/>
          <p:cNvSpPr txBox="1">
            <a:spLocks noChangeArrowheads="1"/>
          </p:cNvSpPr>
          <p:nvPr/>
        </p:nvSpPr>
        <p:spPr bwMode="auto">
          <a:xfrm>
            <a:off x="1619250" y="260350"/>
            <a:ext cx="5697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sz="3200" b="1">
                <a:latin typeface="Calibri" pitchFamily="34" charset="0"/>
              </a:rPr>
              <a:t>Capacitación y asistencia técnica</a:t>
            </a:r>
          </a:p>
        </p:txBody>
      </p:sp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611188" y="1052513"/>
            <a:ext cx="7889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b="1">
                <a:latin typeface="Calibri" pitchFamily="34" charset="0"/>
              </a:rPr>
              <a:t>Charlas de socialización del proyecto e introducción a los servicios ecosistémicos.</a:t>
            </a:r>
          </a:p>
          <a:p>
            <a:endParaRPr lang="es-SV" b="1">
              <a:latin typeface="Calibri" pitchFamily="34" charset="0"/>
            </a:endParaRPr>
          </a:p>
          <a:p>
            <a:endParaRPr lang="es-SV" b="1">
              <a:latin typeface="Calibri" pitchFamily="34" charset="0"/>
            </a:endParaRPr>
          </a:p>
        </p:txBody>
      </p:sp>
      <p:pic>
        <p:nvPicPr>
          <p:cNvPr id="18435" name="Picture 5" descr="Presentacion-PNUMA-Mancomunidad-Concepcion-Quezaltepeque_Sept8 04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187450" y="2205038"/>
            <a:ext cx="2268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Presentacion-PNUMA-Mancomunidad-Concepcion-Quezaltepeque_Sept8 016"/>
          <p:cNvPicPr>
            <a:picLocks noChangeAspect="1" noChangeArrowheads="1"/>
          </p:cNvPicPr>
          <p:nvPr/>
        </p:nvPicPr>
        <p:blipFill>
          <a:blip r:embed="rId3">
            <a:lum bright="42000" contrast="54000"/>
          </a:blip>
          <a:srcRect/>
          <a:stretch>
            <a:fillRect/>
          </a:stretch>
        </p:blipFill>
        <p:spPr bwMode="auto">
          <a:xfrm>
            <a:off x="4211638" y="2220913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3 CuadroTexto"/>
          <p:cNvSpPr txBox="1">
            <a:spLocks noChangeArrowheads="1"/>
          </p:cNvSpPr>
          <p:nvPr/>
        </p:nvSpPr>
        <p:spPr bwMode="auto">
          <a:xfrm>
            <a:off x="1619250" y="260350"/>
            <a:ext cx="5697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19458" name="4 CuadroTexto"/>
          <p:cNvSpPr txBox="1">
            <a:spLocks noChangeArrowheads="1"/>
          </p:cNvSpPr>
          <p:nvPr/>
        </p:nvSpPr>
        <p:spPr bwMode="auto">
          <a:xfrm>
            <a:off x="611188" y="1052513"/>
            <a:ext cx="7889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Charlas de socialización del proyecto e introducción a los servicios ecosistémicos.</a:t>
            </a:r>
          </a:p>
          <a:p>
            <a:endParaRPr b="1" lang="es-SV">
              <a:latin charset="0" pitchFamily="34" typeface="Calibri"/>
            </a:endParaRPr>
          </a:p>
          <a:p>
            <a:endParaRPr b="1" lang="es-SV">
              <a:latin charset="0" pitchFamily="34" typeface="Calibri"/>
            </a:endParaRPr>
          </a:p>
        </p:txBody>
      </p:sp>
      <p:pic>
        <p:nvPicPr>
          <p:cNvPr id="19459" name="Picture 1"/>
          <p:cNvPicPr>
            <a:picLocks noChangeArrowheads="1" noChangeAspect="1"/>
          </p:cNvPicPr>
          <p:nvPr/>
        </p:nvPicPr>
        <p:blipFill>
          <a:blip r:embed="rId2"/>
          <a:srcRect r="15"/>
          <a:stretch>
            <a:fillRect/>
          </a:stretch>
        </p:blipFill>
        <p:spPr bwMode="auto">
          <a:xfrm>
            <a:off x="755650" y="1844675"/>
            <a:ext cx="2613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3938" y="1916113"/>
            <a:ext cx="23034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rrowheads="1" noChangeAspect="1"/>
          </p:cNvPicPr>
          <p:nvPr/>
        </p:nvPicPr>
        <p:blipFill>
          <a:blip r:embed="rId4"/>
          <a:srcRect r="11"/>
          <a:stretch>
            <a:fillRect/>
          </a:stretch>
        </p:blipFill>
        <p:spPr bwMode="auto">
          <a:xfrm>
            <a:off x="6011863" y="1916113"/>
            <a:ext cx="24018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7088" y="4292600"/>
            <a:ext cx="23764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rrowheads="1" noChangeAspect="1"/>
          </p:cNvPicPr>
          <p:nvPr/>
        </p:nvPicPr>
        <p:blipFill>
          <a:blip r:embed="rId6"/>
          <a:srcRect b="60" r="11"/>
          <a:stretch>
            <a:fillRect/>
          </a:stretch>
        </p:blipFill>
        <p:spPr bwMode="auto">
          <a:xfrm>
            <a:off x="3492500" y="4292600"/>
            <a:ext cx="23749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rrowheads="1" noChangeAspect="1"/>
          </p:cNvPicPr>
          <p:nvPr/>
        </p:nvPicPr>
        <p:blipFill>
          <a:blip r:embed="rId7"/>
          <a:srcRect b="60" r="15"/>
          <a:stretch>
            <a:fillRect/>
          </a:stretch>
        </p:blipFill>
        <p:spPr bwMode="auto">
          <a:xfrm>
            <a:off x="6156325" y="4292600"/>
            <a:ext cx="24479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3 Rectángulo"/>
          <p:cNvSpPr>
            <a:spLocks noChangeArrowheads="1"/>
          </p:cNvSpPr>
          <p:nvPr/>
        </p:nvSpPr>
        <p:spPr bwMode="auto">
          <a:xfrm>
            <a:off x="2790825" y="908050"/>
            <a:ext cx="293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es-SV">
                <a:latin charset="0" pitchFamily="34" typeface="Calibri"/>
              </a:rPr>
              <a:t>Priorización de comunidades</a:t>
            </a:r>
          </a:p>
        </p:txBody>
      </p:sp>
      <p:sp>
        <p:nvSpPr>
          <p:cNvPr id="20482" name="4 CuadroTexto"/>
          <p:cNvSpPr txBox="1">
            <a:spLocks noChangeArrowheads="1"/>
          </p:cNvSpPr>
          <p:nvPr/>
        </p:nvSpPr>
        <p:spPr bwMode="auto">
          <a:xfrm>
            <a:off x="1619250" y="188913"/>
            <a:ext cx="569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pic>
        <p:nvPicPr>
          <p:cNvPr id="20483" name="Picture 1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2509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941888"/>
            <a:ext cx="2520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429000"/>
            <a:ext cx="2552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13 Grupo"/>
          <p:cNvGrpSpPr>
            <a:grpSpLocks/>
          </p:cNvGrpSpPr>
          <p:nvPr/>
        </p:nvGrpSpPr>
        <p:grpSpPr bwMode="auto">
          <a:xfrm>
            <a:off x="4716463" y="1557338"/>
            <a:ext cx="3600450" cy="4824412"/>
            <a:chOff x="4499992" y="1556792"/>
            <a:chExt cx="3600400" cy="4824536"/>
          </a:xfrm>
        </p:grpSpPr>
        <p:pic>
          <p:nvPicPr>
            <p:cNvPr id="20490" name="Picture 5"/>
            <p:cNvPicPr>
              <a:picLocks noChangeArrowheads="1" noChangeAspect="1"/>
            </p:cNvPicPr>
            <p:nvPr/>
          </p:nvPicPr>
          <p:blipFill>
            <a:blip r:embed="rId5"/>
            <a:srcRect b="95" r="7"/>
            <a:stretch>
              <a:fillRect/>
            </a:stretch>
          </p:blipFill>
          <p:spPr bwMode="auto">
            <a:xfrm>
              <a:off x="4499992" y="1556792"/>
              <a:ext cx="3600400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Elipse"/>
            <p:cNvSpPr/>
            <p:nvPr/>
          </p:nvSpPr>
          <p:spPr>
            <a:xfrm>
              <a:off x="7020907" y="2852225"/>
              <a:ext cx="71436" cy="7302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2" name="11 Elipse"/>
            <p:cNvSpPr/>
            <p:nvPr/>
          </p:nvSpPr>
          <p:spPr>
            <a:xfrm>
              <a:off x="7379677" y="3717435"/>
              <a:ext cx="73024" cy="714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3" name="12 Elipse"/>
            <p:cNvSpPr/>
            <p:nvPr/>
          </p:nvSpPr>
          <p:spPr>
            <a:xfrm>
              <a:off x="6876446" y="4077807"/>
              <a:ext cx="71437" cy="7143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3132138" y="2916238"/>
            <a:ext cx="1247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es-SV">
                <a:solidFill>
                  <a:schemeClr val="tx2">
                    <a:lumMod val="75000"/>
                  </a:schemeClr>
                </a:solidFill>
                <a:latin typeface="+mn-lt"/>
              </a:rPr>
              <a:t>Las Vueltas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132138" y="4356100"/>
            <a:ext cx="1101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es-SV">
                <a:solidFill>
                  <a:schemeClr val="tx2">
                    <a:lumMod val="75000"/>
                  </a:schemeClr>
                </a:solidFill>
                <a:latin typeface="+mn-lt"/>
              </a:rPr>
              <a:t>El Portillo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132138" y="6011863"/>
            <a:ext cx="1123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es-SV">
                <a:solidFill>
                  <a:schemeClr val="tx2">
                    <a:lumMod val="75000"/>
                  </a:schemeClr>
                </a:solidFill>
                <a:latin typeface="+mn-lt"/>
              </a:rPr>
              <a:t>El Zapotal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rrowheads="1" noChangeAspect="1"/>
          </p:cNvPicPr>
          <p:nvPr/>
        </p:nvPicPr>
        <p:blipFill>
          <a:blip r:embed="rId2"/>
          <a:srcRect b="70" r="27"/>
          <a:stretch>
            <a:fillRect/>
          </a:stretch>
        </p:blipFill>
        <p:spPr bwMode="auto">
          <a:xfrm rot="1457362">
            <a:off x="5135563" y="2484438"/>
            <a:ext cx="3378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1619250" y="620713"/>
            <a:ext cx="569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 sz="3200">
                <a:latin charset="0" pitchFamily="34" typeface="Calibri"/>
              </a:rPr>
              <a:t>Capacitación y asistencia técnica</a:t>
            </a:r>
          </a:p>
        </p:txBody>
      </p:sp>
      <p:sp>
        <p:nvSpPr>
          <p:cNvPr id="21507" name="2 Rectángulo"/>
          <p:cNvSpPr>
            <a:spLocks noChangeArrowheads="1"/>
          </p:cNvSpPr>
          <p:nvPr/>
        </p:nvSpPr>
        <p:spPr bwMode="auto">
          <a:xfrm>
            <a:off x="2339975" y="1341438"/>
            <a:ext cx="413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Sondeo de temas de interés y pertinencia</a:t>
            </a:r>
          </a:p>
        </p:txBody>
      </p:sp>
      <p:pic>
        <p:nvPicPr>
          <p:cNvPr id="21508" name="Picture 1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-1212640">
            <a:off x="779463" y="2486025"/>
            <a:ext cx="34226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rrowheads="1" noChangeAspect="1"/>
          </p:cNvPicPr>
          <p:nvPr/>
        </p:nvPicPr>
        <p:blipFill>
          <a:blip r:embed="rId4"/>
          <a:srcRect b="8" r="13"/>
          <a:stretch>
            <a:fillRect/>
          </a:stretch>
        </p:blipFill>
        <p:spPr bwMode="auto">
          <a:xfrm>
            <a:off x="2962275" y="4071938"/>
            <a:ext cx="37099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6 CuadroTexto"/>
          <p:cNvSpPr txBox="1">
            <a:spLocks noChangeArrowheads="1"/>
          </p:cNvSpPr>
          <p:nvPr/>
        </p:nvSpPr>
        <p:spPr bwMode="auto">
          <a:xfrm>
            <a:off x="4043363" y="6237288"/>
            <a:ext cx="124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Las Vueltas</a:t>
            </a:r>
          </a:p>
        </p:txBody>
      </p:sp>
      <p:sp>
        <p:nvSpPr>
          <p:cNvPr id="21511" name="7 CuadroTexto"/>
          <p:cNvSpPr txBox="1">
            <a:spLocks noChangeArrowheads="1"/>
          </p:cNvSpPr>
          <p:nvPr/>
        </p:nvSpPr>
        <p:spPr bwMode="auto">
          <a:xfrm>
            <a:off x="7142163" y="226695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El Portillo</a:t>
            </a:r>
          </a:p>
        </p:txBody>
      </p:sp>
      <p:sp>
        <p:nvSpPr>
          <p:cNvPr id="21512" name="8 CuadroTexto"/>
          <p:cNvSpPr txBox="1">
            <a:spLocks noChangeArrowheads="1"/>
          </p:cNvSpPr>
          <p:nvPr/>
        </p:nvSpPr>
        <p:spPr bwMode="auto">
          <a:xfrm>
            <a:off x="927100" y="2276475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es-SV">
                <a:latin charset="0" pitchFamily="34" typeface="Calibri"/>
              </a:rPr>
              <a:t>El Zapotal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418</Words>
  <Application>Microsoft Office PowerPoint</Application>
  <PresentationFormat>Presentación en pantalla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MS Mincho</vt:lpstr>
      <vt:lpstr>ＭＳ Ｐゴシック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FP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Wilfredo Morán</dc:creator>
  <cp:lastModifiedBy>wmoran</cp:lastModifiedBy>
  <cp:revision>23</cp:revision>
  <dcterms:created xsi:type="dcterms:W3CDTF">2011-11-16T21:41:38Z</dcterms:created>
  <dcterms:modified xsi:type="dcterms:W3CDTF">2011-11-18T20:41:22Z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1157550</vt:lpwstr>
  </property>
  <property fmtid="{D5CDD505-2E9C-101B-9397-08002B2CF9AE}" name="NXPowerLiteVersion" pid="3">
    <vt:lpwstr>D4.1.0</vt:lpwstr>
  </property>
</Properties>
</file>