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65" r:id="rId6"/>
    <p:sldId id="259" r:id="rId7"/>
    <p:sldId id="260" r:id="rId8"/>
    <p:sldId id="275" r:id="rId9"/>
    <p:sldId id="261" r:id="rId10"/>
    <p:sldId id="263" r:id="rId11"/>
    <p:sldId id="271" r:id="rId12"/>
    <p:sldId id="272" r:id="rId13"/>
    <p:sldId id="273" r:id="rId14"/>
    <p:sldId id="262" r:id="rId15"/>
    <p:sldId id="276" r:id="rId16"/>
    <p:sldId id="267" r:id="rId17"/>
    <p:sldId id="268" r:id="rId18"/>
    <p:sldId id="270" r:id="rId19"/>
    <p:sldId id="269" r:id="rId20"/>
    <p:sldId id="274" r:id="rId21"/>
    <p:sldId id="264" r:id="rId22"/>
    <p:sldId id="277" r:id="rId23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52AF71-1D61-49A2-8BEB-6F5A04B0BE3D}" type="datetimeFigureOut">
              <a:rPr lang="es-GT" smtClean="0"/>
              <a:pPr/>
              <a:t>29/04/2015</a:t>
            </a:fld>
            <a:endParaRPr lang="es-G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G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35C007-7C46-4D78-A219-3B2E722ACCE8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52AF71-1D61-49A2-8BEB-6F5A04B0BE3D}" type="datetimeFigureOut">
              <a:rPr lang="es-GT" smtClean="0"/>
              <a:pPr/>
              <a:t>29/04/2015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5C007-7C46-4D78-A219-3B2E722ACCE8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52AF71-1D61-49A2-8BEB-6F5A04B0BE3D}" type="datetimeFigureOut">
              <a:rPr lang="es-GT" smtClean="0"/>
              <a:pPr/>
              <a:t>29/04/2015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5C007-7C46-4D78-A219-3B2E722ACCE8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52AF71-1D61-49A2-8BEB-6F5A04B0BE3D}" type="datetimeFigureOut">
              <a:rPr lang="es-GT" smtClean="0"/>
              <a:pPr/>
              <a:t>29/04/2015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5C007-7C46-4D78-A219-3B2E722ACCE8}" type="slidenum">
              <a:rPr lang="es-GT" smtClean="0"/>
              <a:pPr/>
              <a:t>‹#›</a:t>
            </a:fld>
            <a:endParaRPr lang="es-G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52AF71-1D61-49A2-8BEB-6F5A04B0BE3D}" type="datetimeFigureOut">
              <a:rPr lang="es-GT" smtClean="0"/>
              <a:pPr/>
              <a:t>29/04/2015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5C007-7C46-4D78-A219-3B2E722ACCE8}" type="slidenum">
              <a:rPr lang="es-GT" smtClean="0"/>
              <a:pPr/>
              <a:t>‹#›</a:t>
            </a:fld>
            <a:endParaRPr lang="es-GT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52AF71-1D61-49A2-8BEB-6F5A04B0BE3D}" type="datetimeFigureOut">
              <a:rPr lang="es-GT" smtClean="0"/>
              <a:pPr/>
              <a:t>29/04/2015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5C007-7C46-4D78-A219-3B2E722ACCE8}" type="slidenum">
              <a:rPr lang="es-GT" smtClean="0"/>
              <a:pPr/>
              <a:t>‹#›</a:t>
            </a:fld>
            <a:endParaRPr lang="es-G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52AF71-1D61-49A2-8BEB-6F5A04B0BE3D}" type="datetimeFigureOut">
              <a:rPr lang="es-GT" smtClean="0"/>
              <a:pPr/>
              <a:t>29/04/2015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5C007-7C46-4D78-A219-3B2E722ACCE8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52AF71-1D61-49A2-8BEB-6F5A04B0BE3D}" type="datetimeFigureOut">
              <a:rPr lang="es-GT" smtClean="0"/>
              <a:pPr/>
              <a:t>29/04/2015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5C007-7C46-4D78-A219-3B2E722ACCE8}" type="slidenum">
              <a:rPr lang="es-GT" smtClean="0"/>
              <a:pPr/>
              <a:t>‹#›</a:t>
            </a:fld>
            <a:endParaRPr lang="es-G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52AF71-1D61-49A2-8BEB-6F5A04B0BE3D}" type="datetimeFigureOut">
              <a:rPr lang="es-GT" smtClean="0"/>
              <a:pPr/>
              <a:t>29/04/2015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5C007-7C46-4D78-A219-3B2E722ACCE8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452AF71-1D61-49A2-8BEB-6F5A04B0BE3D}" type="datetimeFigureOut">
              <a:rPr lang="es-GT" smtClean="0"/>
              <a:pPr/>
              <a:t>29/04/2015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5C007-7C46-4D78-A219-3B2E722ACCE8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52AF71-1D61-49A2-8BEB-6F5A04B0BE3D}" type="datetimeFigureOut">
              <a:rPr lang="es-GT" smtClean="0"/>
              <a:pPr/>
              <a:t>29/04/2015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A35C007-7C46-4D78-A219-3B2E722ACCE8}" type="slidenum">
              <a:rPr lang="es-GT" smtClean="0"/>
              <a:pPr/>
              <a:t>‹#›</a:t>
            </a:fld>
            <a:endParaRPr lang="es-G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452AF71-1D61-49A2-8BEB-6F5A04B0BE3D}" type="datetimeFigureOut">
              <a:rPr lang="es-GT" smtClean="0"/>
              <a:pPr/>
              <a:t>29/04/2015</a:t>
            </a:fld>
            <a:endParaRPr lang="es-G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G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A35C007-7C46-4D78-A219-3B2E722ACCE8}" type="slidenum">
              <a:rPr lang="es-GT" smtClean="0"/>
              <a:pPr/>
              <a:t>‹#›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2475706"/>
          </a:xfrm>
        </p:spPr>
        <p:txBody>
          <a:bodyPr>
            <a:normAutofit/>
          </a:bodyPr>
          <a:lstStyle/>
          <a:p>
            <a:r>
              <a:rPr lang="es-ES" sz="3600" dirty="0" smtClean="0"/>
              <a:t>IMPORTANCIA DE LA CIENCIA DEL SUELO, </a:t>
            </a:r>
            <a:r>
              <a:rPr lang="es-ES" sz="3600" dirty="0" smtClean="0"/>
              <a:t>SU FUNCIÓN </a:t>
            </a:r>
            <a:r>
              <a:rPr lang="es-ES" sz="3600" dirty="0" smtClean="0"/>
              <a:t>SOCIOECONÓMICA Y AMBIENTAL EN EL SALVADOR</a:t>
            </a:r>
            <a:endParaRPr lang="es-GT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789040"/>
            <a:ext cx="7772400" cy="1199704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Dr. José Luis Colocho Ortega</a:t>
            </a:r>
          </a:p>
          <a:p>
            <a:r>
              <a:rPr lang="es-ES" dirty="0" smtClean="0"/>
              <a:t>Investigador y Consultor Agrícola</a:t>
            </a:r>
          </a:p>
          <a:p>
            <a:r>
              <a:rPr lang="es-ES" dirty="0" smtClean="0"/>
              <a:t>Presidente A.S.C.S.</a:t>
            </a:r>
            <a:endParaRPr lang="es-G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890070"/>
            <a:ext cx="2765992" cy="185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7367" y="4906126"/>
            <a:ext cx="2942785" cy="183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941168"/>
            <a:ext cx="2829795" cy="178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LOGROS</a:t>
            </a:r>
          </a:p>
          <a:p>
            <a:r>
              <a:rPr lang="es-ES" dirty="0" smtClean="0"/>
              <a:t>Uso en la productividad agropecuaria</a:t>
            </a:r>
          </a:p>
          <a:p>
            <a:r>
              <a:rPr lang="es-ES" dirty="0" smtClean="0"/>
              <a:t>Extracción de combustibles y producción de materia prima para biocombustibles </a:t>
            </a:r>
          </a:p>
          <a:p>
            <a:r>
              <a:rPr lang="es-ES" dirty="0" smtClean="0"/>
              <a:t>Obtención de sustancias medicinales </a:t>
            </a:r>
          </a:p>
          <a:p>
            <a:r>
              <a:rPr lang="es-ES" dirty="0" smtClean="0"/>
              <a:t>Fundación para estructuras de ingeniería civil</a:t>
            </a:r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G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CONQUISTAS Y DESAFÍOS </a:t>
            </a:r>
            <a:br>
              <a:rPr lang="es-ES" dirty="0" smtClean="0"/>
            </a:br>
            <a:r>
              <a:rPr lang="es-ES" dirty="0" smtClean="0"/>
              <a:t>DE LA CIENCIA DEL SUELO</a:t>
            </a:r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Seguridad alimentaria</a:t>
            </a:r>
          </a:p>
          <a:p>
            <a:r>
              <a:rPr lang="es-ES" dirty="0" smtClean="0"/>
              <a:t>Calentamiento global</a:t>
            </a:r>
          </a:p>
          <a:p>
            <a:r>
              <a:rPr lang="es-ES" dirty="0" smtClean="0"/>
              <a:t>Uso eficiente del agua</a:t>
            </a:r>
          </a:p>
          <a:p>
            <a:r>
              <a:rPr lang="es-ES" dirty="0" smtClean="0"/>
              <a:t>Producción de sustancias esenciales como tejidos y plásticos biodegradables</a:t>
            </a:r>
          </a:p>
          <a:p>
            <a:r>
              <a:rPr lang="es-ES" dirty="0" smtClean="0"/>
              <a:t>Demanda y provisión de energía </a:t>
            </a:r>
          </a:p>
          <a:p>
            <a:r>
              <a:rPr lang="es-ES" dirty="0" smtClean="0"/>
              <a:t>Biodiversidad</a:t>
            </a:r>
            <a:endParaRPr lang="es-G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 DESARROLLO</a:t>
            </a:r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Aplicación de nanotecnología, </a:t>
            </a:r>
          </a:p>
          <a:p>
            <a:r>
              <a:rPr lang="es-ES" dirty="0" smtClean="0"/>
              <a:t>Biotecnología</a:t>
            </a:r>
          </a:p>
          <a:p>
            <a:r>
              <a:rPr lang="es-ES" dirty="0" smtClean="0"/>
              <a:t>Tecnología de información </a:t>
            </a:r>
          </a:p>
          <a:p>
            <a:r>
              <a:rPr lang="es-ES" dirty="0" smtClean="0"/>
              <a:t>Técnicas de gerenciamiento basados en señales moleculares emitidos por plantas sujetas a estreses bióticos y abióticos</a:t>
            </a:r>
            <a:endParaRPr lang="es-G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PERSPECTIVA</a:t>
            </a:r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Para lograr un Programa dinámico y exitoso deberá contarse con apoyo gubernamental, de la sociedad civil y cooperación internacional, contribuyendo en la educación y formación </a:t>
            </a:r>
            <a:r>
              <a:rPr lang="es-ES" dirty="0" smtClean="0"/>
              <a:t>desde los estudios </a:t>
            </a:r>
            <a:r>
              <a:rPr lang="es-ES" dirty="0" smtClean="0"/>
              <a:t>primarios de personal calificado involucrado en la ciencia del suelo, atendiendo lograr los siguientes puntos:</a:t>
            </a:r>
          </a:p>
          <a:p>
            <a:pPr lvl="1"/>
            <a:r>
              <a:rPr lang="es-ES" dirty="0" smtClean="0"/>
              <a:t>Perseverancia - enfrentar desafíos </a:t>
            </a:r>
          </a:p>
          <a:p>
            <a:pPr lvl="1"/>
            <a:r>
              <a:rPr lang="es-ES" dirty="0" smtClean="0"/>
              <a:t>Productividad - producto basado en objetivos</a:t>
            </a:r>
          </a:p>
          <a:p>
            <a:pPr lvl="1"/>
            <a:r>
              <a:rPr lang="es-ES" dirty="0" smtClean="0"/>
              <a:t>Percepción - autoevaluación de capacidad</a:t>
            </a:r>
          </a:p>
          <a:p>
            <a:pPr lvl="1"/>
            <a:r>
              <a:rPr lang="es-ES" dirty="0" smtClean="0"/>
              <a:t>Políticas - que tomen en cuenta el conocimiento</a:t>
            </a:r>
          </a:p>
          <a:p>
            <a:pPr lvl="1"/>
            <a:r>
              <a:rPr lang="es-ES" dirty="0" smtClean="0"/>
              <a:t>Planificación - uso eficiente del tiempo</a:t>
            </a:r>
          </a:p>
          <a:p>
            <a:pPr lvl="1"/>
            <a:r>
              <a:rPr lang="es-ES" dirty="0" smtClean="0"/>
              <a:t>Participación - trabajo en equipo</a:t>
            </a:r>
          </a:p>
          <a:p>
            <a:pPr lvl="1"/>
            <a:r>
              <a:rPr lang="es-ES" dirty="0" smtClean="0"/>
              <a:t>Priorización - debe prevalecer la calidad y no la cantidad</a:t>
            </a:r>
          </a:p>
          <a:p>
            <a:pPr lvl="1"/>
            <a:endParaRPr lang="es-G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COMO LOGRARLO?</a:t>
            </a:r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Caracterización de Potencial de uso del suelo </a:t>
            </a:r>
          </a:p>
          <a:p>
            <a:r>
              <a:rPr lang="es-ES" dirty="0" smtClean="0"/>
              <a:t>Identificación y determinación de Limitantes</a:t>
            </a:r>
          </a:p>
          <a:p>
            <a:r>
              <a:rPr lang="es-ES" dirty="0" err="1" smtClean="0"/>
              <a:t>Zoneamiento</a:t>
            </a:r>
            <a:r>
              <a:rPr lang="es-ES" dirty="0" smtClean="0"/>
              <a:t> </a:t>
            </a:r>
            <a:r>
              <a:rPr lang="es-ES" dirty="0" err="1" smtClean="0"/>
              <a:t>pedoclimatico</a:t>
            </a:r>
            <a:r>
              <a:rPr lang="es-ES" dirty="0" smtClean="0"/>
              <a:t> para su uso</a:t>
            </a:r>
          </a:p>
          <a:p>
            <a:r>
              <a:rPr lang="es-ES" dirty="0" err="1" smtClean="0"/>
              <a:t>Zoneamiento</a:t>
            </a:r>
            <a:r>
              <a:rPr lang="es-ES" dirty="0" smtClean="0"/>
              <a:t> Agroclimático</a:t>
            </a:r>
          </a:p>
          <a:p>
            <a:r>
              <a:rPr lang="es-ES" dirty="0" smtClean="0"/>
              <a:t>Manejo  y Conservación del Suelo y Agua </a:t>
            </a:r>
          </a:p>
          <a:p>
            <a:r>
              <a:rPr lang="es-ES" dirty="0" smtClean="0"/>
              <a:t>Popularizar conocimiento Pedológico /Edafológico  </a:t>
            </a:r>
          </a:p>
          <a:p>
            <a:r>
              <a:rPr lang="es-ES" dirty="0" smtClean="0"/>
              <a:t>Ordenamiento Territorial (sin Anarquía ni Tiranía) </a:t>
            </a:r>
          </a:p>
          <a:p>
            <a:r>
              <a:rPr lang="es-ES" dirty="0" smtClean="0"/>
              <a:t>Valorización de zonas rurales o urbanas</a:t>
            </a:r>
            <a:endParaRPr lang="es-G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 FUNCION SOCIOECONOMICA DE LA CIENCIA DEL SUELO </a:t>
            </a:r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 fontScale="62500" lnSpcReduction="20000"/>
          </a:bodyPr>
          <a:lstStyle/>
          <a:p>
            <a:r>
              <a:rPr lang="es-ES" dirty="0" smtClean="0"/>
              <a:t>Durante el último siglo la humanidad ha utilizado una amplia proporción de los recursos naturales, esta dominación dio como resultado un fuerte incremento de los flujos de nutrientes y de contaminantes de el ambiente en detrimento de las reservas naturales (agua subterránea, aceites y fosfatos), contaminación del agua, aire y suelos, en la degradación de suelos y en algunos casos de la desaparición de tipos raros de suelos, reduciendo la biodiversidad y aumentando la ocurrencia de catástrofes naturales y enfermedades.</a:t>
            </a:r>
          </a:p>
          <a:p>
            <a:r>
              <a:rPr lang="es-ES" dirty="0" smtClean="0"/>
              <a:t>Esos cambios se resumen en el término Cambio Global que han aumentado por el aumento de la población mundial.</a:t>
            </a:r>
          </a:p>
          <a:p>
            <a:r>
              <a:rPr lang="es-ES" dirty="0" smtClean="0"/>
              <a:t>La producción de alimentos deberá duplicarse para el 2050 para enfrentar el aumento poblacional.</a:t>
            </a:r>
          </a:p>
          <a:p>
            <a:r>
              <a:rPr lang="es-ES" dirty="0" smtClean="0"/>
              <a:t>La producción agrícola deberá incrementarse principalmente en los países en desarrollo </a:t>
            </a:r>
          </a:p>
          <a:p>
            <a:r>
              <a:rPr lang="es-ES" dirty="0" smtClean="0"/>
              <a:t>Llama la atención los nuevos aspectos como el incremento de la superficie sembrada con plantas modificadas genéticamente y de la producción de carne. </a:t>
            </a:r>
          </a:p>
          <a:p>
            <a:r>
              <a:rPr lang="es-ES" dirty="0" smtClean="0"/>
              <a:t>Todos esos cambios son directa o indirectamente afectados por las propiedades y funciones del suelo.</a:t>
            </a:r>
            <a:endParaRPr lang="es-G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SOCIEDAD Y AMBIENTE</a:t>
            </a:r>
            <a:endParaRPr lang="es-G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Recuperación de suelos degradados</a:t>
            </a:r>
          </a:p>
          <a:p>
            <a:r>
              <a:rPr lang="es-ES" dirty="0" smtClean="0"/>
              <a:t>Recuperación de suelos contaminados</a:t>
            </a:r>
          </a:p>
          <a:p>
            <a:r>
              <a:rPr lang="es-ES" dirty="0" smtClean="0"/>
              <a:t>Armonía entre suelo y paisajes</a:t>
            </a:r>
          </a:p>
          <a:p>
            <a:r>
              <a:rPr lang="es-ES" dirty="0" smtClean="0"/>
              <a:t>Identificación y Clasificación de Productos no contaminantes en el suelo</a:t>
            </a:r>
          </a:p>
          <a:p>
            <a:r>
              <a:rPr lang="es-ES" dirty="0" smtClean="0"/>
              <a:t>Reforestación considerando suelos y especies</a:t>
            </a:r>
          </a:p>
          <a:p>
            <a:r>
              <a:rPr lang="es-ES" dirty="0" smtClean="0"/>
              <a:t>Indicadores edáficos de Sostenibilidad Agrícola</a:t>
            </a:r>
          </a:p>
          <a:p>
            <a:r>
              <a:rPr lang="es-ES" dirty="0" smtClean="0"/>
              <a:t>Indicadores Pedológicos  Urbanísticos</a:t>
            </a:r>
            <a:endParaRPr lang="es-G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FUNCION AMBIENTAL DE LA CIENCIA DEL SUELO</a:t>
            </a:r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Deformación del paisaje y pérdida de suelo.</a:t>
            </a:r>
            <a:endParaRPr lang="es-G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EROSIÓN DE SUELO</a:t>
            </a:r>
            <a:endParaRPr lang="es-G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77372"/>
            <a:ext cx="3384376" cy="431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373216"/>
            <a:ext cx="1654299" cy="124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96752"/>
            <a:ext cx="2515171" cy="169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40000" lnSpcReduction="20000"/>
          </a:bodyPr>
          <a:lstStyle/>
          <a:p>
            <a:r>
              <a:rPr lang="es-GT" dirty="0" smtClean="0"/>
              <a:t>CONTAMINACIÓN QUIMICA</a:t>
            </a:r>
          </a:p>
          <a:p>
            <a:pPr lvl="1"/>
            <a:r>
              <a:rPr lang="es-ES" dirty="0" smtClean="0"/>
              <a:t>Natural, elementos en exceso  presentes en rocas</a:t>
            </a:r>
          </a:p>
          <a:p>
            <a:pPr lvl="1"/>
            <a:r>
              <a:rPr lang="es-ES" dirty="0" smtClean="0"/>
              <a:t>Inducida, elementos adicionados por el uso del suelo.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	</a:t>
            </a:r>
            <a:r>
              <a:rPr lang="es-ES" dirty="0" smtClean="0"/>
              <a:t>DEFORESTACIÓN</a:t>
            </a:r>
          </a:p>
          <a:p>
            <a:pPr>
              <a:buNone/>
            </a:pPr>
            <a:r>
              <a:rPr lang="es-ES" dirty="0" smtClean="0"/>
              <a:t>	</a:t>
            </a:r>
            <a:r>
              <a:rPr lang="es-ES" dirty="0" smtClean="0"/>
              <a:t>-</a:t>
            </a:r>
            <a:r>
              <a:rPr lang="es-GT" dirty="0" smtClean="0"/>
              <a:t>  La </a:t>
            </a:r>
            <a:r>
              <a:rPr lang="es-GT" dirty="0" smtClean="0"/>
              <a:t>tala inmoderada (que nos representa un gran problema ya que al perder </a:t>
            </a:r>
            <a:endParaRPr lang="es-GT" dirty="0" smtClean="0"/>
          </a:p>
          <a:p>
            <a:pPr>
              <a:buNone/>
            </a:pPr>
            <a:r>
              <a:rPr lang="es-GT" dirty="0" smtClean="0"/>
              <a:t>	</a:t>
            </a:r>
            <a:r>
              <a:rPr lang="es-GT" dirty="0" smtClean="0"/>
              <a:t>árboles </a:t>
            </a:r>
            <a:r>
              <a:rPr lang="es-GT" dirty="0" smtClean="0"/>
              <a:t>se altera el equilibrio ecológico y afecta directamente al suelo</a:t>
            </a:r>
            <a:r>
              <a:rPr lang="es-GT" dirty="0" smtClean="0"/>
              <a:t>)</a:t>
            </a:r>
          </a:p>
          <a:p>
            <a:pPr>
              <a:buNone/>
            </a:pPr>
            <a:endParaRPr lang="es-GT" dirty="0" smtClean="0"/>
          </a:p>
          <a:p>
            <a:pPr>
              <a:buNone/>
            </a:pPr>
            <a:r>
              <a:rPr lang="es-GT" dirty="0" smtClean="0"/>
              <a:t>	DEPÓSITO DE RESÍDUOS</a:t>
            </a:r>
          </a:p>
          <a:p>
            <a:pPr>
              <a:buNone/>
            </a:pPr>
            <a:r>
              <a:rPr lang="es-GT" dirty="0" smtClean="0"/>
              <a:t>	</a:t>
            </a:r>
            <a:r>
              <a:rPr lang="es-GT" dirty="0" smtClean="0"/>
              <a:t>-  Generación </a:t>
            </a:r>
            <a:r>
              <a:rPr lang="es-GT" dirty="0" smtClean="0"/>
              <a:t>de basura (principal contaminante), ésta es demasiada y al acumularse en un lugar por periodos prolongados de tiempo favorece el crecimiento de bacterias y ello provoca que mueran muchas plantas y flores del lugar y por ende, afectan la salud humana.</a:t>
            </a:r>
            <a:endParaRPr lang="es-ES" dirty="0" smtClean="0"/>
          </a:p>
          <a:p>
            <a:pPr lvl="1"/>
            <a:endParaRPr lang="es-GT" dirty="0" smtClean="0"/>
          </a:p>
          <a:p>
            <a:pPr>
              <a:buNone/>
            </a:pPr>
            <a:r>
              <a:rPr lang="es-GT" dirty="0" smtClean="0"/>
              <a:t>	Los </a:t>
            </a:r>
            <a:r>
              <a:rPr lang="es-GT" dirty="0" smtClean="0"/>
              <a:t>máximos niveles de contaminantes en el suelo y los factores que influyen en la contaminación del mismo son estudiados en base a determinadas condiciones que a continuación se presentarán</a:t>
            </a:r>
            <a:r>
              <a:rPr lang="es-GT" dirty="0" smtClean="0"/>
              <a:t>:</a:t>
            </a:r>
          </a:p>
          <a:p>
            <a:pPr>
              <a:buNone/>
            </a:pPr>
            <a:r>
              <a:rPr lang="es-GT" dirty="0" smtClean="0"/>
              <a:t/>
            </a:r>
            <a:br>
              <a:rPr lang="es-GT" dirty="0" smtClean="0"/>
            </a:br>
            <a:r>
              <a:rPr lang="es-GT" dirty="0" smtClean="0"/>
              <a:t>Vulnerabilidad. Es el límite de fortaleza o resistencia que tiene el suelo frente a los agentes </a:t>
            </a:r>
            <a:r>
              <a:rPr lang="es-GT" dirty="0" smtClean="0"/>
              <a:t>contaminantes</a:t>
            </a:r>
            <a:r>
              <a:rPr lang="es-GT" dirty="0" smtClean="0"/>
              <a:t> </a:t>
            </a:r>
            <a:r>
              <a:rPr lang="es-GT" dirty="0" smtClean="0"/>
              <a:t>o efectos de clima (lluvia)</a:t>
            </a:r>
          </a:p>
          <a:p>
            <a:pPr>
              <a:buNone/>
            </a:pPr>
            <a:r>
              <a:rPr lang="es-GT" dirty="0" smtClean="0"/>
              <a:t/>
            </a:r>
            <a:br>
              <a:rPr lang="es-GT" dirty="0" smtClean="0"/>
            </a:br>
            <a:r>
              <a:rPr lang="es-GT" dirty="0" smtClean="0"/>
              <a:t>Poder de amortiguación. El suelo tiene propiedades que tienen como característica la asimilación de las sustancias que llegan a él, las filtra y las asimila, cuando se pierde esta capacidad es porque los agentes contaminantes ya hicieron que el suelo se degradara y por lo tanto, deja de ser productivo y se vuelve un foco que llena el ambiente con más sustancias que hacen peligrar a los ecosistemas</a:t>
            </a:r>
            <a:r>
              <a:rPr lang="es-GT" dirty="0" smtClean="0"/>
              <a:t>.</a:t>
            </a:r>
          </a:p>
          <a:p>
            <a:pPr>
              <a:buNone/>
            </a:pPr>
            <a:r>
              <a:rPr lang="es-GT" dirty="0" smtClean="0"/>
              <a:t/>
            </a:r>
            <a:br>
              <a:rPr lang="es-GT" dirty="0" smtClean="0"/>
            </a:br>
            <a:endParaRPr lang="es-G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CONTAMINACIÓN DEL SUELO</a:t>
            </a:r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468204" cy="394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CONTAMINACIÓN POR DEFORESTACIÓN</a:t>
            </a:r>
            <a:endParaRPr lang="es-GT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340768"/>
            <a:ext cx="4546241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GT" dirty="0" smtClean="0"/>
              <a:t>Los </a:t>
            </a:r>
            <a:r>
              <a:rPr lang="es-GT" dirty="0" smtClean="0"/>
              <a:t>recursos </a:t>
            </a:r>
            <a:r>
              <a:rPr lang="es-GT" dirty="0" smtClean="0"/>
              <a:t>naturales se dividen en tres </a:t>
            </a:r>
            <a:r>
              <a:rPr lang="es-GT" dirty="0" smtClean="0"/>
              <a:t>grupos,</a:t>
            </a:r>
          </a:p>
          <a:p>
            <a:pPr lvl="1"/>
            <a:r>
              <a:rPr lang="es-GT" dirty="0" smtClean="0"/>
              <a:t>Renovables</a:t>
            </a:r>
            <a:r>
              <a:rPr lang="es-GT" dirty="0" smtClean="0"/>
              <a:t>, éstos se puede reproducir y al cuidarlos adecuadamente, podemos conservarlos durante mucho </a:t>
            </a:r>
            <a:r>
              <a:rPr lang="es-GT" dirty="0" smtClean="0"/>
              <a:t>tiempo, estos </a:t>
            </a:r>
            <a:r>
              <a:rPr lang="es-GT" dirty="0" smtClean="0"/>
              <a:t>recursos no sobrevivirán por sí </a:t>
            </a:r>
            <a:r>
              <a:rPr lang="es-GT" dirty="0" smtClean="0"/>
              <a:t>solos </a:t>
            </a:r>
            <a:r>
              <a:rPr lang="es-GT" dirty="0" smtClean="0"/>
              <a:t>ya que sí necesitan su espacio, </a:t>
            </a:r>
            <a:r>
              <a:rPr lang="es-GT" dirty="0" smtClean="0"/>
              <a:t>ejemplos </a:t>
            </a:r>
            <a:r>
              <a:rPr lang="es-GT" dirty="0" smtClean="0"/>
              <a:t>son los animales y la flora de todos y cada uno de los </a:t>
            </a:r>
            <a:r>
              <a:rPr lang="es-GT" dirty="0" smtClean="0"/>
              <a:t>ecosistemas.</a:t>
            </a:r>
          </a:p>
          <a:p>
            <a:pPr lvl="1"/>
            <a:endParaRPr lang="es-GT" dirty="0" smtClean="0"/>
          </a:p>
          <a:p>
            <a:pPr lvl="1"/>
            <a:r>
              <a:rPr lang="es-GT" dirty="0" smtClean="0"/>
              <a:t>N</a:t>
            </a:r>
            <a:r>
              <a:rPr lang="es-GT" dirty="0" smtClean="0"/>
              <a:t>o Renovables</a:t>
            </a:r>
            <a:r>
              <a:rPr lang="es-GT" dirty="0" smtClean="0"/>
              <a:t>, éstos deben ser cuidados </a:t>
            </a:r>
            <a:r>
              <a:rPr lang="es-GT" dirty="0" smtClean="0"/>
              <a:t>ya que su </a:t>
            </a:r>
            <a:r>
              <a:rPr lang="es-GT" dirty="0" smtClean="0"/>
              <a:t>regeneración es un proceso muy tardado y corren mayor riesgo que los renovables de desaparecer </a:t>
            </a:r>
            <a:r>
              <a:rPr lang="es-GT" dirty="0" smtClean="0"/>
              <a:t>si </a:t>
            </a:r>
            <a:r>
              <a:rPr lang="es-GT" dirty="0" smtClean="0"/>
              <a:t>la humanidad no toma las medidas necesarias para preservarlos(ejemplo: petróleo).</a:t>
            </a:r>
            <a:br>
              <a:rPr lang="es-GT" dirty="0" smtClean="0"/>
            </a:br>
            <a:endParaRPr lang="es-GT" dirty="0" smtClean="0"/>
          </a:p>
          <a:p>
            <a:pPr lvl="1"/>
            <a:r>
              <a:rPr lang="es-GT" dirty="0" smtClean="0"/>
              <a:t>Inagotables, contienen elementos </a:t>
            </a:r>
            <a:r>
              <a:rPr lang="es-GT" dirty="0" smtClean="0"/>
              <a:t>que </a:t>
            </a:r>
            <a:r>
              <a:rPr lang="es-GT" dirty="0" smtClean="0"/>
              <a:t>no </a:t>
            </a:r>
            <a:r>
              <a:rPr lang="es-GT" dirty="0" smtClean="0"/>
              <a:t>se acabarán, </a:t>
            </a:r>
            <a:r>
              <a:rPr lang="es-GT" dirty="0" smtClean="0"/>
              <a:t>ejemplos: </a:t>
            </a:r>
            <a:r>
              <a:rPr lang="es-GT" dirty="0" smtClean="0"/>
              <a:t>luz y calor brindados por el sol, viento, olas del </a:t>
            </a:r>
            <a:r>
              <a:rPr lang="es-GT" dirty="0" smtClean="0"/>
              <a:t>mar.</a:t>
            </a:r>
            <a:endParaRPr lang="es-G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INTRODUCCION</a:t>
            </a:r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ciencia del suelo contribuye a corto plazo a la recuperación de inversiones e impuestos, pero en particular evita costos de largo plazo tales como salud y otros de alto riesgo como combustibles y agua. El futuro de la ciencia del suelo depende de la cooperación con factores socioeconómicos</a:t>
            </a:r>
            <a:endParaRPr lang="es-G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484784"/>
            <a:ext cx="422532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UTILIDAD SOCIAL DEL MAPEO DE SUELOS</a:t>
            </a:r>
            <a:endParaRPr lang="es-GT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1772816"/>
            <a:ext cx="3312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Constituye un inventario completo con las características morfológicas, químicas, físicas y a veces mineralógicas de los suelos, incluyendo su clasificación taxonómica, clasificación técnica o interpretativa y su distribución geográfica.</a:t>
            </a:r>
          </a:p>
          <a:p>
            <a:r>
              <a:rPr lang="es-ES" dirty="0" smtClean="0"/>
              <a:t>(Mapas pedológicos)</a:t>
            </a:r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ES" sz="7200" dirty="0" smtClean="0"/>
              <a:t>EN NOMBRE DE A.S.C.S.</a:t>
            </a:r>
          </a:p>
          <a:p>
            <a:pPr>
              <a:buNone/>
            </a:pPr>
            <a:endParaRPr lang="es-ES" sz="7200" dirty="0" smtClean="0"/>
          </a:p>
          <a:p>
            <a:pPr>
              <a:buNone/>
            </a:pPr>
            <a:r>
              <a:rPr lang="es-ES" sz="7200" dirty="0" smtClean="0"/>
              <a:t>GRACIAS!!!</a:t>
            </a:r>
            <a:endParaRPr lang="es-GT" sz="7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 base para comprender el funcionamiento del Medio Ambiente y el estudio de las Ciencias Ambientales  es El Suelo, interface entre la materia inerte y los seres vivos, regulador de los Ciclos </a:t>
            </a:r>
            <a:r>
              <a:rPr lang="es-ES" dirty="0" err="1" smtClean="0"/>
              <a:t>biogeoquímicos</a:t>
            </a:r>
            <a:r>
              <a:rPr lang="es-ES" dirty="0" smtClean="0"/>
              <a:t> y  con un papel esencial en la sostenibilidad de la Tierra.</a:t>
            </a:r>
          </a:p>
          <a:p>
            <a:r>
              <a:rPr lang="es-ES" dirty="0" smtClean="0"/>
              <a:t>Provee 95% de Alimentos y Fibras </a:t>
            </a:r>
          </a:p>
          <a:p>
            <a:r>
              <a:rPr lang="es-ES" dirty="0" smtClean="0"/>
              <a:t>99.9 % del agua potable pasa </a:t>
            </a:r>
            <a:r>
              <a:rPr lang="es-ES" dirty="0" err="1" smtClean="0"/>
              <a:t>atraves</a:t>
            </a:r>
            <a:r>
              <a:rPr lang="es-ES" dirty="0" smtClean="0"/>
              <a:t> del suelo</a:t>
            </a:r>
            <a:endParaRPr lang="es-G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861048"/>
            <a:ext cx="2399531" cy="28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s-GT" dirty="0" smtClean="0"/>
              <a:t>Según varios autores como </a:t>
            </a:r>
            <a:r>
              <a:rPr lang="es-GT" dirty="0" err="1" smtClean="0"/>
              <a:t>Hillel</a:t>
            </a:r>
            <a:r>
              <a:rPr lang="es-GT" dirty="0" smtClean="0"/>
              <a:t> (1998), </a:t>
            </a:r>
            <a:r>
              <a:rPr lang="es-GT" dirty="0" err="1" smtClean="0"/>
              <a:t>Buol</a:t>
            </a:r>
            <a:r>
              <a:rPr lang="es-GT" dirty="0" smtClean="0"/>
              <a:t> et al (1997), </a:t>
            </a:r>
            <a:r>
              <a:rPr lang="es-GT" dirty="0" err="1" smtClean="0"/>
              <a:t>Malagón</a:t>
            </a:r>
            <a:r>
              <a:rPr lang="es-GT" dirty="0" smtClean="0"/>
              <a:t> et al (1995), Porta et al (1994) </a:t>
            </a:r>
            <a:r>
              <a:rPr lang="es-GT" dirty="0" smtClean="0"/>
              <a:t>y </a:t>
            </a:r>
            <a:r>
              <a:rPr lang="es-GT" dirty="0" err="1" smtClean="0"/>
              <a:t>Soil</a:t>
            </a:r>
            <a:r>
              <a:rPr lang="es-GT" dirty="0" smtClean="0"/>
              <a:t> </a:t>
            </a:r>
            <a:r>
              <a:rPr lang="es-GT" dirty="0" err="1" smtClean="0"/>
              <a:t>Survey</a:t>
            </a:r>
            <a:r>
              <a:rPr lang="es-GT" dirty="0" smtClean="0"/>
              <a:t> </a:t>
            </a:r>
            <a:r>
              <a:rPr lang="es-GT" dirty="0" err="1" smtClean="0"/>
              <a:t>Division</a:t>
            </a:r>
            <a:r>
              <a:rPr lang="es-GT" dirty="0" smtClean="0"/>
              <a:t> </a:t>
            </a:r>
            <a:r>
              <a:rPr lang="es-GT" dirty="0" err="1" smtClean="0"/>
              <a:t>Staff</a:t>
            </a:r>
            <a:r>
              <a:rPr lang="es-GT" dirty="0" smtClean="0"/>
              <a:t> (SSDS, </a:t>
            </a:r>
            <a:r>
              <a:rPr lang="es-GT" dirty="0" smtClean="0"/>
              <a:t>1993), </a:t>
            </a:r>
            <a:r>
              <a:rPr lang="es-GT" dirty="0" smtClean="0"/>
              <a:t>el término suelo ha </a:t>
            </a:r>
            <a:r>
              <a:rPr lang="es-GT" dirty="0" smtClean="0"/>
              <a:t>tenido acepciones </a:t>
            </a:r>
            <a:r>
              <a:rPr lang="es-GT" dirty="0" smtClean="0"/>
              <a:t>verdaderamente simplistas como:</a:t>
            </a:r>
          </a:p>
          <a:p>
            <a:r>
              <a:rPr lang="es-GT" dirty="0" smtClean="0"/>
              <a:t>Del punto </a:t>
            </a:r>
            <a:r>
              <a:rPr lang="es-GT" dirty="0" smtClean="0"/>
              <a:t>de vista del agricultor, el sitio para ubicar sus semillas </a:t>
            </a:r>
            <a:r>
              <a:rPr lang="es-GT" dirty="0" smtClean="0"/>
              <a:t>y producir </a:t>
            </a:r>
            <a:r>
              <a:rPr lang="es-GT" dirty="0" smtClean="0"/>
              <a:t>sus cosechas (</a:t>
            </a:r>
            <a:r>
              <a:rPr lang="es-GT" dirty="0" err="1" smtClean="0"/>
              <a:t>Worthen</a:t>
            </a:r>
            <a:r>
              <a:rPr lang="es-GT" dirty="0" smtClean="0"/>
              <a:t>, 1949).</a:t>
            </a:r>
          </a:p>
          <a:p>
            <a:r>
              <a:rPr lang="es-GT" dirty="0" smtClean="0"/>
              <a:t>Para </a:t>
            </a:r>
            <a:r>
              <a:rPr lang="es-GT" dirty="0" smtClean="0"/>
              <a:t>un </a:t>
            </a:r>
            <a:r>
              <a:rPr lang="es-GT" dirty="0" smtClean="0"/>
              <a:t>geólogo, es </a:t>
            </a:r>
            <a:r>
              <a:rPr lang="es-GT" dirty="0" smtClean="0"/>
              <a:t>el recubrimiento terroso </a:t>
            </a:r>
            <a:r>
              <a:rPr lang="es-GT" dirty="0" smtClean="0"/>
              <a:t>sobre </a:t>
            </a:r>
            <a:r>
              <a:rPr lang="es-GT" dirty="0" smtClean="0"/>
              <a:t>un cuerpo rocoso.</a:t>
            </a:r>
          </a:p>
          <a:p>
            <a:r>
              <a:rPr lang="es-GT" dirty="0" smtClean="0"/>
              <a:t>Para </a:t>
            </a:r>
            <a:r>
              <a:rPr lang="es-GT" dirty="0" smtClean="0"/>
              <a:t>un constructor, </a:t>
            </a:r>
            <a:r>
              <a:rPr lang="es-GT" dirty="0" smtClean="0"/>
              <a:t>es el sitio </a:t>
            </a:r>
            <a:r>
              <a:rPr lang="es-GT" dirty="0" smtClean="0"/>
              <a:t>sobre </a:t>
            </a:r>
            <a:r>
              <a:rPr lang="es-GT" dirty="0" smtClean="0"/>
              <a:t>el </a:t>
            </a:r>
            <a:r>
              <a:rPr lang="es-GT" dirty="0" smtClean="0"/>
              <a:t>cual colocará sus estructuras o el sustrato </a:t>
            </a:r>
            <a:r>
              <a:rPr lang="es-GT" dirty="0" smtClean="0"/>
              <a:t>que </a:t>
            </a:r>
            <a:r>
              <a:rPr lang="es-GT" dirty="0" smtClean="0"/>
              <a:t>le suministrará algunos de los materiales que requiere para hacerlas</a:t>
            </a:r>
            <a:r>
              <a:rPr lang="es-GT" dirty="0" smtClean="0"/>
              <a:t>.</a:t>
            </a:r>
            <a:endParaRPr lang="es-GT" dirty="0" smtClean="0"/>
          </a:p>
          <a:p>
            <a:r>
              <a:rPr lang="es-GT" dirty="0" smtClean="0"/>
              <a:t>Para un ecólogo es uno de los componentes del ecosistema que estudia</a:t>
            </a:r>
            <a:r>
              <a:rPr lang="es-GT" dirty="0" smtClean="0"/>
              <a:t>.</a:t>
            </a:r>
            <a:endParaRPr lang="es-GT" dirty="0" smtClean="0"/>
          </a:p>
          <a:p>
            <a:r>
              <a:rPr lang="es-GT" dirty="0" smtClean="0"/>
              <a:t>Para un químico, es el laboratorio donde se producen </a:t>
            </a:r>
            <a:r>
              <a:rPr lang="es-GT" dirty="0" smtClean="0"/>
              <a:t>reacciones entre </a:t>
            </a:r>
            <a:r>
              <a:rPr lang="es-GT" dirty="0" smtClean="0"/>
              <a:t>las fases sólida, </a:t>
            </a:r>
            <a:r>
              <a:rPr lang="es-GT" dirty="0" smtClean="0"/>
              <a:t>líquida </a:t>
            </a:r>
            <a:r>
              <a:rPr lang="es-GT" dirty="0" smtClean="0"/>
              <a:t>y gaseosa</a:t>
            </a:r>
            <a:r>
              <a:rPr lang="es-GT" dirty="0" smtClean="0"/>
              <a:t>.</a:t>
            </a:r>
            <a:endParaRPr lang="es-GT" dirty="0" smtClean="0"/>
          </a:p>
          <a:p>
            <a:r>
              <a:rPr lang="es-GT" dirty="0" smtClean="0"/>
              <a:t>Un antropólogo o un arqueólogo podrán ver el suelo como un tipo de registro del pasado.</a:t>
            </a:r>
          </a:p>
          <a:p>
            <a:endParaRPr lang="es-G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 ES SUELO?</a:t>
            </a:r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51219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FUNCIONES DEL SUELO</a:t>
            </a:r>
            <a:endParaRPr lang="es-GT" dirty="0"/>
          </a:p>
        </p:txBody>
      </p:sp>
      <p:sp>
        <p:nvSpPr>
          <p:cNvPr id="5" name="TextBox 4"/>
          <p:cNvSpPr txBox="1"/>
          <p:nvPr/>
        </p:nvSpPr>
        <p:spPr>
          <a:xfrm>
            <a:off x="6156176" y="1772816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suelo es un recurso natural como ecosistema que permite la vida sobre la tierra</a:t>
            </a:r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Componente de los ambientes naturales o modificados (</a:t>
            </a:r>
            <a:r>
              <a:rPr lang="es-ES" dirty="0" err="1" smtClean="0"/>
              <a:t>antropogénicos</a:t>
            </a:r>
            <a:r>
              <a:rPr lang="es-ES" dirty="0" smtClean="0"/>
              <a:t>) y su degradación puede ser asociada dentro de otros factores, al desconocimiento que la mayor parte de la población tiene de sus características, relevancia y funciones en la naturaleza.</a:t>
            </a:r>
          </a:p>
          <a:p>
            <a:pPr>
              <a:buNone/>
            </a:pPr>
            <a:r>
              <a:rPr lang="es-ES" dirty="0" smtClean="0"/>
              <a:t> </a:t>
            </a:r>
            <a:r>
              <a:rPr lang="es-ES" dirty="0" smtClean="0"/>
              <a:t>   </a:t>
            </a:r>
            <a:endParaRPr lang="es-G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IMPOTANCIA DEL SUELO</a:t>
            </a:r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149080"/>
            <a:ext cx="2535163" cy="260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Por la importancia </a:t>
            </a:r>
            <a:r>
              <a:rPr lang="es-ES" dirty="0" smtClean="0"/>
              <a:t>socioeconómica </a:t>
            </a:r>
            <a:r>
              <a:rPr lang="es-ES" dirty="0" smtClean="0"/>
              <a:t>de la pedología, edafología en el desarrollo integral de un país implicado en:</a:t>
            </a:r>
          </a:p>
          <a:p>
            <a:pPr lvl="1"/>
            <a:r>
              <a:rPr lang="es-ES" dirty="0" smtClean="0"/>
              <a:t> producir alimentos y fibra (problema socioeconómico más que agronómico); </a:t>
            </a:r>
          </a:p>
          <a:p>
            <a:pPr lvl="1"/>
            <a:r>
              <a:rPr lang="es-ES" dirty="0" smtClean="0"/>
              <a:t>necesitamos conservar el suelo , ecosistemas y fuentes de agua para que generaciones futuras puedan tener acceso a estos recursos naturales esenciales; </a:t>
            </a:r>
          </a:p>
          <a:p>
            <a:pPr lvl="1"/>
            <a:r>
              <a:rPr lang="es-ES" dirty="0" smtClean="0"/>
              <a:t>necesario para construir carreteras, edificios y ciudades  vinculados a un desarrollo urbano ordenado. </a:t>
            </a:r>
          </a:p>
          <a:p>
            <a:r>
              <a:rPr lang="es-ES" dirty="0" smtClean="0"/>
              <a:t>Y porque necesitamos comprender procesos que ocurrieron durante su formación y que ocurren dentro del suelo durante su uso como una motivación científica.</a:t>
            </a:r>
            <a:endParaRPr lang="es-G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POR QUE ESTUDIAR EL SUELO?</a:t>
            </a:r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Provee de agua para agricultura y para la población</a:t>
            </a:r>
          </a:p>
          <a:p>
            <a:r>
              <a:rPr lang="es-ES" dirty="0" smtClean="0"/>
              <a:t>Transforma, sanea  y diluye los desechos de patógenos existentes</a:t>
            </a:r>
          </a:p>
          <a:p>
            <a:r>
              <a:rPr lang="es-ES" dirty="0" smtClean="0"/>
              <a:t>Reducción del dióxido de carbono atmosférico y de los desechos producidos por las plantas</a:t>
            </a:r>
          </a:p>
          <a:p>
            <a:r>
              <a:rPr lang="es-ES" dirty="0" smtClean="0"/>
              <a:t>Cambios del albedo (razón entre la energía incidente sobre una superficie y la energía luminosa que difunde por reflexión) y de la capacidad de acumular calor</a:t>
            </a:r>
          </a:p>
          <a:p>
            <a:r>
              <a:rPr lang="es-ES" dirty="0" err="1" smtClean="0"/>
              <a:t>Habitat</a:t>
            </a:r>
            <a:r>
              <a:rPr lang="es-ES" dirty="0" smtClean="0"/>
              <a:t> y reserva de organismos de interés económico</a:t>
            </a:r>
          </a:p>
          <a:p>
            <a:r>
              <a:rPr lang="es-ES" dirty="0" smtClean="0"/>
              <a:t>En áreas específicas para infiltración de agua de lluvia (en jardines urbanos)</a:t>
            </a:r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endParaRPr lang="es-G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POR QUE ESTUDIAR EL SUELO?</a:t>
            </a:r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Del punto de vista agrícola, implica estudiarlo para el uso racional en el manejo y cultivos adecuados, así como para racionalizar proyectos de riego, para conocer efectos de compactación y/o prácticas agrícolas del suelo en la productividad del cultivo, mostrando la necesidad de un tratamiento multidisciplinar.</a:t>
            </a:r>
            <a:endParaRPr lang="es-G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POR QUE ESTUDIAR EL SUELO?</a:t>
            </a:r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479</TotalTime>
  <Words>1243</Words>
  <Application>Microsoft Office PowerPoint</Application>
  <PresentationFormat>On-screen Show (4:3)</PresentationFormat>
  <Paragraphs>119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IMPORTANCIA DE LA CIENCIA DEL SUELO, SU FUNCIÓN SOCIOECONÓMICA Y AMBIENTAL EN EL SALVADOR</vt:lpstr>
      <vt:lpstr>INTRODUCCION</vt:lpstr>
      <vt:lpstr>Slide 3</vt:lpstr>
      <vt:lpstr>QUE ES SUELO?</vt:lpstr>
      <vt:lpstr>FUNCIONES DEL SUELO</vt:lpstr>
      <vt:lpstr>IMPOTANCIA DEL SUELO</vt:lpstr>
      <vt:lpstr>POR QUE ESTUDIAR EL SUELO?</vt:lpstr>
      <vt:lpstr>POR QUE ESTUDIAR EL SUELO?</vt:lpstr>
      <vt:lpstr>POR QUE ESTUDIAR EL SUELO?</vt:lpstr>
      <vt:lpstr>CONQUISTAS Y DESAFÍOS  DE LA CIENCIA DEL SUELO</vt:lpstr>
      <vt:lpstr>EN DESARROLLO</vt:lpstr>
      <vt:lpstr>PERSPECTIVA</vt:lpstr>
      <vt:lpstr>COMO LOGRARLO?</vt:lpstr>
      <vt:lpstr> FUNCION SOCIOECONOMICA DE LA CIENCIA DEL SUELO </vt:lpstr>
      <vt:lpstr>SOCIEDAD Y AMBIENTE</vt:lpstr>
      <vt:lpstr>FUNCION AMBIENTAL DE LA CIENCIA DEL SUELO</vt:lpstr>
      <vt:lpstr>EROSIÓN DE SUELO</vt:lpstr>
      <vt:lpstr>CONTAMINACIÓN DEL SUELO</vt:lpstr>
      <vt:lpstr>CONTAMINACIÓN POR DEFORESTACIÓN</vt:lpstr>
      <vt:lpstr>Slide 20</vt:lpstr>
      <vt:lpstr>UTILIDAD SOCIAL DEL MAPEO DE SUELOS</vt:lpstr>
      <vt:lpstr>Slide 22</vt:lpstr>
    </vt:vector>
  </TitlesOfParts>
  <Company>Bandeirante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IMPORTANCIA DE LA CIENCIA DEL SUELO, SU FUNCIÓN SOCIOECONÓMICA Y AMBIENTAL EN EL SALVADOR</dc:title>
  <dc:creator>Bandeirante S.A.</dc:creator>
  <cp:lastModifiedBy>Bandeirante S.A.</cp:lastModifiedBy>
  <cp:revision>52</cp:revision>
  <dcterms:created xsi:type="dcterms:W3CDTF">2015-04-30T02:31:58Z</dcterms:created>
  <dcterms:modified xsi:type="dcterms:W3CDTF">2015-04-30T11:30:48Z</dcterms:modified>
</cp:coreProperties>
</file>