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706" autoAdjust="0"/>
  </p:normalViewPr>
  <p:slideViewPr>
    <p:cSldViewPr>
      <p:cViewPr>
        <p:scale>
          <a:sx n="105" d="100"/>
          <a:sy n="105" d="100"/>
        </p:scale>
        <p:origin x="-115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F81576-4503-45EE-8548-B93E0C4577ED}" type="datetimeFigureOut">
              <a:rPr lang="es-SV" smtClean="0"/>
              <a:pPr/>
              <a:t>09/08/2012</a:t>
            </a:fld>
            <a:endParaRPr lang="es-SV"/>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253AF7-E6A5-4665-A522-A4CC444B7E29}" type="slidenum">
              <a:rPr lang="es-SV" smtClean="0"/>
              <a:pPr/>
              <a:t>‹Nº›</a:t>
            </a:fld>
            <a:endParaRPr lang="es-SV"/>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F4108B-DC7D-44CC-9959-8B320A9EE620}" type="datetimeFigureOut">
              <a:rPr lang="es-SV" smtClean="0"/>
              <a:pPr/>
              <a:t>09/08/2012</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D9842-68E4-48FE-9895-98C6D8A7908E}" type="slidenum">
              <a:rPr lang="es-SV" smtClean="0"/>
              <a:pPr/>
              <a:t>‹Nº›</a:t>
            </a:fld>
            <a:endParaRPr lang="es-S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8/9/2012</a:t>
            </a:fld>
            <a:endParaRPr lang="en-US" sz="1600" dirty="0"/>
          </a:p>
        </p:txBody>
      </p:sp>
      <p:sp>
        <p:nvSpPr>
          <p:cNvPr id="17" name="16 Marcador de pie de página"/>
          <p:cNvSpPr>
            <a:spLocks noGrp="1"/>
          </p:cNvSpPr>
          <p:nvPr>
            <p:ph type="ftr" sz="quarter" idx="11"/>
          </p:nvPr>
        </p:nvSpPr>
        <p:spPr>
          <a:xfrm>
            <a:off x="2898648" y="6355080"/>
            <a:ext cx="3474720" cy="365760"/>
          </a:xfrm>
        </p:spPr>
        <p:txBody>
          <a:bodyPr/>
          <a:lstStyle/>
          <a:p>
            <a:endParaRPr kumimoji="0" lang="en-US" dirty="0"/>
          </a:p>
        </p:txBody>
      </p:sp>
      <p:sp>
        <p:nvSpPr>
          <p:cNvPr id="29" name="28 Marcador de número de diapositiva"/>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‹Nº›</a:t>
            </a:fld>
            <a:endParaRPr kumimoji="0" lang="en-US" dirty="0"/>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CDF6120-F1F0-4C60-9FE9-39AC71A9C79D}" type="datetimeFigureOut">
              <a:rPr lang="en-US" smtClean="0"/>
              <a:pPr/>
              <a:t>8/9/2012</a:t>
            </a:fld>
            <a:endParaRPr lang="en-US" dirty="0"/>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ACDF6120-F1F0-4C60-9FE9-39AC71A9C79D}" type="datetimeFigureOut">
              <a:rPr lang="en-US" smtClean="0"/>
              <a:pPr/>
              <a:t>8/9/2012</a:t>
            </a:fld>
            <a:endParaRPr lang="en-US" dirty="0"/>
          </a:p>
        </p:txBody>
      </p:sp>
      <p:sp>
        <p:nvSpPr>
          <p:cNvPr id="5" name="4 Marcador de pie de página"/>
          <p:cNvSpPr>
            <a:spLocks noGrp="1"/>
          </p:cNvSpPr>
          <p:nvPr>
            <p:ph type="ftr" sz="quarter" idx="11"/>
          </p:nvPr>
        </p:nvSpPr>
        <p:spPr>
          <a:xfrm>
            <a:off x="2898648" y="6355080"/>
            <a:ext cx="3474720" cy="365760"/>
          </a:xfrm>
        </p:spPr>
        <p:txBody>
          <a:bodyPr/>
          <a:lstStyle/>
          <a:p>
            <a:endParaRPr kumimoji="0" lang="en-US" dirty="0"/>
          </a:p>
        </p:txBody>
      </p:sp>
      <p:sp>
        <p:nvSpPr>
          <p:cNvPr id="6" name="5 Marcador de número de diapositiva"/>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‹Nº›</a:t>
            </a:fld>
            <a:endParaRPr kumimoji="0" lang="en-US" dirty="0"/>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CDF6120-F1F0-4C60-9FE9-39AC71A9C79D}" type="datetimeFigureOut">
              <a:rPr lang="en-US" smtClean="0"/>
              <a:pPr/>
              <a:t>8/9/2012</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8/9/2012</a:t>
            </a:fld>
            <a:endParaRPr lang="en-US" sz="1400" dirty="0">
              <a:solidFill>
                <a:schemeClr val="tx2"/>
              </a:solidFill>
            </a:endParaRP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3786190"/>
            <a:ext cx="6858048" cy="1143008"/>
          </a:xfrm>
        </p:spPr>
        <p:txBody>
          <a:bodyPr>
            <a:normAutofit fontScale="90000"/>
          </a:bodyPr>
          <a:lstStyle/>
          <a:p>
            <a:r>
              <a:rPr lang="en-US" sz="2200" b="1" dirty="0" smtClean="0"/>
              <a:t>Governance and Territorial Coalitions in El Salvador: Creating Responses to the Economic Crisis and Climate Change</a:t>
            </a:r>
            <a:r>
              <a:rPr lang="en-US" dirty="0" smtClean="0"/>
              <a:t>.</a:t>
            </a:r>
            <a:endParaRPr lang="es-SV" dirty="0"/>
          </a:p>
        </p:txBody>
      </p:sp>
      <p:sp>
        <p:nvSpPr>
          <p:cNvPr id="3" name="2 Subtítulo"/>
          <p:cNvSpPr>
            <a:spLocks noGrp="1"/>
          </p:cNvSpPr>
          <p:nvPr>
            <p:ph type="subTitle" idx="1"/>
          </p:nvPr>
        </p:nvSpPr>
        <p:spPr>
          <a:xfrm>
            <a:off x="1142976" y="5072074"/>
            <a:ext cx="7072362" cy="714380"/>
          </a:xfrm>
        </p:spPr>
        <p:txBody>
          <a:bodyPr>
            <a:normAutofit fontScale="47500" lnSpcReduction="20000"/>
          </a:bodyPr>
          <a:lstStyle/>
          <a:p>
            <a:r>
              <a:rPr lang="es-SV" sz="2500" b="1" dirty="0" smtClean="0"/>
              <a:t>Ileana Gómez Galo</a:t>
            </a:r>
          </a:p>
          <a:p>
            <a:r>
              <a:rPr lang="es-SV" sz="2500" b="1" dirty="0" smtClean="0"/>
              <a:t>Fundación Prisma</a:t>
            </a:r>
            <a:r>
              <a:rPr lang="es-SV" sz="2500" dirty="0" smtClean="0"/>
              <a:t>.</a:t>
            </a:r>
          </a:p>
          <a:p>
            <a:r>
              <a:rPr lang="es-SV" dirty="0" smtClean="0"/>
              <a:t>. </a:t>
            </a:r>
            <a:endParaRPr lang="es-SV" dirty="0" smtClean="0"/>
          </a:p>
          <a:p>
            <a:endParaRPr lang="es-SV" dirty="0" smtClean="0"/>
          </a:p>
          <a:p>
            <a:endParaRPr lang="es-SV" dirty="0"/>
          </a:p>
        </p:txBody>
      </p:sp>
      <p:sp>
        <p:nvSpPr>
          <p:cNvPr id="4" name="3 CuadroTexto"/>
          <p:cNvSpPr txBox="1"/>
          <p:nvPr/>
        </p:nvSpPr>
        <p:spPr>
          <a:xfrm>
            <a:off x="5000628" y="5857892"/>
            <a:ext cx="3571900" cy="646331"/>
          </a:xfrm>
          <a:prstGeom prst="rect">
            <a:avLst/>
          </a:prstGeom>
          <a:noFill/>
        </p:spPr>
        <p:txBody>
          <a:bodyPr wrap="square" rtlCol="0">
            <a:spAutoFit/>
          </a:bodyPr>
          <a:lstStyle/>
          <a:p>
            <a:r>
              <a:rPr lang="es-SV" sz="1200" b="1" dirty="0" smtClean="0">
                <a:solidFill>
                  <a:schemeClr val="tx2"/>
                </a:solidFill>
                <a:latin typeface="+mj-lt"/>
                <a:ea typeface="+mj-ea"/>
                <a:cs typeface="+mj-cs"/>
              </a:rPr>
              <a:t>XIII </a:t>
            </a:r>
            <a:r>
              <a:rPr lang="es-SV" sz="1200" b="1" dirty="0" err="1" smtClean="0">
                <a:solidFill>
                  <a:schemeClr val="tx2"/>
                </a:solidFill>
                <a:latin typeface="+mj-lt"/>
                <a:ea typeface="+mj-ea"/>
                <a:cs typeface="+mj-cs"/>
              </a:rPr>
              <a:t>World</a:t>
            </a:r>
            <a:r>
              <a:rPr lang="es-SV" sz="1200" b="1" dirty="0" smtClean="0">
                <a:solidFill>
                  <a:schemeClr val="tx2"/>
                </a:solidFill>
                <a:latin typeface="+mj-lt"/>
                <a:ea typeface="+mj-ea"/>
                <a:cs typeface="+mj-cs"/>
              </a:rPr>
              <a:t> </a:t>
            </a:r>
            <a:r>
              <a:rPr lang="es-SV" sz="1200" b="1" dirty="0" err="1" smtClean="0">
                <a:solidFill>
                  <a:schemeClr val="tx2"/>
                </a:solidFill>
                <a:latin typeface="+mj-lt"/>
                <a:ea typeface="+mj-ea"/>
                <a:cs typeface="+mj-cs"/>
              </a:rPr>
              <a:t>Congress</a:t>
            </a:r>
            <a:r>
              <a:rPr lang="es-SV" sz="1200" b="1" dirty="0" smtClean="0">
                <a:solidFill>
                  <a:schemeClr val="tx2"/>
                </a:solidFill>
                <a:latin typeface="+mj-lt"/>
                <a:ea typeface="+mj-ea"/>
                <a:cs typeface="+mj-cs"/>
              </a:rPr>
              <a:t> of Rural </a:t>
            </a:r>
            <a:r>
              <a:rPr lang="es-SV" sz="1200" b="1" dirty="0" err="1" smtClean="0">
                <a:solidFill>
                  <a:schemeClr val="tx2"/>
                </a:solidFill>
                <a:latin typeface="+mj-lt"/>
                <a:ea typeface="+mj-ea"/>
                <a:cs typeface="+mj-cs"/>
              </a:rPr>
              <a:t>Sociology</a:t>
            </a:r>
            <a:r>
              <a:rPr lang="es-SV" sz="1200" b="1" dirty="0" smtClean="0">
                <a:solidFill>
                  <a:schemeClr val="tx2"/>
                </a:solidFill>
                <a:latin typeface="+mj-lt"/>
                <a:ea typeface="+mj-ea"/>
                <a:cs typeface="+mj-cs"/>
              </a:rPr>
              <a:t>.</a:t>
            </a:r>
          </a:p>
          <a:p>
            <a:r>
              <a:rPr lang="es-SV" sz="1200" b="1" dirty="0" err="1" smtClean="0">
                <a:solidFill>
                  <a:schemeClr val="tx2"/>
                </a:solidFill>
                <a:latin typeface="+mj-lt"/>
                <a:ea typeface="+mj-ea"/>
                <a:cs typeface="+mj-cs"/>
              </a:rPr>
              <a:t>The</a:t>
            </a:r>
            <a:r>
              <a:rPr lang="es-SV" sz="1200" b="1" dirty="0" smtClean="0">
                <a:solidFill>
                  <a:schemeClr val="tx2"/>
                </a:solidFill>
                <a:latin typeface="+mj-lt"/>
                <a:ea typeface="+mj-ea"/>
                <a:cs typeface="+mj-cs"/>
              </a:rPr>
              <a:t> New Rural </a:t>
            </a:r>
            <a:r>
              <a:rPr lang="es-SV" sz="1200" b="1" dirty="0" err="1" smtClean="0">
                <a:solidFill>
                  <a:schemeClr val="tx2"/>
                </a:solidFill>
                <a:latin typeface="+mj-lt"/>
                <a:ea typeface="+mj-ea"/>
                <a:cs typeface="+mj-cs"/>
              </a:rPr>
              <a:t>World</a:t>
            </a:r>
            <a:r>
              <a:rPr lang="es-SV" sz="1200" b="1" dirty="0" smtClean="0">
                <a:solidFill>
                  <a:schemeClr val="tx2"/>
                </a:solidFill>
                <a:latin typeface="+mj-lt"/>
                <a:ea typeface="+mj-ea"/>
                <a:cs typeface="+mj-cs"/>
              </a:rPr>
              <a:t>.</a:t>
            </a:r>
          </a:p>
          <a:p>
            <a:r>
              <a:rPr lang="es-SV" sz="1200" b="1" dirty="0" err="1" smtClean="0">
                <a:solidFill>
                  <a:schemeClr val="tx2"/>
                </a:solidFill>
                <a:latin typeface="+mj-lt"/>
                <a:ea typeface="+mj-ea"/>
                <a:cs typeface="+mj-cs"/>
              </a:rPr>
              <a:t>July</a:t>
            </a:r>
            <a:r>
              <a:rPr lang="es-SV" sz="1200" b="1" dirty="0" smtClean="0">
                <a:solidFill>
                  <a:schemeClr val="tx2"/>
                </a:solidFill>
                <a:latin typeface="+mj-lt"/>
                <a:ea typeface="+mj-ea"/>
                <a:cs typeface="+mj-cs"/>
              </a:rPr>
              <a:t> 29 </a:t>
            </a:r>
            <a:r>
              <a:rPr lang="es-SV" sz="1200" b="1" dirty="0" err="1" smtClean="0">
                <a:solidFill>
                  <a:schemeClr val="tx2"/>
                </a:solidFill>
                <a:latin typeface="+mj-lt"/>
                <a:ea typeface="+mj-ea"/>
                <a:cs typeface="+mj-cs"/>
              </a:rPr>
              <a:t>to</a:t>
            </a:r>
            <a:r>
              <a:rPr lang="es-SV" sz="1200" b="1" dirty="0" smtClean="0">
                <a:solidFill>
                  <a:schemeClr val="tx2"/>
                </a:solidFill>
                <a:latin typeface="+mj-lt"/>
                <a:ea typeface="+mj-ea"/>
                <a:cs typeface="+mj-cs"/>
              </a:rPr>
              <a:t> </a:t>
            </a:r>
            <a:r>
              <a:rPr lang="es-SV" sz="1200" b="1" dirty="0" err="1" smtClean="0">
                <a:solidFill>
                  <a:schemeClr val="tx2"/>
                </a:solidFill>
                <a:latin typeface="+mj-lt"/>
                <a:ea typeface="+mj-ea"/>
                <a:cs typeface="+mj-cs"/>
              </a:rPr>
              <a:t>August</a:t>
            </a:r>
            <a:r>
              <a:rPr lang="es-SV" sz="1200" b="1" dirty="0" smtClean="0">
                <a:solidFill>
                  <a:schemeClr val="tx2"/>
                </a:solidFill>
                <a:latin typeface="+mj-lt"/>
                <a:ea typeface="+mj-ea"/>
                <a:cs typeface="+mj-cs"/>
              </a:rPr>
              <a:t> 4, </a:t>
            </a:r>
            <a:r>
              <a:rPr lang="es-SV" sz="1200" b="1" dirty="0" err="1" smtClean="0">
                <a:solidFill>
                  <a:schemeClr val="tx2"/>
                </a:solidFill>
                <a:latin typeface="+mj-lt"/>
                <a:ea typeface="+mj-ea"/>
                <a:cs typeface="+mj-cs"/>
              </a:rPr>
              <a:t>Lisbon</a:t>
            </a:r>
            <a:r>
              <a:rPr lang="es-SV" sz="1200" b="1" dirty="0" smtClean="0">
                <a:solidFill>
                  <a:schemeClr val="tx2"/>
                </a:solidFill>
                <a:latin typeface="+mj-lt"/>
                <a:ea typeface="+mj-ea"/>
                <a:cs typeface="+mj-cs"/>
              </a:rPr>
              <a:t>, Portugal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900"/>
            <a:ext cx="5000660" cy="785818"/>
          </a:xfrm>
        </p:spPr>
        <p:txBody>
          <a:bodyPr/>
          <a:lstStyle/>
          <a:p>
            <a:r>
              <a:rPr lang="es-SV" b="1" dirty="0" smtClean="0"/>
              <a:t>Territorial </a:t>
            </a:r>
            <a:r>
              <a:rPr lang="es-SV" b="1" dirty="0" err="1" smtClean="0"/>
              <a:t>Coalitions</a:t>
            </a:r>
            <a:endParaRPr lang="es-SV" b="1" dirty="0"/>
          </a:p>
        </p:txBody>
      </p:sp>
      <p:sp>
        <p:nvSpPr>
          <p:cNvPr id="3" name="2 Marcador de contenido"/>
          <p:cNvSpPr>
            <a:spLocks noGrp="1"/>
          </p:cNvSpPr>
          <p:nvPr>
            <p:ph sz="quarter" idx="1"/>
          </p:nvPr>
        </p:nvSpPr>
        <p:spPr>
          <a:xfrm>
            <a:off x="71406" y="785794"/>
            <a:ext cx="3143272" cy="4643470"/>
          </a:xfrm>
          <a:solidFill>
            <a:schemeClr val="bg1"/>
          </a:solidFill>
        </p:spPr>
        <p:txBody>
          <a:bodyPr>
            <a:normAutofit fontScale="62500" lnSpcReduction="20000"/>
          </a:bodyPr>
          <a:lstStyle/>
          <a:p>
            <a:r>
              <a:rPr lang="en-US" sz="3800" dirty="0" smtClean="0"/>
              <a:t>“The convergent action of a number of different actors around territorial development dynamics, located in a medium and long term”</a:t>
            </a:r>
          </a:p>
          <a:p>
            <a:pPr>
              <a:buNone/>
            </a:pPr>
            <a:endParaRPr lang="en-US" dirty="0" smtClean="0"/>
          </a:p>
          <a:p>
            <a:pPr lvl="1"/>
            <a:r>
              <a:rPr lang="en-US" dirty="0" smtClean="0"/>
              <a:t>a) territorial level: network of social relations and institutional arrangements.</a:t>
            </a:r>
          </a:p>
          <a:p>
            <a:pPr lvl="1"/>
            <a:r>
              <a:rPr lang="en-US" dirty="0" smtClean="0"/>
              <a:t>b) transformative role of institutions or common sense for change economic, social and political.</a:t>
            </a:r>
          </a:p>
          <a:p>
            <a:pPr lvl="1">
              <a:buNone/>
            </a:pPr>
            <a:r>
              <a:rPr lang="es-SV" dirty="0" smtClean="0"/>
              <a:t>    (Fernández et al.,2012)</a:t>
            </a:r>
            <a:endParaRPr lang="es-SV" dirty="0"/>
          </a:p>
        </p:txBody>
      </p:sp>
      <p:sp>
        <p:nvSpPr>
          <p:cNvPr id="4" name="3 Marcador de contenido"/>
          <p:cNvSpPr>
            <a:spLocks noGrp="1"/>
          </p:cNvSpPr>
          <p:nvPr>
            <p:ph sz="quarter" idx="2"/>
          </p:nvPr>
        </p:nvSpPr>
        <p:spPr>
          <a:xfrm>
            <a:off x="4071934" y="787524"/>
            <a:ext cx="5072098" cy="5284682"/>
          </a:xfrm>
          <a:solidFill>
            <a:schemeClr val="bg1"/>
          </a:solidFill>
        </p:spPr>
        <p:txBody>
          <a:bodyPr>
            <a:normAutofit fontScale="62500" lnSpcReduction="20000"/>
          </a:bodyPr>
          <a:lstStyle/>
          <a:p>
            <a:r>
              <a:rPr lang="en-US" dirty="0" smtClean="0"/>
              <a:t>Address critical issues of livelihoods to ensure the basis of reproduction, and common problems: natural resource management and risk management.</a:t>
            </a:r>
          </a:p>
          <a:p>
            <a:r>
              <a:rPr lang="en-US" dirty="0" smtClean="0"/>
              <a:t>Define their own territorial project: PADEMA,  Strategic plan for territorial development of </a:t>
            </a:r>
            <a:r>
              <a:rPr lang="en-US" dirty="0" err="1" smtClean="0"/>
              <a:t>Bajo</a:t>
            </a:r>
            <a:r>
              <a:rPr lang="en-US" dirty="0" smtClean="0"/>
              <a:t> </a:t>
            </a:r>
            <a:r>
              <a:rPr lang="en-US" dirty="0" err="1" smtClean="0"/>
              <a:t>Lempa</a:t>
            </a:r>
            <a:r>
              <a:rPr lang="en-US" dirty="0" smtClean="0"/>
              <a:t>.</a:t>
            </a:r>
          </a:p>
          <a:p>
            <a:r>
              <a:rPr lang="en-US" dirty="0" smtClean="0"/>
              <a:t>Formed by community-based organizations, </a:t>
            </a:r>
            <a:r>
              <a:rPr lang="es-SV" dirty="0" err="1" smtClean="0"/>
              <a:t>farmers</a:t>
            </a:r>
            <a:r>
              <a:rPr lang="es-SV" dirty="0" smtClean="0"/>
              <a:t>' </a:t>
            </a:r>
            <a:r>
              <a:rPr lang="en-US" dirty="0" smtClean="0"/>
              <a:t>and </a:t>
            </a:r>
            <a:r>
              <a:rPr lang="es-SV" dirty="0" err="1" smtClean="0"/>
              <a:t>fishermen's</a:t>
            </a:r>
            <a:r>
              <a:rPr lang="es-SV" dirty="0" smtClean="0"/>
              <a:t> </a:t>
            </a:r>
            <a:r>
              <a:rPr lang="en-US" dirty="0" smtClean="0"/>
              <a:t>organizations</a:t>
            </a:r>
            <a:r>
              <a:rPr lang="es-SV" dirty="0" smtClean="0"/>
              <a:t>, </a:t>
            </a:r>
            <a:r>
              <a:rPr lang="es-SV" dirty="0" err="1" smtClean="0"/>
              <a:t>women's</a:t>
            </a:r>
            <a:r>
              <a:rPr lang="es-SV" dirty="0" smtClean="0"/>
              <a:t> </a:t>
            </a:r>
            <a:r>
              <a:rPr lang="es-SV" dirty="0" err="1" smtClean="0"/>
              <a:t>organizations</a:t>
            </a:r>
            <a:r>
              <a:rPr lang="es-SV" dirty="0" smtClean="0"/>
              <a:t>, </a:t>
            </a:r>
            <a:r>
              <a:rPr lang="en-US" dirty="0" smtClean="0"/>
              <a:t>local </a:t>
            </a:r>
            <a:r>
              <a:rPr lang="es-SV" dirty="0" err="1" smtClean="0"/>
              <a:t>technicians</a:t>
            </a:r>
            <a:r>
              <a:rPr lang="es-SV" dirty="0" smtClean="0"/>
              <a:t>, </a:t>
            </a:r>
            <a:r>
              <a:rPr lang="es-SV" dirty="0" err="1" smtClean="0"/>
              <a:t>municipalities</a:t>
            </a:r>
            <a:r>
              <a:rPr lang="es-SV" dirty="0" smtClean="0"/>
              <a:t>, </a:t>
            </a:r>
            <a:r>
              <a:rPr lang="es-SV" dirty="0" err="1" smtClean="0"/>
              <a:t>representatives</a:t>
            </a:r>
            <a:r>
              <a:rPr lang="es-SV" dirty="0" smtClean="0"/>
              <a:t> of </a:t>
            </a:r>
            <a:r>
              <a:rPr lang="es-SV" dirty="0" err="1" smtClean="0"/>
              <a:t>government</a:t>
            </a:r>
            <a:r>
              <a:rPr lang="es-SV" dirty="0" smtClean="0"/>
              <a:t>, local </a:t>
            </a:r>
            <a:r>
              <a:rPr lang="es-SV" dirty="0" err="1" smtClean="0"/>
              <a:t>NGO's</a:t>
            </a:r>
            <a:r>
              <a:rPr lang="es-SV" dirty="0" smtClean="0"/>
              <a:t>, etc.</a:t>
            </a:r>
            <a:endParaRPr lang="en-US" dirty="0" smtClean="0"/>
          </a:p>
          <a:p>
            <a:r>
              <a:rPr lang="en-US" dirty="0" smtClean="0"/>
              <a:t>Broad political action: mobilizing resistance to dams, mining, sugar cane expansion; conflict negotiation; incidence in public policies.</a:t>
            </a:r>
          </a:p>
          <a:p>
            <a:r>
              <a:rPr lang="en-US" dirty="0" smtClean="0"/>
              <a:t>High coordination capacity and cooperation, have more access to social resources of the territorial network, access to clue information and political influence.</a:t>
            </a:r>
          </a:p>
          <a:p>
            <a:r>
              <a:rPr lang="en-US" dirty="0" smtClean="0"/>
              <a:t>Government partners in implementing programs and projects (FOMILENIO II, National Program of Restoration of Ecosystems and Landscapes, Wetlands Management Program, etc).</a:t>
            </a:r>
          </a:p>
          <a:p>
            <a:r>
              <a:rPr lang="es-SV" dirty="0" err="1" smtClean="0"/>
              <a:t>Promote</a:t>
            </a:r>
            <a:r>
              <a:rPr lang="es-SV" dirty="0" smtClean="0"/>
              <a:t> local </a:t>
            </a:r>
            <a:r>
              <a:rPr lang="es-SV" dirty="0" err="1" smtClean="0"/>
              <a:t>leadership</a:t>
            </a:r>
            <a:r>
              <a:rPr lang="es-SV" dirty="0" smtClean="0"/>
              <a:t>. </a:t>
            </a:r>
            <a:endParaRPr lang="es-SV" dirty="0"/>
          </a:p>
        </p:txBody>
      </p:sp>
      <p:pic>
        <p:nvPicPr>
          <p:cNvPr id="5" name="4 Imagen" descr="fe67b95f2c.jpg"/>
          <p:cNvPicPr>
            <a:picLocks noChangeAspect="1"/>
          </p:cNvPicPr>
          <p:nvPr/>
        </p:nvPicPr>
        <p:blipFill>
          <a:blip r:embed="rId2" cstate="print"/>
          <a:stretch>
            <a:fillRect/>
          </a:stretch>
        </p:blipFill>
        <p:spPr>
          <a:xfrm>
            <a:off x="0" y="5589240"/>
            <a:ext cx="1691680" cy="1268760"/>
          </a:xfrm>
          <a:prstGeom prst="rect">
            <a:avLst/>
          </a:prstGeom>
        </p:spPr>
      </p:pic>
      <p:pic>
        <p:nvPicPr>
          <p:cNvPr id="6" name="5 Imagen" descr="Varios-LaMontañona-PNUMA_Oct21 095.JPG"/>
          <p:cNvPicPr>
            <a:picLocks noChangeAspect="1"/>
          </p:cNvPicPr>
          <p:nvPr/>
        </p:nvPicPr>
        <p:blipFill>
          <a:blip r:embed="rId3" cstate="print"/>
          <a:srcRect t="3166"/>
          <a:stretch>
            <a:fillRect/>
          </a:stretch>
        </p:blipFill>
        <p:spPr>
          <a:xfrm>
            <a:off x="1643042" y="5572140"/>
            <a:ext cx="1770528" cy="1285860"/>
          </a:xfrm>
          <a:prstGeom prst="rect">
            <a:avLst/>
          </a:prstGeom>
        </p:spPr>
      </p:pic>
      <p:pic>
        <p:nvPicPr>
          <p:cNvPr id="7" name="6 Imagen" descr="Entrevistas-Tecoluca-NuevasTrenzas_Febrero4 006.JPG"/>
          <p:cNvPicPr>
            <a:picLocks noChangeAspect="1"/>
          </p:cNvPicPr>
          <p:nvPr/>
        </p:nvPicPr>
        <p:blipFill>
          <a:blip r:embed="rId4" cstate="print"/>
          <a:stretch>
            <a:fillRect/>
          </a:stretch>
        </p:blipFill>
        <p:spPr>
          <a:xfrm>
            <a:off x="3357554" y="5572116"/>
            <a:ext cx="1714512" cy="1285884"/>
          </a:xfrm>
          <a:prstGeom prst="rect">
            <a:avLst/>
          </a:prstGeom>
        </p:spPr>
      </p:pic>
      <p:pic>
        <p:nvPicPr>
          <p:cNvPr id="8" name="7 Imagen" descr="Entrevista-LasVueltas-NuevasTrenzas_Feb10 024.JPG"/>
          <p:cNvPicPr>
            <a:picLocks noChangeAspect="1"/>
          </p:cNvPicPr>
          <p:nvPr/>
        </p:nvPicPr>
        <p:blipFill>
          <a:blip r:embed="rId5" cstate="print"/>
          <a:stretch>
            <a:fillRect/>
          </a:stretch>
        </p:blipFill>
        <p:spPr>
          <a:xfrm>
            <a:off x="5072066" y="5572140"/>
            <a:ext cx="1691680" cy="1268760"/>
          </a:xfrm>
          <a:prstGeom prst="rect">
            <a:avLst/>
          </a:prstGeom>
        </p:spPr>
      </p:pic>
      <p:pic>
        <p:nvPicPr>
          <p:cNvPr id="9" name="8 Imagen" descr="MESPABAL_Abril27 008.JPG"/>
          <p:cNvPicPr>
            <a:picLocks noChangeAspect="1"/>
          </p:cNvPicPr>
          <p:nvPr/>
        </p:nvPicPr>
        <p:blipFill>
          <a:blip r:embed="rId6" cstate="print"/>
          <a:srcRect t="23234"/>
          <a:stretch>
            <a:fillRect/>
          </a:stretch>
        </p:blipFill>
        <p:spPr>
          <a:xfrm>
            <a:off x="6715140" y="5500702"/>
            <a:ext cx="2428860" cy="1357298"/>
          </a:xfrm>
          <a:prstGeom prst="rect">
            <a:avLst/>
          </a:prstGeom>
        </p:spPr>
      </p:pic>
      <p:sp>
        <p:nvSpPr>
          <p:cNvPr id="10" name="9 Flecha a la derecha con muesca"/>
          <p:cNvSpPr/>
          <p:nvPr/>
        </p:nvSpPr>
        <p:spPr>
          <a:xfrm>
            <a:off x="3071802" y="2428868"/>
            <a:ext cx="785818" cy="11430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b="1" dirty="0" smtClean="0"/>
              <a:t>CONCLUSIONS</a:t>
            </a:r>
            <a:endParaRPr lang="es-SV" b="1" dirty="0"/>
          </a:p>
        </p:txBody>
      </p:sp>
      <p:sp>
        <p:nvSpPr>
          <p:cNvPr id="3" name="2 Marcador de contenido"/>
          <p:cNvSpPr>
            <a:spLocks noGrp="1"/>
          </p:cNvSpPr>
          <p:nvPr>
            <p:ph sz="quarter" idx="1"/>
          </p:nvPr>
        </p:nvSpPr>
        <p:spPr/>
        <p:txBody>
          <a:bodyPr>
            <a:normAutofit fontScale="92500" lnSpcReduction="10000"/>
          </a:bodyPr>
          <a:lstStyle/>
          <a:p>
            <a:r>
              <a:rPr lang="en-US" dirty="0" smtClean="0"/>
              <a:t>The strength of these cases to address the adverse context of social and environmental poverty and vulnerability is in its social capital and the strategies to improve access to other assets such as natural resources, human capital or infrastructure.</a:t>
            </a:r>
          </a:p>
          <a:p>
            <a:r>
              <a:rPr lang="en-US" dirty="0" smtClean="0"/>
              <a:t>Limits: high degradation, legacy of neglect of agricultural and rural development policies, economic stagnation, scarcity of funds for investment in agricultural production projects.</a:t>
            </a:r>
          </a:p>
          <a:p>
            <a:r>
              <a:rPr lang="en-US" dirty="0" smtClean="0"/>
              <a:t>The high vulnerability to climate change deepens its limitations, but also generates new adaptive strategies.</a:t>
            </a:r>
            <a:endParaRPr lang="es-SV" dirty="0" smtClean="0"/>
          </a:p>
          <a:p>
            <a:r>
              <a:rPr lang="en-US" dirty="0" smtClean="0"/>
              <a:t>Current territorial development policies can open new generation of relationships between these territories and the state to enhance their local achievements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err="1" smtClean="0"/>
              <a:t>Startig</a:t>
            </a:r>
            <a:r>
              <a:rPr lang="es-SV" dirty="0" smtClean="0"/>
              <a:t> </a:t>
            </a:r>
            <a:r>
              <a:rPr lang="es-SV" dirty="0" err="1" smtClean="0"/>
              <a:t>point</a:t>
            </a:r>
            <a:endParaRPr lang="es-SV" dirty="0"/>
          </a:p>
        </p:txBody>
      </p:sp>
      <p:sp>
        <p:nvSpPr>
          <p:cNvPr id="3" name="2 Marcador de contenido"/>
          <p:cNvSpPr>
            <a:spLocks noGrp="1"/>
          </p:cNvSpPr>
          <p:nvPr>
            <p:ph sz="quarter" idx="1"/>
          </p:nvPr>
        </p:nvSpPr>
        <p:spPr>
          <a:xfrm>
            <a:off x="500034" y="1000108"/>
            <a:ext cx="8072494" cy="5214974"/>
          </a:xfrm>
        </p:spPr>
        <p:txBody>
          <a:bodyPr>
            <a:normAutofit fontScale="92500" lnSpcReduction="20000"/>
          </a:bodyPr>
          <a:lstStyle/>
          <a:p>
            <a:endParaRPr lang="en-US" dirty="0" smtClean="0"/>
          </a:p>
          <a:p>
            <a:r>
              <a:rPr lang="en-US" dirty="0" smtClean="0"/>
              <a:t>Rural areas of Central America are changing their territoriality due to changes in the economic and climate change: land use, new foreign investments, conflicts, food insecurity.</a:t>
            </a:r>
          </a:p>
          <a:p>
            <a:r>
              <a:rPr lang="en-US" dirty="0" smtClean="0"/>
              <a:t>The poor and environmentally vulnerable territories can generate practices and policies that deepen democracy and encourage territorial dynamics to move towards economic distribution of assets, diversification of production options, management of environmental vulnerabilities and even promote a strategic vision of territorial development.</a:t>
            </a:r>
          </a:p>
          <a:p>
            <a:r>
              <a:rPr lang="en-US" dirty="0" smtClean="0"/>
              <a:t>Participation in regional coalitions provides capabilities to respond to these changes: building endogenous development proposals, definition of territorial strategies, policy advocacy and conflict management.</a:t>
            </a:r>
          </a:p>
          <a:p>
            <a:endParaRPr lang="en-US" dirty="0" smtClean="0"/>
          </a:p>
          <a:p>
            <a:endParaRPr lang="es-S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71462"/>
            <a:ext cx="8229600" cy="571480"/>
          </a:xfrm>
        </p:spPr>
        <p:txBody>
          <a:bodyPr>
            <a:normAutofit fontScale="90000"/>
          </a:bodyPr>
          <a:lstStyle/>
          <a:p>
            <a:r>
              <a:rPr lang="es-SV" sz="2400" b="1" dirty="0" err="1" smtClean="0"/>
              <a:t>The</a:t>
            </a:r>
            <a:r>
              <a:rPr lang="es-SV" sz="2400" b="1" dirty="0" smtClean="0"/>
              <a:t> </a:t>
            </a:r>
            <a:r>
              <a:rPr lang="es-SV" sz="2400" b="1" dirty="0" err="1" smtClean="0"/>
              <a:t>context</a:t>
            </a:r>
            <a:r>
              <a:rPr lang="es-SV" sz="2400" b="1" dirty="0" smtClean="0"/>
              <a:t>: </a:t>
            </a:r>
            <a:r>
              <a:rPr lang="es-SV" sz="2400" b="1" dirty="0" err="1" smtClean="0"/>
              <a:t>Economic</a:t>
            </a:r>
            <a:r>
              <a:rPr lang="es-SV" sz="2400" b="1" dirty="0" smtClean="0"/>
              <a:t> </a:t>
            </a:r>
            <a:r>
              <a:rPr lang="es-SV" sz="2400" b="1" dirty="0" err="1" smtClean="0"/>
              <a:t>Change</a:t>
            </a:r>
            <a:r>
              <a:rPr lang="es-SV" sz="2400" b="1" dirty="0" smtClean="0"/>
              <a:t> in Central </a:t>
            </a:r>
            <a:r>
              <a:rPr lang="es-SV" sz="2400" b="1" dirty="0" err="1" smtClean="0"/>
              <a:t>America</a:t>
            </a:r>
            <a:r>
              <a:rPr lang="es-SV" sz="2400" b="1" dirty="0" smtClean="0"/>
              <a:t> </a:t>
            </a:r>
            <a:endParaRPr lang="es-SV" sz="2400" b="1" dirty="0"/>
          </a:p>
        </p:txBody>
      </p:sp>
      <p:pic>
        <p:nvPicPr>
          <p:cNvPr id="6" name="4 Imagen" descr="Megaproyectos1.jpg"/>
          <p:cNvPicPr>
            <a:picLocks noChangeAspect="1"/>
          </p:cNvPicPr>
          <p:nvPr/>
        </p:nvPicPr>
        <p:blipFill>
          <a:blip r:embed="rId2" cstate="print"/>
          <a:srcRect t="1225" b="1226"/>
          <a:stretch>
            <a:fillRect/>
          </a:stretch>
        </p:blipFill>
        <p:spPr>
          <a:xfrm>
            <a:off x="142844" y="528017"/>
            <a:ext cx="5786478" cy="3901115"/>
          </a:xfrm>
          <a:prstGeom prst="rect">
            <a:avLst/>
          </a:prstGeom>
        </p:spPr>
      </p:pic>
      <p:sp>
        <p:nvSpPr>
          <p:cNvPr id="7" name="6 CuadroTexto"/>
          <p:cNvSpPr txBox="1"/>
          <p:nvPr/>
        </p:nvSpPr>
        <p:spPr>
          <a:xfrm>
            <a:off x="6000760" y="295043"/>
            <a:ext cx="2928958" cy="4062651"/>
          </a:xfrm>
          <a:prstGeom prst="rect">
            <a:avLst/>
          </a:prstGeom>
          <a:noFill/>
        </p:spPr>
        <p:txBody>
          <a:bodyPr wrap="square" rtlCol="0">
            <a:spAutoFit/>
          </a:bodyPr>
          <a:lstStyle/>
          <a:p>
            <a:endParaRPr lang="en-US" dirty="0" smtClean="0"/>
          </a:p>
          <a:p>
            <a:r>
              <a:rPr lang="en-US" sz="1500" dirty="0" smtClean="0">
                <a:solidFill>
                  <a:schemeClr val="tx2"/>
                </a:solidFill>
              </a:rPr>
              <a:t>Diversification and economic growth in Central America: expansion of nontraditional crops (pineapple, orange, oil palm, intensification of sugarcane), services, </a:t>
            </a:r>
            <a:r>
              <a:rPr lang="es-SV" sz="1500" dirty="0" err="1" smtClean="0">
                <a:solidFill>
                  <a:schemeClr val="tx2"/>
                </a:solidFill>
              </a:rPr>
              <a:t>mining</a:t>
            </a:r>
            <a:r>
              <a:rPr lang="es-SV" sz="1500" dirty="0" smtClean="0">
                <a:solidFill>
                  <a:schemeClr val="tx2"/>
                </a:solidFill>
              </a:rPr>
              <a:t>, </a:t>
            </a:r>
            <a:r>
              <a:rPr lang="es-SV" sz="1500" dirty="0" err="1" smtClean="0">
                <a:solidFill>
                  <a:schemeClr val="tx2"/>
                </a:solidFill>
              </a:rPr>
              <a:t>oil</a:t>
            </a:r>
            <a:r>
              <a:rPr lang="es-SV" sz="1500" dirty="0" smtClean="0">
                <a:solidFill>
                  <a:schemeClr val="tx2"/>
                </a:solidFill>
              </a:rPr>
              <a:t> </a:t>
            </a:r>
            <a:r>
              <a:rPr lang="es-SV" sz="1500" dirty="0" err="1" smtClean="0">
                <a:solidFill>
                  <a:schemeClr val="tx2"/>
                </a:solidFill>
              </a:rPr>
              <a:t>exploitation</a:t>
            </a:r>
            <a:r>
              <a:rPr lang="en-US" sz="1500" dirty="0" smtClean="0">
                <a:solidFill>
                  <a:schemeClr val="tx2"/>
                </a:solidFill>
              </a:rPr>
              <a:t> and tourist investments.</a:t>
            </a:r>
          </a:p>
          <a:p>
            <a:endParaRPr lang="en-US" sz="1500" dirty="0" smtClean="0">
              <a:solidFill>
                <a:schemeClr val="tx2"/>
              </a:solidFill>
            </a:endParaRPr>
          </a:p>
          <a:p>
            <a:r>
              <a:rPr lang="en-US" sz="1500" dirty="0" smtClean="0">
                <a:solidFill>
                  <a:schemeClr val="tx2"/>
                </a:solidFill>
              </a:rPr>
              <a:t>Central American Logistic Corridor:  economic channel aimed at turning the region into an area of world-class logistic activity, through an infrastructure program and the development of facilities and logistic services favoring international trade</a:t>
            </a:r>
            <a:r>
              <a:rPr lang="en-US" sz="1400" dirty="0" smtClean="0"/>
              <a:t>.</a:t>
            </a:r>
            <a:endParaRPr lang="es-SV" b="1" dirty="0"/>
          </a:p>
        </p:txBody>
      </p:sp>
      <p:sp>
        <p:nvSpPr>
          <p:cNvPr id="8" name="7 CuadroTexto"/>
          <p:cNvSpPr txBox="1"/>
          <p:nvPr/>
        </p:nvSpPr>
        <p:spPr>
          <a:xfrm>
            <a:off x="1928794" y="4143380"/>
            <a:ext cx="3429024" cy="246221"/>
          </a:xfrm>
          <a:prstGeom prst="rect">
            <a:avLst/>
          </a:prstGeom>
          <a:noFill/>
        </p:spPr>
        <p:txBody>
          <a:bodyPr wrap="square" rtlCol="0">
            <a:spAutoFit/>
          </a:bodyPr>
          <a:lstStyle/>
          <a:p>
            <a:r>
              <a:rPr lang="es-SV" sz="1000" b="1" dirty="0" err="1" smtClean="0"/>
              <a:t>Source</a:t>
            </a:r>
            <a:r>
              <a:rPr lang="es-SV" sz="1000" b="1" dirty="0" smtClean="0"/>
              <a:t>: Cuellar et al, Fundación Prisma (2012).</a:t>
            </a:r>
            <a:endParaRPr lang="es-SV" sz="1000" b="1" dirty="0"/>
          </a:p>
        </p:txBody>
      </p:sp>
      <p:pic>
        <p:nvPicPr>
          <p:cNvPr id="9" name="Picture 10"/>
          <p:cNvPicPr>
            <a:picLocks noChangeAspect="1" noChangeArrowheads="1"/>
          </p:cNvPicPr>
          <p:nvPr/>
        </p:nvPicPr>
        <p:blipFill>
          <a:blip r:embed="rId3" cstate="print"/>
          <a:srcRect b="2815"/>
          <a:stretch>
            <a:fillRect/>
          </a:stretch>
        </p:blipFill>
        <p:spPr bwMode="auto">
          <a:xfrm>
            <a:off x="4572032" y="4577026"/>
            <a:ext cx="4500562" cy="2280998"/>
          </a:xfrm>
          <a:prstGeom prst="rect">
            <a:avLst/>
          </a:prstGeom>
          <a:noFill/>
          <a:ln w="9525">
            <a:noFill/>
            <a:miter lim="800000"/>
            <a:headEnd/>
            <a:tailEnd/>
          </a:ln>
        </p:spPr>
      </p:pic>
      <p:sp>
        <p:nvSpPr>
          <p:cNvPr id="10" name="9 CuadroTexto"/>
          <p:cNvSpPr txBox="1"/>
          <p:nvPr/>
        </p:nvSpPr>
        <p:spPr>
          <a:xfrm>
            <a:off x="142844" y="4429132"/>
            <a:ext cx="4500594" cy="2385268"/>
          </a:xfrm>
          <a:prstGeom prst="rect">
            <a:avLst/>
          </a:prstGeom>
          <a:noFill/>
        </p:spPr>
        <p:txBody>
          <a:bodyPr wrap="square" rtlCol="0">
            <a:spAutoFit/>
          </a:bodyPr>
          <a:lstStyle/>
          <a:p>
            <a:r>
              <a:rPr lang="en-US" sz="1500" dirty="0" smtClean="0">
                <a:solidFill>
                  <a:schemeClr val="tx2"/>
                </a:solidFill>
              </a:rPr>
              <a:t>El Salvador economy has quickly moved away from its traditional agro-export (coffee, sugar cane and cotton) - to one of expanding services, including a dynamic </a:t>
            </a:r>
            <a:r>
              <a:rPr lang="en-US" sz="1500" dirty="0" err="1" smtClean="0">
                <a:solidFill>
                  <a:schemeClr val="tx2"/>
                </a:solidFill>
              </a:rPr>
              <a:t>maquila</a:t>
            </a:r>
            <a:r>
              <a:rPr lang="en-US" sz="1500" dirty="0" smtClean="0">
                <a:solidFill>
                  <a:schemeClr val="tx2"/>
                </a:solidFill>
              </a:rPr>
              <a:t> textile sector and remittances.</a:t>
            </a:r>
          </a:p>
          <a:p>
            <a:endParaRPr lang="en-US" sz="1500" dirty="0" smtClean="0">
              <a:solidFill>
                <a:schemeClr val="tx2"/>
              </a:solidFill>
            </a:endParaRPr>
          </a:p>
          <a:p>
            <a:r>
              <a:rPr lang="en-US" sz="1500" dirty="0" smtClean="0">
                <a:solidFill>
                  <a:schemeClr val="tx2"/>
                </a:solidFill>
              </a:rPr>
              <a:t>El Salvador is the country with less foreign investment in Central America has made ​​economic growth and investment to GDP below the average of the Americas and Asia (CEPAL 2010).</a:t>
            </a:r>
          </a:p>
          <a:p>
            <a:endParaRPr lang="es-SV"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728" y="-24"/>
            <a:ext cx="6286544" cy="633394"/>
          </a:xfrm>
        </p:spPr>
        <p:txBody>
          <a:bodyPr>
            <a:normAutofit fontScale="90000"/>
          </a:bodyPr>
          <a:lstStyle/>
          <a:p>
            <a:r>
              <a:rPr lang="es-SV" b="1" dirty="0" err="1" smtClean="0"/>
              <a:t>The</a:t>
            </a:r>
            <a:r>
              <a:rPr lang="es-SV" b="1" dirty="0" smtClean="0"/>
              <a:t> </a:t>
            </a:r>
            <a:r>
              <a:rPr lang="es-SV" b="1" dirty="0" err="1" smtClean="0"/>
              <a:t>context</a:t>
            </a:r>
            <a:r>
              <a:rPr lang="es-SV" b="1" dirty="0" smtClean="0"/>
              <a:t>: </a:t>
            </a:r>
            <a:r>
              <a:rPr lang="es-SV" b="1" dirty="0" err="1" smtClean="0"/>
              <a:t>Climate</a:t>
            </a:r>
            <a:r>
              <a:rPr lang="es-SV" b="1" dirty="0" smtClean="0"/>
              <a:t> </a:t>
            </a:r>
            <a:r>
              <a:rPr lang="es-SV" b="1" dirty="0" err="1" smtClean="0"/>
              <a:t>Change</a:t>
            </a:r>
            <a:endParaRPr lang="es-SV" b="1" dirty="0"/>
          </a:p>
        </p:txBody>
      </p:sp>
      <p:graphicFrame>
        <p:nvGraphicFramePr>
          <p:cNvPr id="4" name="3 Marcador de contenido"/>
          <p:cNvGraphicFramePr>
            <a:graphicFrameLocks noGrp="1"/>
          </p:cNvGraphicFramePr>
          <p:nvPr>
            <p:ph sz="quarter" idx="1"/>
          </p:nvPr>
        </p:nvGraphicFramePr>
        <p:xfrm>
          <a:off x="214282" y="1357298"/>
          <a:ext cx="3000397" cy="3286147"/>
        </p:xfrm>
        <a:graphic>
          <a:graphicData uri="http://schemas.openxmlformats.org/drawingml/2006/table">
            <a:tbl>
              <a:tblPr/>
              <a:tblGrid>
                <a:gridCol w="658624"/>
                <a:gridCol w="731804"/>
                <a:gridCol w="731804"/>
                <a:gridCol w="878165"/>
              </a:tblGrid>
              <a:tr h="738861">
                <a:tc>
                  <a:txBody>
                    <a:bodyPr/>
                    <a:lstStyle/>
                    <a:p>
                      <a:pPr algn="just">
                        <a:lnSpc>
                          <a:spcPct val="115000"/>
                        </a:lnSpc>
                        <a:spcAft>
                          <a:spcPts val="0"/>
                        </a:spcAft>
                      </a:pPr>
                      <a:r>
                        <a:rPr lang="es-CL" sz="1050" b="1" dirty="0" smtClean="0">
                          <a:latin typeface="Arial Narrow"/>
                          <a:ea typeface="Times New Roman"/>
                          <a:cs typeface="Times New Roman"/>
                        </a:rPr>
                        <a:t>Country</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kumimoji="0" lang="es-SV" sz="1050" b="1" kern="1200" dirty="0" err="1" smtClean="0">
                          <a:solidFill>
                            <a:schemeClr val="tx1"/>
                          </a:solidFill>
                          <a:latin typeface="Arial Narrow"/>
                          <a:ea typeface="Times New Roman"/>
                          <a:cs typeface="Times New Roman"/>
                        </a:rPr>
                        <a:t>Percent</a:t>
                      </a:r>
                      <a:r>
                        <a:rPr kumimoji="0" lang="es-SV" sz="1050" b="1" kern="1200" dirty="0" smtClean="0">
                          <a:solidFill>
                            <a:schemeClr val="tx1"/>
                          </a:solidFill>
                          <a:latin typeface="Arial Narrow"/>
                          <a:ea typeface="Times New Roman"/>
                          <a:cs typeface="Times New Roman"/>
                        </a:rPr>
                        <a:t> of total </a:t>
                      </a:r>
                      <a:r>
                        <a:rPr kumimoji="0" lang="es-SV" sz="1050" b="1" kern="1200" dirty="0" err="1" smtClean="0">
                          <a:solidFill>
                            <a:schemeClr val="tx1"/>
                          </a:solidFill>
                          <a:latin typeface="Arial Narrow"/>
                          <a:ea typeface="Times New Roman"/>
                          <a:cs typeface="Times New Roman"/>
                        </a:rPr>
                        <a:t>area</a:t>
                      </a:r>
                      <a:r>
                        <a:rPr kumimoji="0" lang="es-SV" sz="1050" b="1" kern="1200" dirty="0" smtClean="0">
                          <a:solidFill>
                            <a:schemeClr val="tx1"/>
                          </a:solidFill>
                          <a:latin typeface="Arial Narrow"/>
                          <a:ea typeface="Times New Roman"/>
                          <a:cs typeface="Times New Roman"/>
                        </a:rPr>
                        <a:t> at </a:t>
                      </a:r>
                      <a:r>
                        <a:rPr kumimoji="0" lang="es-SV" sz="1050" b="1" kern="1200" dirty="0" err="1" smtClean="0">
                          <a:solidFill>
                            <a:schemeClr val="tx1"/>
                          </a:solidFill>
                          <a:latin typeface="Arial Narrow"/>
                          <a:ea typeface="Times New Roman"/>
                          <a:cs typeface="Times New Roman"/>
                        </a:rPr>
                        <a:t>risk</a:t>
                      </a:r>
                      <a:endParaRPr kumimoji="0" lang="es-SV" sz="1050" b="1" kern="1200" dirty="0" smtClean="0">
                        <a:solidFill>
                          <a:schemeClr val="tx1"/>
                        </a:solidFill>
                        <a:latin typeface="Arial Narrow"/>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err="1" smtClean="0">
                          <a:latin typeface="Arial Narrow"/>
                          <a:ea typeface="Times New Roman"/>
                          <a:cs typeface="Times New Roman"/>
                        </a:rPr>
                        <a:t>Percent</a:t>
                      </a:r>
                      <a:r>
                        <a:rPr lang="es-CL" sz="1050" b="1" baseline="0" dirty="0" smtClean="0">
                          <a:latin typeface="Arial Narrow"/>
                          <a:ea typeface="Times New Roman"/>
                          <a:cs typeface="Times New Roman"/>
                        </a:rPr>
                        <a:t> of </a:t>
                      </a:r>
                      <a:r>
                        <a:rPr lang="es-CL" sz="1050" b="1" baseline="0" dirty="0" err="1" smtClean="0">
                          <a:latin typeface="Arial Narrow"/>
                          <a:ea typeface="Times New Roman"/>
                          <a:cs typeface="Times New Roman"/>
                        </a:rPr>
                        <a:t>population</a:t>
                      </a:r>
                      <a:r>
                        <a:rPr lang="es-CL" sz="1050" b="1" baseline="0" dirty="0" smtClean="0">
                          <a:latin typeface="Arial Narrow"/>
                          <a:ea typeface="Times New Roman"/>
                          <a:cs typeface="Times New Roman"/>
                        </a:rPr>
                        <a:t> </a:t>
                      </a:r>
                      <a:r>
                        <a:rPr lang="es-CL" sz="1050" b="1" baseline="0" dirty="0" err="1" smtClean="0">
                          <a:latin typeface="Arial Narrow"/>
                          <a:ea typeface="Times New Roman"/>
                          <a:cs typeface="Times New Roman"/>
                        </a:rPr>
                        <a:t>area</a:t>
                      </a:r>
                      <a:r>
                        <a:rPr lang="es-CL" sz="1050" b="1" baseline="0" dirty="0" smtClean="0">
                          <a:latin typeface="Arial Narrow"/>
                          <a:ea typeface="Times New Roman"/>
                          <a:cs typeface="Times New Roman"/>
                        </a:rPr>
                        <a:t> at </a:t>
                      </a:r>
                      <a:r>
                        <a:rPr lang="es-CL" sz="1050" b="1" baseline="0" dirty="0" err="1" smtClean="0">
                          <a:latin typeface="Arial Narrow"/>
                          <a:ea typeface="Times New Roman"/>
                          <a:cs typeface="Times New Roman"/>
                        </a:rPr>
                        <a:t>risk</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err="1" smtClean="0">
                          <a:latin typeface="Arial Narrow"/>
                          <a:ea typeface="Times New Roman"/>
                          <a:cs typeface="Times New Roman"/>
                        </a:rPr>
                        <a:t>Percent</a:t>
                      </a:r>
                      <a:r>
                        <a:rPr lang="es-CL" sz="1050" b="1" dirty="0" smtClean="0">
                          <a:latin typeface="Arial Narrow"/>
                          <a:ea typeface="Times New Roman"/>
                          <a:cs typeface="Times New Roman"/>
                        </a:rPr>
                        <a:t> of GDP in </a:t>
                      </a:r>
                      <a:r>
                        <a:rPr lang="es-CL" sz="1050" b="1" dirty="0" err="1" smtClean="0">
                          <a:latin typeface="Arial Narrow"/>
                          <a:ea typeface="Times New Roman"/>
                          <a:cs typeface="Times New Roman"/>
                        </a:rPr>
                        <a:t>areas</a:t>
                      </a:r>
                      <a:r>
                        <a:rPr lang="es-CL" sz="1050" b="1" baseline="0" dirty="0" smtClean="0">
                          <a:latin typeface="Arial Narrow"/>
                          <a:ea typeface="Times New Roman"/>
                          <a:cs typeface="Times New Roman"/>
                        </a:rPr>
                        <a:t> at </a:t>
                      </a:r>
                      <a:r>
                        <a:rPr lang="es-CL" sz="1050" b="1" baseline="0" dirty="0" err="1" smtClean="0">
                          <a:latin typeface="Arial Narrow"/>
                          <a:ea typeface="Times New Roman"/>
                          <a:cs typeface="Times New Roman"/>
                        </a:rPr>
                        <a:t>risk</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1334">
                <a:tc>
                  <a:txBody>
                    <a:bodyPr/>
                    <a:lstStyle/>
                    <a:p>
                      <a:pPr>
                        <a:lnSpc>
                          <a:spcPct val="115000"/>
                        </a:lnSpc>
                        <a:spcAft>
                          <a:spcPts val="0"/>
                        </a:spcAft>
                      </a:pPr>
                      <a:r>
                        <a:rPr lang="es-CL" sz="1050" b="1" dirty="0">
                          <a:latin typeface="Arial Narrow"/>
                          <a:ea typeface="Times New Roman"/>
                          <a:cs typeface="Times New Roman"/>
                        </a:rPr>
                        <a:t>El Salvador </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0000"/>
                    </a:solidFill>
                  </a:tcPr>
                </a:tc>
                <a:tc>
                  <a:txBody>
                    <a:bodyPr/>
                    <a:lstStyle/>
                    <a:p>
                      <a:pPr>
                        <a:lnSpc>
                          <a:spcPct val="115000"/>
                        </a:lnSpc>
                        <a:spcAft>
                          <a:spcPts val="0"/>
                        </a:spcAft>
                      </a:pPr>
                      <a:r>
                        <a:rPr lang="es-CL" sz="1050" b="1" dirty="0">
                          <a:latin typeface="Arial Narrow"/>
                          <a:ea typeface="Times New Roman"/>
                          <a:cs typeface="Times New Roman"/>
                        </a:rPr>
                        <a:t>88.7 </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0000"/>
                    </a:solidFill>
                  </a:tcPr>
                </a:tc>
                <a:tc>
                  <a:txBody>
                    <a:bodyPr/>
                    <a:lstStyle/>
                    <a:p>
                      <a:pPr>
                        <a:lnSpc>
                          <a:spcPct val="115000"/>
                        </a:lnSpc>
                        <a:spcAft>
                          <a:spcPts val="0"/>
                        </a:spcAft>
                      </a:pPr>
                      <a:r>
                        <a:rPr lang="es-CL" sz="1050" b="1" dirty="0">
                          <a:latin typeface="Arial Narrow"/>
                          <a:ea typeface="Times New Roman"/>
                          <a:cs typeface="Times New Roman"/>
                        </a:rPr>
                        <a:t>95.4 </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0000"/>
                    </a:solidFill>
                  </a:tcPr>
                </a:tc>
                <a:tc>
                  <a:txBody>
                    <a:bodyPr/>
                    <a:lstStyle/>
                    <a:p>
                      <a:pPr>
                        <a:lnSpc>
                          <a:spcPct val="115000"/>
                        </a:lnSpc>
                        <a:spcAft>
                          <a:spcPts val="0"/>
                        </a:spcAft>
                      </a:pPr>
                      <a:r>
                        <a:rPr lang="es-CL" sz="1050" b="1" dirty="0">
                          <a:latin typeface="Arial Narrow"/>
                          <a:ea typeface="Times New Roman"/>
                          <a:cs typeface="Times New Roman"/>
                        </a:rPr>
                        <a:t>96.4</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0000"/>
                    </a:solidFill>
                  </a:tcPr>
                </a:tc>
              </a:tr>
              <a:tr h="486488">
                <a:tc>
                  <a:txBody>
                    <a:bodyPr/>
                    <a:lstStyle/>
                    <a:p>
                      <a:pPr algn="just">
                        <a:lnSpc>
                          <a:spcPct val="115000"/>
                        </a:lnSpc>
                        <a:spcAft>
                          <a:spcPts val="0"/>
                        </a:spcAft>
                      </a:pPr>
                      <a:r>
                        <a:rPr lang="es-CL" sz="1050" b="1" dirty="0">
                          <a:latin typeface="Arial Narrow"/>
                          <a:ea typeface="Times New Roman"/>
                          <a:cs typeface="Times New Roman"/>
                        </a:rPr>
                        <a:t>Guatemala </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52.7</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92.1</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a:latin typeface="Arial Narrow"/>
                          <a:ea typeface="Times New Roman"/>
                          <a:cs typeface="Times New Roman"/>
                        </a:rPr>
                        <a:t>92.2</a:t>
                      </a:r>
                      <a:endParaRPr lang="es-SV" sz="1050" b="1">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88">
                <a:tc>
                  <a:txBody>
                    <a:bodyPr/>
                    <a:lstStyle/>
                    <a:p>
                      <a:pPr algn="just">
                        <a:lnSpc>
                          <a:spcPct val="115000"/>
                        </a:lnSpc>
                        <a:spcAft>
                          <a:spcPts val="0"/>
                        </a:spcAft>
                      </a:pPr>
                      <a:r>
                        <a:rPr lang="es-CL" sz="1050" b="1" dirty="0">
                          <a:latin typeface="Arial Narrow"/>
                          <a:ea typeface="Times New Roman"/>
                          <a:cs typeface="Times New Roman"/>
                        </a:rPr>
                        <a:t>Costa Rica </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a:latin typeface="Arial Narrow"/>
                          <a:ea typeface="Times New Roman"/>
                          <a:cs typeface="Times New Roman"/>
                        </a:rPr>
                        <a:t>51.9</a:t>
                      </a:r>
                      <a:endParaRPr lang="es-SV" sz="1050" b="1">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84.8</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86.6</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88">
                <a:tc>
                  <a:txBody>
                    <a:bodyPr/>
                    <a:lstStyle/>
                    <a:p>
                      <a:pPr algn="just">
                        <a:lnSpc>
                          <a:spcPct val="115000"/>
                        </a:lnSpc>
                        <a:spcAft>
                          <a:spcPts val="0"/>
                        </a:spcAft>
                      </a:pPr>
                      <a:r>
                        <a:rPr lang="es-CL" sz="1050" b="1">
                          <a:latin typeface="Arial Narrow"/>
                          <a:ea typeface="Times New Roman"/>
                          <a:cs typeface="Times New Roman"/>
                        </a:rPr>
                        <a:t>Nicaragua </a:t>
                      </a:r>
                      <a:endParaRPr lang="es-SV" sz="1050" b="1">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21.6</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a:latin typeface="Arial Narrow"/>
                          <a:ea typeface="Times New Roman"/>
                          <a:cs typeface="Times New Roman"/>
                        </a:rPr>
                        <a:t>68.7</a:t>
                      </a:r>
                      <a:endParaRPr lang="es-SV" sz="1050" b="1">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67.9</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488">
                <a:tc>
                  <a:txBody>
                    <a:bodyPr/>
                    <a:lstStyle/>
                    <a:p>
                      <a:pPr algn="just">
                        <a:lnSpc>
                          <a:spcPct val="115000"/>
                        </a:lnSpc>
                        <a:spcAft>
                          <a:spcPts val="0"/>
                        </a:spcAft>
                      </a:pPr>
                      <a:r>
                        <a:rPr lang="es-CL" sz="1050" b="1">
                          <a:latin typeface="Arial Narrow"/>
                          <a:ea typeface="Times New Roman"/>
                          <a:cs typeface="Times New Roman"/>
                        </a:rPr>
                        <a:t>Honduras </a:t>
                      </a:r>
                      <a:endParaRPr lang="es-SV" sz="1050" b="1">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19.0</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56.0</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CL" sz="1050" b="1" dirty="0">
                          <a:latin typeface="Arial Narrow"/>
                          <a:ea typeface="Times New Roman"/>
                          <a:cs typeface="Times New Roman"/>
                        </a:rPr>
                        <a:t>56.5</a:t>
                      </a:r>
                      <a:endParaRPr lang="es-SV" sz="1050" b="1" dirty="0">
                        <a:latin typeface="Calibri"/>
                        <a:ea typeface="Times New Roman"/>
                        <a:cs typeface="Times New Roman"/>
                      </a:endParaRPr>
                    </a:p>
                  </a:txBody>
                  <a:tcPr marL="27501" marR="275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14282" y="785794"/>
            <a:ext cx="3000396" cy="600164"/>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100" b="1" dirty="0" smtClean="0">
                <a:latin typeface="Book Antiqua" pitchFamily="18" charset="0"/>
                <a:ea typeface="Times New Roman" pitchFamily="18" charset="0"/>
                <a:cs typeface="Calibri" pitchFamily="34" charset="0"/>
              </a:rPr>
              <a:t>Central America Countries with High Vulnerability Based on Economic Risk to GDP  from Two or More Hazards</a:t>
            </a:r>
            <a:endParaRPr kumimoji="0" lang="es-CL"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CuadroTexto"/>
          <p:cNvSpPr txBox="1"/>
          <p:nvPr/>
        </p:nvSpPr>
        <p:spPr>
          <a:xfrm>
            <a:off x="357158" y="4397225"/>
            <a:ext cx="1571636" cy="246221"/>
          </a:xfrm>
          <a:prstGeom prst="rect">
            <a:avLst/>
          </a:prstGeom>
          <a:solidFill>
            <a:schemeClr val="bg1"/>
          </a:solidFill>
        </p:spPr>
        <p:txBody>
          <a:bodyPr wrap="square" rtlCol="0">
            <a:spAutoFit/>
          </a:bodyPr>
          <a:lstStyle/>
          <a:p>
            <a:r>
              <a:rPr lang="es-SV" sz="1000" dirty="0" err="1" smtClean="0"/>
              <a:t>Source</a:t>
            </a:r>
            <a:r>
              <a:rPr lang="es-SV" sz="1000" dirty="0" smtClean="0"/>
              <a:t>: </a:t>
            </a:r>
            <a:r>
              <a:rPr lang="es-SV" sz="1000" dirty="0" err="1" smtClean="0"/>
              <a:t>World</a:t>
            </a:r>
            <a:r>
              <a:rPr lang="es-SV" sz="1000" dirty="0" smtClean="0"/>
              <a:t> Bank, 2006</a:t>
            </a:r>
            <a:endParaRPr lang="es-SV" sz="1000" dirty="0"/>
          </a:p>
        </p:txBody>
      </p:sp>
      <p:pic>
        <p:nvPicPr>
          <p:cNvPr id="8" name="7 Imagen"/>
          <p:cNvPicPr/>
          <p:nvPr/>
        </p:nvPicPr>
        <p:blipFill>
          <a:blip r:embed="rId2" cstate="print"/>
          <a:srcRect l="4688" t="32914" r="15750" b="7414"/>
          <a:stretch>
            <a:fillRect/>
          </a:stretch>
        </p:blipFill>
        <p:spPr bwMode="auto">
          <a:xfrm>
            <a:off x="3214678" y="1285860"/>
            <a:ext cx="5929322" cy="3357586"/>
          </a:xfrm>
          <a:prstGeom prst="rect">
            <a:avLst/>
          </a:prstGeom>
          <a:noFill/>
          <a:ln w="9525">
            <a:solidFill>
              <a:schemeClr val="tx1"/>
            </a:solidFill>
            <a:miter lim="800000"/>
            <a:headEnd/>
            <a:tailEnd/>
          </a:ln>
          <a:effectLst/>
        </p:spPr>
      </p:pic>
      <p:sp>
        <p:nvSpPr>
          <p:cNvPr id="9" name="8 CuadroTexto"/>
          <p:cNvSpPr txBox="1"/>
          <p:nvPr/>
        </p:nvSpPr>
        <p:spPr>
          <a:xfrm>
            <a:off x="3214678" y="785794"/>
            <a:ext cx="5929322" cy="523220"/>
          </a:xfrm>
          <a:prstGeom prst="rect">
            <a:avLst/>
          </a:prstGeom>
          <a:solidFill>
            <a:schemeClr val="bg1"/>
          </a:solidFill>
          <a:ln>
            <a:solidFill>
              <a:schemeClr val="bg1">
                <a:lumMod val="50000"/>
              </a:schemeClr>
            </a:solidFill>
          </a:ln>
        </p:spPr>
        <p:txBody>
          <a:bodyPr wrap="square" rtlCol="0">
            <a:spAutoFit/>
          </a:bodyPr>
          <a:lstStyle/>
          <a:p>
            <a:pPr algn="ctr"/>
            <a:r>
              <a:rPr lang="en-US" sz="1400" dirty="0" smtClean="0"/>
              <a:t>Tropical cyclones and low pressure systems that caused torrential rains in El Salvador 1961-2011</a:t>
            </a:r>
            <a:endParaRPr lang="es-SV" sz="1400" dirty="0"/>
          </a:p>
        </p:txBody>
      </p:sp>
      <p:sp>
        <p:nvSpPr>
          <p:cNvPr id="10" name="9 CuadroTexto"/>
          <p:cNvSpPr txBox="1"/>
          <p:nvPr/>
        </p:nvSpPr>
        <p:spPr>
          <a:xfrm>
            <a:off x="6715108" y="4274114"/>
            <a:ext cx="2428892" cy="369332"/>
          </a:xfrm>
          <a:prstGeom prst="rect">
            <a:avLst/>
          </a:prstGeom>
          <a:solidFill>
            <a:schemeClr val="bg1"/>
          </a:solidFill>
        </p:spPr>
        <p:txBody>
          <a:bodyPr wrap="square" rtlCol="0">
            <a:spAutoFit/>
          </a:bodyPr>
          <a:lstStyle/>
          <a:p>
            <a:pPr algn="ctr"/>
            <a:r>
              <a:rPr lang="es-SV" sz="900" dirty="0" err="1" smtClean="0"/>
              <a:t>Source</a:t>
            </a:r>
            <a:r>
              <a:rPr lang="es-SV" sz="900" dirty="0" smtClean="0"/>
              <a:t>: </a:t>
            </a:r>
            <a:r>
              <a:rPr lang="es-SV" sz="900" dirty="0" err="1" smtClean="0"/>
              <a:t>Ministry</a:t>
            </a:r>
            <a:r>
              <a:rPr lang="es-SV" sz="900" dirty="0" smtClean="0"/>
              <a:t> </a:t>
            </a:r>
            <a:r>
              <a:rPr lang="es-SV" sz="900" dirty="0" err="1" smtClean="0"/>
              <a:t>on</a:t>
            </a:r>
            <a:r>
              <a:rPr lang="es-SV" sz="900" dirty="0" smtClean="0"/>
              <a:t> </a:t>
            </a:r>
            <a:r>
              <a:rPr lang="es-SV" sz="900" dirty="0" err="1" smtClean="0"/>
              <a:t>Environment</a:t>
            </a:r>
            <a:r>
              <a:rPr lang="es-SV" sz="900" dirty="0" smtClean="0"/>
              <a:t> and Natural </a:t>
            </a:r>
            <a:r>
              <a:rPr lang="es-SV" sz="900" dirty="0" err="1" smtClean="0"/>
              <a:t>Resources</a:t>
            </a:r>
            <a:r>
              <a:rPr lang="es-SV" sz="900" dirty="0" smtClean="0"/>
              <a:t> (MARN).</a:t>
            </a:r>
            <a:endParaRPr lang="es-SV" sz="900" dirty="0"/>
          </a:p>
        </p:txBody>
      </p:sp>
      <p:sp>
        <p:nvSpPr>
          <p:cNvPr id="12" name="11 CuadroTexto"/>
          <p:cNvSpPr txBox="1"/>
          <p:nvPr/>
        </p:nvSpPr>
        <p:spPr>
          <a:xfrm>
            <a:off x="7072298" y="1538575"/>
            <a:ext cx="2071702" cy="461665"/>
          </a:xfrm>
          <a:prstGeom prst="rect">
            <a:avLst/>
          </a:prstGeom>
          <a:solidFill>
            <a:schemeClr val="bg1"/>
          </a:solidFill>
        </p:spPr>
        <p:txBody>
          <a:bodyPr wrap="square" rtlCol="0">
            <a:spAutoFit/>
          </a:bodyPr>
          <a:lstStyle/>
          <a:p>
            <a:r>
              <a:rPr lang="es-SV" sz="1200" b="1" dirty="0" err="1" smtClean="0">
                <a:solidFill>
                  <a:srgbClr val="002060"/>
                </a:solidFill>
              </a:rPr>
              <a:t>From</a:t>
            </a:r>
            <a:r>
              <a:rPr lang="es-SV" sz="1200" b="1" dirty="0" smtClean="0">
                <a:solidFill>
                  <a:srgbClr val="002060"/>
                </a:solidFill>
              </a:rPr>
              <a:t> </a:t>
            </a:r>
            <a:r>
              <a:rPr lang="es-SV" sz="1200" b="1" dirty="0" err="1" smtClean="0">
                <a:solidFill>
                  <a:srgbClr val="002060"/>
                </a:solidFill>
              </a:rPr>
              <a:t>the</a:t>
            </a:r>
            <a:r>
              <a:rPr lang="es-SV" sz="1200" b="1" dirty="0" smtClean="0">
                <a:solidFill>
                  <a:srgbClr val="002060"/>
                </a:solidFill>
              </a:rPr>
              <a:t> </a:t>
            </a:r>
            <a:r>
              <a:rPr lang="es-SV" sz="1200" b="1" dirty="0" err="1" smtClean="0">
                <a:solidFill>
                  <a:srgbClr val="002060"/>
                </a:solidFill>
              </a:rPr>
              <a:t>Pacific</a:t>
            </a:r>
            <a:r>
              <a:rPr lang="es-SV" sz="1200" b="1" dirty="0" smtClean="0">
                <a:solidFill>
                  <a:srgbClr val="002060"/>
                </a:solidFill>
              </a:rPr>
              <a:t> </a:t>
            </a:r>
            <a:r>
              <a:rPr lang="es-SV" sz="1200" b="1" dirty="0" err="1" smtClean="0">
                <a:solidFill>
                  <a:srgbClr val="002060"/>
                </a:solidFill>
              </a:rPr>
              <a:t>Ocean</a:t>
            </a:r>
            <a:endParaRPr lang="es-SV" sz="1200" b="1" dirty="0" smtClean="0">
              <a:solidFill>
                <a:srgbClr val="002060"/>
              </a:solidFill>
            </a:endParaRPr>
          </a:p>
          <a:p>
            <a:r>
              <a:rPr lang="es-SV" sz="1200" b="1" dirty="0" err="1" smtClean="0">
                <a:solidFill>
                  <a:schemeClr val="accent3">
                    <a:lumMod val="50000"/>
                  </a:schemeClr>
                </a:solidFill>
              </a:rPr>
              <a:t>From</a:t>
            </a:r>
            <a:r>
              <a:rPr lang="es-SV" sz="1200" b="1" dirty="0" smtClean="0">
                <a:solidFill>
                  <a:schemeClr val="accent3">
                    <a:lumMod val="50000"/>
                  </a:schemeClr>
                </a:solidFill>
              </a:rPr>
              <a:t> </a:t>
            </a:r>
            <a:r>
              <a:rPr lang="es-SV" sz="1200" b="1" dirty="0" err="1" smtClean="0">
                <a:solidFill>
                  <a:schemeClr val="accent3">
                    <a:lumMod val="50000"/>
                  </a:schemeClr>
                </a:solidFill>
              </a:rPr>
              <a:t>the</a:t>
            </a:r>
            <a:r>
              <a:rPr lang="es-SV" sz="1200" b="1" dirty="0" smtClean="0">
                <a:solidFill>
                  <a:schemeClr val="accent3">
                    <a:lumMod val="50000"/>
                  </a:schemeClr>
                </a:solidFill>
              </a:rPr>
              <a:t> </a:t>
            </a:r>
            <a:r>
              <a:rPr lang="es-SV" sz="1200" b="1" dirty="0" err="1" smtClean="0">
                <a:solidFill>
                  <a:schemeClr val="accent3">
                    <a:lumMod val="50000"/>
                  </a:schemeClr>
                </a:solidFill>
              </a:rPr>
              <a:t>Atlantic</a:t>
            </a:r>
            <a:r>
              <a:rPr lang="es-SV" sz="1200" b="1" dirty="0" smtClean="0">
                <a:solidFill>
                  <a:schemeClr val="accent3">
                    <a:lumMod val="50000"/>
                  </a:schemeClr>
                </a:solidFill>
              </a:rPr>
              <a:t> </a:t>
            </a:r>
            <a:r>
              <a:rPr lang="es-SV" sz="1200" b="1" dirty="0" err="1" smtClean="0">
                <a:solidFill>
                  <a:schemeClr val="accent3">
                    <a:lumMod val="50000"/>
                  </a:schemeClr>
                </a:solidFill>
              </a:rPr>
              <a:t>Ocean</a:t>
            </a:r>
            <a:endParaRPr lang="es-SV" sz="1200" b="1" dirty="0">
              <a:solidFill>
                <a:schemeClr val="accent3">
                  <a:lumMod val="50000"/>
                </a:schemeClr>
              </a:solidFill>
            </a:endParaRPr>
          </a:p>
        </p:txBody>
      </p:sp>
      <p:sp>
        <p:nvSpPr>
          <p:cNvPr id="13" name="12 CuadroTexto"/>
          <p:cNvSpPr txBox="1"/>
          <p:nvPr/>
        </p:nvSpPr>
        <p:spPr>
          <a:xfrm>
            <a:off x="142876" y="4786322"/>
            <a:ext cx="9001156" cy="1769715"/>
          </a:xfrm>
          <a:prstGeom prst="rect">
            <a:avLst/>
          </a:prstGeom>
          <a:solidFill>
            <a:schemeClr val="bg1"/>
          </a:solidFill>
        </p:spPr>
        <p:txBody>
          <a:bodyPr wrap="square" rtlCol="0">
            <a:spAutoFit/>
          </a:bodyPr>
          <a:lstStyle/>
          <a:p>
            <a:pPr>
              <a:buFont typeface="Arial" pitchFamily="34" charset="0"/>
              <a:buChar char="•"/>
            </a:pPr>
            <a:r>
              <a:rPr lang="en-US" dirty="0" smtClean="0"/>
              <a:t> </a:t>
            </a:r>
            <a:r>
              <a:rPr lang="en-US" sz="1500" dirty="0" smtClean="0">
                <a:solidFill>
                  <a:schemeClr val="tx2"/>
                </a:solidFill>
              </a:rPr>
              <a:t>Extreme events such as hurricanes and tropical storms intensify and increase their frequency in the Caribbean basin and Central America (IPCC). </a:t>
            </a:r>
          </a:p>
          <a:p>
            <a:pPr>
              <a:buFont typeface="Arial" pitchFamily="34" charset="0"/>
              <a:buChar char="•"/>
            </a:pPr>
            <a:r>
              <a:rPr lang="en-US" sz="1500" dirty="0" smtClean="0">
                <a:solidFill>
                  <a:schemeClr val="tx2"/>
                </a:solidFill>
              </a:rPr>
              <a:t>The impacts of climate change threaten the future of development in Central America region highly exposed and vulnerable because of their socioeconomic status.</a:t>
            </a:r>
          </a:p>
          <a:p>
            <a:pPr>
              <a:buFont typeface="Arial" pitchFamily="34" charset="0"/>
              <a:buChar char="•"/>
            </a:pPr>
            <a:r>
              <a:rPr lang="en-US" sz="1500" dirty="0" smtClean="0">
                <a:solidFill>
                  <a:schemeClr val="tx2"/>
                </a:solidFill>
              </a:rPr>
              <a:t>El Salvador is an extreme case. The increase of extreme events from the Pacific Ocean has increased the economic and human damage: E96/Ida (2009), Agatha (2010) and DT12E (2011) left a total of 244 people died and losses of U.S. $ 1.300 million.</a:t>
            </a:r>
            <a:endParaRPr lang="es-SV" sz="1500" dirty="0" smtClean="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785834"/>
          </a:xfrm>
        </p:spPr>
        <p:txBody>
          <a:bodyPr/>
          <a:lstStyle/>
          <a:p>
            <a:r>
              <a:rPr lang="es-SV" b="1" dirty="0" smtClean="0"/>
              <a:t>Responses </a:t>
            </a:r>
            <a:r>
              <a:rPr lang="es-SV" b="1" dirty="0" err="1" smtClean="0"/>
              <a:t>from</a:t>
            </a:r>
            <a:r>
              <a:rPr lang="es-SV" b="1" dirty="0" smtClean="0"/>
              <a:t> </a:t>
            </a:r>
            <a:r>
              <a:rPr lang="es-SV" b="1" dirty="0" err="1" smtClean="0"/>
              <a:t>public</a:t>
            </a:r>
            <a:r>
              <a:rPr lang="es-SV" b="1" dirty="0" smtClean="0"/>
              <a:t> </a:t>
            </a:r>
            <a:r>
              <a:rPr lang="es-SV" b="1" dirty="0" err="1" smtClean="0"/>
              <a:t>policy</a:t>
            </a:r>
            <a:endParaRPr lang="es-SV" b="1" dirty="0"/>
          </a:p>
        </p:txBody>
      </p:sp>
      <p:sp>
        <p:nvSpPr>
          <p:cNvPr id="3" name="2 Marcador de contenido"/>
          <p:cNvSpPr>
            <a:spLocks noGrp="1"/>
          </p:cNvSpPr>
          <p:nvPr>
            <p:ph sz="quarter" idx="1"/>
          </p:nvPr>
        </p:nvSpPr>
        <p:spPr>
          <a:xfrm>
            <a:off x="285720" y="1214422"/>
            <a:ext cx="4114800" cy="4937760"/>
          </a:xfrm>
        </p:spPr>
        <p:txBody>
          <a:bodyPr>
            <a:normAutofit lnSpcReduction="10000"/>
          </a:bodyPr>
          <a:lstStyle/>
          <a:p>
            <a:r>
              <a:rPr lang="en-US" sz="1800" dirty="0" smtClean="0"/>
              <a:t>Promoting economic change in a </a:t>
            </a:r>
            <a:r>
              <a:rPr lang="en-US" sz="1800" dirty="0" smtClean="0"/>
              <a:t>economically </a:t>
            </a:r>
            <a:r>
              <a:rPr lang="en-US" sz="1800" dirty="0" smtClean="0"/>
              <a:t>stagnant country</a:t>
            </a:r>
            <a:r>
              <a:rPr lang="en-US" sz="1800" dirty="0" smtClean="0"/>
              <a:t>:</a:t>
            </a:r>
            <a:endParaRPr lang="en-US" sz="1800" dirty="0" smtClean="0"/>
          </a:p>
          <a:p>
            <a:pPr lvl="1"/>
            <a:r>
              <a:rPr lang="en-US" sz="1500" dirty="0" smtClean="0"/>
              <a:t>North American cooperation policies in El Salvador to promote economic recovery: FOMILENIO II for the development of the Coast Zone (U.S. $ 300 million) supported by the Millennium Challenge Corporation. Focused on creating conditions to promote private investment.</a:t>
            </a:r>
          </a:p>
          <a:p>
            <a:pPr lvl="1"/>
            <a:r>
              <a:rPr lang="en-US" sz="1500" dirty="0" smtClean="0"/>
              <a:t>“Partnership for Growth Program” (</a:t>
            </a:r>
            <a:r>
              <a:rPr lang="en-US" sz="1500" dirty="0" err="1" smtClean="0"/>
              <a:t>Obama´s</a:t>
            </a:r>
            <a:r>
              <a:rPr lang="en-US" sz="1500" dirty="0" smtClean="0"/>
              <a:t> initiative): report on the obstacles to economic growth in El Salvador, pointing to two binding constraints to growth: the violence and insecurity and low productivity in the </a:t>
            </a:r>
            <a:r>
              <a:rPr lang="en-US" sz="1500" dirty="0" err="1" smtClean="0"/>
              <a:t>tradeable</a:t>
            </a:r>
            <a:r>
              <a:rPr lang="en-US" sz="1500" dirty="0" smtClean="0"/>
              <a:t> sector.</a:t>
            </a:r>
          </a:p>
          <a:p>
            <a:pPr lvl="1"/>
            <a:r>
              <a:rPr lang="en-US" sz="1500" dirty="0" smtClean="0"/>
              <a:t>The scenario of development in El Salvador combines three key elements: territory, private investment and addressing social and environmental vulnerabilities especially related to climate change.</a:t>
            </a:r>
          </a:p>
          <a:p>
            <a:endParaRPr lang="en-US" sz="1800" dirty="0" smtClean="0"/>
          </a:p>
          <a:p>
            <a:endParaRPr lang="en-US" sz="1800" dirty="0" smtClean="0"/>
          </a:p>
          <a:p>
            <a:endParaRPr lang="es-SV" dirty="0"/>
          </a:p>
        </p:txBody>
      </p:sp>
      <p:sp>
        <p:nvSpPr>
          <p:cNvPr id="4" name="2 Marcador de contenido"/>
          <p:cNvSpPr txBox="1">
            <a:spLocks/>
          </p:cNvSpPr>
          <p:nvPr/>
        </p:nvSpPr>
        <p:spPr>
          <a:xfrm>
            <a:off x="4643438" y="1142984"/>
            <a:ext cx="4114800" cy="4937760"/>
          </a:xfrm>
          <a:prstGeom prst="rect">
            <a:avLst/>
          </a:prstGeom>
        </p:spPr>
        <p:txBody>
          <a:bodyPr vert="horz">
            <a:normAutofit/>
          </a:bodyPr>
          <a:lstStyle/>
          <a:p>
            <a:pPr marL="274320" lvl="0" indent="-274320">
              <a:spcBef>
                <a:spcPts val="600"/>
              </a:spcBef>
              <a:buClr>
                <a:schemeClr val="accent1"/>
              </a:buClr>
              <a:buSzPct val="76000"/>
              <a:buFont typeface="Wingdings 3"/>
              <a:buChar char=""/>
            </a:pPr>
            <a:r>
              <a:rPr lang="en-US" dirty="0" smtClean="0"/>
              <a:t>Institutional transformation to address climate change:</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ts val="600"/>
              </a:spcBef>
              <a:buClr>
                <a:schemeClr val="accent1"/>
              </a:buClr>
              <a:buSzPct val="76000"/>
              <a:buFont typeface="Wingdings 3"/>
              <a:buChar char=""/>
            </a:pPr>
            <a:r>
              <a:rPr lang="en-US" sz="1500" dirty="0" smtClean="0">
                <a:solidFill>
                  <a:schemeClr val="tx2"/>
                </a:solidFill>
              </a:rPr>
              <a:t>The State recognizes: "environmental degradation and climate variability are an obstacle to improving the quality of life and build a robust economy, competitive, able to grow and create quality jobs." (National Environmental Policy)</a:t>
            </a:r>
          </a:p>
          <a:p>
            <a:pPr marL="274320" lvl="0" indent="-274320">
              <a:spcBef>
                <a:spcPts val="600"/>
              </a:spcBef>
              <a:buClr>
                <a:schemeClr val="accent1"/>
              </a:buClr>
              <a:buSzPct val="76000"/>
              <a:buFont typeface="Wingdings 3"/>
              <a:buChar char=""/>
            </a:pPr>
            <a:r>
              <a:rPr lang="en-US" sz="1500" dirty="0" smtClean="0">
                <a:solidFill>
                  <a:schemeClr val="tx2"/>
                </a:solidFill>
              </a:rPr>
              <a:t>Actions to adapt the social and productive infrastructure to climate change: Ministry of Public Works create the Climate Change Adaptation and Strategic Risk Management Department.</a:t>
            </a:r>
          </a:p>
          <a:p>
            <a:pPr marL="274320" lvl="0" indent="-274320">
              <a:spcBef>
                <a:spcPts val="600"/>
              </a:spcBef>
              <a:buClr>
                <a:schemeClr val="accent1"/>
              </a:buClr>
              <a:buSzPct val="76000"/>
              <a:buFont typeface="Wingdings 3"/>
              <a:buChar char=""/>
            </a:pPr>
            <a:r>
              <a:rPr lang="en-US" sz="1500" dirty="0" smtClean="0">
                <a:solidFill>
                  <a:schemeClr val="tx2"/>
                </a:solidFill>
              </a:rPr>
              <a:t>Reorientation of public finances: IDB approved a loan of $ 200 million under the “Program for Fiscal Sustainability and Climate Change Adaptation”: institutional </a:t>
            </a:r>
            <a:r>
              <a:rPr lang="es-SV" sz="1500" dirty="0" err="1" smtClean="0">
                <a:solidFill>
                  <a:schemeClr val="tx2"/>
                </a:solidFill>
              </a:rPr>
              <a:t>strengthening</a:t>
            </a:r>
            <a:r>
              <a:rPr lang="es-SV" sz="1500" dirty="0" smtClean="0">
                <a:solidFill>
                  <a:schemeClr val="tx2"/>
                </a:solidFill>
              </a:rPr>
              <a:t> and </a:t>
            </a:r>
            <a:r>
              <a:rPr lang="en-US" sz="1500" dirty="0" smtClean="0">
                <a:solidFill>
                  <a:schemeClr val="tx2"/>
                </a:solidFill>
              </a:rPr>
              <a:t>policies for climate change adaptation and risk management.</a:t>
            </a:r>
            <a:endParaRPr lang="es-SV" sz="1500" dirty="0" smtClean="0">
              <a:solidFill>
                <a:schemeClr val="tx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314"/>
            <a:ext cx="8472518" cy="857232"/>
          </a:xfrm>
        </p:spPr>
        <p:txBody>
          <a:bodyPr>
            <a:noAutofit/>
          </a:bodyPr>
          <a:lstStyle/>
          <a:p>
            <a:r>
              <a:rPr lang="es-SV" sz="2800" b="1" dirty="0" smtClean="0"/>
              <a:t>Territorial Dynamics in Chalatenango-Cerrón Grande</a:t>
            </a:r>
            <a:endParaRPr lang="es-SV" sz="2800" b="1" dirty="0"/>
          </a:p>
        </p:txBody>
      </p:sp>
      <p:sp>
        <p:nvSpPr>
          <p:cNvPr id="5" name="4 CuadroTexto"/>
          <p:cNvSpPr txBox="1"/>
          <p:nvPr/>
        </p:nvSpPr>
        <p:spPr>
          <a:xfrm>
            <a:off x="6072198" y="1333577"/>
            <a:ext cx="3071802" cy="4278094"/>
          </a:xfrm>
          <a:prstGeom prst="rect">
            <a:avLst/>
          </a:prstGeom>
          <a:solidFill>
            <a:schemeClr val="bg1"/>
          </a:solidFill>
        </p:spPr>
        <p:txBody>
          <a:bodyPr wrap="square" rtlCol="0">
            <a:spAutoFit/>
          </a:bodyPr>
          <a:lstStyle/>
          <a:p>
            <a:pPr>
              <a:buFont typeface="Arial" pitchFamily="34" charset="0"/>
              <a:buChar char="•"/>
            </a:pPr>
            <a:r>
              <a:rPr lang="en-US" sz="1600" dirty="0" smtClean="0">
                <a:solidFill>
                  <a:schemeClr val="tx2"/>
                </a:solidFill>
              </a:rPr>
              <a:t>Provided  workforce for the agro-export model.</a:t>
            </a:r>
          </a:p>
          <a:p>
            <a:pPr>
              <a:buFont typeface="Arial" pitchFamily="34" charset="0"/>
              <a:buChar char="•"/>
            </a:pPr>
            <a:r>
              <a:rPr lang="en-US" sz="1600" dirty="0" smtClean="0">
                <a:solidFill>
                  <a:schemeClr val="tx2"/>
                </a:solidFill>
              </a:rPr>
              <a:t>Predominance of subsistence agriculture on hillsides.</a:t>
            </a:r>
          </a:p>
          <a:p>
            <a:pPr>
              <a:buFont typeface="Arial" pitchFamily="34" charset="0"/>
              <a:buChar char="•"/>
            </a:pPr>
            <a:r>
              <a:rPr lang="en-US" sz="1600" dirty="0" smtClean="0">
                <a:solidFill>
                  <a:schemeClr val="tx2"/>
                </a:solidFill>
              </a:rPr>
              <a:t>Strong </a:t>
            </a:r>
            <a:r>
              <a:rPr lang="en-US" sz="1600" dirty="0" err="1" smtClean="0">
                <a:solidFill>
                  <a:schemeClr val="tx2"/>
                </a:solidFill>
              </a:rPr>
              <a:t>campesino</a:t>
            </a:r>
            <a:r>
              <a:rPr lang="en-US" sz="1600" dirty="0" smtClean="0">
                <a:solidFill>
                  <a:schemeClr val="tx2"/>
                </a:solidFill>
              </a:rPr>
              <a:t> organizations during the seventies.</a:t>
            </a:r>
          </a:p>
          <a:p>
            <a:pPr>
              <a:buFont typeface="Arial" pitchFamily="34" charset="0"/>
              <a:buChar char="•"/>
            </a:pPr>
            <a:r>
              <a:rPr lang="es-SV" sz="1600" dirty="0" smtClean="0">
                <a:solidFill>
                  <a:schemeClr val="tx2"/>
                </a:solidFill>
              </a:rPr>
              <a:t>Civil </a:t>
            </a:r>
            <a:r>
              <a:rPr lang="es-SV" sz="1600" dirty="0" err="1" smtClean="0">
                <a:solidFill>
                  <a:schemeClr val="tx2"/>
                </a:solidFill>
              </a:rPr>
              <a:t>war</a:t>
            </a:r>
            <a:r>
              <a:rPr lang="es-SV" sz="1600" dirty="0" smtClean="0">
                <a:solidFill>
                  <a:schemeClr val="tx2"/>
                </a:solidFill>
              </a:rPr>
              <a:t> and </a:t>
            </a:r>
            <a:r>
              <a:rPr lang="es-SV" sz="1600" dirty="0" err="1" smtClean="0">
                <a:solidFill>
                  <a:schemeClr val="tx2"/>
                </a:solidFill>
              </a:rPr>
              <a:t>economic</a:t>
            </a:r>
            <a:r>
              <a:rPr lang="es-SV" sz="1600" dirty="0" smtClean="0">
                <a:solidFill>
                  <a:schemeClr val="tx2"/>
                </a:solidFill>
              </a:rPr>
              <a:t> crisis produce </a:t>
            </a:r>
            <a:r>
              <a:rPr lang="es-SV" sz="1600" dirty="0" err="1" smtClean="0">
                <a:solidFill>
                  <a:schemeClr val="tx2"/>
                </a:solidFill>
              </a:rPr>
              <a:t>population</a:t>
            </a:r>
            <a:r>
              <a:rPr lang="es-SV" sz="1600" dirty="0" smtClean="0">
                <a:solidFill>
                  <a:schemeClr val="tx2"/>
                </a:solidFill>
              </a:rPr>
              <a:t> </a:t>
            </a:r>
            <a:r>
              <a:rPr lang="es-SV" sz="1600" dirty="0" err="1" smtClean="0">
                <a:solidFill>
                  <a:schemeClr val="tx2"/>
                </a:solidFill>
              </a:rPr>
              <a:t>displacements</a:t>
            </a:r>
            <a:r>
              <a:rPr lang="es-SV" sz="1600" dirty="0" smtClean="0">
                <a:solidFill>
                  <a:schemeClr val="tx2"/>
                </a:solidFill>
              </a:rPr>
              <a:t>, </a:t>
            </a:r>
            <a:r>
              <a:rPr lang="es-SV" sz="1600" dirty="0" err="1" smtClean="0">
                <a:solidFill>
                  <a:schemeClr val="tx2"/>
                </a:solidFill>
              </a:rPr>
              <a:t>migrations</a:t>
            </a:r>
            <a:r>
              <a:rPr lang="es-SV" sz="1600" dirty="0" smtClean="0">
                <a:solidFill>
                  <a:schemeClr val="tx2"/>
                </a:solidFill>
              </a:rPr>
              <a:t> and </a:t>
            </a:r>
            <a:r>
              <a:rPr lang="es-SV" sz="1600" dirty="0" err="1" smtClean="0">
                <a:solidFill>
                  <a:schemeClr val="tx2"/>
                </a:solidFill>
              </a:rPr>
              <a:t>repression</a:t>
            </a:r>
            <a:r>
              <a:rPr lang="es-SV" sz="1600" dirty="0" smtClean="0">
                <a:solidFill>
                  <a:schemeClr val="tx2"/>
                </a:solidFill>
              </a:rPr>
              <a:t>.</a:t>
            </a:r>
          </a:p>
          <a:p>
            <a:pPr>
              <a:buFont typeface="Arial" pitchFamily="34" charset="0"/>
              <a:buChar char="•"/>
            </a:pPr>
            <a:r>
              <a:rPr lang="en-US" sz="1600" dirty="0" smtClean="0">
                <a:solidFill>
                  <a:schemeClr val="tx2"/>
                </a:solidFill>
              </a:rPr>
              <a:t>Provides important ecosystem services: </a:t>
            </a:r>
            <a:r>
              <a:rPr lang="es-SV" sz="1600" dirty="0" err="1" smtClean="0">
                <a:solidFill>
                  <a:schemeClr val="tx2"/>
                </a:solidFill>
              </a:rPr>
              <a:t>Hydroelectric</a:t>
            </a:r>
            <a:r>
              <a:rPr lang="es-SV" sz="1600" dirty="0" smtClean="0">
                <a:solidFill>
                  <a:schemeClr val="tx2"/>
                </a:solidFill>
              </a:rPr>
              <a:t> </a:t>
            </a:r>
            <a:r>
              <a:rPr lang="es-SV" sz="1600" dirty="0" err="1" smtClean="0">
                <a:solidFill>
                  <a:schemeClr val="tx2"/>
                </a:solidFill>
              </a:rPr>
              <a:t>energy</a:t>
            </a:r>
            <a:r>
              <a:rPr lang="es-SV" sz="1600" dirty="0" smtClean="0">
                <a:solidFill>
                  <a:schemeClr val="tx2"/>
                </a:solidFill>
              </a:rPr>
              <a:t>.</a:t>
            </a:r>
          </a:p>
          <a:p>
            <a:pPr>
              <a:buFont typeface="Arial" pitchFamily="34" charset="0"/>
              <a:buChar char="•"/>
            </a:pPr>
            <a:r>
              <a:rPr lang="es-SV" sz="1600" dirty="0" smtClean="0">
                <a:solidFill>
                  <a:schemeClr val="tx2"/>
                </a:solidFill>
              </a:rPr>
              <a:t>Regional </a:t>
            </a:r>
            <a:r>
              <a:rPr lang="es-SV" sz="1600" dirty="0" err="1" smtClean="0">
                <a:solidFill>
                  <a:schemeClr val="tx2"/>
                </a:solidFill>
              </a:rPr>
              <a:t>coalitons</a:t>
            </a:r>
            <a:r>
              <a:rPr lang="es-SV" sz="1600" dirty="0" smtClean="0">
                <a:solidFill>
                  <a:schemeClr val="tx2"/>
                </a:solidFill>
              </a:rPr>
              <a:t> </a:t>
            </a:r>
            <a:r>
              <a:rPr lang="es-SV" sz="1600" dirty="0" err="1" smtClean="0">
                <a:solidFill>
                  <a:schemeClr val="tx2"/>
                </a:solidFill>
              </a:rPr>
              <a:t>were</a:t>
            </a:r>
            <a:r>
              <a:rPr lang="es-SV" sz="1600" dirty="0" smtClean="0">
                <a:solidFill>
                  <a:schemeClr val="tx2"/>
                </a:solidFill>
              </a:rPr>
              <a:t> </a:t>
            </a:r>
            <a:r>
              <a:rPr lang="es-SV" sz="1600" dirty="0" err="1" smtClean="0">
                <a:solidFill>
                  <a:schemeClr val="tx2"/>
                </a:solidFill>
              </a:rPr>
              <a:t>formed</a:t>
            </a:r>
            <a:r>
              <a:rPr lang="es-SV" sz="1600" dirty="0" smtClean="0">
                <a:solidFill>
                  <a:schemeClr val="tx2"/>
                </a:solidFill>
              </a:rPr>
              <a:t>  </a:t>
            </a:r>
            <a:r>
              <a:rPr lang="es-SV" sz="1600" dirty="0" err="1" smtClean="0">
                <a:solidFill>
                  <a:schemeClr val="tx2"/>
                </a:solidFill>
              </a:rPr>
              <a:t>during</a:t>
            </a:r>
            <a:r>
              <a:rPr lang="es-SV" sz="1600" dirty="0" smtClean="0">
                <a:solidFill>
                  <a:schemeClr val="tx2"/>
                </a:solidFill>
              </a:rPr>
              <a:t> </a:t>
            </a:r>
            <a:r>
              <a:rPr lang="es-SV" sz="1600" dirty="0" err="1" smtClean="0">
                <a:solidFill>
                  <a:schemeClr val="tx2"/>
                </a:solidFill>
              </a:rPr>
              <a:t>the</a:t>
            </a:r>
            <a:r>
              <a:rPr lang="es-SV" sz="1600" dirty="0" smtClean="0">
                <a:solidFill>
                  <a:schemeClr val="tx2"/>
                </a:solidFill>
              </a:rPr>
              <a:t> pos </a:t>
            </a:r>
            <a:r>
              <a:rPr lang="es-SV" sz="1600" dirty="0" err="1" smtClean="0">
                <a:solidFill>
                  <a:schemeClr val="tx2"/>
                </a:solidFill>
              </a:rPr>
              <a:t>war</a:t>
            </a:r>
            <a:r>
              <a:rPr lang="es-SV" sz="1600" dirty="0" smtClean="0">
                <a:solidFill>
                  <a:schemeClr val="tx2"/>
                </a:solidFill>
              </a:rPr>
              <a:t> </a:t>
            </a:r>
            <a:r>
              <a:rPr lang="es-SV" sz="1600" dirty="0" err="1" smtClean="0">
                <a:solidFill>
                  <a:schemeClr val="tx2"/>
                </a:solidFill>
              </a:rPr>
              <a:t>reconstruction</a:t>
            </a:r>
            <a:r>
              <a:rPr lang="es-SV" sz="1600" dirty="0" smtClean="0">
                <a:solidFill>
                  <a:schemeClr val="tx2"/>
                </a:solidFill>
              </a:rPr>
              <a:t>, </a:t>
            </a:r>
            <a:r>
              <a:rPr lang="es-SV" sz="1600" dirty="0" err="1" smtClean="0">
                <a:solidFill>
                  <a:schemeClr val="tx2"/>
                </a:solidFill>
              </a:rPr>
              <a:t>definined</a:t>
            </a:r>
            <a:r>
              <a:rPr lang="es-SV" sz="1600" dirty="0" smtClean="0">
                <a:solidFill>
                  <a:schemeClr val="tx2"/>
                </a:solidFill>
              </a:rPr>
              <a:t> </a:t>
            </a:r>
            <a:r>
              <a:rPr lang="es-SV" sz="1600" dirty="0" err="1" smtClean="0">
                <a:solidFill>
                  <a:schemeClr val="tx2"/>
                </a:solidFill>
              </a:rPr>
              <a:t>the</a:t>
            </a:r>
            <a:r>
              <a:rPr lang="es-SV" sz="1600" dirty="0" smtClean="0">
                <a:solidFill>
                  <a:schemeClr val="tx2"/>
                </a:solidFill>
              </a:rPr>
              <a:t> </a:t>
            </a:r>
            <a:r>
              <a:rPr lang="es-SV" sz="1600" dirty="0" err="1" smtClean="0">
                <a:solidFill>
                  <a:schemeClr val="tx2"/>
                </a:solidFill>
              </a:rPr>
              <a:t>endogenus</a:t>
            </a:r>
            <a:r>
              <a:rPr lang="es-SV" sz="1600" dirty="0" smtClean="0">
                <a:solidFill>
                  <a:schemeClr val="tx2"/>
                </a:solidFill>
              </a:rPr>
              <a:t> </a:t>
            </a:r>
            <a:r>
              <a:rPr lang="es-SV" sz="1600" dirty="0" err="1" smtClean="0">
                <a:solidFill>
                  <a:schemeClr val="tx2"/>
                </a:solidFill>
              </a:rPr>
              <a:t>vision</a:t>
            </a:r>
            <a:r>
              <a:rPr lang="es-SV" sz="1600" dirty="0" smtClean="0">
                <a:solidFill>
                  <a:schemeClr val="tx2"/>
                </a:solidFill>
              </a:rPr>
              <a:t> of </a:t>
            </a:r>
            <a:r>
              <a:rPr lang="es-SV" sz="1600" dirty="0" err="1" smtClean="0">
                <a:solidFill>
                  <a:schemeClr val="tx2"/>
                </a:solidFill>
              </a:rPr>
              <a:t>development</a:t>
            </a:r>
            <a:r>
              <a:rPr lang="es-SV" sz="1600" dirty="0" smtClean="0">
                <a:solidFill>
                  <a:schemeClr val="tx2"/>
                </a:solidFill>
              </a:rPr>
              <a:t>.</a:t>
            </a:r>
          </a:p>
          <a:p>
            <a:pPr>
              <a:buFont typeface="Arial" pitchFamily="34" charset="0"/>
              <a:buChar char="•"/>
            </a:pPr>
            <a:r>
              <a:rPr lang="es-SV" sz="1600" dirty="0" err="1" smtClean="0">
                <a:solidFill>
                  <a:schemeClr val="tx2"/>
                </a:solidFill>
              </a:rPr>
              <a:t>Connectivity</a:t>
            </a:r>
            <a:r>
              <a:rPr lang="es-SV" sz="1600" dirty="0" smtClean="0">
                <a:solidFill>
                  <a:schemeClr val="tx2"/>
                </a:solidFill>
              </a:rPr>
              <a:t> </a:t>
            </a:r>
            <a:r>
              <a:rPr lang="es-SV" sz="1600" dirty="0" err="1" smtClean="0">
                <a:solidFill>
                  <a:schemeClr val="tx2"/>
                </a:solidFill>
              </a:rPr>
              <a:t>route</a:t>
            </a:r>
            <a:r>
              <a:rPr lang="es-SV" sz="1600" dirty="0" smtClean="0">
                <a:solidFill>
                  <a:schemeClr val="tx2"/>
                </a:solidFill>
              </a:rPr>
              <a:t>: Carretera Longitudinal del Norte.</a:t>
            </a:r>
            <a:endParaRPr lang="es-SV" sz="1600" dirty="0"/>
          </a:p>
        </p:txBody>
      </p:sp>
      <p:pic>
        <p:nvPicPr>
          <p:cNvPr id="6" name="5 Imagen" descr="Chalate Cerron con CLN.jpg"/>
          <p:cNvPicPr>
            <a:picLocks noChangeAspect="1"/>
          </p:cNvPicPr>
          <p:nvPr/>
        </p:nvPicPr>
        <p:blipFill>
          <a:blip r:embed="rId2" cstate="print"/>
          <a:stretch>
            <a:fillRect/>
          </a:stretch>
        </p:blipFill>
        <p:spPr>
          <a:xfrm>
            <a:off x="71406" y="1071546"/>
            <a:ext cx="6000760" cy="46369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14290"/>
            <a:ext cx="8229600" cy="500082"/>
          </a:xfrm>
        </p:spPr>
        <p:txBody>
          <a:bodyPr>
            <a:normAutofit fontScale="90000"/>
          </a:bodyPr>
          <a:lstStyle/>
          <a:p>
            <a:r>
              <a:rPr lang="es-SV" b="1" dirty="0" smtClean="0"/>
              <a:t>Territorial Dynamics in Bajo Lempa</a:t>
            </a:r>
            <a:endParaRPr lang="es-SV" b="1" dirty="0"/>
          </a:p>
        </p:txBody>
      </p:sp>
      <p:pic>
        <p:nvPicPr>
          <p:cNvPr id="4" name="3 Imagen" descr="Bajo Lempa Lisboa.jpg"/>
          <p:cNvPicPr>
            <a:picLocks noChangeAspect="1"/>
          </p:cNvPicPr>
          <p:nvPr/>
        </p:nvPicPr>
        <p:blipFill>
          <a:blip r:embed="rId2" cstate="print"/>
          <a:stretch>
            <a:fillRect/>
          </a:stretch>
        </p:blipFill>
        <p:spPr>
          <a:xfrm>
            <a:off x="0" y="1000109"/>
            <a:ext cx="6182632" cy="4000527"/>
          </a:xfrm>
          <a:prstGeom prst="rect">
            <a:avLst/>
          </a:prstGeom>
        </p:spPr>
      </p:pic>
      <p:sp>
        <p:nvSpPr>
          <p:cNvPr id="5" name="4 CuadroTexto"/>
          <p:cNvSpPr txBox="1"/>
          <p:nvPr/>
        </p:nvSpPr>
        <p:spPr>
          <a:xfrm>
            <a:off x="6143636" y="1000109"/>
            <a:ext cx="2786082" cy="4770537"/>
          </a:xfrm>
          <a:prstGeom prst="rect">
            <a:avLst/>
          </a:prstGeom>
          <a:solidFill>
            <a:schemeClr val="bg1"/>
          </a:solidFill>
        </p:spPr>
        <p:txBody>
          <a:bodyPr wrap="square" rtlCol="0">
            <a:spAutoFit/>
          </a:bodyPr>
          <a:lstStyle/>
          <a:p>
            <a:pPr>
              <a:buFont typeface="Arial" pitchFamily="34" charset="0"/>
              <a:buChar char="•"/>
            </a:pPr>
            <a:r>
              <a:rPr lang="en-US" sz="1600" dirty="0" smtClean="0">
                <a:solidFill>
                  <a:schemeClr val="tx2"/>
                </a:solidFill>
              </a:rPr>
              <a:t>Large farms expand cotton crop in forest areas and mangroves: demand temporary workforce, use of pesticides and  agrochemicals.(40´s-60´s) .</a:t>
            </a:r>
          </a:p>
          <a:p>
            <a:pPr>
              <a:buFont typeface="Arial" pitchFamily="34" charset="0"/>
              <a:buChar char="•"/>
            </a:pPr>
            <a:r>
              <a:rPr lang="en-US" sz="1600" dirty="0" smtClean="0">
                <a:solidFill>
                  <a:schemeClr val="tx2"/>
                </a:solidFill>
              </a:rPr>
              <a:t>Expropriation of  large farms by land reform and agricultural cooperative training. </a:t>
            </a:r>
          </a:p>
          <a:p>
            <a:pPr>
              <a:buFont typeface="Arial" pitchFamily="34" charset="0"/>
              <a:buChar char="•"/>
            </a:pPr>
            <a:r>
              <a:rPr lang="en-US" sz="1600" dirty="0" smtClean="0">
                <a:solidFill>
                  <a:schemeClr val="tx2"/>
                </a:solidFill>
              </a:rPr>
              <a:t>Civil War produce abandon and resettlement of the region. </a:t>
            </a:r>
          </a:p>
          <a:p>
            <a:pPr>
              <a:buFont typeface="Arial" pitchFamily="34" charset="0"/>
              <a:buChar char="•"/>
            </a:pPr>
            <a:r>
              <a:rPr lang="en-US" sz="1600" dirty="0" smtClean="0">
                <a:solidFill>
                  <a:schemeClr val="tx2"/>
                </a:solidFill>
              </a:rPr>
              <a:t>High vulnerability to flooding.</a:t>
            </a:r>
          </a:p>
          <a:p>
            <a:pPr>
              <a:buFont typeface="Arial" pitchFamily="34" charset="0"/>
              <a:buChar char="•"/>
            </a:pPr>
            <a:r>
              <a:rPr lang="en-US" sz="1600" dirty="0" smtClean="0">
                <a:solidFill>
                  <a:schemeClr val="tx2"/>
                </a:solidFill>
              </a:rPr>
              <a:t>Strong social organizations develop communitarian production and local system of risk management. </a:t>
            </a:r>
          </a:p>
          <a:p>
            <a:pPr>
              <a:buFont typeface="Arial" pitchFamily="34" charset="0"/>
              <a:buChar char="•"/>
            </a:pPr>
            <a:r>
              <a:rPr lang="en-US" sz="1600" dirty="0" smtClean="0">
                <a:solidFill>
                  <a:schemeClr val="tx2"/>
                </a:solidFill>
              </a:rPr>
              <a:t>Territorial Coalitions: risk management, </a:t>
            </a:r>
            <a:r>
              <a:rPr lang="en-US" sz="1600" dirty="0" smtClean="0"/>
              <a:t>Strategic plan for territorial development</a:t>
            </a:r>
            <a:endParaRPr lang="en-US" sz="1600" dirty="0" smtClean="0">
              <a:solidFill>
                <a:schemeClr val="tx2"/>
              </a:solidFill>
            </a:endParaRPr>
          </a:p>
          <a:p>
            <a:pPr>
              <a:buFont typeface="Arial" pitchFamily="34" charset="0"/>
              <a:buChar char="•"/>
            </a:pPr>
            <a:endParaRPr lang="es-SV" sz="1600" dirty="0" smtClean="0">
              <a:solidFill>
                <a:schemeClr val="tx2"/>
              </a:solidFill>
            </a:endParaRPr>
          </a:p>
        </p:txBody>
      </p:sp>
      <p:sp>
        <p:nvSpPr>
          <p:cNvPr id="6" name="5 CuadroTexto"/>
          <p:cNvSpPr txBox="1"/>
          <p:nvPr/>
        </p:nvSpPr>
        <p:spPr>
          <a:xfrm>
            <a:off x="285720" y="5214950"/>
            <a:ext cx="5429288" cy="923330"/>
          </a:xfrm>
          <a:prstGeom prst="rect">
            <a:avLst/>
          </a:prstGeom>
          <a:noFill/>
        </p:spPr>
        <p:txBody>
          <a:bodyPr wrap="square" rtlCol="0">
            <a:spAutoFit/>
          </a:bodyPr>
          <a:lstStyle/>
          <a:p>
            <a:pPr>
              <a:buFont typeface="Arial" pitchFamily="34" charset="0"/>
              <a:buChar char="•"/>
            </a:pPr>
            <a:r>
              <a:rPr lang="es-SV" dirty="0" err="1" smtClean="0">
                <a:solidFill>
                  <a:schemeClr val="tx2"/>
                </a:solidFill>
              </a:rPr>
              <a:t>Environmental</a:t>
            </a:r>
            <a:r>
              <a:rPr lang="es-SV" dirty="0" smtClean="0">
                <a:solidFill>
                  <a:schemeClr val="tx2"/>
                </a:solidFill>
              </a:rPr>
              <a:t> </a:t>
            </a:r>
            <a:r>
              <a:rPr lang="es-SV" dirty="0" err="1" smtClean="0">
                <a:solidFill>
                  <a:schemeClr val="tx2"/>
                </a:solidFill>
              </a:rPr>
              <a:t>Policys</a:t>
            </a:r>
            <a:r>
              <a:rPr lang="es-SV" dirty="0" smtClean="0">
                <a:solidFill>
                  <a:schemeClr val="tx2"/>
                </a:solidFill>
              </a:rPr>
              <a:t>: </a:t>
            </a:r>
            <a:r>
              <a:rPr lang="es-SV" dirty="0" err="1" smtClean="0">
                <a:solidFill>
                  <a:schemeClr val="tx2"/>
                </a:solidFill>
              </a:rPr>
              <a:t>Biosphere</a:t>
            </a:r>
            <a:r>
              <a:rPr lang="es-SV" dirty="0" smtClean="0">
                <a:solidFill>
                  <a:schemeClr val="tx2"/>
                </a:solidFill>
              </a:rPr>
              <a:t> Reserve of </a:t>
            </a:r>
            <a:r>
              <a:rPr lang="es-SV" dirty="0" err="1" smtClean="0">
                <a:solidFill>
                  <a:schemeClr val="tx2"/>
                </a:solidFill>
              </a:rPr>
              <a:t>the</a:t>
            </a:r>
            <a:r>
              <a:rPr lang="es-SV" dirty="0" smtClean="0">
                <a:solidFill>
                  <a:schemeClr val="tx2"/>
                </a:solidFill>
              </a:rPr>
              <a:t> Bahía de </a:t>
            </a:r>
            <a:r>
              <a:rPr lang="es-SV" dirty="0" err="1" smtClean="0">
                <a:solidFill>
                  <a:schemeClr val="tx2"/>
                </a:solidFill>
              </a:rPr>
              <a:t>Jiquilisco</a:t>
            </a:r>
            <a:r>
              <a:rPr lang="es-SV" dirty="0" smtClean="0">
                <a:solidFill>
                  <a:schemeClr val="tx2"/>
                </a:solidFill>
              </a:rPr>
              <a:t>.</a:t>
            </a:r>
          </a:p>
          <a:p>
            <a:pPr>
              <a:buFont typeface="Arial" pitchFamily="34" charset="0"/>
              <a:buChar char="•"/>
            </a:pPr>
            <a:r>
              <a:rPr lang="es-SV" dirty="0" err="1" smtClean="0">
                <a:solidFill>
                  <a:schemeClr val="tx2"/>
                </a:solidFill>
              </a:rPr>
              <a:t>Development</a:t>
            </a:r>
            <a:r>
              <a:rPr lang="es-SV" dirty="0" smtClean="0">
                <a:solidFill>
                  <a:schemeClr val="tx2"/>
                </a:solidFill>
              </a:rPr>
              <a:t> </a:t>
            </a:r>
            <a:r>
              <a:rPr lang="es-SV" dirty="0" err="1" smtClean="0">
                <a:solidFill>
                  <a:schemeClr val="tx2"/>
                </a:solidFill>
              </a:rPr>
              <a:t>Policys</a:t>
            </a:r>
            <a:r>
              <a:rPr lang="es-SV" dirty="0" smtClean="0">
                <a:solidFill>
                  <a:schemeClr val="tx2"/>
                </a:solidFill>
              </a:rPr>
              <a:t>: FOMILENIO II.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8" y="428604"/>
            <a:ext cx="7429520" cy="1000132"/>
          </a:xfrm>
          <a:solidFill>
            <a:schemeClr val="bg1"/>
          </a:solidFill>
        </p:spPr>
        <p:txBody>
          <a:bodyPr>
            <a:normAutofit fontScale="90000"/>
          </a:bodyPr>
          <a:lstStyle/>
          <a:p>
            <a:r>
              <a:rPr lang="en-US" b="1" dirty="0" smtClean="0"/>
              <a:t>Building territorial governance in times of economic change and climate change</a:t>
            </a:r>
            <a:r>
              <a:rPr lang="en-US" dirty="0" smtClean="0"/>
              <a:t>.</a:t>
            </a:r>
            <a:endParaRPr lang="es-SV" dirty="0"/>
          </a:p>
        </p:txBody>
      </p:sp>
      <p:sp>
        <p:nvSpPr>
          <p:cNvPr id="4" name="3 Marcador de contenido"/>
          <p:cNvSpPr>
            <a:spLocks noGrp="1"/>
          </p:cNvSpPr>
          <p:nvPr>
            <p:ph sz="quarter" idx="1"/>
          </p:nvPr>
        </p:nvSpPr>
        <p:spPr>
          <a:xfrm>
            <a:off x="214282" y="1563074"/>
            <a:ext cx="3929090" cy="4937760"/>
          </a:xfrm>
        </p:spPr>
        <p:txBody>
          <a:bodyPr>
            <a:normAutofit fontScale="92500" lnSpcReduction="10000"/>
          </a:bodyPr>
          <a:lstStyle/>
          <a:p>
            <a:r>
              <a:rPr lang="en-US" dirty="0" smtClean="0"/>
              <a:t>Local governance: ways in which public actors, communities and organizations work together to define policy priorities.</a:t>
            </a:r>
          </a:p>
          <a:p>
            <a:r>
              <a:rPr lang="en-US" dirty="0" smtClean="0"/>
              <a:t>Distribution of resources, build strategies of short and medium term priorities and establish regulations for access and use of key natural resources for their livelihoods: water, wood, access to farm land.</a:t>
            </a:r>
            <a:endParaRPr lang="es-SV" dirty="0"/>
          </a:p>
        </p:txBody>
      </p:sp>
      <p:sp>
        <p:nvSpPr>
          <p:cNvPr id="5" name="4 Marcador de contenido"/>
          <p:cNvSpPr>
            <a:spLocks noGrp="1"/>
          </p:cNvSpPr>
          <p:nvPr>
            <p:ph sz="quarter" idx="2"/>
          </p:nvPr>
        </p:nvSpPr>
        <p:spPr>
          <a:xfrm>
            <a:off x="4959508" y="1563074"/>
            <a:ext cx="4041648" cy="4937760"/>
          </a:xfrm>
        </p:spPr>
        <p:txBody>
          <a:bodyPr>
            <a:normAutofit fontScale="92500" lnSpcReduction="10000"/>
          </a:bodyPr>
          <a:lstStyle/>
          <a:p>
            <a:r>
              <a:rPr lang="en-US" dirty="0" smtClean="0"/>
              <a:t>System of local organization (national and international support,) leading postwar reconstruction, focuses on ensuring the basis of household production for food security, productive development and management of disaster risks. </a:t>
            </a:r>
          </a:p>
          <a:p>
            <a:r>
              <a:rPr lang="en-US" dirty="0" smtClean="0"/>
              <a:t>Territorial coalitions define strategies (medium to long term) and negotiation of interest facing the State.</a:t>
            </a:r>
            <a:endParaRPr lang="es-SV" dirty="0"/>
          </a:p>
        </p:txBody>
      </p:sp>
      <p:sp>
        <p:nvSpPr>
          <p:cNvPr id="6" name="5 Flecha a la derecha con muesca"/>
          <p:cNvSpPr/>
          <p:nvPr/>
        </p:nvSpPr>
        <p:spPr>
          <a:xfrm>
            <a:off x="4214810" y="2786058"/>
            <a:ext cx="785818" cy="114300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pic>
        <p:nvPicPr>
          <p:cNvPr id="7" name="Picture 9" descr="DSC0367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143768" y="1"/>
            <a:ext cx="2000232" cy="1464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42844" y="71422"/>
            <a:ext cx="7072362" cy="1214438"/>
          </a:xfrm>
          <a:solidFill>
            <a:schemeClr val="bg1"/>
          </a:solidFill>
        </p:spPr>
        <p:txBody>
          <a:bodyPr>
            <a:noAutofit/>
          </a:bodyPr>
          <a:lstStyle/>
          <a:p>
            <a:r>
              <a:rPr lang="en-US" sz="2400" b="1" dirty="0" smtClean="0"/>
              <a:t>Local organization for food security, productive development and management of disaster risk</a:t>
            </a:r>
            <a:endParaRPr lang="es-SV" sz="2400" b="1" dirty="0" smtClean="0"/>
          </a:p>
        </p:txBody>
      </p:sp>
      <p:sp>
        <p:nvSpPr>
          <p:cNvPr id="6" name="5 Marcador de contenido"/>
          <p:cNvSpPr>
            <a:spLocks noGrp="1"/>
          </p:cNvSpPr>
          <p:nvPr>
            <p:ph sz="quarter" idx="1"/>
          </p:nvPr>
        </p:nvSpPr>
        <p:spPr>
          <a:xfrm>
            <a:off x="214282" y="1643050"/>
            <a:ext cx="8715436" cy="4929222"/>
          </a:xfrm>
        </p:spPr>
        <p:txBody>
          <a:bodyPr>
            <a:normAutofit fontScale="92500" lnSpcReduction="20000"/>
          </a:bodyPr>
          <a:lstStyle/>
          <a:p>
            <a:r>
              <a:rPr lang="en-US" dirty="0" smtClean="0"/>
              <a:t>Local community-based organization promotes local development.</a:t>
            </a:r>
          </a:p>
          <a:p>
            <a:r>
              <a:rPr lang="en-US" dirty="0" smtClean="0"/>
              <a:t>Policy framework for reconstruction and decentralization (Peace Accords, 1992): Distribution of land (PPT), expanding political participation (FMLN Party).</a:t>
            </a:r>
          </a:p>
          <a:p>
            <a:r>
              <a:rPr lang="en-US" dirty="0" smtClean="0"/>
              <a:t>Support networks: ideological (organization, leadership, community values​​, gender); technical(organic agriculture, farms plans, </a:t>
            </a:r>
            <a:r>
              <a:rPr lang="en-US" dirty="0" err="1" smtClean="0"/>
              <a:t>agroforestry</a:t>
            </a:r>
            <a:r>
              <a:rPr lang="en-US" dirty="0" smtClean="0"/>
              <a:t>, production chains) and measures to adapt to climate change and of mitigating its effects (crops adapted to rain, restoration of mangroves, local early warning systems, home modification, and strengthening retaining walls)</a:t>
            </a:r>
          </a:p>
          <a:p>
            <a:r>
              <a:rPr lang="en-US" dirty="0" smtClean="0"/>
              <a:t>Achievements: culture of participation, land tenure security, basis for food security, alternative products (organic products).</a:t>
            </a:r>
          </a:p>
          <a:p>
            <a:r>
              <a:rPr lang="en-US" dirty="0" smtClean="0"/>
              <a:t>Community values ​​guide the local governance: equity, environmental sustainability and solidarity based economy.</a:t>
            </a:r>
            <a:endParaRPr lang="es-SV" dirty="0"/>
          </a:p>
        </p:txBody>
      </p:sp>
      <p:pic>
        <p:nvPicPr>
          <p:cNvPr id="8" name="7 Imagen" descr="IMG_0216.JPG"/>
          <p:cNvPicPr>
            <a:picLocks noChangeAspect="1"/>
          </p:cNvPicPr>
          <p:nvPr/>
        </p:nvPicPr>
        <p:blipFill>
          <a:blip r:embed="rId2" cstate="print"/>
          <a:stretch>
            <a:fillRect/>
          </a:stretch>
        </p:blipFill>
        <p:spPr>
          <a:xfrm>
            <a:off x="7238393" y="0"/>
            <a:ext cx="1905607" cy="126876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1279</TotalTime>
  <Words>1499</Words>
  <Application>Microsoft Office PowerPoint</Application>
  <PresentationFormat>Presentación en pantalla (4:3)</PresentationFormat>
  <Paragraphs>111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Origin</vt:lpstr>
      <vt:lpstr>Governance and Territorial Coalitions in El Salvador: Creating Responses to the Economic Crisis and Climate Change.</vt:lpstr>
      <vt:lpstr>Startig point</vt:lpstr>
      <vt:lpstr>The context: Economic Change in Central America </vt:lpstr>
      <vt:lpstr>The context: Climate Change</vt:lpstr>
      <vt:lpstr>Responses from public policy</vt:lpstr>
      <vt:lpstr>Territorial Dynamics in Chalatenango-Cerrón Grande</vt:lpstr>
      <vt:lpstr>Territorial Dynamics in Bajo Lempa</vt:lpstr>
      <vt:lpstr>Building territorial governance in times of economic change and climate change.</vt:lpstr>
      <vt:lpstr>Local organization for food security, productive development and management of disaster risk</vt:lpstr>
      <vt:lpstr>Territorial Coalitions</vt:lpstr>
      <vt:lpstr>CONCLUSIONS</vt:lpstr>
    </vt:vector>
  </TitlesOfParts>
  <Company>Fundación PRISMA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Governance and Territorial Coalitions in El Salvador: Creating Responses to the Economic Crisis and Climate Change.</dc:title>
  <dc:creator>Ileana Gómez</dc:creator>
  <cp:lastModifiedBy>Ileana Gómez</cp:lastModifiedBy>
  <cp:revision>71</cp:revision>
  <dcterms:created xsi:type="dcterms:W3CDTF">2012-07-25T14:47:01Z</dcterms:created>
  <dcterms:modified xsi:type="dcterms:W3CDTF">2012-08-09T16:27:46Z</dcterms:modified>
</cp:coreProperties>
</file>