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9144000"/>
  <p:notesSz cx="6858000" cy="9144000"/>
  <p:embeddedFontLst>
    <p:embeddedFont>
      <p:font typeface="Bentham"/>
      <p:regular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font" Target="fonts/Bentha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2819400" y="2130425"/>
            <a:ext cx="5714999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819400" y="3962400"/>
            <a:ext cx="57149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20"/>
              </a:spcBef>
              <a:spcAft>
                <a:spcPts val="0"/>
              </a:spcAft>
              <a:buClr>
                <a:srgbClr val="EAE1C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0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0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32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32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95928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6781800" cy="86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447800"/>
            <a:ext cx="8229600" cy="467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1pPr>
            <a:lvl2pPr indent="-127000" marL="742950" rtl="0" algn="l">
              <a:spcBef>
                <a:spcPts val="5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3pPr>
            <a:lvl4pPr indent="-127000" marL="160020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95928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indent="457200" rtl="0">
              <a:spcBef>
                <a:spcPts val="0"/>
              </a:spcBef>
              <a:defRPr/>
            </a:lvl2pPr>
            <a:lvl3pPr indent="914400" rtl="0">
              <a:spcBef>
                <a:spcPts val="0"/>
              </a:spcBef>
              <a:defRPr/>
            </a:lvl3pPr>
            <a:lvl4pPr indent="1371600"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x="2819400" y="2130425"/>
            <a:ext cx="5714999" cy="1298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819400" y="3962400"/>
            <a:ext cx="571499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20"/>
              </a:spcBef>
              <a:spcAft>
                <a:spcPts val="0"/>
              </a:spcAft>
              <a:buClr>
                <a:srgbClr val="EAE1C1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0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0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32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320"/>
              </a:spcBef>
              <a:spcAft>
                <a:spcPts val="0"/>
              </a:spcAft>
              <a:buClr>
                <a:srgbClr val="AAA5A0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AAA5A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95928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6781800" cy="86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Font typeface="Bentham"/>
              <a:defRPr>
                <a:solidFill>
                  <a:schemeClr val="lt2"/>
                </a:solidFill>
                <a:latin typeface="Bentham"/>
                <a:ea typeface="Bentham"/>
                <a:cs typeface="Bentham"/>
                <a:sym typeface="Bentham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rtl="0" algn="l">
              <a:spcBef>
                <a:spcPts val="56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1pPr>
            <a:lvl2pPr indent="-127000" marL="742950" rtl="0" algn="l">
              <a:spcBef>
                <a:spcPts val="5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2pPr>
            <a:lvl3pPr indent="-101600" marL="1143000" rtl="0" algn="l">
              <a:spcBef>
                <a:spcPts val="4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3pPr>
            <a:lvl4pPr indent="-127000" marL="160020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4pPr>
            <a:lvl5pPr indent="-127000" marL="205740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95928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6781800" cy="868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447800"/>
            <a:ext cx="8229600" cy="4678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marR="0" rtl="0" algn="l">
              <a:spcBef>
                <a:spcPts val="56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1pPr>
            <a:lvl2pPr indent="-127000" marL="742950" marR="0" rtl="0" algn="l">
              <a:spcBef>
                <a:spcPts val="5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2pPr>
            <a:lvl3pPr indent="-101600" marL="1143000" marR="0" rtl="0" algn="l">
              <a:spcBef>
                <a:spcPts val="4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3pPr>
            <a:lvl4pPr indent="-127000" marL="1600200" marR="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4pPr>
            <a:lvl5pPr indent="-127000" marL="2057400" marR="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95928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67818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Bentham"/>
              <a:defRPr>
                <a:solidFill>
                  <a:schemeClr val="lt2"/>
                </a:solidFill>
                <a:latin typeface="Bentham"/>
                <a:ea typeface="Bentham"/>
                <a:cs typeface="Bentham"/>
                <a:sym typeface="Bentham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4478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marL="342900" marR="0" rtl="0" algn="l">
              <a:spcBef>
                <a:spcPts val="56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1pPr>
            <a:lvl2pPr indent="-127000" marL="742950" marR="0" rtl="0" algn="l">
              <a:spcBef>
                <a:spcPts val="5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2pPr>
            <a:lvl3pPr indent="-101600" marL="1143000" marR="0" rtl="0" algn="l">
              <a:spcBef>
                <a:spcPts val="40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•"/>
              <a:defRPr/>
            </a:lvl3pPr>
            <a:lvl4pPr indent="-127000" marL="1600200" marR="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–"/>
              <a:defRPr/>
            </a:lvl4pPr>
            <a:lvl5pPr indent="-127000" marL="2057400" marR="0" rtl="0" algn="l">
              <a:spcBef>
                <a:spcPts val="320"/>
              </a:spcBef>
              <a:spcAft>
                <a:spcPts val="0"/>
              </a:spcAft>
              <a:buClr>
                <a:srgbClr val="493E34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95928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ctrTitle"/>
          </p:nvPr>
        </p:nvSpPr>
        <p:spPr>
          <a:xfrm>
            <a:off x="2819400" y="2054225"/>
            <a:ext cx="6139499" cy="145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Experiencia Financiando la diversidad biocultural en el NW de México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435200" y="3816625"/>
            <a:ext cx="8606100" cy="1210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SzPct val="25000"/>
              <a:buNone/>
            </a:pPr>
            <a:r>
              <a:rPr b="0" baseline="0" lang="en-US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Francisco Chapela</a:t>
            </a:r>
            <a:r>
              <a:rPr lang="en-US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, Program Officer, NW Mexico, The Christensen Fund</a:t>
            </a:r>
            <a:br>
              <a:rPr b="0" baseline="0" i="1" lang="en-US" sz="1800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i="1" lang="en-US" sz="1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Fortaleciendo las capacidades y estructuras de gobernanza de autoridades territoriales para manejar financiamiento climático</a:t>
            </a: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El Salvador, Octubre</a:t>
            </a:r>
            <a:r>
              <a:rPr b="0" baseline="0" lang="en-US" u="none" cap="none" strike="noStrik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820075" y="5569300"/>
            <a:ext cx="7839599" cy="6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Fondos Concurrentes para PSA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653" y="811100"/>
            <a:ext cx="6358700" cy="4347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Shape 113"/>
          <p:cNvGrpSpPr/>
          <p:nvPr/>
        </p:nvGrpSpPr>
        <p:grpSpPr>
          <a:xfrm>
            <a:off x="5305754" y="1214085"/>
            <a:ext cx="1133567" cy="570180"/>
            <a:chOff x="5156705" y="1443562"/>
            <a:chExt cx="903817" cy="530697"/>
          </a:xfrm>
        </p:grpSpPr>
        <p:cxnSp>
          <p:nvCxnSpPr>
            <p:cNvPr id="114" name="Shape 114"/>
            <p:cNvCxnSpPr/>
            <p:nvPr/>
          </p:nvCxnSpPr>
          <p:spPr>
            <a:xfrm flipH="1" rot="10149446">
              <a:off x="5187023" y="1596253"/>
              <a:ext cx="317365" cy="351312"/>
            </a:xfrm>
            <a:prstGeom prst="straightConnector1">
              <a:avLst/>
            </a:prstGeom>
            <a:noFill/>
            <a:ln cap="flat" cmpd="sng" w="38100">
              <a:solidFill>
                <a:srgbClr val="6FA8DC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115" name="Shape 115"/>
            <p:cNvCxnSpPr/>
            <p:nvPr/>
          </p:nvCxnSpPr>
          <p:spPr>
            <a:xfrm rot="-651785">
              <a:off x="5514809" y="1489774"/>
              <a:ext cx="520527" cy="316776"/>
            </a:xfrm>
            <a:prstGeom prst="straightConnector1">
              <a:avLst/>
            </a:prstGeom>
            <a:noFill/>
            <a:ln cap="flat" cmpd="sng" w="38100">
              <a:solidFill>
                <a:srgbClr val="6FA8DC"/>
              </a:solidFill>
              <a:prstDash val="dash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24" y="693900"/>
            <a:ext cx="7812749" cy="4848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Shape 122"/>
          <p:cNvGrpSpPr/>
          <p:nvPr/>
        </p:nvGrpSpPr>
        <p:grpSpPr>
          <a:xfrm>
            <a:off x="5596350" y="1459924"/>
            <a:ext cx="874075" cy="468600"/>
            <a:chOff x="4929475" y="6128049"/>
            <a:chExt cx="874075" cy="468600"/>
          </a:xfrm>
        </p:grpSpPr>
        <p:cxnSp>
          <p:nvCxnSpPr>
            <p:cNvPr id="123" name="Shape 123"/>
            <p:cNvCxnSpPr/>
            <p:nvPr/>
          </p:nvCxnSpPr>
          <p:spPr>
            <a:xfrm flipH="1" rot="10800000">
              <a:off x="4929475" y="6128049"/>
              <a:ext cx="342600" cy="468600"/>
            </a:xfrm>
            <a:prstGeom prst="straightConnector1">
              <a:avLst/>
            </a:prstGeom>
            <a:noFill/>
            <a:ln cap="flat" cmpd="sng" w="28575">
              <a:solidFill>
                <a:srgbClr val="6FA8DC"/>
              </a:solidFill>
              <a:prstDash val="dash"/>
              <a:round/>
              <a:headEnd len="lg" w="lg" type="none"/>
              <a:tailEnd len="lg" w="lg" type="none"/>
            </a:ln>
          </p:spPr>
        </p:cxnSp>
        <p:cxnSp>
          <p:nvCxnSpPr>
            <p:cNvPr id="124" name="Shape 124"/>
            <p:cNvCxnSpPr/>
            <p:nvPr/>
          </p:nvCxnSpPr>
          <p:spPr>
            <a:xfrm>
              <a:off x="5289950" y="6128050"/>
              <a:ext cx="513600" cy="279299"/>
            </a:xfrm>
            <a:prstGeom prst="straightConnector1">
              <a:avLst/>
            </a:prstGeom>
            <a:noFill/>
            <a:ln cap="flat" cmpd="sng" w="28575">
              <a:solidFill>
                <a:srgbClr val="6FA8DC"/>
              </a:solidFill>
              <a:prstDash val="dash"/>
              <a:round/>
              <a:headEnd len="lg" w="lg" type="none"/>
              <a:tailEnd len="lg" w="lg" type="none"/>
            </a:ln>
          </p:spPr>
        </p:cxnSp>
      </p:grpSp>
      <p:sp>
        <p:nvSpPr>
          <p:cNvPr id="125" name="Shape 125"/>
          <p:cNvSpPr txBox="1"/>
          <p:nvPr>
            <p:ph idx="1" type="body"/>
          </p:nvPr>
        </p:nvSpPr>
        <p:spPr>
          <a:xfrm>
            <a:off x="820075" y="5569300"/>
            <a:ext cx="7839599" cy="6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¿Impacto del PSA?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446250" y="2406150"/>
            <a:ext cx="8251499" cy="20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Experiencia 2: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B45F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Las Cobanaras (o gobernadoras)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-12400" y="6137025"/>
            <a:ext cx="5686499" cy="6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Ahorro y préstamo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24" y="0"/>
            <a:ext cx="6305399" cy="55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-12400" y="6137025"/>
            <a:ext cx="5686499" cy="6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Ahorro y préstamo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24" y="0"/>
            <a:ext cx="6305399" cy="551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Shape 146"/>
          <p:cNvGrpSpPr/>
          <p:nvPr/>
        </p:nvGrpSpPr>
        <p:grpSpPr>
          <a:xfrm>
            <a:off x="2719835" y="2098247"/>
            <a:ext cx="6336600" cy="4038678"/>
            <a:chOff x="522935" y="0"/>
            <a:chExt cx="6336600" cy="4038678"/>
          </a:xfrm>
        </p:grpSpPr>
        <p:sp>
          <p:nvSpPr>
            <p:cNvPr id="147" name="Shape 147"/>
            <p:cNvSpPr/>
            <p:nvPr/>
          </p:nvSpPr>
          <p:spPr>
            <a:xfrm>
              <a:off x="522935" y="0"/>
              <a:ext cx="6336600" cy="3960299"/>
            </a:xfrm>
            <a:custGeom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9CC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325795" y="2733494"/>
              <a:ext cx="164700" cy="164700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08173" y="2815872"/>
              <a:ext cx="1476599" cy="11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1408175" y="2815878"/>
              <a:ext cx="1476599" cy="122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730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630"/>
                </a:spcAft>
                <a:buSzPct val="25000"/>
                <a:buNone/>
              </a:pPr>
              <a:r>
                <a:rPr b="1"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1988</a:t>
              </a:r>
              <a:r>
                <a:rPr lang="en-US" sz="180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: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63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Grupos de Ahorro y Préstamo 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2780068" y="1657048"/>
              <a:ext cx="297899" cy="297899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2928982" y="1805959"/>
              <a:ext cx="1520700" cy="21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529000" y="1001991"/>
              <a:ext cx="411899" cy="411899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4734942" y="1207933"/>
              <a:ext cx="1520700" cy="27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-12400" y="6137025"/>
            <a:ext cx="5686499" cy="6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Ahorro y préstamo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24" y="0"/>
            <a:ext cx="6305399" cy="551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Shape 162"/>
          <p:cNvGrpSpPr/>
          <p:nvPr/>
        </p:nvGrpSpPr>
        <p:grpSpPr>
          <a:xfrm>
            <a:off x="2719835" y="2098247"/>
            <a:ext cx="6336600" cy="4038678"/>
            <a:chOff x="522935" y="0"/>
            <a:chExt cx="6336600" cy="4038678"/>
          </a:xfrm>
        </p:grpSpPr>
        <p:sp>
          <p:nvSpPr>
            <p:cNvPr id="163" name="Shape 163"/>
            <p:cNvSpPr/>
            <p:nvPr/>
          </p:nvSpPr>
          <p:spPr>
            <a:xfrm>
              <a:off x="522935" y="0"/>
              <a:ext cx="6336600" cy="3960299"/>
            </a:xfrm>
            <a:custGeom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9CC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325795" y="2733494"/>
              <a:ext cx="164700" cy="164700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408173" y="2815872"/>
              <a:ext cx="1476599" cy="11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408175" y="2815878"/>
              <a:ext cx="1476599" cy="122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730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630"/>
                </a:spcAft>
                <a:buSzPct val="25000"/>
                <a:buNone/>
              </a:pPr>
              <a:r>
                <a:rPr b="1"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1988</a:t>
              </a:r>
              <a:r>
                <a:rPr lang="en-US" sz="1800">
                  <a:solidFill>
                    <a:schemeClr val="accent1"/>
                  </a:solidFill>
                  <a:latin typeface="Verdana"/>
                  <a:ea typeface="Verdana"/>
                  <a:cs typeface="Verdana"/>
                  <a:sym typeface="Verdana"/>
                </a:rPr>
                <a:t>: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63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Grupos de Ahorro y Préstamo 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2780068" y="1657048"/>
              <a:ext cx="297899" cy="297899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2928982" y="1805959"/>
              <a:ext cx="1520700" cy="21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 txBox="1"/>
            <p:nvPr/>
          </p:nvSpPr>
          <p:spPr>
            <a:xfrm>
              <a:off x="2928975" y="2038203"/>
              <a:ext cx="1520700" cy="1270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5780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630"/>
                </a:spcAft>
                <a:buSzPct val="25000"/>
                <a:buNone/>
              </a:pPr>
              <a:r>
                <a:rPr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Sociedades de Solidaridad Social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4529000" y="1001991"/>
              <a:ext cx="411899" cy="411899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4734942" y="1207933"/>
              <a:ext cx="1520700" cy="27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-12400" y="6137025"/>
            <a:ext cx="5686499" cy="68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Ahorro y préstamo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924" y="0"/>
            <a:ext cx="6305399" cy="551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Shape 179"/>
          <p:cNvGrpSpPr/>
          <p:nvPr/>
        </p:nvGrpSpPr>
        <p:grpSpPr>
          <a:xfrm>
            <a:off x="2719835" y="2098247"/>
            <a:ext cx="6336600" cy="4038678"/>
            <a:chOff x="522935" y="0"/>
            <a:chExt cx="6336600" cy="4038678"/>
          </a:xfrm>
        </p:grpSpPr>
        <p:sp>
          <p:nvSpPr>
            <p:cNvPr id="180" name="Shape 180"/>
            <p:cNvSpPr/>
            <p:nvPr/>
          </p:nvSpPr>
          <p:spPr>
            <a:xfrm>
              <a:off x="522935" y="0"/>
              <a:ext cx="6336600" cy="3960299"/>
            </a:xfrm>
            <a:custGeom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2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D9CCCB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325795" y="2733494"/>
              <a:ext cx="164700" cy="164700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408173" y="2815872"/>
              <a:ext cx="1476599" cy="11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1408175" y="2815878"/>
              <a:ext cx="1476599" cy="1222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8730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630"/>
                </a:spcAft>
                <a:buSzPct val="25000"/>
                <a:buNone/>
              </a:pPr>
              <a:r>
                <a:rPr b="1"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1988: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665"/>
                </a:spcBef>
                <a:spcAft>
                  <a:spcPts val="630"/>
                </a:spcAft>
                <a:buSzPct val="25000"/>
                <a:buNone/>
              </a:pPr>
              <a:r>
                <a:rPr b="0" baseline="0" i="0" lang="en-US" sz="1800" u="none" cap="none" strike="noStrike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Grupos de Ahorro y Préstamo 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2780068" y="1657048"/>
              <a:ext cx="297899" cy="297899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2928982" y="1805959"/>
              <a:ext cx="1520700" cy="21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2928975" y="2038203"/>
              <a:ext cx="1520700" cy="1270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5780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630"/>
                </a:spcAft>
                <a:buSzPct val="25000"/>
                <a:buNone/>
              </a:pPr>
              <a:r>
                <a:rPr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Sociedades de Solidaridad Social</a:t>
              </a:r>
            </a:p>
          </p:txBody>
        </p:sp>
        <p:sp>
          <p:nvSpPr>
            <p:cNvPr id="187" name="Shape 187"/>
            <p:cNvSpPr/>
            <p:nvPr/>
          </p:nvSpPr>
          <p:spPr>
            <a:xfrm>
              <a:off x="4529000" y="1001991"/>
              <a:ext cx="411899" cy="411899"/>
            </a:xfrm>
            <a:prstGeom prst="ellipse">
              <a:avLst/>
            </a:prstGeom>
            <a:solidFill>
              <a:srgbClr val="873321"/>
            </a:solidFill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4734942" y="1207933"/>
              <a:ext cx="1520700" cy="27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4582550" y="1883377"/>
              <a:ext cx="1647299" cy="203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218250" rIns="0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630"/>
                </a:spcAft>
                <a:buSzPct val="25000"/>
                <a:buNone/>
              </a:pPr>
              <a:r>
                <a:rPr b="1"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1993-1994</a:t>
              </a:r>
              <a:r>
                <a:rPr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: Cobanaras </a:t>
              </a:r>
              <a:r>
                <a:rPr b="1"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Federación</a:t>
              </a:r>
              <a:r>
                <a:rPr lang="en-US" sz="1800">
                  <a:solidFill>
                    <a:schemeClr val="accent1"/>
                  </a:solidFill>
                  <a:latin typeface="Georgia"/>
                  <a:ea typeface="Georgia"/>
                  <a:cs typeface="Georgia"/>
                  <a:sym typeface="Georgia"/>
                </a:rPr>
                <a:t> Estatal de Sociedades de Solidaridad Social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"/>
            <a:ext cx="6218100" cy="5428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6218100" y="162225"/>
            <a:ext cx="2925900" cy="669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rtl="0">
              <a:spcBef>
                <a:spcPts val="480"/>
              </a:spcBef>
              <a:buNone/>
            </a:pPr>
            <a:r>
              <a:rPr b="1" lang="en-US" sz="24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8 de marzo de 1994: Constitución legal de COBANARAS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73624"/>
              </a:buClr>
              <a:buSzPct val="100000"/>
              <a:buFont typeface="Verdana"/>
              <a:buChar char="●"/>
            </a:pPr>
            <a:r>
              <a:rPr b="1" lang="en-US" sz="24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US$ 4,600 de las socias +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73624"/>
              </a:buClr>
              <a:buSzPct val="100000"/>
              <a:buFont typeface="Verdana"/>
              <a:buChar char="●"/>
            </a:pPr>
            <a:r>
              <a:rPr b="1" lang="en-US" sz="24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Donativo de IAF $92,000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243325" y="5794600"/>
            <a:ext cx="8160600" cy="106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48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2014: XX aniversario de COBANARAS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125" y="0"/>
            <a:ext cx="7326599" cy="591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643150" y="4858975"/>
            <a:ext cx="8160600" cy="106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895D1D"/>
              </a:buClr>
              <a:buSzPct val="25000"/>
              <a:buFont typeface="Arial"/>
              <a:buNone/>
            </a:pPr>
            <a:r>
              <a:rPr lang="en-US"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una familia grande de mujeres poderosas para gobernar sus destinos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100" y="-3018950"/>
            <a:ext cx="9207000" cy="7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1229"/>
            <a:ext cx="9144001" cy="425554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345150" y="6004550"/>
            <a:ext cx="3946800" cy="77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El NW de México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643150" y="4858975"/>
            <a:ext cx="8160600" cy="1063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300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una familia grande de mujeres poderosas para gobernar sus destinos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100" y="-3018950"/>
            <a:ext cx="9207000" cy="78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2597550" y="6164100"/>
            <a:ext cx="6541199" cy="694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1800">
                <a:latin typeface="Georgia"/>
                <a:ea typeface="Georgia"/>
                <a:cs typeface="Georgia"/>
                <a:sym typeface="Georgia"/>
              </a:rPr>
              <a:t>POR FAVOR manden sus preguntas a </a:t>
            </a: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francisco@christensenfund.org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5843973"/>
            <a:ext cx="2597549" cy="101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1229"/>
            <a:ext cx="9144001" cy="425554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345150" y="6004550"/>
            <a:ext cx="3946800" cy="77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32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El NW de México</a:t>
            </a:r>
          </a:p>
        </p:txBody>
      </p:sp>
      <p:sp>
        <p:nvSpPr>
          <p:cNvPr id="63" name="Shape 63"/>
          <p:cNvSpPr/>
          <p:nvPr/>
        </p:nvSpPr>
        <p:spPr>
          <a:xfrm>
            <a:off x="4997175" y="5042200"/>
            <a:ext cx="3466500" cy="129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US" sz="1800">
                <a:latin typeface="Georgia"/>
                <a:ea typeface="Georgia"/>
                <a:cs typeface="Georgia"/>
                <a:sym typeface="Georgia"/>
              </a:rPr>
              <a:t>Alta dependencia de las comunidades respecto a los productos y servicios forestales</a:t>
            </a:r>
          </a:p>
        </p:txBody>
      </p:sp>
      <p:sp>
        <p:nvSpPr>
          <p:cNvPr id="64" name="Shape 64"/>
          <p:cNvSpPr/>
          <p:nvPr/>
        </p:nvSpPr>
        <p:spPr>
          <a:xfrm>
            <a:off x="1180550" y="2613425"/>
            <a:ext cx="360600" cy="216299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457200" y="274637"/>
            <a:ext cx="6781800" cy="8684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37" y="0"/>
            <a:ext cx="8251525" cy="6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05525" y="6188650"/>
            <a:ext cx="8251499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Paisaje biocultural del NW de México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405525" y="6188650"/>
            <a:ext cx="8251499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Paisaje biocultural del NW de México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4393"/>
            <a:ext cx="9144000" cy="512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05525" y="6188650"/>
            <a:ext cx="8251499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Paisaje biocultural del NW de México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237" y="0"/>
            <a:ext cx="6111525" cy="611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05525" y="6188650"/>
            <a:ext cx="8251499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Paisaje biocultural del NW de México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64393"/>
            <a:ext cx="9144000" cy="512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46250" y="2406150"/>
            <a:ext cx="8251499" cy="20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Experiencia 1: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B45F0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-US" sz="3000">
                <a:solidFill>
                  <a:srgbClr val="B45F06"/>
                </a:solidFill>
                <a:latin typeface="Georgia"/>
                <a:ea typeface="Georgia"/>
                <a:cs typeface="Georgia"/>
                <a:sym typeface="Georgia"/>
              </a:rPr>
              <a:t>Fondos concurrentes para establecer esquemas de PSA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2" y="0"/>
            <a:ext cx="89792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6">
      <a:dk1>
        <a:srgbClr val="493E34"/>
      </a:dk1>
      <a:lt1>
        <a:srgbClr val="DDCE9A"/>
      </a:lt1>
      <a:dk2>
        <a:srgbClr val="50324D"/>
      </a:dk2>
      <a:lt2>
        <a:srgbClr val="FFFFFF"/>
      </a:lt2>
      <a:accent1>
        <a:srgbClr val="BF5C24"/>
      </a:accent1>
      <a:accent2>
        <a:srgbClr val="3F484C"/>
      </a:accent2>
      <a:accent3>
        <a:srgbClr val="582F35"/>
      </a:accent3>
      <a:accent4>
        <a:srgbClr val="DDCE9A"/>
      </a:accent4>
      <a:accent5>
        <a:srgbClr val="50324D"/>
      </a:accent5>
      <a:accent6>
        <a:srgbClr val="F79646"/>
      </a:accent6>
      <a:hlink>
        <a:srgbClr val="2D4F58"/>
      </a:hlink>
      <a:folHlink>
        <a:srgbClr val="6740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hristensen">
  <a:themeElements>
    <a:clrScheme name="Custom 6">
      <a:dk1>
        <a:srgbClr val="493E34"/>
      </a:dk1>
      <a:lt1>
        <a:srgbClr val="DDCE9A"/>
      </a:lt1>
      <a:dk2>
        <a:srgbClr val="50324D"/>
      </a:dk2>
      <a:lt2>
        <a:srgbClr val="FFFFFF"/>
      </a:lt2>
      <a:accent1>
        <a:srgbClr val="BF5C24"/>
      </a:accent1>
      <a:accent2>
        <a:srgbClr val="3F484C"/>
      </a:accent2>
      <a:accent3>
        <a:srgbClr val="582F35"/>
      </a:accent3>
      <a:accent4>
        <a:srgbClr val="DDCE9A"/>
      </a:accent4>
      <a:accent5>
        <a:srgbClr val="50324D"/>
      </a:accent5>
      <a:accent6>
        <a:srgbClr val="F79646"/>
      </a:accent6>
      <a:hlink>
        <a:srgbClr val="2D4F58"/>
      </a:hlink>
      <a:folHlink>
        <a:srgbClr val="67406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