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259" r:id="rId6"/>
    <p:sldId id="263" r:id="rId7"/>
    <p:sldId id="269" r:id="rId8"/>
    <p:sldId id="271" r:id="rId9"/>
    <p:sldId id="267" r:id="rId10"/>
    <p:sldId id="274" r:id="rId11"/>
    <p:sldId id="273" r:id="rId12"/>
    <p:sldId id="272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69" autoAdjust="0"/>
  </p:normalViewPr>
  <p:slideViewPr>
    <p:cSldViewPr>
      <p:cViewPr varScale="1">
        <p:scale>
          <a:sx n="77" d="100"/>
          <a:sy n="7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A2A8D-E0B1-4E82-878F-1C0430C00E9F}" type="datetimeFigureOut">
              <a:rPr lang="pt-BR" smtClean="0"/>
              <a:pPr/>
              <a:t>21/10/2015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6E73D-4FE2-4516-B97B-45E26380E2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78F-8DD2-4ED5-86A6-D19605798B39}" type="datetimeFigureOut">
              <a:rPr lang="pt-BR" smtClean="0"/>
              <a:pPr/>
              <a:t>21/10/2015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D708BD-C409-433A-83B1-0C3775E999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78F-8DD2-4ED5-86A6-D19605798B39}" type="datetimeFigureOut">
              <a:rPr lang="pt-BR" smtClean="0"/>
              <a:pPr/>
              <a:t>21/10/2015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08BD-C409-433A-83B1-0C3775E999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78F-8DD2-4ED5-86A6-D19605798B39}" type="datetimeFigureOut">
              <a:rPr lang="pt-BR" smtClean="0"/>
              <a:pPr/>
              <a:t>21/10/2015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08BD-C409-433A-83B1-0C3775E999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78F-8DD2-4ED5-86A6-D19605798B39}" type="datetimeFigureOut">
              <a:rPr lang="pt-BR" smtClean="0"/>
              <a:pPr/>
              <a:t>21/10/2015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D708BD-C409-433A-83B1-0C3775E999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78F-8DD2-4ED5-86A6-D19605798B39}" type="datetimeFigureOut">
              <a:rPr lang="pt-BR" smtClean="0"/>
              <a:pPr/>
              <a:t>21/10/2015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08BD-C409-433A-83B1-0C3775E9998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78F-8DD2-4ED5-86A6-D19605798B39}" type="datetimeFigureOut">
              <a:rPr lang="pt-BR" smtClean="0"/>
              <a:pPr/>
              <a:t>21/10/2015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08BD-C409-433A-83B1-0C3775E999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78F-8DD2-4ED5-86A6-D19605798B39}" type="datetimeFigureOut">
              <a:rPr lang="pt-BR" smtClean="0"/>
              <a:pPr/>
              <a:t>21/10/2015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4D708BD-C409-433A-83B1-0C3775E9998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78F-8DD2-4ED5-86A6-D19605798B39}" type="datetimeFigureOut">
              <a:rPr lang="pt-BR" smtClean="0"/>
              <a:pPr/>
              <a:t>21/10/2015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08BD-C409-433A-83B1-0C3775E999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78F-8DD2-4ED5-86A6-D19605798B39}" type="datetimeFigureOut">
              <a:rPr lang="pt-BR" smtClean="0"/>
              <a:pPr/>
              <a:t>21/10/2015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08BD-C409-433A-83B1-0C3775E999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78F-8DD2-4ED5-86A6-D19605798B39}" type="datetimeFigureOut">
              <a:rPr lang="pt-BR" smtClean="0"/>
              <a:pPr/>
              <a:t>21/10/2015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08BD-C409-433A-83B1-0C3775E999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78F-8DD2-4ED5-86A6-D19605798B39}" type="datetimeFigureOut">
              <a:rPr lang="pt-BR" smtClean="0"/>
              <a:pPr/>
              <a:t>21/10/2015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08BD-C409-433A-83B1-0C3775E9998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72778F-8DD2-4ED5-86A6-D19605798B39}" type="datetimeFigureOut">
              <a:rPr lang="pt-BR" smtClean="0"/>
              <a:pPr/>
              <a:t>21/10/2015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D708BD-C409-433A-83B1-0C3775E9998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onsultoria@miqcb.org.br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iqcb.org/" TargetMode="External"/><Relationship Id="rId5" Type="http://schemas.openxmlformats.org/officeDocument/2006/relationships/hyperlink" Target="mailto:coorfinanceira@miqcb.org.br" TargetMode="External"/><Relationship Id="rId4" Type="http://schemas.openxmlformats.org/officeDocument/2006/relationships/hyperlink" Target="mailto:auxfundobabacu@miqcb.org.b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essoal\Documents\Luciene\Luciene\Luciene\MIQCB\Agencias\Fundo Babaçu\2014\Logo_FB\fundo babaçu h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501122" cy="4500594"/>
          </a:xfrm>
          <a:prstGeom prst="rect">
            <a:avLst/>
          </a:prstGeom>
          <a:noFill/>
        </p:spPr>
      </p:pic>
      <p:pic>
        <p:nvPicPr>
          <p:cNvPr id="1026" name="Picture 2" descr="tes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28604"/>
            <a:ext cx="24574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0" y="0"/>
          <a:ext cx="9144000" cy="6888479"/>
        </p:xfrm>
        <a:graphic>
          <a:graphicData uri="http://schemas.openxmlformats.org/drawingml/2006/table">
            <a:tbl>
              <a:tblPr/>
              <a:tblGrid>
                <a:gridCol w="2428860"/>
                <a:gridCol w="6715140"/>
              </a:tblGrid>
              <a:tr h="670560">
                <a:tc gridSpan="2">
                  <a:txBody>
                    <a:bodyPr/>
                    <a:lstStyle/>
                    <a:p>
                      <a:pPr marR="1778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FUNDO BABAÇU</a:t>
                      </a:r>
                    </a:p>
                  </a:txBody>
                  <a:tcPr marL="43328" marR="4332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1778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7439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dirty="0" smtClean="0">
                        <a:latin typeface="+mn-lt"/>
                        <a:ea typeface="Times New Roman"/>
                      </a:endParaRP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Fortalecimento das</a:t>
                      </a:r>
                      <a:r>
                        <a:rPr lang="pt-BR" sz="28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Comunidades Tradicionais de Quebradeiras de Coco </a:t>
                      </a:r>
                      <a:r>
                        <a:rPr lang="pt-BR" sz="28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Babaçu </a:t>
                      </a:r>
                      <a:endParaRPr lang="pt-BR" sz="24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328" marR="43328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lvl="1" indent="-185738" hangingPunct="0">
                        <a:lnSpc>
                          <a:spcPct val="115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26 organizações de base apoiadas em dois anos</a:t>
                      </a:r>
                    </a:p>
                    <a:p>
                      <a:pPr marL="266700" lvl="1" indent="-185738" hangingPunct="0">
                        <a:lnSpc>
                          <a:spcPct val="115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pt-BR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Fortalecimento da organização produtiva de grupos de mulheres, extrativismo vegetal, agricultura familiar</a:t>
                      </a:r>
                    </a:p>
                    <a:p>
                      <a:pPr marL="266700" lvl="1" indent="-185738" hangingPunct="0">
                        <a:lnSpc>
                          <a:spcPct val="115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pt-BR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Incentivo à organização de jovens rurais em busca de iniciativas </a:t>
                      </a:r>
                      <a:r>
                        <a:rPr lang="pt-BR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produtivas e </a:t>
                      </a:r>
                      <a:r>
                        <a:rPr lang="pt-BR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de direitos</a:t>
                      </a:r>
                    </a:p>
                    <a:p>
                      <a:pPr marL="266700" lvl="1" indent="-185738" hangingPunct="0">
                        <a:lnSpc>
                          <a:spcPct val="115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pt-BR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Melhoramento tecnológico e de estrutura de unidades de beneficiamento (babaçu, frutas, artesanato)</a:t>
                      </a:r>
                    </a:p>
                    <a:p>
                      <a:pPr marL="266700" lvl="1" indent="-185738" hangingPunct="0">
                        <a:lnSpc>
                          <a:spcPct val="115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pt-BR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Fortalecimento e disseminação de experimentos agroecológicos em Escola </a:t>
                      </a:r>
                      <a:r>
                        <a:rPr lang="pt-BR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Família </a:t>
                      </a:r>
                      <a:r>
                        <a:rPr lang="pt-BR" sz="2000" b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Agricola</a:t>
                      </a:r>
                      <a:endParaRPr lang="pt-BR" sz="2000" b="0" baseline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266700" marR="0" lvl="1" indent="-185738" algn="l" defTabSz="914400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t-BR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Áreas  de Sistemas </a:t>
                      </a:r>
                      <a:r>
                        <a:rPr kumimoji="0" lang="pt-BR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Agroflorestais</a:t>
                      </a:r>
                      <a:r>
                        <a:rPr kumimoji="0" lang="pt-BR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SAF </a:t>
                      </a:r>
                      <a:r>
                        <a:rPr kumimoji="0" lang="pt-BR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kumimoji="0" lang="pt-BR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consórcio com palmeira do babaçu, </a:t>
                      </a:r>
                      <a:r>
                        <a:rPr kumimoji="0" lang="pt-BR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visando preservação ambiental, recuperação de áreas degradadas, exemplos </a:t>
                      </a:r>
                      <a:r>
                        <a:rPr kumimoji="0" lang="pt-BR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espécies</a:t>
                      </a:r>
                      <a:r>
                        <a:rPr kumimoji="0" lang="pt-BR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plantadas</a:t>
                      </a:r>
                      <a:r>
                        <a:rPr kumimoji="0" lang="pt-BR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pt-BR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Sabiá , </a:t>
                      </a:r>
                      <a:r>
                        <a:rPr kumimoji="0" lang="pt-BR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Ypê</a:t>
                      </a:r>
                      <a:r>
                        <a:rPr kumimoji="0" lang="pt-BR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Cedro, Aroeira, </a:t>
                      </a:r>
                      <a:r>
                        <a:rPr kumimoji="0" lang="pt-BR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Jatobá</a:t>
                      </a:r>
                      <a:r>
                        <a:rPr kumimoji="0" lang="pt-BR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Imburana, </a:t>
                      </a:r>
                      <a:r>
                        <a:rPr kumimoji="0" lang="pt-BR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frutiferas</a:t>
                      </a:r>
                      <a:r>
                        <a:rPr kumimoji="0" lang="pt-BR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pt-BR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plantas medicinais,  criação pequenos animais</a:t>
                      </a:r>
                      <a:r>
                        <a:rPr kumimoji="0" lang="pt-BR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66700" lvl="1" indent="-185738" hangingPunct="0">
                        <a:lnSpc>
                          <a:spcPct val="115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pt-BR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Aumento e diversificação de renda via comercialização em feiras locais, compras institucionais, PNAE, </a:t>
                      </a:r>
                      <a:r>
                        <a:rPr lang="pt-BR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PAA, </a:t>
                      </a:r>
                      <a:r>
                        <a:rPr lang="pt-BR" sz="2000" b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PGPMBio</a:t>
                      </a:r>
                      <a:r>
                        <a:rPr lang="pt-BR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endParaRPr lang="pt-BR" sz="2000" b="0" baseline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328" marR="4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0" y="0"/>
          <a:ext cx="9144000" cy="6748157"/>
        </p:xfrm>
        <a:graphic>
          <a:graphicData uri="http://schemas.openxmlformats.org/drawingml/2006/table">
            <a:tbl>
              <a:tblPr/>
              <a:tblGrid>
                <a:gridCol w="1907704"/>
                <a:gridCol w="7236296"/>
              </a:tblGrid>
              <a:tr h="857232">
                <a:tc gridSpan="2">
                  <a:txBody>
                    <a:bodyPr/>
                    <a:lstStyle/>
                    <a:p>
                      <a:pPr marR="1778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FUNDO BABAÇU</a:t>
                      </a:r>
                    </a:p>
                  </a:txBody>
                  <a:tcPr marL="43328" marR="4332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1778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0925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dirty="0" smtClean="0">
                        <a:latin typeface="+mn-lt"/>
                        <a:ea typeface="Times New Roman"/>
                      </a:endParaRP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dirty="0" smtClean="0">
                        <a:latin typeface="+mn-lt"/>
                        <a:ea typeface="Times New Roman"/>
                      </a:endParaRP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dirty="0" smtClean="0">
                        <a:latin typeface="+mn-lt"/>
                        <a:ea typeface="Times New Roman"/>
                      </a:endParaRP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dirty="0">
                        <a:latin typeface="+mn-lt"/>
                        <a:ea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DESAFIOS</a:t>
                      </a:r>
                      <a:endParaRPr lang="pt-BR" sz="24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328" marR="43328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lvl="1" indent="-185738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–</a:t>
                      </a:r>
                      <a:r>
                        <a:rPr lang="pt-BR" sz="22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Capacitar as organizações para acessar</a:t>
                      </a:r>
                    </a:p>
                    <a:p>
                      <a:pPr marL="987425" lvl="1" indent="0" defTabSz="98742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22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Recursos  governamentais – MDA, BNDES - Fundo Amazônia e não governamentais.</a:t>
                      </a:r>
                    </a:p>
                    <a:p>
                      <a:pPr marL="987425" lvl="1" indent="0" defTabSz="987425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22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endParaRPr lang="pt-BR" sz="2200" b="0" baseline="0" dirty="0" smtClean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258763" lvl="1" indent="-185738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–</a:t>
                      </a:r>
                      <a:r>
                        <a:rPr lang="pt-BR" sz="22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Dialogar com  governos durante elaboração PPA – Planos Plurianuais, com intuito  diminuir a burocracia que impede as organizações acessarem recursos públicos</a:t>
                      </a:r>
                    </a:p>
                    <a:p>
                      <a:pPr marL="987425" lvl="1" indent="0" defTabSz="1074738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pt-BR" sz="2200" b="0" baseline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258763" lvl="1" indent="-185738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22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– Captar recursos para os Editais </a:t>
                      </a:r>
                      <a:r>
                        <a:rPr lang="pt-BR" sz="22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do Fundo Babaçu </a:t>
                      </a:r>
                      <a:endParaRPr lang="pt-BR" sz="2200" b="0" baseline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987425" lvl="1" indent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pt-BR" sz="2200" b="0" baseline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266700" lvl="1" indent="-185738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– Aprovar n</a:t>
                      </a:r>
                      <a:r>
                        <a:rPr lang="pt-BR" sz="22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o Fundo Amazônia /BNDES projeto: </a:t>
                      </a:r>
                      <a:endParaRPr lang="pt-BR" sz="2200" b="0" baseline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266700" lvl="1" indent="-185738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22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Manter </a:t>
                      </a:r>
                      <a:r>
                        <a:rPr lang="pt-BR" sz="22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a Floresta de Babaçu em </a:t>
                      </a:r>
                      <a:r>
                        <a:rPr lang="pt-BR" sz="22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Pé</a:t>
                      </a:r>
                      <a:r>
                        <a:rPr lang="pt-BR" sz="22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, </a:t>
                      </a:r>
                      <a:endParaRPr lang="pt-BR" sz="2200" b="0" baseline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266700" lvl="1" indent="-185738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22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o </a:t>
                      </a:r>
                      <a:r>
                        <a:rPr lang="pt-BR" sz="22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Fundo Babaçu </a:t>
                      </a:r>
                      <a:r>
                        <a:rPr lang="pt-BR" sz="22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é uma </a:t>
                      </a:r>
                      <a:r>
                        <a:rPr lang="pt-BR" sz="22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das linhas solicitadas</a:t>
                      </a:r>
                    </a:p>
                  </a:txBody>
                  <a:tcPr marL="43328" marR="4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ssoal\Documents\Luciene\Luciene\Luciene\MIQCB\Agencias\Fundo Babaçu\2014\Logo_FB\fundo babaçu 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409" y="0"/>
            <a:ext cx="4677879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5000628" y="3000372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latin typeface="Jokerman" pitchFamily="82" charset="0"/>
              </a:rPr>
              <a:t>OBRIGADA!</a:t>
            </a:r>
            <a:endParaRPr lang="pt-BR" sz="4800" dirty="0">
              <a:latin typeface="Jokerman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929190" y="4214818"/>
            <a:ext cx="42148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hlinkClick r:id="rId3"/>
              </a:rPr>
              <a:t>consultoria@miqcb.org.br</a:t>
            </a:r>
            <a:endParaRPr lang="pt-BR" sz="2400" dirty="0" smtClean="0"/>
          </a:p>
          <a:p>
            <a:r>
              <a:rPr lang="pt-BR" sz="2400" dirty="0" smtClean="0">
                <a:hlinkClick r:id="rId4"/>
              </a:rPr>
              <a:t>auxfundobabacu@miqcb.org.br</a:t>
            </a:r>
            <a:r>
              <a:rPr lang="pt-BR" sz="2400" dirty="0" smtClean="0"/>
              <a:t> </a:t>
            </a:r>
          </a:p>
          <a:p>
            <a:r>
              <a:rPr lang="pt-BR" sz="2400" dirty="0" smtClean="0">
                <a:hlinkClick r:id="rId5"/>
              </a:rPr>
              <a:t>coorfinanceira@miqcb.org.br</a:t>
            </a:r>
            <a:endParaRPr lang="pt-BR" sz="2400" dirty="0" smtClean="0"/>
          </a:p>
          <a:p>
            <a:r>
              <a:rPr lang="pt-BR" sz="2400" dirty="0" smtClean="0">
                <a:hlinkClick r:id="rId6"/>
              </a:rPr>
              <a:t>www.miqcb.org</a:t>
            </a:r>
            <a:endParaRPr lang="pt-BR" sz="2400" dirty="0" smtClean="0"/>
          </a:p>
          <a:p>
            <a:r>
              <a:rPr lang="pt-BR" sz="2400" dirty="0" smtClean="0"/>
              <a:t>(98) 3268 - 3357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884093"/>
                <a:gridCol w="6259907"/>
              </a:tblGrid>
              <a:tr h="1379022">
                <a:tc gridSpan="2">
                  <a:txBody>
                    <a:bodyPr/>
                    <a:lstStyle/>
                    <a:p>
                      <a:pPr marL="90170" indent="-9017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FUNDO BABAÇU</a:t>
                      </a:r>
                      <a:endParaRPr lang="pt-BR" sz="4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328" marR="4332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328" marR="4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238">
                <a:tc>
                  <a:txBody>
                    <a:bodyPr/>
                    <a:lstStyle/>
                    <a:p>
                      <a:pPr lvl="1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dirty="0">
                        <a:latin typeface="+mn-lt"/>
                        <a:ea typeface="Times New Roman"/>
                      </a:endParaRPr>
                    </a:p>
                    <a:p>
                      <a:pPr marL="547370" lvl="1" indent="-9017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+mn-lt"/>
                          <a:ea typeface="Times New Roman"/>
                        </a:rPr>
                        <a:t>Criado </a:t>
                      </a:r>
                      <a:r>
                        <a:rPr lang="pt-BR" sz="2800" b="1" dirty="0">
                          <a:latin typeface="+mn-lt"/>
                          <a:ea typeface="Times New Roman"/>
                        </a:rPr>
                        <a:t>por</a:t>
                      </a:r>
                    </a:p>
                  </a:txBody>
                  <a:tcPr marL="43328" marR="43328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MIQCB- </a:t>
                      </a:r>
                      <a:r>
                        <a:rPr lang="pt-BR" sz="2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Movimento Interestadual das Quebradeiras de Coco </a:t>
                      </a: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Babaçu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328" marR="4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1838">
                <a:tc>
                  <a:txBody>
                    <a:bodyPr/>
                    <a:lstStyle/>
                    <a:p>
                      <a:pPr marL="800100" lvl="1" indent="-34290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2800" b="1" dirty="0" smtClean="0">
                          <a:latin typeface="+mn-lt"/>
                          <a:ea typeface="Times New Roman"/>
                        </a:rPr>
                        <a:t>Recursos  na Criação</a:t>
                      </a:r>
                      <a:endParaRPr lang="pt-BR" sz="2800" b="1" dirty="0">
                        <a:latin typeface="+mn-lt"/>
                        <a:ea typeface="Times New Roman"/>
                      </a:endParaRPr>
                    </a:p>
                  </a:txBody>
                  <a:tcPr marL="43328" marR="43328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78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  <a:p>
                      <a:pPr marR="1778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Fundação </a:t>
                      </a:r>
                      <a:r>
                        <a:rPr lang="pt-BR" sz="2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FORD</a:t>
                      </a:r>
                    </a:p>
                  </a:txBody>
                  <a:tcPr marL="43328" marR="4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7902">
                <a:tc>
                  <a:txBody>
                    <a:bodyPr/>
                    <a:lstStyle/>
                    <a:p>
                      <a:pPr marL="800100" lvl="1" indent="-34290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2800" b="1" dirty="0" smtClean="0">
                          <a:latin typeface="+mn-lt"/>
                          <a:ea typeface="Times New Roman"/>
                        </a:rPr>
                        <a:t>Orientação na criação</a:t>
                      </a:r>
                      <a:endParaRPr lang="pt-BR" sz="2800" b="1" dirty="0">
                        <a:latin typeface="+mn-lt"/>
                        <a:ea typeface="Times New Roman"/>
                      </a:endParaRPr>
                    </a:p>
                  </a:txBody>
                  <a:tcPr marL="43328" marR="43328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78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.Fundo DEMA (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FASE - Belém e FVPP</a:t>
                      </a: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)</a:t>
                      </a:r>
                    </a:p>
                    <a:p>
                      <a:pPr marR="1778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.ISPN 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328" marR="4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571604"/>
                <a:gridCol w="7572396"/>
              </a:tblGrid>
              <a:tr h="887891">
                <a:tc gridSpan="2">
                  <a:txBody>
                    <a:bodyPr/>
                    <a:lstStyle/>
                    <a:p>
                      <a:pPr marL="90170" indent="-9017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pt-BR" sz="4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FUNDO BABAÇU</a:t>
                      </a:r>
                      <a:endParaRPr lang="pt-BR" sz="4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545" marR="5545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90170" indent="-9017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pt-BR" sz="1600" b="1" dirty="0">
                        <a:solidFill>
                          <a:schemeClr val="accent2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545" marR="55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31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Gestão</a:t>
                      </a:r>
                      <a:endParaRPr lang="pt-BR" sz="28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545" marR="5545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indent="-9017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3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3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Comitê Gestor</a:t>
                      </a:r>
                    </a:p>
                    <a:p>
                      <a:pPr marL="90170" indent="-9017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3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Secretaria </a:t>
                      </a:r>
                      <a:r>
                        <a:rPr lang="pt-BR" sz="3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Executiva</a:t>
                      </a:r>
                    </a:p>
                  </a:txBody>
                  <a:tcPr marL="5545" marR="5545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87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4000" b="1" dirty="0" smtClean="0">
                          <a:solidFill>
                            <a:schemeClr val="tx1"/>
                          </a:solidFill>
                        </a:rPr>
                        <a:t>Comitê Gestor</a:t>
                      </a:r>
                    </a:p>
                    <a:p>
                      <a:pPr lvl="0" algn="l"/>
                      <a:r>
                        <a:rPr lang="pt-BR" sz="4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3600" b="1" dirty="0" smtClean="0">
                          <a:solidFill>
                            <a:srgbClr val="7030A0"/>
                          </a:solidFill>
                        </a:rPr>
                        <a:t>15 INTEGRANTES DE 12 ENTIDADES</a:t>
                      </a:r>
                      <a:endParaRPr lang="pt-BR" sz="3600" b="1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180975" lvl="1" indent="0">
                        <a:buFont typeface="Wingdings" pitchFamily="2" charset="2"/>
                        <a:buChar char="v"/>
                      </a:pP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MIQCB – Representação por Estado: MA,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PA, TO, PI</a:t>
                      </a:r>
                    </a:p>
                    <a:p>
                      <a:pPr marL="180975" lvl="1" indent="0">
                        <a:buFont typeface="Wingdings" pitchFamily="2" charset="2"/>
                        <a:buChar char="v"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TIJUPÁ – Agroecologia e Economia Solidária</a:t>
                      </a:r>
                    </a:p>
                    <a:p>
                      <a:pPr marL="180975" lvl="1" indent="0">
                        <a:buFont typeface="Wingdings" pitchFamily="2" charset="2"/>
                        <a:buChar char="v"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ACONERUQ – Comunidades Quilombolas Rurais </a:t>
                      </a:r>
                    </a:p>
                    <a:p>
                      <a:pPr marL="180975" lvl="1" indent="0">
                        <a:buFont typeface="Wingdings" pitchFamily="2" charset="2"/>
                        <a:buChar char="v"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NCADR – Núcleo de Ciências Agrárias e Desenvolvimento Rural/UFPA  </a:t>
                      </a:r>
                    </a:p>
                    <a:p>
                      <a:pPr marL="180975" lvl="1" indent="0">
                        <a:buFont typeface="Wingdings" pitchFamily="2" charset="2"/>
                        <a:buChar char="v"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Entidades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A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tuação regional: </a:t>
                      </a:r>
                    </a:p>
                    <a:p>
                      <a:pPr lvl="0" algn="ctr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PA: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AMUSDA e STTR de São Domingos do Araguaia</a:t>
                      </a:r>
                    </a:p>
                    <a:p>
                      <a:pPr lvl="0" algn="ctr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TO: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FETAET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–Federação dos/as Trabalhadores Agricultura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APA-TO</a:t>
                      </a:r>
                    </a:p>
                    <a:p>
                      <a:pPr lvl="0" algn="ctr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MA: MEARIM: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ASSEMA; </a:t>
                      </a: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BAIXADA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Fórum da Juventude de Matinha</a:t>
                      </a:r>
                    </a:p>
                    <a:p>
                      <a:pPr lvl="0" algn="ctr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PI: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Centro dos Cocais e EFA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Cocais</a:t>
                      </a:r>
                      <a:endParaRPr lang="pt-BR" sz="3200" b="1" u="sng" dirty="0">
                        <a:solidFill>
                          <a:srgbClr val="C00000"/>
                        </a:solidFill>
                      </a:endParaRPr>
                    </a:p>
                  </a:txBody>
                  <a:tcPr marL="5545" marR="5545" marT="0" marB="0" anchor="ctr">
                    <a:lnL w="28575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763688"/>
                <a:gridCol w="7380312"/>
              </a:tblGrid>
              <a:tr h="722299">
                <a:tc gridSpan="2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FUNDO BABAÇU</a:t>
                      </a:r>
                      <a:endParaRPr lang="pt-BR" sz="4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328" marR="4332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5701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latin typeface="+mn-lt"/>
                        <a:ea typeface="Times New Roman"/>
                      </a:endParaRPr>
                    </a:p>
                    <a:p>
                      <a:pPr marL="90170" indent="-9017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baseline="0" dirty="0" smtClean="0">
                          <a:latin typeface="+mn-lt"/>
                          <a:ea typeface="Times New Roman"/>
                        </a:rPr>
                        <a:t>Objetivos</a:t>
                      </a:r>
                      <a:endParaRPr lang="pt-BR" sz="3200" b="1" dirty="0">
                        <a:latin typeface="+mn-lt"/>
                        <a:ea typeface="Times New Roman"/>
                      </a:endParaRPr>
                    </a:p>
                  </a:txBody>
                  <a:tcPr marL="43328" marR="4332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Ampliar as fontes de recursos e disponibilizá-los às Comunidades  e </a:t>
                      </a:r>
                      <a:r>
                        <a:rPr lang="pt-BR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PovosTradicionais</a:t>
                      </a:r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PA, PI, TO e MA  em florestas</a:t>
                      </a:r>
                      <a:r>
                        <a:rPr lang="pt-BR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babaçu</a:t>
                      </a:r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lvl="1" fontAlgn="auto" hangingPunct="1">
                        <a:spcAft>
                          <a:spcPts val="1200"/>
                        </a:spcAft>
                      </a:pPr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-Apoiar acesso direitos </a:t>
                      </a:r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políticas públicas,</a:t>
                      </a:r>
                      <a:r>
                        <a:rPr lang="pt-B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via</a:t>
                      </a:r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regularização e manutenção de seus territórios </a:t>
                      </a:r>
                    </a:p>
                    <a:p>
                      <a:pPr lvl="1" fontAlgn="auto" hangingPunct="1">
                        <a:spcAft>
                          <a:spcPts val="1200"/>
                        </a:spcAft>
                      </a:pPr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-Apoiar o fortalecimento organizacional / institucional – acesso compras públicas (PAA, PNAE); </a:t>
                      </a:r>
                    </a:p>
                    <a:p>
                      <a:pPr lvl="1" fontAlgn="auto" hangingPunct="1">
                        <a:spcAft>
                          <a:spcPts val="1200"/>
                        </a:spcAft>
                      </a:pPr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-Promover a equidade social, o resgate e  valorização cultural;</a:t>
                      </a:r>
                    </a:p>
                    <a:p>
                      <a:pPr lvl="1" fontAlgn="auto" hangingPunct="1">
                        <a:spcAft>
                          <a:spcPts val="1200"/>
                        </a:spcAft>
                      </a:pPr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-Promover o uso sustentável dos recursos naturais e a valorização da floresta em pé;</a:t>
                      </a:r>
                    </a:p>
                    <a:p>
                      <a:pPr lvl="1" fontAlgn="auto" hangingPunct="1">
                        <a:spcAft>
                          <a:spcPts val="1200"/>
                        </a:spcAft>
                      </a:pPr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-Promover a inserção de mulheres e </a:t>
                      </a:r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juventude;</a:t>
                      </a:r>
                      <a:endParaRPr lang="pt-BR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 fontAlgn="auto" hangingPunct="1">
                        <a:spcAft>
                          <a:spcPts val="1200"/>
                        </a:spcAft>
                      </a:pPr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Melhorar</a:t>
                      </a:r>
                      <a:r>
                        <a:rPr lang="pt-B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segurança alimentar e nutricional </a:t>
                      </a:r>
                      <a:r>
                        <a:rPr lang="pt-BR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das famílias</a:t>
                      </a:r>
                      <a:endParaRPr lang="pt-BR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28" marR="4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23530" y="251433"/>
          <a:ext cx="8280918" cy="6273911"/>
        </p:xfrm>
        <a:graphic>
          <a:graphicData uri="http://schemas.openxmlformats.org/drawingml/2006/table">
            <a:tbl>
              <a:tblPr/>
              <a:tblGrid>
                <a:gridCol w="2319644"/>
                <a:gridCol w="5961274"/>
              </a:tblGrid>
              <a:tr h="897664">
                <a:tc gridSpan="2">
                  <a:txBody>
                    <a:bodyPr/>
                    <a:lstStyle/>
                    <a:p>
                      <a:pPr marR="1778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FUNDO BABAÇU</a:t>
                      </a:r>
                    </a:p>
                  </a:txBody>
                  <a:tcPr marL="43328" marR="4332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1778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6247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dirty="0" smtClean="0">
                        <a:latin typeface="+mn-lt"/>
                        <a:ea typeface="Times New Roman"/>
                      </a:endParaRP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dirty="0" smtClean="0">
                        <a:latin typeface="+mn-lt"/>
                        <a:ea typeface="Times New Roman"/>
                      </a:endParaRP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dirty="0">
                        <a:latin typeface="+mn-lt"/>
                        <a:ea typeface="Times New Roman"/>
                      </a:endParaRPr>
                    </a:p>
                    <a:p>
                      <a:pPr marL="90170" indent="-9017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+mn-lt"/>
                          <a:ea typeface="Times New Roman"/>
                        </a:rPr>
                        <a:t>Linhas </a:t>
                      </a:r>
                      <a:r>
                        <a:rPr lang="pt-BR" sz="2800" b="1" dirty="0">
                          <a:latin typeface="+mn-lt"/>
                          <a:ea typeface="Times New Roman"/>
                        </a:rPr>
                        <a:t>de Atuação</a:t>
                      </a:r>
                      <a:endParaRPr lang="pt-BR" sz="2800" dirty="0">
                        <a:latin typeface="+mn-lt"/>
                        <a:ea typeface="Times New Roman"/>
                      </a:endParaRPr>
                    </a:p>
                  </a:txBody>
                  <a:tcPr marL="43328" marR="43328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</a:pPr>
                      <a:endParaRPr lang="pt-BR" sz="28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pt-BR" sz="32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32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Fortalecimento </a:t>
                      </a:r>
                      <a:r>
                        <a:rPr lang="pt-BR" sz="3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social, cultural, organizacional e </a:t>
                      </a:r>
                      <a:r>
                        <a:rPr lang="pt-BR" sz="32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institucional;</a:t>
                      </a:r>
                    </a:p>
                    <a:p>
                      <a:pPr marL="342900" lvl="0" indent="-342900" algn="just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</a:pPr>
                      <a:endParaRPr lang="pt-BR" sz="32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32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Manejo e produção </a:t>
                      </a:r>
                      <a:r>
                        <a:rPr lang="pt-BR" sz="3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sustentável dos recursos </a:t>
                      </a:r>
                      <a:r>
                        <a:rPr lang="pt-BR" sz="32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naturais.</a:t>
                      </a:r>
                      <a:endParaRPr lang="pt-BR" sz="32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328" marR="4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/>
              <a:tblGrid>
                <a:gridCol w="3286116"/>
                <a:gridCol w="5857884"/>
              </a:tblGrid>
              <a:tr h="1065060">
                <a:tc gridSpan="2">
                  <a:txBody>
                    <a:bodyPr/>
                    <a:lstStyle/>
                    <a:p>
                      <a:pPr marL="90170" indent="-9017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FUNDO BABAÇU</a:t>
                      </a:r>
                    </a:p>
                  </a:txBody>
                  <a:tcPr marL="43328" marR="4332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90170" indent="-9017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582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+mn-lt"/>
                          <a:ea typeface="Times New Roman"/>
                        </a:rPr>
                        <a:t>6- Área </a:t>
                      </a:r>
                      <a:r>
                        <a:rPr lang="pt-BR" sz="2800" b="1" dirty="0">
                          <a:latin typeface="+mn-lt"/>
                          <a:ea typeface="Times New Roman"/>
                        </a:rPr>
                        <a:t>abrangência</a:t>
                      </a:r>
                      <a:endParaRPr lang="pt-BR" sz="2800" dirty="0">
                        <a:latin typeface="+mn-lt"/>
                        <a:ea typeface="Times New Roman"/>
                      </a:endParaRPr>
                    </a:p>
                  </a:txBody>
                  <a:tcPr marL="43328" marR="4332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5738" indent="-185738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28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Áreas de extrativismo de babaçu no PA,</a:t>
                      </a:r>
                      <a:r>
                        <a:rPr lang="pt-BR" sz="28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TO, MA, PI</a:t>
                      </a:r>
                      <a:endParaRPr lang="pt-BR" sz="28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609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+mn-lt"/>
                          <a:ea typeface="Times New Roman"/>
                        </a:rPr>
                        <a:t>7- Público </a:t>
                      </a:r>
                      <a:r>
                        <a:rPr lang="pt-BR" sz="2800" b="1" dirty="0">
                          <a:latin typeface="+mn-lt"/>
                          <a:ea typeface="Times New Roman"/>
                        </a:rPr>
                        <a:t>atendido</a:t>
                      </a:r>
                      <a:endParaRPr lang="pt-BR" sz="2800" dirty="0">
                        <a:latin typeface="+mn-lt"/>
                        <a:ea typeface="Times New Roman"/>
                      </a:endParaRPr>
                    </a:p>
                  </a:txBody>
                  <a:tcPr marL="43328" marR="4332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5738" indent="-185738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28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Organizações formais e grupos informais</a:t>
                      </a:r>
                      <a:r>
                        <a:rPr lang="pt-BR" sz="28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a</a:t>
                      </a:r>
                      <a:r>
                        <a:rPr lang="pt-BR" sz="28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groextrativistas</a:t>
                      </a:r>
                      <a:r>
                        <a:rPr lang="pt-BR" sz="28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de c</a:t>
                      </a:r>
                      <a:r>
                        <a:rPr lang="pt-BR" sz="28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omunidades</a:t>
                      </a:r>
                      <a:r>
                        <a:rPr lang="pt-BR" sz="28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tradicionais em regiões de babaçuais</a:t>
                      </a:r>
                      <a:endParaRPr lang="pt-BR" sz="28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2748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+mn-lt"/>
                          <a:ea typeface="Times New Roman"/>
                        </a:rPr>
                        <a:t>8- Gestão </a:t>
                      </a:r>
                      <a:r>
                        <a:rPr lang="pt-BR" sz="2800" b="1" dirty="0">
                          <a:latin typeface="+mn-lt"/>
                          <a:ea typeface="Times New Roman"/>
                        </a:rPr>
                        <a:t>Financeira</a:t>
                      </a:r>
                      <a:endParaRPr lang="pt-BR" sz="2800" dirty="0">
                        <a:latin typeface="+mn-lt"/>
                        <a:ea typeface="Times New Roman"/>
                      </a:endParaRPr>
                    </a:p>
                  </a:txBody>
                  <a:tcPr marL="43328" marR="4332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5738" lvl="0" indent="-185738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28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MIQCB pela Secretaria Executiva do Fundo Babaçu</a:t>
                      </a:r>
                      <a:endParaRPr lang="pt-BR" sz="28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42844" y="142851"/>
          <a:ext cx="9001156" cy="6500858"/>
        </p:xfrm>
        <a:graphic>
          <a:graphicData uri="http://schemas.openxmlformats.org/drawingml/2006/table">
            <a:tbl>
              <a:tblPr/>
              <a:tblGrid>
                <a:gridCol w="3234782"/>
                <a:gridCol w="5766374"/>
              </a:tblGrid>
              <a:tr h="936445">
                <a:tc gridSpan="2">
                  <a:txBody>
                    <a:bodyPr/>
                    <a:lstStyle/>
                    <a:p>
                      <a:pPr marL="90170" indent="-9017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FUNDO BABAÇU</a:t>
                      </a:r>
                    </a:p>
                  </a:txBody>
                  <a:tcPr marL="43328" marR="4332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90170" indent="-9017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118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Categorias de projetos</a:t>
                      </a:r>
                      <a:endParaRPr lang="pt-BR" sz="28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328" marR="4332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5738" marR="0" indent="-185738" algn="l" defTabSz="914400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PINDOVA</a:t>
                      </a:r>
                      <a:r>
                        <a:rPr lang="pt-BR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642938" marR="0" lvl="1" indent="-185738" algn="l" defTabSz="914400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Pequenos Projetos (de</a:t>
                      </a:r>
                      <a:r>
                        <a:rPr lang="pt-BR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R$ 3.000,00 A R$ 15.000,00</a:t>
                      </a:r>
                      <a:r>
                        <a:rPr lang="pt-BR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642938" marR="0" lvl="1" indent="-185738" algn="l" defTabSz="914400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5738" indent="-185738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CAPOTAS</a:t>
                      </a:r>
                    </a:p>
                    <a:p>
                      <a:pPr marL="642938" lvl="1" indent="-185738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Médios  (R$ 15.001,00 até R$ 50.000,00)</a:t>
                      </a:r>
                    </a:p>
                    <a:p>
                      <a:pPr marL="642938" lvl="1" indent="-185738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pt-BR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5738" indent="-185738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CURINGAS</a:t>
                      </a:r>
                    </a:p>
                    <a:p>
                      <a:pPr marL="642938" lvl="1" indent="-185738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Grandes (R$ 50.001,00 a R$ 100.000,00)</a:t>
                      </a:r>
                      <a:endParaRPr lang="pt-BR" sz="2000" b="0" baseline="0" dirty="0" smtClean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8295">
                <a:tc gridSpan="2">
                  <a:txBody>
                    <a:bodyPr/>
                    <a:lstStyle/>
                    <a:p>
                      <a:pPr lvl="1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Pindova</a:t>
                      </a:r>
                      <a:r>
                        <a:rPr lang="pt-BR" sz="28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é a única categoria que lançamos edital até presente momento.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328" marR="4332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85738" lvl="0" indent="-185738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pt-BR" sz="28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0" y="0"/>
          <a:ext cx="9144000" cy="6748157"/>
        </p:xfrm>
        <a:graphic>
          <a:graphicData uri="http://schemas.openxmlformats.org/drawingml/2006/table">
            <a:tbl>
              <a:tblPr/>
              <a:tblGrid>
                <a:gridCol w="2143108"/>
                <a:gridCol w="7000892"/>
              </a:tblGrid>
              <a:tr h="857232">
                <a:tc gridSpan="2">
                  <a:txBody>
                    <a:bodyPr/>
                    <a:lstStyle/>
                    <a:p>
                      <a:pPr marR="1778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FUNDO BABAÇU</a:t>
                      </a:r>
                    </a:p>
                  </a:txBody>
                  <a:tcPr marL="43328" marR="4332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1778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0925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dirty="0" smtClean="0">
                        <a:latin typeface="+mn-lt"/>
                        <a:ea typeface="Times New Roman"/>
                      </a:endParaRP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dirty="0" smtClean="0">
                        <a:latin typeface="+mn-lt"/>
                        <a:ea typeface="Times New Roman"/>
                      </a:endParaRP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dirty="0">
                        <a:latin typeface="+mn-lt"/>
                        <a:ea typeface="Times New Roman"/>
                      </a:endParaRP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METODOLOGIA</a:t>
                      </a:r>
                      <a:endParaRPr lang="pt-BR" sz="24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328" marR="43328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lvl="1" indent="-185738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9.1 –</a:t>
                      </a:r>
                      <a:r>
                        <a:rPr lang="pt-BR" sz="22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Secretaria faz a triagem de projetos e separa por grupo de membros do Comitê Gestor </a:t>
                      </a:r>
                      <a:r>
                        <a:rPr lang="pt-BR" sz="2200" b="0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– aqui tem o cuidado do membro não receber projeto da sua área geográfica de atuação</a:t>
                      </a:r>
                      <a:r>
                        <a:rPr lang="pt-BR" sz="2200" b="0" baseline="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</a:rPr>
                        <a:t>;</a:t>
                      </a:r>
                    </a:p>
                    <a:p>
                      <a:pPr marL="258763" lvl="1" indent="-185738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9.2 –</a:t>
                      </a:r>
                      <a:r>
                        <a:rPr lang="pt-BR" sz="22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Os membros recebem os projetos on-line , analisam  faz anotação em ficha padrão individuais;</a:t>
                      </a:r>
                    </a:p>
                    <a:p>
                      <a:pPr marL="266700" lvl="1" indent="-185738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9.3 – Reunião do Comitê Gestor de análise de projetos: </a:t>
                      </a:r>
                    </a:p>
                    <a:p>
                      <a:pPr marL="185738" lvl="0" indent="-185738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22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-  Primeiro os membros de um mesmo grupo confrontam suas notas individuais e chegam a uma definição dos projetos pré selecionados;</a:t>
                      </a:r>
                    </a:p>
                    <a:p>
                      <a:pPr marL="185738" lvl="0" indent="-185738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BR" sz="22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No segundo momento, todos reunidos, as pré listas são  apresentadas e assim por ordem dos mais bem votados </a:t>
                      </a:r>
                      <a:r>
                        <a:rPr lang="pt-BR" sz="22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defini os </a:t>
                      </a:r>
                      <a:r>
                        <a:rPr lang="pt-BR" sz="22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projetos aprovados;</a:t>
                      </a:r>
                    </a:p>
                    <a:p>
                      <a:pPr marL="185738" lvl="0" indent="-185738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BR" sz="22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Caso haja empates, </a:t>
                      </a:r>
                      <a:r>
                        <a:rPr lang="pt-BR" sz="22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os projetos são lidos e novas notas atribuídas para se chegar </a:t>
                      </a:r>
                      <a:r>
                        <a:rPr lang="pt-BR" sz="22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a </a:t>
                      </a:r>
                      <a:r>
                        <a:rPr lang="pt-BR" sz="22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definição </a:t>
                      </a:r>
                    </a:p>
                  </a:txBody>
                  <a:tcPr marL="43328" marR="4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0" y="-1"/>
          <a:ext cx="9144000" cy="6858002"/>
        </p:xfrm>
        <a:graphic>
          <a:graphicData uri="http://schemas.openxmlformats.org/drawingml/2006/table">
            <a:tbl>
              <a:tblPr/>
              <a:tblGrid>
                <a:gridCol w="2915816"/>
                <a:gridCol w="6228184"/>
              </a:tblGrid>
              <a:tr h="742076">
                <a:tc gridSpan="2">
                  <a:txBody>
                    <a:bodyPr/>
                    <a:lstStyle/>
                    <a:p>
                      <a:pPr marL="90170" indent="-9017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FUNDO BABAÇU</a:t>
                      </a:r>
                    </a:p>
                  </a:txBody>
                  <a:tcPr marL="43328" marR="4332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90170" indent="-90170"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503">
                <a:tc>
                  <a:txBody>
                    <a:bodyPr/>
                    <a:lstStyle/>
                    <a:p>
                      <a:pPr lvl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EDITAIS</a:t>
                      </a:r>
                      <a:r>
                        <a:rPr lang="pt-BR" sz="28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 (recursos Fundação Ford)</a:t>
                      </a:r>
                      <a:endParaRPr lang="pt-BR" sz="2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328" marR="4332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5738" marR="0" indent="-185738" algn="l" defTabSz="914400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2800" b="1" baseline="0" dirty="0" smtClean="0">
                          <a:latin typeface="+mn-lt"/>
                          <a:ea typeface="Times New Roman"/>
                        </a:rPr>
                        <a:t>2013 : </a:t>
                      </a:r>
                      <a:r>
                        <a:rPr lang="pt-B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R$ 87.000,00 = </a:t>
                      </a:r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organizações apoiadas</a:t>
                      </a:r>
                    </a:p>
                    <a:p>
                      <a:pPr marL="185738" marR="0" indent="-185738" algn="l" defTabSz="914400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2800" b="1" baseline="0" dirty="0" smtClean="0">
                          <a:latin typeface="+mn-lt"/>
                          <a:ea typeface="Times New Roman"/>
                        </a:rPr>
                        <a:t>2014 : </a:t>
                      </a:r>
                      <a:r>
                        <a:rPr lang="pt-BR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R$ 132.274,00 </a:t>
                      </a:r>
                      <a:r>
                        <a:rPr lang="pt-BR" sz="2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</a:t>
                      </a:r>
                      <a:r>
                        <a:rPr lang="pt-BR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organizações apoiadas</a:t>
                      </a:r>
                    </a:p>
                    <a:p>
                      <a:pPr marL="185738" lvl="1" indent="-185738" algn="ctr" hangingPunct="0">
                        <a:lnSpc>
                          <a:spcPct val="115000"/>
                        </a:lnSpc>
                        <a:spcAft>
                          <a:spcPts val="300"/>
                        </a:spcAft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</a:rPr>
                        <a:t>Mulheres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 adultas = 350 </a:t>
                      </a:r>
                    </a:p>
                    <a:p>
                      <a:pPr marL="93663" lvl="1" indent="0" algn="ctr">
                        <a:spcAft>
                          <a:spcPts val="3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</a:rPr>
                        <a:t>                 Jovens 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= 393  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</a:rPr>
                        <a:t> (H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 = 140 ; 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 = 253)</a:t>
                      </a:r>
                    </a:p>
                    <a:p>
                      <a:pPr marL="93663" lvl="1" indent="0" algn="ctr">
                        <a:spcAft>
                          <a:spcPts val="3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</a:rPr>
                        <a:t>Homens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 adultos = 43</a:t>
                      </a:r>
                    </a:p>
                  </a:txBody>
                  <a:tcPr marL="43328" marR="4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42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baseline="0" dirty="0" smtClean="0">
                          <a:latin typeface="+mn-lt"/>
                          <a:ea typeface="Times New Roman"/>
                        </a:rPr>
                        <a:t>AVALIAÇÃO E MONITORAMENTO PROJETOS </a:t>
                      </a:r>
                      <a:endParaRPr lang="pt-BR" sz="2800" dirty="0">
                        <a:latin typeface="+mn-lt"/>
                        <a:ea typeface="Times New Roman"/>
                      </a:endParaRPr>
                    </a:p>
                  </a:txBody>
                  <a:tcPr marL="43328" marR="4332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5738" marR="0" indent="-185738" algn="l" defTabSz="914400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-Período:</a:t>
                      </a:r>
                      <a:r>
                        <a:rPr lang="pt-BR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 ano, máximo 18 meses</a:t>
                      </a:r>
                    </a:p>
                    <a:p>
                      <a:pPr marL="185738" marR="0" indent="-185738" algn="l" defTabSz="914400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-Adotou  um Modelo de Relatório Narrativo e Financeiro </a:t>
                      </a:r>
                    </a:p>
                    <a:p>
                      <a:pPr marL="185738" marR="0" indent="-185738" algn="l" defTabSz="914400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-Realizada </a:t>
                      </a:r>
                      <a:r>
                        <a:rPr lang="pt-B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Oficina de Projetos – Capacitação sobre Elaboração de Relatórios e</a:t>
                      </a:r>
                      <a:r>
                        <a:rPr lang="pt-BR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Assinatura de Contratos</a:t>
                      </a:r>
                    </a:p>
                    <a:p>
                      <a:pPr marL="185738" marR="0" indent="-185738" algn="l" defTabSz="914400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-Acompanhamento via e-mails pela secretaria executiva e quando necessário </a:t>
                      </a:r>
                      <a:r>
                        <a:rPr lang="pt-BR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há monitoramento presencial  com </a:t>
                      </a:r>
                      <a:r>
                        <a:rPr lang="pt-BR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membros do Comitê Gestor</a:t>
                      </a:r>
                      <a:endParaRPr lang="pt-BR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28" marR="4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1962</TotalTime>
  <Words>823</Words>
  <Application>Microsoft Office PowerPoint</Application>
  <PresentationFormat>Apresentação na tela (4:3)</PresentationFormat>
  <Paragraphs>118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Viagem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Windows7</dc:creator>
  <cp:lastModifiedBy>Server</cp:lastModifiedBy>
  <cp:revision>121</cp:revision>
  <dcterms:created xsi:type="dcterms:W3CDTF">2012-10-07T01:12:31Z</dcterms:created>
  <dcterms:modified xsi:type="dcterms:W3CDTF">2015-10-21T11:06:14Z</dcterms:modified>
</cp:coreProperties>
</file>