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4056" r:id="rId3"/>
  </p:sldMasterIdLst>
  <p:notesMasterIdLst>
    <p:notesMasterId r:id="rId27"/>
  </p:notesMasterIdLst>
  <p:sldIdLst>
    <p:sldId id="256" r:id="rId4"/>
    <p:sldId id="382" r:id="rId5"/>
    <p:sldId id="381" r:id="rId6"/>
    <p:sldId id="386" r:id="rId7"/>
    <p:sldId id="387" r:id="rId8"/>
    <p:sldId id="380" r:id="rId9"/>
    <p:sldId id="383" r:id="rId10"/>
    <p:sldId id="385" r:id="rId11"/>
    <p:sldId id="346" r:id="rId12"/>
    <p:sldId id="347" r:id="rId13"/>
    <p:sldId id="348" r:id="rId14"/>
    <p:sldId id="367" r:id="rId15"/>
    <p:sldId id="349" r:id="rId16"/>
    <p:sldId id="377" r:id="rId17"/>
    <p:sldId id="378" r:id="rId18"/>
    <p:sldId id="350" r:id="rId19"/>
    <p:sldId id="370" r:id="rId20"/>
    <p:sldId id="351" r:id="rId21"/>
    <p:sldId id="384" r:id="rId22"/>
    <p:sldId id="354" r:id="rId23"/>
    <p:sldId id="353" r:id="rId24"/>
    <p:sldId id="375" r:id="rId25"/>
    <p:sldId id="366" r:id="rId26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355" autoAdjust="0"/>
  </p:normalViewPr>
  <p:slideViewPr>
    <p:cSldViewPr snapToGrid="0" snapToObjects="1">
      <p:cViewPr varScale="1">
        <p:scale>
          <a:sx n="69" d="100"/>
          <a:sy n="69" d="100"/>
        </p:scale>
        <p:origin x="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3EA4310-29C3-450B-BC89-958C7C5773DC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818317-BCC0-4F30-AD4F-801217E8C38D}" type="slidenum">
              <a:rPr lang="en-US" altLang="es-SV"/>
              <a:pPr/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6562725" y="5735638"/>
            <a:ext cx="2581275" cy="1122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33350"/>
            <a:ext cx="3073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8"/>
          <p:cNvSpPr/>
          <p:nvPr userDrawn="1"/>
        </p:nvSpPr>
        <p:spPr>
          <a:xfrm>
            <a:off x="0" y="5915025"/>
            <a:ext cx="9144000" cy="942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Imagen 9" descr="LOGO marn+goes azul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33401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9B0-9751-4244-96C7-CB4FA7D2D51B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7DE5-B339-4820-9E92-5376DFF31ED3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90649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BDD6-A7F1-45C2-849C-18D255F37E5D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CAAE-0310-425B-8157-2907EBCC9FF5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416216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18D5-E85B-4653-85B1-0520BFC01D7C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91B06-C732-43EB-A3EC-D0F48C42B9D7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42364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7BE0-DEB4-43A5-813E-07186AA26D1E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C7482-1A16-487D-9D2C-975901E5B4D4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56471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3DAB-4216-4A00-9155-9CB5BDBCE1C5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050D9-24B9-49CC-A2BD-6417F085E016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60299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9CCD-E20E-4B42-8F87-65D7708477D5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65B10-030E-4C38-AD7C-D27432FACFCC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9814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2C58-C161-4E73-9307-C4FFE0BA949B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D8A8C-DEBB-4A5A-8CDA-65E5CBF805DF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18939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0D2A-FDD7-466C-96B6-91E5E128A60E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8C38C-5150-4020-8CC0-641C7FA17706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82916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C470-B889-4608-B53B-7C4C38D311D3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F43F-E206-4C3B-A542-4AB1564860AD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333553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2F63E7E-A305-4112-B2A3-7A869C855F13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984AE9F7-EEE1-47F7-95CB-C0EE77E9EF18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8761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502327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6AEC4F3-9451-4AF3-961B-91EED8B4CDB9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E4D907A9-FA80-4230-B054-DDD19B902F04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484269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5BF76E8-DC79-4542-B570-C695437327A6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99DE93C3-62F2-4687-AA20-6B9CAA2250E2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16310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F3F8F4D-6746-47B1-839C-04514867BABD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E51D513A-21A5-4B69-84D8-757FBE887A34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53786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2081BB2-2F3E-4911-8130-C79A6CDD1E3E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37B0C35A-08C8-4D88-9FB2-74C10FADBA78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553332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59BF5B9-253F-4104-8E48-14102C352FA3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83C626DC-D80E-4306-A065-206EC6113A03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827542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213F8C0-EC3D-4C1E-BA00-BE0187ED5290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1A90576B-579D-481E-9961-6F7815E45A4E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0949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4FB925D-4D8D-4360-B944-3D8F56E94050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753BDA05-EDAB-4E08-9E29-A8FA6869BDED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892249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CC5D030-18CE-4D41-BEDC-1DF2BB8275A2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4D1ADBAF-1C40-49D9-89FF-86960275248D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184056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B284A46-9C46-464F-AE24-ACA58E71217D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8A81BB6A-B5CD-4AFD-87F2-56BF9415DB6A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05516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8F43399-10BC-45A8-97BF-794537D8D500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</a:defRPr>
            </a:lvl1pPr>
          </a:lstStyle>
          <a:p>
            <a:fld id="{BE95678D-1B5C-4D58-88C6-1A70F1E733C3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11592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 userDrawn="1"/>
        </p:nvSpPr>
        <p:spPr bwMode="auto">
          <a:xfrm>
            <a:off x="0" y="6446838"/>
            <a:ext cx="6165850" cy="146050"/>
          </a:xfrm>
          <a:prstGeom prst="rect">
            <a:avLst/>
          </a:prstGeom>
          <a:solidFill>
            <a:srgbClr val="17375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ángulo 4"/>
          <p:cNvSpPr>
            <a:spLocks noChangeArrowheads="1"/>
          </p:cNvSpPr>
          <p:nvPr userDrawn="1"/>
        </p:nvSpPr>
        <p:spPr bwMode="auto">
          <a:xfrm>
            <a:off x="8291513" y="317500"/>
            <a:ext cx="852487" cy="29051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14156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1090972"/>
            <a:ext cx="5906342" cy="4653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0" y="1101756"/>
            <a:ext cx="2691277" cy="4855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128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32493"/>
            <a:ext cx="4040188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004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32493"/>
            <a:ext cx="4041775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948A54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57200" y="10933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99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MARN 2014 logo-doc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22275"/>
            <a:ext cx="31099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62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322B8DA-3474-4929-B80B-B8DEA4037D41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4ACC8E-5C53-4DCA-8005-C2D8DCFDFB05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40170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A28AC9-9B08-4675-BDB7-E2B43CA7110B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37536B-5028-4D0F-BA83-5EAE4E8341A5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8881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79DA-AF8E-43CE-A793-919D627DB5DA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504DC-4BE0-43F5-A3A7-5F1D00DD505F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5396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195513" y="6262688"/>
            <a:ext cx="4449762" cy="146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753100"/>
            <a:ext cx="20161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1" descr="LOGO marn+goes azul-0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949950"/>
            <a:ext cx="22272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64" r:id="rId2"/>
    <p:sldLayoutId id="2147484278" r:id="rId3"/>
    <p:sldLayoutId id="2147484265" r:id="rId4"/>
    <p:sldLayoutId id="2147484266" r:id="rId5"/>
    <p:sldLayoutId id="2147484279" r:id="rId6"/>
    <p:sldLayoutId id="2147484280" r:id="rId7"/>
    <p:sldLayoutId id="2147484281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SV" smtClean="0"/>
              <a:t>Clic para editar título</a:t>
            </a:r>
            <a:endParaRPr lang="es-ES" altLang="es-SV" smtClean="0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SV" smtClean="0"/>
              <a:t>Haga clic para modificar el estilo de texto del patrón</a:t>
            </a:r>
          </a:p>
          <a:p>
            <a:pPr lvl="1"/>
            <a:r>
              <a:rPr lang="es-ES_tradnl" altLang="es-SV" smtClean="0"/>
              <a:t>Segundo nivel</a:t>
            </a:r>
          </a:p>
          <a:p>
            <a:pPr lvl="2"/>
            <a:r>
              <a:rPr lang="es-ES_tradnl" altLang="es-SV" smtClean="0"/>
              <a:t>Tercer nivel</a:t>
            </a:r>
          </a:p>
          <a:p>
            <a:pPr lvl="3"/>
            <a:r>
              <a:rPr lang="es-ES_tradnl" altLang="es-SV" smtClean="0"/>
              <a:t>Cuarto nivel</a:t>
            </a:r>
          </a:p>
          <a:p>
            <a:pPr lvl="4"/>
            <a:r>
              <a:rPr lang="es-ES_tradnl" altLang="es-SV" smtClean="0"/>
              <a:t>Quinto nivel</a:t>
            </a:r>
            <a:endParaRPr lang="es-ES" altLang="es-SV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BB2D539-EF93-4BB9-8AF3-211684845A03}" type="datetimeFigureOut">
              <a:rPr lang="es-ES"/>
              <a:pPr>
                <a:defRPr/>
              </a:pPr>
              <a:t>19/02/2020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48DFEEA-A11B-4DB6-A295-C8346A6EE5F3}" type="slidenum">
              <a:rPr lang="es-ES" altLang="es-SV"/>
              <a:pPr/>
              <a:t>‹Nº›</a:t>
            </a:fld>
            <a:endParaRPr lang="es-E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0BE7632-4EE5-4118-8DD0-C31648708323}" type="datetimeFigureOut">
              <a:rPr lang="es-SV"/>
              <a:pPr>
                <a:defRPr/>
              </a:pPr>
              <a:t>19/02/2020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CD419F-2978-49CB-B2DA-70E0897F1DA0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Agrupar 3"/>
          <p:cNvGrpSpPr>
            <a:grpSpLocks/>
          </p:cNvGrpSpPr>
          <p:nvPr/>
        </p:nvGrpSpPr>
        <p:grpSpPr bwMode="auto">
          <a:xfrm>
            <a:off x="303213" y="2470150"/>
            <a:ext cx="6710362" cy="2708275"/>
            <a:chOff x="78154" y="2479909"/>
            <a:chExt cx="8500215" cy="3429738"/>
          </a:xfrm>
        </p:grpSpPr>
        <p:pic>
          <p:nvPicPr>
            <p:cNvPr id="2" name="Imagen 1" descr="IMG_7871.JPG"/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54" y="3291493"/>
              <a:ext cx="3927231" cy="2618154"/>
            </a:xfrm>
            <a:prstGeom prst="rect">
              <a:avLst/>
            </a:prstGeom>
          </p:spPr>
        </p:pic>
        <p:pic>
          <p:nvPicPr>
            <p:cNvPr id="3" name="Imagen 2" descr="295831_264626003573066_100000770043573_695732_31856806_n.jpg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0998"/>
            <a:stretch/>
          </p:blipFill>
          <p:spPr>
            <a:xfrm>
              <a:off x="4005385" y="2479909"/>
              <a:ext cx="4572984" cy="3429738"/>
            </a:xfrm>
            <a:prstGeom prst="rect">
              <a:avLst/>
            </a:prstGeom>
          </p:spPr>
        </p:pic>
      </p:grpSp>
      <p:sp>
        <p:nvSpPr>
          <p:cNvPr id="20483" name="CuadroTexto 4"/>
          <p:cNvSpPr txBox="1">
            <a:spLocks noChangeArrowheads="1"/>
          </p:cNvSpPr>
          <p:nvPr/>
        </p:nvSpPr>
        <p:spPr bwMode="auto">
          <a:xfrm>
            <a:off x="209550" y="1582738"/>
            <a:ext cx="9607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SV" sz="3600" b="1">
                <a:solidFill>
                  <a:srgbClr val="595959"/>
                </a:solidFill>
              </a:rPr>
              <a:t>Elementos destacados de agricultura</a:t>
            </a:r>
          </a:p>
          <a:p>
            <a:pPr eaLnBrk="1" hangingPunct="1"/>
            <a:endParaRPr lang="es-SV" altLang="es-SV" sz="3600" b="1">
              <a:solidFill>
                <a:srgbClr val="595959"/>
              </a:solidFill>
            </a:endParaRPr>
          </a:p>
          <a:p>
            <a:pPr eaLnBrk="1" hangingPunct="1"/>
            <a:r>
              <a:rPr lang="es-SV" altLang="es-SV" sz="2900">
                <a:solidFill>
                  <a:schemeClr val="bg1"/>
                </a:solidFill>
              </a:rPr>
              <a:t>     P         Primer Plan Nacional de </a:t>
            </a:r>
          </a:p>
          <a:p>
            <a:pPr eaLnBrk="1" hangingPunct="1"/>
            <a:r>
              <a:rPr lang="es-SV" altLang="es-SV" sz="2900">
                <a:solidFill>
                  <a:schemeClr val="bg1"/>
                </a:solidFill>
              </a:rPr>
              <a:t>Primer Plan Nacional de</a:t>
            </a:r>
          </a:p>
          <a:p>
            <a:pPr eaLnBrk="1" hangingPunct="1"/>
            <a:r>
              <a:rPr lang="es-SV" altLang="es-SV" sz="2900">
                <a:solidFill>
                  <a:schemeClr val="bg1"/>
                </a:solidFill>
              </a:rPr>
              <a:t>Cambio Climático de El Salvador</a:t>
            </a:r>
            <a:endParaRPr lang="es-ES" altLang="es-SV" sz="2900">
              <a:solidFill>
                <a:schemeClr val="bg1"/>
              </a:solidFill>
            </a:endParaRPr>
          </a:p>
        </p:txBody>
      </p:sp>
      <p:sp>
        <p:nvSpPr>
          <p:cNvPr id="20484" name="CuadroTexto 5"/>
          <p:cNvSpPr txBox="1">
            <a:spLocks noChangeArrowheads="1"/>
          </p:cNvSpPr>
          <p:nvPr/>
        </p:nvSpPr>
        <p:spPr bwMode="auto">
          <a:xfrm flipH="1">
            <a:off x="4248150" y="1422400"/>
            <a:ext cx="460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s-SV"/>
          </a:p>
        </p:txBody>
      </p:sp>
      <p:sp>
        <p:nvSpPr>
          <p:cNvPr id="20485" name="CuadroTexto 6"/>
          <p:cNvSpPr txBox="1">
            <a:spLocks noChangeArrowheads="1"/>
          </p:cNvSpPr>
          <p:nvPr/>
        </p:nvSpPr>
        <p:spPr bwMode="auto">
          <a:xfrm>
            <a:off x="9174163" y="4159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s-SV"/>
          </a:p>
        </p:txBody>
      </p:sp>
      <p:sp>
        <p:nvSpPr>
          <p:cNvPr id="20486" name="CuadroTexto 7"/>
          <p:cNvSpPr txBox="1">
            <a:spLocks noChangeArrowheads="1"/>
          </p:cNvSpPr>
          <p:nvPr/>
        </p:nvSpPr>
        <p:spPr bwMode="auto">
          <a:xfrm>
            <a:off x="5059363" y="5426075"/>
            <a:ext cx="3889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s-SV"/>
          </a:p>
        </p:txBody>
      </p:sp>
      <p:pic>
        <p:nvPicPr>
          <p:cNvPr id="20487" name="Imagen 10" descr="logos cuadrado-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7051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SV" sz="1600" dirty="0"/>
              <a:t>COMPONENTE 2  Programa de protección de las finanzas públicas y de reducción de pérdidas y daños asociados a los efectos adversos del cambio climático</a:t>
            </a:r>
          </a:p>
        </p:txBody>
      </p:sp>
      <p:pic>
        <p:nvPicPr>
          <p:cNvPr id="29699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2741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SV" sz="1600" dirty="0"/>
              <a:t>COMPONENTE 3  Programa de manejo de la biodiversidad y los ecosistemas para la adaptación y mitigación del cambio climático</a:t>
            </a:r>
          </a:p>
        </p:txBody>
      </p:sp>
      <p:pic>
        <p:nvPicPr>
          <p:cNvPr id="30723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100"/>
            <a:ext cx="8229600" cy="513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4 CuadroTexto"/>
          <p:cNvGrpSpPr>
            <a:grpSpLocks/>
          </p:cNvGrpSpPr>
          <p:nvPr/>
        </p:nvGrpSpPr>
        <p:grpSpPr bwMode="auto">
          <a:xfrm>
            <a:off x="250825" y="404813"/>
            <a:ext cx="8672513" cy="444500"/>
            <a:chOff x="92" y="1052"/>
            <a:chExt cx="5576" cy="280"/>
          </a:xfrm>
        </p:grpSpPr>
        <p:pic>
          <p:nvPicPr>
            <p:cNvPr id="31754" name="4 CuadroText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1052"/>
              <a:ext cx="5576" cy="280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Text Box 4"/>
            <p:cNvSpPr txBox="1">
              <a:spLocks noChangeArrowheads="1"/>
            </p:cNvSpPr>
            <p:nvPr/>
          </p:nvSpPr>
          <p:spPr bwMode="auto">
            <a:xfrm>
              <a:off x="135" y="1080"/>
              <a:ext cx="5490" cy="212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s-SV" sz="1600" b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250825" y="404813"/>
            <a:ext cx="816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SV">
                <a:solidFill>
                  <a:srgbClr val="000000"/>
                </a:solidFill>
              </a:rPr>
              <a:t>El Salvador: Evolución del Índice de Biodiversidad potencial</a:t>
            </a:r>
            <a:endParaRPr lang="es-ES" altLang="es-SV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211263" y="1096963"/>
            <a:ext cx="6577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s-MX" altLang="es-SV" sz="1000">
              <a:solidFill>
                <a:srgbClr val="000000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es-MX" altLang="es-SV" sz="1400" b="1">
                <a:solidFill>
                  <a:srgbClr val="000000"/>
                </a:solidFill>
                <a:ea typeface="MS Mincho" panose="02020609040205080304" pitchFamily="49" charset="-128"/>
                <a:cs typeface="Gill Sans MT" panose="020B0502020104020203" pitchFamily="34" charset="0"/>
              </a:rPr>
              <a:t>ESCENARIOS BASE Y CON CAMBIO CLIMÁTICO (B2 Y A2), 2005 A 2100 </a:t>
            </a:r>
            <a:endParaRPr lang="es-MX" altLang="es-SV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es-MX" altLang="es-SV" sz="1400" b="1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r>
              <a:rPr lang="es-MX" altLang="es-SV" sz="1400">
                <a:solidFill>
                  <a:srgbClr val="000000"/>
                </a:solidFill>
                <a:ea typeface="MS Mincho" panose="02020609040205080304" pitchFamily="49" charset="-128"/>
              </a:rPr>
              <a:t>(</a:t>
            </a:r>
            <a:r>
              <a:rPr lang="es-MX" altLang="es-SV" sz="1400" i="1">
                <a:solidFill>
                  <a:srgbClr val="000000"/>
                </a:solidFill>
                <a:ea typeface="MS Mincho" panose="02020609040205080304" pitchFamily="49" charset="-128"/>
              </a:rPr>
              <a:t>En unidades decimales del índice de 0 a 1)</a:t>
            </a:r>
            <a:r>
              <a:rPr lang="es-MX" altLang="es-SV" sz="1400">
                <a:solidFill>
                  <a:srgbClr val="000000"/>
                </a:solidFill>
                <a:ea typeface="MS Mincho" panose="02020609040205080304" pitchFamily="49" charset="-128"/>
              </a:rPr>
              <a:t>)</a:t>
            </a:r>
            <a:endParaRPr lang="es-MX" altLang="es-SV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7019925" y="2781300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SV" sz="1200">
                <a:solidFill>
                  <a:srgbClr val="000000"/>
                </a:solidFill>
                <a:cs typeface="Arial" panose="020B0604020202020204" pitchFamily="34" charset="0"/>
              </a:rPr>
              <a:t>13 %</a:t>
            </a: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7019925" y="3429000"/>
            <a:ext cx="606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SV" sz="1200">
                <a:solidFill>
                  <a:srgbClr val="000000"/>
                </a:solidFill>
                <a:cs typeface="Arial" panose="020B0604020202020204" pitchFamily="34" charset="0"/>
              </a:rPr>
              <a:t>39 %</a:t>
            </a:r>
          </a:p>
        </p:txBody>
      </p: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7019925" y="4376738"/>
            <a:ext cx="60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SV" sz="1200">
                <a:solidFill>
                  <a:srgbClr val="000000"/>
                </a:solidFill>
                <a:cs typeface="Arial" panose="020B0604020202020204" pitchFamily="34" charset="0"/>
              </a:rPr>
              <a:t>72 %</a:t>
            </a:r>
          </a:p>
        </p:txBody>
      </p:sp>
      <p:pic>
        <p:nvPicPr>
          <p:cNvPr id="317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154238"/>
            <a:ext cx="55213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5"/>
          <p:cNvSpPr txBox="1">
            <a:spLocks noChangeArrowheads="1"/>
          </p:cNvSpPr>
          <p:nvPr/>
        </p:nvSpPr>
        <p:spPr bwMode="auto">
          <a:xfrm>
            <a:off x="6516688" y="2133600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SV" sz="1200">
                <a:solidFill>
                  <a:srgbClr val="000000"/>
                </a:solidFill>
                <a:latin typeface="Georgia" panose="02040502050405020303" pitchFamily="18" charset="0"/>
              </a:rPr>
              <a:t>Porcentaje de reducción</a:t>
            </a:r>
            <a:endParaRPr lang="es-MX" altLang="es-SV" sz="12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SV" sz="2000" dirty="0"/>
              <a:t>COMPONENTE 4  Programa de transformación y diversificación de las prácticas y </a:t>
            </a:r>
            <a:r>
              <a:rPr lang="es-SV" sz="2000" dirty="0" smtClean="0"/>
              <a:t>actividades </a:t>
            </a:r>
            <a:r>
              <a:rPr lang="es-SV" sz="2000" dirty="0"/>
              <a:t>agropecuarias, forestales y agroforestales</a:t>
            </a:r>
          </a:p>
        </p:txBody>
      </p:sp>
      <p:pic>
        <p:nvPicPr>
          <p:cNvPr id="32771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089025"/>
            <a:ext cx="8740775" cy="448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1071563"/>
            <a:ext cx="8964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                   GRÁFICO                                                                                                                          GRÁFICO </a:t>
            </a:r>
          </a:p>
          <a:p>
            <a:r>
              <a:rPr lang="es-ES" altLang="es-SV" sz="1000" b="1">
                <a:cs typeface="Times New Roman" panose="02020603050405020304" pitchFamily="18" charset="0"/>
              </a:rPr>
              <a:t>     PROYECCIONES DEL ÍNDICE DE PRODUCCIÓN AGROPECUARIA                   PROYECCIONES DEL ÍNDICE DE PRODUCCIÓN AGROPECUARIA </a:t>
            </a:r>
            <a:endParaRPr lang="es-ES" altLang="es-SV" sz="1000">
              <a:cs typeface="Arial" panose="020B0604020202020204" pitchFamily="34" charset="0"/>
            </a:endParaRPr>
          </a:p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A PARTIR DEL ESCENARIO B2                                                                                     A PARTIR DEL ESCENARIO A2</a:t>
            </a:r>
            <a:endParaRPr lang="es-ES" altLang="es-SV" sz="1000">
              <a:cs typeface="Times New Roman" panose="02020603050405020304" pitchFamily="18" charset="0"/>
            </a:endParaRPr>
          </a:p>
          <a:p>
            <a:r>
              <a:rPr lang="es-ES" altLang="es-SV" sz="1000">
                <a:cs typeface="Times New Roman" panose="02020603050405020304" pitchFamily="18" charset="0"/>
              </a:rPr>
              <a:t>  </a:t>
            </a:r>
            <a:r>
              <a:rPr lang="es-ES" altLang="es-SV" sz="1000" i="1">
                <a:cs typeface="Times New Roman" panose="02020603050405020304" pitchFamily="18" charset="0"/>
              </a:rPr>
              <a:t>    </a:t>
            </a:r>
            <a:endParaRPr lang="es-ES" altLang="es-SV" sz="1000">
              <a:cs typeface="Arial" panose="020B0604020202020204" pitchFamily="34" charset="0"/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179388" y="3789363"/>
            <a:ext cx="8964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                   GRÁFICO                                                                                                                      GRÁFICO </a:t>
            </a:r>
          </a:p>
          <a:p>
            <a:r>
              <a:rPr lang="es-ES" altLang="es-SV" sz="1000" b="1">
                <a:cs typeface="Times New Roman" panose="02020603050405020304" pitchFamily="18" charset="0"/>
              </a:rPr>
              <a:t>              PROYECCIONES DE LOS RENDIMIENTOS DEL MAÍZ                                     PROYECCIONES DE LOS RENDIMIENTOS DEL MAÍZ</a:t>
            </a:r>
            <a:endParaRPr lang="es-ES" altLang="es-SV" sz="1000">
              <a:cs typeface="Arial" panose="020B0604020202020204" pitchFamily="34" charset="0"/>
            </a:endParaRPr>
          </a:p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A PARTIR DEL ESCENARIO B2                                                                                     A PARTIR DEL ESCENARIO A2</a:t>
            </a:r>
            <a:endParaRPr lang="es-ES" altLang="es-SV" sz="1000">
              <a:cs typeface="Times New Roman" panose="02020603050405020304" pitchFamily="18" charset="0"/>
            </a:endParaRPr>
          </a:p>
        </p:txBody>
      </p:sp>
      <p:grpSp>
        <p:nvGrpSpPr>
          <p:cNvPr id="33796" name="4 CuadroTexto"/>
          <p:cNvGrpSpPr>
            <a:grpSpLocks/>
          </p:cNvGrpSpPr>
          <p:nvPr/>
        </p:nvGrpSpPr>
        <p:grpSpPr bwMode="auto">
          <a:xfrm>
            <a:off x="250825" y="404813"/>
            <a:ext cx="8672513" cy="444500"/>
            <a:chOff x="92" y="1052"/>
            <a:chExt cx="5576" cy="280"/>
          </a:xfrm>
        </p:grpSpPr>
        <p:pic>
          <p:nvPicPr>
            <p:cNvPr id="33802" name="4 CuadroText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1052"/>
              <a:ext cx="5576" cy="280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 Box 4"/>
            <p:cNvSpPr txBox="1">
              <a:spLocks noChangeArrowheads="1"/>
            </p:cNvSpPr>
            <p:nvPr/>
          </p:nvSpPr>
          <p:spPr bwMode="auto">
            <a:xfrm>
              <a:off x="135" y="1080"/>
              <a:ext cx="5490" cy="212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s-MX" altLang="es-SV" sz="1600" b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395288" y="404813"/>
            <a:ext cx="8424862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Salvador: índice de producción agropecuario y rendimientos de maíz</a:t>
            </a:r>
          </a:p>
        </p:txBody>
      </p:sp>
      <p:pic>
        <p:nvPicPr>
          <p:cNvPr id="337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603375"/>
            <a:ext cx="42560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566863"/>
            <a:ext cx="45386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359275"/>
            <a:ext cx="439261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4292600"/>
            <a:ext cx="45370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07950" y="1008063"/>
            <a:ext cx="89646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                   GRÁFICO                                                                                                                        GRÁFICO </a:t>
            </a:r>
          </a:p>
          <a:p>
            <a:r>
              <a:rPr lang="es-ES" altLang="es-SV" sz="1000" b="1">
                <a:cs typeface="Times New Roman" panose="02020603050405020304" pitchFamily="18" charset="0"/>
              </a:rPr>
              <a:t>              PROYECCIONES DE LOS RENDIMIENTOS DEL FRIJOL                                 PROYECCIONES DE LOS RENDIMIENTOS DEL FRIJOL</a:t>
            </a:r>
            <a:endParaRPr lang="es-ES" altLang="es-SV" sz="1000">
              <a:cs typeface="Arial" panose="020B0604020202020204" pitchFamily="34" charset="0"/>
            </a:endParaRPr>
          </a:p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A PARTIR DEL ESCENARIO B2                                                                                     A PARTIR DEL ESCENARIO A2</a:t>
            </a:r>
            <a:endParaRPr lang="es-ES" altLang="es-SV" sz="1000">
              <a:cs typeface="Times New Roman" panose="02020603050405020304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79388" y="3887788"/>
            <a:ext cx="8964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                   GRÁFICO                                                                                                                      GRÁFICO </a:t>
            </a:r>
          </a:p>
          <a:p>
            <a:r>
              <a:rPr lang="es-ES" altLang="es-SV" sz="1000" b="1">
                <a:cs typeface="Times New Roman" panose="02020603050405020304" pitchFamily="18" charset="0"/>
              </a:rPr>
              <a:t>              PROYECCIONES DE LOS RENDIMIENTOS DEL CAFÉ                                         PROYECCIONES DE LOS RENDIMIENTOS DEL CAFE  </a:t>
            </a:r>
            <a:endParaRPr lang="es-ES" altLang="es-SV" sz="1000">
              <a:cs typeface="Arial" panose="020B0604020202020204" pitchFamily="34" charset="0"/>
            </a:endParaRPr>
          </a:p>
          <a:p>
            <a:r>
              <a:rPr lang="es-ES" altLang="es-SV" sz="1000" b="1">
                <a:cs typeface="Times New Roman" panose="02020603050405020304" pitchFamily="18" charset="0"/>
              </a:rPr>
              <a:t>                           A PARTIR DEL ESCENARIO B2                                                                                     A PARTIR DEL ESCENARIO A2</a:t>
            </a:r>
            <a:endParaRPr lang="es-ES" altLang="es-SV" sz="1000">
              <a:cs typeface="Times New Roman" panose="02020603050405020304" pitchFamily="18" charset="0"/>
            </a:endParaRPr>
          </a:p>
        </p:txBody>
      </p:sp>
      <p:grpSp>
        <p:nvGrpSpPr>
          <p:cNvPr id="34820" name="4 CuadroTexto"/>
          <p:cNvGrpSpPr>
            <a:grpSpLocks/>
          </p:cNvGrpSpPr>
          <p:nvPr/>
        </p:nvGrpSpPr>
        <p:grpSpPr bwMode="auto">
          <a:xfrm>
            <a:off x="250825" y="404813"/>
            <a:ext cx="8672513" cy="444500"/>
            <a:chOff x="92" y="1052"/>
            <a:chExt cx="5576" cy="280"/>
          </a:xfrm>
        </p:grpSpPr>
        <p:pic>
          <p:nvPicPr>
            <p:cNvPr id="34826" name="4 CuadroTexto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1052"/>
              <a:ext cx="5576" cy="280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 Box 4"/>
            <p:cNvSpPr txBox="1">
              <a:spLocks noChangeArrowheads="1"/>
            </p:cNvSpPr>
            <p:nvPr/>
          </p:nvSpPr>
          <p:spPr bwMode="auto">
            <a:xfrm>
              <a:off x="135" y="1080"/>
              <a:ext cx="5490" cy="212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s-MX" altLang="es-SV" sz="1600" b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395288" y="404813"/>
            <a:ext cx="8424862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Salvador: rendimientos de frijol y café con B2 y A2</a:t>
            </a:r>
          </a:p>
        </p:txBody>
      </p:sp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17650"/>
            <a:ext cx="43783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522413"/>
            <a:ext cx="45307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419600"/>
            <a:ext cx="44831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394200"/>
            <a:ext cx="46323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025" y="274638"/>
            <a:ext cx="8516938" cy="871537"/>
          </a:xfrm>
        </p:spPr>
        <p:txBody>
          <a:bodyPr/>
          <a:lstStyle/>
          <a:p>
            <a:pPr>
              <a:defRPr/>
            </a:pPr>
            <a:r>
              <a:rPr lang="es-SV" sz="2000" dirty="0"/>
              <a:t>COMPONENTE 5  Programa de adaptación integral de los recursos hídricos al cambio climático</a:t>
            </a:r>
          </a:p>
        </p:txBody>
      </p:sp>
      <p:pic>
        <p:nvPicPr>
          <p:cNvPr id="35843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46175"/>
            <a:ext cx="8791575" cy="446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59404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7 CuadroTexto"/>
          <p:cNvSpPr txBox="1">
            <a:spLocks noChangeArrowheads="1"/>
          </p:cNvSpPr>
          <p:nvPr/>
        </p:nvSpPr>
        <p:spPr bwMode="auto">
          <a:xfrm>
            <a:off x="1979613" y="5229225"/>
            <a:ext cx="2071687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MX" altLang="es-SV" sz="1500">
                <a:latin typeface="Georgia" panose="02040502050405020303" pitchFamily="18" charset="0"/>
                <a:cs typeface="Arial" panose="020B0604020202020204" pitchFamily="34" charset="0"/>
              </a:rPr>
              <a:t>Valor considerado como en estrés hídrico de 1700 m</a:t>
            </a:r>
            <a:r>
              <a:rPr lang="es-MX" altLang="es-SV" sz="1500" baseline="30000">
                <a:latin typeface="Georgia" panose="02040502050405020303" pitchFamily="18" charset="0"/>
                <a:cs typeface="Arial" panose="020B0604020202020204" pitchFamily="34" charset="0"/>
              </a:rPr>
              <a:t>3</a:t>
            </a:r>
            <a:r>
              <a:rPr lang="es-MX" altLang="es-SV" sz="1500">
                <a:latin typeface="Georgia" panose="02040502050405020303" pitchFamily="18" charset="0"/>
                <a:cs typeface="Arial" panose="020B0604020202020204" pitchFamily="34" charset="0"/>
              </a:rPr>
              <a:t>/hab. año</a:t>
            </a:r>
          </a:p>
        </p:txBody>
      </p:sp>
      <p:sp>
        <p:nvSpPr>
          <p:cNvPr id="36868" name="11 CuadroTexto"/>
          <p:cNvSpPr txBox="1">
            <a:spLocks noChangeArrowheads="1"/>
          </p:cNvSpPr>
          <p:nvPr/>
        </p:nvSpPr>
        <p:spPr bwMode="auto">
          <a:xfrm>
            <a:off x="6011863" y="1428750"/>
            <a:ext cx="284638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SV">
                <a:cs typeface="Arial" panose="020B0604020202020204" pitchFamily="34" charset="0"/>
              </a:rPr>
              <a:t>Centroamérica es considerada una región con alta disponibilidad de agua 23,130 m</a:t>
            </a:r>
            <a:r>
              <a:rPr lang="es-MX" altLang="es-SV" baseline="30000">
                <a:cs typeface="Arial" panose="020B0604020202020204" pitchFamily="34" charset="0"/>
              </a:rPr>
              <a:t>3</a:t>
            </a:r>
            <a:r>
              <a:rPr lang="es-MX" altLang="es-SV">
                <a:cs typeface="Arial" panose="020B0604020202020204" pitchFamily="34" charset="0"/>
              </a:rPr>
              <a:t>/hab.año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Char char="•"/>
            </a:pPr>
            <a:endParaRPr lang="es-MX" altLang="es-SV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None/>
            </a:pPr>
            <a:r>
              <a:rPr lang="es-MX" altLang="es-SV"/>
              <a:t>El Salvador: 1752 m3/hab.año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None/>
            </a:pPr>
            <a:endParaRPr lang="es-MX" altLang="es-SV"/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None/>
            </a:pPr>
            <a:r>
              <a:rPr lang="es-MX" altLang="es-SV"/>
              <a:t>Belice: 66,400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D2DA7A"/>
              </a:buClr>
              <a:buFont typeface="Georgia" panose="02040502050405020303" pitchFamily="18" charset="0"/>
              <a:buNone/>
            </a:pPr>
            <a:r>
              <a:rPr lang="es-MX" altLang="es-SV"/>
              <a:t>m3/hab.año</a:t>
            </a:r>
          </a:p>
          <a:p>
            <a:endParaRPr lang="es-MX" altLang="es-SV">
              <a:cs typeface="Arial" panose="020B0604020202020204" pitchFamily="34" charset="0"/>
            </a:endParaRPr>
          </a:p>
        </p:txBody>
      </p:sp>
      <p:sp>
        <p:nvSpPr>
          <p:cNvPr id="36869" name="12 CuadroTexto"/>
          <p:cNvSpPr txBox="1">
            <a:spLocks noChangeArrowheads="1"/>
          </p:cNvSpPr>
          <p:nvPr/>
        </p:nvSpPr>
        <p:spPr bwMode="auto">
          <a:xfrm>
            <a:off x="6084888" y="4437063"/>
            <a:ext cx="2736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SV">
                <a:cs typeface="Arial" panose="020B0604020202020204" pitchFamily="34" charset="0"/>
              </a:rPr>
              <a:t>Considerar:</a:t>
            </a:r>
          </a:p>
          <a:p>
            <a:r>
              <a:rPr lang="es-MX" altLang="es-SV">
                <a:cs typeface="Arial" panose="020B0604020202020204" pitchFamily="34" charset="0"/>
              </a:rPr>
              <a:t>Variabilidad geográfica y temporal</a:t>
            </a:r>
          </a:p>
          <a:p>
            <a:pPr>
              <a:buFont typeface="Arial" panose="020B0604020202020204" pitchFamily="34" charset="0"/>
              <a:buNone/>
            </a:pPr>
            <a:r>
              <a:rPr lang="es-MX" altLang="es-SV">
                <a:cs typeface="Arial" panose="020B0604020202020204" pitchFamily="34" charset="0"/>
              </a:rPr>
              <a:t>Problemas de acceso y  de calidad</a:t>
            </a:r>
          </a:p>
          <a:p>
            <a:endParaRPr lang="es-MX" altLang="es-SV">
              <a:cs typeface="Arial" panose="020B0604020202020204" pitchFamily="34" charset="0"/>
            </a:endParaRPr>
          </a:p>
        </p:txBody>
      </p:sp>
      <p:grpSp>
        <p:nvGrpSpPr>
          <p:cNvPr id="36870" name="4 CuadroTexto"/>
          <p:cNvGrpSpPr>
            <a:grpSpLocks/>
          </p:cNvGrpSpPr>
          <p:nvPr/>
        </p:nvGrpSpPr>
        <p:grpSpPr bwMode="auto">
          <a:xfrm>
            <a:off x="250825" y="404813"/>
            <a:ext cx="8672513" cy="444500"/>
            <a:chOff x="92" y="1052"/>
            <a:chExt cx="5576" cy="280"/>
          </a:xfrm>
        </p:grpSpPr>
        <p:pic>
          <p:nvPicPr>
            <p:cNvPr id="36873" name="4 CuadroTexto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1052"/>
              <a:ext cx="5576" cy="280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Text Box 4"/>
            <p:cNvSpPr txBox="1">
              <a:spLocks noChangeArrowheads="1"/>
            </p:cNvSpPr>
            <p:nvPr/>
          </p:nvSpPr>
          <p:spPr bwMode="auto">
            <a:xfrm>
              <a:off x="135" y="1080"/>
              <a:ext cx="5490" cy="212"/>
            </a:xfrm>
            <a:prstGeom prst="rect">
              <a:avLst/>
            </a:prstGeom>
            <a:solidFill>
              <a:srgbClr val="9CC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s-MX" altLang="es-SV" sz="1600" b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1" name="2 CuadroTexto"/>
          <p:cNvSpPr txBox="1">
            <a:spLocks noChangeArrowheads="1"/>
          </p:cNvSpPr>
          <p:nvPr/>
        </p:nvSpPr>
        <p:spPr bwMode="auto">
          <a:xfrm>
            <a:off x="1619250" y="404813"/>
            <a:ext cx="554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SV" sz="2000">
                <a:cs typeface="Arial" panose="020B0604020202020204" pitchFamily="34" charset="0"/>
              </a:rPr>
              <a:t>Situación actual de los recursos hídricos</a:t>
            </a:r>
            <a:endParaRPr lang="es-ES" altLang="es-SV" sz="2000">
              <a:cs typeface="Arial" panose="020B0604020202020204" pitchFamily="34" charset="0"/>
            </a:endParaRPr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 flipH="1" flipV="1">
            <a:off x="1116013" y="3500438"/>
            <a:ext cx="1871662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413" y="276225"/>
            <a:ext cx="8710612" cy="1143000"/>
          </a:xfrm>
        </p:spPr>
        <p:txBody>
          <a:bodyPr/>
          <a:lstStyle/>
          <a:p>
            <a:pPr>
              <a:defRPr/>
            </a:pPr>
            <a:r>
              <a:rPr lang="es-SV" sz="2000" dirty="0"/>
              <a:t>COMPONENTE 6  Programa de promoción de energías renovables, eficiencia y seguridad energética</a:t>
            </a:r>
          </a:p>
        </p:txBody>
      </p:sp>
      <p:pic>
        <p:nvPicPr>
          <p:cNvPr id="37891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85863"/>
            <a:ext cx="8870950" cy="3602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SV" altLang="es-SV" smtClean="0"/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SV" altLang="es-SV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adroTexto 3"/>
          <p:cNvSpPr txBox="1">
            <a:spLocks noChangeArrowheads="1"/>
          </p:cNvSpPr>
          <p:nvPr/>
        </p:nvSpPr>
        <p:spPr bwMode="auto">
          <a:xfrm>
            <a:off x="1095375" y="447675"/>
            <a:ext cx="33496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SV" altLang="es-SV" sz="1900" b="1">
                <a:solidFill>
                  <a:srgbClr val="A6A6A6"/>
                </a:solidFill>
              </a:rPr>
              <a:t>Primer Plan Nacional </a:t>
            </a:r>
            <a:r>
              <a:rPr lang="es-SV" altLang="es-SV" sz="1600">
                <a:solidFill>
                  <a:srgbClr val="A6A6A6"/>
                </a:solidFill>
              </a:rPr>
              <a:t/>
            </a:r>
            <a:br>
              <a:rPr lang="es-SV" altLang="es-SV" sz="1600">
                <a:solidFill>
                  <a:srgbClr val="A6A6A6"/>
                </a:solidFill>
              </a:rPr>
            </a:br>
            <a:r>
              <a:rPr lang="es-SV" altLang="es-SV" sz="1200">
                <a:solidFill>
                  <a:srgbClr val="A6A6A6"/>
                </a:solidFill>
              </a:rPr>
              <a:t>de Cambio Climático de El Salvador</a:t>
            </a:r>
            <a:endParaRPr lang="es-ES" altLang="es-SV" sz="1200">
              <a:solidFill>
                <a:srgbClr val="A6A6A6"/>
              </a:solidFill>
            </a:endParaRPr>
          </a:p>
        </p:txBody>
      </p:sp>
      <p:pic>
        <p:nvPicPr>
          <p:cNvPr id="21507" name="Imagen 4" descr="logos cuadrado-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7631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uadroTexto 6"/>
          <p:cNvSpPr txBox="1">
            <a:spLocks noChangeArrowheads="1"/>
          </p:cNvSpPr>
          <p:nvPr/>
        </p:nvSpPr>
        <p:spPr bwMode="auto">
          <a:xfrm>
            <a:off x="255588" y="1762125"/>
            <a:ext cx="34845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SV" sz="3000">
                <a:solidFill>
                  <a:srgbClr val="FFFFFF"/>
                </a:solidFill>
              </a:rPr>
              <a:t>Primer o </a:t>
            </a:r>
          </a:p>
        </p:txBody>
      </p:sp>
      <p:pic>
        <p:nvPicPr>
          <p:cNvPr id="2150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204913"/>
            <a:ext cx="4370388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27088" y="1309688"/>
            <a:ext cx="2667000" cy="4503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" sz="1700" dirty="0">
                <a:solidFill>
                  <a:srgbClr val="1F497D"/>
                </a:solidFill>
              </a:rPr>
              <a:t>Ocho grandes programas o componentes</a:t>
            </a:r>
            <a:r>
              <a:rPr lang="es-ES" dirty="0">
                <a:solidFill>
                  <a:srgbClr val="1F497D"/>
                </a:solidFill>
              </a:rPr>
              <a:t>:</a:t>
            </a:r>
          </a:p>
          <a:p>
            <a:pPr algn="ctr">
              <a:defRPr/>
            </a:pPr>
            <a:endParaRPr lang="es-ES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 38 Acciones</a:t>
            </a:r>
          </a:p>
          <a:p>
            <a:pPr algn="ctr">
              <a:defRPr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Rol para toda la institucionalidad del Estado y la sociedad civil en su conjunto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Componentes no son aislados: resultados interdependientes de otros componentes.  </a:t>
            </a:r>
          </a:p>
          <a:p>
            <a:pPr algn="ctr"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33850" y="228600"/>
            <a:ext cx="4300538" cy="873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prstClr val="black"/>
                </a:solidFill>
              </a:rPr>
              <a:t>Contenidos responsabilidades</a:t>
            </a:r>
            <a:endParaRPr lang="es-SV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SV" sz="2000" dirty="0"/>
              <a:t>COMPONENTE 7  Programa de desarrollo urbano y costero </a:t>
            </a:r>
            <a:r>
              <a:rPr lang="es-SV" sz="2000" dirty="0" err="1"/>
              <a:t>resiliente</a:t>
            </a:r>
            <a:r>
              <a:rPr lang="es-SV" sz="2000" dirty="0"/>
              <a:t> al cambio climático y bajo en carbono</a:t>
            </a:r>
          </a:p>
        </p:txBody>
      </p:sp>
      <p:pic>
        <p:nvPicPr>
          <p:cNvPr id="39939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482013" cy="536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00" y="0"/>
            <a:ext cx="8386763" cy="1143000"/>
          </a:xfrm>
        </p:spPr>
        <p:txBody>
          <a:bodyPr/>
          <a:lstStyle/>
          <a:p>
            <a:pPr>
              <a:defRPr/>
            </a:pPr>
            <a:r>
              <a:rPr lang="es-SV" sz="2000" dirty="0"/>
              <a:t>COMPONENTE 8  Programa de creación de condiciones y capacidades nacionales para afrontar el cambio climático</a:t>
            </a:r>
          </a:p>
        </p:txBody>
      </p:sp>
      <p:pic>
        <p:nvPicPr>
          <p:cNvPr id="40963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71500"/>
            <a:ext cx="8543925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912812"/>
          </a:xfrm>
        </p:spPr>
        <p:txBody>
          <a:bodyPr/>
          <a:lstStyle/>
          <a:p>
            <a:pPr>
              <a:defRPr/>
            </a:pPr>
            <a:r>
              <a:rPr lang="es-ES" sz="2800" dirty="0" smtClean="0"/>
              <a:t>Acciones prioritarias del PNCC en generación de capacidades y conocimientos. </a:t>
            </a:r>
            <a:r>
              <a:rPr lang="es-ES" sz="2400" dirty="0" smtClean="0"/>
              <a:t>Corto plazo</a:t>
            </a:r>
            <a:endParaRPr lang="es-SV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982663"/>
            <a:ext cx="8399463" cy="4641850"/>
          </a:xfrm>
        </p:spPr>
        <p:txBody>
          <a:bodyPr/>
          <a:lstStyle/>
          <a:p>
            <a:pPr>
              <a:defRPr/>
            </a:pPr>
            <a:r>
              <a:rPr lang="es-SV" dirty="0" smtClean="0"/>
              <a:t> Acción 1. Programa </a:t>
            </a:r>
            <a:r>
              <a:rPr lang="es-SV" dirty="0"/>
              <a:t>para el desarrollo de capacidades prioritarias de implementación del PNCC 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Desarrollo de escenarios climáticos (</a:t>
            </a:r>
            <a:r>
              <a:rPr lang="es-ES" dirty="0" err="1" smtClean="0"/>
              <a:t>Downscaling</a:t>
            </a:r>
            <a:r>
              <a:rPr lang="es-ES" dirty="0" smtClean="0"/>
              <a:t>, modelos computacionales)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Estudios de vulnerabilidad por sector: metodologías y análisis por sector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Simulación de impactos de cambio climático (modelos computacionales)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Desarrollo de escenarios socioeconómicos y trayectorias posibles de crecimiento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Estimación de emisiones de GEI según modelos y trayectorias de crecimiento (estudios de necesidades de energía)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Curvas de abatimiento y costos de tecnologías alternativas para ello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Desarrollo de indicadores de monitoreo y sistemas de información estadística a nivel nacional y local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ES" dirty="0" smtClean="0"/>
          </a:p>
          <a:p>
            <a:pPr>
              <a:defRPr/>
            </a:pP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adroTexto 4"/>
          <p:cNvSpPr txBox="1">
            <a:spLocks noChangeArrowheads="1"/>
          </p:cNvSpPr>
          <p:nvPr/>
        </p:nvSpPr>
        <p:spPr bwMode="auto">
          <a:xfrm>
            <a:off x="474663" y="3370263"/>
            <a:ext cx="818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SV" sz="5400">
                <a:solidFill>
                  <a:srgbClr val="404040"/>
                </a:solidFill>
              </a:rPr>
              <a:t>Gracias</a:t>
            </a:r>
          </a:p>
        </p:txBody>
      </p:sp>
      <p:sp>
        <p:nvSpPr>
          <p:cNvPr id="43011" name="CuadroTexto 5"/>
          <p:cNvSpPr txBox="1">
            <a:spLocks noChangeArrowheads="1"/>
          </p:cNvSpPr>
          <p:nvPr/>
        </p:nvSpPr>
        <p:spPr bwMode="auto">
          <a:xfrm flipH="1">
            <a:off x="4248150" y="1422400"/>
            <a:ext cx="460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s-SV"/>
          </a:p>
        </p:txBody>
      </p:sp>
      <p:sp>
        <p:nvSpPr>
          <p:cNvPr id="43012" name="CuadroTexto 6"/>
          <p:cNvSpPr txBox="1">
            <a:spLocks noChangeArrowheads="1"/>
          </p:cNvSpPr>
          <p:nvPr/>
        </p:nvSpPr>
        <p:spPr bwMode="auto">
          <a:xfrm>
            <a:off x="9174163" y="4159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s-SV"/>
          </a:p>
        </p:txBody>
      </p:sp>
      <p:sp>
        <p:nvSpPr>
          <p:cNvPr id="43013" name="CuadroTexto 7"/>
          <p:cNvSpPr txBox="1">
            <a:spLocks noChangeArrowheads="1"/>
          </p:cNvSpPr>
          <p:nvPr/>
        </p:nvSpPr>
        <p:spPr bwMode="auto">
          <a:xfrm>
            <a:off x="5059363" y="5426075"/>
            <a:ext cx="3889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22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Un plan de desarrollo y gestión económica, más que ambiental:</a:t>
            </a:r>
            <a:endParaRPr lang="es-SV" dirty="0"/>
          </a:p>
        </p:txBody>
      </p:sp>
      <p:sp>
        <p:nvSpPr>
          <p:cNvPr id="22531" name="Marcador de contenido 2"/>
          <p:cNvSpPr>
            <a:spLocks noGrp="1"/>
          </p:cNvSpPr>
          <p:nvPr>
            <p:ph sz="half" idx="2"/>
          </p:nvPr>
        </p:nvSpPr>
        <p:spPr bwMode="auto">
          <a:xfrm>
            <a:off x="457200" y="1120775"/>
            <a:ext cx="8229600" cy="429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SV" sz="2800" smtClean="0">
                <a:solidFill>
                  <a:schemeClr val="accent1"/>
                </a:solidFill>
              </a:rPr>
              <a:t>Implementación del Objetivo 7 del Plan Quinquenal de Desarrollo 2014-2019</a:t>
            </a:r>
          </a:p>
          <a:p>
            <a:endParaRPr lang="es-ES" altLang="es-SV" smtClean="0"/>
          </a:p>
          <a:p>
            <a:r>
              <a:rPr lang="es-ES" altLang="es-SV" sz="2800" smtClean="0">
                <a:solidFill>
                  <a:schemeClr val="accent1"/>
                </a:solidFill>
              </a:rPr>
              <a:t>“Transitar hacia una economía y una sociedad ambientalmente sustentables y resilientes a los efectos del cambio climático”</a:t>
            </a:r>
            <a:r>
              <a:rPr lang="es-ES" altLang="es-SV" smtClean="0">
                <a:solidFill>
                  <a:schemeClr val="accent1"/>
                </a:solidFill>
              </a:rPr>
              <a:t>.</a:t>
            </a:r>
          </a:p>
          <a:p>
            <a:endParaRPr lang="es-ES" altLang="es-SV" smtClean="0">
              <a:solidFill>
                <a:schemeClr val="accent1"/>
              </a:solidFill>
            </a:endParaRPr>
          </a:p>
          <a:p>
            <a:r>
              <a:rPr lang="es-ES" altLang="es-SV" smtClean="0">
                <a:solidFill>
                  <a:schemeClr val="accent1"/>
                </a:solidFill>
              </a:rPr>
              <a:t>Una tarea esencial es la transformación de la agricultura asegurando seguridad y soberanía alimentaria, (contexto de severas fluctuaciones en precios internacionales) adaptada al cambio climático y orientada a demanda de mercados internacionales de futuro.</a:t>
            </a:r>
            <a:endParaRPr lang="es-SV" altLang="es-SV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Componentes del PPNCC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1322388"/>
            <a:ext cx="8229600" cy="4294187"/>
          </a:xfrm>
        </p:spPr>
        <p:txBody>
          <a:bodyPr/>
          <a:lstStyle/>
          <a:p>
            <a:pPr>
              <a:defRPr/>
            </a:pPr>
            <a:r>
              <a:rPr lang="es-SV" dirty="0"/>
              <a:t>COMPONENTE 1  Programa de incorporación del cambio climático y la reducción de riesgo a desastres en los planes de desarrollo, en las políticas públicas y en la modernización de la institucionalidad </a:t>
            </a:r>
            <a:r>
              <a:rPr lang="es-SV" dirty="0" smtClean="0"/>
              <a:t>pública</a:t>
            </a:r>
          </a:p>
          <a:p>
            <a:pPr>
              <a:defRPr/>
            </a:pPr>
            <a:endParaRPr lang="es-SV" dirty="0" smtClean="0"/>
          </a:p>
          <a:p>
            <a:pPr>
              <a:defRPr/>
            </a:pPr>
            <a:r>
              <a:rPr lang="es-SV" dirty="0" smtClean="0"/>
              <a:t>COMPONENTE </a:t>
            </a:r>
            <a:r>
              <a:rPr lang="es-SV" dirty="0"/>
              <a:t>2  Programa de protección de las finanzas públicas y de reducción de pérdidas y daños asociados a los efectos adversos del cambio climático</a:t>
            </a:r>
            <a:endParaRPr lang="es-SV" dirty="0" smtClean="0"/>
          </a:p>
          <a:p>
            <a:pPr>
              <a:defRPr/>
            </a:pPr>
            <a:endParaRPr lang="es-SV" dirty="0"/>
          </a:p>
          <a:p>
            <a:pPr>
              <a:defRPr/>
            </a:pPr>
            <a:r>
              <a:rPr lang="es-SV" dirty="0" smtClean="0"/>
              <a:t>COMPONENTE </a:t>
            </a:r>
            <a:r>
              <a:rPr lang="es-SV" dirty="0"/>
              <a:t>3  Programa de manejo de la biodiversidad y los ecosistemas para la adaptación y mitigación del cambio climático</a:t>
            </a:r>
            <a:endParaRPr lang="es-SV" dirty="0" smtClean="0"/>
          </a:p>
          <a:p>
            <a:pPr>
              <a:defRPr/>
            </a:pPr>
            <a:endParaRPr lang="es-SV" dirty="0"/>
          </a:p>
          <a:p>
            <a:pPr>
              <a:defRPr/>
            </a:pPr>
            <a:r>
              <a:rPr lang="es-SV" dirty="0" smtClean="0">
                <a:solidFill>
                  <a:srgbClr val="FF0000"/>
                </a:solidFill>
              </a:rPr>
              <a:t>COMPONENTE </a:t>
            </a:r>
            <a:r>
              <a:rPr lang="es-SV" dirty="0">
                <a:solidFill>
                  <a:srgbClr val="FF0000"/>
                </a:solidFill>
              </a:rPr>
              <a:t>4  </a:t>
            </a: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de transformación y diversificación de las prácticas y actividades agropecuarias, forestales y agroforestales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4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Componentes del PPNCC</a:t>
            </a:r>
            <a:endParaRPr lang="es-SV" dirty="0"/>
          </a:p>
        </p:txBody>
      </p:sp>
      <p:sp>
        <p:nvSpPr>
          <p:cNvPr id="24579" name="Marcador de contenido 2"/>
          <p:cNvSpPr>
            <a:spLocks noGrp="1"/>
          </p:cNvSpPr>
          <p:nvPr>
            <p:ph sz="half" idx="2"/>
          </p:nvPr>
        </p:nvSpPr>
        <p:spPr bwMode="auto">
          <a:xfrm>
            <a:off x="457200" y="1417638"/>
            <a:ext cx="8229600" cy="429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SV" altLang="es-US" smtClean="0"/>
              <a:t>COMPONENTE 5  Programa de adaptación integral de los recursos hídricos al cambio climático</a:t>
            </a:r>
          </a:p>
          <a:p>
            <a:endParaRPr lang="es-SV" altLang="es-US" smtClean="0"/>
          </a:p>
          <a:p>
            <a:r>
              <a:rPr lang="es-SV" altLang="es-US" smtClean="0"/>
              <a:t>COMPONENTE 6  Programa de promoción de energías renovables, eficiencia y seguridad energética</a:t>
            </a:r>
          </a:p>
          <a:p>
            <a:endParaRPr lang="es-SV" altLang="es-US" smtClean="0"/>
          </a:p>
          <a:p>
            <a:r>
              <a:rPr lang="es-SV" altLang="es-US" smtClean="0"/>
              <a:t>COMPONENTE 7  Programa de desarrollo urbano y costero resiliente al cambio climático y bajo en carbono</a:t>
            </a:r>
          </a:p>
          <a:p>
            <a:endParaRPr lang="es-SV" altLang="es-US" smtClean="0"/>
          </a:p>
          <a:p>
            <a:r>
              <a:rPr lang="es-SV" altLang="es-US" smtClean="0"/>
              <a:t>COMPONENTE 8  Programa de creación de condiciones y capacidades nacionales para afrontar el cambio climático</a:t>
            </a:r>
          </a:p>
          <a:p>
            <a:endParaRPr lang="es-ES" altLang="es-US" smtClean="0"/>
          </a:p>
          <a:p>
            <a:endParaRPr lang="es-SV" altLang="es-US" smtClean="0"/>
          </a:p>
          <a:p>
            <a:endParaRPr lang="es-ES" altLang="es-US" smtClean="0"/>
          </a:p>
          <a:p>
            <a:endParaRPr lang="es-SV" altLang="es-US" smtClean="0"/>
          </a:p>
          <a:p>
            <a:endParaRPr lang="es-SV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es-ES" sz="2800" dirty="0" smtClean="0"/>
              <a:t>Los resultados en agricultura dependen de compromisos en otros componentes y </a:t>
            </a:r>
            <a:r>
              <a:rPr lang="es-ES" sz="2800" dirty="0" err="1"/>
              <a:t>v</a:t>
            </a:r>
            <a:r>
              <a:rPr lang="es-ES" sz="2800" dirty="0" err="1" smtClean="0"/>
              <a:t>rs</a:t>
            </a:r>
            <a:r>
              <a:rPr lang="es-ES" sz="2800" dirty="0" smtClean="0"/>
              <a:t>.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1057275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s-ES" b="1" dirty="0"/>
              <a:t>70 - 75% del territorio </a:t>
            </a:r>
            <a:r>
              <a:rPr lang="es-ES" b="1" dirty="0" smtClean="0"/>
              <a:t>uso agrícola,  impacto determinante en el territorio</a:t>
            </a:r>
            <a:r>
              <a:rPr lang="es-E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tx2"/>
                </a:solidFill>
              </a:rPr>
              <a:t>Componente 3. Esencial para conservación de biodiversidad y funcionalidad de ecosistemas: </a:t>
            </a:r>
            <a:r>
              <a:rPr lang="es-ES" dirty="0" smtClean="0">
                <a:solidFill>
                  <a:schemeClr val="accent1"/>
                </a:solidFill>
              </a:rPr>
              <a:t>contaminación agroquímicos, erosión en laderas, expansión de caña en zonas de manglar: azolvamiento de manglares, extracción de agua para riego e impactos en actividad pesquera, turismo (</a:t>
            </a:r>
            <a:r>
              <a:rPr lang="es-ES" dirty="0" err="1" smtClean="0">
                <a:solidFill>
                  <a:schemeClr val="accent1"/>
                </a:solidFill>
              </a:rPr>
              <a:t>Fomilenio</a:t>
            </a:r>
            <a:r>
              <a:rPr lang="es-ES" dirty="0" smtClean="0">
                <a:solidFill>
                  <a:schemeClr val="accent1"/>
                </a:solidFill>
              </a:rPr>
              <a:t> II), medios de vida locales. </a:t>
            </a:r>
            <a:endParaRPr lang="es-E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tx2"/>
                </a:solidFill>
              </a:rPr>
              <a:t>Componente 5. Gestión del agua: </a:t>
            </a:r>
            <a:r>
              <a:rPr lang="es-ES" dirty="0" smtClean="0">
                <a:solidFill>
                  <a:schemeClr val="accent1"/>
                </a:solidFill>
              </a:rPr>
              <a:t>sector representó 57% de demanda en 2000; 87% en 2100. En 2050 demanda de agua aumentará en casi 300%, sin cambio climático y 400% con escenario realista. Disponibilidad de agua podrá descender en 63% respecto a la actual en 2100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tx2"/>
                </a:solidFill>
              </a:rPr>
              <a:t>Componente 7. Desarrollo urbano y costero </a:t>
            </a:r>
            <a:r>
              <a:rPr lang="es-ES" dirty="0" err="1" smtClean="0">
                <a:solidFill>
                  <a:schemeClr val="tx2"/>
                </a:solidFill>
              </a:rPr>
              <a:t>resiliente</a:t>
            </a:r>
            <a:r>
              <a:rPr lang="es-ES" dirty="0" smtClean="0">
                <a:solidFill>
                  <a:schemeClr val="tx2"/>
                </a:solidFill>
              </a:rPr>
              <a:t> y bajo en carbono</a:t>
            </a:r>
            <a:r>
              <a:rPr lang="es-ES" dirty="0" smtClean="0">
                <a:solidFill>
                  <a:schemeClr val="accent1"/>
                </a:solidFill>
              </a:rPr>
              <a:t>. Control del cambio de uso del suelo, Ley y Plan de Ordenamiento Territorial. Saneamiento ambiental y producción limpia.</a:t>
            </a:r>
          </a:p>
          <a:p>
            <a:pPr lvl="1" indent="0">
              <a:buFont typeface="Arial" panose="020B0604020202020204" pitchFamily="34" charset="0"/>
              <a:buNone/>
              <a:defRPr/>
            </a:pPr>
            <a:endParaRPr lang="es-E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1"/>
                </a:solidFill>
              </a:rPr>
              <a:t>.</a:t>
            </a:r>
            <a:endParaRPr lang="es-SV" dirty="0">
              <a:solidFill>
                <a:schemeClr val="accent1"/>
              </a:solidFill>
            </a:endParaRPr>
          </a:p>
          <a:p>
            <a:pPr>
              <a:defRPr/>
            </a:pPr>
            <a:endParaRPr lang="es-S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es-ES" sz="2800" dirty="0" smtClean="0"/>
              <a:t>Los resultados en agricultura dependen de compromisos en otros componentes y </a:t>
            </a:r>
            <a:r>
              <a:rPr lang="es-ES" sz="2800" dirty="0" err="1"/>
              <a:t>v</a:t>
            </a:r>
            <a:r>
              <a:rPr lang="es-ES" sz="2800" dirty="0" err="1" smtClean="0"/>
              <a:t>rs</a:t>
            </a:r>
            <a:r>
              <a:rPr lang="es-ES" sz="2800" dirty="0" smtClean="0"/>
              <a:t>.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57200" y="1120775"/>
            <a:ext cx="8229600" cy="4962525"/>
          </a:xfrm>
        </p:spPr>
        <p:txBody>
          <a:bodyPr/>
          <a:lstStyle/>
          <a:p>
            <a:pPr>
              <a:defRPr/>
            </a:pPr>
            <a:r>
              <a:rPr lang="es-ES" b="1" dirty="0"/>
              <a:t>70 - 75% del territorio </a:t>
            </a:r>
            <a:r>
              <a:rPr lang="es-ES" b="1" dirty="0" smtClean="0"/>
              <a:t>uso agrícola,  impacto determinante en el territorio</a:t>
            </a:r>
            <a:r>
              <a:rPr lang="es-ES" dirty="0" smtClean="0"/>
              <a:t>: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tx2"/>
                </a:solidFill>
              </a:rPr>
              <a:t>Componente 1. Integración de cambio climático en políticas, planes y presupuesto: </a:t>
            </a:r>
            <a:r>
              <a:rPr lang="es-ES" dirty="0" smtClean="0">
                <a:solidFill>
                  <a:schemeClr val="accent1"/>
                </a:solidFill>
              </a:rPr>
              <a:t>Integrado en PQD, revisión de Estrategia de adaptación-mitigación del sector agropecuario, forestal y acuícola</a:t>
            </a:r>
          </a:p>
          <a:p>
            <a:pPr lvl="1" indent="0">
              <a:buFont typeface="Arial" panose="020B0604020202020204" pitchFamily="34" charset="0"/>
              <a:buNone/>
              <a:defRPr/>
            </a:pPr>
            <a:endParaRPr lang="es-E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tx2"/>
                </a:solidFill>
              </a:rPr>
              <a:t>Componente 2. Reducción de pérdidas y daños por sequias e inundaciones: </a:t>
            </a:r>
            <a:r>
              <a:rPr lang="es-ES" dirty="0" smtClean="0">
                <a:solidFill>
                  <a:schemeClr val="accent1"/>
                </a:solidFill>
              </a:rPr>
              <a:t>seguros colectivos para cosecha</a:t>
            </a:r>
            <a:r>
              <a:rPr lang="es-ES" dirty="0" smtClean="0">
                <a:solidFill>
                  <a:schemeClr val="tx2"/>
                </a:solidFill>
              </a:rPr>
              <a:t>, </a:t>
            </a:r>
            <a:r>
              <a:rPr lang="es-ES" dirty="0" smtClean="0">
                <a:solidFill>
                  <a:schemeClr val="accent1"/>
                </a:solidFill>
              </a:rPr>
              <a:t>control de pérdidas de suelo, conservación de humedad, y reducir impacto de inundaciones en zonas costeras, control de sedimentación - azolvamiento en infraestructura portuaria.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E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1"/>
                </a:solidFill>
              </a:rPr>
              <a:t>Componente 6. Promoción energías renovables y eficiencia energética: generación biogás, concinas eficientes, reducción contaminación ambiental y de consumo leña. </a:t>
            </a:r>
            <a:endParaRPr lang="es-SV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to 3"/>
          <p:cNvGraphicFramePr>
            <a:graphicFrameLocks noChangeAspect="1"/>
          </p:cNvGraphicFramePr>
          <p:nvPr/>
        </p:nvGraphicFramePr>
        <p:xfrm>
          <a:off x="111125" y="1709738"/>
          <a:ext cx="903287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Hoja de cálculo" r:id="rId3" imgW="16776700" imgH="7073900" progId="Excel.Sheet.12">
                  <p:embed/>
                </p:oleObj>
              </mc:Choice>
              <mc:Fallback>
                <p:oleObj name="Hoja de cálculo" r:id="rId3" imgW="16776700" imgH="7073900" progId="Excel.Shee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709738"/>
                        <a:ext cx="903287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ángulo 5"/>
          <p:cNvSpPr>
            <a:spLocks noChangeArrowheads="1"/>
          </p:cNvSpPr>
          <p:nvPr/>
        </p:nvSpPr>
        <p:spPr bwMode="auto">
          <a:xfrm>
            <a:off x="322263" y="320675"/>
            <a:ext cx="862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SV" altLang="es-SV" sz="1600" b="1">
                <a:solidFill>
                  <a:srgbClr val="17375E"/>
                </a:solidFill>
              </a:rPr>
              <a:t>COMPONENTE 1  </a:t>
            </a:r>
            <a:r>
              <a:rPr lang="es-SV" altLang="es-SV" sz="1600">
                <a:solidFill>
                  <a:srgbClr val="17375E"/>
                </a:solidFill>
              </a:rPr>
              <a:t>Programa de incorporación del cambio climático y la reducción de riesgo a desastres en los planes de desarrollo, en las políticas públicas y en la modernización de la institucionalidad pública</a:t>
            </a:r>
            <a:endParaRPr lang="es-SV" altLang="es-SV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8" y="387350"/>
            <a:ext cx="9115426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290513"/>
            <a:ext cx="8669337" cy="1143000"/>
          </a:xfrm>
        </p:spPr>
        <p:txBody>
          <a:bodyPr/>
          <a:lstStyle/>
          <a:p>
            <a:pPr>
              <a:defRPr/>
            </a:pPr>
            <a:r>
              <a:rPr lang="es-SV" sz="1800" dirty="0"/>
              <a:t>COMPONENTE 2  Programa de protección de las finanzas públicas y de reducción de pérdidas y daños asociados a los efectos adversos del cambio climático</a:t>
            </a:r>
          </a:p>
        </p:txBody>
      </p:sp>
      <p:pic>
        <p:nvPicPr>
          <p:cNvPr id="28675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104900"/>
            <a:ext cx="8769350" cy="483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11774</TotalTime>
  <Words>1106</Words>
  <Application>Microsoft Office PowerPoint</Application>
  <PresentationFormat>Presentación en pantalla (4:3)</PresentationFormat>
  <Paragraphs>109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Arial</vt:lpstr>
      <vt:lpstr>ＭＳ Ｐゴシック</vt:lpstr>
      <vt:lpstr>Calibri</vt:lpstr>
      <vt:lpstr>Georgia</vt:lpstr>
      <vt:lpstr>MS Mincho</vt:lpstr>
      <vt:lpstr>Gill Sans MT</vt:lpstr>
      <vt:lpstr>Times New Roman</vt:lpstr>
      <vt:lpstr>Tahoma</vt:lpstr>
      <vt:lpstr>Tema de Office</vt:lpstr>
      <vt:lpstr>Diseño personalizado</vt:lpstr>
      <vt:lpstr>1_Tema de Office</vt:lpstr>
      <vt:lpstr>Hoja de cálculo de Microsoft Excel</vt:lpstr>
      <vt:lpstr>Presentación de PowerPoint</vt:lpstr>
      <vt:lpstr>Presentación de PowerPoint</vt:lpstr>
      <vt:lpstr>Un plan de desarrollo y gestión económica, más que ambiental:</vt:lpstr>
      <vt:lpstr>Componentes del PPNCC</vt:lpstr>
      <vt:lpstr>Componentes del PPNCC</vt:lpstr>
      <vt:lpstr>Los resultados en agricultura dependen de compromisos en otros componentes y vrs.</vt:lpstr>
      <vt:lpstr>Los resultados en agricultura dependen de compromisos en otros componentes y vrs.</vt:lpstr>
      <vt:lpstr>Presentación de PowerPoint</vt:lpstr>
      <vt:lpstr>COMPONENTE 2  Programa de protección de las finanzas públicas y de reducción de pérdidas y daños asociados a los efectos adversos del cambio climático</vt:lpstr>
      <vt:lpstr>COMPONENTE 2  Programa de protección de las finanzas públicas y de reducción de pérdidas y daños asociados a los efectos adversos del cambio climático</vt:lpstr>
      <vt:lpstr>COMPONENTE 3  Programa de manejo de la biodiversidad y los ecosistemas para la adaptación y mitigación del cambio climático</vt:lpstr>
      <vt:lpstr>Presentación de PowerPoint</vt:lpstr>
      <vt:lpstr>COMPONENTE 4  Programa de transformación y diversificación de las prácticas y actividades agropecuarias, forestales y agroforestales</vt:lpstr>
      <vt:lpstr>Presentación de PowerPoint</vt:lpstr>
      <vt:lpstr>Presentación de PowerPoint</vt:lpstr>
      <vt:lpstr>COMPONENTE 5  Programa de adaptación integral de los recursos hídricos al cambio climático</vt:lpstr>
      <vt:lpstr>Presentación de PowerPoint</vt:lpstr>
      <vt:lpstr>COMPONENTE 6  Programa de promoción de energías renovables, eficiencia y seguridad energética</vt:lpstr>
      <vt:lpstr>Presentación de PowerPoint</vt:lpstr>
      <vt:lpstr>COMPONENTE 7  Programa de desarrollo urbano y costero resiliente al cambio climático y bajo en carbono</vt:lpstr>
      <vt:lpstr>COMPONENTE 8  Programa de creación de condiciones y capacidades nacionales para afrontar el cambio climático</vt:lpstr>
      <vt:lpstr>Acciones prioritarias del PNCC en generación de capacidades y conocimientos. Corto plazo</vt:lpstr>
      <vt:lpstr>Presentación de PowerPoint</vt:lpstr>
    </vt:vector>
  </TitlesOfParts>
  <Company>MINISTERIO DE MEDIO AMBIENTE Y RECURSOS NATURALES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LGonzalez</cp:lastModifiedBy>
  <cp:revision>188</cp:revision>
  <dcterms:created xsi:type="dcterms:W3CDTF">2014-06-16T17:50:05Z</dcterms:created>
  <dcterms:modified xsi:type="dcterms:W3CDTF">2020-02-19T20:33:02Z</dcterms:modified>
</cp:coreProperties>
</file>