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CF1D42-EE91-42FE-9137-58F662516E13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3D0D5-CA21-40BB-8891-7FADAE5E526C}" type="slidenum">
              <a:rPr lang="es-ES" altLang="es-US"/>
              <a:pPr/>
              <a:t>9</a:t>
            </a:fld>
            <a:endParaRPr lang="es-ES" altLang="es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S"/>
          </a:p>
        </p:txBody>
      </p:sp>
      <p:sp>
        <p:nvSpPr>
          <p:cNvPr id="10243" name="Rectangle 3"/>
          <p:cNvSpPr txBox="1">
            <a:spLocks noChangeArrowheads="1"/>
          </p:cNvSpPr>
          <p:nvPr>
            <p:ph type="body"/>
          </p:nvPr>
        </p:nvSpPr>
        <p:spPr>
          <a:xfrm>
            <a:off x="1143000" y="4724400"/>
            <a:ext cx="4573588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US" altLang="es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5B1BF-68EC-4DEE-9B8C-4D20B5A7F90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80454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9B6F9-FB6E-403C-9A8B-A8AF2C89216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74163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A95AF-D598-4801-887A-513413D8379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0350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D54CE-8A7B-4C71-AD18-E7C0C7E0070E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19240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41ED-C27F-43E0-BF91-441B514E985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4233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4651-CEEC-4E89-B1AA-B6F86FC5FFA3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11225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EE105-80F7-49A6-879F-BBB08ADBB4C0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32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8336E-042F-4F5B-927B-9AA3246C62B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8262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44BF-95A7-4756-BCC8-8908388309D3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88142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D9F6-DB6C-4F1C-B25F-9A81884D73E2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22152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24C0E-F634-4CB0-A9EE-0CA2F0A816A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24226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DED6A0-915D-4EBF-8974-CD347FE19B81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2133600"/>
            <a:ext cx="7772400" cy="1470025"/>
          </a:xfrm>
        </p:spPr>
        <p:txBody>
          <a:bodyPr/>
          <a:lstStyle/>
          <a:p>
            <a:pPr algn="r"/>
            <a:r>
              <a:rPr lang="es-CR" altLang="es-US" sz="4000">
                <a:solidFill>
                  <a:srgbClr val="006600"/>
                </a:solidFill>
              </a:rPr>
              <a:t>Migración y desarrollo: un intento de mirada desde el sur</a:t>
            </a:r>
            <a:endParaRPr lang="es-ES" altLang="es-US" sz="4000">
              <a:solidFill>
                <a:srgbClr val="0066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3644900"/>
            <a:ext cx="6400800" cy="2808288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es-CR" altLang="es-US">
                <a:solidFill>
                  <a:srgbClr val="009900"/>
                </a:solidFill>
              </a:rPr>
              <a:t>Abelardo Morales-Gamboa</a:t>
            </a:r>
          </a:p>
          <a:p>
            <a:pPr marL="0" indent="0" algn="r">
              <a:buFontTx/>
              <a:buNone/>
            </a:pPr>
            <a:r>
              <a:rPr lang="es-CR" altLang="es-US">
                <a:solidFill>
                  <a:srgbClr val="009900"/>
                </a:solidFill>
              </a:rPr>
              <a:t>FLACSO Costa Rica</a:t>
            </a:r>
            <a:endParaRPr lang="es-ES" altLang="es-US">
              <a:solidFill>
                <a:srgbClr val="009900"/>
              </a:solidFill>
            </a:endParaRPr>
          </a:p>
        </p:txBody>
      </p:sp>
      <p:pic>
        <p:nvPicPr>
          <p:cNvPr id="2052" name="Picture 3" descr="pris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7335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288" y="981075"/>
            <a:ext cx="417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US" sz="1200">
                <a:solidFill>
                  <a:srgbClr val="006600"/>
                </a:solidFill>
                <a:latin typeface="Arial Narrow" panose="020B0606020202030204" pitchFamily="34" charset="0"/>
              </a:rPr>
              <a:t>Programa Salvadoreño de Investigación </a:t>
            </a:r>
            <a:br>
              <a:rPr lang="es-ES" altLang="es-US" sz="1200">
                <a:solidFill>
                  <a:srgbClr val="006600"/>
                </a:solidFill>
                <a:latin typeface="Arial Narrow" panose="020B0606020202030204" pitchFamily="34" charset="0"/>
              </a:rPr>
            </a:br>
            <a:r>
              <a:rPr lang="es-ES" altLang="es-US" sz="1200">
                <a:solidFill>
                  <a:srgbClr val="006600"/>
                </a:solidFill>
                <a:latin typeface="Arial Narrow" panose="020B0606020202030204" pitchFamily="34" charset="0"/>
              </a:rPr>
              <a:t>sobre Desarrollo y Medio Ambiente </a:t>
            </a:r>
          </a:p>
        </p:txBody>
      </p:sp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" b="3098"/>
          <a:stretch>
            <a:fillRect/>
          </a:stretch>
        </p:blipFill>
        <p:spPr bwMode="auto">
          <a:xfrm>
            <a:off x="7380288" y="260350"/>
            <a:ext cx="1295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4213" y="5516563"/>
            <a:ext cx="7766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s-ES" altLang="es-US" b="1">
                <a:solidFill>
                  <a:srgbClr val="003300"/>
                </a:solidFill>
              </a:rPr>
              <a:t>Taller Internacional de Síntesis</a:t>
            </a:r>
            <a:endParaRPr lang="es-ES" altLang="es-US">
              <a:solidFill>
                <a:srgbClr val="003300"/>
              </a:solidFill>
            </a:endParaRPr>
          </a:p>
          <a:p>
            <a:pPr algn="ctr"/>
            <a:r>
              <a:rPr lang="es-ES" altLang="es-US" b="1" i="1">
                <a:solidFill>
                  <a:srgbClr val="003300"/>
                </a:solidFill>
              </a:rPr>
              <a:t>“Migración, Medios de Vida Rurales y Manejo de Recursos Naturales”</a:t>
            </a:r>
            <a:endParaRPr lang="es-ES" altLang="es-US">
              <a:solidFill>
                <a:srgbClr val="003300"/>
              </a:solidFill>
            </a:endParaRPr>
          </a:p>
          <a:p>
            <a:pPr algn="ctr"/>
            <a:r>
              <a:rPr lang="es-ES" altLang="es-US" b="1">
                <a:solidFill>
                  <a:srgbClr val="003300"/>
                </a:solidFill>
              </a:rPr>
              <a:t>El Salvador,  Febrero 21 al 24 de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349500"/>
            <a:ext cx="8229600" cy="1143000"/>
          </a:xfrm>
        </p:spPr>
        <p:txBody>
          <a:bodyPr/>
          <a:lstStyle/>
          <a:p>
            <a:r>
              <a:rPr lang="es-CR" altLang="es-US">
                <a:solidFill>
                  <a:srgbClr val="003300"/>
                </a:solidFill>
              </a:rPr>
              <a:t>GRACIAS</a:t>
            </a:r>
            <a:endParaRPr lang="es-ES" altLang="es-US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1 Título"/>
          <p:cNvSpPr>
            <a:spLocks noGrp="1"/>
          </p:cNvSpPr>
          <p:nvPr>
            <p:ph type="title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US">
                <a:solidFill>
                  <a:srgbClr val="003300"/>
                </a:solidFill>
              </a:rPr>
              <a:t>Algo sobre desarrollo y migración</a:t>
            </a:r>
          </a:p>
        </p:txBody>
      </p:sp>
      <p:sp>
        <p:nvSpPr>
          <p:cNvPr id="4101" name="2 Marcador de contenido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US">
                <a:solidFill>
                  <a:srgbClr val="006600"/>
                </a:solidFill>
              </a:rPr>
              <a:t>Despensar el desarrollo según sus complejas dimensiones.</a:t>
            </a:r>
          </a:p>
          <a:p>
            <a:pPr>
              <a:lnSpc>
                <a:spcPct val="90000"/>
              </a:lnSpc>
            </a:pPr>
            <a:r>
              <a:rPr lang="es-ES" altLang="es-US">
                <a:solidFill>
                  <a:srgbClr val="006600"/>
                </a:solidFill>
              </a:rPr>
              <a:t>Visión económica y productiva: mercado como referente que olvida los sujetos del desarrollo.</a:t>
            </a:r>
          </a:p>
          <a:p>
            <a:pPr>
              <a:lnSpc>
                <a:spcPct val="90000"/>
              </a:lnSpc>
            </a:pPr>
            <a:r>
              <a:rPr lang="es-ES" altLang="es-US">
                <a:solidFill>
                  <a:srgbClr val="006600"/>
                </a:solidFill>
              </a:rPr>
              <a:t>Referente político normativo: centrado en la defensa del orden estatal. </a:t>
            </a:r>
          </a:p>
          <a:p>
            <a:pPr>
              <a:lnSpc>
                <a:spcPct val="90000"/>
              </a:lnSpc>
            </a:pPr>
            <a:r>
              <a:rPr lang="es-ES" altLang="es-US">
                <a:solidFill>
                  <a:srgbClr val="006600"/>
                </a:solidFill>
              </a:rPr>
              <a:t>Concepción integral del desarrollo: de la estructura a la persona.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S">
                <a:solidFill>
                  <a:srgbClr val="003300"/>
                </a:solidFill>
              </a:rPr>
              <a:t>El desarrollo de la migración</a:t>
            </a:r>
            <a:endParaRPr lang="es-ES" altLang="es-US">
              <a:solidFill>
                <a:srgbClr val="00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altLang="es-US">
                <a:solidFill>
                  <a:srgbClr val="006600"/>
                </a:solidFill>
              </a:rPr>
              <a:t>Historicidad de las migraciones como fenómeno social.</a:t>
            </a:r>
          </a:p>
          <a:p>
            <a:r>
              <a:rPr lang="es-CR" altLang="es-US">
                <a:solidFill>
                  <a:srgbClr val="006600"/>
                </a:solidFill>
              </a:rPr>
              <a:t>Visión sistémica: interdependencia de factores, actores y situaciones.</a:t>
            </a:r>
          </a:p>
          <a:p>
            <a:r>
              <a:rPr lang="es-CR" altLang="es-US">
                <a:solidFill>
                  <a:srgbClr val="006600"/>
                </a:solidFill>
              </a:rPr>
              <a:t>Espacialidad: conexión de territorios diversos a partir de la movilidad.</a:t>
            </a:r>
          </a:p>
          <a:p>
            <a:endParaRPr lang="es-ES" altLang="es-US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671888"/>
          </a:xfrm>
        </p:spPr>
        <p:txBody>
          <a:bodyPr/>
          <a:lstStyle/>
          <a:p>
            <a:r>
              <a:rPr lang="es-ES" altLang="es-US" sz="2800">
                <a:solidFill>
                  <a:srgbClr val="006600"/>
                </a:solidFill>
              </a:rPr>
              <a:t>Solaridad e integración: redes sociales en en espacio transnacional.</a:t>
            </a:r>
          </a:p>
          <a:p>
            <a:r>
              <a:rPr lang="es-ES" altLang="es-US" sz="2800">
                <a:solidFill>
                  <a:srgbClr val="006600"/>
                </a:solidFill>
              </a:rPr>
              <a:t>El papel de la comunidad local y la comunidad transnacional: solaridad primaria</a:t>
            </a:r>
          </a:p>
          <a:p>
            <a:r>
              <a:rPr lang="es-ES" altLang="es-US" sz="2800">
                <a:solidFill>
                  <a:srgbClr val="006600"/>
                </a:solidFill>
              </a:rPr>
              <a:t>La red de vida ecosocial como una construcción social cada vez más compleja.</a:t>
            </a:r>
          </a:p>
          <a:p>
            <a:pPr>
              <a:buFontTx/>
              <a:buNone/>
            </a:pPr>
            <a:endParaRPr lang="es-ES" altLang="es-US" sz="2800">
              <a:solidFill>
                <a:srgbClr val="006600"/>
              </a:solidFill>
            </a:endParaRPr>
          </a:p>
        </p:txBody>
      </p:sp>
      <p:sp>
        <p:nvSpPr>
          <p:cNvPr id="5124" name="1 Título"/>
          <p:cNvSpPr>
            <a:spLocks noGrp="1"/>
          </p:cNvSpPr>
          <p:nvPr>
            <p:ph type="title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US">
                <a:solidFill>
                  <a:srgbClr val="003300"/>
                </a:solidFill>
              </a:rPr>
              <a:t>Vínculo entre migración y desarrollo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s-ES" altLang="es-US" sz="4000">
                <a:solidFill>
                  <a:srgbClr val="003300"/>
                </a:solidFill>
              </a:rPr>
              <a:t>Migraciones en el mundo</a:t>
            </a:r>
            <a:br>
              <a:rPr lang="es-ES" altLang="es-US" sz="4000">
                <a:solidFill>
                  <a:srgbClr val="003300"/>
                </a:solidFill>
              </a:rPr>
            </a:br>
            <a:endParaRPr lang="es-ES" altLang="es-US" sz="2500">
              <a:solidFill>
                <a:srgbClr val="003300"/>
              </a:solidFill>
            </a:endParaRPr>
          </a:p>
        </p:txBody>
      </p:sp>
      <p:sp>
        <p:nvSpPr>
          <p:cNvPr id="13315" name="7 Rectángulo"/>
          <p:cNvSpPr>
            <a:spLocks noChangeArrowheads="1"/>
          </p:cNvSpPr>
          <p:nvPr/>
        </p:nvSpPr>
        <p:spPr bwMode="auto">
          <a:xfrm>
            <a:off x="857250" y="1841500"/>
            <a:ext cx="7215188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s-ES" altLang="es-US" sz="3200">
                <a:solidFill>
                  <a:srgbClr val="006600"/>
                </a:solidFill>
                <a:latin typeface="Calibri" panose="020F0502020204030204" pitchFamily="34" charset="0"/>
              </a:rPr>
              <a:t> 3 a 4% de la población mundial (contra el efecto tsunami)</a:t>
            </a:r>
          </a:p>
          <a:p>
            <a:pPr>
              <a:buFont typeface="Courier New" panose="02070309020205020404" pitchFamily="49" charset="0"/>
              <a:buChar char="o"/>
            </a:pPr>
            <a:endParaRPr lang="es-ES" altLang="es-US" sz="3200">
              <a:solidFill>
                <a:srgbClr val="006600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altLang="es-US" sz="3200">
                <a:solidFill>
                  <a:srgbClr val="006600"/>
                </a:solidFill>
                <a:latin typeface="Calibri" panose="020F0502020204030204" pitchFamily="34" charset="0"/>
              </a:rPr>
              <a:t> Impacto global más amplio que su expresión demográfica.</a:t>
            </a:r>
          </a:p>
          <a:p>
            <a:pPr>
              <a:buFont typeface="Courier New" panose="02070309020205020404" pitchFamily="49" charset="0"/>
              <a:buChar char="o"/>
            </a:pPr>
            <a:endParaRPr lang="es-ES" altLang="es-US" sz="3200">
              <a:solidFill>
                <a:srgbClr val="006600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altLang="es-US" sz="3200">
                <a:solidFill>
                  <a:srgbClr val="006600"/>
                </a:solidFill>
                <a:latin typeface="Calibri" panose="020F0502020204030204" pitchFamily="34" charset="0"/>
              </a:rPr>
              <a:t> Rasgo laboral: oferta mundial de trabajo</a:t>
            </a:r>
          </a:p>
          <a:p>
            <a:endParaRPr lang="es-ES" altLang="es-US" sz="32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s-ES" altLang="es-US" sz="4000">
                <a:solidFill>
                  <a:srgbClr val="003300"/>
                </a:solidFill>
              </a:rPr>
              <a:t>Sistema de oferta de fuerza de trabajo de las migraciones</a:t>
            </a:r>
            <a:br>
              <a:rPr lang="es-ES" altLang="es-US" sz="4000">
                <a:solidFill>
                  <a:srgbClr val="003300"/>
                </a:solidFill>
              </a:rPr>
            </a:br>
            <a:endParaRPr lang="es-ES" altLang="es-US" sz="2500">
              <a:solidFill>
                <a:srgbClr val="003300"/>
              </a:solidFill>
            </a:endParaRPr>
          </a:p>
        </p:txBody>
      </p:sp>
      <p:sp>
        <p:nvSpPr>
          <p:cNvPr id="14339" name="7 Rectángulo"/>
          <p:cNvSpPr>
            <a:spLocks noChangeArrowheads="1"/>
          </p:cNvSpPr>
          <p:nvPr/>
        </p:nvSpPr>
        <p:spPr bwMode="auto">
          <a:xfrm>
            <a:off x="857250" y="1841500"/>
            <a:ext cx="7215188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s-ES" altLang="es-US" sz="3200">
                <a:solidFill>
                  <a:srgbClr val="006600"/>
                </a:solidFill>
                <a:latin typeface="Calibri" panose="020F0502020204030204" pitchFamily="34" charset="0"/>
              </a:rPr>
              <a:t> Alcance global: transnacionalización del trabajo:</a:t>
            </a:r>
          </a:p>
          <a:p>
            <a:r>
              <a:rPr lang="es-ES" altLang="es-US" sz="3200" u="sng">
                <a:solidFill>
                  <a:srgbClr val="006600"/>
                </a:solidFill>
                <a:latin typeface="Calibri" panose="020F0502020204030204" pitchFamily="34" charset="0"/>
              </a:rPr>
              <a:t>Capital crea sus propia demanda de mano de obra.</a:t>
            </a:r>
          </a:p>
          <a:p>
            <a:pPr>
              <a:buFont typeface="Courier New" panose="02070309020205020404" pitchFamily="49" charset="0"/>
              <a:buChar char="o"/>
            </a:pPr>
            <a:endParaRPr lang="es-ES" altLang="es-US" sz="3200">
              <a:solidFill>
                <a:srgbClr val="006600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altLang="es-US" sz="3200">
                <a:solidFill>
                  <a:srgbClr val="006600"/>
                </a:solidFill>
                <a:latin typeface="Calibri" panose="020F0502020204030204" pitchFamily="34" charset="0"/>
              </a:rPr>
              <a:t> Expresión de las relaciones centro – periferia.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1 Título"/>
          <p:cNvSpPr>
            <a:spLocks noGrp="1"/>
          </p:cNvSpPr>
          <p:nvPr>
            <p:ph type="title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US">
                <a:solidFill>
                  <a:srgbClr val="003300"/>
                </a:solidFill>
              </a:rPr>
              <a:t>… y entre migración, desarrollo y ciudadanía</a:t>
            </a:r>
          </a:p>
        </p:txBody>
      </p:sp>
      <p:sp>
        <p:nvSpPr>
          <p:cNvPr id="6149" name="2 Marcador de contenido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US">
                <a:solidFill>
                  <a:srgbClr val="006600"/>
                </a:solidFill>
              </a:rPr>
              <a:t>Dimensiones de la ciudadanía: cívica, política y social.</a:t>
            </a:r>
          </a:p>
          <a:p>
            <a:pPr>
              <a:buFontTx/>
              <a:buNone/>
            </a:pPr>
            <a:endParaRPr lang="es-ES" altLang="es-US">
              <a:solidFill>
                <a:srgbClr val="006600"/>
              </a:solidFill>
            </a:endParaRPr>
          </a:p>
          <a:p>
            <a:r>
              <a:rPr lang="es-ES" altLang="es-US">
                <a:solidFill>
                  <a:srgbClr val="006600"/>
                </a:solidFill>
              </a:rPr>
              <a:t>¿Existe la ciudadanía sin el Estado?</a:t>
            </a:r>
          </a:p>
          <a:p>
            <a:pPr>
              <a:buFontTx/>
              <a:buNone/>
            </a:pPr>
            <a:endParaRPr lang="es-ES" altLang="es-US">
              <a:solidFill>
                <a:srgbClr val="006600"/>
              </a:solidFill>
            </a:endParaRPr>
          </a:p>
          <a:p>
            <a:r>
              <a:rPr lang="es-ES" altLang="es-US">
                <a:solidFill>
                  <a:srgbClr val="006600"/>
                </a:solidFill>
              </a:rPr>
              <a:t>La relación de la ciudadanía con el territorio y la identidad en una fase de intensa movilidad humana.</a:t>
            </a:r>
          </a:p>
          <a:p>
            <a:pPr>
              <a:buFontTx/>
              <a:buNone/>
            </a:pPr>
            <a:endParaRPr lang="es-ES" altLang="es-US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altLang="es-US" sz="3600">
                <a:solidFill>
                  <a:srgbClr val="003300"/>
                </a:solidFill>
              </a:rPr>
              <a:t>… y sobre la exclusión diferenciada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US">
                <a:solidFill>
                  <a:srgbClr val="006600"/>
                </a:solidFill>
              </a:rPr>
              <a:t>Diversas formas de exclusión e inclusión:</a:t>
            </a:r>
          </a:p>
          <a:p>
            <a:r>
              <a:rPr lang="es-ES" altLang="es-US">
                <a:solidFill>
                  <a:srgbClr val="006600"/>
                </a:solidFill>
              </a:rPr>
              <a:t>Relación capital y fuerza de trabajo.</a:t>
            </a:r>
          </a:p>
          <a:p>
            <a:r>
              <a:rPr lang="es-ES" altLang="es-US">
                <a:solidFill>
                  <a:srgbClr val="006600"/>
                </a:solidFill>
              </a:rPr>
              <a:t>Ciudadanía y </a:t>
            </a:r>
            <a:r>
              <a:rPr lang="es-ES" altLang="es-US" i="1">
                <a:solidFill>
                  <a:srgbClr val="006600"/>
                </a:solidFill>
              </a:rPr>
              <a:t>desciudadanización</a:t>
            </a:r>
            <a:r>
              <a:rPr lang="es-ES" altLang="es-US">
                <a:solidFill>
                  <a:srgbClr val="006600"/>
                </a:solidFill>
              </a:rPr>
              <a:t>: exclusión e inclusión política diferenciada.</a:t>
            </a:r>
          </a:p>
          <a:p>
            <a:r>
              <a:rPr lang="es-ES" altLang="es-US">
                <a:solidFill>
                  <a:srgbClr val="006600"/>
                </a:solidFill>
              </a:rPr>
              <a:t> Social: formas distintas de movilidad social hacia arriba y hacia abajo.</a:t>
            </a:r>
          </a:p>
          <a:p>
            <a:r>
              <a:rPr lang="es-ES" altLang="es-US">
                <a:solidFill>
                  <a:srgbClr val="006600"/>
                </a:solidFill>
              </a:rPr>
              <a:t>Territorial: segregación, producción de enclaves y guetos.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R" altLang="es-US">
                <a:solidFill>
                  <a:srgbClr val="003300"/>
                </a:solidFill>
              </a:rPr>
              <a:t>Territorio y migraciones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8012" cy="4525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8625" indent="-323850" defTabSz="449263">
              <a:spcBef>
                <a:spcPct val="0"/>
              </a:spcBef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962025" algn="l"/>
                <a:tab pos="1876425" algn="l"/>
                <a:tab pos="2790825" algn="l"/>
                <a:tab pos="3705225" algn="l"/>
                <a:tab pos="4619625" algn="l"/>
                <a:tab pos="5534025" algn="l"/>
                <a:tab pos="6448425" algn="l"/>
                <a:tab pos="7362825" algn="l"/>
                <a:tab pos="8277225" algn="l"/>
                <a:tab pos="9191625" algn="l"/>
                <a:tab pos="10106025" algn="l"/>
              </a:tabLst>
            </a:pPr>
            <a:r>
              <a:rPr lang="es-CR" altLang="es-US">
                <a:solidFill>
                  <a:srgbClr val="006600"/>
                </a:solidFill>
              </a:rPr>
              <a:t>Espacio: lugar de prácticas sociales:</a:t>
            </a:r>
          </a:p>
          <a:p>
            <a:pPr marL="860425" lvl="1" indent="-320675" defTabSz="449263">
              <a:spcBef>
                <a:spcPct val="0"/>
              </a:spcBef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  <a:tabLst>
                <a:tab pos="962025" algn="l"/>
                <a:tab pos="1876425" algn="l"/>
                <a:tab pos="2790825" algn="l"/>
                <a:tab pos="3705225" algn="l"/>
                <a:tab pos="4619625" algn="l"/>
                <a:tab pos="5534025" algn="l"/>
                <a:tab pos="6448425" algn="l"/>
                <a:tab pos="7362825" algn="l"/>
                <a:tab pos="8277225" algn="l"/>
                <a:tab pos="9191625" algn="l"/>
                <a:tab pos="10106025" algn="l"/>
              </a:tabLst>
            </a:pPr>
            <a:r>
              <a:rPr lang="es-CR" altLang="es-US" sz="3200">
                <a:solidFill>
                  <a:srgbClr val="006600"/>
                </a:solidFill>
              </a:rPr>
              <a:t>Lugares personal, familiar, local, nacional y regionales,</a:t>
            </a:r>
          </a:p>
          <a:p>
            <a:pPr marL="860425" lvl="1" indent="-320675" defTabSz="449263">
              <a:spcBef>
                <a:spcPct val="0"/>
              </a:spcBef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  <a:tabLst>
                <a:tab pos="962025" algn="l"/>
                <a:tab pos="1876425" algn="l"/>
                <a:tab pos="2790825" algn="l"/>
                <a:tab pos="3705225" algn="l"/>
                <a:tab pos="4619625" algn="l"/>
                <a:tab pos="5534025" algn="l"/>
                <a:tab pos="6448425" algn="l"/>
                <a:tab pos="7362825" algn="l"/>
                <a:tab pos="8277225" algn="l"/>
                <a:tab pos="9191625" algn="l"/>
                <a:tab pos="10106025" algn="l"/>
              </a:tabLst>
            </a:pPr>
            <a:r>
              <a:rPr lang="es-CR" altLang="es-US" sz="3200">
                <a:solidFill>
                  <a:srgbClr val="006600"/>
                </a:solidFill>
              </a:rPr>
              <a:t>Reconfigurados con las migraciones</a:t>
            </a:r>
          </a:p>
          <a:p>
            <a:pPr marL="428625" indent="-323850" defTabSz="449263">
              <a:spcBef>
                <a:spcPct val="0"/>
              </a:spcBef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962025" algn="l"/>
                <a:tab pos="1876425" algn="l"/>
                <a:tab pos="2790825" algn="l"/>
                <a:tab pos="3705225" algn="l"/>
                <a:tab pos="4619625" algn="l"/>
                <a:tab pos="5534025" algn="l"/>
                <a:tab pos="6448425" algn="l"/>
                <a:tab pos="7362825" algn="l"/>
                <a:tab pos="8277225" algn="l"/>
                <a:tab pos="9191625" algn="l"/>
                <a:tab pos="10106025" algn="l"/>
              </a:tabLst>
            </a:pPr>
            <a:r>
              <a:rPr lang="es-CR" altLang="es-US">
                <a:solidFill>
                  <a:srgbClr val="006600"/>
                </a:solidFill>
              </a:rPr>
              <a:t>Nuevas divisiones en las funciones del territorio y nuevas fragmentaciones del territorio como expresión de nueva diferenciación social.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397</Words>
  <Application>Microsoft Office PowerPoint</Application>
  <PresentationFormat>Presentación en pantalla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Wingdings</vt:lpstr>
      <vt:lpstr>Calibri</vt:lpstr>
      <vt:lpstr>Courier New</vt:lpstr>
      <vt:lpstr>Diseño predeterminado</vt:lpstr>
      <vt:lpstr>Migración y desarrollo: un intento de mirada desde el sur</vt:lpstr>
      <vt:lpstr>Algo sobre desarrollo y migración</vt:lpstr>
      <vt:lpstr>El desarrollo de la migración</vt:lpstr>
      <vt:lpstr>Vínculo entre migración y desarrollo</vt:lpstr>
      <vt:lpstr>Migraciones en el mundo </vt:lpstr>
      <vt:lpstr>Sistema de oferta de fuerza de trabajo de las migraciones </vt:lpstr>
      <vt:lpstr>… y entre migración, desarrollo y ciudadanía</vt:lpstr>
      <vt:lpstr>… y sobre la exclusión diferenciada</vt:lpstr>
      <vt:lpstr>Territorio y migraciones</vt:lpstr>
      <vt:lpstr>GRACIAS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Migración y desarrollo: un intento de mirada desde el sur</dc:title>
  <dc:creator>Micro</dc:creator>
  <cp:lastModifiedBy>LGonzalez</cp:lastModifiedBy>
  <cp:revision>5</cp:revision>
  <dcterms:created xsi:type="dcterms:W3CDTF">2011-02-18T14:07:55Z</dcterms:created>
  <dcterms:modified xsi:type="dcterms:W3CDTF">2020-02-24T22:02:47Z</dcterms:modified>
</cp:coreProperties>
</file>