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11" r:id="rId2"/>
    <p:sldId id="312" r:id="rId3"/>
    <p:sldId id="313" r:id="rId4"/>
    <p:sldId id="314" r:id="rId5"/>
    <p:sldId id="315" r:id="rId6"/>
    <p:sldId id="324" r:id="rId7"/>
    <p:sldId id="325" r:id="rId8"/>
    <p:sldId id="316" r:id="rId9"/>
    <p:sldId id="306" r:id="rId10"/>
    <p:sldId id="307" r:id="rId11"/>
    <p:sldId id="308" r:id="rId12"/>
    <p:sldId id="309" r:id="rId13"/>
    <p:sldId id="326" r:id="rId14"/>
    <p:sldId id="318" r:id="rId15"/>
    <p:sldId id="319" r:id="rId16"/>
    <p:sldId id="320" r:id="rId17"/>
    <p:sldId id="321" r:id="rId18"/>
    <p:sldId id="322" r:id="rId19"/>
    <p:sldId id="323" r:id="rId20"/>
    <p:sldId id="303" r:id="rId21"/>
    <p:sldId id="304" r:id="rId22"/>
    <p:sldId id="305" r:id="rId23"/>
    <p:sldId id="302" r:id="rId24"/>
    <p:sldId id="272" r:id="rId25"/>
    <p:sldId id="327" r:id="rId26"/>
    <p:sldId id="328" r:id="rId27"/>
    <p:sldId id="32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6348"/>
    <a:srgbClr val="76A89D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6271"/>
  </p:normalViewPr>
  <p:slideViewPr>
    <p:cSldViewPr snapToGrid="0">
      <p:cViewPr varScale="1">
        <p:scale>
          <a:sx n="88" d="100"/>
          <a:sy n="88" d="100"/>
        </p:scale>
        <p:origin x="14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A2474-94F8-46F9-9907-9567BD1C744A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9EC01-EC0F-4AD4-B4CC-66427DD28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8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8D0CE-18D2-5143-BFCD-69AE3DA8D52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9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8D0CE-18D2-5143-BFCD-69AE3DA8D52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6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examples of </a:t>
            </a:r>
            <a:r>
              <a:rPr lang="en-US" dirty="0" err="1" smtClean="0"/>
              <a:t>Aprosoja</a:t>
            </a:r>
            <a:r>
              <a:rPr lang="en-US" dirty="0" smtClean="0"/>
              <a:t> and </a:t>
            </a:r>
            <a:r>
              <a:rPr lang="en-US" dirty="0" err="1" smtClean="0"/>
              <a:t>Grupo</a:t>
            </a:r>
            <a:r>
              <a:rPr lang="en-US" baseline="0" dirty="0" smtClean="0"/>
              <a:t> Maggi using platform to identify target areas for improvement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NORWAY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CONNECTION: 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rwegian food industries are adopting a jurisdictional approach to sourcing their soy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Grosso.  Part of the 3FI strategy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Grosso.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MENTION ALSO ABOUT </a:t>
            </a:r>
            <a:r>
              <a:rPr lang="en-US" baseline="0" dirty="0" err="1" smtClean="0"/>
              <a:t>c.KAL</a:t>
            </a:r>
            <a:r>
              <a:rPr lang="en-US" baseline="0" dirty="0" smtClean="0"/>
              <a:t> pilot for jurisdictional certification for palm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c) monitoring system (note: this was used by many companies in evaluating how close their supply sheds are to the targets under discussion).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multi-stakeholder governance structure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under development (this is the fourth pillar of the TPS approach).  Big issue: the delicate balance between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ownership of the agenda and the need to keep the process nimble and efficient (not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strength)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8D0CE-18D2-5143-BFCD-69AE3DA8D5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1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6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2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ver - BW Fore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96988" y="0"/>
            <a:ext cx="7772400" cy="1261242"/>
          </a:xfrm>
        </p:spPr>
        <p:txBody>
          <a:bodyPr anchor="ctr">
            <a:normAutofit/>
          </a:bodyPr>
          <a:lstStyle>
            <a:lvl1pPr algn="l">
              <a:defRPr sz="3000" b="1" i="0">
                <a:solidFill>
                  <a:srgbClr val="7B6348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42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Divider - Color Fore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46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0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4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8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4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4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2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ED6CC-6EEB-44B5-AD32-51702C236615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E94D7-7FFC-4CA4-8A8A-2937712B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551718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+mn-lt"/>
              </a:rPr>
              <a:t>Desarrollo Rural Jurisdiccional de Bajas Emisiones (DRBE) y Desempeño Territorial</a:t>
            </a:r>
            <a:endParaRPr lang="es-ES_tradnl" dirty="0">
              <a:latin typeface="+mn-lt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5216236" y="4809318"/>
            <a:ext cx="3241963" cy="1655762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Claudia Stickler</a:t>
            </a:r>
          </a:p>
          <a:p>
            <a:pPr marL="0" indent="0" algn="r">
              <a:buNone/>
            </a:pPr>
            <a:r>
              <a:rPr lang="sv-SE" dirty="0">
                <a:solidFill>
                  <a:schemeClr val="bg1"/>
                </a:solidFill>
              </a:rPr>
              <a:t>21 de </a:t>
            </a:r>
            <a:r>
              <a:rPr lang="sv-SE" dirty="0" err="1">
                <a:solidFill>
                  <a:schemeClr val="bg1"/>
                </a:solidFill>
              </a:rPr>
              <a:t>octubre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smtClean="0">
                <a:solidFill>
                  <a:schemeClr val="bg1"/>
                </a:solidFill>
              </a:rPr>
              <a:t>2015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Taller </a:t>
            </a:r>
            <a:r>
              <a:rPr lang="en-US" dirty="0" err="1" smtClean="0">
                <a:solidFill>
                  <a:schemeClr val="bg1"/>
                </a:solidFill>
              </a:rPr>
              <a:t>Prisma</a:t>
            </a:r>
            <a:r>
              <a:rPr lang="en-US" dirty="0" smtClean="0">
                <a:solidFill>
                  <a:schemeClr val="bg1"/>
                </a:solidFill>
              </a:rPr>
              <a:t>/AMPB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San Salvador, El Salvador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9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9726"/>
            <a:ext cx="8780317" cy="6168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8127" y="117611"/>
            <a:ext cx="32315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REDD+/DRBE territorial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Todas</a:t>
            </a:r>
            <a:r>
              <a:rPr lang="en-US" dirty="0" smtClean="0"/>
              <a:t> las </a:t>
            </a:r>
            <a:r>
              <a:rPr lang="en-US" dirty="0" err="1" smtClean="0"/>
              <a:t>comunidades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beneficiarse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Emisiones/deforestación al nivel </a:t>
            </a:r>
            <a:r>
              <a:rPr lang="es-ES" dirty="0" smtClean="0"/>
              <a:t>del paisaje se reducen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 </a:t>
            </a:r>
            <a:r>
              <a:rPr lang="en-US" dirty="0" err="1" smtClean="0"/>
              <a:t>abordan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motores</a:t>
            </a:r>
            <a:r>
              <a:rPr lang="en-US" dirty="0" smtClean="0"/>
              <a:t> de </a:t>
            </a:r>
            <a:r>
              <a:rPr lang="en-US" dirty="0" err="1" smtClean="0"/>
              <a:t>deforestación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2775857" y="859971"/>
            <a:ext cx="707572" cy="238397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22814" y="18948"/>
            <a:ext cx="413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2"/>
                </a:solidFill>
              </a:rPr>
              <a:t>$</a:t>
            </a:r>
            <a:endParaRPr lang="en-US" sz="4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46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24995"/>
              </p:ext>
            </p:extLst>
          </p:nvPr>
        </p:nvGraphicFramePr>
        <p:xfrm>
          <a:off x="200792" y="1041016"/>
          <a:ext cx="8799454" cy="486410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722607"/>
                <a:gridCol w="1508622"/>
                <a:gridCol w="2471334"/>
                <a:gridCol w="2096891"/>
              </a:tblGrid>
              <a:tr h="1158148">
                <a:tc>
                  <a:txBody>
                    <a:bodyPr/>
                    <a:lstStyle/>
                    <a:p>
                      <a:pPr algn="ctr"/>
                      <a:r>
                        <a:rPr lang="es-ES_tradnl" sz="2100" noProof="0" dirty="0" smtClean="0"/>
                        <a:t>Tipo de </a:t>
                      </a:r>
                      <a:r>
                        <a:rPr lang="es-ES_tradnl" sz="2100" noProof="0" dirty="0" smtClean="0"/>
                        <a:t>jurisdicción (unidad</a:t>
                      </a:r>
                      <a:r>
                        <a:rPr lang="es-ES_tradnl" sz="2100" baseline="0" noProof="0" dirty="0" smtClean="0"/>
                        <a:t> administrativa)</a:t>
                      </a:r>
                      <a:endParaRPr lang="es-ES_tradnl" sz="2100" noProof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noProof="0" dirty="0" smtClean="0"/>
                        <a:t>Carbono</a:t>
                      </a:r>
                    </a:p>
                    <a:p>
                      <a:pPr algn="ctr"/>
                      <a:r>
                        <a:rPr lang="es-ES_tradnl" sz="2100" noProof="0" dirty="0" smtClean="0"/>
                        <a:t>(Estoque)</a:t>
                      </a:r>
                      <a:endParaRPr lang="es-ES_tradnl" sz="2100" noProof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noProof="0" dirty="0" smtClean="0"/>
                        <a:t>Tasa</a:t>
                      </a:r>
                      <a:r>
                        <a:rPr lang="es-ES_tradnl" sz="2100" baseline="0" noProof="0" dirty="0" smtClean="0"/>
                        <a:t> de deforestación</a:t>
                      </a:r>
                    </a:p>
                    <a:p>
                      <a:pPr algn="ctr"/>
                      <a:r>
                        <a:rPr lang="es-ES_tradnl" sz="2100" noProof="0" dirty="0" smtClean="0"/>
                        <a:t>(flujo)</a:t>
                      </a:r>
                      <a:endParaRPr lang="es-ES_tradnl" sz="2100" noProof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noProof="0" dirty="0" smtClean="0"/>
                        <a:t>Reducciones potenciales</a:t>
                      </a:r>
                      <a:endParaRPr lang="es-ES_tradnl" sz="2100" noProof="0" dirty="0"/>
                    </a:p>
                  </a:txBody>
                  <a:tcPr marT="34290" marB="34290"/>
                </a:tc>
              </a:tr>
              <a:tr h="1158148">
                <a:tc>
                  <a:txBody>
                    <a:bodyPr/>
                    <a:lstStyle/>
                    <a:p>
                      <a:r>
                        <a:rPr lang="es-ES_tradnl" sz="2100" noProof="0" dirty="0" smtClean="0"/>
                        <a:t>Territorios indígenas</a:t>
                      </a:r>
                      <a:endParaRPr lang="es-ES_tradnl" sz="2100" b="1" noProof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b="1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ALTO</a:t>
                      </a:r>
                      <a:endParaRPr lang="es-ES_tradnl" sz="2100" b="1" noProof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noProof="0" dirty="0" smtClean="0"/>
                        <a:t>Bajo</a:t>
                      </a:r>
                      <a:endParaRPr lang="es-ES_tradnl" sz="2100" noProof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noProof="0" dirty="0" smtClean="0"/>
                        <a:t>Bajo</a:t>
                      </a:r>
                      <a:endParaRPr lang="es-ES_tradnl" sz="2100" noProof="0" dirty="0"/>
                    </a:p>
                  </a:txBody>
                  <a:tcPr marT="34290" marB="34290"/>
                </a:tc>
              </a:tr>
              <a:tr h="1158148">
                <a:tc>
                  <a:txBody>
                    <a:bodyPr/>
                    <a:lstStyle/>
                    <a:p>
                      <a:r>
                        <a:rPr lang="es-ES_tradnl" sz="2100" noProof="0" dirty="0" smtClean="0"/>
                        <a:t>Área del</a:t>
                      </a:r>
                      <a:r>
                        <a:rPr lang="es-ES_tradnl" sz="2100" baseline="0" noProof="0" dirty="0" smtClean="0"/>
                        <a:t> estado/ provincia fuera de los territorios indígenas</a:t>
                      </a:r>
                      <a:endParaRPr lang="es-ES_tradnl" sz="2100" b="1" noProof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noProof="0" dirty="0" smtClean="0"/>
                        <a:t>Bajo</a:t>
                      </a:r>
                      <a:endParaRPr lang="es-ES_tradnl" sz="2100" noProof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b="1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ALTO</a:t>
                      </a:r>
                      <a:endParaRPr lang="es-ES_tradnl" sz="2100" b="1" noProof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noProof="0" dirty="0" smtClean="0"/>
                        <a:t>Alto</a:t>
                      </a:r>
                      <a:endParaRPr lang="es-ES_tradnl" sz="2100" noProof="0" dirty="0"/>
                    </a:p>
                  </a:txBody>
                  <a:tcPr marT="34290" marB="34290"/>
                </a:tc>
              </a:tr>
              <a:tr h="1389659">
                <a:tc>
                  <a:txBody>
                    <a:bodyPr/>
                    <a:lstStyle/>
                    <a:p>
                      <a:r>
                        <a:rPr lang="es-ES_tradnl" sz="2100" noProof="0" dirty="0" smtClean="0"/>
                        <a:t>Jurisdicción sub-nacional entera</a:t>
                      </a:r>
                      <a:endParaRPr lang="es-ES_tradnl" sz="2100" b="1" noProof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b="1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ALTO</a:t>
                      </a:r>
                      <a:endParaRPr lang="es-ES_tradnl" sz="2100" b="1" noProof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b="1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ALTO</a:t>
                      </a:r>
                      <a:endParaRPr lang="es-ES_tradnl" sz="2100" b="1" noProof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100" b="1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ALTO</a:t>
                      </a:r>
                      <a:endParaRPr lang="es-ES_tradnl" sz="2100" b="1" noProof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0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¿Cuales son los beneficios de </a:t>
            </a:r>
            <a:r>
              <a:rPr lang="es-ES" dirty="0" smtClean="0"/>
              <a:t>un </a:t>
            </a:r>
            <a:r>
              <a:rPr lang="es-ES" dirty="0"/>
              <a:t>programa </a:t>
            </a:r>
            <a:r>
              <a:rPr lang="es-ES" dirty="0" smtClean="0"/>
              <a:t>jurisdiccional/territorial?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1743" y="1439012"/>
            <a:ext cx="8077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s-ES_tradnl" sz="2400" dirty="0">
                <a:solidFill>
                  <a:srgbClr val="663300"/>
                </a:solidFill>
              </a:rPr>
              <a:t>Distribución más </a:t>
            </a:r>
            <a:r>
              <a:rPr lang="es-ES_tradnl" sz="2400" dirty="0" smtClean="0">
                <a:solidFill>
                  <a:srgbClr val="663300"/>
                </a:solidFill>
              </a:rPr>
              <a:t>equitativa </a:t>
            </a:r>
            <a:r>
              <a:rPr lang="es-ES_tradnl" sz="2400" dirty="0">
                <a:solidFill>
                  <a:srgbClr val="663300"/>
                </a:solidFill>
              </a:rPr>
              <a:t>de beneficios de fondos </a:t>
            </a:r>
            <a:r>
              <a:rPr lang="es-ES_tradnl" sz="2400" dirty="0" smtClean="0">
                <a:solidFill>
                  <a:srgbClr val="663300"/>
                </a:solidFill>
              </a:rPr>
              <a:t>climáticos</a:t>
            </a:r>
            <a:endParaRPr lang="es-ES_tradnl" sz="2400" dirty="0">
              <a:solidFill>
                <a:srgbClr val="663300"/>
              </a:solidFill>
            </a:endParaRP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s-ES_tradnl" sz="2400" dirty="0">
                <a:solidFill>
                  <a:srgbClr val="663300"/>
                </a:solidFill>
              </a:rPr>
              <a:t>Reducciones de emisiones mucho más </a:t>
            </a:r>
            <a:r>
              <a:rPr lang="es-ES_tradnl" sz="2400" dirty="0" smtClean="0">
                <a:solidFill>
                  <a:srgbClr val="663300"/>
                </a:solidFill>
              </a:rPr>
              <a:t>grandes</a:t>
            </a:r>
            <a:endParaRPr lang="es-ES_tradnl" sz="2400" dirty="0">
              <a:solidFill>
                <a:srgbClr val="663300"/>
              </a:solidFill>
            </a:endParaRP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s-ES_tradnl" sz="2400" dirty="0">
                <a:solidFill>
                  <a:srgbClr val="663300"/>
                </a:solidFill>
              </a:rPr>
              <a:t>Reconocimiento del papel importante de territorios indígenas en la mitigación del cambio </a:t>
            </a:r>
            <a:r>
              <a:rPr lang="es-ES_tradnl" sz="2400" dirty="0" smtClean="0">
                <a:solidFill>
                  <a:srgbClr val="663300"/>
                </a:solidFill>
              </a:rPr>
              <a:t>climático</a:t>
            </a:r>
            <a:endParaRPr lang="es-ES_tradnl" sz="2400" dirty="0">
              <a:solidFill>
                <a:srgbClr val="663300"/>
              </a:solidFill>
            </a:endParaRP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s-ES_tradnl" sz="2400" dirty="0">
                <a:solidFill>
                  <a:srgbClr val="663300"/>
                </a:solidFill>
              </a:rPr>
              <a:t>Mucho más apoyo a los Planes de Vida de territorios </a:t>
            </a:r>
            <a:r>
              <a:rPr lang="es-ES_tradnl" sz="2400" dirty="0" smtClean="0">
                <a:solidFill>
                  <a:srgbClr val="663300"/>
                </a:solidFill>
              </a:rPr>
              <a:t>indígenas</a:t>
            </a:r>
            <a:endParaRPr lang="es-ES_tradnl" sz="2400" dirty="0">
              <a:solidFill>
                <a:srgbClr val="663300"/>
              </a:solidFill>
            </a:endParaRP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s-ES_tradnl" sz="2400" dirty="0">
                <a:solidFill>
                  <a:srgbClr val="663300"/>
                </a:solidFill>
              </a:rPr>
              <a:t>Posibilidad de hacer acuerdos con iniciativos de cadenas productivos </a:t>
            </a:r>
            <a:r>
              <a:rPr lang="es-ES_tradnl" sz="2400" dirty="0" smtClean="0">
                <a:solidFill>
                  <a:srgbClr val="663300"/>
                </a:solidFill>
              </a:rPr>
              <a:t>sustentables</a:t>
            </a:r>
            <a:endParaRPr lang="es-ES_tradnl" sz="2400" dirty="0">
              <a:solidFill>
                <a:srgbClr val="663300"/>
              </a:solidFill>
            </a:endParaRP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s-ES_tradnl" sz="2400" dirty="0">
                <a:solidFill>
                  <a:srgbClr val="663300"/>
                </a:solidFill>
              </a:rPr>
              <a:t>Posibilidad de mejorar relaciones entre los pueblos indígenas y </a:t>
            </a:r>
            <a:r>
              <a:rPr lang="es-ES_tradnl" sz="2400" dirty="0" smtClean="0">
                <a:solidFill>
                  <a:srgbClr val="663300"/>
                </a:solidFill>
              </a:rPr>
              <a:t>gobiernos</a:t>
            </a:r>
            <a:endParaRPr lang="es-ES_tradnl" sz="2400" dirty="0">
              <a:solidFill>
                <a:srgbClr val="663300"/>
              </a:solidFill>
            </a:endParaRP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s-ES_tradnl" sz="2400" dirty="0">
                <a:solidFill>
                  <a:srgbClr val="663300"/>
                </a:solidFill>
              </a:rPr>
              <a:t>Oportunidades para colaborar con otras jurisdicciones en regiones tropicales para </a:t>
            </a:r>
            <a:r>
              <a:rPr lang="es-ES_tradnl" sz="2400" dirty="0" smtClean="0">
                <a:solidFill>
                  <a:srgbClr val="663300"/>
                </a:solidFill>
              </a:rPr>
              <a:t>diseminar lecciones aprendidos</a:t>
            </a:r>
            <a:endParaRPr lang="es-ES_tradnl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1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08079" y="0"/>
            <a:ext cx="7772400" cy="1303506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+mn-lt"/>
              </a:rPr>
              <a:t>Mato Grosso: </a:t>
            </a:r>
            <a:r>
              <a:rPr lang="es-ES_tradnl" sz="2800" dirty="0">
                <a:latin typeface="+mn-lt"/>
              </a:rPr>
              <a:t>Sostenibilidad a Gran Escala</a:t>
            </a:r>
            <a:endParaRPr lang="pt-BR" sz="2000" i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83" y="1267763"/>
            <a:ext cx="5570404" cy="5591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065" y="5353954"/>
            <a:ext cx="879107" cy="1067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564" y="1508755"/>
            <a:ext cx="283671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rgbClr val="7B6348"/>
                </a:solidFill>
              </a:rPr>
              <a:t>Contribuyó la mitad de la disminución del 70% en la deforestación Amazónica, mientras que aumentó de la producción de soja y la carne</a:t>
            </a:r>
          </a:p>
          <a:p>
            <a:pPr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rgbClr val="7B6348"/>
                </a:solidFill>
              </a:rPr>
              <a:t>No ha recibido finanzas climáticas</a:t>
            </a:r>
          </a:p>
          <a:p>
            <a:pPr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rgbClr val="7B6348"/>
                </a:solidFill>
              </a:rPr>
              <a:t>Necesitan urgentemente el reconocimiento del mercado y los incentivos</a:t>
            </a:r>
          </a:p>
          <a:p>
            <a:pPr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rgbClr val="7B6348"/>
                </a:solidFill>
              </a:rPr>
              <a:t>Hay un ley estadual para REDD, falta implementarlo</a:t>
            </a:r>
          </a:p>
          <a:p>
            <a:pPr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rgbClr val="7B6348"/>
                </a:solidFill>
              </a:rPr>
              <a:t>Pequeños productores y pueblos indígenas no forman parte de la agenda sobre deforestación</a:t>
            </a:r>
          </a:p>
        </p:txBody>
      </p:sp>
    </p:spTree>
    <p:extLst>
      <p:ext uri="{BB962C8B-B14F-4D97-AF65-F5344CB8AC3E}">
        <p14:creationId xmlns:p14="http://schemas.microsoft.com/office/powerpoint/2010/main" val="8062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Sistema de </a:t>
            </a:r>
            <a:r>
              <a:rPr lang="en-US" dirty="0" err="1"/>
              <a:t>Desempeño</a:t>
            </a:r>
            <a:r>
              <a:rPr lang="en-US" dirty="0"/>
              <a:t> Territorial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9828" y="1618656"/>
            <a:ext cx="74964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7B6348"/>
                </a:solidFill>
              </a:rPr>
              <a:t>Hitos</a:t>
            </a:r>
            <a:r>
              <a:rPr lang="en-US" sz="2400" b="1" dirty="0" smtClean="0">
                <a:solidFill>
                  <a:srgbClr val="7B6348"/>
                </a:solidFill>
              </a:rPr>
              <a:t> de </a:t>
            </a:r>
            <a:r>
              <a:rPr lang="en-US" sz="2400" b="1" dirty="0" err="1">
                <a:solidFill>
                  <a:srgbClr val="7B6348"/>
                </a:solidFill>
              </a:rPr>
              <a:t>desempeño</a:t>
            </a:r>
            <a:r>
              <a:rPr lang="en-US" sz="2400" b="1" dirty="0">
                <a:solidFill>
                  <a:srgbClr val="7B6348"/>
                </a:solidFill>
              </a:rPr>
              <a:t> </a:t>
            </a:r>
            <a:r>
              <a:rPr lang="en-US" sz="2400" dirty="0" err="1" smtClean="0">
                <a:solidFill>
                  <a:srgbClr val="7B6348"/>
                </a:solidFill>
              </a:rPr>
              <a:t>compartidos</a:t>
            </a:r>
            <a:r>
              <a:rPr lang="en-US" sz="2400" dirty="0">
                <a:solidFill>
                  <a:srgbClr val="7B6348"/>
                </a:solidFill>
              </a:rPr>
              <a:t> </a:t>
            </a:r>
            <a:r>
              <a:rPr lang="en-US" sz="2400" dirty="0" smtClean="0">
                <a:solidFill>
                  <a:srgbClr val="7B6348"/>
                </a:solidFill>
              </a:rPr>
              <a:t>(</a:t>
            </a:r>
            <a:r>
              <a:rPr lang="es-ES" sz="2400" dirty="0" smtClean="0">
                <a:solidFill>
                  <a:srgbClr val="7B6348"/>
                </a:solidFill>
              </a:rPr>
              <a:t>como </a:t>
            </a:r>
            <a:r>
              <a:rPr lang="es-ES" sz="2400" dirty="0">
                <a:solidFill>
                  <a:srgbClr val="7B6348"/>
                </a:solidFill>
              </a:rPr>
              <a:t>la </a:t>
            </a:r>
            <a:r>
              <a:rPr lang="es-ES" sz="2400" dirty="0" smtClean="0">
                <a:solidFill>
                  <a:srgbClr val="7B6348"/>
                </a:solidFill>
              </a:rPr>
              <a:t>deforestación/reforestación</a:t>
            </a:r>
            <a:r>
              <a:rPr lang="es-ES" sz="2400" dirty="0">
                <a:solidFill>
                  <a:srgbClr val="7B6348"/>
                </a:solidFill>
              </a:rPr>
              <a:t>, la producción agrícola, </a:t>
            </a:r>
            <a:r>
              <a:rPr lang="es-ES" sz="2400" dirty="0" smtClean="0">
                <a:solidFill>
                  <a:srgbClr val="7B6348"/>
                </a:solidFill>
              </a:rPr>
              <a:t>legalidad</a:t>
            </a:r>
            <a:r>
              <a:rPr lang="es-ES" sz="2400" dirty="0">
                <a:solidFill>
                  <a:srgbClr val="7B6348"/>
                </a:solidFill>
              </a:rPr>
              <a:t>, </a:t>
            </a:r>
            <a:r>
              <a:rPr lang="es-ES" sz="2400" dirty="0" smtClean="0">
                <a:solidFill>
                  <a:srgbClr val="7B6348"/>
                </a:solidFill>
              </a:rPr>
              <a:t>mano </a:t>
            </a:r>
            <a:r>
              <a:rPr lang="es-ES" sz="2400" dirty="0">
                <a:solidFill>
                  <a:srgbClr val="7B6348"/>
                </a:solidFill>
              </a:rPr>
              <a:t>de obra) para las </a:t>
            </a:r>
            <a:r>
              <a:rPr lang="es-ES" sz="2400" dirty="0" smtClean="0">
                <a:solidFill>
                  <a:srgbClr val="7B6348"/>
                </a:solidFill>
              </a:rPr>
              <a:t>jurisdicciones, </a:t>
            </a:r>
            <a:r>
              <a:rPr lang="en-US" sz="2400" dirty="0">
                <a:solidFill>
                  <a:srgbClr val="7B6348"/>
                </a:solidFill>
              </a:rPr>
              <a:t>con </a:t>
            </a:r>
            <a:r>
              <a:rPr lang="en-US" sz="2400" dirty="0" err="1">
                <a:solidFill>
                  <a:srgbClr val="7B6348"/>
                </a:solidFill>
              </a:rPr>
              <a:t>plazos</a:t>
            </a:r>
            <a:r>
              <a:rPr lang="en-US" sz="2400" dirty="0">
                <a:solidFill>
                  <a:srgbClr val="7B6348"/>
                </a:solidFill>
              </a:rPr>
              <a:t> </a:t>
            </a:r>
            <a:r>
              <a:rPr lang="en-US" sz="2400" dirty="0" err="1">
                <a:solidFill>
                  <a:srgbClr val="7B6348"/>
                </a:solidFill>
              </a:rPr>
              <a:t>definidos</a:t>
            </a:r>
            <a:r>
              <a:rPr lang="en-US" sz="2400" dirty="0">
                <a:solidFill>
                  <a:srgbClr val="7B6348"/>
                </a:solidFill>
              </a:rPr>
              <a:t> </a:t>
            </a:r>
            <a:endParaRPr lang="es-ES" sz="2400" dirty="0" smtClean="0">
              <a:solidFill>
                <a:srgbClr val="7B6348"/>
              </a:solidFill>
            </a:endParaRPr>
          </a:p>
          <a:p>
            <a:endParaRPr lang="en-US" sz="2400" dirty="0">
              <a:solidFill>
                <a:srgbClr val="7B634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7B6348"/>
                </a:solidFill>
              </a:rPr>
              <a:t>Estructura de gobernanza multisectorial </a:t>
            </a:r>
            <a:r>
              <a:rPr lang="es-ES" sz="2400" dirty="0">
                <a:solidFill>
                  <a:srgbClr val="7B6348"/>
                </a:solidFill>
              </a:rPr>
              <a:t>para facilitar el </a:t>
            </a:r>
            <a:r>
              <a:rPr lang="es-ES" sz="2400" dirty="0" smtClean="0">
                <a:solidFill>
                  <a:srgbClr val="7B6348"/>
                </a:solidFill>
              </a:rPr>
              <a:t>proceso</a:t>
            </a:r>
          </a:p>
          <a:p>
            <a:endParaRPr lang="en-US" sz="2400" dirty="0" smtClean="0">
              <a:solidFill>
                <a:srgbClr val="7B634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7B6348"/>
                </a:solidFill>
              </a:rPr>
              <a:t>Sistemas de incentivos integradas </a:t>
            </a:r>
            <a:r>
              <a:rPr lang="es-ES" sz="2400" dirty="0">
                <a:solidFill>
                  <a:srgbClr val="7B6348"/>
                </a:solidFill>
              </a:rPr>
              <a:t>para </a:t>
            </a:r>
            <a:r>
              <a:rPr lang="es-ES" sz="2400" dirty="0" smtClean="0">
                <a:solidFill>
                  <a:srgbClr val="7B6348"/>
                </a:solidFill>
              </a:rPr>
              <a:t>premiar </a:t>
            </a:r>
            <a:r>
              <a:rPr lang="es-ES" sz="2400" dirty="0">
                <a:solidFill>
                  <a:srgbClr val="7B6348"/>
                </a:solidFill>
              </a:rPr>
              <a:t>agricultores, </a:t>
            </a:r>
            <a:r>
              <a:rPr lang="es-ES" sz="2400" dirty="0" smtClean="0">
                <a:solidFill>
                  <a:srgbClr val="7B6348"/>
                </a:solidFill>
              </a:rPr>
              <a:t>comunidades </a:t>
            </a:r>
            <a:r>
              <a:rPr lang="es-ES" sz="2400" dirty="0">
                <a:solidFill>
                  <a:srgbClr val="7B6348"/>
                </a:solidFill>
              </a:rPr>
              <a:t>y el progreso </a:t>
            </a:r>
            <a:r>
              <a:rPr lang="es-ES" sz="2400" dirty="0" smtClean="0">
                <a:solidFill>
                  <a:srgbClr val="7B6348"/>
                </a:solidFill>
              </a:rPr>
              <a:t>regional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B634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rgbClr val="7B6348"/>
                </a:solidFill>
              </a:rPr>
              <a:t>Plataforma de monitoreo </a:t>
            </a:r>
            <a:r>
              <a:rPr lang="es-ES" sz="2400" dirty="0" smtClean="0">
                <a:solidFill>
                  <a:srgbClr val="7B6348"/>
                </a:solidFill>
              </a:rPr>
              <a:t>para </a:t>
            </a:r>
            <a:r>
              <a:rPr lang="es-ES" sz="2400" dirty="0">
                <a:solidFill>
                  <a:srgbClr val="7B6348"/>
                </a:solidFill>
              </a:rPr>
              <a:t>todas las partes para </a:t>
            </a:r>
            <a:r>
              <a:rPr lang="es-ES" sz="2400" dirty="0" smtClean="0">
                <a:solidFill>
                  <a:srgbClr val="7B6348"/>
                </a:solidFill>
              </a:rPr>
              <a:t>monitorear fácilmente </a:t>
            </a:r>
            <a:r>
              <a:rPr lang="es-ES" sz="2400" dirty="0">
                <a:solidFill>
                  <a:srgbClr val="7B6348"/>
                </a:solidFill>
              </a:rPr>
              <a:t>el progreso</a:t>
            </a:r>
            <a:endParaRPr lang="en-US" sz="2400" dirty="0">
              <a:solidFill>
                <a:srgbClr val="7B63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3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96988" y="128954"/>
            <a:ext cx="7772400" cy="1261242"/>
          </a:xfrm>
        </p:spPr>
        <p:txBody>
          <a:bodyPr>
            <a:normAutofit fontScale="90000"/>
          </a:bodyPr>
          <a:lstStyle/>
          <a:p>
            <a:r>
              <a:rPr lang="es-ES_tradnl" sz="3600" dirty="0" smtClean="0">
                <a:solidFill>
                  <a:schemeClr val="accent2">
                    <a:lumMod val="75000"/>
                  </a:schemeClr>
                </a:solidFill>
              </a:rPr>
              <a:t>Consenso </a:t>
            </a:r>
            <a:r>
              <a:rPr lang="es-ES_tradnl" sz="3600" dirty="0">
                <a:solidFill>
                  <a:schemeClr val="accent2">
                    <a:lumMod val="75000"/>
                  </a:schemeClr>
                </a:solidFill>
              </a:rPr>
              <a:t>sobre los hitos del desempeño</a:t>
            </a:r>
            <a:r>
              <a:rPr lang="es-ES_tradnl" sz="3600" dirty="0"/>
              <a:t/>
            </a:r>
            <a:br>
              <a:rPr lang="es-ES_tradnl" sz="3600" dirty="0"/>
            </a:br>
            <a:r>
              <a:rPr lang="es-ES_tradnl" sz="3200" dirty="0"/>
              <a:t>MT: Borrador del acuerdo sobre deforestación, Diálogo multisectorial</a:t>
            </a:r>
            <a:endParaRPr lang="en-US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77" y="1828800"/>
            <a:ext cx="8286765" cy="45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chemeClr val="accent2">
                    <a:lumMod val="75000"/>
                  </a:schemeClr>
                </a:solidFill>
              </a:rPr>
              <a:t>Consenso sobre los hitos del desempeño</a:t>
            </a:r>
            <a:r>
              <a:rPr lang="es-ES_tradnl" sz="3600" dirty="0"/>
              <a:t/>
            </a:r>
            <a:br>
              <a:rPr lang="es-ES_tradnl" sz="3600" dirty="0"/>
            </a:br>
            <a:r>
              <a:rPr lang="es-ES_tradnl" sz="3200" dirty="0"/>
              <a:t>MT: Borrador del acuerdo sobre deforestación, Diálogo multisectorial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77" y="1828800"/>
            <a:ext cx="8286765" cy="454718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83704" y="2002971"/>
            <a:ext cx="6598210" cy="3418115"/>
          </a:xfrm>
          <a:prstGeom prst="rect">
            <a:avLst/>
          </a:prstGeom>
          <a:solidFill>
            <a:srgbClr val="FFFFFF"/>
          </a:solidFill>
          <a:ln w="28575">
            <a:solidFill>
              <a:srgbClr val="5D5240"/>
            </a:solidFill>
            <a:miter lim="800000"/>
            <a:headEnd/>
            <a:tailEnd/>
          </a:ln>
          <a:effectLst>
            <a:outerShdw blurRad="63500" dist="38099" dir="2700000" algn="tl" rotWithShape="0">
              <a:srgbClr val="000000">
                <a:alpha val="39998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5D5240"/>
                </a:solidFill>
                <a:ea typeface="Times New Roman" pitchFamily="-106" charset="0"/>
              </a:rPr>
              <a:t>PARTICIPANTES EN LOS </a:t>
            </a:r>
            <a:r>
              <a:rPr lang="en-US" b="1" dirty="0" smtClean="0">
                <a:solidFill>
                  <a:srgbClr val="5D5240"/>
                </a:solidFill>
                <a:ea typeface="Times New Roman" pitchFamily="-106" charset="0"/>
              </a:rPr>
              <a:t>DIÁLOGOS MULTISECTORIALES:</a:t>
            </a:r>
            <a:endParaRPr lang="en-US" b="1" dirty="0" smtClean="0">
              <a:solidFill>
                <a:srgbClr val="5D5240"/>
              </a:solidFill>
              <a:ea typeface="Times New Roman" pitchFamily="-106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 err="1" smtClean="0">
                <a:solidFill>
                  <a:srgbClr val="5D5240"/>
                </a:solidFill>
                <a:ea typeface="Times New Roman" pitchFamily="-106" charset="0"/>
              </a:rPr>
              <a:t>Empresas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: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Grupo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Am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aggi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Cargill,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Abiove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Aprosoja</a:t>
            </a:r>
            <a:r>
              <a:rPr lang="en-US" sz="1600" dirty="0" smtClean="0">
                <a:solidFill>
                  <a:srgbClr val="5D5240"/>
                </a:solidFill>
                <a:ea typeface="Times New Roman" pitchFamily="-106" charset="0"/>
              </a:rPr>
              <a:t>,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ADM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Bunge, Cargill,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Abiec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JBS,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Marfrig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Minerva, BR Foods, DOW, Monsanto, Syngenta,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Unilever;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lang="en-US" sz="1600" b="1" u="sng" dirty="0" err="1">
                <a:solidFill>
                  <a:srgbClr val="5D5240"/>
                </a:solidFill>
                <a:ea typeface="Times New Roman" pitchFamily="-106" charset="0"/>
              </a:rPr>
              <a:t>Agencias</a:t>
            </a:r>
            <a:r>
              <a:rPr lang="en-US" sz="1600" b="1" u="sng" dirty="0">
                <a:solidFill>
                  <a:srgbClr val="5D5240"/>
                </a:solidFill>
                <a:ea typeface="Times New Roman" pitchFamily="-106" charset="0"/>
              </a:rPr>
              <a:t> </a:t>
            </a:r>
            <a:r>
              <a:rPr lang="en-US" sz="1600" b="1" u="sng" dirty="0" err="1" smtClean="0">
                <a:solidFill>
                  <a:srgbClr val="5D5240"/>
                </a:solidFill>
                <a:ea typeface="Times New Roman" pitchFamily="-106" charset="0"/>
              </a:rPr>
              <a:t>gubernamentales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: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Secretaria</a:t>
            </a:r>
            <a:r>
              <a:rPr lang="en-US" sz="1600" dirty="0" smtClean="0">
                <a:solidFill>
                  <a:srgbClr val="5D5240"/>
                </a:solidFill>
                <a:ea typeface="Times New Roman" pitchFamily="-106" charset="0"/>
              </a:rPr>
              <a:t> de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Medio</a:t>
            </a:r>
            <a:r>
              <a:rPr lang="en-US" sz="1600" dirty="0" smtClean="0">
                <a:solidFill>
                  <a:srgbClr val="5D5240"/>
                </a:solidFill>
                <a:ea typeface="Times New Roman" pitchFamily="-106" charset="0"/>
              </a:rPr>
              <a:t>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Ambiente</a:t>
            </a:r>
            <a:r>
              <a:rPr lang="en-US" sz="1600" dirty="0" smtClean="0">
                <a:solidFill>
                  <a:srgbClr val="5D5240"/>
                </a:solidFill>
                <a:ea typeface="Times New Roman" pitchFamily="-106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(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Mato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Grosso),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EMBRAPA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Ministerio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de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Finanza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(National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);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lang="en-US" sz="1600" b="1" u="sng" dirty="0" err="1" smtClean="0">
                <a:solidFill>
                  <a:srgbClr val="5D5240"/>
                </a:solidFill>
                <a:ea typeface="Times New Roman" pitchFamily="-106" charset="0"/>
              </a:rPr>
              <a:t>Finanzas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: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Santander, Rabobank, World Bank;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lang="en-US" sz="1600" b="1" u="sng" dirty="0" err="1">
                <a:solidFill>
                  <a:srgbClr val="5D5240"/>
                </a:solidFill>
                <a:ea typeface="Times New Roman" pitchFamily="-106" charset="0"/>
              </a:rPr>
              <a:t>Institutos</a:t>
            </a:r>
            <a:r>
              <a:rPr lang="en-US" sz="1600" b="1" u="sng" dirty="0">
                <a:solidFill>
                  <a:srgbClr val="5D5240"/>
                </a:solidFill>
                <a:ea typeface="Times New Roman" pitchFamily="-106" charset="0"/>
              </a:rPr>
              <a:t> </a:t>
            </a:r>
            <a:r>
              <a:rPr lang="en-US" sz="1600" b="1" u="sng" dirty="0" smtClean="0">
                <a:solidFill>
                  <a:srgbClr val="5D5240"/>
                </a:solidFill>
                <a:ea typeface="Times New Roman" pitchFamily="-106" charset="0"/>
              </a:rPr>
              <a:t>de </a:t>
            </a:r>
            <a:r>
              <a:rPr lang="en-US" sz="1600" b="1" u="sng" dirty="0" err="1" smtClean="0">
                <a:solidFill>
                  <a:srgbClr val="5D5240"/>
                </a:solidFill>
                <a:ea typeface="Times New Roman" pitchFamily="-106" charset="0"/>
              </a:rPr>
              <a:t>Investigación</a:t>
            </a:r>
            <a:r>
              <a:rPr lang="en-US" sz="1600" b="1" u="sng" dirty="0" smtClean="0">
                <a:solidFill>
                  <a:srgbClr val="5D5240"/>
                </a:solidFill>
                <a:ea typeface="Times New Roman" pitchFamily="-106" charset="0"/>
              </a:rPr>
              <a:t> y ONGs: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Earth Innovation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Institute,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IPAM, Forest Trends, TNC, WWF, NWF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Solidaridad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Proforest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ISA,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AgroIcone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IGEAGRO, ICV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5D5240"/>
              </a:solidFill>
              <a:effectLst/>
              <a:ea typeface="Times New Roman" pitchFamily="-106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lang="en-US" sz="1600" b="1" u="sng" dirty="0" err="1">
                <a:solidFill>
                  <a:srgbClr val="5D5240"/>
                </a:solidFill>
                <a:ea typeface="Times New Roman" pitchFamily="-106" charset="0"/>
              </a:rPr>
              <a:t>Iniciativas</a:t>
            </a:r>
            <a:r>
              <a:rPr lang="en-US" sz="1600" b="1" u="sng" dirty="0">
                <a:solidFill>
                  <a:srgbClr val="5D5240"/>
                </a:solidFill>
                <a:ea typeface="Times New Roman" pitchFamily="-106" charset="0"/>
              </a:rPr>
              <a:t> de </a:t>
            </a:r>
            <a:r>
              <a:rPr lang="en-US" sz="1600" b="1" u="sng" dirty="0" err="1" smtClean="0">
                <a:solidFill>
                  <a:srgbClr val="5D5240"/>
                </a:solidFill>
                <a:ea typeface="Times New Roman" pitchFamily="-106" charset="0"/>
              </a:rPr>
              <a:t>sostenibilidad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: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IDH,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ProTerra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GTPS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, GRSB, RTRS,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GTS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lang="en-US" sz="1600" b="1" u="sng" dirty="0" err="1" smtClean="0">
                <a:solidFill>
                  <a:srgbClr val="5D5240"/>
                </a:solidFill>
                <a:ea typeface="Times New Roman" pitchFamily="-106" charset="0"/>
              </a:rPr>
              <a:t>Comunidades</a:t>
            </a:r>
            <a:r>
              <a:rPr lang="en-US" sz="1600" b="1" u="sng" dirty="0" smtClean="0">
                <a:solidFill>
                  <a:srgbClr val="5D5240"/>
                </a:solidFill>
                <a:ea typeface="Times New Roman" pitchFamily="-106" charset="0"/>
              </a:rPr>
              <a:t> </a:t>
            </a:r>
            <a:r>
              <a:rPr lang="en-US" sz="1600" b="1" u="sng" dirty="0" err="1" smtClean="0">
                <a:solidFill>
                  <a:srgbClr val="5D5240"/>
                </a:solidFill>
                <a:ea typeface="Times New Roman" pitchFamily="-106" charset="0"/>
              </a:rPr>
              <a:t>Indigenas</a:t>
            </a:r>
            <a:r>
              <a:rPr lang="en-US" sz="1600" b="1" dirty="0" smtClean="0">
                <a:solidFill>
                  <a:srgbClr val="5D5240"/>
                </a:solidFill>
                <a:ea typeface="Times New Roman" pitchFamily="-106" charset="0"/>
              </a:rPr>
              <a:t>: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Iniciando</a:t>
            </a:r>
            <a:r>
              <a:rPr lang="en-US" sz="1600" dirty="0">
                <a:solidFill>
                  <a:srgbClr val="5D5240"/>
                </a:solidFill>
                <a:ea typeface="Times New Roman" pitchFamily="-106" charset="0"/>
              </a:rPr>
              <a:t> </a:t>
            </a:r>
            <a:r>
              <a:rPr lang="en-US" sz="1600" dirty="0" smtClean="0">
                <a:solidFill>
                  <a:srgbClr val="5D5240"/>
                </a:solidFill>
                <a:ea typeface="Times New Roman" pitchFamily="-106" charset="0"/>
              </a:rPr>
              <a:t>el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desarrollo</a:t>
            </a:r>
            <a:r>
              <a:rPr lang="en-US" sz="1600" dirty="0" smtClean="0">
                <a:solidFill>
                  <a:srgbClr val="5D5240"/>
                </a:solidFill>
                <a:ea typeface="Times New Roman" pitchFamily="-106" charset="0"/>
              </a:rPr>
              <a:t> de un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protocolo</a:t>
            </a:r>
            <a:r>
              <a:rPr lang="en-US" sz="1600" dirty="0" smtClean="0">
                <a:solidFill>
                  <a:srgbClr val="5D5240"/>
                </a:solidFill>
                <a:ea typeface="Times New Roman" pitchFamily="-106" charset="0"/>
              </a:rPr>
              <a:t> de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consulta</a:t>
            </a:r>
            <a:endParaRPr lang="en-US" sz="1600" dirty="0" smtClean="0">
              <a:solidFill>
                <a:srgbClr val="5D5240"/>
              </a:solidFill>
              <a:ea typeface="Times New Roman" pitchFamily="-106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1600" b="1" i="0" u="sng" strike="noStrike" cap="none" normalizeH="0" baseline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Pequeños</a:t>
            </a:r>
            <a:r>
              <a:rPr kumimoji="0" lang="en-US" sz="1600" b="1" i="0" u="sng" strike="noStrike" cap="none" normalizeH="0" dirty="0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 </a:t>
            </a:r>
            <a:r>
              <a:rPr kumimoji="0" lang="en-US" sz="1600" b="1" i="0" u="sng" strike="noStrike" cap="none" normalizeH="0" dirty="0" err="1" smtClean="0">
                <a:ln>
                  <a:noFill/>
                </a:ln>
                <a:solidFill>
                  <a:srgbClr val="5D5240"/>
                </a:solidFill>
                <a:effectLst/>
                <a:ea typeface="Times New Roman" pitchFamily="-106" charset="0"/>
              </a:rPr>
              <a:t>productores</a:t>
            </a:r>
            <a:r>
              <a:rPr lang="en-US" sz="1600" b="1" dirty="0">
                <a:solidFill>
                  <a:srgbClr val="5D5240"/>
                </a:solidFill>
                <a:ea typeface="Times New Roman" pitchFamily="-106" charset="0"/>
              </a:rPr>
              <a:t>: </a:t>
            </a:r>
            <a:r>
              <a:rPr lang="en-US" sz="1600" dirty="0" err="1" smtClean="0">
                <a:solidFill>
                  <a:srgbClr val="5D5240"/>
                </a:solidFill>
                <a:ea typeface="Times New Roman" pitchFamily="-106" charset="0"/>
              </a:rPr>
              <a:t>Empezar</a:t>
            </a:r>
            <a:r>
              <a:rPr lang="en-US" sz="1600" dirty="0" smtClean="0">
                <a:solidFill>
                  <a:srgbClr val="5D5240"/>
                </a:solidFill>
                <a:ea typeface="Times New Roman" pitchFamily="-106" charset="0"/>
              </a:rPr>
              <a:t> </a:t>
            </a:r>
            <a:r>
              <a:rPr lang="en-US" sz="1600" dirty="0">
                <a:solidFill>
                  <a:srgbClr val="5D5240"/>
                </a:solidFill>
                <a:ea typeface="Times New Roman" pitchFamily="-106" charset="0"/>
              </a:rPr>
              <a:t>a </a:t>
            </a:r>
            <a:r>
              <a:rPr lang="en-US" sz="1600" dirty="0" err="1">
                <a:solidFill>
                  <a:srgbClr val="5D5240"/>
                </a:solidFill>
                <a:ea typeface="Times New Roman" pitchFamily="-106" charset="0"/>
              </a:rPr>
              <a:t>incluirlos</a:t>
            </a:r>
            <a:r>
              <a:rPr lang="en-US" sz="1600" dirty="0">
                <a:solidFill>
                  <a:srgbClr val="5D5240"/>
                </a:solidFill>
                <a:ea typeface="Times New Roman" pitchFamily="-106" charset="0"/>
              </a:rPr>
              <a:t> a </a:t>
            </a:r>
            <a:r>
              <a:rPr lang="en-US" sz="1600" dirty="0" err="1">
                <a:solidFill>
                  <a:srgbClr val="5D5240"/>
                </a:solidFill>
                <a:ea typeface="Times New Roman" pitchFamily="-106" charset="0"/>
              </a:rPr>
              <a:t>través</a:t>
            </a:r>
            <a:r>
              <a:rPr lang="en-US" sz="1600" dirty="0">
                <a:solidFill>
                  <a:srgbClr val="5D5240"/>
                </a:solidFill>
                <a:ea typeface="Times New Roman" pitchFamily="-106" charset="0"/>
              </a:rPr>
              <a:t> de </a:t>
            </a:r>
            <a:r>
              <a:rPr lang="en-US" sz="1600" dirty="0" err="1">
                <a:solidFill>
                  <a:srgbClr val="5D5240"/>
                </a:solidFill>
                <a:ea typeface="Times New Roman" pitchFamily="-106" charset="0"/>
              </a:rPr>
              <a:t>experiencias</a:t>
            </a:r>
            <a:r>
              <a:rPr lang="en-US" sz="1600" dirty="0">
                <a:solidFill>
                  <a:srgbClr val="5D5240"/>
                </a:solidFill>
                <a:ea typeface="Times New Roman" pitchFamily="-106" charset="0"/>
              </a:rPr>
              <a:t> </a:t>
            </a:r>
            <a:r>
              <a:rPr lang="en-US" sz="1600" dirty="0" err="1">
                <a:solidFill>
                  <a:srgbClr val="5D5240"/>
                </a:solidFill>
                <a:ea typeface="Times New Roman" pitchFamily="-106" charset="0"/>
              </a:rPr>
              <a:t>piloto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5D5240"/>
              </a:solidFill>
              <a:effectLst/>
              <a:ea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0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39056" y="0"/>
            <a:ext cx="7630332" cy="1261242"/>
          </a:xfrm>
        </p:spPr>
        <p:txBody>
          <a:bodyPr>
            <a:normAutofit/>
          </a:bodyPr>
          <a:lstStyle/>
          <a:p>
            <a:r>
              <a:rPr lang="es-ES_tradnl" sz="3200" dirty="0">
                <a:solidFill>
                  <a:schemeClr val="accent2">
                    <a:lumMod val="75000"/>
                  </a:schemeClr>
                </a:solidFill>
              </a:rPr>
              <a:t>Consenso sobre los hitos del desempeño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Enfoque</a:t>
            </a:r>
            <a:r>
              <a:rPr lang="en-US" sz="3200" dirty="0" smtClean="0"/>
              <a:t> </a:t>
            </a:r>
            <a:r>
              <a:rPr lang="en-US" sz="3200" dirty="0" err="1" smtClean="0"/>
              <a:t>estratégico</a:t>
            </a:r>
            <a:r>
              <a:rPr lang="en-US" sz="3200" dirty="0" smtClean="0"/>
              <a:t> en </a:t>
            </a:r>
            <a:r>
              <a:rPr lang="en-US" sz="3200" dirty="0" err="1" smtClean="0"/>
              <a:t>impactos</a:t>
            </a:r>
            <a:r>
              <a:rPr lang="en-US" sz="3200" dirty="0" smtClean="0"/>
              <a:t> claves</a:t>
            </a:r>
            <a:endParaRPr lang="en-US" sz="3200" dirty="0"/>
          </a:p>
        </p:txBody>
      </p:sp>
      <p:sp>
        <p:nvSpPr>
          <p:cNvPr id="4" name="CaixaDeTexto 1"/>
          <p:cNvSpPr txBox="1"/>
          <p:nvPr/>
        </p:nvSpPr>
        <p:spPr>
          <a:xfrm>
            <a:off x="1296988" y="1701313"/>
            <a:ext cx="74572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>
                <a:solidFill>
                  <a:srgbClr val="663300"/>
                </a:solidFill>
                <a:cs typeface="Arial" pitchFamily="34" charset="0"/>
              </a:rPr>
              <a:t>LABORAL / </a:t>
            </a:r>
            <a:r>
              <a:rPr lang="en-US" sz="2400" b="1" dirty="0" smtClean="0">
                <a:solidFill>
                  <a:srgbClr val="663300"/>
                </a:solidFill>
                <a:cs typeface="Arial" pitchFamily="34" charset="0"/>
              </a:rPr>
              <a:t>SOCIAL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>
                <a:solidFill>
                  <a:srgbClr val="663300"/>
                </a:solidFill>
                <a:cs typeface="Arial" pitchFamily="34" charset="0"/>
              </a:rPr>
              <a:t>DEFORESTACIÓN / DEGRADACIÓN </a:t>
            </a:r>
            <a:r>
              <a:rPr lang="en-US" sz="2400" b="1" dirty="0" smtClean="0">
                <a:solidFill>
                  <a:srgbClr val="663300"/>
                </a:solidFill>
                <a:cs typeface="Arial" pitchFamily="34" charset="0"/>
              </a:rPr>
              <a:t>/ RESTAURACIÓN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>
                <a:solidFill>
                  <a:srgbClr val="663300"/>
                </a:solidFill>
                <a:cs typeface="Arial" pitchFamily="34" charset="0"/>
              </a:rPr>
              <a:t>CUMPLIMIENTO LEGAL / </a:t>
            </a:r>
            <a:r>
              <a:rPr lang="en-US" sz="2400" b="1" dirty="0" smtClean="0">
                <a:solidFill>
                  <a:srgbClr val="663300"/>
                </a:solidFill>
                <a:cs typeface="Arial" pitchFamily="34" charset="0"/>
              </a:rPr>
              <a:t>CODIGO FORESTAL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>
                <a:solidFill>
                  <a:srgbClr val="663300"/>
                </a:solidFill>
                <a:cs typeface="Arial" pitchFamily="34" charset="0"/>
              </a:rPr>
              <a:t>AUMENTAR LA PRODUCCIÓN / </a:t>
            </a:r>
            <a:r>
              <a:rPr lang="en-US" sz="2400" b="1" dirty="0" smtClean="0">
                <a:solidFill>
                  <a:srgbClr val="663300"/>
                </a:solidFill>
                <a:cs typeface="Arial" pitchFamily="34" charset="0"/>
              </a:rPr>
              <a:t>EFICIENCIA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663300"/>
                </a:solidFill>
                <a:cs typeface="Arial" pitchFamily="34" charset="0"/>
              </a:rPr>
              <a:t>BAJA / REDUCIR </a:t>
            </a:r>
            <a:r>
              <a:rPr lang="es-ES" sz="2400" b="1" dirty="0">
                <a:solidFill>
                  <a:srgbClr val="663300"/>
                </a:solidFill>
                <a:cs typeface="Arial" pitchFamily="34" charset="0"/>
              </a:rPr>
              <a:t>LAS EMISIONES DE </a:t>
            </a:r>
            <a:r>
              <a:rPr lang="es-ES" sz="2400" b="1" dirty="0" smtClean="0">
                <a:solidFill>
                  <a:srgbClr val="663300"/>
                </a:solidFill>
                <a:cs typeface="Arial" pitchFamily="34" charset="0"/>
              </a:rPr>
              <a:t>GEI</a:t>
            </a:r>
            <a:endParaRPr lang="en-US" sz="2400" b="1" dirty="0" smtClean="0">
              <a:solidFill>
                <a:srgbClr val="6633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97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08079" y="200517"/>
            <a:ext cx="7772400" cy="879230"/>
          </a:xfrm>
        </p:spPr>
        <p:txBody>
          <a:bodyPr>
            <a:normAutofit fontScale="90000"/>
          </a:bodyPr>
          <a:lstStyle/>
          <a:p>
            <a:r>
              <a:rPr lang="pt-BR" sz="3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Incentivos</a:t>
            </a:r>
            <a:r>
              <a:rPr lang="pt-BR" sz="3200" dirty="0" smtClean="0">
                <a:latin typeface="+mn-lt"/>
              </a:rPr>
              <a:t/>
            </a:r>
            <a:br>
              <a:rPr lang="pt-BR" sz="3200" dirty="0" smtClean="0">
                <a:latin typeface="+mn-lt"/>
              </a:rPr>
            </a:br>
            <a:r>
              <a:rPr lang="pt-BR" sz="3200" dirty="0" smtClean="0">
                <a:latin typeface="+mn-lt"/>
              </a:rPr>
              <a:t>Necesidades/Desafíos</a:t>
            </a:r>
            <a:endParaRPr lang="pt-BR" sz="2200" b="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75" y="1567678"/>
            <a:ext cx="80466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7B6348"/>
                </a:solidFill>
              </a:rPr>
              <a:t>Comunidades: </a:t>
            </a:r>
            <a:r>
              <a:rPr lang="es-ES" sz="2000" dirty="0" smtClean="0">
                <a:solidFill>
                  <a:srgbClr val="7B6348"/>
                </a:solidFill>
              </a:rPr>
              <a:t>incluir en diálogos </a:t>
            </a:r>
            <a:r>
              <a:rPr lang="es-ES" sz="2000" dirty="0" err="1" smtClean="0">
                <a:solidFill>
                  <a:srgbClr val="7B6348"/>
                </a:solidFill>
              </a:rPr>
              <a:t>multi</a:t>
            </a:r>
            <a:r>
              <a:rPr lang="es-ES" sz="2000" dirty="0" smtClean="0">
                <a:solidFill>
                  <a:srgbClr val="7B6348"/>
                </a:solidFill>
              </a:rPr>
              <a:t>-actores; reconocimiento</a:t>
            </a:r>
            <a:r>
              <a:rPr lang="es-ES" sz="2000" dirty="0">
                <a:solidFill>
                  <a:srgbClr val="7B6348"/>
                </a:solidFill>
              </a:rPr>
              <a:t>, derechos de asistencia, </a:t>
            </a:r>
            <a:r>
              <a:rPr lang="es-ES" sz="2000" dirty="0" smtClean="0">
                <a:solidFill>
                  <a:srgbClr val="7B6348"/>
                </a:solidFill>
              </a:rPr>
              <a:t>incentivos, apoyo a empresas comunitarios</a:t>
            </a:r>
          </a:p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7B6348"/>
                </a:solidFill>
              </a:rPr>
              <a:t>Los pequeños productores: </a:t>
            </a:r>
            <a:r>
              <a:rPr lang="es-ES" sz="2000" dirty="0" smtClean="0">
                <a:solidFill>
                  <a:srgbClr val="7B6348"/>
                </a:solidFill>
              </a:rPr>
              <a:t>recibir </a:t>
            </a:r>
            <a:r>
              <a:rPr lang="es-ES" sz="2000" dirty="0">
                <a:solidFill>
                  <a:srgbClr val="7B6348"/>
                </a:solidFill>
              </a:rPr>
              <a:t>oportunidades, asistencia e </a:t>
            </a:r>
            <a:r>
              <a:rPr lang="es-ES" sz="2000" dirty="0" smtClean="0">
                <a:solidFill>
                  <a:srgbClr val="7B6348"/>
                </a:solidFill>
              </a:rPr>
              <a:t>incentivos</a:t>
            </a:r>
            <a:endParaRPr lang="es-ES" sz="2000" b="1" dirty="0" smtClean="0">
              <a:solidFill>
                <a:srgbClr val="7B6348"/>
              </a:solidFill>
            </a:endParaRPr>
          </a:p>
          <a:p>
            <a:pPr>
              <a:spcAft>
                <a:spcPts val="1200"/>
              </a:spcAft>
            </a:pPr>
            <a:r>
              <a:rPr lang="es-ES" sz="2000" b="1" dirty="0" smtClean="0">
                <a:solidFill>
                  <a:srgbClr val="7B6348"/>
                </a:solidFill>
              </a:rPr>
              <a:t>Mercados</a:t>
            </a:r>
            <a:r>
              <a:rPr lang="es-ES" sz="2000" b="1" dirty="0">
                <a:solidFill>
                  <a:srgbClr val="7B6348"/>
                </a:solidFill>
              </a:rPr>
              <a:t>: </a:t>
            </a:r>
            <a:r>
              <a:rPr lang="es-ES" sz="2000" dirty="0">
                <a:solidFill>
                  <a:srgbClr val="7B6348"/>
                </a:solidFill>
              </a:rPr>
              <a:t>Eliminar las restricciones y reconocer todo la producción agrícola y ganadera </a:t>
            </a:r>
            <a:r>
              <a:rPr lang="es-ES" sz="2000" dirty="0" smtClean="0">
                <a:solidFill>
                  <a:srgbClr val="7B6348"/>
                </a:solidFill>
              </a:rPr>
              <a:t>de Mato </a:t>
            </a:r>
            <a:r>
              <a:rPr lang="es-ES" sz="2000" dirty="0">
                <a:solidFill>
                  <a:srgbClr val="7B6348"/>
                </a:solidFill>
              </a:rPr>
              <a:t>Grosso </a:t>
            </a:r>
            <a:r>
              <a:rPr lang="es-ES" sz="2000" dirty="0" smtClean="0">
                <a:solidFill>
                  <a:srgbClr val="7B6348"/>
                </a:solidFill>
              </a:rPr>
              <a:t>como sostenible</a:t>
            </a:r>
            <a:endParaRPr lang="pt-BR" sz="2000" dirty="0" smtClean="0">
              <a:solidFill>
                <a:srgbClr val="7B6348"/>
              </a:solidFill>
            </a:endParaRPr>
          </a:p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7B6348"/>
                </a:solidFill>
              </a:rPr>
              <a:t>Finanzas: </a:t>
            </a:r>
            <a:r>
              <a:rPr lang="es-ES" sz="2000" b="1" dirty="0" smtClean="0">
                <a:solidFill>
                  <a:srgbClr val="7B6348"/>
                </a:solidFill>
              </a:rPr>
              <a:t> </a:t>
            </a:r>
            <a:r>
              <a:rPr lang="es-ES" sz="2000" dirty="0" smtClean="0">
                <a:solidFill>
                  <a:srgbClr val="7B6348"/>
                </a:solidFill>
              </a:rPr>
              <a:t>Apoyar productores </a:t>
            </a:r>
            <a:r>
              <a:rPr lang="es-ES" sz="2000" dirty="0">
                <a:solidFill>
                  <a:srgbClr val="7B6348"/>
                </a:solidFill>
              </a:rPr>
              <a:t>y gobiernos que están reduciendo la deforestación y </a:t>
            </a:r>
            <a:r>
              <a:rPr lang="es-ES" sz="2000" dirty="0" smtClean="0">
                <a:solidFill>
                  <a:srgbClr val="7B6348"/>
                </a:solidFill>
              </a:rPr>
              <a:t>aumentando productividad</a:t>
            </a:r>
            <a:endParaRPr lang="pt-BR" sz="2000" b="1" dirty="0" smtClean="0">
              <a:solidFill>
                <a:srgbClr val="7B6348"/>
              </a:solidFill>
            </a:endParaRPr>
          </a:p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7B6348"/>
                </a:solidFill>
              </a:rPr>
              <a:t>Fondo Amazonía: </a:t>
            </a:r>
            <a:r>
              <a:rPr lang="es-ES" sz="2000" dirty="0">
                <a:solidFill>
                  <a:srgbClr val="7B6348"/>
                </a:solidFill>
              </a:rPr>
              <a:t>Fase 2 con una estrategia que financia la asistencia técnica, </a:t>
            </a:r>
            <a:r>
              <a:rPr lang="es-ES" sz="2000" dirty="0" smtClean="0">
                <a:solidFill>
                  <a:srgbClr val="7B6348"/>
                </a:solidFill>
              </a:rPr>
              <a:t>innovación </a:t>
            </a:r>
            <a:r>
              <a:rPr lang="es-ES" sz="2000" dirty="0">
                <a:solidFill>
                  <a:srgbClr val="7B6348"/>
                </a:solidFill>
              </a:rPr>
              <a:t>agrícola, y los avances </a:t>
            </a:r>
            <a:r>
              <a:rPr lang="es-ES" sz="2000" dirty="0" smtClean="0">
                <a:solidFill>
                  <a:srgbClr val="7B6348"/>
                </a:solidFill>
              </a:rPr>
              <a:t>de gobernanza municipal </a:t>
            </a:r>
            <a:r>
              <a:rPr lang="es-ES" sz="2000" dirty="0">
                <a:solidFill>
                  <a:srgbClr val="7B6348"/>
                </a:solidFill>
              </a:rPr>
              <a:t>a través de un fondo de innovación </a:t>
            </a:r>
            <a:r>
              <a:rPr lang="es-ES" sz="2000" dirty="0" smtClean="0">
                <a:solidFill>
                  <a:srgbClr val="7B6348"/>
                </a:solidFill>
              </a:rPr>
              <a:t>público-privada</a:t>
            </a:r>
            <a:endParaRPr lang="pt-BR" sz="2000" b="1" dirty="0" smtClean="0">
              <a:solidFill>
                <a:srgbClr val="7B6348"/>
              </a:solidFill>
            </a:endParaRPr>
          </a:p>
          <a:p>
            <a:pPr>
              <a:spcAft>
                <a:spcPts val="1200"/>
              </a:spcAft>
            </a:pPr>
            <a:r>
              <a:rPr lang="pt-BR" sz="2000" b="1" dirty="0" smtClean="0">
                <a:solidFill>
                  <a:srgbClr val="7B6348"/>
                </a:solidFill>
              </a:rPr>
              <a:t>Inversionistas</a:t>
            </a:r>
            <a:r>
              <a:rPr lang="pt-BR" sz="2000" dirty="0" smtClean="0">
                <a:solidFill>
                  <a:srgbClr val="7B6348"/>
                </a:solidFill>
              </a:rPr>
              <a:t>: </a:t>
            </a:r>
            <a:r>
              <a:rPr lang="es-ES" sz="2000" dirty="0" smtClean="0">
                <a:solidFill>
                  <a:srgbClr val="7B6348"/>
                </a:solidFill>
              </a:rPr>
              <a:t>Percibir </a:t>
            </a:r>
            <a:r>
              <a:rPr lang="es-ES" sz="2000" dirty="0">
                <a:solidFill>
                  <a:srgbClr val="7B6348"/>
                </a:solidFill>
              </a:rPr>
              <a:t>menos riesgo, </a:t>
            </a:r>
            <a:r>
              <a:rPr lang="es-ES" sz="2000" dirty="0" smtClean="0">
                <a:solidFill>
                  <a:srgbClr val="7B6348"/>
                </a:solidFill>
              </a:rPr>
              <a:t>invertir </a:t>
            </a:r>
            <a:r>
              <a:rPr lang="es-ES" sz="2000" dirty="0">
                <a:solidFill>
                  <a:srgbClr val="7B6348"/>
                </a:solidFill>
              </a:rPr>
              <a:t>más en Mato </a:t>
            </a:r>
            <a:r>
              <a:rPr lang="es-ES" sz="2000" dirty="0" smtClean="0">
                <a:solidFill>
                  <a:srgbClr val="7B6348"/>
                </a:solidFill>
              </a:rPr>
              <a:t>Grosso</a:t>
            </a:r>
            <a:endParaRPr lang="pt-BR" sz="2000" dirty="0" smtClean="0">
              <a:solidFill>
                <a:srgbClr val="7B6348"/>
              </a:solidFill>
            </a:endParaRPr>
          </a:p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7B6348"/>
                </a:solidFill>
              </a:rPr>
              <a:t>Gobierno Federal de Brasil: </a:t>
            </a:r>
            <a:r>
              <a:rPr lang="es-ES" sz="2000" dirty="0">
                <a:solidFill>
                  <a:srgbClr val="7B6348"/>
                </a:solidFill>
              </a:rPr>
              <a:t>Reconocer el derecho de los estados brasileños de emitir créditos de reducción de </a:t>
            </a:r>
            <a:r>
              <a:rPr lang="es-ES" sz="2000" dirty="0" smtClean="0">
                <a:solidFill>
                  <a:srgbClr val="7B6348"/>
                </a:solidFill>
              </a:rPr>
              <a:t>emisiones</a:t>
            </a:r>
            <a:endParaRPr lang="es-ES" sz="2000" dirty="0" smtClean="0">
              <a:solidFill>
                <a:srgbClr val="7B634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40" y="5743059"/>
            <a:ext cx="879107" cy="10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r="5455"/>
          <a:stretch/>
        </p:blipFill>
        <p:spPr>
          <a:xfrm>
            <a:off x="145473" y="1460303"/>
            <a:ext cx="8838709" cy="53457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663300"/>
                </a:solidFill>
                <a:latin typeface="+mn-lt"/>
              </a:rPr>
              <a:t>Fondo</a:t>
            </a:r>
            <a:r>
              <a:rPr lang="en-US" sz="3600" b="1" dirty="0" smtClean="0">
                <a:solidFill>
                  <a:srgbClr val="663300"/>
                </a:solidFill>
                <a:latin typeface="+mn-lt"/>
              </a:rPr>
              <a:t> </a:t>
            </a:r>
            <a:r>
              <a:rPr lang="en-US" sz="3600" b="1" dirty="0" smtClean="0">
                <a:solidFill>
                  <a:srgbClr val="663300"/>
                </a:solidFill>
                <a:latin typeface="+mn-lt"/>
              </a:rPr>
              <a:t>de </a:t>
            </a:r>
            <a:r>
              <a:rPr lang="en-US" sz="3600" b="1" dirty="0" err="1" smtClean="0">
                <a:solidFill>
                  <a:srgbClr val="663300"/>
                </a:solidFill>
                <a:latin typeface="+mn-lt"/>
              </a:rPr>
              <a:t>contrapartido</a:t>
            </a:r>
            <a:r>
              <a:rPr lang="en-US" sz="3600" b="1" dirty="0" smtClean="0">
                <a:solidFill>
                  <a:srgbClr val="663300"/>
                </a:solidFill>
                <a:latin typeface="+mn-lt"/>
              </a:rPr>
              <a:t> para el </a:t>
            </a:r>
            <a:r>
              <a:rPr lang="en-US" sz="3600" b="1" dirty="0" err="1" smtClean="0">
                <a:solidFill>
                  <a:srgbClr val="663300"/>
                </a:solidFill>
                <a:latin typeface="+mn-lt"/>
              </a:rPr>
              <a:t>desempeño</a:t>
            </a:r>
            <a:r>
              <a:rPr lang="en-US" sz="3600" b="1" dirty="0" smtClean="0">
                <a:solidFill>
                  <a:srgbClr val="663300"/>
                </a:solidFill>
                <a:latin typeface="+mn-lt"/>
              </a:rPr>
              <a:t> territorial</a:t>
            </a:r>
            <a:endParaRPr lang="en-US" sz="3600" b="1" dirty="0">
              <a:solidFill>
                <a:srgbClr val="663300"/>
              </a:solidFill>
              <a:latin typeface="+mn-lt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409648" y="3271770"/>
            <a:ext cx="965659" cy="515962"/>
          </a:xfrm>
          <a:prstGeom prst="rightArrow">
            <a:avLst/>
          </a:prstGeom>
          <a:solidFill>
            <a:srgbClr val="61C4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43485" y="5938557"/>
            <a:ext cx="2525893" cy="675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pPr lvl="0" algn="l" defTabSz="914400">
              <a:lnSpc>
                <a:spcPct val="90000"/>
              </a:lnSpc>
              <a:defRPr/>
            </a:pPr>
            <a:r>
              <a:rPr lang="en-US" sz="2000" dirty="0" err="1" smtClean="0">
                <a:solidFill>
                  <a:srgbClr val="76A89D"/>
                </a:solidFill>
                <a:latin typeface="+mn-lt"/>
              </a:rPr>
              <a:t>Depende</a:t>
            </a:r>
            <a:r>
              <a:rPr lang="en-US" sz="2000" dirty="0" smtClean="0">
                <a:solidFill>
                  <a:srgbClr val="76A89D"/>
                </a:solidFill>
                <a:latin typeface="+mn-lt"/>
              </a:rPr>
              <a:t> del</a:t>
            </a:r>
          </a:p>
          <a:p>
            <a:pPr lvl="0" algn="l" defTabSz="914400">
              <a:lnSpc>
                <a:spcPct val="90000"/>
              </a:lnSpc>
              <a:defRPr/>
            </a:pPr>
            <a:r>
              <a:rPr lang="en-US" sz="2000" dirty="0" err="1" smtClean="0">
                <a:solidFill>
                  <a:srgbClr val="76A89D"/>
                </a:solidFill>
                <a:latin typeface="+mn-lt"/>
              </a:rPr>
              <a:t>desempe</a:t>
            </a:r>
            <a:r>
              <a:rPr lang="en-US" sz="2000" dirty="0" err="1">
                <a:solidFill>
                  <a:srgbClr val="76A89D"/>
                </a:solidFill>
                <a:latin typeface="+mn-lt"/>
              </a:rPr>
              <a:t>ñ</a:t>
            </a:r>
            <a:r>
              <a:rPr lang="en-US" sz="2000" dirty="0" err="1" smtClean="0">
                <a:solidFill>
                  <a:srgbClr val="76A89D"/>
                </a:solidFill>
                <a:latin typeface="+mn-lt"/>
              </a:rPr>
              <a:t>o</a:t>
            </a:r>
            <a:endParaRPr lang="en-US" sz="2000" dirty="0">
              <a:solidFill>
                <a:srgbClr val="76A89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68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/>
              <a:t>Organización / Esquema</a:t>
            </a:r>
            <a:endParaRPr lang="es-ES_tradnl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09297" y="1825625"/>
            <a:ext cx="809296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solidFill>
                  <a:srgbClr val="663300"/>
                </a:solidFill>
              </a:rPr>
              <a:t>Contexto Global: De REDD+ al DRBE al nivel jurisdiccional </a:t>
            </a:r>
          </a:p>
          <a:p>
            <a:r>
              <a:rPr lang="es-ES_tradnl" dirty="0" smtClean="0">
                <a:solidFill>
                  <a:srgbClr val="663300"/>
                </a:solidFill>
              </a:rPr>
              <a:t>¿Qué es el Enfoque Territorial / Jurisdiccional? </a:t>
            </a:r>
          </a:p>
          <a:p>
            <a:r>
              <a:rPr lang="es-ES_tradnl" dirty="0" smtClean="0">
                <a:solidFill>
                  <a:srgbClr val="663300"/>
                </a:solidFill>
              </a:rPr>
              <a:t>¿Cómo se comparan el nivel jurisdiccional con lo del proyecto?</a:t>
            </a:r>
          </a:p>
          <a:p>
            <a:r>
              <a:rPr lang="es-ES_tradnl" dirty="0" smtClean="0">
                <a:solidFill>
                  <a:srgbClr val="663300"/>
                </a:solidFill>
              </a:rPr>
              <a:t>Ejemplo de un programa jurisdiccional en fase de desarrollo en Mato Grosso, Brasil</a:t>
            </a:r>
          </a:p>
        </p:txBody>
      </p:sp>
    </p:spTree>
    <p:extLst>
      <p:ext uri="{BB962C8B-B14F-4D97-AF65-F5344CB8AC3E}">
        <p14:creationId xmlns:p14="http://schemas.microsoft.com/office/powerpoint/2010/main" val="2782904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a </a:t>
            </a:r>
            <a:r>
              <a:rPr lang="en-US" dirty="0" err="1"/>
              <a:t>funcionar</a:t>
            </a:r>
            <a:r>
              <a:rPr lang="en-US" dirty="0"/>
              <a:t> el </a:t>
            </a:r>
            <a:r>
              <a:rPr lang="en-US" dirty="0" err="1"/>
              <a:t>fondo</a:t>
            </a:r>
            <a:r>
              <a:rPr lang="en-US" dirty="0"/>
              <a:t> </a:t>
            </a:r>
            <a:r>
              <a:rPr lang="en-US" dirty="0" smtClean="0"/>
              <a:t>del </a:t>
            </a:r>
            <a:r>
              <a:rPr lang="en-US" dirty="0" err="1" smtClean="0"/>
              <a:t>desempeño</a:t>
            </a:r>
            <a:r>
              <a:rPr lang="en-US" dirty="0" smtClean="0"/>
              <a:t> territorial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085854" y="1825625"/>
            <a:ext cx="7886700" cy="452322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ES_tradnl" dirty="0" smtClean="0">
                <a:solidFill>
                  <a:srgbClr val="663300"/>
                </a:solidFill>
              </a:rPr>
              <a:t>Crear el Fondo: Asociación publica-privada? (p.</a:t>
            </a:r>
            <a:r>
              <a:rPr lang="es-ES_tradnl" dirty="0" err="1" smtClean="0">
                <a:solidFill>
                  <a:srgbClr val="663300"/>
                </a:solidFill>
              </a:rPr>
              <a:t>ej</a:t>
            </a:r>
            <a:r>
              <a:rPr lang="es-ES_tradnl" dirty="0" smtClean="0">
                <a:solidFill>
                  <a:srgbClr val="663300"/>
                </a:solidFill>
              </a:rPr>
              <a:t>.:La Empresa de Incentivos para </a:t>
            </a:r>
            <a:r>
              <a:rPr lang="es-ES_tradnl" dirty="0" err="1" smtClean="0">
                <a:solidFill>
                  <a:srgbClr val="663300"/>
                </a:solidFill>
              </a:rPr>
              <a:t>Servicos</a:t>
            </a:r>
            <a:r>
              <a:rPr lang="es-ES_tradnl" dirty="0" smtClean="0">
                <a:solidFill>
                  <a:srgbClr val="663300"/>
                </a:solidFill>
              </a:rPr>
              <a:t> Ambientales del estado de Acre, Brasil)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ES_tradnl" dirty="0" smtClean="0">
                <a:solidFill>
                  <a:srgbClr val="663300"/>
                </a:solidFill>
              </a:rPr>
              <a:t>Una llamada para propuestas</a:t>
            </a:r>
          </a:p>
          <a:p>
            <a:pPr lvl="1"/>
            <a:r>
              <a:rPr lang="es-ES_tradnl" dirty="0" smtClean="0">
                <a:solidFill>
                  <a:srgbClr val="663300"/>
                </a:solidFill>
              </a:rPr>
              <a:t>Requisitos:</a:t>
            </a:r>
          </a:p>
          <a:p>
            <a:pPr lvl="1"/>
            <a:r>
              <a:rPr lang="es-ES_tradnl" dirty="0" smtClean="0">
                <a:solidFill>
                  <a:srgbClr val="663300"/>
                </a:solidFill>
              </a:rPr>
              <a:t>Escale jurisdiccional</a:t>
            </a:r>
          </a:p>
          <a:p>
            <a:pPr lvl="1"/>
            <a:r>
              <a:rPr lang="es-ES_tradnl" dirty="0" smtClean="0">
                <a:solidFill>
                  <a:srgbClr val="663300"/>
                </a:solidFill>
              </a:rPr>
              <a:t>&gt;50% apoyo a comunidades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>
                <a:solidFill>
                  <a:srgbClr val="663300"/>
                </a:solidFill>
              </a:rPr>
              <a:t>Propuestas seleccionadas reciben $ para apoyo técnico, innovación, asistencia para </a:t>
            </a:r>
            <a:r>
              <a:rPr lang="es-ES_tradnl" dirty="0" err="1" smtClean="0">
                <a:solidFill>
                  <a:srgbClr val="663300"/>
                </a:solidFill>
              </a:rPr>
              <a:t>aceder</a:t>
            </a:r>
            <a:r>
              <a:rPr lang="es-ES_tradnl" dirty="0" smtClean="0">
                <a:solidFill>
                  <a:srgbClr val="663300"/>
                </a:solidFill>
              </a:rPr>
              <a:t> crédito/ financiamiento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>
                <a:solidFill>
                  <a:srgbClr val="663300"/>
                </a:solidFill>
              </a:rPr>
              <a:t>Proyectos que alcancen las metas jurisdiccionales reciben un bono</a:t>
            </a:r>
            <a:endParaRPr lang="es-ES_tradnl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9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523239" y="-1"/>
            <a:ext cx="8351819" cy="1515097"/>
          </a:xfrm>
        </p:spPr>
        <p:txBody>
          <a:bodyPr>
            <a:normAutofit/>
          </a:bodyPr>
          <a:lstStyle/>
          <a:p>
            <a:r>
              <a:rPr lang="es-ES_tradnl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Monitoreo</a:t>
            </a:r>
            <a:r>
              <a:rPr lang="es-ES_tradnl" sz="2400" dirty="0" smtClean="0">
                <a:latin typeface="+mj-lt"/>
              </a:rPr>
              <a:t/>
            </a:r>
            <a:br>
              <a:rPr lang="es-ES_tradnl" sz="2400" dirty="0" smtClean="0">
                <a:latin typeface="+mj-lt"/>
              </a:rPr>
            </a:br>
            <a:r>
              <a:rPr lang="es-ES_tradnl" sz="2400" dirty="0" smtClean="0">
                <a:solidFill>
                  <a:srgbClr val="663300"/>
                </a:solidFill>
                <a:latin typeface="+mn-lt"/>
              </a:rPr>
              <a:t>Plataformas que apoyan la discusión de objetivos y monitorea progreso</a:t>
            </a:r>
            <a:endParaRPr lang="es-ES_tradnl" sz="1600" dirty="0">
              <a:solidFill>
                <a:srgbClr val="6633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15096"/>
            <a:ext cx="9144000" cy="45091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8792" y="0"/>
            <a:ext cx="141402" cy="1267506"/>
          </a:xfrm>
          <a:prstGeom prst="rect">
            <a:avLst/>
          </a:prstGeom>
          <a:solidFill>
            <a:srgbClr val="61C4AF"/>
          </a:solidFill>
          <a:ln>
            <a:solidFill>
              <a:srgbClr val="61C4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68164" y="1442301"/>
            <a:ext cx="6476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70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% Reduction in Deforestation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 (from 1996-2005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average)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9973" y="6286500"/>
            <a:ext cx="556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58220"/>
                </a:solidFill>
              </a:rPr>
              <a:t>http://monitoring.earthinnovation.org</a:t>
            </a:r>
            <a:endParaRPr lang="en-US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08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663300"/>
                </a:solidFill>
                <a:latin typeface="+mn-lt"/>
              </a:rPr>
              <a:t>Mensaje</a:t>
            </a:r>
            <a:r>
              <a:rPr lang="en-US" b="1" dirty="0" smtClean="0">
                <a:solidFill>
                  <a:srgbClr val="663300"/>
                </a:solidFill>
                <a:latin typeface="+mn-lt"/>
              </a:rPr>
              <a:t> Central</a:t>
            </a:r>
            <a:endParaRPr lang="en-US" b="1" dirty="0">
              <a:solidFill>
                <a:srgbClr val="66330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663300"/>
                </a:solidFill>
              </a:rPr>
              <a:t>Buenas </a:t>
            </a:r>
            <a:r>
              <a:rPr lang="es-ES" dirty="0">
                <a:solidFill>
                  <a:srgbClr val="663300"/>
                </a:solidFill>
              </a:rPr>
              <a:t>métricas, un buen </a:t>
            </a:r>
            <a:r>
              <a:rPr lang="es-ES" dirty="0" smtClean="0">
                <a:solidFill>
                  <a:srgbClr val="663300"/>
                </a:solidFill>
              </a:rPr>
              <a:t>monitoreo, </a:t>
            </a:r>
            <a:r>
              <a:rPr lang="es-ES" dirty="0">
                <a:solidFill>
                  <a:srgbClr val="663300"/>
                </a:solidFill>
              </a:rPr>
              <a:t>y beneficios </a:t>
            </a:r>
            <a:r>
              <a:rPr lang="es-ES" dirty="0" smtClean="0">
                <a:solidFill>
                  <a:srgbClr val="663300"/>
                </a:solidFill>
              </a:rPr>
              <a:t>socio-ambientales </a:t>
            </a:r>
            <a:r>
              <a:rPr lang="es-ES" dirty="0">
                <a:solidFill>
                  <a:srgbClr val="663300"/>
                </a:solidFill>
              </a:rPr>
              <a:t>podrían atraer a donantes e inversores</a:t>
            </a:r>
          </a:p>
          <a:p>
            <a:r>
              <a:rPr lang="es-ES" dirty="0">
                <a:solidFill>
                  <a:srgbClr val="663300"/>
                </a:solidFill>
              </a:rPr>
              <a:t>Todas estas cosas </a:t>
            </a:r>
            <a:r>
              <a:rPr lang="es-ES" dirty="0" smtClean="0">
                <a:solidFill>
                  <a:srgbClr val="663300"/>
                </a:solidFill>
              </a:rPr>
              <a:t>reducen </a:t>
            </a:r>
            <a:r>
              <a:rPr lang="es-ES" dirty="0">
                <a:solidFill>
                  <a:srgbClr val="663300"/>
                </a:solidFill>
              </a:rPr>
              <a:t>el </a:t>
            </a:r>
            <a:r>
              <a:rPr lang="es-ES" dirty="0" smtClean="0">
                <a:solidFill>
                  <a:srgbClr val="663300"/>
                </a:solidFill>
              </a:rPr>
              <a:t>RIESGO para inversionistas y donantes</a:t>
            </a:r>
            <a:endParaRPr lang="es-ES" dirty="0">
              <a:solidFill>
                <a:srgbClr val="663300"/>
              </a:solidFill>
            </a:endParaRPr>
          </a:p>
          <a:p>
            <a:r>
              <a:rPr lang="es-ES" dirty="0" smtClean="0">
                <a:solidFill>
                  <a:srgbClr val="663300"/>
                </a:solidFill>
              </a:rPr>
              <a:t>Buscar </a:t>
            </a:r>
            <a:r>
              <a:rPr lang="es-ES" dirty="0">
                <a:solidFill>
                  <a:srgbClr val="663300"/>
                </a:solidFill>
              </a:rPr>
              <a:t>las palancas </a:t>
            </a:r>
            <a:r>
              <a:rPr lang="es-ES" dirty="0" smtClean="0">
                <a:solidFill>
                  <a:srgbClr val="663300"/>
                </a:solidFill>
              </a:rPr>
              <a:t>(convertir </a:t>
            </a:r>
            <a:r>
              <a:rPr lang="es-ES" dirty="0">
                <a:solidFill>
                  <a:srgbClr val="663300"/>
                </a:solidFill>
              </a:rPr>
              <a:t>los retos en </a:t>
            </a:r>
            <a:r>
              <a:rPr lang="es-ES" dirty="0" smtClean="0">
                <a:solidFill>
                  <a:srgbClr val="663300"/>
                </a:solidFill>
              </a:rPr>
              <a:t>oportunidades) para </a:t>
            </a:r>
            <a:r>
              <a:rPr lang="en-US" dirty="0" err="1" smtClean="0">
                <a:solidFill>
                  <a:srgbClr val="663300"/>
                </a:solidFill>
              </a:rPr>
              <a:t>envolucrar</a:t>
            </a:r>
            <a:r>
              <a:rPr lang="en-US" dirty="0" smtClean="0">
                <a:solidFill>
                  <a:srgbClr val="663300"/>
                </a:solidFill>
              </a:rPr>
              <a:t> los </a:t>
            </a:r>
            <a:r>
              <a:rPr lang="en-US" dirty="0" err="1" smtClean="0">
                <a:solidFill>
                  <a:srgbClr val="663300"/>
                </a:solidFill>
              </a:rPr>
              <a:t>actores</a:t>
            </a:r>
            <a:r>
              <a:rPr lang="en-US" dirty="0" smtClean="0">
                <a:solidFill>
                  <a:srgbClr val="663300"/>
                </a:solidFill>
              </a:rPr>
              <a:t> </a:t>
            </a:r>
            <a:r>
              <a:rPr lang="en-US" dirty="0" err="1" smtClean="0">
                <a:solidFill>
                  <a:srgbClr val="663300"/>
                </a:solidFill>
              </a:rPr>
              <a:t>importantes</a:t>
            </a:r>
            <a:endParaRPr lang="en-US" dirty="0" smtClean="0">
              <a:solidFill>
                <a:srgbClr val="663300"/>
              </a:solidFill>
            </a:endParaRPr>
          </a:p>
          <a:p>
            <a:r>
              <a:rPr lang="es-ES" dirty="0" smtClean="0">
                <a:solidFill>
                  <a:srgbClr val="663300"/>
                </a:solidFill>
              </a:rPr>
              <a:t>Ir </a:t>
            </a:r>
            <a:r>
              <a:rPr lang="es-ES" dirty="0">
                <a:solidFill>
                  <a:srgbClr val="663300"/>
                </a:solidFill>
              </a:rPr>
              <a:t>más allá de los pagos en efectivo</a:t>
            </a:r>
            <a:endParaRPr lang="en-US" dirty="0" smtClean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50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3240" y="181100"/>
            <a:ext cx="7886700" cy="1325563"/>
          </a:xfrm>
        </p:spPr>
        <p:txBody>
          <a:bodyPr/>
          <a:lstStyle/>
          <a:p>
            <a:r>
              <a:rPr lang="es-ES_tradnl" b="1" dirty="0" smtClean="0">
                <a:solidFill>
                  <a:srgbClr val="663300"/>
                </a:solidFill>
                <a:latin typeface="+mj-lt"/>
              </a:rPr>
              <a:t>Publicaciones sobre DRBE</a:t>
            </a:r>
            <a:endParaRPr lang="es-ES_tradnl" b="1" dirty="0">
              <a:solidFill>
                <a:srgbClr val="663300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" y="1407779"/>
            <a:ext cx="3624217" cy="466387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13" y="1403334"/>
            <a:ext cx="3583761" cy="466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+mj-lt"/>
              </a:rPr>
              <a:t>GRACIAS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cstickler@earthinnovation.org</a:t>
            </a:r>
            <a:br>
              <a:rPr lang="en-US" dirty="0" smtClean="0">
                <a:latin typeface="+mj-lt"/>
              </a:rPr>
            </a:br>
            <a:r>
              <a:rPr lang="en-US" b="0" dirty="0"/>
              <a:t>www.earthinnovation.org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00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87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Mato</a:t>
            </a:r>
            <a:r>
              <a:rPr lang="en-US" dirty="0" smtClean="0">
                <a:latin typeface="+mn-lt"/>
              </a:rPr>
              <a:t> Grosso: </a:t>
            </a:r>
            <a:r>
              <a:rPr lang="en-US" dirty="0" err="1">
                <a:latin typeface="+mn-lt"/>
              </a:rPr>
              <a:t>Desafíos</a:t>
            </a:r>
            <a:r>
              <a:rPr lang="en-US" dirty="0">
                <a:latin typeface="+mn-lt"/>
              </a:rPr>
              <a:t> &amp;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Oportunidades</a:t>
            </a:r>
            <a:endParaRPr lang="en-US" dirty="0">
              <a:latin typeface="+mn-lt"/>
            </a:endParaRP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951963" y="1421388"/>
            <a:ext cx="3868340" cy="51131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F58220"/>
                </a:solidFill>
              </a:rPr>
              <a:t>Barreras</a:t>
            </a:r>
            <a:r>
              <a:rPr lang="en-US" b="1" dirty="0">
                <a:solidFill>
                  <a:srgbClr val="F58220"/>
                </a:solidFill>
              </a:rPr>
              <a:t> </a:t>
            </a:r>
            <a:r>
              <a:rPr lang="en-US" b="1" dirty="0" smtClean="0">
                <a:solidFill>
                  <a:srgbClr val="F58220"/>
                </a:solidFill>
              </a:rPr>
              <a:t>&amp; </a:t>
            </a:r>
            <a:r>
              <a:rPr lang="en-US" b="1" dirty="0" err="1" smtClean="0">
                <a:solidFill>
                  <a:srgbClr val="F58220"/>
                </a:solidFill>
              </a:rPr>
              <a:t>Riesgos</a:t>
            </a:r>
            <a:endParaRPr lang="en-US" b="1" dirty="0">
              <a:solidFill>
                <a:srgbClr val="F58220"/>
              </a:solidFill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893618" y="2082462"/>
            <a:ext cx="4057653" cy="469149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spcBef>
                <a:spcPts val="600"/>
              </a:spcBef>
              <a:buNone/>
            </a:pPr>
            <a:r>
              <a:rPr lang="es-ES" sz="2000" dirty="0">
                <a:solidFill>
                  <a:srgbClr val="7B6348"/>
                </a:solidFill>
              </a:rPr>
              <a:t>Disminución de </a:t>
            </a:r>
            <a:r>
              <a:rPr lang="es-ES" sz="2000" dirty="0" smtClean="0">
                <a:solidFill>
                  <a:srgbClr val="7B6348"/>
                </a:solidFill>
              </a:rPr>
              <a:t>deforestación </a:t>
            </a:r>
            <a:r>
              <a:rPr lang="es-ES" sz="2000" dirty="0">
                <a:solidFill>
                  <a:srgbClr val="7B6348"/>
                </a:solidFill>
              </a:rPr>
              <a:t>es vulnerable</a:t>
            </a:r>
          </a:p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es-ES" sz="2000" b="1" dirty="0">
                <a:solidFill>
                  <a:srgbClr val="7B6348"/>
                </a:solidFill>
              </a:rPr>
              <a:t>Costos de Oportunidad</a:t>
            </a:r>
            <a:r>
              <a:rPr lang="es-ES" sz="2000" dirty="0">
                <a:solidFill>
                  <a:srgbClr val="7B6348"/>
                </a:solidFill>
              </a:rPr>
              <a:t>: Cinco millones de hectáreas de bosques en tierras </a:t>
            </a:r>
            <a:r>
              <a:rPr lang="es-ES" sz="2000" dirty="0" smtClean="0">
                <a:solidFill>
                  <a:srgbClr val="7B6348"/>
                </a:solidFill>
              </a:rPr>
              <a:t>de primera calidad para soja</a:t>
            </a:r>
          </a:p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es-ES" sz="2000" b="1" dirty="0" smtClean="0">
                <a:solidFill>
                  <a:srgbClr val="7B6348"/>
                </a:solidFill>
              </a:rPr>
              <a:t>Fragmentación</a:t>
            </a:r>
            <a:r>
              <a:rPr lang="es-ES" sz="2000" dirty="0">
                <a:solidFill>
                  <a:srgbClr val="7B6348"/>
                </a:solidFill>
              </a:rPr>
              <a:t>: muchas iniciativas </a:t>
            </a:r>
            <a:r>
              <a:rPr lang="es-ES" sz="2000" dirty="0" smtClean="0">
                <a:solidFill>
                  <a:srgbClr val="7B6348"/>
                </a:solidFill>
              </a:rPr>
              <a:t>para </a:t>
            </a:r>
            <a:r>
              <a:rPr lang="es-ES" sz="2000" dirty="0">
                <a:solidFill>
                  <a:srgbClr val="7B6348"/>
                </a:solidFill>
              </a:rPr>
              <a:t>reducir la deforestación, cada uno con su propia definición de éxito</a:t>
            </a:r>
          </a:p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es-ES" sz="2000" b="1" dirty="0">
                <a:solidFill>
                  <a:srgbClr val="7B6348"/>
                </a:solidFill>
              </a:rPr>
              <a:t>Incentivos</a:t>
            </a:r>
            <a:r>
              <a:rPr lang="es-ES" sz="2000" dirty="0">
                <a:solidFill>
                  <a:srgbClr val="7B6348"/>
                </a:solidFill>
              </a:rPr>
              <a:t>: </a:t>
            </a:r>
            <a:r>
              <a:rPr lang="es-ES" sz="2000" dirty="0" smtClean="0">
                <a:solidFill>
                  <a:srgbClr val="7B6348"/>
                </a:solidFill>
              </a:rPr>
              <a:t>falta </a:t>
            </a:r>
            <a:r>
              <a:rPr lang="es-ES" sz="2000" dirty="0">
                <a:solidFill>
                  <a:srgbClr val="7B6348"/>
                </a:solidFill>
              </a:rPr>
              <a:t>de incentivos positivos para </a:t>
            </a:r>
            <a:r>
              <a:rPr lang="es-ES" sz="2000" dirty="0" smtClean="0">
                <a:solidFill>
                  <a:srgbClr val="7B6348"/>
                </a:solidFill>
              </a:rPr>
              <a:t>agricultores </a:t>
            </a:r>
            <a:r>
              <a:rPr lang="es-ES" sz="2000" dirty="0">
                <a:solidFill>
                  <a:srgbClr val="7B6348"/>
                </a:solidFill>
              </a:rPr>
              <a:t>y </a:t>
            </a:r>
            <a:r>
              <a:rPr lang="es-ES" sz="2000" dirty="0" smtClean="0">
                <a:solidFill>
                  <a:srgbClr val="7B6348"/>
                </a:solidFill>
              </a:rPr>
              <a:t>gobiernos </a:t>
            </a:r>
            <a:r>
              <a:rPr lang="es-ES" sz="2000" dirty="0">
                <a:solidFill>
                  <a:srgbClr val="7B6348"/>
                </a:solidFill>
              </a:rPr>
              <a:t>locales </a:t>
            </a:r>
            <a:r>
              <a:rPr lang="es-ES" sz="2000" dirty="0" smtClean="0">
                <a:solidFill>
                  <a:srgbClr val="7B6348"/>
                </a:solidFill>
              </a:rPr>
              <a:t>trabajando por </a:t>
            </a:r>
            <a:r>
              <a:rPr lang="es-ES" sz="2000" dirty="0">
                <a:solidFill>
                  <a:srgbClr val="7B6348"/>
                </a:solidFill>
              </a:rPr>
              <a:t>la sostenibilidad</a:t>
            </a:r>
          </a:p>
          <a:p>
            <a:pPr>
              <a:lnSpc>
                <a:spcPts val="1700"/>
              </a:lnSpc>
              <a:spcBef>
                <a:spcPts val="600"/>
              </a:spcBef>
            </a:pPr>
            <a:r>
              <a:rPr lang="es-ES" sz="2000" b="1" dirty="0">
                <a:solidFill>
                  <a:srgbClr val="7B6348"/>
                </a:solidFill>
              </a:rPr>
              <a:t>Los pequeños </a:t>
            </a:r>
            <a:r>
              <a:rPr lang="es-ES" sz="2000" b="1" dirty="0" smtClean="0">
                <a:solidFill>
                  <a:srgbClr val="7B6348"/>
                </a:solidFill>
              </a:rPr>
              <a:t>productores excluidos</a:t>
            </a:r>
            <a:r>
              <a:rPr lang="es-ES" sz="2000" dirty="0" smtClean="0">
                <a:solidFill>
                  <a:srgbClr val="7B6348"/>
                </a:solidFill>
              </a:rPr>
              <a:t>: </a:t>
            </a:r>
            <a:r>
              <a:rPr lang="es-ES" sz="2000" dirty="0">
                <a:solidFill>
                  <a:srgbClr val="7B6348"/>
                </a:solidFill>
              </a:rPr>
              <a:t>asentamientos de la reforma agraria todavía </a:t>
            </a:r>
            <a:r>
              <a:rPr lang="es-ES" sz="2000" dirty="0" smtClean="0">
                <a:solidFill>
                  <a:srgbClr val="7B6348"/>
                </a:solidFill>
              </a:rPr>
              <a:t>están abandonados</a:t>
            </a:r>
            <a:r>
              <a:rPr lang="es-ES" sz="2000" dirty="0">
                <a:solidFill>
                  <a:srgbClr val="7B6348"/>
                </a:solidFill>
              </a:rPr>
              <a:t>; una mayor contribución </a:t>
            </a:r>
            <a:r>
              <a:rPr lang="es-ES" sz="2000" dirty="0" smtClean="0">
                <a:solidFill>
                  <a:srgbClr val="7B6348"/>
                </a:solidFill>
              </a:rPr>
              <a:t>a la </a:t>
            </a:r>
            <a:r>
              <a:rPr lang="es-ES" sz="2000" dirty="0">
                <a:solidFill>
                  <a:srgbClr val="7B6348"/>
                </a:solidFill>
              </a:rPr>
              <a:t>deforestación</a:t>
            </a:r>
            <a:endParaRPr lang="en-US" sz="2000" dirty="0">
              <a:solidFill>
                <a:srgbClr val="7B6348"/>
              </a:solidFill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4951271" y="1421388"/>
            <a:ext cx="3887391" cy="50092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F58220"/>
                </a:solidFill>
              </a:rPr>
              <a:t>Oportunidades</a:t>
            </a:r>
            <a:endParaRPr lang="en-US" b="1" dirty="0">
              <a:solidFill>
                <a:srgbClr val="F58220"/>
              </a:solidFill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4951271" y="2072071"/>
            <a:ext cx="4057647" cy="4701888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s-ES" sz="2200" b="1" dirty="0">
                <a:solidFill>
                  <a:srgbClr val="7B6348"/>
                </a:solidFill>
              </a:rPr>
              <a:t>Nuevo Gobernador: </a:t>
            </a:r>
            <a:r>
              <a:rPr lang="es-ES" sz="2200" dirty="0">
                <a:solidFill>
                  <a:srgbClr val="7B6348"/>
                </a:solidFill>
              </a:rPr>
              <a:t>O</a:t>
            </a:r>
            <a:r>
              <a:rPr lang="es-ES" sz="2200" dirty="0" smtClean="0">
                <a:solidFill>
                  <a:srgbClr val="7B6348"/>
                </a:solidFill>
              </a:rPr>
              <a:t>portunidad </a:t>
            </a:r>
            <a:r>
              <a:rPr lang="es-ES" sz="2200" dirty="0">
                <a:solidFill>
                  <a:srgbClr val="7B6348"/>
                </a:solidFill>
              </a:rPr>
              <a:t>de </a:t>
            </a:r>
            <a:r>
              <a:rPr lang="es-ES" sz="2200" dirty="0" smtClean="0">
                <a:solidFill>
                  <a:srgbClr val="7B6348"/>
                </a:solidFill>
              </a:rPr>
              <a:t>implementar la Ley de </a:t>
            </a:r>
            <a:r>
              <a:rPr lang="es-ES" sz="2200" dirty="0">
                <a:solidFill>
                  <a:srgbClr val="7B6348"/>
                </a:solidFill>
              </a:rPr>
              <a:t>REDD y </a:t>
            </a:r>
            <a:r>
              <a:rPr lang="es-ES" sz="2200" dirty="0" smtClean="0">
                <a:solidFill>
                  <a:srgbClr val="7B6348"/>
                </a:solidFill>
              </a:rPr>
              <a:t>lanzar </a:t>
            </a:r>
            <a:r>
              <a:rPr lang="es-ES" sz="2200" dirty="0">
                <a:solidFill>
                  <a:srgbClr val="7B6348"/>
                </a:solidFill>
              </a:rPr>
              <a:t>Fondo REDD </a:t>
            </a:r>
            <a:r>
              <a:rPr lang="es-ES" sz="2200" dirty="0" smtClean="0">
                <a:solidFill>
                  <a:srgbClr val="7B6348"/>
                </a:solidFill>
              </a:rPr>
              <a:t>con </a:t>
            </a:r>
            <a:r>
              <a:rPr lang="es-ES" sz="2200" dirty="0">
                <a:solidFill>
                  <a:srgbClr val="7B6348"/>
                </a:solidFill>
              </a:rPr>
              <a:t>la participación del sector </a:t>
            </a:r>
            <a:r>
              <a:rPr lang="es-ES" sz="2200" dirty="0" smtClean="0">
                <a:solidFill>
                  <a:srgbClr val="7B6348"/>
                </a:solidFill>
              </a:rPr>
              <a:t>agrícola</a:t>
            </a:r>
          </a:p>
          <a:p>
            <a:pPr marL="285750" indent="-285750">
              <a:lnSpc>
                <a:spcPct val="100000"/>
              </a:lnSpc>
            </a:pPr>
            <a:r>
              <a:rPr lang="en-US" sz="2200" b="1" dirty="0" err="1" smtClean="0">
                <a:solidFill>
                  <a:srgbClr val="7B6348"/>
                </a:solidFill>
              </a:rPr>
              <a:t>Consenso</a:t>
            </a:r>
            <a:r>
              <a:rPr lang="en-US" sz="2200" b="1" dirty="0" smtClean="0">
                <a:solidFill>
                  <a:srgbClr val="7B6348"/>
                </a:solidFill>
              </a:rPr>
              <a:t> </a:t>
            </a:r>
            <a:r>
              <a:rPr lang="en-US" sz="2200" b="1" dirty="0" err="1" smtClean="0">
                <a:solidFill>
                  <a:srgbClr val="7B6348"/>
                </a:solidFill>
              </a:rPr>
              <a:t>Multisectorial</a:t>
            </a:r>
            <a:r>
              <a:rPr lang="en-US" sz="2200" b="1" dirty="0" smtClean="0">
                <a:solidFill>
                  <a:srgbClr val="7B6348"/>
                </a:solidFill>
              </a:rPr>
              <a:t> </a:t>
            </a:r>
            <a:r>
              <a:rPr lang="es-ES" sz="2200" b="1" dirty="0">
                <a:solidFill>
                  <a:srgbClr val="7B6348"/>
                </a:solidFill>
              </a:rPr>
              <a:t>sobre definición de éxito:</a:t>
            </a:r>
            <a:r>
              <a:rPr lang="es-ES" sz="2200" dirty="0">
                <a:solidFill>
                  <a:srgbClr val="7B6348"/>
                </a:solidFill>
              </a:rPr>
              <a:t> los sectores de </a:t>
            </a:r>
            <a:r>
              <a:rPr lang="es-ES" sz="2200" dirty="0" smtClean="0">
                <a:solidFill>
                  <a:srgbClr val="7B6348"/>
                </a:solidFill>
              </a:rPr>
              <a:t>finanza, soja e carne convergen en hitos de </a:t>
            </a:r>
            <a:r>
              <a:rPr lang="es-ES" sz="2200" dirty="0">
                <a:solidFill>
                  <a:srgbClr val="7B6348"/>
                </a:solidFill>
              </a:rPr>
              <a:t>nivel estatal </a:t>
            </a:r>
            <a:r>
              <a:rPr lang="es-ES" sz="2200" dirty="0" smtClean="0">
                <a:solidFill>
                  <a:srgbClr val="7B6348"/>
                </a:solidFill>
              </a:rPr>
              <a:t>con plazos determinados </a:t>
            </a:r>
            <a:r>
              <a:rPr lang="es-ES" sz="2200" dirty="0">
                <a:solidFill>
                  <a:srgbClr val="7B6348"/>
                </a:solidFill>
              </a:rPr>
              <a:t>para la reducción de la deforestación</a:t>
            </a:r>
            <a:r>
              <a:rPr lang="es-ES" sz="2200" dirty="0" smtClean="0">
                <a:solidFill>
                  <a:srgbClr val="7B6348"/>
                </a:solidFill>
              </a:rPr>
              <a:t>, </a:t>
            </a:r>
            <a:r>
              <a:rPr lang="es-ES" sz="2200" dirty="0">
                <a:solidFill>
                  <a:srgbClr val="7B6348"/>
                </a:solidFill>
              </a:rPr>
              <a:t>infracciones </a:t>
            </a:r>
            <a:r>
              <a:rPr lang="es-ES" sz="2200" dirty="0" smtClean="0">
                <a:solidFill>
                  <a:srgbClr val="7B6348"/>
                </a:solidFill>
              </a:rPr>
              <a:t>laborales, y aumenta de </a:t>
            </a:r>
            <a:r>
              <a:rPr lang="es-ES" sz="2200" dirty="0">
                <a:solidFill>
                  <a:srgbClr val="7B6348"/>
                </a:solidFill>
              </a:rPr>
              <a:t>la </a:t>
            </a:r>
            <a:r>
              <a:rPr lang="es-ES" sz="2200" dirty="0" smtClean="0">
                <a:solidFill>
                  <a:srgbClr val="7B6348"/>
                </a:solidFill>
              </a:rPr>
              <a:t>productividad</a:t>
            </a:r>
          </a:p>
          <a:p>
            <a:pPr marL="285750" indent="-285750">
              <a:lnSpc>
                <a:spcPct val="100000"/>
              </a:lnSpc>
            </a:pPr>
            <a:r>
              <a:rPr lang="en-US" sz="2200" b="1" dirty="0" err="1" smtClean="0">
                <a:solidFill>
                  <a:srgbClr val="7B6348"/>
                </a:solidFill>
              </a:rPr>
              <a:t>Lanzar</a:t>
            </a:r>
            <a:r>
              <a:rPr lang="en-US" sz="2200" b="1" dirty="0">
                <a:solidFill>
                  <a:srgbClr val="7B6348"/>
                </a:solidFill>
              </a:rPr>
              <a:t> </a:t>
            </a:r>
            <a:r>
              <a:rPr lang="en-US" sz="2200" b="1" dirty="0" err="1">
                <a:solidFill>
                  <a:srgbClr val="7B6348"/>
                </a:solidFill>
              </a:rPr>
              <a:t>D</a:t>
            </a:r>
            <a:r>
              <a:rPr lang="en-US" sz="2200" b="1" dirty="0" err="1" smtClean="0">
                <a:solidFill>
                  <a:srgbClr val="7B6348"/>
                </a:solidFill>
              </a:rPr>
              <a:t>iálogo</a:t>
            </a:r>
            <a:r>
              <a:rPr lang="en-US" sz="2200" b="1" dirty="0" smtClean="0">
                <a:solidFill>
                  <a:srgbClr val="7B6348"/>
                </a:solidFill>
              </a:rPr>
              <a:t> </a:t>
            </a:r>
            <a:r>
              <a:rPr lang="en-US" sz="2200" b="1" dirty="0" err="1" smtClean="0">
                <a:solidFill>
                  <a:srgbClr val="7B6348"/>
                </a:solidFill>
              </a:rPr>
              <a:t>Multisectorial</a:t>
            </a:r>
            <a:r>
              <a:rPr lang="en-US" sz="2200" b="1" dirty="0" smtClean="0">
                <a:solidFill>
                  <a:srgbClr val="7B6348"/>
                </a:solidFill>
              </a:rPr>
              <a:t> de </a:t>
            </a:r>
            <a:r>
              <a:rPr lang="en-US" sz="2200" b="1" dirty="0" err="1" smtClean="0">
                <a:solidFill>
                  <a:srgbClr val="7B6348"/>
                </a:solidFill>
              </a:rPr>
              <a:t>Nivel</a:t>
            </a:r>
            <a:r>
              <a:rPr lang="en-US" sz="2200" b="1" dirty="0" smtClean="0">
                <a:solidFill>
                  <a:srgbClr val="7B6348"/>
                </a:solidFill>
              </a:rPr>
              <a:t> </a:t>
            </a:r>
            <a:r>
              <a:rPr lang="en-US" sz="2200" b="1" dirty="0" err="1" smtClean="0">
                <a:solidFill>
                  <a:srgbClr val="7B6348"/>
                </a:solidFill>
              </a:rPr>
              <a:t>Estatal</a:t>
            </a:r>
            <a:r>
              <a:rPr lang="en-US" sz="2200" b="1" dirty="0" smtClean="0">
                <a:solidFill>
                  <a:srgbClr val="7B6348"/>
                </a:solidFill>
              </a:rPr>
              <a:t>:</a:t>
            </a:r>
            <a:r>
              <a:rPr lang="en-US" sz="2200" dirty="0">
                <a:solidFill>
                  <a:srgbClr val="7B6348"/>
                </a:solidFill>
              </a:rPr>
              <a:t> </a:t>
            </a:r>
            <a:r>
              <a:rPr lang="en-US" sz="2200" dirty="0" err="1">
                <a:solidFill>
                  <a:srgbClr val="7B6348"/>
                </a:solidFill>
              </a:rPr>
              <a:t>vincular</a:t>
            </a:r>
            <a:r>
              <a:rPr lang="en-US" sz="2200" dirty="0">
                <a:solidFill>
                  <a:srgbClr val="7B6348"/>
                </a:solidFill>
              </a:rPr>
              <a:t> la </a:t>
            </a:r>
            <a:r>
              <a:rPr lang="en-US" sz="2200" dirty="0" err="1" smtClean="0">
                <a:solidFill>
                  <a:srgbClr val="7B6348"/>
                </a:solidFill>
              </a:rPr>
              <a:t>lógica</a:t>
            </a:r>
            <a:r>
              <a:rPr lang="en-US" sz="2200" dirty="0" smtClean="0">
                <a:solidFill>
                  <a:srgbClr val="7B6348"/>
                </a:solidFill>
              </a:rPr>
              <a:t> de las </a:t>
            </a:r>
            <a:r>
              <a:rPr lang="en-US" sz="2200" dirty="0" err="1" smtClean="0">
                <a:solidFill>
                  <a:srgbClr val="7B6348"/>
                </a:solidFill>
              </a:rPr>
              <a:t>cadenas</a:t>
            </a:r>
            <a:r>
              <a:rPr lang="en-US" sz="2200" dirty="0" smtClean="0">
                <a:solidFill>
                  <a:srgbClr val="7B6348"/>
                </a:solidFill>
              </a:rPr>
              <a:t> de </a:t>
            </a:r>
            <a:r>
              <a:rPr lang="en-US" sz="2200" dirty="0" err="1" smtClean="0">
                <a:solidFill>
                  <a:srgbClr val="7B6348"/>
                </a:solidFill>
              </a:rPr>
              <a:t>suministro</a:t>
            </a:r>
            <a:r>
              <a:rPr lang="en-US" sz="2200" dirty="0" smtClean="0">
                <a:solidFill>
                  <a:srgbClr val="7B6348"/>
                </a:solidFill>
              </a:rPr>
              <a:t> </a:t>
            </a:r>
            <a:r>
              <a:rPr lang="en-US" sz="2200" dirty="0" err="1" smtClean="0">
                <a:solidFill>
                  <a:srgbClr val="7B6348"/>
                </a:solidFill>
              </a:rPr>
              <a:t>sostenibles</a:t>
            </a:r>
            <a:r>
              <a:rPr lang="en-US" sz="2200" dirty="0" smtClean="0">
                <a:solidFill>
                  <a:srgbClr val="7B6348"/>
                </a:solidFill>
              </a:rPr>
              <a:t> con </a:t>
            </a:r>
            <a:r>
              <a:rPr lang="en-US" sz="2200" dirty="0" err="1" smtClean="0">
                <a:solidFill>
                  <a:srgbClr val="7B6348"/>
                </a:solidFill>
              </a:rPr>
              <a:t>políticas</a:t>
            </a:r>
            <a:r>
              <a:rPr lang="en-US" sz="2200" dirty="0" smtClean="0">
                <a:solidFill>
                  <a:srgbClr val="7B6348"/>
                </a:solidFill>
              </a:rPr>
              <a:t> </a:t>
            </a:r>
            <a:r>
              <a:rPr lang="en-US" sz="2200" dirty="0" err="1" smtClean="0">
                <a:solidFill>
                  <a:srgbClr val="7B6348"/>
                </a:solidFill>
              </a:rPr>
              <a:t>públicas</a:t>
            </a:r>
            <a:r>
              <a:rPr lang="en-US" sz="2200" dirty="0" smtClean="0">
                <a:solidFill>
                  <a:srgbClr val="7B6348"/>
                </a:solidFill>
              </a:rPr>
              <a:t> </a:t>
            </a:r>
            <a:r>
              <a:rPr lang="en-US" sz="2200" dirty="0" err="1" smtClean="0">
                <a:solidFill>
                  <a:srgbClr val="7B6348"/>
                </a:solidFill>
              </a:rPr>
              <a:t>domésticas</a:t>
            </a:r>
            <a:endParaRPr lang="en-US" sz="2200" dirty="0">
              <a:solidFill>
                <a:srgbClr val="7B63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39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97427" y="150092"/>
          <a:ext cx="8624454" cy="661646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874818"/>
                <a:gridCol w="2874818"/>
                <a:gridCol w="287481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baseline="0" dirty="0" err="1" smtClean="0"/>
                        <a:t>proyectos</a:t>
                      </a:r>
                      <a:endParaRPr lang="en-US" cap="sm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baseline="0" dirty="0" err="1" smtClean="0"/>
                        <a:t>programas</a:t>
                      </a:r>
                      <a:r>
                        <a:rPr lang="en-US" cap="small" baseline="0" dirty="0" smtClean="0"/>
                        <a:t> </a:t>
                      </a:r>
                      <a:r>
                        <a:rPr lang="en-US" cap="small" baseline="0" dirty="0" err="1" smtClean="0"/>
                        <a:t>territoriales</a:t>
                      </a:r>
                      <a:endParaRPr lang="en-US" cap="sm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limites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territorio</a:t>
                      </a:r>
                      <a:r>
                        <a:rPr lang="en-US" cap="small" dirty="0" smtClean="0"/>
                        <a:t> </a:t>
                      </a:r>
                      <a:r>
                        <a:rPr lang="en-US" cap="small" dirty="0" err="1" smtClean="0"/>
                        <a:t>indigena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nacional</a:t>
                      </a:r>
                      <a:r>
                        <a:rPr lang="en-US" cap="small" dirty="0" smtClean="0"/>
                        <a:t>, </a:t>
                      </a:r>
                      <a:r>
                        <a:rPr lang="en-US" cap="small" dirty="0" err="1" smtClean="0"/>
                        <a:t>estatal</a:t>
                      </a:r>
                      <a:r>
                        <a:rPr lang="en-US" cap="small" baseline="0" dirty="0" smtClean="0"/>
                        <a:t> (o </a:t>
                      </a:r>
                      <a:r>
                        <a:rPr lang="en-US" cap="small" baseline="0" dirty="0" err="1" smtClean="0"/>
                        <a:t>equivalente</a:t>
                      </a:r>
                      <a:r>
                        <a:rPr lang="en-US" cap="small" baseline="0" dirty="0" smtClean="0"/>
                        <a:t>); </a:t>
                      </a:r>
                      <a:r>
                        <a:rPr lang="en-US" cap="small" baseline="0" dirty="0" err="1" smtClean="0"/>
                        <a:t>municipio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escala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normalmente</a:t>
                      </a:r>
                      <a:r>
                        <a:rPr lang="en-US" cap="small" dirty="0" smtClean="0"/>
                        <a:t> </a:t>
                      </a:r>
                      <a:r>
                        <a:rPr lang="en-US" cap="small" dirty="0" err="1" smtClean="0"/>
                        <a:t>pequena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mediana</a:t>
                      </a:r>
                      <a:r>
                        <a:rPr lang="en-US" cap="small" baseline="0" dirty="0" smtClean="0"/>
                        <a:t> a </a:t>
                      </a:r>
                      <a:r>
                        <a:rPr lang="en-US" cap="small" baseline="0" dirty="0" err="1" smtClean="0"/>
                        <a:t>grande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involucramiento</a:t>
                      </a:r>
                      <a:r>
                        <a:rPr lang="en-US" b="1" cap="small" baseline="0" dirty="0" smtClean="0"/>
                        <a:t> de </a:t>
                      </a:r>
                      <a:r>
                        <a:rPr lang="en-US" b="1" cap="small" baseline="0" dirty="0" err="1" smtClean="0"/>
                        <a:t>actores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restringido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incluyente</a:t>
                      </a:r>
                      <a:r>
                        <a:rPr lang="en-US" cap="small" dirty="0" smtClean="0"/>
                        <a:t>, </a:t>
                      </a:r>
                      <a:r>
                        <a:rPr lang="en-US" cap="small" dirty="0" err="1" smtClean="0"/>
                        <a:t>amplio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papel</a:t>
                      </a:r>
                      <a:r>
                        <a:rPr lang="en-US" b="1" cap="small" baseline="0" dirty="0" smtClean="0"/>
                        <a:t> del </a:t>
                      </a:r>
                      <a:r>
                        <a:rPr lang="en-US" b="1" cap="small" baseline="0" dirty="0" err="1" smtClean="0"/>
                        <a:t>gobierno</a:t>
                      </a:r>
                      <a:r>
                        <a:rPr lang="en-US" b="1" cap="small" baseline="0" dirty="0" smtClean="0"/>
                        <a:t>/</a:t>
                      </a:r>
                      <a:r>
                        <a:rPr lang="en-US" b="1" cap="small" baseline="0" dirty="0" err="1" smtClean="0"/>
                        <a:t>politicas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ninguno</a:t>
                      </a:r>
                      <a:r>
                        <a:rPr lang="en-US" cap="small" dirty="0" smtClean="0"/>
                        <a:t> a </a:t>
                      </a:r>
                      <a:r>
                        <a:rPr lang="en-US" cap="small" dirty="0" err="1" smtClean="0"/>
                        <a:t>bajo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intermedio</a:t>
                      </a:r>
                      <a:r>
                        <a:rPr lang="en-US" cap="small" dirty="0" smtClean="0"/>
                        <a:t> a alto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riesgos</a:t>
                      </a:r>
                      <a:r>
                        <a:rPr lang="en-US" b="1" cap="small" dirty="0" smtClean="0"/>
                        <a:t> para los </a:t>
                      </a:r>
                      <a:r>
                        <a:rPr lang="en-US" b="1" cap="small" dirty="0" err="1" smtClean="0"/>
                        <a:t>inversionistas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comunidad</a:t>
                      </a:r>
                      <a:r>
                        <a:rPr lang="en-US" cap="small" dirty="0" smtClean="0"/>
                        <a:t> no reduce </a:t>
                      </a:r>
                      <a:r>
                        <a:rPr lang="en-US" cap="small" dirty="0" err="1" smtClean="0"/>
                        <a:t>emisiones</a:t>
                      </a:r>
                      <a:endParaRPr lang="en-US" cap="small" dirty="0" smtClean="0"/>
                    </a:p>
                    <a:p>
                      <a:r>
                        <a:rPr lang="en-US" cap="small" dirty="0" err="1" smtClean="0"/>
                        <a:t>fugas</a:t>
                      </a:r>
                      <a:endParaRPr lang="en-US" cap="small" dirty="0" smtClean="0"/>
                    </a:p>
                    <a:p>
                      <a:r>
                        <a:rPr lang="en-US" cap="small" dirty="0" err="1" smtClean="0"/>
                        <a:t>falta</a:t>
                      </a:r>
                      <a:r>
                        <a:rPr lang="en-US" cap="small" dirty="0" smtClean="0"/>
                        <a:t> de </a:t>
                      </a:r>
                      <a:r>
                        <a:rPr lang="en-US" cap="small" dirty="0" err="1" smtClean="0"/>
                        <a:t>permanencia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emisiones</a:t>
                      </a:r>
                      <a:r>
                        <a:rPr lang="en-US" cap="small" dirty="0" smtClean="0"/>
                        <a:t> no son </a:t>
                      </a:r>
                      <a:r>
                        <a:rPr lang="en-US" cap="small" dirty="0" err="1" smtClean="0"/>
                        <a:t>reducidas</a:t>
                      </a:r>
                      <a:r>
                        <a:rPr lang="en-US" cap="small" baseline="0" dirty="0" smtClean="0"/>
                        <a:t> a </a:t>
                      </a:r>
                      <a:r>
                        <a:rPr lang="en-US" cap="small" baseline="0" dirty="0" err="1" smtClean="0"/>
                        <a:t>nivel</a:t>
                      </a:r>
                      <a:r>
                        <a:rPr lang="en-US" cap="small" baseline="0" dirty="0" smtClean="0"/>
                        <a:t> de la </a:t>
                      </a:r>
                      <a:r>
                        <a:rPr lang="en-US" cap="small" baseline="0" dirty="0" err="1" smtClean="0"/>
                        <a:t>jurisdiccion</a:t>
                      </a:r>
                      <a:endParaRPr lang="en-US" cap="small" baseline="0" dirty="0" smtClean="0"/>
                    </a:p>
                    <a:p>
                      <a:r>
                        <a:rPr lang="en-US" cap="small" baseline="0" dirty="0" err="1" smtClean="0"/>
                        <a:t>tratar</a:t>
                      </a:r>
                      <a:r>
                        <a:rPr lang="en-US" cap="small" baseline="0" dirty="0" smtClean="0"/>
                        <a:t> con </a:t>
                      </a:r>
                      <a:r>
                        <a:rPr lang="en-US" cap="small" baseline="0" dirty="0" err="1" smtClean="0"/>
                        <a:t>instituciones</a:t>
                      </a:r>
                      <a:r>
                        <a:rPr lang="en-US" cap="small" baseline="0" dirty="0" smtClean="0"/>
                        <a:t> de </a:t>
                      </a:r>
                      <a:r>
                        <a:rPr lang="en-US" cap="small" baseline="0" dirty="0" err="1" smtClean="0"/>
                        <a:t>gobierno</a:t>
                      </a:r>
                      <a:r>
                        <a:rPr lang="en-US" cap="small" baseline="0" dirty="0" smtClean="0"/>
                        <a:t>/</a:t>
                      </a:r>
                      <a:r>
                        <a:rPr lang="en-US" cap="small" baseline="0" dirty="0" err="1" smtClean="0"/>
                        <a:t>burocracia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costos</a:t>
                      </a:r>
                      <a:r>
                        <a:rPr lang="en-US" b="1" cap="small" baseline="0" dirty="0" smtClean="0"/>
                        <a:t> de </a:t>
                      </a:r>
                      <a:r>
                        <a:rPr lang="en-US" b="1" cap="small" baseline="0" dirty="0" err="1" smtClean="0"/>
                        <a:t>transaccion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smtClean="0"/>
                        <a:t>altos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medianos</a:t>
                      </a:r>
                      <a:r>
                        <a:rPr lang="en-US" cap="small" dirty="0" smtClean="0"/>
                        <a:t> a altos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potencial</a:t>
                      </a:r>
                      <a:r>
                        <a:rPr lang="en-US" b="1" cap="small" dirty="0" smtClean="0"/>
                        <a:t> para </a:t>
                      </a:r>
                      <a:r>
                        <a:rPr lang="en-US" b="1" cap="small" dirty="0" err="1" smtClean="0"/>
                        <a:t>apoyar</a:t>
                      </a:r>
                      <a:r>
                        <a:rPr lang="en-US" b="1" cap="small" dirty="0" smtClean="0"/>
                        <a:t> </a:t>
                      </a:r>
                      <a:r>
                        <a:rPr lang="en-US" b="1" cap="small" dirty="0" err="1" smtClean="0"/>
                        <a:t>amplia</a:t>
                      </a:r>
                      <a:r>
                        <a:rPr lang="en-US" b="1" cap="small" baseline="0" dirty="0" smtClean="0"/>
                        <a:t> </a:t>
                      </a:r>
                      <a:r>
                        <a:rPr lang="en-US" b="1" cap="small" dirty="0" err="1" smtClean="0"/>
                        <a:t>transicion</a:t>
                      </a:r>
                      <a:r>
                        <a:rPr lang="en-US" b="1" cap="small" dirty="0" smtClean="0"/>
                        <a:t> al</a:t>
                      </a:r>
                      <a:r>
                        <a:rPr lang="en-US" b="1" cap="small" baseline="0" dirty="0" smtClean="0"/>
                        <a:t> </a:t>
                      </a:r>
                      <a:r>
                        <a:rPr lang="en-US" b="1" cap="small" baseline="0" dirty="0" err="1" smtClean="0"/>
                        <a:t>drbe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bajo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smtClean="0"/>
                        <a:t>alto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como</a:t>
                      </a:r>
                      <a:r>
                        <a:rPr lang="en-US" b="1" cap="small" dirty="0" smtClean="0"/>
                        <a:t> se define el </a:t>
                      </a:r>
                      <a:r>
                        <a:rPr lang="en-US" b="1" cap="small" dirty="0" err="1" smtClean="0"/>
                        <a:t>rendimiento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discreto</a:t>
                      </a:r>
                      <a:r>
                        <a:rPr lang="en-US" cap="small" dirty="0" smtClean="0"/>
                        <a:t>;</a:t>
                      </a:r>
                      <a:r>
                        <a:rPr lang="en-US" cap="small" baseline="0" dirty="0" smtClean="0"/>
                        <a:t> </a:t>
                      </a:r>
                      <a:r>
                        <a:rPr lang="en-US" cap="small" baseline="0" dirty="0" err="1" smtClean="0"/>
                        <a:t>objetivos</a:t>
                      </a:r>
                      <a:r>
                        <a:rPr lang="en-US" cap="small" baseline="0" dirty="0" smtClean="0"/>
                        <a:t> </a:t>
                      </a:r>
                      <a:r>
                        <a:rPr lang="en-US" cap="small" baseline="0" dirty="0" err="1" smtClean="0"/>
                        <a:t>limitados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flexibilidad</a:t>
                      </a:r>
                      <a:r>
                        <a:rPr lang="en-US" cap="small" baseline="0" dirty="0" smtClean="0"/>
                        <a:t> para </a:t>
                      </a:r>
                      <a:r>
                        <a:rPr lang="en-US" cap="small" baseline="0" dirty="0" err="1" smtClean="0"/>
                        <a:t>abordar</a:t>
                      </a:r>
                      <a:r>
                        <a:rPr lang="en-US" cap="small" baseline="0" dirty="0" smtClean="0"/>
                        <a:t> </a:t>
                      </a:r>
                      <a:r>
                        <a:rPr lang="en-US" cap="small" baseline="0" dirty="0" err="1" smtClean="0"/>
                        <a:t>necesidades</a:t>
                      </a:r>
                      <a:r>
                        <a:rPr lang="en-US" cap="small" baseline="0" dirty="0" smtClean="0"/>
                        <a:t> locales</a:t>
                      </a:r>
                      <a:endParaRPr lang="en-US" cap="small" dirty="0"/>
                    </a:p>
                  </a:txBody>
                  <a:tcPr/>
                </a:tc>
              </a:tr>
              <a:tr h="642389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derechos</a:t>
                      </a:r>
                      <a:r>
                        <a:rPr lang="en-US" b="1" cap="small" baseline="0" dirty="0" smtClean="0"/>
                        <a:t> </a:t>
                      </a:r>
                      <a:r>
                        <a:rPr lang="en-US" b="1" cap="small" baseline="0" dirty="0" err="1" smtClean="0"/>
                        <a:t>sobre</a:t>
                      </a:r>
                      <a:r>
                        <a:rPr lang="en-US" b="1" cap="small" baseline="0" dirty="0" smtClean="0"/>
                        <a:t> el </a:t>
                      </a:r>
                      <a:r>
                        <a:rPr lang="en-US" b="1" cap="small" baseline="0" dirty="0" err="1" smtClean="0"/>
                        <a:t>territorio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clpi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perspectivas</a:t>
                      </a:r>
                      <a:r>
                        <a:rPr lang="en-US" cap="small" baseline="0" dirty="0" smtClean="0"/>
                        <a:t> para </a:t>
                      </a:r>
                      <a:r>
                        <a:rPr lang="en-US" cap="small" baseline="0" dirty="0" err="1" smtClean="0"/>
                        <a:t>reformas</a:t>
                      </a:r>
                      <a:r>
                        <a:rPr lang="en-US" cap="small" baseline="0" dirty="0" smtClean="0"/>
                        <a:t> de </a:t>
                      </a:r>
                      <a:r>
                        <a:rPr lang="en-US" cap="small" baseline="0" dirty="0" err="1" smtClean="0"/>
                        <a:t>politicas</a:t>
                      </a:r>
                      <a:r>
                        <a:rPr lang="en-US" cap="small" baseline="0" dirty="0" smtClean="0"/>
                        <a:t> </a:t>
                      </a:r>
                      <a:r>
                        <a:rPr lang="en-US" cap="small" baseline="0" dirty="0" err="1" smtClean="0"/>
                        <a:t>profundas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beneficios</a:t>
                      </a:r>
                      <a:r>
                        <a:rPr lang="en-US" b="1" cap="small" baseline="0" dirty="0" smtClean="0"/>
                        <a:t> para </a:t>
                      </a:r>
                      <a:r>
                        <a:rPr lang="en-US" b="1" cap="small" baseline="0" dirty="0" err="1" smtClean="0"/>
                        <a:t>las</a:t>
                      </a:r>
                      <a:r>
                        <a:rPr lang="en-US" b="1" cap="small" baseline="0" dirty="0" smtClean="0"/>
                        <a:t> </a:t>
                      </a:r>
                      <a:r>
                        <a:rPr lang="en-US" b="1" cap="small" baseline="0" dirty="0" err="1" smtClean="0"/>
                        <a:t>comunidades</a:t>
                      </a:r>
                      <a:r>
                        <a:rPr lang="en-US" b="1" cap="small" baseline="0" dirty="0" smtClean="0"/>
                        <a:t> </a:t>
                      </a:r>
                      <a:r>
                        <a:rPr lang="en-US" b="1" cap="small" baseline="0" dirty="0" err="1" smtClean="0"/>
                        <a:t>indigenas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smtClean="0"/>
                        <a:t>variable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beneficios</a:t>
                      </a:r>
                      <a:r>
                        <a:rPr lang="en-US" cap="small" baseline="0" dirty="0" smtClean="0"/>
                        <a:t> no </a:t>
                      </a:r>
                      <a:r>
                        <a:rPr lang="en-US" cap="small" baseline="0" dirty="0" err="1" smtClean="0"/>
                        <a:t>financieros</a:t>
                      </a:r>
                      <a:r>
                        <a:rPr lang="en-US" cap="small" baseline="0" dirty="0" smtClean="0"/>
                        <a:t> y </a:t>
                      </a:r>
                      <a:r>
                        <a:rPr lang="en-US" cap="small" baseline="0" dirty="0" err="1" smtClean="0"/>
                        <a:t>financieros</a:t>
                      </a:r>
                      <a:r>
                        <a:rPr lang="en-US" cap="small" baseline="0" dirty="0" smtClean="0"/>
                        <a:t> </a:t>
                      </a:r>
                      <a:r>
                        <a:rPr lang="en-US" cap="small" baseline="0" dirty="0" err="1" smtClean="0"/>
                        <a:t>posible</a:t>
                      </a:r>
                      <a:endParaRPr lang="en-US" cap="smal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cap="small" dirty="0" err="1" smtClean="0"/>
                        <a:t>proceso</a:t>
                      </a:r>
                      <a:endParaRPr lang="en-US" b="1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minimo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dirty="0" err="1" smtClean="0"/>
                        <a:t>complejo</a:t>
                      </a:r>
                      <a:endParaRPr lang="en-US" cap="smal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17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3600" dirty="0" smtClean="0">
                <a:latin typeface="+mn-lt"/>
              </a:rPr>
              <a:t>Contexto Global: 2008</a:t>
            </a:r>
            <a:endParaRPr lang="es-ES_tradnl" sz="36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3636" y="1430184"/>
            <a:ext cx="72633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dirty="0" smtClean="0">
                <a:solidFill>
                  <a:srgbClr val="7B6348"/>
                </a:solidFill>
              </a:rPr>
              <a:t>REDD</a:t>
            </a:r>
            <a:r>
              <a:rPr lang="es-ES_tradnl" sz="2800" dirty="0" smtClean="0">
                <a:solidFill>
                  <a:srgbClr val="7B6348"/>
                </a:solidFill>
              </a:rPr>
              <a:t>+ como un mecanismo mundial prometedor para financiación de la reducción de la deforestación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91" y="6080245"/>
            <a:ext cx="1499286" cy="7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3600" dirty="0" smtClean="0">
                <a:latin typeface="+mn-lt"/>
              </a:rPr>
              <a:t>Contexto Global: 2015</a:t>
            </a:r>
            <a:endParaRPr lang="es-ES_tradnl" sz="36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3379" y="1408586"/>
            <a:ext cx="730150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800" dirty="0" smtClean="0">
                <a:solidFill>
                  <a:srgbClr val="7B6348"/>
                </a:solidFill>
              </a:rPr>
              <a:t>Mecanismo </a:t>
            </a:r>
            <a:r>
              <a:rPr lang="es-ES_tradnl" sz="2800" dirty="0" smtClean="0">
                <a:solidFill>
                  <a:srgbClr val="7B6348"/>
                </a:solidFill>
              </a:rPr>
              <a:t>de financiación de REDD+ a gran escala todavía no existe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sz="2800" dirty="0" smtClean="0">
                <a:solidFill>
                  <a:srgbClr val="7B6348"/>
                </a:solidFill>
              </a:rPr>
              <a:t>La mayor parte del dinero de REDD+ es inaccesible por los gobiernos </a:t>
            </a:r>
            <a:r>
              <a:rPr lang="es-ES_tradnl" sz="2800" dirty="0" err="1" smtClean="0">
                <a:solidFill>
                  <a:srgbClr val="7B6348"/>
                </a:solidFill>
              </a:rPr>
              <a:t>subnacionales</a:t>
            </a:r>
            <a:endParaRPr lang="es-ES_tradnl" sz="2800" dirty="0" smtClean="0">
              <a:solidFill>
                <a:srgbClr val="7B6348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_tradnl" sz="2800" dirty="0" smtClean="0">
              <a:solidFill>
                <a:srgbClr val="7B634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800" dirty="0" smtClean="0">
                <a:solidFill>
                  <a:srgbClr val="7B6348"/>
                </a:solidFill>
              </a:rPr>
              <a:t>Enormes cantidades de dinero buscan inversiones "financiables" en el desarrollo de bajas emisiones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800" dirty="0" smtClean="0">
              <a:solidFill>
                <a:srgbClr val="7B634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7B6348"/>
                </a:solidFill>
              </a:rPr>
              <a:t>La creciente demanda mundial por productos agrícolas y forestales "</a:t>
            </a:r>
            <a:r>
              <a:rPr lang="es-ES_tradnl" sz="2800" dirty="0" smtClean="0">
                <a:solidFill>
                  <a:srgbClr val="7B6348"/>
                </a:solidFill>
              </a:rPr>
              <a:t>sostenibles</a:t>
            </a:r>
            <a:r>
              <a:rPr lang="en-US" sz="2800" dirty="0" smtClean="0">
                <a:solidFill>
                  <a:srgbClr val="7B6348"/>
                </a:solidFill>
              </a:rPr>
              <a:t>”</a:t>
            </a:r>
            <a:endParaRPr lang="en-US" sz="2800" dirty="0">
              <a:solidFill>
                <a:srgbClr val="7B634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91" y="6080245"/>
            <a:ext cx="1499286" cy="7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0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3600" dirty="0" smtClean="0">
                <a:latin typeface="+mn-lt"/>
              </a:rPr>
              <a:t>Contexto Global: 2015</a:t>
            </a:r>
            <a:endParaRPr lang="es-ES_tradnl" sz="36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6988" y="1560813"/>
            <a:ext cx="7263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800" dirty="0" smtClean="0">
                <a:solidFill>
                  <a:srgbClr val="7B6348"/>
                </a:solidFill>
              </a:rPr>
              <a:t>Expansión </a:t>
            </a:r>
            <a:r>
              <a:rPr lang="es-ES_tradnl" sz="2800" dirty="0" smtClean="0">
                <a:solidFill>
                  <a:srgbClr val="7B6348"/>
                </a:solidFill>
              </a:rPr>
              <a:t>rápida </a:t>
            </a:r>
            <a:r>
              <a:rPr lang="es-ES_tradnl" sz="2800" dirty="0">
                <a:solidFill>
                  <a:srgbClr val="7B6348"/>
                </a:solidFill>
              </a:rPr>
              <a:t>del </a:t>
            </a:r>
            <a:r>
              <a:rPr lang="es-ES_tradnl" sz="2800" dirty="0" smtClean="0">
                <a:solidFill>
                  <a:srgbClr val="7B6348"/>
                </a:solidFill>
              </a:rPr>
              <a:t>interés en el enfoque  "jurisdiccional” de </a:t>
            </a:r>
            <a:r>
              <a:rPr lang="es-ES_tradnl" sz="2800" dirty="0" smtClean="0">
                <a:solidFill>
                  <a:srgbClr val="7B6348"/>
                </a:solidFill>
              </a:rPr>
              <a:t>sostenibilidad</a:t>
            </a:r>
            <a:endParaRPr lang="es-ES_tradnl" sz="2800" dirty="0" smtClean="0">
              <a:solidFill>
                <a:srgbClr val="7B634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91" y="6080245"/>
            <a:ext cx="1499286" cy="7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+mn-lt"/>
              </a:rPr>
              <a:t>Algunas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definiciones</a:t>
            </a:r>
            <a:endParaRPr lang="en-US" sz="3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6988" y="1349826"/>
            <a:ext cx="70974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7B6348"/>
                </a:solidFill>
              </a:rPr>
              <a:t>Desarrollo rural de bajas </a:t>
            </a:r>
            <a:r>
              <a:rPr lang="es-ES" b="1" dirty="0">
                <a:solidFill>
                  <a:srgbClr val="7B6348"/>
                </a:solidFill>
              </a:rPr>
              <a:t>e</a:t>
            </a:r>
            <a:r>
              <a:rPr lang="es-ES" b="1" dirty="0" smtClean="0">
                <a:solidFill>
                  <a:srgbClr val="7B6348"/>
                </a:solidFill>
              </a:rPr>
              <a:t>misiones (DRBE): </a:t>
            </a:r>
            <a:r>
              <a:rPr lang="es-ES" dirty="0">
                <a:solidFill>
                  <a:srgbClr val="7B6348"/>
                </a:solidFill>
              </a:rPr>
              <a:t>un enfoque </a:t>
            </a:r>
            <a:r>
              <a:rPr lang="es-ES" dirty="0" smtClean="0">
                <a:solidFill>
                  <a:srgbClr val="7B6348"/>
                </a:solidFill>
              </a:rPr>
              <a:t>integral </a:t>
            </a:r>
            <a:r>
              <a:rPr lang="es-ES" dirty="0">
                <a:solidFill>
                  <a:srgbClr val="7B6348"/>
                </a:solidFill>
              </a:rPr>
              <a:t>que incorpora objetivos de mitigación y adaptación al cambio </a:t>
            </a:r>
            <a:r>
              <a:rPr lang="es-ES" dirty="0" err="1">
                <a:solidFill>
                  <a:srgbClr val="7B6348"/>
                </a:solidFill>
              </a:rPr>
              <a:t>climatico</a:t>
            </a:r>
            <a:r>
              <a:rPr lang="es-ES" dirty="0">
                <a:solidFill>
                  <a:srgbClr val="7B6348"/>
                </a:solidFill>
              </a:rPr>
              <a:t>, </a:t>
            </a:r>
            <a:r>
              <a:rPr lang="es-ES" dirty="0" err="1">
                <a:solidFill>
                  <a:srgbClr val="7B6348"/>
                </a:solidFill>
              </a:rPr>
              <a:t>asi</a:t>
            </a:r>
            <a:r>
              <a:rPr lang="es-ES" dirty="0">
                <a:solidFill>
                  <a:srgbClr val="7B6348"/>
                </a:solidFill>
              </a:rPr>
              <a:t> como preocupaciones por el bienestar humano</a:t>
            </a:r>
            <a:r>
              <a:rPr lang="es-ES" dirty="0" smtClean="0">
                <a:solidFill>
                  <a:srgbClr val="7B6348"/>
                </a:solidFill>
              </a:rPr>
              <a:t>. Sostenible y </a:t>
            </a:r>
            <a:r>
              <a:rPr lang="es-ES" dirty="0" err="1" smtClean="0">
                <a:solidFill>
                  <a:srgbClr val="7B6348"/>
                </a:solidFill>
              </a:rPr>
              <a:t>equitable</a:t>
            </a:r>
            <a:r>
              <a:rPr lang="es-ES" dirty="0" smtClean="0">
                <a:solidFill>
                  <a:srgbClr val="7B6348"/>
                </a:solidFill>
              </a:rPr>
              <a:t>.</a:t>
            </a:r>
          </a:p>
          <a:p>
            <a:endParaRPr lang="es-ES" dirty="0">
              <a:solidFill>
                <a:srgbClr val="7B6348"/>
              </a:solidFill>
            </a:endParaRPr>
          </a:p>
          <a:p>
            <a:r>
              <a:rPr lang="es-ES" b="1" dirty="0" smtClean="0">
                <a:solidFill>
                  <a:srgbClr val="7B6348"/>
                </a:solidFill>
              </a:rPr>
              <a:t>REDD+ al nivel del proyecto</a:t>
            </a:r>
            <a:r>
              <a:rPr lang="es-ES" b="1" dirty="0">
                <a:solidFill>
                  <a:srgbClr val="7B6348"/>
                </a:solidFill>
              </a:rPr>
              <a:t>: </a:t>
            </a:r>
            <a:r>
              <a:rPr lang="es-ES" dirty="0" smtClean="0">
                <a:solidFill>
                  <a:srgbClr val="7B6348"/>
                </a:solidFill>
              </a:rPr>
              <a:t>Compensación </a:t>
            </a:r>
            <a:r>
              <a:rPr lang="es-ES" dirty="0">
                <a:solidFill>
                  <a:srgbClr val="7B6348"/>
                </a:solidFill>
              </a:rPr>
              <a:t>por el desempeño de una </a:t>
            </a:r>
            <a:r>
              <a:rPr lang="es-ES" dirty="0" smtClean="0">
                <a:solidFill>
                  <a:srgbClr val="7B6348"/>
                </a:solidFill>
              </a:rPr>
              <a:t>comunidad (por ex)</a:t>
            </a:r>
          </a:p>
          <a:p>
            <a:endParaRPr lang="es-ES" dirty="0" smtClean="0">
              <a:solidFill>
                <a:srgbClr val="7B6348"/>
              </a:solidFill>
            </a:endParaRPr>
          </a:p>
          <a:p>
            <a:r>
              <a:rPr lang="es-ES" b="1" dirty="0" smtClean="0">
                <a:solidFill>
                  <a:srgbClr val="7B6348"/>
                </a:solidFill>
              </a:rPr>
              <a:t>REDD+ jurisdiccional</a:t>
            </a:r>
            <a:r>
              <a:rPr lang="es-ES" b="1" dirty="0">
                <a:solidFill>
                  <a:srgbClr val="7B6348"/>
                </a:solidFill>
              </a:rPr>
              <a:t>: </a:t>
            </a:r>
            <a:r>
              <a:rPr lang="es-ES" dirty="0" smtClean="0">
                <a:solidFill>
                  <a:srgbClr val="7B6348"/>
                </a:solidFill>
              </a:rPr>
              <a:t>Compensación </a:t>
            </a:r>
            <a:r>
              <a:rPr lang="es-ES" dirty="0">
                <a:solidFill>
                  <a:srgbClr val="7B6348"/>
                </a:solidFill>
              </a:rPr>
              <a:t>por el desempeño del Sistema de </a:t>
            </a:r>
            <a:r>
              <a:rPr lang="es-ES" dirty="0" smtClean="0">
                <a:solidFill>
                  <a:srgbClr val="7B6348"/>
                </a:solidFill>
              </a:rPr>
              <a:t>Desempe</a:t>
            </a:r>
            <a:r>
              <a:rPr lang="es-ES" dirty="0">
                <a:solidFill>
                  <a:srgbClr val="7B6348"/>
                </a:solidFill>
              </a:rPr>
              <a:t>ñ</a:t>
            </a:r>
            <a:r>
              <a:rPr lang="es-ES" dirty="0" smtClean="0">
                <a:solidFill>
                  <a:srgbClr val="7B6348"/>
                </a:solidFill>
              </a:rPr>
              <a:t>o </a:t>
            </a:r>
            <a:r>
              <a:rPr lang="es-ES" dirty="0">
                <a:solidFill>
                  <a:srgbClr val="7B6348"/>
                </a:solidFill>
              </a:rPr>
              <a:t>Territorial </a:t>
            </a:r>
            <a:r>
              <a:rPr lang="es-ES" dirty="0" smtClean="0">
                <a:solidFill>
                  <a:srgbClr val="7B6348"/>
                </a:solidFill>
              </a:rPr>
              <a:t>al nivel de una unidad política/administrativa</a:t>
            </a:r>
            <a:endParaRPr lang="es-ES" dirty="0">
              <a:solidFill>
                <a:srgbClr val="7B6348"/>
              </a:solidFill>
            </a:endParaRPr>
          </a:p>
          <a:p>
            <a:endParaRPr lang="es-ES" dirty="0">
              <a:solidFill>
                <a:srgbClr val="7B6348"/>
              </a:solidFill>
            </a:endParaRPr>
          </a:p>
          <a:p>
            <a:r>
              <a:rPr lang="es-ES" b="1" dirty="0">
                <a:solidFill>
                  <a:srgbClr val="7B6348"/>
                </a:solidFill>
              </a:rPr>
              <a:t>Sistema </a:t>
            </a:r>
            <a:r>
              <a:rPr lang="es-ES" b="1" dirty="0" smtClean="0">
                <a:solidFill>
                  <a:srgbClr val="7B6348"/>
                </a:solidFill>
              </a:rPr>
              <a:t>de </a:t>
            </a:r>
            <a:r>
              <a:rPr lang="es-ES" b="1" dirty="0">
                <a:solidFill>
                  <a:srgbClr val="7B6348"/>
                </a:solidFill>
              </a:rPr>
              <a:t>desempeño </a:t>
            </a:r>
            <a:r>
              <a:rPr lang="es-ES" b="1" dirty="0" smtClean="0">
                <a:solidFill>
                  <a:srgbClr val="7B6348"/>
                </a:solidFill>
              </a:rPr>
              <a:t>territorial (SDT): </a:t>
            </a:r>
            <a:endParaRPr lang="es-ES" b="1" dirty="0">
              <a:solidFill>
                <a:srgbClr val="7B6348"/>
              </a:solidFill>
            </a:endParaRPr>
          </a:p>
          <a:p>
            <a:r>
              <a:rPr lang="es-ES" dirty="0">
                <a:solidFill>
                  <a:srgbClr val="7B6348"/>
                </a:solidFill>
              </a:rPr>
              <a:t>Una estrategia para conducir la transición al desarrollo rural de bajas </a:t>
            </a:r>
            <a:r>
              <a:rPr lang="es-ES" dirty="0" smtClean="0">
                <a:solidFill>
                  <a:srgbClr val="7B6348"/>
                </a:solidFill>
              </a:rPr>
              <a:t>emisiones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7B6348"/>
                </a:solidFill>
              </a:rPr>
              <a:t>Embarca </a:t>
            </a:r>
            <a:r>
              <a:rPr lang="es-ES" dirty="0">
                <a:solidFill>
                  <a:srgbClr val="7B6348"/>
                </a:solidFill>
              </a:rPr>
              <a:t>jurisdicciones enteras, en vez de fincas, empresas o </a:t>
            </a:r>
            <a:r>
              <a:rPr lang="es-ES" dirty="0" smtClean="0">
                <a:solidFill>
                  <a:srgbClr val="7B6348"/>
                </a:solidFill>
              </a:rPr>
              <a:t>proyectos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7B6348"/>
                </a:solidFill>
              </a:rPr>
              <a:t>Procesos </a:t>
            </a:r>
            <a:r>
              <a:rPr lang="es-ES" dirty="0" err="1" smtClean="0">
                <a:solidFill>
                  <a:srgbClr val="7B6348"/>
                </a:solidFill>
              </a:rPr>
              <a:t>multi</a:t>
            </a:r>
            <a:r>
              <a:rPr lang="es-ES" dirty="0" smtClean="0">
                <a:solidFill>
                  <a:srgbClr val="7B6348"/>
                </a:solidFill>
              </a:rPr>
              <a:t>-actores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7B6348"/>
                </a:solidFill>
              </a:rPr>
              <a:t>Construcción </a:t>
            </a:r>
            <a:r>
              <a:rPr lang="es-ES" dirty="0">
                <a:solidFill>
                  <a:srgbClr val="7B6348"/>
                </a:solidFill>
              </a:rPr>
              <a:t>de una agenda positiva, con metas compartidas para reducir deforestación y mejor </a:t>
            </a:r>
            <a:r>
              <a:rPr lang="es-ES" dirty="0" smtClean="0">
                <a:solidFill>
                  <a:srgbClr val="7B6348"/>
                </a:solidFill>
              </a:rPr>
              <a:t>bienestar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7B6348"/>
                </a:solidFill>
              </a:rPr>
              <a:t>Alinea </a:t>
            </a:r>
            <a:r>
              <a:rPr lang="es-ES" dirty="0">
                <a:solidFill>
                  <a:srgbClr val="7B6348"/>
                </a:solidFill>
              </a:rPr>
              <a:t>políticas publicas y mercados para entregar incentivos positivos a varios actores, vinculados al </a:t>
            </a:r>
            <a:r>
              <a:rPr lang="es-ES" dirty="0" smtClean="0">
                <a:solidFill>
                  <a:srgbClr val="7B6348"/>
                </a:solidFill>
              </a:rPr>
              <a:t>desempeño</a:t>
            </a:r>
          </a:p>
        </p:txBody>
      </p:sp>
    </p:spTree>
    <p:extLst>
      <p:ext uri="{BB962C8B-B14F-4D97-AF65-F5344CB8AC3E}">
        <p14:creationId xmlns:p14="http://schemas.microsoft.com/office/powerpoint/2010/main" val="291967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+mn-lt"/>
              </a:rPr>
              <a:t>Aclaraciones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8572" y="1915885"/>
            <a:ext cx="69886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7B6348"/>
                </a:solidFill>
              </a:rPr>
              <a:t>DRBE</a:t>
            </a:r>
            <a:r>
              <a:rPr lang="en-US" sz="2800" dirty="0" smtClean="0">
                <a:solidFill>
                  <a:srgbClr val="7B6348"/>
                </a:solidFill>
              </a:rPr>
              <a:t> </a:t>
            </a:r>
            <a:r>
              <a:rPr lang="en-US" sz="2800" dirty="0" err="1" smtClean="0">
                <a:solidFill>
                  <a:srgbClr val="7B6348"/>
                </a:solidFill>
              </a:rPr>
              <a:t>es</a:t>
            </a:r>
            <a:r>
              <a:rPr lang="en-US" sz="2800" dirty="0" smtClean="0">
                <a:solidFill>
                  <a:srgbClr val="7B6348"/>
                </a:solidFill>
              </a:rPr>
              <a:t> el </a:t>
            </a:r>
            <a:r>
              <a:rPr lang="en-US" sz="2800" dirty="0" err="1" smtClean="0">
                <a:solidFill>
                  <a:srgbClr val="7B6348"/>
                </a:solidFill>
              </a:rPr>
              <a:t>objetivo</a:t>
            </a:r>
            <a:endParaRPr lang="en-US" sz="2800" dirty="0" smtClean="0">
              <a:solidFill>
                <a:srgbClr val="7B63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7B63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7B6348"/>
                </a:solidFill>
              </a:rPr>
              <a:t>REDD+ </a:t>
            </a:r>
            <a:r>
              <a:rPr lang="en-US" sz="2800" b="1" dirty="0" err="1" smtClean="0">
                <a:solidFill>
                  <a:srgbClr val="7B6348"/>
                </a:solidFill>
              </a:rPr>
              <a:t>jurisidicional</a:t>
            </a:r>
            <a:r>
              <a:rPr lang="en-US" sz="2800" b="1" dirty="0" smtClean="0">
                <a:solidFill>
                  <a:srgbClr val="7B6348"/>
                </a:solidFill>
              </a:rPr>
              <a:t> </a:t>
            </a:r>
            <a:r>
              <a:rPr lang="en-US" sz="2800" dirty="0" err="1" smtClean="0">
                <a:solidFill>
                  <a:srgbClr val="7B6348"/>
                </a:solidFill>
              </a:rPr>
              <a:t>es</a:t>
            </a:r>
            <a:r>
              <a:rPr lang="en-US" sz="2800" dirty="0" smtClean="0">
                <a:solidFill>
                  <a:srgbClr val="7B6348"/>
                </a:solidFill>
              </a:rPr>
              <a:t> el </a:t>
            </a:r>
            <a:r>
              <a:rPr lang="en-US" sz="2800" dirty="0" err="1" smtClean="0">
                <a:solidFill>
                  <a:srgbClr val="7B6348"/>
                </a:solidFill>
              </a:rPr>
              <a:t>mecanismo</a:t>
            </a:r>
            <a:r>
              <a:rPr lang="en-US" sz="2800" dirty="0" smtClean="0">
                <a:solidFill>
                  <a:srgbClr val="7B6348"/>
                </a:solidFill>
              </a:rPr>
              <a:t> para </a:t>
            </a:r>
            <a:r>
              <a:rPr lang="en-US" sz="2800" dirty="0" err="1" smtClean="0">
                <a:solidFill>
                  <a:srgbClr val="7B6348"/>
                </a:solidFill>
              </a:rPr>
              <a:t>lograr</a:t>
            </a:r>
            <a:r>
              <a:rPr lang="en-US" sz="2800" dirty="0" smtClean="0">
                <a:solidFill>
                  <a:srgbClr val="7B6348"/>
                </a:solidFill>
              </a:rPr>
              <a:t> </a:t>
            </a:r>
            <a:r>
              <a:rPr lang="en-US" sz="2800" dirty="0" err="1" smtClean="0">
                <a:solidFill>
                  <a:srgbClr val="7B6348"/>
                </a:solidFill>
              </a:rPr>
              <a:t>este</a:t>
            </a:r>
            <a:r>
              <a:rPr lang="en-US" sz="2800" dirty="0" smtClean="0">
                <a:solidFill>
                  <a:srgbClr val="7B6348"/>
                </a:solidFill>
              </a:rPr>
              <a:t> </a:t>
            </a:r>
            <a:r>
              <a:rPr lang="en-US" sz="2800" dirty="0" err="1" smtClean="0">
                <a:solidFill>
                  <a:srgbClr val="7B6348"/>
                </a:solidFill>
              </a:rPr>
              <a:t>objetivo</a:t>
            </a:r>
            <a:endParaRPr lang="en-US" sz="2800" dirty="0" smtClean="0">
              <a:solidFill>
                <a:srgbClr val="7B63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7B63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7B6348"/>
                </a:solidFill>
              </a:rPr>
              <a:t>Sistema de </a:t>
            </a:r>
            <a:r>
              <a:rPr lang="en-US" sz="2800" b="1" dirty="0" err="1" smtClean="0">
                <a:solidFill>
                  <a:srgbClr val="7B6348"/>
                </a:solidFill>
              </a:rPr>
              <a:t>Desempeno</a:t>
            </a:r>
            <a:r>
              <a:rPr lang="en-US" sz="2800" b="1" dirty="0" smtClean="0">
                <a:solidFill>
                  <a:srgbClr val="7B6348"/>
                </a:solidFill>
              </a:rPr>
              <a:t> Territorial (SDT) </a:t>
            </a:r>
            <a:r>
              <a:rPr lang="en-US" sz="2800" dirty="0" err="1" smtClean="0">
                <a:solidFill>
                  <a:srgbClr val="7B6348"/>
                </a:solidFill>
              </a:rPr>
              <a:t>es</a:t>
            </a:r>
            <a:r>
              <a:rPr lang="en-US" sz="2800" dirty="0" smtClean="0">
                <a:solidFill>
                  <a:srgbClr val="7B6348"/>
                </a:solidFill>
              </a:rPr>
              <a:t> la </a:t>
            </a:r>
            <a:r>
              <a:rPr lang="en-US" sz="2800" dirty="0" err="1" smtClean="0">
                <a:solidFill>
                  <a:srgbClr val="7B6348"/>
                </a:solidFill>
              </a:rPr>
              <a:t>maneira</a:t>
            </a:r>
            <a:r>
              <a:rPr lang="en-US" sz="2800" dirty="0" smtClean="0">
                <a:solidFill>
                  <a:srgbClr val="7B6348"/>
                </a:solidFill>
              </a:rPr>
              <a:t> de </a:t>
            </a:r>
            <a:r>
              <a:rPr lang="en-US" sz="2800" dirty="0" err="1" smtClean="0">
                <a:solidFill>
                  <a:srgbClr val="7B6348"/>
                </a:solidFill>
              </a:rPr>
              <a:t>integrar</a:t>
            </a:r>
            <a:r>
              <a:rPr lang="en-US" sz="2800" dirty="0" smtClean="0">
                <a:solidFill>
                  <a:srgbClr val="7B6348"/>
                </a:solidFill>
              </a:rPr>
              <a:t> REDD+ com </a:t>
            </a:r>
            <a:r>
              <a:rPr lang="en-US" sz="2800" dirty="0" err="1" smtClean="0">
                <a:solidFill>
                  <a:srgbClr val="7B6348"/>
                </a:solidFill>
              </a:rPr>
              <a:t>iniciativas</a:t>
            </a:r>
            <a:r>
              <a:rPr lang="en-US" sz="2800" dirty="0" smtClean="0">
                <a:solidFill>
                  <a:srgbClr val="7B6348"/>
                </a:solidFill>
              </a:rPr>
              <a:t> de </a:t>
            </a:r>
            <a:r>
              <a:rPr lang="en-US" sz="2800" dirty="0" err="1" smtClean="0">
                <a:solidFill>
                  <a:srgbClr val="7B6348"/>
                </a:solidFill>
              </a:rPr>
              <a:t>cadenas</a:t>
            </a:r>
            <a:r>
              <a:rPr lang="en-US" sz="2800" dirty="0" smtClean="0">
                <a:solidFill>
                  <a:srgbClr val="7B6348"/>
                </a:solidFill>
              </a:rPr>
              <a:t> de </a:t>
            </a:r>
            <a:r>
              <a:rPr lang="en-US" sz="2800" dirty="0" err="1" smtClean="0">
                <a:solidFill>
                  <a:srgbClr val="7B6348"/>
                </a:solidFill>
              </a:rPr>
              <a:t>suministro</a:t>
            </a:r>
            <a:r>
              <a:rPr lang="en-US" sz="2800" dirty="0" smtClean="0">
                <a:solidFill>
                  <a:srgbClr val="7B6348"/>
                </a:solidFill>
              </a:rPr>
              <a:t> </a:t>
            </a:r>
            <a:r>
              <a:rPr lang="en-US" sz="2800" dirty="0" err="1" smtClean="0">
                <a:solidFill>
                  <a:srgbClr val="7B6348"/>
                </a:solidFill>
              </a:rPr>
              <a:t>sostenibles</a:t>
            </a:r>
            <a:r>
              <a:rPr lang="en-US" sz="2800" dirty="0" smtClean="0">
                <a:solidFill>
                  <a:srgbClr val="7B6348"/>
                </a:solidFill>
              </a:rPr>
              <a:t> y </a:t>
            </a:r>
            <a:r>
              <a:rPr lang="en-US" sz="2800" dirty="0" err="1" smtClean="0">
                <a:solidFill>
                  <a:srgbClr val="7B6348"/>
                </a:solidFill>
              </a:rPr>
              <a:t>otras</a:t>
            </a:r>
            <a:r>
              <a:rPr lang="en-US" sz="2800" dirty="0" smtClean="0">
                <a:solidFill>
                  <a:srgbClr val="7B6348"/>
                </a:solidFill>
              </a:rPr>
              <a:t> </a:t>
            </a:r>
            <a:r>
              <a:rPr lang="en-US" sz="2800" dirty="0" err="1" smtClean="0">
                <a:solidFill>
                  <a:srgbClr val="7B6348"/>
                </a:solidFill>
              </a:rPr>
              <a:t>iniciativas</a:t>
            </a:r>
            <a:r>
              <a:rPr lang="en-US" sz="2800" dirty="0" smtClean="0">
                <a:solidFill>
                  <a:srgbClr val="7B6348"/>
                </a:solidFill>
              </a:rPr>
              <a:t> </a:t>
            </a:r>
            <a:r>
              <a:rPr lang="en-US" sz="2800" dirty="0" err="1" smtClean="0">
                <a:solidFill>
                  <a:srgbClr val="7B6348"/>
                </a:solidFill>
              </a:rPr>
              <a:t>inovadores</a:t>
            </a:r>
            <a:endParaRPr lang="en-US" sz="2800" dirty="0">
              <a:solidFill>
                <a:srgbClr val="7B63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2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accent2"/>
                </a:solidFill>
              </a:rPr>
              <a:t>¿QUE ES </a:t>
            </a:r>
            <a:r>
              <a:rPr lang="es-ES_tradnl" dirty="0" smtClean="0">
                <a:solidFill>
                  <a:schemeClr val="accent2"/>
                </a:solidFill>
              </a:rPr>
              <a:t>EL </a:t>
            </a:r>
            <a:r>
              <a:rPr lang="es-ES_tradnl" dirty="0">
                <a:solidFill>
                  <a:schemeClr val="accent2"/>
                </a:solidFill>
              </a:rPr>
              <a:t>ENFOQUE </a:t>
            </a:r>
            <a:r>
              <a:rPr lang="es-ES_tradnl" dirty="0" smtClean="0">
                <a:solidFill>
                  <a:schemeClr val="accent2"/>
                </a:solidFill>
              </a:rPr>
              <a:t>JURISDICCIONAL?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29989" y="1825625"/>
            <a:ext cx="7886700" cy="460634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b="1" dirty="0" smtClean="0">
                <a:solidFill>
                  <a:srgbClr val="663300"/>
                </a:solidFill>
              </a:rPr>
              <a:t>Objetivo: </a:t>
            </a:r>
            <a:r>
              <a:rPr lang="es-ES_tradnl" dirty="0" smtClean="0">
                <a:solidFill>
                  <a:srgbClr val="663300"/>
                </a:solidFill>
              </a:rPr>
              <a:t>Mejorar la escala de apoyo y encontrar nuevas soluciones para resolver los problemas sistémicas que enfrentan a los pueblos indígenas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_tradnl" b="1" dirty="0" smtClean="0">
                <a:solidFill>
                  <a:srgbClr val="663300"/>
                </a:solidFill>
              </a:rPr>
              <a:t>¿Que es </a:t>
            </a:r>
            <a:r>
              <a:rPr lang="es-ES_tradnl" b="1" dirty="0" smtClean="0">
                <a:solidFill>
                  <a:srgbClr val="663300"/>
                </a:solidFill>
              </a:rPr>
              <a:t>una </a:t>
            </a:r>
            <a:r>
              <a:rPr lang="es-ES_tradnl" b="1" dirty="0" smtClean="0">
                <a:solidFill>
                  <a:srgbClr val="663300"/>
                </a:solidFill>
              </a:rPr>
              <a:t>jurisdicción?: </a:t>
            </a:r>
            <a:r>
              <a:rPr lang="es-ES_tradnl" dirty="0" smtClean="0">
                <a:solidFill>
                  <a:srgbClr val="663300"/>
                </a:solidFill>
              </a:rPr>
              <a:t>Una área geográfica usualmente definido por fronteras políticas (municipio, estado/provincia, nación)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_tradnl" b="1" dirty="0" smtClean="0">
                <a:solidFill>
                  <a:srgbClr val="663300"/>
                </a:solidFill>
              </a:rPr>
              <a:t>¿Como se diferencia un enfoque jurisdiccional y un ‘enfoque en proyectos’?</a:t>
            </a:r>
          </a:p>
          <a:p>
            <a:pPr marL="257175" indent="-257175">
              <a:buFont typeface="Arial"/>
              <a:buChar char="•"/>
            </a:pPr>
            <a:r>
              <a:rPr lang="es-ES_tradnl" dirty="0" smtClean="0">
                <a:solidFill>
                  <a:srgbClr val="663300"/>
                </a:solidFill>
              </a:rPr>
              <a:t>De gran escala; involucra todos sectores/actores</a:t>
            </a:r>
          </a:p>
          <a:p>
            <a:pPr marL="257175" indent="-257175">
              <a:buFont typeface="Arial"/>
              <a:buChar char="•"/>
            </a:pPr>
            <a:r>
              <a:rPr lang="es-ES_tradnl" dirty="0" smtClean="0">
                <a:solidFill>
                  <a:srgbClr val="663300"/>
                </a:solidFill>
              </a:rPr>
              <a:t>Enfocado en modelos de desarrollo sustentable y equitativo que son de ‘bajo-emisión’ (modelos DRBE)</a:t>
            </a:r>
          </a:p>
          <a:p>
            <a:pPr marL="257175" indent="-257175">
              <a:buFont typeface="Arial"/>
              <a:buChar char="•"/>
            </a:pPr>
            <a:r>
              <a:rPr lang="es-ES_tradnl" dirty="0" smtClean="0">
                <a:solidFill>
                  <a:srgbClr val="663300"/>
                </a:solidFill>
              </a:rPr>
              <a:t>Potencial para reducir costos de transacción</a:t>
            </a:r>
          </a:p>
          <a:p>
            <a:pPr marL="257175" indent="-257175">
              <a:buFont typeface="Arial"/>
              <a:buChar char="•"/>
            </a:pPr>
            <a:r>
              <a:rPr lang="es-ES_tradnl" dirty="0" smtClean="0">
                <a:solidFill>
                  <a:srgbClr val="663300"/>
                </a:solidFill>
              </a:rPr>
              <a:t>Más difícil, pero con potencial para mayores impactos positivos</a:t>
            </a:r>
            <a:endParaRPr lang="en-US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5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533250"/>
            <a:ext cx="8947345" cy="6314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1715" y="117611"/>
            <a:ext cx="34779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REDD+ al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nivel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del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proyecto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663300"/>
                </a:solidFill>
              </a:rPr>
              <a:t>Algunas</a:t>
            </a:r>
            <a:r>
              <a:rPr lang="en-US" dirty="0" smtClean="0">
                <a:solidFill>
                  <a:srgbClr val="663300"/>
                </a:solidFill>
              </a:rPr>
              <a:t> </a:t>
            </a:r>
            <a:r>
              <a:rPr lang="en-US" dirty="0" err="1" smtClean="0">
                <a:solidFill>
                  <a:srgbClr val="663300"/>
                </a:solidFill>
              </a:rPr>
              <a:t>comunidades</a:t>
            </a:r>
            <a:r>
              <a:rPr lang="en-US" dirty="0" smtClean="0">
                <a:solidFill>
                  <a:srgbClr val="663300"/>
                </a:solidFill>
              </a:rPr>
              <a:t> se </a:t>
            </a:r>
            <a:r>
              <a:rPr lang="en-US" dirty="0" err="1" smtClean="0">
                <a:solidFill>
                  <a:srgbClr val="663300"/>
                </a:solidFill>
              </a:rPr>
              <a:t>benefician</a:t>
            </a:r>
            <a:endParaRPr lang="en-US" dirty="0" smtClean="0">
              <a:solidFill>
                <a:srgbClr val="66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663300"/>
                </a:solidFill>
              </a:rPr>
              <a:t>Emisiones</a:t>
            </a:r>
            <a:r>
              <a:rPr lang="en-US" dirty="0" smtClean="0">
                <a:solidFill>
                  <a:srgbClr val="663300"/>
                </a:solidFill>
              </a:rPr>
              <a:t>/</a:t>
            </a:r>
            <a:r>
              <a:rPr lang="en-US" dirty="0" err="1" smtClean="0">
                <a:solidFill>
                  <a:srgbClr val="663300"/>
                </a:solidFill>
              </a:rPr>
              <a:t>deforestación</a:t>
            </a:r>
            <a:r>
              <a:rPr lang="en-US" dirty="0" smtClean="0">
                <a:solidFill>
                  <a:srgbClr val="663300"/>
                </a:solidFill>
              </a:rPr>
              <a:t> al </a:t>
            </a:r>
            <a:r>
              <a:rPr lang="en-US" dirty="0" err="1" smtClean="0">
                <a:solidFill>
                  <a:srgbClr val="663300"/>
                </a:solidFill>
              </a:rPr>
              <a:t>nivel</a:t>
            </a:r>
            <a:r>
              <a:rPr lang="en-US" dirty="0" smtClean="0">
                <a:solidFill>
                  <a:srgbClr val="663300"/>
                </a:solidFill>
              </a:rPr>
              <a:t> del </a:t>
            </a:r>
            <a:r>
              <a:rPr lang="en-US" dirty="0" err="1" smtClean="0">
                <a:solidFill>
                  <a:srgbClr val="663300"/>
                </a:solidFill>
              </a:rPr>
              <a:t>paisaje</a:t>
            </a:r>
            <a:r>
              <a:rPr lang="en-US" dirty="0" smtClean="0">
                <a:solidFill>
                  <a:srgbClr val="663300"/>
                </a:solidFill>
              </a:rPr>
              <a:t> </a:t>
            </a:r>
            <a:r>
              <a:rPr lang="en-US" dirty="0" err="1" smtClean="0">
                <a:solidFill>
                  <a:srgbClr val="663300"/>
                </a:solidFill>
              </a:rPr>
              <a:t>siguen</a:t>
            </a:r>
            <a:r>
              <a:rPr lang="en-US" dirty="0" smtClean="0">
                <a:solidFill>
                  <a:srgbClr val="663300"/>
                </a:solidFill>
              </a:rPr>
              <a:t> </a:t>
            </a:r>
            <a:r>
              <a:rPr lang="en-US" dirty="0" err="1" smtClean="0">
                <a:solidFill>
                  <a:srgbClr val="663300"/>
                </a:solidFill>
              </a:rPr>
              <a:t>siendo</a:t>
            </a:r>
            <a:r>
              <a:rPr lang="en-US" dirty="0" smtClean="0">
                <a:solidFill>
                  <a:srgbClr val="663300"/>
                </a:solidFill>
              </a:rPr>
              <a:t> altos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3300"/>
                </a:solidFill>
              </a:rPr>
              <a:t>No </a:t>
            </a:r>
            <a:r>
              <a:rPr lang="en-US" dirty="0">
                <a:solidFill>
                  <a:srgbClr val="663300"/>
                </a:solidFill>
              </a:rPr>
              <a:t>se </a:t>
            </a:r>
            <a:r>
              <a:rPr lang="en-US" dirty="0" err="1">
                <a:solidFill>
                  <a:srgbClr val="663300"/>
                </a:solidFill>
              </a:rPr>
              <a:t>abordan</a:t>
            </a:r>
            <a:r>
              <a:rPr lang="en-US" dirty="0">
                <a:solidFill>
                  <a:srgbClr val="663300"/>
                </a:solidFill>
              </a:rPr>
              <a:t> </a:t>
            </a:r>
            <a:r>
              <a:rPr lang="en-US" dirty="0" err="1">
                <a:solidFill>
                  <a:srgbClr val="663300"/>
                </a:solidFill>
              </a:rPr>
              <a:t>los</a:t>
            </a:r>
            <a:r>
              <a:rPr lang="en-US" dirty="0">
                <a:solidFill>
                  <a:srgbClr val="663300"/>
                </a:solidFill>
              </a:rPr>
              <a:t> </a:t>
            </a:r>
            <a:r>
              <a:rPr lang="en-US" dirty="0" err="1">
                <a:solidFill>
                  <a:srgbClr val="663300"/>
                </a:solidFill>
              </a:rPr>
              <a:t>motores</a:t>
            </a:r>
            <a:r>
              <a:rPr lang="en-US" dirty="0">
                <a:solidFill>
                  <a:srgbClr val="663300"/>
                </a:solidFill>
              </a:rPr>
              <a:t> de </a:t>
            </a:r>
            <a:r>
              <a:rPr lang="en-US" dirty="0" err="1" smtClean="0">
                <a:solidFill>
                  <a:srgbClr val="663300"/>
                </a:solidFill>
              </a:rPr>
              <a:t>deforestación</a:t>
            </a:r>
            <a:endParaRPr lang="en-US" dirty="0">
              <a:solidFill>
                <a:srgbClr val="6633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680857" y="1480457"/>
            <a:ext cx="217714" cy="91704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26427" y="1023257"/>
            <a:ext cx="41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$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635827" y="2481943"/>
            <a:ext cx="217714" cy="91704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1397" y="2024743"/>
            <a:ext cx="41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$</a:t>
            </a: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25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1529</Words>
  <Application>Microsoft Office PowerPoint</Application>
  <PresentationFormat>On-screen Show (4:3)</PresentationFormat>
  <Paragraphs>206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Source Sans Pro</vt:lpstr>
      <vt:lpstr>Times New Roman</vt:lpstr>
      <vt:lpstr>Office Theme</vt:lpstr>
      <vt:lpstr>Desarrollo Rural Jurisdiccional de Bajas Emisiones (DRBE) y Desempeño Territorial</vt:lpstr>
      <vt:lpstr>Organización / Esquema</vt:lpstr>
      <vt:lpstr>Contexto Global: 2008</vt:lpstr>
      <vt:lpstr>Contexto Global: 2015</vt:lpstr>
      <vt:lpstr>Contexto Global: 2015</vt:lpstr>
      <vt:lpstr>Algunas definiciones</vt:lpstr>
      <vt:lpstr>Aclaraciones</vt:lpstr>
      <vt:lpstr>¿QUE ES EL ENFOQUE JURISDICCIONAL?</vt:lpstr>
      <vt:lpstr>PowerPoint Presentation</vt:lpstr>
      <vt:lpstr>PowerPoint Presentation</vt:lpstr>
      <vt:lpstr>PowerPoint Presentation</vt:lpstr>
      <vt:lpstr>¿Cuales son los beneficios de un programa jurisdiccional/territorial?</vt:lpstr>
      <vt:lpstr>Mato Grosso: Sostenibilidad a Gran Escala</vt:lpstr>
      <vt:lpstr>Sistema de Desempeño Territorial</vt:lpstr>
      <vt:lpstr>Consenso sobre los hitos del desempeño MT: Borrador del acuerdo sobre deforestación, Diálogo multisectorial</vt:lpstr>
      <vt:lpstr>Consenso sobre los hitos del desempeño MT: Borrador del acuerdo sobre deforestación, Diálogo multisectorial</vt:lpstr>
      <vt:lpstr>Consenso sobre los hitos del desempeño Enfoque estratégico en impactos claves</vt:lpstr>
      <vt:lpstr>Incentivos Necesidades/Desafíos</vt:lpstr>
      <vt:lpstr>Fondo de contrapartido para el desempeño territorial</vt:lpstr>
      <vt:lpstr>¿Cómo va a funcionar el fondo del desempeño territorial?</vt:lpstr>
      <vt:lpstr>Monitoreo Plataformas que apoyan la discusión de objetivos y monitorea progreso</vt:lpstr>
      <vt:lpstr>Mensaje Central</vt:lpstr>
      <vt:lpstr>Publicaciones sobre DRBE</vt:lpstr>
      <vt:lpstr>GRACIAS cstickler@earthinnovation.org www.earthinnovation.org</vt:lpstr>
      <vt:lpstr>PowerPoint Presentation</vt:lpstr>
      <vt:lpstr>Mato Grosso: Desafíos &amp; Oportunidades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 Stickler</dc:creator>
  <cp:lastModifiedBy>Claudia Stickler</cp:lastModifiedBy>
  <cp:revision>55</cp:revision>
  <dcterms:created xsi:type="dcterms:W3CDTF">2015-10-21T12:14:19Z</dcterms:created>
  <dcterms:modified xsi:type="dcterms:W3CDTF">2015-10-21T19:34:16Z</dcterms:modified>
</cp:coreProperties>
</file>