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6" r:id="rId2"/>
    <p:sldId id="270" r:id="rId3"/>
    <p:sldId id="262" r:id="rId4"/>
    <p:sldId id="275" r:id="rId5"/>
    <p:sldId id="269" r:id="rId6"/>
    <p:sldId id="271" r:id="rId7"/>
    <p:sldId id="259" r:id="rId8"/>
    <p:sldId id="273" r:id="rId9"/>
    <p:sldId id="283" r:id="rId10"/>
    <p:sldId id="276" r:id="rId11"/>
    <p:sldId id="287" r:id="rId12"/>
    <p:sldId id="288" r:id="rId13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8B5F7-482F-4A99-8F14-CB6C112F8B50}" type="datetimeFigureOut">
              <a:rPr lang="es-GT" smtClean="0"/>
              <a:pPr/>
              <a:t>18/08/2015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AAC0-D542-4444-8BC1-C13E864BC647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322702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7E87-B22A-4516-90B4-32A85A2A02A7}" type="datetimeFigureOut">
              <a:rPr lang="es-GT" smtClean="0"/>
              <a:pPr/>
              <a:t>18/08/2015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701E-7BFB-41D7-AA26-6204723F984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42858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7E87-B22A-4516-90B4-32A85A2A02A7}" type="datetimeFigureOut">
              <a:rPr lang="es-GT" smtClean="0"/>
              <a:pPr/>
              <a:t>18/08/2015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701E-7BFB-41D7-AA26-6204723F984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192812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7E87-B22A-4516-90B4-32A85A2A02A7}" type="datetimeFigureOut">
              <a:rPr lang="es-GT" smtClean="0"/>
              <a:pPr/>
              <a:t>18/08/2015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701E-7BFB-41D7-AA26-6204723F984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128476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7E87-B22A-4516-90B4-32A85A2A02A7}" type="datetimeFigureOut">
              <a:rPr lang="es-GT" smtClean="0"/>
              <a:pPr/>
              <a:t>18/08/2015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701E-7BFB-41D7-AA26-6204723F984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32078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7E87-B22A-4516-90B4-32A85A2A02A7}" type="datetimeFigureOut">
              <a:rPr lang="es-GT" smtClean="0"/>
              <a:pPr/>
              <a:t>18/08/2015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701E-7BFB-41D7-AA26-6204723F984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6505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7E87-B22A-4516-90B4-32A85A2A02A7}" type="datetimeFigureOut">
              <a:rPr lang="es-GT" smtClean="0"/>
              <a:pPr/>
              <a:t>18/08/2015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701E-7BFB-41D7-AA26-6204723F984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208943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7E87-B22A-4516-90B4-32A85A2A02A7}" type="datetimeFigureOut">
              <a:rPr lang="es-GT" smtClean="0"/>
              <a:pPr/>
              <a:t>18/08/2015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701E-7BFB-41D7-AA26-6204723F984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135996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7E87-B22A-4516-90B4-32A85A2A02A7}" type="datetimeFigureOut">
              <a:rPr lang="es-GT" smtClean="0"/>
              <a:pPr/>
              <a:t>18/08/2015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701E-7BFB-41D7-AA26-6204723F984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394301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7E87-B22A-4516-90B4-32A85A2A02A7}" type="datetimeFigureOut">
              <a:rPr lang="es-GT" smtClean="0"/>
              <a:pPr/>
              <a:t>18/08/2015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701E-7BFB-41D7-AA26-6204723F984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372551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7E87-B22A-4516-90B4-32A85A2A02A7}" type="datetimeFigureOut">
              <a:rPr lang="es-GT" smtClean="0"/>
              <a:pPr/>
              <a:t>18/08/2015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701E-7BFB-41D7-AA26-6204723F984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2200406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7E87-B22A-4516-90B4-32A85A2A02A7}" type="datetimeFigureOut">
              <a:rPr lang="es-GT" smtClean="0"/>
              <a:pPr/>
              <a:t>18/08/2015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8701E-7BFB-41D7-AA26-6204723F984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366764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E7E87-B22A-4516-90B4-32A85A2A02A7}" type="datetimeFigureOut">
              <a:rPr lang="es-GT" smtClean="0"/>
              <a:pPr/>
              <a:t>18/08/2015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8701E-7BFB-41D7-AA26-6204723F984E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122421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857624" y="692696"/>
            <a:ext cx="5034856" cy="2115666"/>
          </a:xfrm>
        </p:spPr>
        <p:txBody>
          <a:bodyPr>
            <a:noAutofit/>
          </a:bodyPr>
          <a:lstStyle/>
          <a:p>
            <a:r>
              <a:rPr lang="es-NI" sz="3200" b="1" i="1" dirty="0"/>
              <a:t>Contexto económico-político y amenazas a la integridad de los territorios en </a:t>
            </a:r>
            <a:r>
              <a:rPr lang="es-NI" sz="3200" b="1" i="1" dirty="0" smtClean="0"/>
              <a:t>Mesoamérica</a:t>
            </a:r>
            <a:endParaRPr lang="es-GT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74488" y="3789040"/>
            <a:ext cx="5269511" cy="1752600"/>
          </a:xfrm>
        </p:spPr>
        <p:txBody>
          <a:bodyPr>
            <a:noAutofit/>
          </a:bodyPr>
          <a:lstStyle/>
          <a:p>
            <a:r>
              <a:rPr lang="es-NI" sz="2000" b="1" dirty="0"/>
              <a:t>INTERCAMBIO DE CONTROL Y VIGILANCIA TERRITORIAL</a:t>
            </a:r>
            <a:endParaRPr lang="es-GT" sz="2000" dirty="0"/>
          </a:p>
          <a:p>
            <a:r>
              <a:rPr lang="es-NI" sz="2000" b="1" dirty="0"/>
              <a:t>18, 19 y 20 de agosto de 2015</a:t>
            </a:r>
            <a:endParaRPr lang="es-GT" sz="2000" dirty="0"/>
          </a:p>
          <a:p>
            <a:r>
              <a:rPr lang="es-NI" sz="2000" b="1" dirty="0"/>
              <a:t>Petén, Guatemala</a:t>
            </a:r>
            <a:endParaRPr lang="es-GT" sz="2000" dirty="0"/>
          </a:p>
          <a:p>
            <a:endParaRPr lang="es-GT" sz="2000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3874489" y="5733256"/>
            <a:ext cx="5269511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2000" b="1" dirty="0" err="1" smtClean="0"/>
              <a:t>Silvel</a:t>
            </a:r>
            <a:r>
              <a:rPr lang="es-GT" sz="2000" b="1" dirty="0" smtClean="0"/>
              <a:t> Elías</a:t>
            </a:r>
          </a:p>
          <a:p>
            <a:r>
              <a:rPr lang="es-GT" sz="2000" b="1" dirty="0" err="1" smtClean="0"/>
              <a:t>Fausac</a:t>
            </a:r>
            <a:endParaRPr lang="es-GT" sz="2000" dirty="0" smtClean="0"/>
          </a:p>
          <a:p>
            <a:endParaRPr lang="es-GT" sz="2000" dirty="0"/>
          </a:p>
        </p:txBody>
      </p:sp>
      <p:pic>
        <p:nvPicPr>
          <p:cNvPr id="6146" name="Picture 2" descr="C:\Users\seg\Desktop\CARPETA DE FOTOS\FOTOS CEL 15\20150402_124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5051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sz="3600" b="1" dirty="0" smtClean="0"/>
              <a:t>La GIT, implica la articulación de cinco dimensiones.</a:t>
            </a:r>
            <a:endParaRPr lang="es-GT" sz="3600" b="1" dirty="0"/>
          </a:p>
        </p:txBody>
      </p:sp>
      <p:pic>
        <p:nvPicPr>
          <p:cNvPr id="1026" name="Diagrama 1"/>
          <p:cNvPicPr>
            <a:picLocks noGrp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98" r="533" b="-1321"/>
          <a:stretch/>
        </p:blipFill>
        <p:spPr bwMode="auto">
          <a:xfrm>
            <a:off x="2051720" y="1484784"/>
            <a:ext cx="597666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75048" y="177281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GT" sz="2000" b="1" dirty="0"/>
          </a:p>
          <a:p>
            <a:endParaRPr lang="es-GT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62249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En Síntesis …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GT" dirty="0" smtClean="0"/>
              <a:t>Los territorios indígenas y campesinos de Mesoamérica están siendo presionados por un serie de inversiones de gran escala, las cuales están siendo respaldadas por los gobiernos de turno.</a:t>
            </a:r>
          </a:p>
          <a:p>
            <a:r>
              <a:rPr lang="es-GT" dirty="0" smtClean="0"/>
              <a:t>Las presiones no son solo sobre los recursos (tierras, bosques, aguas) en sí mismos, sino principalmente en la desarticulación de las «Instituciones de Gestión Territorial, o Gobiernos Territoriales»</a:t>
            </a:r>
          </a:p>
          <a:p>
            <a:r>
              <a:rPr lang="es-GT" dirty="0" smtClean="0"/>
              <a:t>La Gestión Integral del Territorio, (fortalecer los gobiernos territoriales, consolidar proyectos colectivos, reafirmar el sentido de comunidad y saber entender y negociar con el entorno) constituye el mecanismos para la defensa y ejercicio de los derechos territoriales.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xmlns="" val="1926429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eg\Desktop\CARPETA DE FOTOS\FOTOS CEL 15\20150402_1537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39" y="908720"/>
            <a:ext cx="9147439" cy="514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4666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7624" y="274638"/>
            <a:ext cx="4829175" cy="1143000"/>
          </a:xfrm>
        </p:spPr>
        <p:txBody>
          <a:bodyPr>
            <a:normAutofit fontScale="90000"/>
          </a:bodyPr>
          <a:lstStyle/>
          <a:p>
            <a:r>
              <a:rPr lang="es-GT" dirty="0" smtClean="0"/>
              <a:t>Cuatro aspectos básicos a considerar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7624" y="1600200"/>
            <a:ext cx="4829175" cy="452596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s-GT" dirty="0" smtClean="0"/>
              <a:t>El territorio como construcción social.</a:t>
            </a:r>
          </a:p>
          <a:p>
            <a:pPr marL="514350" indent="-514350">
              <a:buAutoNum type="arabicPeriod"/>
            </a:pPr>
            <a:r>
              <a:rPr lang="es-GT" dirty="0" smtClean="0"/>
              <a:t>El Territorio como patrimonio colectivo y expresión del sentido de comunidad.</a:t>
            </a:r>
          </a:p>
          <a:p>
            <a:pPr marL="514350" indent="-514350">
              <a:buAutoNum type="arabicPeriod"/>
            </a:pPr>
            <a:r>
              <a:rPr lang="es-GT" dirty="0" smtClean="0"/>
              <a:t>Las presiones territoriales: la conjugación de la economía y la política.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s-GT" dirty="0" smtClean="0"/>
              <a:t>La Gestión Integral del Territorio y su defensa desde las «Instituciones Locales»  </a:t>
            </a:r>
            <a:endParaRPr lang="es-GT" dirty="0"/>
          </a:p>
        </p:txBody>
      </p:sp>
      <p:pic>
        <p:nvPicPr>
          <p:cNvPr id="7170" name="Picture 2" descr="C:\Users\seg\Desktop\CARPETA DE FOTOS\FOTOS CEL 15\20150402_124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416"/>
            <a:ext cx="385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4626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GT" sz="3200" b="1" dirty="0" smtClean="0"/>
              <a:t>Territorios indígenas en Mesoamérica</a:t>
            </a:r>
            <a:endParaRPr lang="es-GT" sz="3200" b="1" dirty="0"/>
          </a:p>
        </p:txBody>
      </p:sp>
      <p:pic>
        <p:nvPicPr>
          <p:cNvPr id="4" name="Picture 3" descr="C:\Users\seg\Desktop\2014\MAPA PI Y BCA\Mapa2002\indigenas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3" r="2746"/>
          <a:stretch/>
        </p:blipFill>
        <p:spPr bwMode="auto">
          <a:xfrm>
            <a:off x="467544" y="1316328"/>
            <a:ext cx="8352928" cy="549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342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GT" sz="3200" dirty="0" smtClean="0"/>
              <a:t>Alianza Mesoamericana de Pueblos y Bosques</a:t>
            </a:r>
            <a:br>
              <a:rPr lang="es-GT" sz="3200" dirty="0" smtClean="0"/>
            </a:br>
            <a:r>
              <a:rPr lang="es-GT" sz="3200" dirty="0" smtClean="0"/>
              <a:t> </a:t>
            </a:r>
            <a:r>
              <a:rPr lang="es-GT" sz="2000" dirty="0" err="1" smtClean="0"/>
              <a:t>Precongreso</a:t>
            </a:r>
            <a:r>
              <a:rPr lang="es-GT" sz="2000" dirty="0" smtClean="0"/>
              <a:t> de áreas protegidas y pueblos indígenas (CR 03/2014)</a:t>
            </a:r>
            <a:endParaRPr lang="es-GT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5709"/>
            <a:ext cx="8680463" cy="559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01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7538" y="304800"/>
            <a:ext cx="8526462" cy="1216025"/>
          </a:xfrm>
        </p:spPr>
        <p:txBody>
          <a:bodyPr anchor="ctr"/>
          <a:lstStyle/>
          <a:p>
            <a:r>
              <a:rPr lang="es-GT" sz="3000" b="1">
                <a:solidFill>
                  <a:srgbClr val="00B050"/>
                </a:solidFill>
              </a:rPr>
              <a:t>El territorio como patrimonio común o colectivo</a:t>
            </a:r>
            <a:endParaRPr lang="es-ES" sz="3000" b="1">
              <a:solidFill>
                <a:srgbClr val="00B05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24075" y="1752600"/>
            <a:ext cx="6443663" cy="47005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GT" dirty="0" err="1" smtClean="0"/>
              <a:t>Garret</a:t>
            </a:r>
            <a:r>
              <a:rPr lang="es-GT" dirty="0" smtClean="0"/>
              <a:t> </a:t>
            </a:r>
            <a:r>
              <a:rPr lang="es-GT" dirty="0" err="1" smtClean="0"/>
              <a:t>Hardin</a:t>
            </a:r>
            <a:r>
              <a:rPr lang="es-GT" dirty="0" smtClean="0"/>
              <a:t> y “La tragedia de los comunes” (1968)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GT" dirty="0" smtClean="0"/>
              <a:t>	</a:t>
            </a:r>
            <a:r>
              <a:rPr lang="es-GT" sz="2400" dirty="0" smtClean="0"/>
              <a:t>Los bienes comunales están condenados al fracaso porque son de acceso abierto</a:t>
            </a:r>
            <a:r>
              <a:rPr lang="es-GT" sz="2000" dirty="0" smtClean="0"/>
              <a:t> 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GT" sz="2000" dirty="0" smtClean="0"/>
              <a:t>	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GT" dirty="0" err="1" smtClean="0"/>
              <a:t>Elinor</a:t>
            </a:r>
            <a:r>
              <a:rPr lang="es-GT" dirty="0" smtClean="0"/>
              <a:t> </a:t>
            </a:r>
            <a:r>
              <a:rPr lang="es-GT" dirty="0" err="1" smtClean="0"/>
              <a:t>Ostrom</a:t>
            </a:r>
            <a:r>
              <a:rPr lang="es-GT" dirty="0" smtClean="0"/>
              <a:t> y “El gobierno de los comunes” (1990)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GT" sz="2000" dirty="0" smtClean="0"/>
              <a:t>	</a:t>
            </a:r>
            <a:r>
              <a:rPr lang="es-GT" sz="2400" dirty="0" smtClean="0"/>
              <a:t>Los bienes comunales son más exitosos para la conservación porque tienen “instituciones locales” que regulan su acceso, uso y manejo. </a:t>
            </a:r>
            <a:endParaRPr lang="es-ES" sz="2400" dirty="0"/>
          </a:p>
        </p:txBody>
      </p:sp>
      <p:grpSp>
        <p:nvGrpSpPr>
          <p:cNvPr id="100356" name="6 Grupo"/>
          <p:cNvGrpSpPr>
            <a:grpSpLocks/>
          </p:cNvGrpSpPr>
          <p:nvPr/>
        </p:nvGrpSpPr>
        <p:grpSpPr bwMode="auto">
          <a:xfrm>
            <a:off x="250825" y="1916113"/>
            <a:ext cx="2206625" cy="3838575"/>
            <a:chOff x="251520" y="1916832"/>
            <a:chExt cx="2206527" cy="3837329"/>
          </a:xfrm>
        </p:grpSpPr>
        <p:pic>
          <p:nvPicPr>
            <p:cNvPr id="100357" name="Picture 2" descr="Portrait of Elinor Ostr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916832"/>
              <a:ext cx="2206527" cy="2761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5 CuadroTexto"/>
            <p:cNvSpPr txBox="1"/>
            <p:nvPr/>
          </p:nvSpPr>
          <p:spPr>
            <a:xfrm>
              <a:off x="251520" y="4676598"/>
              <a:ext cx="2206527" cy="107756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GT" sz="1600" dirty="0" err="1"/>
                <a:t>Elinor</a:t>
              </a:r>
              <a:r>
                <a:rPr lang="es-GT" sz="1600" dirty="0"/>
                <a:t> </a:t>
              </a:r>
              <a:r>
                <a:rPr lang="es-GT" sz="1600" dirty="0" err="1"/>
                <a:t>Ostrom</a:t>
              </a:r>
              <a:endParaRPr lang="es-GT" sz="16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GT" sz="1600" dirty="0"/>
                <a:t> (1933 – 2012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GT" sz="1600" dirty="0"/>
                <a:t>Premio Nobel de Economía 2009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74322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es-GT" sz="3200" b="1" dirty="0" smtClean="0"/>
              <a:t>Los Instituciones de Gestión Territorial</a:t>
            </a:r>
            <a:br>
              <a:rPr lang="es-GT" sz="3200" b="1" dirty="0" smtClean="0"/>
            </a:br>
            <a:r>
              <a:rPr lang="es-GT" sz="3200" b="1" dirty="0" smtClean="0"/>
              <a:t> (Gobiernos Territoriales)</a:t>
            </a:r>
            <a:endParaRPr lang="es-GT" sz="3200" b="1" dirty="0"/>
          </a:p>
        </p:txBody>
      </p:sp>
      <p:graphicFrame>
        <p:nvGraphicFramePr>
          <p:cNvPr id="4" name="3 Objeto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3843966631"/>
              </p:ext>
            </p:extLst>
          </p:nvPr>
        </p:nvGraphicFramePr>
        <p:xfrm>
          <a:off x="251520" y="1772816"/>
          <a:ext cx="2827338" cy="4465637"/>
        </p:xfrm>
        <a:graphic>
          <a:graphicData uri="http://schemas.openxmlformats.org/presentationml/2006/ole">
            <p:oleObj spid="_x0000_s4105" name="CorelDRAW" r:id="rId3" imgW="1965960" imgH="2944080" progId="">
              <p:embed/>
            </p:oleObj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600400" y="1556792"/>
            <a:ext cx="5364088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FR" sz="3200" dirty="0" err="1" smtClean="0"/>
              <a:t>Gobiernos</a:t>
            </a:r>
            <a:r>
              <a:rPr lang="fr-FR" sz="3200" dirty="0" smtClean="0"/>
              <a:t> </a:t>
            </a:r>
            <a:r>
              <a:rPr lang="fr-FR" sz="3200" dirty="0" err="1" smtClean="0"/>
              <a:t>propios</a:t>
            </a:r>
            <a:endParaRPr lang="fr-FR" sz="32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endParaRPr lang="fr-FR" sz="32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FR" sz="3200" dirty="0" err="1" smtClean="0"/>
              <a:t>Normas</a:t>
            </a:r>
            <a:r>
              <a:rPr lang="fr-FR" sz="3200" dirty="0" smtClean="0"/>
              <a:t> y </a:t>
            </a:r>
            <a:r>
              <a:rPr lang="fr-FR" sz="3200" dirty="0" err="1" smtClean="0"/>
              <a:t>sanciones</a:t>
            </a:r>
            <a:endParaRPr lang="fr-FR" sz="32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endParaRPr lang="fr-FR" sz="32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FR" sz="3200" dirty="0" err="1" smtClean="0"/>
              <a:t>Cuotas</a:t>
            </a:r>
            <a:r>
              <a:rPr lang="fr-FR" sz="3200" dirty="0" smtClean="0"/>
              <a:t> de </a:t>
            </a:r>
            <a:r>
              <a:rPr lang="fr-FR" sz="3200" dirty="0" err="1" smtClean="0"/>
              <a:t>cosecha</a:t>
            </a:r>
            <a:r>
              <a:rPr lang="fr-FR" sz="3200" dirty="0" smtClean="0"/>
              <a:t> de </a:t>
            </a:r>
            <a:r>
              <a:rPr lang="fr-FR" sz="3200" dirty="0" err="1" smtClean="0"/>
              <a:t>productos</a:t>
            </a:r>
            <a:endParaRPr lang="fr-FR" sz="32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endParaRPr lang="fr-FR" sz="32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FR" sz="3200" dirty="0" err="1" smtClean="0"/>
              <a:t>Supervisión</a:t>
            </a:r>
            <a:r>
              <a:rPr lang="fr-FR" sz="3200" dirty="0" smtClean="0"/>
              <a:t> y </a:t>
            </a:r>
            <a:r>
              <a:rPr lang="fr-FR" sz="3200" dirty="0" err="1" smtClean="0"/>
              <a:t>vigilancia</a:t>
            </a:r>
            <a:endParaRPr lang="fr-FR" sz="32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endParaRPr lang="fr-FR" sz="32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FR" sz="3200" dirty="0" smtClean="0"/>
              <a:t>Faenas de </a:t>
            </a:r>
            <a:r>
              <a:rPr lang="fr-FR" sz="3200" dirty="0" err="1" smtClean="0"/>
              <a:t>mantenimiento</a:t>
            </a:r>
            <a:endParaRPr lang="fr-FR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366228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GT" sz="3600" dirty="0" smtClean="0"/>
              <a:t>Las presiones sobre los territorios: la conjugación de la economía y la política</a:t>
            </a:r>
            <a:endParaRPr lang="es-GT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6862" y="1600200"/>
            <a:ext cx="675027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579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es-GT" sz="3200" dirty="0" smtClean="0"/>
              <a:t>Presiones sobre el territorio </a:t>
            </a:r>
            <a:r>
              <a:rPr lang="es-GT" sz="3200" dirty="0" err="1" smtClean="0"/>
              <a:t>Q’eqchi</a:t>
            </a:r>
            <a:r>
              <a:rPr lang="es-GT" sz="3200" dirty="0" smtClean="0"/>
              <a:t> en Izabal</a:t>
            </a:r>
            <a:endParaRPr lang="es-GT" sz="3200" dirty="0"/>
          </a:p>
        </p:txBody>
      </p:sp>
      <p:pic>
        <p:nvPicPr>
          <p:cNvPr id="4" name="Picture 2" descr="C:\Users\Reforma Policial\Downloads\PolochicFINAL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7552"/>
            <a:ext cx="8229600" cy="413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2793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sz="3600" b="1" dirty="0" smtClean="0"/>
              <a:t>La Gestión Integral del Territorio y su defensa desde las Instituciones Locales</a:t>
            </a:r>
            <a:endParaRPr lang="es-GT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GT" dirty="0" smtClean="0"/>
              <a:t>La </a:t>
            </a:r>
            <a:r>
              <a:rPr lang="es-GT" dirty="0"/>
              <a:t>GIT es un proceso de </a:t>
            </a:r>
            <a:r>
              <a:rPr lang="es-GT" b="1" dirty="0"/>
              <a:t>control, acceso y uso</a:t>
            </a:r>
            <a:r>
              <a:rPr lang="es-GT" dirty="0"/>
              <a:t> del territorio y sus recursos, por parte de los miembros un pueblo indígena, comunidad rural o comunidad </a:t>
            </a:r>
            <a:r>
              <a:rPr lang="es-GT" dirty="0" err="1" smtClean="0"/>
              <a:t>afrodescendiente</a:t>
            </a:r>
            <a:r>
              <a:rPr lang="es-GT" dirty="0"/>
              <a:t>, en función de su propio </a:t>
            </a:r>
            <a:r>
              <a:rPr lang="es-GT" dirty="0" smtClean="0"/>
              <a:t>desarrollo. </a:t>
            </a:r>
          </a:p>
          <a:p>
            <a:endParaRPr lang="es-GT" dirty="0" smtClean="0"/>
          </a:p>
          <a:p>
            <a:r>
              <a:rPr lang="es-GT" dirty="0" smtClean="0"/>
              <a:t>La </a:t>
            </a:r>
            <a:r>
              <a:rPr lang="es-GT" dirty="0"/>
              <a:t>GIT implica la </a:t>
            </a:r>
            <a:r>
              <a:rPr lang="es-GT" b="1" dirty="0"/>
              <a:t>organización de la acción colectiva</a:t>
            </a:r>
            <a:r>
              <a:rPr lang="es-GT" dirty="0"/>
              <a:t> para definir y llevar a cabo las propuestas de interés común que atañe a todas las personas que componen el grupo social”. </a:t>
            </a:r>
            <a:endParaRPr lang="es-GT" dirty="0" smtClean="0"/>
          </a:p>
          <a:p>
            <a:endParaRPr lang="es-GT" dirty="0"/>
          </a:p>
          <a:p>
            <a:r>
              <a:rPr lang="es-GT" dirty="0" smtClean="0"/>
              <a:t>La </a:t>
            </a:r>
            <a:r>
              <a:rPr lang="es-GT" dirty="0"/>
              <a:t>GIT significa la forma </a:t>
            </a:r>
            <a:r>
              <a:rPr lang="es-GT" dirty="0" smtClean="0"/>
              <a:t>en que </a:t>
            </a:r>
            <a:r>
              <a:rPr lang="es-GT" dirty="0"/>
              <a:t>los actores del territorio establecen su </a:t>
            </a:r>
            <a:r>
              <a:rPr lang="es-GT" b="1" dirty="0"/>
              <a:t>relación con el entorno</a:t>
            </a:r>
            <a:r>
              <a:rPr lang="es-GT" dirty="0"/>
              <a:t>, a fin de responder a las oportunidades o presiones que derivan del mercado, las políticas públicas y las dinámicas territoriales”.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xmlns="" val="29758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412</Words>
  <Application>Microsoft Office PowerPoint</Application>
  <PresentationFormat>Presentación en pantalla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Tema de Office</vt:lpstr>
      <vt:lpstr>CorelDRAW</vt:lpstr>
      <vt:lpstr>Contexto económico-político y amenazas a la integridad de los territorios en Mesoamérica</vt:lpstr>
      <vt:lpstr>Cuatro aspectos básicos a considerar</vt:lpstr>
      <vt:lpstr>Territorios indígenas en Mesoamérica</vt:lpstr>
      <vt:lpstr>Alianza Mesoamericana de Pueblos y Bosques  Precongreso de áreas protegidas y pueblos indígenas (CR 03/2014)</vt:lpstr>
      <vt:lpstr>El territorio como patrimonio común o colectivo</vt:lpstr>
      <vt:lpstr>Los Instituciones de Gestión Territorial  (Gobiernos Territoriales)</vt:lpstr>
      <vt:lpstr>Las presiones sobre los territorios: la conjugación de la economía y la política</vt:lpstr>
      <vt:lpstr>Presiones sobre el territorio Q’eqchi en Izabal</vt:lpstr>
      <vt:lpstr>La Gestión Integral del Territorio y su defensa desde las Instituciones Locales</vt:lpstr>
      <vt:lpstr>La GIT, implica la articulación de cinco dimensiones.</vt:lpstr>
      <vt:lpstr>En Síntesis …</vt:lpstr>
      <vt:lpstr>Diapositiva 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seg</dc:creator>
  <cp:lastModifiedBy>Teresita Chinchilla</cp:lastModifiedBy>
  <cp:revision>11</cp:revision>
  <dcterms:created xsi:type="dcterms:W3CDTF">2015-08-18T01:31:21Z</dcterms:created>
  <dcterms:modified xsi:type="dcterms:W3CDTF">2015-08-18T14:53:04Z</dcterms:modified>
</cp:coreProperties>
</file>