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7" r:id="rId2"/>
    <p:sldId id="392" r:id="rId3"/>
    <p:sldId id="393" r:id="rId4"/>
    <p:sldId id="395" r:id="rId5"/>
    <p:sldId id="396" r:id="rId6"/>
    <p:sldId id="397" r:id="rId7"/>
    <p:sldId id="398" r:id="rId8"/>
    <p:sldId id="399" r:id="rId9"/>
    <p:sldId id="400" r:id="rId10"/>
    <p:sldId id="394" r:id="rId11"/>
    <p:sldId id="387" r:id="rId12"/>
    <p:sldId id="391" r:id="rId13"/>
    <p:sldId id="388" r:id="rId14"/>
    <p:sldId id="381" r:id="rId15"/>
    <p:sldId id="401" r:id="rId16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B24B6D-7043-4786-8ACF-ECD27A3E85A4}" type="datetimeFigureOut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0B5293-7920-4254-958D-FD9D4E30E0F8}" type="slidenum">
              <a:rPr lang="es-MX" altLang="es-US"/>
              <a:pPr/>
              <a:t>‹Nº›</a:t>
            </a:fld>
            <a:endParaRPr lang="es-MX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CB569B-F302-4A5C-B4F9-D5A2F9A284CF}" type="slidenum">
              <a:rPr lang="es-MX" altLang="es-US">
                <a:latin typeface="Calibri" panose="020F0502020204030204" pitchFamily="34" charset="0"/>
              </a:rPr>
              <a:pPr eaLnBrk="1" hangingPunct="1"/>
              <a:t>1</a:t>
            </a:fld>
            <a:endParaRPr lang="es-MX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44F836-2C10-4A72-A962-A5FC9E3FA153}" type="slidenum">
              <a:rPr lang="es-MX" altLang="es-US">
                <a:latin typeface="Calibri" panose="020F0502020204030204" pitchFamily="34" charset="0"/>
              </a:rPr>
              <a:pPr eaLnBrk="1" hangingPunct="1"/>
              <a:t>10</a:t>
            </a:fld>
            <a:endParaRPr lang="es-MX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F99CEB-7296-4AE7-AE4A-F9398271E9AF}" type="slidenum">
              <a:rPr lang="es-ES" altLang="es-US">
                <a:latin typeface="Calibri" panose="020F0502020204030204" pitchFamily="34" charset="0"/>
              </a:rPr>
              <a:pPr eaLnBrk="1" hangingPunct="1"/>
              <a:t>11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1405FC-C74B-4415-9E7B-12FE1D6B02C9}" type="slidenum">
              <a:rPr lang="es-MX" altLang="es-US">
                <a:latin typeface="Calibri" panose="020F0502020204030204" pitchFamily="34" charset="0"/>
              </a:rPr>
              <a:pPr eaLnBrk="1" hangingPunct="1"/>
              <a:t>12</a:t>
            </a:fld>
            <a:endParaRPr lang="es-MX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E04D46-0E66-4B02-B0F3-2A2EEEE29781}" type="slidenum">
              <a:rPr lang="es-MX" altLang="es-US">
                <a:latin typeface="Calibri" panose="020F0502020204030204" pitchFamily="34" charset="0"/>
              </a:rPr>
              <a:pPr eaLnBrk="1" hangingPunct="1"/>
              <a:t>13</a:t>
            </a:fld>
            <a:endParaRPr lang="es-MX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3BF77D-2DD8-4D73-B80F-1D56E133AB1B}" type="slidenum">
              <a:rPr lang="es-ES" altLang="es-US">
                <a:latin typeface="Calibri" panose="020F0502020204030204" pitchFamily="34" charset="0"/>
              </a:rPr>
              <a:pPr eaLnBrk="1" hangingPunct="1"/>
              <a:t>14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60D48C-0B8A-44F5-AED3-E7BF680B45F7}" type="slidenum">
              <a:rPr lang="es-MX" altLang="es-US">
                <a:latin typeface="Calibri" panose="020F0502020204030204" pitchFamily="34" charset="0"/>
              </a:rPr>
              <a:pPr eaLnBrk="1" hangingPunct="1"/>
              <a:t>15</a:t>
            </a:fld>
            <a:endParaRPr lang="es-MX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21F8ED-22D3-4D92-AD9A-1ACDD9A29D59}" type="slidenum">
              <a:rPr lang="es-MX" altLang="es-US">
                <a:latin typeface="Calibri" panose="020F0502020204030204" pitchFamily="34" charset="0"/>
              </a:rPr>
              <a:pPr eaLnBrk="1" hangingPunct="1"/>
              <a:t>2</a:t>
            </a:fld>
            <a:endParaRPr lang="es-MX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922307-2E9C-4B5A-8845-DA1BD54630F6}" type="slidenum">
              <a:rPr lang="es-MX" altLang="es-US">
                <a:latin typeface="Calibri" panose="020F0502020204030204" pitchFamily="34" charset="0"/>
              </a:rPr>
              <a:pPr eaLnBrk="1" hangingPunct="1"/>
              <a:t>3</a:t>
            </a:fld>
            <a:endParaRPr lang="es-MX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12AF20-2558-46BA-BB0B-FD24F05D4E2B}" type="slidenum">
              <a:rPr lang="es-MX" altLang="es-US">
                <a:latin typeface="Calibri" panose="020F0502020204030204" pitchFamily="34" charset="0"/>
              </a:rPr>
              <a:pPr eaLnBrk="1" hangingPunct="1"/>
              <a:t>4</a:t>
            </a:fld>
            <a:endParaRPr lang="es-MX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A2C9D2-D885-4D72-817A-7A02B997DCAD}" type="slidenum">
              <a:rPr lang="es-MX" altLang="es-US">
                <a:latin typeface="Calibri" panose="020F0502020204030204" pitchFamily="34" charset="0"/>
              </a:rPr>
              <a:pPr eaLnBrk="1" hangingPunct="1"/>
              <a:t>5</a:t>
            </a:fld>
            <a:endParaRPr lang="es-MX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B1E0CB-32DB-4BED-B27D-273773B00F43}" type="slidenum">
              <a:rPr lang="es-SV" altLang="es-US">
                <a:latin typeface="Calibri" panose="020F0502020204030204" pitchFamily="34" charset="0"/>
              </a:rPr>
              <a:pPr eaLnBrk="1" hangingPunct="1"/>
              <a:t>6</a:t>
            </a:fld>
            <a:endParaRPr lang="es-SV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762AC1-991E-47AA-B3CE-F21669677C55}" type="slidenum">
              <a:rPr lang="es-MX" altLang="es-US">
                <a:latin typeface="Calibri" panose="020F0502020204030204" pitchFamily="34" charset="0"/>
              </a:rPr>
              <a:pPr eaLnBrk="1" hangingPunct="1"/>
              <a:t>7</a:t>
            </a:fld>
            <a:endParaRPr lang="es-MX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A09614-1496-4781-B557-0254E3CAC4FD}" type="slidenum">
              <a:rPr lang="es-SV" altLang="es-US">
                <a:latin typeface="Calibri" panose="020F0502020204030204" pitchFamily="34" charset="0"/>
              </a:rPr>
              <a:pPr eaLnBrk="1" hangingPunct="1"/>
              <a:t>8</a:t>
            </a:fld>
            <a:endParaRPr lang="es-SV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US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AD322E-F411-4530-9C5A-F15C19D85F92}" type="slidenum">
              <a:rPr lang="es-MX" altLang="es-US">
                <a:latin typeface="Calibri" panose="020F0502020204030204" pitchFamily="34" charset="0"/>
              </a:rPr>
              <a:pPr eaLnBrk="1" hangingPunct="1"/>
              <a:t>9</a:t>
            </a:fld>
            <a:endParaRPr lang="es-MX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5125-3572-41B2-B2C3-47A2A9F703F0}" type="datetime1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0E04A-30F8-46FC-AED6-748F3655CC94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60780500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B417-E7B9-4B9B-8B2A-CCBACD01035C}" type="datetime1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5542D-48EF-4799-AC76-8031F942BBF3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368734662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2D3E-B293-4FF8-A5DE-6A7A5CD055B5}" type="datetime1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52E53-6E32-4150-84D8-49870BE7EF5A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108127667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A480-E66D-40B3-AEF4-4C25556423C8}" type="datetime1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A2E5-0FB0-44BA-80B7-AE954C908CCF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312235565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0AA4-6C64-4C4E-8615-22988C894CB9}" type="datetime1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C5241-24C0-4E19-8EB1-FECF0220D35F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184501204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6C6C-2B33-481D-9B5C-F8A13C0B311E}" type="datetime1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D32C6-623F-435C-8147-FC82CAA09B4D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67232500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4AE8-29A0-4412-8707-9AB7D940EEC3}" type="datetime1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5FBD4-02A8-4908-9B27-0C5BB7769D8B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181170643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EEAC-1419-4E74-990A-89A5C6532A9B}" type="datetime1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59011-7A7A-4B9C-BEE7-D3CE2BDFE28C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198795059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8532-B2FA-4A91-B2B3-8D9E7F102F2D}" type="datetime1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B980D-59DC-4E3A-B54C-8C6788C17F0C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219921602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1CAF-2563-4389-B174-52F43D3612CB}" type="datetime1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B7107-A231-4298-A038-0163EBD1FEBE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200159089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BBF4-89AA-4E91-8DA3-A0625D6BA2EB}" type="datetime1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81421-A02F-418A-B0C2-565B27768CD1}" type="slidenum">
              <a:rPr lang="es-MX" altLang="es-US"/>
              <a:pPr/>
              <a:t>‹Nº›</a:t>
            </a:fld>
            <a:endParaRPr lang="es-MX" altLang="es-US"/>
          </a:p>
        </p:txBody>
      </p:sp>
    </p:spTree>
    <p:extLst>
      <p:ext uri="{BB962C8B-B14F-4D97-AF65-F5344CB8AC3E}">
        <p14:creationId xmlns:p14="http://schemas.microsoft.com/office/powerpoint/2010/main" val="89319470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  <a:endParaRPr lang="es-MX" altLang="es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s-MX" altLang="es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1C2211-F31A-4894-A09E-08681238135F}" type="datetime1">
              <a:rPr lang="es-MX"/>
              <a:pPr>
                <a:defRPr/>
              </a:pPr>
              <a:t>24/02/2020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F4A116B-BBD5-4E99-923C-94BD9EC84372}" type="slidenum">
              <a:rPr lang="es-MX" altLang="es-US"/>
              <a:pPr/>
              <a:t>‹Nº›</a:t>
            </a:fld>
            <a:endParaRPr lang="es-MX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S" altLang="es-U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D609BD-551F-4814-925B-6E1A82EB901A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3" name="11 Imagen" descr="P10002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9 CuadroTexto"/>
          <p:cNvSpPr txBox="1">
            <a:spLocks noChangeArrowheads="1"/>
          </p:cNvSpPr>
          <p:nvPr/>
        </p:nvSpPr>
        <p:spPr bwMode="auto">
          <a:xfrm>
            <a:off x="503238" y="6092825"/>
            <a:ext cx="8640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s-US" sz="2000" b="1">
                <a:solidFill>
                  <a:schemeClr val="bg1"/>
                </a:solidFill>
              </a:rPr>
              <a:t>PLAN DE AGRICULTURA FAMILIAR (PAF)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68313" y="1125538"/>
            <a:ext cx="7272337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US" sz="2800" b="1"/>
              <a:t>INFORMACIÓN DE LA CADENA DE TURISMO RURAL Y ARTESANÍAS</a:t>
            </a:r>
          </a:p>
          <a:p>
            <a:pPr algn="ctr" eaLnBrk="1" hangingPunct="1"/>
            <a:r>
              <a:rPr lang="es-MX" altLang="es-US" sz="2800" b="1"/>
              <a:t> Y CRITERIOS PARA SELECCIÓN DE LOS BENEFICIARIOS</a:t>
            </a:r>
          </a:p>
        </p:txBody>
      </p:sp>
      <p:grpSp>
        <p:nvGrpSpPr>
          <p:cNvPr id="2056" name="11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2057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2059" name="2 Image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8" name="Picture 8" descr="fida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0737C1-7731-4C2F-9A2D-21F85DFD56D4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4 Diagram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262063"/>
            <a:ext cx="6303962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8" name="5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11269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11271" name="2 Image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2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70" name="Picture 8" descr="fida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09600" y="381000"/>
            <a:ext cx="7131050" cy="477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2500" b="1"/>
              <a:t>MAG-PRODEMOR CENTRAL.</a:t>
            </a:r>
            <a:r>
              <a:rPr lang="es-SV" altLang="es-US" sz="2500"/>
              <a:t> </a:t>
            </a:r>
          </a:p>
        </p:txBody>
      </p:sp>
      <p:grpSp>
        <p:nvGrpSpPr>
          <p:cNvPr id="3" name="18 Grupo"/>
          <p:cNvGrpSpPr>
            <a:grpSpLocks/>
          </p:cNvGrpSpPr>
          <p:nvPr/>
        </p:nvGrpSpPr>
        <p:grpSpPr bwMode="auto">
          <a:xfrm>
            <a:off x="990600" y="1485900"/>
            <a:ext cx="6781800" cy="5105400"/>
            <a:chOff x="990600" y="1485900"/>
            <a:chExt cx="6781800" cy="5105400"/>
          </a:xfrm>
        </p:grpSpPr>
        <p:sp>
          <p:nvSpPr>
            <p:cNvPr id="12298" name="3 Rectángulo"/>
            <p:cNvSpPr>
              <a:spLocks noChangeArrowheads="1"/>
            </p:cNvSpPr>
            <p:nvPr/>
          </p:nvSpPr>
          <p:spPr bwMode="auto">
            <a:xfrm>
              <a:off x="990600" y="5943600"/>
              <a:ext cx="6781800" cy="647700"/>
            </a:xfrm>
            <a:prstGeom prst="rect">
              <a:avLst/>
            </a:prstGeom>
            <a:solidFill>
              <a:srgbClr val="000080"/>
            </a:solidFill>
            <a:ln w="254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SV" altLang="es-US" sz="1400" b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REALIDAD ECONÓMICA  Y SOCIAL</a:t>
              </a:r>
            </a:p>
          </p:txBody>
        </p:sp>
        <p:sp>
          <p:nvSpPr>
            <p:cNvPr id="9" name="8 Flecha derecha"/>
            <p:cNvSpPr/>
            <p:nvPr/>
          </p:nvSpPr>
          <p:spPr>
            <a:xfrm rot="16200000">
              <a:off x="3765551" y="296862"/>
              <a:ext cx="1295400" cy="4968875"/>
            </a:xfrm>
            <a:prstGeom prst="rightArrow">
              <a:avLst>
                <a:gd name="adj1" fmla="val 50000"/>
                <a:gd name="adj2" fmla="val 52544"/>
              </a:avLst>
            </a:prstGeom>
            <a:solidFill>
              <a:srgbClr val="0070C0"/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>
                <a:defRPr/>
              </a:pPr>
              <a:r>
                <a:rPr lang="es-SV" sz="1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Mejorar las condiciones sociales y económicas de las familias rurales </a:t>
              </a:r>
            </a:p>
          </p:txBody>
        </p:sp>
        <p:sp>
          <p:nvSpPr>
            <p:cNvPr id="2" name="3 Rectángulo"/>
            <p:cNvSpPr/>
            <p:nvPr/>
          </p:nvSpPr>
          <p:spPr>
            <a:xfrm>
              <a:off x="2133600" y="1485900"/>
              <a:ext cx="5040313" cy="6477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DESARROLLO DE LA FAMILIA RURAL</a:t>
              </a:r>
            </a:p>
          </p:txBody>
        </p:sp>
        <p:sp>
          <p:nvSpPr>
            <p:cNvPr id="7174" name="Rectangle 14"/>
            <p:cNvSpPr>
              <a:spLocks noChangeArrowheads="1"/>
            </p:cNvSpPr>
            <p:nvPr/>
          </p:nvSpPr>
          <p:spPr bwMode="auto">
            <a:xfrm rot="-5400000">
              <a:off x="533400" y="4114800"/>
              <a:ext cx="2514600" cy="11430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SV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Desarrollo del Capital </a:t>
              </a:r>
            </a:p>
            <a:p>
              <a:pPr algn="ctr">
                <a:defRPr/>
              </a:pPr>
              <a:r>
                <a:rPr lang="es-SV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Humano y Social</a:t>
              </a:r>
              <a:endParaRPr lang="es-ES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5" name="Rectangle 15"/>
            <p:cNvSpPr>
              <a:spLocks noChangeArrowheads="1"/>
            </p:cNvSpPr>
            <p:nvPr/>
          </p:nvSpPr>
          <p:spPr bwMode="auto">
            <a:xfrm rot="-5400000">
              <a:off x="3086100" y="4076700"/>
              <a:ext cx="2514600" cy="12192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SV">
                  <a:solidFill>
                    <a:schemeClr val="bg1"/>
                  </a:solidFill>
                  <a:latin typeface="Arial" charset="0"/>
                  <a:cs typeface="Arial" charset="0"/>
                </a:rPr>
                <a:t>Desarrollo de Negocios </a:t>
              </a:r>
            </a:p>
            <a:p>
              <a:pPr algn="ctr">
                <a:defRPr/>
              </a:pPr>
              <a:r>
                <a:rPr lang="es-SV">
                  <a:solidFill>
                    <a:schemeClr val="bg1"/>
                  </a:solidFill>
                  <a:latin typeface="Arial" charset="0"/>
                  <a:cs typeface="Arial" charset="0"/>
                </a:rPr>
                <a:t>y Micro Empresas </a:t>
              </a:r>
            </a:p>
            <a:p>
              <a:pPr algn="ctr">
                <a:defRPr/>
              </a:pPr>
              <a:r>
                <a:rPr lang="es-SV">
                  <a:solidFill>
                    <a:schemeClr val="bg1"/>
                  </a:solidFill>
                  <a:latin typeface="Arial" charset="0"/>
                  <a:cs typeface="Arial" charset="0"/>
                </a:rPr>
                <a:t>Rurales</a:t>
              </a:r>
              <a:r>
                <a:rPr lang="es-ES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7176" name="Rectangle 16"/>
            <p:cNvSpPr>
              <a:spLocks noChangeArrowheads="1"/>
            </p:cNvSpPr>
            <p:nvPr/>
          </p:nvSpPr>
          <p:spPr bwMode="auto">
            <a:xfrm rot="-5400000">
              <a:off x="1790700" y="4076700"/>
              <a:ext cx="2514600" cy="12192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SV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Producción Sustentable </a:t>
              </a:r>
            </a:p>
            <a:p>
              <a:pPr algn="ctr">
                <a:defRPr/>
              </a:pPr>
              <a:r>
                <a:rPr lang="es-SV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y Manejo de los </a:t>
              </a:r>
            </a:p>
            <a:p>
              <a:pPr algn="ctr">
                <a:defRPr/>
              </a:pPr>
              <a:r>
                <a:rPr lang="es-SV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Recursos Naturales</a:t>
              </a:r>
              <a:r>
                <a:rPr lang="es-E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7177" name="Rectangle 17"/>
            <p:cNvSpPr>
              <a:spLocks noChangeArrowheads="1"/>
            </p:cNvSpPr>
            <p:nvPr/>
          </p:nvSpPr>
          <p:spPr bwMode="auto">
            <a:xfrm rot="-5400000">
              <a:off x="4381500" y="4076700"/>
              <a:ext cx="2514600" cy="12192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SV">
                  <a:solidFill>
                    <a:schemeClr val="bg1"/>
                  </a:solidFill>
                  <a:latin typeface="Arial" charset="0"/>
                  <a:cs typeface="Arial" charset="0"/>
                </a:rPr>
                <a:t>Servicios Financieros </a:t>
              </a:r>
            </a:p>
            <a:p>
              <a:pPr algn="ctr">
                <a:defRPr/>
              </a:pPr>
              <a:r>
                <a:rPr lang="es-SV">
                  <a:solidFill>
                    <a:schemeClr val="bg1"/>
                  </a:solidFill>
                  <a:latin typeface="Arial" charset="0"/>
                  <a:cs typeface="Arial" charset="0"/>
                </a:rPr>
                <a:t>Rurales</a:t>
              </a:r>
              <a:endParaRPr lang="es-ES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8" name="Rectangle 18"/>
            <p:cNvSpPr>
              <a:spLocks noChangeArrowheads="1"/>
            </p:cNvSpPr>
            <p:nvPr/>
          </p:nvSpPr>
          <p:spPr bwMode="auto">
            <a:xfrm rot="-5400000">
              <a:off x="5676900" y="4076700"/>
              <a:ext cx="2514600" cy="12192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SV">
                  <a:solidFill>
                    <a:schemeClr val="bg1"/>
                  </a:solidFill>
                  <a:latin typeface="Arial" charset="0"/>
                  <a:cs typeface="Arial" charset="0"/>
                </a:rPr>
                <a:t>Dirección y </a:t>
              </a:r>
            </a:p>
            <a:p>
              <a:pPr algn="ctr">
                <a:defRPr/>
              </a:pPr>
              <a:r>
                <a:rPr lang="es-SV">
                  <a:solidFill>
                    <a:schemeClr val="bg1"/>
                  </a:solidFill>
                  <a:latin typeface="Arial" charset="0"/>
                  <a:cs typeface="Arial" charset="0"/>
                </a:rPr>
                <a:t>Administración</a:t>
              </a:r>
              <a:endParaRPr lang="es-ES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292" name="12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12294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12296" name="2 Imag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7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295" name="Picture 8" descr="fida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" name="17 Conector recto"/>
          <p:cNvCxnSpPr/>
          <p:nvPr/>
        </p:nvCxnSpPr>
        <p:spPr>
          <a:xfrm>
            <a:off x="684213" y="908050"/>
            <a:ext cx="6191250" cy="0"/>
          </a:xfrm>
          <a:prstGeom prst="line">
            <a:avLst/>
          </a:prstGeom>
          <a:ln w="31750" cmpd="thickThin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Rectángulo"/>
          <p:cNvSpPr>
            <a:spLocks noChangeArrowheads="1"/>
          </p:cNvSpPr>
          <p:nvPr/>
        </p:nvSpPr>
        <p:spPr bwMode="auto">
          <a:xfrm>
            <a:off x="323850" y="647700"/>
            <a:ext cx="6192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2500" b="1"/>
              <a:t>EJES TRANSVERSALES.</a:t>
            </a:r>
            <a:endParaRPr lang="es-MX" altLang="es-US" sz="2500" b="1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2C73B3-C0F7-4F78-9A26-8AE03BFC2CAA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10 Diagram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1828800"/>
            <a:ext cx="6353175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7" name="11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13319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13321" name="2 Image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0" name="Picture 8" descr="fida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16 Conector recto"/>
          <p:cNvCxnSpPr/>
          <p:nvPr/>
        </p:nvCxnSpPr>
        <p:spPr>
          <a:xfrm>
            <a:off x="396875" y="1196975"/>
            <a:ext cx="6191250" cy="0"/>
          </a:xfrm>
          <a:prstGeom prst="line">
            <a:avLst/>
          </a:prstGeom>
          <a:ln w="31750" cmpd="thickThin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jeto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9"/>
          <a:stretch>
            <a:fillRect/>
          </a:stretch>
        </p:blipFill>
        <p:spPr bwMode="auto">
          <a:xfrm>
            <a:off x="323850" y="549275"/>
            <a:ext cx="8135938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7 Rectángulo"/>
          <p:cNvSpPr>
            <a:spLocks noChangeArrowheads="1"/>
          </p:cNvSpPr>
          <p:nvPr/>
        </p:nvSpPr>
        <p:spPr bwMode="auto">
          <a:xfrm>
            <a:off x="250825" y="260350"/>
            <a:ext cx="7129463" cy="862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2500" b="1"/>
              <a:t>ÁREA DE INFLUENCIA </a:t>
            </a:r>
          </a:p>
          <a:p>
            <a:pPr eaLnBrk="1" hangingPunct="1"/>
            <a:r>
              <a:rPr lang="es-SV" altLang="es-US" sz="2500" b="1"/>
              <a:t>PROYECTOS DE DESARROLLO RURAL. </a:t>
            </a:r>
            <a:endParaRPr lang="es-MX" altLang="es-US" sz="2500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E7CC30-14E3-45BB-B512-ED2BF315B894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250825" y="1125538"/>
            <a:ext cx="6191250" cy="0"/>
          </a:xfrm>
          <a:prstGeom prst="line">
            <a:avLst/>
          </a:prstGeom>
          <a:ln w="31750" cmpd="thickThin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4463" y="304800"/>
            <a:ext cx="7883525" cy="477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US" sz="2500" b="1"/>
              <a:t>CRITERIOS DE SELECCIÓN DE BENEFICIARIOS.</a:t>
            </a:r>
            <a:endParaRPr lang="es-SV" altLang="es-US" sz="2500" b="1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850" y="1304925"/>
            <a:ext cx="84963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lphaUcPeriod"/>
            </a:pPr>
            <a:r>
              <a:rPr lang="es-SV" altLang="es-US" sz="1500"/>
              <a:t>Estar dentro de la zona de influencia del Proyecto.</a:t>
            </a:r>
            <a:r>
              <a:rPr lang="es-MX" altLang="es-US" sz="1500"/>
              <a:t> </a:t>
            </a: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lphaUcPeriod"/>
            </a:pPr>
            <a:r>
              <a:rPr lang="es-MX" altLang="es-US" sz="1500"/>
              <a:t>En condición de pobreza.</a:t>
            </a: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lphaUcPeriod"/>
            </a:pPr>
            <a:r>
              <a:rPr lang="es-MX" altLang="es-US" sz="1500"/>
              <a:t>Estar constituido organizativamente.</a:t>
            </a: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lphaUcPeriod"/>
            </a:pPr>
            <a:r>
              <a:rPr lang="es-MX" altLang="es-US" sz="1500"/>
              <a:t>De preferencia con iniciativas económico-productivas en desarrollo.</a:t>
            </a: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lphaUcPeriod"/>
            </a:pPr>
            <a:r>
              <a:rPr lang="es-MX" altLang="es-US" sz="1500"/>
              <a:t>Capacidad de aportar una contrapartida: especie, mano de obra no calificada, otras formas ó contar con aliados estratégicos.</a:t>
            </a: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lphaUcPeriod"/>
            </a:pPr>
            <a:r>
              <a:rPr lang="es-MX" altLang="es-US" sz="1500"/>
              <a:t>Disposición a participar en procesos de elaboración de Diagnóstico, Fortalecimiento Organizacional, Plan de Negocios y Seguimiento. </a:t>
            </a: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lphaUcPeriod"/>
            </a:pPr>
            <a:r>
              <a:rPr lang="es-MX" altLang="es-US" sz="1500"/>
              <a:t>Disponibilidad a la incorporación de mujeres y jóvenes a las estructuras de la organización y a negocios de manera real y efectiva.</a:t>
            </a: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lphaUcPeriod"/>
            </a:pPr>
            <a:r>
              <a:rPr lang="es-MX" altLang="es-US" sz="1500"/>
              <a:t>Iniciativas productivas acordes con el medio ambiente.</a:t>
            </a: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lphaUcPeriod"/>
            </a:pPr>
            <a:r>
              <a:rPr lang="es-MX" altLang="es-US" sz="1500"/>
              <a:t>Cumplimiento de las normas y disposiciones de protección al medio ambiente, sanitarias y legales aplicables a la naturaleza del negocio.</a:t>
            </a:r>
            <a:endParaRPr lang="es-ES" altLang="es-US" sz="1500"/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lphaUcPeriod"/>
            </a:pPr>
            <a:endParaRPr lang="es-ES" altLang="es-US" sz="1500" b="1"/>
          </a:p>
        </p:txBody>
      </p:sp>
      <p:grpSp>
        <p:nvGrpSpPr>
          <p:cNvPr id="15364" name="3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15366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15368" name="2 Imag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9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367" name="Picture 8" descr="fida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" name="15 Conector recto"/>
          <p:cNvCxnSpPr/>
          <p:nvPr/>
        </p:nvCxnSpPr>
        <p:spPr>
          <a:xfrm>
            <a:off x="250825" y="836613"/>
            <a:ext cx="7416800" cy="0"/>
          </a:xfrm>
          <a:prstGeom prst="line">
            <a:avLst/>
          </a:prstGeom>
          <a:ln w="31750" cmpd="thickThin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0CD007-F28B-40F8-8894-6FBCF9009EE6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16387" name="4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16391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16393" name="2 Imag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4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2" name="Picture 8" descr="fida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9 CuadroTexto"/>
          <p:cNvSpPr txBox="1">
            <a:spLocks noChangeArrowheads="1"/>
          </p:cNvSpPr>
          <p:nvPr/>
        </p:nvSpPr>
        <p:spPr bwMode="auto">
          <a:xfrm>
            <a:off x="1042988" y="2205038"/>
            <a:ext cx="37449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US" sz="5000" b="1"/>
              <a:t>GRACIAS.</a:t>
            </a:r>
          </a:p>
        </p:txBody>
      </p:sp>
      <p:sp>
        <p:nvSpPr>
          <p:cNvPr id="16389" name="10 CuadroTexto"/>
          <p:cNvSpPr txBox="1">
            <a:spLocks noChangeArrowheads="1"/>
          </p:cNvSpPr>
          <p:nvPr/>
        </p:nvSpPr>
        <p:spPr bwMode="auto">
          <a:xfrm>
            <a:off x="965200" y="3573463"/>
            <a:ext cx="7135813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US" sz="2200" b="1"/>
              <a:t>Napoleón Ramírez</a:t>
            </a:r>
          </a:p>
          <a:p>
            <a:pPr eaLnBrk="1" hangingPunct="1"/>
            <a:endParaRPr lang="es-MX" altLang="es-US" sz="2200" b="1"/>
          </a:p>
          <a:p>
            <a:pPr eaLnBrk="1" hangingPunct="1"/>
            <a:r>
              <a:rPr lang="es-MX" altLang="es-US" sz="2200" b="1"/>
              <a:t>Tel. 2228 6069 / 2228 0918 (Santa Tecla, La Libertad)</a:t>
            </a:r>
          </a:p>
          <a:p>
            <a:pPr eaLnBrk="1" hangingPunct="1"/>
            <a:r>
              <a:rPr lang="es-MX" altLang="es-US" sz="2200" b="1"/>
              <a:t>2393 0852-55 (San Vicente)</a:t>
            </a:r>
          </a:p>
          <a:p>
            <a:pPr eaLnBrk="1" hangingPunct="1"/>
            <a:r>
              <a:rPr lang="es-MX" altLang="es-US" sz="2200" b="1"/>
              <a:t>Correo:  mnramirez5@hotmail.com </a:t>
            </a:r>
          </a:p>
          <a:p>
            <a:pPr eaLnBrk="1" hangingPunct="1"/>
            <a:endParaRPr lang="es-MX" altLang="es-US" sz="2200" b="1"/>
          </a:p>
        </p:txBody>
      </p:sp>
      <p:cxnSp>
        <p:nvCxnSpPr>
          <p:cNvPr id="12" name="11 Conector recto"/>
          <p:cNvCxnSpPr/>
          <p:nvPr/>
        </p:nvCxnSpPr>
        <p:spPr>
          <a:xfrm>
            <a:off x="1042988" y="3213100"/>
            <a:ext cx="3673475" cy="0"/>
          </a:xfrm>
          <a:prstGeom prst="line">
            <a:avLst/>
          </a:prstGeom>
          <a:ln w="31750" cmpd="thickThin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PAF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76250"/>
            <a:ext cx="76311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288" y="6181725"/>
            <a:ext cx="8604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US" sz="1100">
                <a:cs typeface="Times New Roman" panose="02020603050405020304" pitchFamily="18" charset="0"/>
              </a:rPr>
              <a:t>Fuente: Documento: Plan </a:t>
            </a:r>
            <a:r>
              <a:rPr lang="es-SV" altLang="es-US" sz="1100">
                <a:cs typeface="Times New Roman" panose="02020603050405020304" pitchFamily="18" charset="0"/>
              </a:rPr>
              <a:t>de Agricultura Familiar y Emprendedurismo Rural para la Seguridad Alimentaria y Nutricional.   </a:t>
            </a:r>
          </a:p>
          <a:p>
            <a:pPr algn="ctr" eaLnBrk="1" hangingPunct="1"/>
            <a:r>
              <a:rPr lang="es-SV" altLang="es-US" sz="1100">
                <a:cs typeface="Times New Roman" panose="02020603050405020304" pitchFamily="18" charset="0"/>
              </a:rPr>
              <a:t>Ministerio de Agricultura y Ganader</a:t>
            </a:r>
            <a:r>
              <a:rPr lang="es-SV" altLang="es-US" sz="1100">
                <a:latin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s-SV" altLang="es-US" sz="1100">
                <a:cs typeface="Times New Roman" panose="02020603050405020304" pitchFamily="18" charset="0"/>
              </a:rPr>
              <a:t>a (MAG)</a:t>
            </a:r>
            <a:endParaRPr lang="es-SV" altLang="es-US" sz="1100">
              <a:latin typeface="Calibri" panose="020F0502020204030204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1C0EA1-0B1D-400A-A374-FB57F992E446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3077" name="8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3078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3080" name="2 Image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9" name="Picture 8" descr="fida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50825" y="908050"/>
            <a:ext cx="6265863" cy="792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MX" sz="3000" b="1" dirty="0">
              <a:solidFill>
                <a:schemeClr val="tx1"/>
              </a:solidFill>
            </a:endParaRPr>
          </a:p>
        </p:txBody>
      </p:sp>
      <p:sp>
        <p:nvSpPr>
          <p:cNvPr id="4099" name="7 Rectángulo"/>
          <p:cNvSpPr>
            <a:spLocks noChangeArrowheads="1"/>
          </p:cNvSpPr>
          <p:nvPr/>
        </p:nvSpPr>
        <p:spPr bwMode="auto">
          <a:xfrm>
            <a:off x="250825" y="260350"/>
            <a:ext cx="7489825" cy="477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2500" b="1"/>
              <a:t>ESTRATEGIA DE INTERVENCIÓN PAF.</a:t>
            </a:r>
            <a:endParaRPr lang="es-MX" altLang="es-US" sz="2500" b="1"/>
          </a:p>
        </p:txBody>
      </p:sp>
      <p:pic>
        <p:nvPicPr>
          <p:cNvPr id="29700" name="Imagen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81075"/>
            <a:ext cx="74898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F56DA6-4C2C-43E0-B4F9-5CDF3E34999B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4102" name="8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4104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4106" name="2 Image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7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5" name="Picture 8" descr="fida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14 Conector recto"/>
          <p:cNvCxnSpPr/>
          <p:nvPr/>
        </p:nvCxnSpPr>
        <p:spPr>
          <a:xfrm>
            <a:off x="323850" y="765175"/>
            <a:ext cx="6191250" cy="0"/>
          </a:xfrm>
          <a:prstGeom prst="line">
            <a:avLst/>
          </a:prstGeom>
          <a:ln w="31750" cmpd="thickThin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C11BAF-C24D-42F6-B2DD-F6DFD63650E8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4 Diagram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328738"/>
            <a:ext cx="7356475" cy="52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7 Rectángulo"/>
          <p:cNvSpPr>
            <a:spLocks noChangeArrowheads="1"/>
          </p:cNvSpPr>
          <p:nvPr/>
        </p:nvSpPr>
        <p:spPr bwMode="auto">
          <a:xfrm>
            <a:off x="179388" y="260350"/>
            <a:ext cx="6408737" cy="862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2500" b="1"/>
              <a:t>DEPENDENCIAS RESPONSABLES DE CADENAS PRODUCTIVAS.</a:t>
            </a:r>
            <a:endParaRPr lang="es-MX" altLang="es-US" sz="2500" b="1"/>
          </a:p>
        </p:txBody>
      </p:sp>
      <p:grpSp>
        <p:nvGrpSpPr>
          <p:cNvPr id="5125" name="9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5127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5129" name="2 Image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8" name="Picture 8" descr="fida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14 Conector recto"/>
          <p:cNvCxnSpPr/>
          <p:nvPr/>
        </p:nvCxnSpPr>
        <p:spPr>
          <a:xfrm>
            <a:off x="250825" y="1125538"/>
            <a:ext cx="6191250" cy="0"/>
          </a:xfrm>
          <a:prstGeom prst="line">
            <a:avLst/>
          </a:prstGeom>
          <a:ln w="31750" cmpd="thickThin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724400"/>
            <a:ext cx="2130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24400"/>
            <a:ext cx="24352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san sebast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4724400"/>
            <a:ext cx="2390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12 Imagen" descr="3 Foto048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7003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D39BD0-1F3B-4A95-8138-29F98C8269A2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187450" y="1557338"/>
            <a:ext cx="6624638" cy="180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CADENAS DE TURISMO RURAL Y ARTESANÍAS</a:t>
            </a:r>
          </a:p>
        </p:txBody>
      </p:sp>
      <p:sp>
        <p:nvSpPr>
          <p:cNvPr id="6152" name="8 CuadroTexto"/>
          <p:cNvSpPr txBox="1">
            <a:spLocks noChangeArrowheads="1"/>
          </p:cNvSpPr>
          <p:nvPr/>
        </p:nvSpPr>
        <p:spPr bwMode="auto">
          <a:xfrm>
            <a:off x="4024313" y="4221163"/>
            <a:ext cx="4940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s-US" sz="2200" b="1">
                <a:solidFill>
                  <a:schemeClr val="bg1"/>
                </a:solidFill>
              </a:rPr>
              <a:t>PLAN DE AGRICULTURA FAMILIAR</a:t>
            </a:r>
          </a:p>
        </p:txBody>
      </p:sp>
      <p:grpSp>
        <p:nvGrpSpPr>
          <p:cNvPr id="6153" name="12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6154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6156" name="2 Image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7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5" name="Picture 8" descr="fida_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3" y="-26988"/>
            <a:ext cx="5122863" cy="11430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Cadena de Turismo Rural</a:t>
            </a:r>
            <a:br>
              <a:rPr lang="es-SV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2500" dirty="0" smtClean="0"/>
              <a:t>$2.2 Millones</a:t>
            </a:r>
            <a:endParaRPr lang="es-SV" sz="25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C8C9F5-FDDB-4647-BE00-DBC6EF1F9C46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7173" name="4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7174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7176" name="2 Image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7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75" name="Picture 8" descr="fida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50825" y="620713"/>
            <a:ext cx="6553200" cy="792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 CADENA TURISMO RURAL.</a:t>
            </a:r>
            <a:endParaRPr lang="es-MX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395288" y="2008188"/>
            <a:ext cx="82788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Calibri" panose="020F0502020204030204" pitchFamily="34" charset="0"/>
              <a:buAutoNum type="alphaUcPeriod"/>
            </a:pPr>
            <a:r>
              <a:rPr lang="es-SV" altLang="es-US" sz="2000"/>
              <a:t>Ingresos por incremento de productividad: 	$1.4 Millones</a:t>
            </a:r>
            <a:endParaRPr lang="es-SV" altLang="es-US" sz="2000">
              <a:cs typeface="Calibri" panose="020F0502020204030204" pitchFamily="34" charset="0"/>
            </a:endParaRPr>
          </a:p>
          <a:p>
            <a:pPr algn="just">
              <a:buFont typeface="Calibri" panose="020F0502020204030204" pitchFamily="34" charset="0"/>
              <a:buAutoNum type="alphaUcPeriod"/>
            </a:pPr>
            <a:r>
              <a:rPr lang="es-SV" altLang="es-US" sz="2000"/>
              <a:t>Incremento ingresos por empleo: $0.8 Millones</a:t>
            </a:r>
          </a:p>
          <a:p>
            <a:pPr algn="just">
              <a:buFont typeface="Calibri" panose="020F0502020204030204" pitchFamily="34" charset="0"/>
              <a:buAutoNum type="alphaUcPeriod"/>
            </a:pPr>
            <a:r>
              <a:rPr lang="es-SV" altLang="es-US" sz="2000"/>
              <a:t>2800 beneficiarios</a:t>
            </a:r>
          </a:p>
          <a:p>
            <a:pPr algn="just">
              <a:buFont typeface="Calibri" panose="020F0502020204030204" pitchFamily="34" charset="0"/>
              <a:buAutoNum type="alphaUcPeriod"/>
            </a:pPr>
            <a:r>
              <a:rPr lang="es-SV" altLang="es-US" sz="2000"/>
              <a:t>560 nuevos empleos</a:t>
            </a:r>
          </a:p>
          <a:p>
            <a:pPr algn="just">
              <a:buFont typeface="Calibri" panose="020F0502020204030204" pitchFamily="34" charset="0"/>
              <a:buAutoNum type="alphaUcPeriod"/>
            </a:pPr>
            <a:endParaRPr lang="es-MX" altLang="es-US" sz="200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D91780-A1A3-4113-976E-C7C710828ABD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8197" name="5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8200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8202" name="2 Imag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3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1" name="Picture 8" descr="fida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" name="13 Conector recto"/>
          <p:cNvCxnSpPr/>
          <p:nvPr/>
        </p:nvCxnSpPr>
        <p:spPr>
          <a:xfrm>
            <a:off x="396875" y="1268413"/>
            <a:ext cx="6191250" cy="0"/>
          </a:xfrm>
          <a:prstGeom prst="line">
            <a:avLst/>
          </a:prstGeom>
          <a:ln w="31750" cmpd="thickThin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95288" y="3627438"/>
            <a:ext cx="8278812" cy="21240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marL="457200" indent="-457200" algn="ctr" eaLnBrk="0" hangingPunct="0">
              <a:defRPr/>
            </a:pPr>
            <a:endParaRPr lang="es-MX" sz="2200" b="1" dirty="0">
              <a:latin typeface="Arial" pitchFamily="34" charset="0"/>
              <a:cs typeface="Arial" pitchFamily="34" charset="0"/>
            </a:endParaRPr>
          </a:p>
          <a:p>
            <a:pPr marL="457200" indent="-457200" algn="ctr" eaLnBrk="0" hangingPunct="0">
              <a:defRPr/>
            </a:pPr>
            <a:r>
              <a:rPr lang="es-SV" sz="2200" b="1" dirty="0">
                <a:latin typeface="Arial" pitchFamily="34" charset="0"/>
                <a:cs typeface="Arial" pitchFamily="34" charset="0"/>
              </a:rPr>
              <a:t>	Total </a:t>
            </a:r>
            <a:r>
              <a:rPr lang="es-SV" sz="2200" b="1" dirty="0">
                <a:latin typeface="Arial" pitchFamily="34" charset="0"/>
                <a:cs typeface="Arial" pitchFamily="34" charset="0"/>
              </a:rPr>
              <a:t>de ingresos a generar en la cadena de </a:t>
            </a:r>
            <a:endParaRPr lang="es-SV" sz="2200" b="1" dirty="0">
              <a:latin typeface="Arial" pitchFamily="34" charset="0"/>
              <a:cs typeface="Arial" pitchFamily="34" charset="0"/>
            </a:endParaRPr>
          </a:p>
          <a:p>
            <a:pPr marL="457200" indent="-457200" algn="ctr" eaLnBrk="0" hangingPunct="0">
              <a:defRPr/>
            </a:pPr>
            <a:r>
              <a:rPr lang="es-SV" sz="2200" b="1" dirty="0">
                <a:latin typeface="Arial" pitchFamily="34" charset="0"/>
                <a:cs typeface="Arial" pitchFamily="34" charset="0"/>
              </a:rPr>
              <a:t>Turismo </a:t>
            </a:r>
            <a:r>
              <a:rPr lang="es-SV" sz="2200" b="1" dirty="0">
                <a:latin typeface="Arial" pitchFamily="34" charset="0"/>
                <a:cs typeface="Arial" pitchFamily="34" charset="0"/>
              </a:rPr>
              <a:t>Rural: </a:t>
            </a:r>
            <a:endParaRPr lang="es-SV" sz="2200" b="1" dirty="0">
              <a:latin typeface="Arial" pitchFamily="34" charset="0"/>
              <a:cs typeface="Arial" pitchFamily="34" charset="0"/>
            </a:endParaRPr>
          </a:p>
          <a:p>
            <a:pPr marL="457200" indent="-457200" algn="ctr" eaLnBrk="0" hangingPunct="0">
              <a:defRPr/>
            </a:pPr>
            <a:r>
              <a:rPr lang="es-SV" sz="2200" b="1" dirty="0">
                <a:latin typeface="Arial" pitchFamily="34" charset="0"/>
                <a:cs typeface="Arial" pitchFamily="34" charset="0"/>
              </a:rPr>
              <a:t>	</a:t>
            </a:r>
            <a:endParaRPr lang="es-SV" sz="2200" b="1" dirty="0">
              <a:latin typeface="Arial" pitchFamily="34" charset="0"/>
              <a:cs typeface="Arial" pitchFamily="34" charset="0"/>
            </a:endParaRPr>
          </a:p>
          <a:p>
            <a:pPr marL="457200" indent="-457200" algn="ctr" eaLnBrk="0" hangingPunct="0">
              <a:defRPr/>
            </a:pPr>
            <a:r>
              <a:rPr lang="es-SV" sz="2200" b="1" dirty="0">
                <a:latin typeface="Arial" pitchFamily="34" charset="0"/>
                <a:cs typeface="Arial" pitchFamily="34" charset="0"/>
              </a:rPr>
              <a:t>	$</a:t>
            </a:r>
            <a:r>
              <a:rPr lang="es-SV" sz="2200" b="1" dirty="0">
                <a:latin typeface="Arial" pitchFamily="34" charset="0"/>
                <a:cs typeface="Arial" pitchFamily="34" charset="0"/>
              </a:rPr>
              <a:t>2.2 </a:t>
            </a:r>
            <a:r>
              <a:rPr lang="es-SV" sz="2200" b="1" dirty="0">
                <a:latin typeface="Arial" pitchFamily="34" charset="0"/>
                <a:cs typeface="Arial" pitchFamily="34" charset="0"/>
              </a:rPr>
              <a:t>Millones</a:t>
            </a:r>
          </a:p>
          <a:p>
            <a:pPr marL="457200" indent="-457200" algn="ctr" eaLnBrk="0" hangingPunct="0">
              <a:defRPr/>
            </a:pPr>
            <a:endParaRPr lang="es-SV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5 Imagen" descr="P10100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7625" y="-26988"/>
            <a:ext cx="5124450" cy="11430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2500" b="1" dirty="0" smtClean="0"/>
              <a:t>Cadena de Artesanías</a:t>
            </a:r>
            <a:br>
              <a:rPr lang="es-SV" sz="2500" b="1" dirty="0" smtClean="0"/>
            </a:br>
            <a:r>
              <a:rPr lang="es-SV" sz="2500" dirty="0" smtClean="0"/>
              <a:t>$2.6 Millones</a:t>
            </a:r>
            <a:endParaRPr lang="es-SV" sz="25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2625A7-55EE-4E1C-8013-E2AD61951DE9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9221" name="4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9222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9224" name="2 Image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5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3" name="Picture 8" descr="fida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50825" y="620713"/>
            <a:ext cx="6049963" cy="792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 CADENA DE ARTESANÍAS.</a:t>
            </a:r>
            <a:endParaRPr lang="es-MX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914B6D-D492-4285-B6D5-1790C58B84E4}" type="slidenum">
              <a:rPr lang="es-MX" altLang="es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s-MX" altLang="es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395288" y="2143125"/>
            <a:ext cx="74898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just">
              <a:buFont typeface="+mj-lt"/>
              <a:buAutoNum type="alphaUcPeriod"/>
              <a:defRPr/>
            </a:pPr>
            <a:r>
              <a:rPr lang="es-SV" sz="2000" dirty="0">
                <a:ea typeface="Calibri" pitchFamily="34" charset="0"/>
              </a:rPr>
              <a:t>Ingresos por Incremento de productividad: $1.4 Millones</a:t>
            </a:r>
            <a:endParaRPr lang="es-MX" sz="2000" dirty="0"/>
          </a:p>
          <a:p>
            <a:pPr marL="457200" indent="-457200" algn="just" eaLnBrk="0" hangingPunct="0">
              <a:buFont typeface="+mj-lt"/>
              <a:buAutoNum type="alphaUcPeriod"/>
              <a:defRPr/>
            </a:pPr>
            <a:r>
              <a:rPr lang="es-SV" sz="2000" dirty="0">
                <a:ea typeface="Calibri" pitchFamily="34" charset="0"/>
              </a:rPr>
              <a:t>Incremento ingresos por empleo $1.2 Millones</a:t>
            </a:r>
            <a:endParaRPr lang="es-MX" sz="2000" dirty="0"/>
          </a:p>
          <a:p>
            <a:pPr marL="457200" indent="-457200" algn="just" eaLnBrk="0" hangingPunct="0">
              <a:buFont typeface="+mj-lt"/>
              <a:buAutoNum type="alphaUcPeriod"/>
              <a:defRPr/>
            </a:pPr>
            <a:r>
              <a:rPr lang="es-SV" sz="2000" dirty="0">
                <a:ea typeface="Calibri" pitchFamily="34" charset="0"/>
              </a:rPr>
              <a:t>2800 beneficiarios</a:t>
            </a:r>
            <a:endParaRPr lang="es-MX" sz="2000" dirty="0"/>
          </a:p>
          <a:p>
            <a:pPr marL="457200" indent="-457200" algn="just" eaLnBrk="0" hangingPunct="0">
              <a:buFont typeface="+mj-lt"/>
              <a:buAutoNum type="alphaUcPeriod"/>
              <a:defRPr/>
            </a:pPr>
            <a:r>
              <a:rPr lang="es-SV" sz="2000" dirty="0">
                <a:ea typeface="Calibri" pitchFamily="34" charset="0"/>
              </a:rPr>
              <a:t>840 nuevos empleos</a:t>
            </a:r>
          </a:p>
          <a:p>
            <a:pPr algn="just" eaLnBrk="0" hangingPunct="0">
              <a:defRPr/>
            </a:pPr>
            <a:endParaRPr lang="es-MX" sz="2000" dirty="0"/>
          </a:p>
        </p:txBody>
      </p:sp>
      <p:grpSp>
        <p:nvGrpSpPr>
          <p:cNvPr id="10245" name="5 Grupo"/>
          <p:cNvGrpSpPr>
            <a:grpSpLocks/>
          </p:cNvGrpSpPr>
          <p:nvPr/>
        </p:nvGrpSpPr>
        <p:grpSpPr bwMode="auto">
          <a:xfrm>
            <a:off x="7954963" y="44450"/>
            <a:ext cx="1009650" cy="2160588"/>
            <a:chOff x="7954963" y="44450"/>
            <a:chExt cx="1009650" cy="2160414"/>
          </a:xfrm>
        </p:grpSpPr>
        <p:grpSp>
          <p:nvGrpSpPr>
            <p:cNvPr id="10248" name="9 Grupo"/>
            <p:cNvGrpSpPr>
              <a:grpSpLocks/>
            </p:cNvGrpSpPr>
            <p:nvPr/>
          </p:nvGrpSpPr>
          <p:grpSpPr bwMode="auto">
            <a:xfrm>
              <a:off x="7954963" y="44450"/>
              <a:ext cx="1009650" cy="1412875"/>
              <a:chOff x="7955289" y="188640"/>
              <a:chExt cx="1009199" cy="1413226"/>
            </a:xfrm>
          </p:grpSpPr>
          <p:pic>
            <p:nvPicPr>
              <p:cNvPr id="10250" name="2 Imag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5" b="-125"/>
              <a:stretch>
                <a:fillRect/>
              </a:stretch>
            </p:blipFill>
            <p:spPr bwMode="auto">
              <a:xfrm>
                <a:off x="7956376" y="188640"/>
                <a:ext cx="1008112" cy="66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1" name="Imagen 18" descr="NEW LOGO ULTIMA VERSION II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289" y="908720"/>
                <a:ext cx="1009199" cy="69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49" name="Picture 8" descr="fida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84784"/>
              <a:ext cx="9906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" name="13 Conector recto"/>
          <p:cNvCxnSpPr/>
          <p:nvPr/>
        </p:nvCxnSpPr>
        <p:spPr>
          <a:xfrm>
            <a:off x="396875" y="1268413"/>
            <a:ext cx="6191250" cy="0"/>
          </a:xfrm>
          <a:prstGeom prst="line">
            <a:avLst/>
          </a:prstGeom>
          <a:ln w="31750" cmpd="thickThin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39750" y="4214813"/>
            <a:ext cx="7848600" cy="144621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SV" sz="2200" b="1" dirty="0">
                <a:latin typeface="Arial" pitchFamily="34" charset="0"/>
                <a:ea typeface="Calibri" pitchFamily="34" charset="0"/>
                <a:cs typeface="Arial" pitchFamily="34" charset="0"/>
              </a:rPr>
              <a:t>Total </a:t>
            </a:r>
            <a:r>
              <a:rPr lang="es-SV" sz="2200" b="1" dirty="0">
                <a:latin typeface="Arial" pitchFamily="34" charset="0"/>
                <a:ea typeface="Calibri" pitchFamily="34" charset="0"/>
                <a:cs typeface="Arial" pitchFamily="34" charset="0"/>
              </a:rPr>
              <a:t>de ingresos a generar por la Cadena de Artesanías: </a:t>
            </a:r>
          </a:p>
          <a:p>
            <a:pPr algn="ctr" eaLnBrk="0" hangingPunct="0">
              <a:defRPr/>
            </a:pPr>
            <a:endParaRPr lang="es-SV" sz="22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SV" sz="2200" b="1" dirty="0">
                <a:latin typeface="Arial" pitchFamily="34" charset="0"/>
                <a:ea typeface="Calibri" pitchFamily="34" charset="0"/>
                <a:cs typeface="Arial" pitchFamily="34" charset="0"/>
              </a:rPr>
              <a:t>$</a:t>
            </a:r>
            <a:r>
              <a:rPr lang="es-SV" sz="2200" b="1" dirty="0">
                <a:latin typeface="Arial" pitchFamily="34" charset="0"/>
                <a:ea typeface="Calibri" pitchFamily="34" charset="0"/>
                <a:cs typeface="Arial" pitchFamily="34" charset="0"/>
              </a:rPr>
              <a:t>2.6 </a:t>
            </a:r>
            <a:r>
              <a:rPr lang="es-SV" sz="2200" b="1" dirty="0">
                <a:latin typeface="Arial" pitchFamily="34" charset="0"/>
                <a:ea typeface="Calibri" pitchFamily="34" charset="0"/>
                <a:cs typeface="Arial" pitchFamily="34" charset="0"/>
              </a:rPr>
              <a:t>Millones</a:t>
            </a:r>
          </a:p>
          <a:p>
            <a:pPr algn="ctr" eaLnBrk="0" hangingPunct="0">
              <a:defRPr/>
            </a:pPr>
            <a:endParaRPr lang="es-SV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7797</TotalTime>
  <Words>371</Words>
  <Application>Microsoft Office PowerPoint</Application>
  <PresentationFormat>Presentación en pantalla (4:3)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Cadena de Turismo Rural $2.2 Millones</vt:lpstr>
      <vt:lpstr>Presentación de PowerPoint</vt:lpstr>
      <vt:lpstr>Cadena de Artesanías $2.6 Millones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www.intercambiosvirtuales.org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www.intercambiosvirtuales.org</dc:creator>
  <cp:lastModifiedBy>LGonzalez</cp:lastModifiedBy>
  <cp:revision>112</cp:revision>
  <dcterms:created xsi:type="dcterms:W3CDTF">2012-03-03T14:26:49Z</dcterms:created>
  <dcterms:modified xsi:type="dcterms:W3CDTF">2020-02-24T16:39:56Z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0008001040000000000001024100</vt:lpwstr>
  </property>
</Properties>
</file>