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1"/>
  </p:notesMasterIdLst>
  <p:handoutMasterIdLst>
    <p:handoutMasterId r:id="rId12"/>
  </p:handoutMasterIdLst>
  <p:sldIdLst>
    <p:sldId id="256" r:id="rId2"/>
    <p:sldId id="358" r:id="rId3"/>
    <p:sldId id="363" r:id="rId4"/>
    <p:sldId id="364" r:id="rId5"/>
    <p:sldId id="365" r:id="rId6"/>
    <p:sldId id="367" r:id="rId7"/>
    <p:sldId id="369" r:id="rId8"/>
    <p:sldId id="368" r:id="rId9"/>
    <p:sldId id="370" r:id="rId10"/>
  </p:sldIdLst>
  <p:sldSz cx="9144000" cy="6858000" type="screen4x3"/>
  <p:notesSz cx="6858000" cy="923925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CE9C6A"/>
    <a:srgbClr val="76003B"/>
    <a:srgbClr val="FFDDEE"/>
    <a:srgbClr val="FFCC00"/>
    <a:srgbClr val="FFCCCC"/>
    <a:srgbClr val="339933"/>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13" autoAdjust="0"/>
    <p:restoredTop sz="94660"/>
  </p:normalViewPr>
  <p:slideViewPr>
    <p:cSldViewPr>
      <p:cViewPr varScale="1">
        <p:scale>
          <a:sx n="73" d="100"/>
          <a:sy n="73" d="100"/>
        </p:scale>
        <p:origin x="76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2724"/>
      </p:cViewPr>
      <p:guideLst>
        <p:guide orient="horz" pos="291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8195" name="Rectangle 3"/>
          <p:cNvSpPr>
            <a:spLocks noGrp="1" noChangeArrowheads="1"/>
          </p:cNvSpPr>
          <p:nvPr>
            <p:ph type="dt" sz="quarter" idx="1"/>
          </p:nvPr>
        </p:nvSpPr>
        <p:spPr bwMode="auto">
          <a:xfrm>
            <a:off x="388620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8196" name="Rectangle 4"/>
          <p:cNvSpPr>
            <a:spLocks noGrp="1" noChangeArrowheads="1"/>
          </p:cNvSpPr>
          <p:nvPr>
            <p:ph type="ftr" sz="quarter" idx="2"/>
          </p:nvPr>
        </p:nvSpPr>
        <p:spPr bwMode="auto">
          <a:xfrm>
            <a:off x="0" y="8777288"/>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8197" name="Rectangle 5"/>
          <p:cNvSpPr>
            <a:spLocks noGrp="1" noChangeArrowheads="1"/>
          </p:cNvSpPr>
          <p:nvPr>
            <p:ph type="sldNum" sz="quarter" idx="3"/>
          </p:nvPr>
        </p:nvSpPr>
        <p:spPr bwMode="auto">
          <a:xfrm>
            <a:off x="3886200" y="8777288"/>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67262F0-5A0A-411B-B568-B378EF1AC375}" type="slidenum">
              <a:rPr lang="en-US" altLang="es-US"/>
              <a:pPr/>
              <a:t>‹Nº›</a:t>
            </a:fld>
            <a:endParaRPr lang="en-US" altLang="es-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3315" name="Rectangle 3"/>
          <p:cNvSpPr>
            <a:spLocks noGrp="1" noChangeArrowheads="1"/>
          </p:cNvSpPr>
          <p:nvPr>
            <p:ph type="dt" idx="1"/>
          </p:nvPr>
        </p:nvSpPr>
        <p:spPr bwMode="auto">
          <a:xfrm>
            <a:off x="388620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2292" name="Rectangle 4"/>
          <p:cNvSpPr>
            <a:spLocks noChangeArrowheads="1" noTextEdit="1"/>
          </p:cNvSpPr>
          <p:nvPr>
            <p:ph type="sldImg" idx="2"/>
          </p:nvPr>
        </p:nvSpPr>
        <p:spPr bwMode="auto">
          <a:xfrm>
            <a:off x="1120775" y="693738"/>
            <a:ext cx="4616450"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914400" y="4389438"/>
            <a:ext cx="50292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777288"/>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3319" name="Rectangle 7"/>
          <p:cNvSpPr>
            <a:spLocks noGrp="1" noChangeArrowheads="1"/>
          </p:cNvSpPr>
          <p:nvPr>
            <p:ph type="sldNum" sz="quarter" idx="5"/>
          </p:nvPr>
        </p:nvSpPr>
        <p:spPr bwMode="auto">
          <a:xfrm>
            <a:off x="3886200" y="8777288"/>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D5DEB81-A6CC-413A-864B-0F44233B999F}" type="slidenum">
              <a:rPr lang="en-US" altLang="es-US"/>
              <a:pPr/>
              <a:t>‹Nº›</a:t>
            </a:fld>
            <a:endParaRPr lang="en-US" altLang="es-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1F76F21-EECA-4EF3-A08D-7F4B1F6C63BA}" type="slidenum">
              <a:rPr lang="en-US" altLang="es-US" sz="1200"/>
              <a:pPr eaLnBrk="1" hangingPunct="1"/>
              <a:t>1</a:t>
            </a:fld>
            <a:endParaRPr lang="en-US" altLang="es-US" sz="1200"/>
          </a:p>
        </p:txBody>
      </p:sp>
      <p:sp>
        <p:nvSpPr>
          <p:cNvPr id="13315" name="Rectangle 2"/>
          <p:cNvSpPr>
            <a:spLocks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s-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37F4077-9EE7-41EB-928F-9608879C1785}" type="slidenum">
              <a:rPr lang="en-US" altLang="es-US" sz="1200"/>
              <a:pPr eaLnBrk="1" hangingPunct="1"/>
              <a:t>2</a:t>
            </a:fld>
            <a:endParaRPr lang="en-US" altLang="es-US" sz="1200"/>
          </a:p>
        </p:txBody>
      </p:sp>
      <p:sp>
        <p:nvSpPr>
          <p:cNvPr id="14339" name="Rectangle 2"/>
          <p:cNvSpPr>
            <a:spLocks noGrp="1" noRot="1" noChangeAspect="1" noChangeArrowheads="1" noTextEdit="1"/>
          </p:cNvSpPr>
          <p:nvPr>
            <p:ph type="sldImg"/>
          </p:nvPr>
        </p:nvSpPr>
        <p:spPr>
          <a:ln/>
        </p:spPr>
      </p:sp>
      <p:sp>
        <p:nvSpPr>
          <p:cNvPr id="14340"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SV" altLang="es-US" smtClean="0"/>
              <a:t>ES UNO DE LOS CUATRO EJES DE LA INVESTIGACION</a:t>
            </a:r>
          </a:p>
          <a:p>
            <a:pPr eaLnBrk="1" hangingPunct="1"/>
            <a:r>
              <a:rPr lang="es-SV" altLang="es-US" smtClean="0"/>
              <a:t>CADA UNO HA SIDO OBJETO DE UNA REVISION SIMILAR:</a:t>
            </a:r>
          </a:p>
          <a:p>
            <a:pPr eaLnBrk="1" hangingPunct="1">
              <a:buFontTx/>
              <a:buChar char="•"/>
            </a:pPr>
            <a:r>
              <a:rPr lang="es-SV" altLang="es-US" smtClean="0"/>
              <a:t> Equidad de género, cuyos resultados se presentan</a:t>
            </a:r>
          </a:p>
          <a:p>
            <a:pPr eaLnBrk="1" hangingPunct="1">
              <a:buFontTx/>
              <a:buChar char="•"/>
            </a:pPr>
            <a:r>
              <a:rPr lang="es-SV" altLang="es-US" smtClean="0"/>
              <a:t> Participación ciudadana, a raíz del caso del proyecto de construcción de la Presa El Cimarrón, como un conflicto socioambiental en construcción, cuyos resultados se presentarán el día 5 de julio</a:t>
            </a:r>
          </a:p>
          <a:p>
            <a:pPr eaLnBrk="1" hangingPunct="1">
              <a:buFontTx/>
              <a:buChar char="•"/>
            </a:pPr>
            <a:r>
              <a:rPr lang="es-SV" altLang="es-US" smtClean="0"/>
              <a:t> los nuevos arreglos institucionales, en el caso del manejo de bosque y agua como recursos comunes en La Montañona, cuyos resultados deben estar listos a finales del año</a:t>
            </a:r>
          </a:p>
          <a:p>
            <a:pPr eaLnBrk="1" hangingPunct="1">
              <a:buFontTx/>
              <a:buChar char="•"/>
            </a:pPr>
            <a:r>
              <a:rPr lang="es-SV" altLang="es-US" smtClean="0"/>
              <a:t> ordenamiento territorial</a:t>
            </a:r>
          </a:p>
          <a:p>
            <a:pPr eaLnBrk="1" hangingPunct="1">
              <a:buFontTx/>
              <a:buChar char="•"/>
            </a:pPr>
            <a:endParaRPr lang="es-SV" altLang="es-US" smtClean="0"/>
          </a:p>
          <a:p>
            <a:pPr eaLnBrk="1" hangingPunct="1"/>
            <a:r>
              <a:rPr lang="es-SV" altLang="es-US" smtClean="0"/>
              <a:t>DIMENSIONES DE LA GESTION QUE ORIENTAN LOS ESTUDIOS DE CASOS:</a:t>
            </a:r>
          </a:p>
          <a:p>
            <a:pPr eaLnBrk="1" hangingPunct="1">
              <a:buFontTx/>
              <a:buChar char="•"/>
            </a:pPr>
            <a:r>
              <a:rPr lang="es-SV" altLang="es-US" smtClean="0"/>
              <a:t>El Cimarrón,</a:t>
            </a:r>
          </a:p>
          <a:p>
            <a:pPr eaLnBrk="1" hangingPunct="1">
              <a:buFontTx/>
              <a:buChar char="•"/>
            </a:pPr>
            <a:r>
              <a:rPr lang="es-SV" altLang="es-US" smtClean="0"/>
              <a:t>La Montañona,</a:t>
            </a:r>
          </a:p>
          <a:p>
            <a:pPr eaLnBrk="1" hangingPunct="1">
              <a:buFontTx/>
              <a:buChar char="•"/>
            </a:pPr>
            <a:r>
              <a:rPr lang="es-SV" altLang="es-US" smtClean="0"/>
              <a:t>La Barra de Santiago, y </a:t>
            </a:r>
          </a:p>
          <a:p>
            <a:pPr eaLnBrk="1" hangingPunct="1">
              <a:buFontTx/>
              <a:buChar char="•"/>
            </a:pPr>
            <a:r>
              <a:rPr lang="es-SV" altLang="es-US" smtClean="0"/>
              <a:t>La cuenca del Río Paz</a:t>
            </a:r>
            <a:endParaRPr lang="en-US" altLang="es-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4A959AF-B415-43E5-AE9D-DE6B18B26D27}" type="slidenum">
              <a:rPr lang="en-GB" altLang="es-US" sz="1200">
                <a:latin typeface="Arial" panose="020B0604020202020204" pitchFamily="34" charset="0"/>
                <a:cs typeface="Arial" panose="020B0604020202020204" pitchFamily="34" charset="0"/>
              </a:rPr>
              <a:pPr eaLnBrk="1" hangingPunct="1"/>
              <a:t>3</a:t>
            </a:fld>
            <a:endParaRPr lang="en-GB" altLang="es-US" sz="1200">
              <a:latin typeface="Arial" panose="020B0604020202020204" pitchFamily="34" charset="0"/>
              <a:cs typeface="Arial" panose="020B0604020202020204" pitchFamily="34" charset="0"/>
            </a:endParaRPr>
          </a:p>
        </p:txBody>
      </p:sp>
      <p:sp>
        <p:nvSpPr>
          <p:cNvPr id="15363" name="Rectangle 2"/>
          <p:cNvSpPr>
            <a:spLocks noGrp="1" noRot="1" noChangeAspect="1" noChangeArrowheads="1" noTextEdit="1"/>
          </p:cNvSpPr>
          <p:nvPr>
            <p:ph type="sldImg"/>
          </p:nvPr>
        </p:nvSpPr>
        <p:spPr>
          <a:xfrm>
            <a:off x="1122363" y="695325"/>
            <a:ext cx="4613275" cy="3460750"/>
          </a:xfrm>
          <a:solidFill>
            <a:srgbClr val="FFFFFF"/>
          </a:solidFill>
          <a:ln/>
        </p:spPr>
      </p:sp>
      <p:sp>
        <p:nvSpPr>
          <p:cNvPr id="15364" name="Rectangle 3"/>
          <p:cNvSpPr>
            <a:spLocks noGrp="1" noChangeArrowheads="1"/>
          </p:cNvSpPr>
          <p:nvPr>
            <p:ph type="body" idx="1"/>
          </p:nvPr>
        </p:nvSpPr>
        <p:spPr>
          <a:solidFill>
            <a:srgbClr val="FFFFFF"/>
          </a:solidFill>
          <a:ln>
            <a:solidFill>
              <a:srgbClr val="000000"/>
            </a:solidFill>
          </a:ln>
        </p:spPr>
        <p:txBody>
          <a:bodyPr/>
          <a:lstStyle/>
          <a:p>
            <a:pPr eaLnBrk="1" hangingPunct="1">
              <a:spcBef>
                <a:spcPct val="0"/>
              </a:spcBef>
            </a:pPr>
            <a:endParaRPr lang="es-ES_tradnl" altLang="es-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97FA195-0EEB-40D9-ADB7-1A74EFA959B9}" type="slidenum">
              <a:rPr lang="en-US" altLang="es-US" sz="1200"/>
              <a:pPr eaLnBrk="1" hangingPunct="1"/>
              <a:t>4</a:t>
            </a:fld>
            <a:endParaRPr lang="en-US" altLang="es-US" sz="1200"/>
          </a:p>
        </p:txBody>
      </p:sp>
      <p:sp>
        <p:nvSpPr>
          <p:cNvPr id="16387" name="Rectangle 2"/>
          <p:cNvSpPr>
            <a:spLocks noGrp="1" noRot="1" noChangeAspect="1" noChangeArrowheads="1" noTextEdit="1"/>
          </p:cNvSpPr>
          <p:nvPr>
            <p:ph type="sldImg"/>
          </p:nvPr>
        </p:nvSpPr>
        <p:spPr>
          <a:ln/>
        </p:spPr>
      </p:sp>
      <p:sp>
        <p:nvSpPr>
          <p:cNvPr id="16388"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SV" altLang="es-US" smtClean="0"/>
              <a:t>ES UNO DE LOS CUATRO EJES DE LA INVESTIGACION</a:t>
            </a:r>
          </a:p>
          <a:p>
            <a:pPr eaLnBrk="1" hangingPunct="1"/>
            <a:r>
              <a:rPr lang="es-SV" altLang="es-US" smtClean="0"/>
              <a:t>CADA UNO HA SIDO OBJETO DE UNA REVISION SIMILAR:</a:t>
            </a:r>
          </a:p>
          <a:p>
            <a:pPr eaLnBrk="1" hangingPunct="1">
              <a:buFontTx/>
              <a:buChar char="•"/>
            </a:pPr>
            <a:r>
              <a:rPr lang="es-SV" altLang="es-US" smtClean="0"/>
              <a:t> Equidad de género, cuyos resultados se presentan</a:t>
            </a:r>
          </a:p>
          <a:p>
            <a:pPr eaLnBrk="1" hangingPunct="1">
              <a:buFontTx/>
              <a:buChar char="•"/>
            </a:pPr>
            <a:r>
              <a:rPr lang="es-SV" altLang="es-US" smtClean="0"/>
              <a:t> Participación ciudadana, a raíz del caso del proyecto de construcción de la Presa El Cimarrón, como un conflicto socioambiental en construcción, cuyos resultados se presentarán el día 5 de julio</a:t>
            </a:r>
          </a:p>
          <a:p>
            <a:pPr eaLnBrk="1" hangingPunct="1">
              <a:buFontTx/>
              <a:buChar char="•"/>
            </a:pPr>
            <a:r>
              <a:rPr lang="es-SV" altLang="es-US" smtClean="0"/>
              <a:t> los nuevos arreglos institucionales, en el caso del manejo de bosque y agua como recursos comunes en La Montañona, cuyos resultados deben estar listos a finales del año</a:t>
            </a:r>
          </a:p>
          <a:p>
            <a:pPr eaLnBrk="1" hangingPunct="1">
              <a:buFontTx/>
              <a:buChar char="•"/>
            </a:pPr>
            <a:r>
              <a:rPr lang="es-SV" altLang="es-US" smtClean="0"/>
              <a:t> ordenamiento territorial</a:t>
            </a:r>
          </a:p>
          <a:p>
            <a:pPr eaLnBrk="1" hangingPunct="1">
              <a:buFontTx/>
              <a:buChar char="•"/>
            </a:pPr>
            <a:endParaRPr lang="es-SV" altLang="es-US" smtClean="0"/>
          </a:p>
          <a:p>
            <a:pPr eaLnBrk="1" hangingPunct="1"/>
            <a:r>
              <a:rPr lang="es-SV" altLang="es-US" smtClean="0"/>
              <a:t>DIMENSIONES DE LA GESTION QUE ORIENTAN LOS ESTUDIOS DE CASOS:</a:t>
            </a:r>
          </a:p>
          <a:p>
            <a:pPr eaLnBrk="1" hangingPunct="1">
              <a:buFontTx/>
              <a:buChar char="•"/>
            </a:pPr>
            <a:r>
              <a:rPr lang="es-SV" altLang="es-US" smtClean="0"/>
              <a:t>El Cimarrón,</a:t>
            </a:r>
          </a:p>
          <a:p>
            <a:pPr eaLnBrk="1" hangingPunct="1">
              <a:buFontTx/>
              <a:buChar char="•"/>
            </a:pPr>
            <a:r>
              <a:rPr lang="es-SV" altLang="es-US" smtClean="0"/>
              <a:t>La Montañona,</a:t>
            </a:r>
          </a:p>
          <a:p>
            <a:pPr eaLnBrk="1" hangingPunct="1">
              <a:buFontTx/>
              <a:buChar char="•"/>
            </a:pPr>
            <a:r>
              <a:rPr lang="es-SV" altLang="es-US" smtClean="0"/>
              <a:t>La Barra de Santiago, y </a:t>
            </a:r>
          </a:p>
          <a:p>
            <a:pPr eaLnBrk="1" hangingPunct="1">
              <a:buFontTx/>
              <a:buChar char="•"/>
            </a:pPr>
            <a:r>
              <a:rPr lang="es-SV" altLang="es-US" smtClean="0"/>
              <a:t>La cuenca del Río Paz</a:t>
            </a:r>
            <a:endParaRPr lang="en-US" altLang="es-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FFABAD2-B2B2-44AD-AC77-AF232D5339C0}" type="slidenum">
              <a:rPr lang="en-GB" altLang="es-US" sz="1200">
                <a:latin typeface="Arial" panose="020B0604020202020204" pitchFamily="34" charset="0"/>
                <a:cs typeface="Arial" panose="020B0604020202020204" pitchFamily="34" charset="0"/>
              </a:rPr>
              <a:pPr eaLnBrk="1" hangingPunct="1"/>
              <a:t>5</a:t>
            </a:fld>
            <a:endParaRPr lang="en-GB" altLang="es-US" sz="1200">
              <a:latin typeface="Arial" panose="020B0604020202020204" pitchFamily="34" charset="0"/>
              <a:cs typeface="Arial" panose="020B0604020202020204" pitchFamily="34" charset="0"/>
            </a:endParaRPr>
          </a:p>
        </p:txBody>
      </p:sp>
      <p:sp>
        <p:nvSpPr>
          <p:cNvPr id="17411" name="Rectangle 2"/>
          <p:cNvSpPr>
            <a:spLocks noGrp="1" noRot="1" noChangeAspect="1" noChangeArrowheads="1" noTextEdit="1"/>
          </p:cNvSpPr>
          <p:nvPr>
            <p:ph type="sldImg"/>
          </p:nvPr>
        </p:nvSpPr>
        <p:spPr>
          <a:xfrm>
            <a:off x="1122363" y="695325"/>
            <a:ext cx="4613275" cy="3460750"/>
          </a:xfrm>
          <a:solidFill>
            <a:srgbClr val="FFFFFF"/>
          </a:solidFill>
          <a:ln/>
        </p:spPr>
      </p:sp>
      <p:sp>
        <p:nvSpPr>
          <p:cNvPr id="17412" name="Rectangle 3"/>
          <p:cNvSpPr>
            <a:spLocks noGrp="1" noChangeArrowheads="1"/>
          </p:cNvSpPr>
          <p:nvPr>
            <p:ph type="body" idx="1"/>
          </p:nvPr>
        </p:nvSpPr>
        <p:spPr>
          <a:solidFill>
            <a:srgbClr val="FFFFFF"/>
          </a:solidFill>
          <a:ln>
            <a:solidFill>
              <a:srgbClr val="000000"/>
            </a:solidFill>
          </a:ln>
        </p:spPr>
        <p:txBody>
          <a:bodyPr/>
          <a:lstStyle/>
          <a:p>
            <a:pPr eaLnBrk="1" hangingPunct="1">
              <a:spcBef>
                <a:spcPct val="0"/>
              </a:spcBef>
            </a:pPr>
            <a:endParaRPr lang="es-ES_tradnl" altLang="es-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F5291FD-9F52-4DD0-831B-AC84196E805C}" type="slidenum">
              <a:rPr lang="en-GB" altLang="es-US" sz="1200">
                <a:latin typeface="Arial" panose="020B0604020202020204" pitchFamily="34" charset="0"/>
                <a:cs typeface="Arial" panose="020B0604020202020204" pitchFamily="34" charset="0"/>
              </a:rPr>
              <a:pPr eaLnBrk="1" hangingPunct="1"/>
              <a:t>6</a:t>
            </a:fld>
            <a:endParaRPr lang="en-GB" altLang="es-US" sz="1200">
              <a:latin typeface="Arial" panose="020B0604020202020204" pitchFamily="34" charset="0"/>
              <a:cs typeface="Arial" panose="020B0604020202020204" pitchFamily="34" charset="0"/>
            </a:endParaRPr>
          </a:p>
        </p:txBody>
      </p:sp>
      <p:sp>
        <p:nvSpPr>
          <p:cNvPr id="18435" name="Rectangle 2"/>
          <p:cNvSpPr>
            <a:spLocks noGrp="1" noRot="1" noChangeAspect="1" noChangeArrowheads="1" noTextEdit="1"/>
          </p:cNvSpPr>
          <p:nvPr>
            <p:ph type="sldImg"/>
          </p:nvPr>
        </p:nvSpPr>
        <p:spPr>
          <a:xfrm>
            <a:off x="1122363" y="695325"/>
            <a:ext cx="4613275" cy="3460750"/>
          </a:xfrm>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spcBef>
                <a:spcPct val="0"/>
              </a:spcBef>
            </a:pPr>
            <a:endParaRPr lang="es-ES_tradnl" altLang="es-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DECDFFB-BD89-4307-96AB-9F97C3F32358}" type="slidenum">
              <a:rPr lang="en-GB" altLang="es-US" sz="1200">
                <a:latin typeface="Arial" panose="020B0604020202020204" pitchFamily="34" charset="0"/>
                <a:cs typeface="Arial" panose="020B0604020202020204" pitchFamily="34" charset="0"/>
              </a:rPr>
              <a:pPr eaLnBrk="1" hangingPunct="1"/>
              <a:t>7</a:t>
            </a:fld>
            <a:endParaRPr lang="en-GB" altLang="es-US" sz="1200">
              <a:latin typeface="Arial" panose="020B0604020202020204" pitchFamily="34" charset="0"/>
              <a:cs typeface="Arial" panose="020B0604020202020204" pitchFamily="34" charset="0"/>
            </a:endParaRPr>
          </a:p>
        </p:txBody>
      </p:sp>
      <p:sp>
        <p:nvSpPr>
          <p:cNvPr id="19459" name="Rectangle 2"/>
          <p:cNvSpPr>
            <a:spLocks noGrp="1" noRot="1" noChangeAspect="1" noChangeArrowheads="1" noTextEdit="1"/>
          </p:cNvSpPr>
          <p:nvPr>
            <p:ph type="sldImg"/>
          </p:nvPr>
        </p:nvSpPr>
        <p:spPr>
          <a:xfrm>
            <a:off x="1122363" y="695325"/>
            <a:ext cx="4613275" cy="3460750"/>
          </a:xfrm>
          <a:solidFill>
            <a:srgbClr val="FFFFFF"/>
          </a:solidFill>
          <a:ln/>
        </p:spPr>
      </p:sp>
      <p:sp>
        <p:nvSpPr>
          <p:cNvPr id="19460" name="Rectangle 3"/>
          <p:cNvSpPr>
            <a:spLocks noGrp="1" noChangeArrowheads="1"/>
          </p:cNvSpPr>
          <p:nvPr>
            <p:ph type="body" idx="1"/>
          </p:nvPr>
        </p:nvSpPr>
        <p:spPr>
          <a:solidFill>
            <a:srgbClr val="FFFFFF"/>
          </a:solidFill>
          <a:ln>
            <a:solidFill>
              <a:srgbClr val="000000"/>
            </a:solidFill>
          </a:ln>
        </p:spPr>
        <p:txBody>
          <a:bodyPr/>
          <a:lstStyle/>
          <a:p>
            <a:pPr eaLnBrk="1" hangingPunct="1">
              <a:spcBef>
                <a:spcPct val="0"/>
              </a:spcBef>
            </a:pPr>
            <a:endParaRPr lang="es-ES_tradnl" altLang="es-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8277BECE-8F91-4A6D-A74A-7FD6FC4468F1}" type="slidenum">
              <a:rPr lang="en-GB" altLang="es-US" sz="1200">
                <a:latin typeface="Arial" panose="020B0604020202020204" pitchFamily="34" charset="0"/>
                <a:cs typeface="Arial" panose="020B0604020202020204" pitchFamily="34" charset="0"/>
              </a:rPr>
              <a:pPr eaLnBrk="1" hangingPunct="1"/>
              <a:t>8</a:t>
            </a:fld>
            <a:endParaRPr lang="en-GB" altLang="es-US" sz="1200">
              <a:latin typeface="Arial" panose="020B0604020202020204" pitchFamily="34" charset="0"/>
              <a:cs typeface="Arial" panose="020B0604020202020204" pitchFamily="34" charset="0"/>
            </a:endParaRPr>
          </a:p>
        </p:txBody>
      </p:sp>
      <p:sp>
        <p:nvSpPr>
          <p:cNvPr id="20483" name="Rectangle 2"/>
          <p:cNvSpPr>
            <a:spLocks noGrp="1" noRot="1" noChangeAspect="1" noChangeArrowheads="1" noTextEdit="1"/>
          </p:cNvSpPr>
          <p:nvPr>
            <p:ph type="sldImg"/>
          </p:nvPr>
        </p:nvSpPr>
        <p:spPr>
          <a:xfrm>
            <a:off x="1122363" y="695325"/>
            <a:ext cx="4613275" cy="3460750"/>
          </a:xfrm>
          <a:solidFill>
            <a:srgbClr val="FFFFFF"/>
          </a:solidFill>
          <a:ln/>
        </p:spPr>
      </p:sp>
      <p:sp>
        <p:nvSpPr>
          <p:cNvPr id="20484" name="Rectangle 3"/>
          <p:cNvSpPr>
            <a:spLocks noGrp="1" noChangeArrowheads="1"/>
          </p:cNvSpPr>
          <p:nvPr>
            <p:ph type="body" idx="1"/>
          </p:nvPr>
        </p:nvSpPr>
        <p:spPr>
          <a:solidFill>
            <a:srgbClr val="FFFFFF"/>
          </a:solidFill>
          <a:ln>
            <a:solidFill>
              <a:srgbClr val="000000"/>
            </a:solidFill>
          </a:ln>
        </p:spPr>
        <p:txBody>
          <a:bodyPr/>
          <a:lstStyle/>
          <a:p>
            <a:pPr eaLnBrk="1" hangingPunct="1">
              <a:spcBef>
                <a:spcPct val="0"/>
              </a:spcBef>
            </a:pPr>
            <a:endParaRPr lang="es-ES_tradnl" altLang="es-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3CF26D2-3A63-46BA-B412-05C0DF268C44}" type="slidenum">
              <a:rPr lang="en-GB" altLang="es-US" sz="1200">
                <a:latin typeface="Arial" panose="020B0604020202020204" pitchFamily="34" charset="0"/>
                <a:cs typeface="Arial" panose="020B0604020202020204" pitchFamily="34" charset="0"/>
              </a:rPr>
              <a:pPr eaLnBrk="1" hangingPunct="1"/>
              <a:t>9</a:t>
            </a:fld>
            <a:endParaRPr lang="en-GB" altLang="es-US" sz="1200">
              <a:latin typeface="Arial" panose="020B0604020202020204" pitchFamily="34" charset="0"/>
              <a:cs typeface="Arial" panose="020B0604020202020204" pitchFamily="34" charset="0"/>
            </a:endParaRPr>
          </a:p>
        </p:txBody>
      </p:sp>
      <p:sp>
        <p:nvSpPr>
          <p:cNvPr id="21507" name="Rectangle 2"/>
          <p:cNvSpPr>
            <a:spLocks noGrp="1" noRot="1" noChangeAspect="1" noChangeArrowheads="1" noTextEdit="1"/>
          </p:cNvSpPr>
          <p:nvPr>
            <p:ph type="sldImg"/>
          </p:nvPr>
        </p:nvSpPr>
        <p:spPr>
          <a:xfrm>
            <a:off x="1122363" y="695325"/>
            <a:ext cx="4613275" cy="3460750"/>
          </a:xfrm>
          <a:solidFill>
            <a:srgbClr val="FFFFFF"/>
          </a:solidFill>
          <a:ln/>
        </p:spPr>
      </p:sp>
      <p:sp>
        <p:nvSpPr>
          <p:cNvPr id="21508" name="Rectangle 3"/>
          <p:cNvSpPr>
            <a:spLocks noGrp="1" noChangeArrowheads="1"/>
          </p:cNvSpPr>
          <p:nvPr>
            <p:ph type="body" idx="1"/>
          </p:nvPr>
        </p:nvSpPr>
        <p:spPr>
          <a:solidFill>
            <a:srgbClr val="FFFFFF"/>
          </a:solidFill>
          <a:ln>
            <a:solidFill>
              <a:srgbClr val="000000"/>
            </a:solidFill>
          </a:ln>
        </p:spPr>
        <p:txBody>
          <a:bodyPr/>
          <a:lstStyle/>
          <a:p>
            <a:pPr eaLnBrk="1" hangingPunct="1">
              <a:spcBef>
                <a:spcPct val="0"/>
              </a:spcBef>
            </a:pPr>
            <a:endParaRPr lang="es-ES_tradnl" altLang="es-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gradFill rotWithShape="0">
          <a:gsLst>
            <a:gs pos="0">
              <a:schemeClr val="bg2"/>
            </a:gs>
            <a:gs pos="5000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18325"/>
            <a:chOff x="0" y="0"/>
            <a:chExt cx="5760" cy="4358"/>
          </a:xfrm>
        </p:grpSpPr>
        <p:sp>
          <p:nvSpPr>
            <p:cNvPr id="5" name="Rectangle 3"/>
            <p:cNvSpPr>
              <a:spLocks noChangeArrowheads="1"/>
            </p:cNvSpPr>
            <p:nvPr/>
          </p:nvSpPr>
          <p:spPr bwMode="invGray">
            <a:xfrm>
              <a:off x="5533" y="280"/>
              <a:ext cx="227" cy="1986"/>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pPr>
                <a:defRPr/>
              </a:pPr>
              <a:endParaRPr lang="es-ES"/>
            </a:p>
          </p:txBody>
        </p:sp>
        <p:sp>
          <p:nvSpPr>
            <p:cNvPr id="6" name="Freeform 4"/>
            <p:cNvSpPr>
              <a:spLocks/>
            </p:cNvSpPr>
            <p:nvPr/>
          </p:nvSpPr>
          <p:spPr bwMode="invGray">
            <a:xfrm>
              <a:off x="0" y="0"/>
              <a:ext cx="5760" cy="1344"/>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pPr>
                <a:defRPr/>
              </a:pPr>
              <a:endParaRPr lang="es-ES"/>
            </a:p>
          </p:txBody>
        </p:sp>
        <p:sp>
          <p:nvSpPr>
            <p:cNvPr id="7" name="Freeform 5"/>
            <p:cNvSpPr>
              <a:spLocks/>
            </p:cNvSpPr>
            <p:nvPr/>
          </p:nvSpPr>
          <p:spPr bwMode="invGray">
            <a:xfrm>
              <a:off x="0" y="733"/>
              <a:ext cx="5760" cy="3587"/>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pPr>
                <a:defRPr/>
              </a:pPr>
              <a:endParaRPr lang="es-ES"/>
            </a:p>
          </p:txBody>
        </p:sp>
        <p:sp>
          <p:nvSpPr>
            <p:cNvPr id="8" name="Freeform 6"/>
            <p:cNvSpPr>
              <a:spLocks/>
            </p:cNvSpPr>
            <p:nvPr/>
          </p:nvSpPr>
          <p:spPr bwMode="invGray">
            <a:xfrm>
              <a:off x="0" y="184"/>
              <a:ext cx="5760" cy="538"/>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pPr>
                <a:defRPr/>
              </a:pPr>
              <a:endParaRPr lang="es-ES"/>
            </a:p>
          </p:txBody>
        </p:sp>
        <p:sp>
          <p:nvSpPr>
            <p:cNvPr id="9" name="Freeform 7"/>
            <p:cNvSpPr>
              <a:spLocks/>
            </p:cNvSpPr>
            <p:nvPr/>
          </p:nvSpPr>
          <p:spPr bwMode="hidden">
            <a:xfrm>
              <a:off x="0" y="1515"/>
              <a:ext cx="5760" cy="674"/>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a:defRPr/>
              </a:pPr>
              <a:endParaRPr lang="es-ES"/>
            </a:p>
          </p:txBody>
        </p:sp>
        <p:sp>
          <p:nvSpPr>
            <p:cNvPr id="10" name="Freeform 8"/>
            <p:cNvSpPr>
              <a:spLocks/>
            </p:cNvSpPr>
            <p:nvPr/>
          </p:nvSpPr>
          <p:spPr bwMode="white">
            <a:xfrm>
              <a:off x="1560" y="959"/>
              <a:ext cx="4200" cy="3361"/>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pPr>
                <a:defRPr/>
              </a:pPr>
              <a:endParaRPr lang="es-ES"/>
            </a:p>
          </p:txBody>
        </p:sp>
        <p:sp>
          <p:nvSpPr>
            <p:cNvPr id="11" name="Freeform 9"/>
            <p:cNvSpPr>
              <a:spLocks/>
            </p:cNvSpPr>
            <p:nvPr/>
          </p:nvSpPr>
          <p:spPr bwMode="invGray">
            <a:xfrm>
              <a:off x="0" y="2169"/>
              <a:ext cx="5760" cy="1925"/>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a:defRPr/>
              </a:pPr>
              <a:endParaRPr lang="es-ES"/>
            </a:p>
          </p:txBody>
        </p:sp>
        <p:sp>
          <p:nvSpPr>
            <p:cNvPr id="12" name="Freeform 10"/>
            <p:cNvSpPr>
              <a:spLocks/>
            </p:cNvSpPr>
            <p:nvPr/>
          </p:nvSpPr>
          <p:spPr bwMode="white">
            <a:xfrm>
              <a:off x="0" y="2238"/>
              <a:ext cx="3929" cy="212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pPr>
                <a:defRPr/>
              </a:pPr>
              <a:endParaRPr lang="es-ES"/>
            </a:p>
          </p:txBody>
        </p:sp>
      </p:grpSp>
      <p:sp>
        <p:nvSpPr>
          <p:cNvPr id="6155" name="Rectangle 11"/>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156" name="Rectangle 12"/>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3" name="Rectangle 13"/>
          <p:cNvSpPr>
            <a:spLocks noGrp="1" noChangeArrowheads="1"/>
          </p:cNvSpPr>
          <p:nvPr>
            <p:ph type="dt" sz="quarter" idx="10"/>
          </p:nvPr>
        </p:nvSpPr>
        <p:spPr/>
        <p:txBody>
          <a:bodyPr/>
          <a:lstStyle>
            <a:lvl1pPr>
              <a:spcBef>
                <a:spcPct val="0"/>
              </a:spcBef>
              <a:defRPr/>
            </a:lvl1pPr>
          </a:lstStyle>
          <a:p>
            <a:pPr>
              <a:defRPr/>
            </a:pPr>
            <a:endParaRPr lang="en-US"/>
          </a:p>
        </p:txBody>
      </p:sp>
      <p:sp>
        <p:nvSpPr>
          <p:cNvPr id="14" name="Rectangle 14"/>
          <p:cNvSpPr>
            <a:spLocks noGrp="1" noChangeArrowheads="1"/>
          </p:cNvSpPr>
          <p:nvPr>
            <p:ph type="ftr" sz="quarter" idx="11"/>
          </p:nvPr>
        </p:nvSpPr>
        <p:spPr/>
        <p:txBody>
          <a:bodyPr/>
          <a:lstStyle>
            <a:lvl1pPr>
              <a:spcBef>
                <a:spcPct val="0"/>
              </a:spcBef>
              <a:defRPr/>
            </a:lvl1pPr>
          </a:lstStyle>
          <a:p>
            <a:pPr>
              <a:defRPr/>
            </a:pPr>
            <a:endParaRPr lang="en-US"/>
          </a:p>
        </p:txBody>
      </p:sp>
      <p:sp>
        <p:nvSpPr>
          <p:cNvPr id="15" name="Rectangle 15"/>
          <p:cNvSpPr>
            <a:spLocks noGrp="1" noChangeArrowheads="1"/>
          </p:cNvSpPr>
          <p:nvPr>
            <p:ph type="sldNum" sz="quarter" idx="12"/>
          </p:nvPr>
        </p:nvSpPr>
        <p:spPr/>
        <p:txBody>
          <a:bodyPr/>
          <a:lstStyle>
            <a:lvl1pPr>
              <a:spcBef>
                <a:spcPct val="0"/>
              </a:spcBef>
              <a:defRPr/>
            </a:lvl1pPr>
          </a:lstStyle>
          <a:p>
            <a:fld id="{9305830A-255D-4B4F-BB23-7EC8367832F2}" type="slidenum">
              <a:rPr lang="en-US" altLang="es-US"/>
              <a:pPr/>
              <a:t>‹Nº›</a:t>
            </a:fld>
            <a:endParaRPr lang="en-US" altLang="es-US"/>
          </a:p>
        </p:txBody>
      </p:sp>
    </p:spTree>
    <p:extLst>
      <p:ext uri="{BB962C8B-B14F-4D97-AF65-F5344CB8AC3E}">
        <p14:creationId xmlns:p14="http://schemas.microsoft.com/office/powerpoint/2010/main" val="3727481708"/>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fld id="{7217F140-FAEB-4823-B131-79790A11E997}" type="slidenum">
              <a:rPr lang="en-US" altLang="es-US"/>
              <a:pPr/>
              <a:t>‹Nº›</a:t>
            </a:fld>
            <a:endParaRPr lang="en-US" altLang="es-US"/>
          </a:p>
        </p:txBody>
      </p:sp>
    </p:spTree>
    <p:extLst>
      <p:ext uri="{BB962C8B-B14F-4D97-AF65-F5344CB8AC3E}">
        <p14:creationId xmlns:p14="http://schemas.microsoft.com/office/powerpoint/2010/main" val="2952435079"/>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fld id="{C6935E0F-FD82-4126-B359-C2DAABF6406B}" type="slidenum">
              <a:rPr lang="en-US" altLang="es-US"/>
              <a:pPr/>
              <a:t>‹Nº›</a:t>
            </a:fld>
            <a:endParaRPr lang="en-US" altLang="es-US"/>
          </a:p>
        </p:txBody>
      </p:sp>
    </p:spTree>
    <p:extLst>
      <p:ext uri="{BB962C8B-B14F-4D97-AF65-F5344CB8AC3E}">
        <p14:creationId xmlns:p14="http://schemas.microsoft.com/office/powerpoint/2010/main" val="2900803724"/>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685800" y="1981200"/>
            <a:ext cx="7772400" cy="4114800"/>
          </a:xfrm>
        </p:spPr>
        <p:txBody>
          <a:bodyPr/>
          <a:lstStyle/>
          <a:p>
            <a:pPr lvl="0"/>
            <a:endParaRPr lang="es-ES" noProof="0" smtClean="0"/>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fld id="{023BEB9C-C2C9-4648-80E2-9845D1D22020}" type="slidenum">
              <a:rPr lang="en-US" altLang="es-US"/>
              <a:pPr/>
              <a:t>‹Nº›</a:t>
            </a:fld>
            <a:endParaRPr lang="en-US" altLang="es-US"/>
          </a:p>
        </p:txBody>
      </p:sp>
    </p:spTree>
    <p:extLst>
      <p:ext uri="{BB962C8B-B14F-4D97-AF65-F5344CB8AC3E}">
        <p14:creationId xmlns:p14="http://schemas.microsoft.com/office/powerpoint/2010/main" val="1076955864"/>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fld id="{CB57E607-3A17-43BC-84EA-09861A79F44A}" type="slidenum">
              <a:rPr lang="en-US" altLang="es-US"/>
              <a:pPr/>
              <a:t>‹Nº›</a:t>
            </a:fld>
            <a:endParaRPr lang="en-US" altLang="es-US"/>
          </a:p>
        </p:txBody>
      </p:sp>
    </p:spTree>
    <p:extLst>
      <p:ext uri="{BB962C8B-B14F-4D97-AF65-F5344CB8AC3E}">
        <p14:creationId xmlns:p14="http://schemas.microsoft.com/office/powerpoint/2010/main" val="2088089692"/>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fld id="{B019E6E0-99C3-4955-AE95-FDFD848DD613}" type="slidenum">
              <a:rPr lang="en-US" altLang="es-US"/>
              <a:pPr/>
              <a:t>‹Nº›</a:t>
            </a:fld>
            <a:endParaRPr lang="en-US" altLang="es-US"/>
          </a:p>
        </p:txBody>
      </p:sp>
    </p:spTree>
    <p:extLst>
      <p:ext uri="{BB962C8B-B14F-4D97-AF65-F5344CB8AC3E}">
        <p14:creationId xmlns:p14="http://schemas.microsoft.com/office/powerpoint/2010/main" val="529590008"/>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fld id="{CB5269C9-5183-4DEE-A401-66F9A4248FB4}" type="slidenum">
              <a:rPr lang="en-US" altLang="es-US"/>
              <a:pPr/>
              <a:t>‹Nº›</a:t>
            </a:fld>
            <a:endParaRPr lang="en-US" altLang="es-US"/>
          </a:p>
        </p:txBody>
      </p:sp>
    </p:spTree>
    <p:extLst>
      <p:ext uri="{BB962C8B-B14F-4D97-AF65-F5344CB8AC3E}">
        <p14:creationId xmlns:p14="http://schemas.microsoft.com/office/powerpoint/2010/main" val="2360638652"/>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1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p>
        </p:txBody>
      </p:sp>
      <p:sp>
        <p:nvSpPr>
          <p:cNvPr id="9" name="Rectangle 14"/>
          <p:cNvSpPr>
            <a:spLocks noGrp="1" noChangeArrowheads="1"/>
          </p:cNvSpPr>
          <p:nvPr>
            <p:ph type="sldNum" sz="quarter" idx="12"/>
          </p:nvPr>
        </p:nvSpPr>
        <p:spPr>
          <a:ln/>
        </p:spPr>
        <p:txBody>
          <a:bodyPr/>
          <a:lstStyle>
            <a:lvl1pPr>
              <a:defRPr/>
            </a:lvl1pPr>
          </a:lstStyle>
          <a:p>
            <a:fld id="{010ED4C2-9F56-423B-B56D-C01C02C1905F}" type="slidenum">
              <a:rPr lang="en-US" altLang="es-US"/>
              <a:pPr/>
              <a:t>‹Nº›</a:t>
            </a:fld>
            <a:endParaRPr lang="en-US" altLang="es-US"/>
          </a:p>
        </p:txBody>
      </p:sp>
    </p:spTree>
    <p:extLst>
      <p:ext uri="{BB962C8B-B14F-4D97-AF65-F5344CB8AC3E}">
        <p14:creationId xmlns:p14="http://schemas.microsoft.com/office/powerpoint/2010/main" val="115214875"/>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
        <p:nvSpPr>
          <p:cNvPr id="5" name="Rectangle 14"/>
          <p:cNvSpPr>
            <a:spLocks noGrp="1" noChangeArrowheads="1"/>
          </p:cNvSpPr>
          <p:nvPr>
            <p:ph type="sldNum" sz="quarter" idx="12"/>
          </p:nvPr>
        </p:nvSpPr>
        <p:spPr>
          <a:ln/>
        </p:spPr>
        <p:txBody>
          <a:bodyPr/>
          <a:lstStyle>
            <a:lvl1pPr>
              <a:defRPr/>
            </a:lvl1pPr>
          </a:lstStyle>
          <a:p>
            <a:fld id="{1904B9F5-2EDF-4BC1-B59C-D60DF7D48B1B}" type="slidenum">
              <a:rPr lang="en-US" altLang="es-US"/>
              <a:pPr/>
              <a:t>‹Nº›</a:t>
            </a:fld>
            <a:endParaRPr lang="en-US" altLang="es-US"/>
          </a:p>
        </p:txBody>
      </p:sp>
    </p:spTree>
    <p:extLst>
      <p:ext uri="{BB962C8B-B14F-4D97-AF65-F5344CB8AC3E}">
        <p14:creationId xmlns:p14="http://schemas.microsoft.com/office/powerpoint/2010/main" val="3945286087"/>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p>
        </p:txBody>
      </p:sp>
      <p:sp>
        <p:nvSpPr>
          <p:cNvPr id="4" name="Rectangle 14"/>
          <p:cNvSpPr>
            <a:spLocks noGrp="1" noChangeArrowheads="1"/>
          </p:cNvSpPr>
          <p:nvPr>
            <p:ph type="sldNum" sz="quarter" idx="12"/>
          </p:nvPr>
        </p:nvSpPr>
        <p:spPr>
          <a:ln/>
        </p:spPr>
        <p:txBody>
          <a:bodyPr/>
          <a:lstStyle>
            <a:lvl1pPr>
              <a:defRPr/>
            </a:lvl1pPr>
          </a:lstStyle>
          <a:p>
            <a:fld id="{645B58A3-7626-4840-B768-F59082184DD4}" type="slidenum">
              <a:rPr lang="en-US" altLang="es-US"/>
              <a:pPr/>
              <a:t>‹Nº›</a:t>
            </a:fld>
            <a:endParaRPr lang="en-US" altLang="es-US"/>
          </a:p>
        </p:txBody>
      </p:sp>
    </p:spTree>
    <p:extLst>
      <p:ext uri="{BB962C8B-B14F-4D97-AF65-F5344CB8AC3E}">
        <p14:creationId xmlns:p14="http://schemas.microsoft.com/office/powerpoint/2010/main" val="3195517424"/>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fld id="{F4FF263D-F084-4139-8643-92475F6F8792}" type="slidenum">
              <a:rPr lang="en-US" altLang="es-US"/>
              <a:pPr/>
              <a:t>‹Nº›</a:t>
            </a:fld>
            <a:endParaRPr lang="en-US" altLang="es-US"/>
          </a:p>
        </p:txBody>
      </p:sp>
    </p:spTree>
    <p:extLst>
      <p:ext uri="{BB962C8B-B14F-4D97-AF65-F5344CB8AC3E}">
        <p14:creationId xmlns:p14="http://schemas.microsoft.com/office/powerpoint/2010/main" val="1706079368"/>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fld id="{5BFFFB39-BA13-4183-A5BD-D43FB135D977}" type="slidenum">
              <a:rPr lang="en-US" altLang="es-US"/>
              <a:pPr/>
              <a:t>‹Nº›</a:t>
            </a:fld>
            <a:endParaRPr lang="en-US" altLang="es-US"/>
          </a:p>
        </p:txBody>
      </p:sp>
    </p:spTree>
    <p:extLst>
      <p:ext uri="{BB962C8B-B14F-4D97-AF65-F5344CB8AC3E}">
        <p14:creationId xmlns:p14="http://schemas.microsoft.com/office/powerpoint/2010/main" val="2729453437"/>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50000">
              <a:schemeClr val="bg1"/>
            </a:gs>
            <a:gs pos="100000">
              <a:schemeClr val="bg2"/>
            </a:gs>
          </a:gsLst>
          <a:lin ang="0" scaled="1"/>
        </a:grad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US" smtClean="0"/>
              <a:t>Click to edit Master title style</a:t>
            </a:r>
          </a:p>
        </p:txBody>
      </p:sp>
      <p:sp>
        <p:nvSpPr>
          <p:cNvPr id="5132" name="Rectangle 12"/>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lvl1pPr>
          </a:lstStyle>
          <a:p>
            <a:pPr>
              <a:defRPr/>
            </a:pPr>
            <a:endParaRPr lang="en-US"/>
          </a:p>
        </p:txBody>
      </p:sp>
      <p:sp>
        <p:nvSpPr>
          <p:cNvPr id="5133"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a:lvl1pPr>
          </a:lstStyle>
          <a:p>
            <a:pPr>
              <a:defRPr/>
            </a:pPr>
            <a:endParaRPr lang="en-US"/>
          </a:p>
        </p:txBody>
      </p:sp>
      <p:sp>
        <p:nvSpPr>
          <p:cNvPr id="5134" name="Rectangle 1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lvl1pPr>
          </a:lstStyle>
          <a:p>
            <a:fld id="{25B7FD49-8362-49C5-B4C1-59B8DEABB4D4}" type="slidenum">
              <a:rPr lang="en-US" altLang="es-US"/>
              <a:pPr/>
              <a:t>‹Nº›</a:t>
            </a:fld>
            <a:endParaRPr lang="en-US" altLang="es-US"/>
          </a:p>
        </p:txBody>
      </p:sp>
      <p:sp>
        <p:nvSpPr>
          <p:cNvPr id="1030" name="Rectangle 15"/>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US" smtClean="0"/>
              <a:t>Click to edit Master text styles</a:t>
            </a:r>
          </a:p>
          <a:p>
            <a:pPr lvl="1"/>
            <a:r>
              <a:rPr lang="en-US" altLang="es-US" smtClean="0"/>
              <a:t>Second level</a:t>
            </a:r>
          </a:p>
          <a:p>
            <a:pPr lvl="2"/>
            <a:r>
              <a:rPr lang="en-US" altLang="es-US" smtClean="0"/>
              <a:t>Third level</a:t>
            </a:r>
          </a:p>
          <a:p>
            <a:pPr lvl="3"/>
            <a:r>
              <a:rPr lang="en-US" altLang="es-US" smtClean="0"/>
              <a:t>Fourth level</a:t>
            </a:r>
          </a:p>
          <a:p>
            <a:pPr lvl="4"/>
            <a:r>
              <a:rPr lang="en-US" altLang="es-US" smtClean="0"/>
              <a:t>Fifth level</a:t>
            </a:r>
          </a:p>
        </p:txBody>
      </p:sp>
    </p:spTree>
  </p:cSld>
  <p:clrMap bg1="dk2" tx1="lt1" bg2="dk1" tx2="lt2" accent1="accent1" accent2="accent2" accent3="accent3" accent4="accent4" accent5="accent5" accent6="accent6" hlink="hlink" folHlink="folHlink"/>
  <p:sldLayoutIdLst>
    <p:sldLayoutId id="2147484050" r:id="rId1"/>
    <p:sldLayoutId id="2147484039" r:id="rId2"/>
    <p:sldLayoutId id="2147484040" r:id="rId3"/>
    <p:sldLayoutId id="2147484041" r:id="rId4"/>
    <p:sldLayoutId id="2147484042" r:id="rId5"/>
    <p:sldLayoutId id="2147484043" r:id="rId6"/>
    <p:sldLayoutId id="2147484044" r:id="rId7"/>
    <p:sldLayoutId id="2147484045" r:id="rId8"/>
    <p:sldLayoutId id="2147484046" r:id="rId9"/>
    <p:sldLayoutId id="2147484047" r:id="rId10"/>
    <p:sldLayoutId id="2147484048" r:id="rId11"/>
    <p:sldLayoutId id="2147484049" r:id="rId12"/>
  </p:sldLayoutIdLst>
  <p:transition>
    <p:fade thruBlk="1"/>
  </p:transition>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Verdana" pitchFamily="34" charset="0"/>
        </a:defRPr>
      </a:lvl2pPr>
      <a:lvl3pPr algn="ctr" rtl="0" eaLnBrk="0" fontAlgn="base" hangingPunct="0">
        <a:spcBef>
          <a:spcPct val="0"/>
        </a:spcBef>
        <a:spcAft>
          <a:spcPct val="0"/>
        </a:spcAft>
        <a:defRPr sz="4000" b="1">
          <a:solidFill>
            <a:schemeClr val="tx2"/>
          </a:solidFill>
          <a:latin typeface="Verdana" pitchFamily="34" charset="0"/>
        </a:defRPr>
      </a:lvl3pPr>
      <a:lvl4pPr algn="ctr" rtl="0" eaLnBrk="0" fontAlgn="base" hangingPunct="0">
        <a:spcBef>
          <a:spcPct val="0"/>
        </a:spcBef>
        <a:spcAft>
          <a:spcPct val="0"/>
        </a:spcAft>
        <a:defRPr sz="4000" b="1">
          <a:solidFill>
            <a:schemeClr val="tx2"/>
          </a:solidFill>
          <a:latin typeface="Verdana" pitchFamily="34" charset="0"/>
        </a:defRPr>
      </a:lvl4pPr>
      <a:lvl5pPr algn="ctr" rtl="0" eaLnBrk="0" fontAlgn="base" hangingPunct="0">
        <a:spcBef>
          <a:spcPct val="0"/>
        </a:spcBef>
        <a:spcAft>
          <a:spcPct val="0"/>
        </a:spcAft>
        <a:defRPr sz="4000" b="1">
          <a:solidFill>
            <a:schemeClr val="tx2"/>
          </a:solidFill>
          <a:latin typeface="Verdana" pitchFamily="34" charset="0"/>
        </a:defRPr>
      </a:lvl5pPr>
      <a:lvl6pPr marL="457200" algn="ctr" rtl="0" fontAlgn="base">
        <a:spcBef>
          <a:spcPct val="0"/>
        </a:spcBef>
        <a:spcAft>
          <a:spcPct val="0"/>
        </a:spcAft>
        <a:defRPr sz="4000" b="1">
          <a:solidFill>
            <a:schemeClr val="tx2"/>
          </a:solidFill>
          <a:latin typeface="Verdana" pitchFamily="34" charset="0"/>
        </a:defRPr>
      </a:lvl6pPr>
      <a:lvl7pPr marL="914400" algn="ctr" rtl="0" fontAlgn="base">
        <a:spcBef>
          <a:spcPct val="0"/>
        </a:spcBef>
        <a:spcAft>
          <a:spcPct val="0"/>
        </a:spcAft>
        <a:defRPr sz="4000" b="1">
          <a:solidFill>
            <a:schemeClr val="tx2"/>
          </a:solidFill>
          <a:latin typeface="Verdana" pitchFamily="34" charset="0"/>
        </a:defRPr>
      </a:lvl7pPr>
      <a:lvl8pPr marL="1371600" algn="ctr" rtl="0" fontAlgn="base">
        <a:spcBef>
          <a:spcPct val="0"/>
        </a:spcBef>
        <a:spcAft>
          <a:spcPct val="0"/>
        </a:spcAft>
        <a:defRPr sz="4000" b="1">
          <a:solidFill>
            <a:schemeClr val="tx2"/>
          </a:solidFill>
          <a:latin typeface="Verdana" pitchFamily="34" charset="0"/>
        </a:defRPr>
      </a:lvl8pPr>
      <a:lvl9pPr marL="1828800" algn="ctr" rtl="0" fontAlgn="base">
        <a:spcBef>
          <a:spcPct val="0"/>
        </a:spcBef>
        <a:spcAft>
          <a:spcPct val="0"/>
        </a:spcAft>
        <a:defRPr sz="4000" b="1">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43000" y="1676400"/>
            <a:ext cx="7086600" cy="1447800"/>
          </a:xfrm>
        </p:spPr>
        <p:txBody>
          <a:bodyPr/>
          <a:lstStyle/>
          <a:p>
            <a:pPr eaLnBrk="1" hangingPunct="1"/>
            <a:r>
              <a:rPr lang="es-SV" altLang="es-US" i="1" smtClean="0">
                <a:solidFill>
                  <a:srgbClr val="FFCC00"/>
                </a:solidFill>
              </a:rPr>
              <a:t>Autonomía económica de las mujeres</a:t>
            </a:r>
            <a:endParaRPr lang="en-US" altLang="es-US" i="1" smtClean="0">
              <a:solidFill>
                <a:srgbClr val="FFCC00"/>
              </a:solidFill>
            </a:endParaRPr>
          </a:p>
        </p:txBody>
      </p:sp>
      <p:sp>
        <p:nvSpPr>
          <p:cNvPr id="2051" name="Rectangle 3"/>
          <p:cNvSpPr>
            <a:spLocks noGrp="1" noChangeArrowheads="1"/>
          </p:cNvSpPr>
          <p:nvPr>
            <p:ph type="subTitle" idx="1"/>
          </p:nvPr>
        </p:nvSpPr>
        <p:spPr>
          <a:xfrm>
            <a:off x="1981200" y="3213100"/>
            <a:ext cx="5410200" cy="957263"/>
          </a:xfrm>
        </p:spPr>
        <p:txBody>
          <a:bodyPr/>
          <a:lstStyle/>
          <a:p>
            <a:pPr eaLnBrk="1" hangingPunct="1">
              <a:spcBef>
                <a:spcPct val="0"/>
              </a:spcBef>
            </a:pPr>
            <a:r>
              <a:rPr lang="es-SV" altLang="es-US" sz="2800" b="1" smtClean="0"/>
              <a:t>Estudios de caso de Cuscatlán y Sonsonate, </a:t>
            </a:r>
          </a:p>
          <a:p>
            <a:pPr eaLnBrk="1" hangingPunct="1">
              <a:spcBef>
                <a:spcPct val="0"/>
              </a:spcBef>
            </a:pPr>
            <a:r>
              <a:rPr lang="es-SV" altLang="es-US" sz="2800" b="1" smtClean="0"/>
              <a:t>El Salvador 2015</a:t>
            </a:r>
            <a:endParaRPr lang="en-US" altLang="es-US" sz="2800" b="1" smtClean="0"/>
          </a:p>
        </p:txBody>
      </p:sp>
      <p:sp>
        <p:nvSpPr>
          <p:cNvPr id="6" name="Rectangle 3"/>
          <p:cNvSpPr txBox="1">
            <a:spLocks noChangeArrowheads="1"/>
          </p:cNvSpPr>
          <p:nvPr/>
        </p:nvSpPr>
        <p:spPr bwMode="auto">
          <a:xfrm>
            <a:off x="428625" y="5829300"/>
            <a:ext cx="8286750" cy="600075"/>
          </a:xfrm>
          <a:prstGeom prst="rect">
            <a:avLst/>
          </a:prstGeom>
          <a:noFill/>
          <a:ln w="9525">
            <a:noFill/>
            <a:miter lim="800000"/>
            <a:headEnd/>
            <a:tailEnd/>
          </a:ln>
          <a:effectLst/>
        </p:spPr>
        <p:txBody>
          <a:bodyPr/>
          <a:lstStyle/>
          <a:p>
            <a:pPr algn="ctr">
              <a:defRPr/>
            </a:pPr>
            <a:r>
              <a:rPr lang="es-SV" sz="2000" b="1" kern="0" dirty="0">
                <a:latin typeface="+mn-lt"/>
              </a:rPr>
              <a:t>Nidia Umaña// </a:t>
            </a:r>
            <a:r>
              <a:rPr lang="es-SV" sz="2000" b="1" kern="0" dirty="0" err="1">
                <a:latin typeface="+mn-lt"/>
              </a:rPr>
              <a:t>Yessica</a:t>
            </a:r>
            <a:r>
              <a:rPr lang="es-SV" sz="2000" b="1" kern="0" dirty="0">
                <a:latin typeface="+mn-lt"/>
              </a:rPr>
              <a:t> Reyes</a:t>
            </a:r>
            <a:endParaRPr lang="en-US" sz="2000" b="1" kern="0" dirty="0">
              <a:latin typeface="+mn-l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1"/>
                                        </p:tgtEl>
                                        <p:attrNameLst>
                                          <p:attrName>style.visibility</p:attrName>
                                        </p:attrNameLst>
                                      </p:cBhvr>
                                      <p:to>
                                        <p:strVal val="visible"/>
                                      </p:to>
                                    </p:set>
                                    <p:anim calcmode="lin" valueType="num">
                                      <p:cBhvr additive="base">
                                        <p:cTn id="13" dur="500" fill="hold"/>
                                        <p:tgtEl>
                                          <p:spTgt spid="2051"/>
                                        </p:tgtEl>
                                        <p:attrNameLst>
                                          <p:attrName>ppt_x</p:attrName>
                                        </p:attrNameLst>
                                      </p:cBhvr>
                                      <p:tavLst>
                                        <p:tav tm="0">
                                          <p:val>
                                            <p:strVal val="#ppt_x"/>
                                          </p:val>
                                        </p:tav>
                                        <p:tav tm="100000">
                                          <p:val>
                                            <p:strVal val="#ppt_x"/>
                                          </p:val>
                                        </p:tav>
                                      </p:tavLst>
                                    </p:anim>
                                    <p:anim calcmode="lin" valueType="num">
                                      <p:cBhvr additive="base">
                                        <p:cTn id="14"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autoUpdateAnimBg="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28625" y="404813"/>
            <a:ext cx="8562975" cy="685800"/>
          </a:xfrm>
        </p:spPr>
        <p:txBody>
          <a:bodyPr/>
          <a:lstStyle/>
          <a:p>
            <a:pPr algn="r" eaLnBrk="1" hangingPunct="1"/>
            <a:r>
              <a:rPr lang="es-MX" altLang="es-US" i="1" smtClean="0"/>
              <a:t>Selección de departamentos</a:t>
            </a:r>
            <a:endParaRPr lang="en-US" altLang="es-US" i="1" smtClean="0"/>
          </a:p>
        </p:txBody>
      </p:sp>
      <p:sp>
        <p:nvSpPr>
          <p:cNvPr id="33798" name="Rectangle 6"/>
          <p:cNvSpPr>
            <a:spLocks noChangeArrowheads="1"/>
          </p:cNvSpPr>
          <p:nvPr/>
        </p:nvSpPr>
        <p:spPr bwMode="auto">
          <a:xfrm>
            <a:off x="428625" y="1196975"/>
            <a:ext cx="85725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CL" altLang="es-US">
                <a:latin typeface="Arial" panose="020B0604020202020204" pitchFamily="34" charset="0"/>
                <a:cs typeface="Arial" panose="020B0604020202020204" pitchFamily="34" charset="0"/>
              </a:rPr>
              <a:t>El nivel de </a:t>
            </a:r>
            <a:r>
              <a:rPr lang="es-CL" altLang="es-US" sz="2800" b="1">
                <a:latin typeface="Arial" panose="020B0604020202020204" pitchFamily="34" charset="0"/>
                <a:cs typeface="Arial" panose="020B0604020202020204" pitchFamily="34" charset="0"/>
              </a:rPr>
              <a:t>autonomía económica de las mujeres</a:t>
            </a:r>
            <a:r>
              <a:rPr lang="es-CL" altLang="es-US">
                <a:latin typeface="Arial" panose="020B0604020202020204" pitchFamily="34" charset="0"/>
                <a:cs typeface="Arial" panose="020B0604020202020204" pitchFamily="34" charset="0"/>
              </a:rPr>
              <a:t>, tomando como referencia los resultados de la EHPM: a) </a:t>
            </a:r>
            <a:r>
              <a:rPr lang="es-SV" altLang="es-US">
                <a:latin typeface="Arial" panose="020B0604020202020204" pitchFamily="34" charset="0"/>
                <a:cs typeface="Arial" panose="020B0604020202020204" pitchFamily="34" charset="0"/>
              </a:rPr>
              <a:t>la cantidad de </a:t>
            </a:r>
            <a:r>
              <a:rPr lang="es-SV" altLang="es-US" u="sng">
                <a:latin typeface="Arial" panose="020B0604020202020204" pitchFamily="34" charset="0"/>
                <a:cs typeface="Arial" panose="020B0604020202020204" pitchFamily="34" charset="0"/>
              </a:rPr>
              <a:t>brechas de género (5 variables en </a:t>
            </a:r>
            <a:r>
              <a:rPr lang="es-CL" altLang="es-US" u="sng">
                <a:latin typeface="Arial" panose="020B0604020202020204" pitchFamily="34" charset="0"/>
                <a:cs typeface="Arial" panose="020B0604020202020204" pitchFamily="34" charset="0"/>
              </a:rPr>
              <a:t>2009 y 2013</a:t>
            </a:r>
            <a:r>
              <a:rPr lang="es-SV" altLang="es-US">
                <a:latin typeface="Arial" panose="020B0604020202020204" pitchFamily="34" charset="0"/>
                <a:cs typeface="Arial" panose="020B0604020202020204" pitchFamily="34" charset="0"/>
              </a:rPr>
              <a:t>), y b) </a:t>
            </a:r>
            <a:r>
              <a:rPr lang="es-CL" altLang="es-US">
                <a:latin typeface="Arial" panose="020B0604020202020204" pitchFamily="34" charset="0"/>
                <a:cs typeface="Arial" panose="020B0604020202020204" pitchFamily="34" charset="0"/>
              </a:rPr>
              <a:t>la composición porcentual del </a:t>
            </a:r>
            <a:r>
              <a:rPr lang="es-CL" altLang="es-US" u="sng">
                <a:latin typeface="Arial" panose="020B0604020202020204" pitchFamily="34" charset="0"/>
                <a:cs typeface="Arial" panose="020B0604020202020204" pitchFamily="34" charset="0"/>
              </a:rPr>
              <a:t>empleo total según rama de actividad económica en 2013 </a:t>
            </a:r>
            <a:r>
              <a:rPr lang="es-SV" altLang="es-US" u="sng">
                <a:latin typeface="Arial" panose="020B0604020202020204" pitchFamily="34" charset="0"/>
                <a:cs typeface="Arial" panose="020B0604020202020204" pitchFamily="34" charset="0"/>
              </a:rPr>
              <a:t>(primaria o terciaria</a:t>
            </a:r>
            <a:r>
              <a:rPr lang="es-SV" altLang="es-US">
                <a:latin typeface="Arial" panose="020B0604020202020204" pitchFamily="34" charset="0"/>
                <a:cs typeface="Arial" panose="020B0604020202020204" pitchFamily="34" charset="0"/>
              </a:rPr>
              <a:t>). </a:t>
            </a:r>
          </a:p>
        </p:txBody>
      </p:sp>
      <p:sp>
        <p:nvSpPr>
          <p:cNvPr id="6" name="Rectangle 4"/>
          <p:cNvSpPr>
            <a:spLocks noChangeArrowheads="1"/>
          </p:cNvSpPr>
          <p:nvPr/>
        </p:nvSpPr>
        <p:spPr bwMode="auto">
          <a:xfrm>
            <a:off x="2786063" y="3744913"/>
            <a:ext cx="6143625"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Clr>
                <a:schemeClr val="tx2"/>
              </a:buClr>
              <a:buFont typeface="Arial" panose="020B0604020202020204" pitchFamily="34" charset="0"/>
              <a:buChar char="•"/>
            </a:pPr>
            <a:r>
              <a:rPr lang="es-CL" altLang="es-US">
                <a:latin typeface="Arial" panose="020B0604020202020204" pitchFamily="34" charset="0"/>
                <a:cs typeface="Arial" panose="020B0604020202020204" pitchFamily="34" charset="0"/>
              </a:rPr>
              <a:t>Porcentaje de empleo en rubros primarios y no primarios</a:t>
            </a:r>
          </a:p>
          <a:p>
            <a:pPr eaLnBrk="1" hangingPunct="1">
              <a:buClr>
                <a:schemeClr val="tx2"/>
              </a:buClr>
              <a:buFont typeface="Arial" panose="020B0604020202020204" pitchFamily="34" charset="0"/>
              <a:buChar char="•"/>
            </a:pPr>
            <a:r>
              <a:rPr lang="es-CL" altLang="es-US">
                <a:latin typeface="Arial" panose="020B0604020202020204" pitchFamily="34" charset="0"/>
                <a:cs typeface="Arial" panose="020B0604020202020204" pitchFamily="34" charset="0"/>
              </a:rPr>
              <a:t>Valor promedio del ingreso autónomo</a:t>
            </a:r>
          </a:p>
          <a:p>
            <a:pPr eaLnBrk="1" hangingPunct="1">
              <a:buClr>
                <a:schemeClr val="tx2"/>
              </a:buClr>
              <a:buFont typeface="Arial" panose="020B0604020202020204" pitchFamily="34" charset="0"/>
              <a:buChar char="•"/>
            </a:pPr>
            <a:r>
              <a:rPr lang="es-CL" altLang="es-US">
                <a:latin typeface="Arial" panose="020B0604020202020204" pitchFamily="34" charset="0"/>
                <a:cs typeface="Arial" panose="020B0604020202020204" pitchFamily="34" charset="0"/>
              </a:rPr>
              <a:t>Porcentaje de participación en la PEA</a:t>
            </a:r>
          </a:p>
          <a:p>
            <a:pPr eaLnBrk="1" hangingPunct="1">
              <a:buClr>
                <a:schemeClr val="tx2"/>
              </a:buClr>
              <a:buFont typeface="Arial" panose="020B0604020202020204" pitchFamily="34" charset="0"/>
              <a:buChar char="•"/>
            </a:pPr>
            <a:r>
              <a:rPr lang="es-CL" altLang="es-US">
                <a:latin typeface="Arial" panose="020B0604020202020204" pitchFamily="34" charset="0"/>
                <a:cs typeface="Arial" panose="020B0604020202020204" pitchFamily="34" charset="0"/>
              </a:rPr>
              <a:t>Tasa neta de participación laboral</a:t>
            </a:r>
          </a:p>
          <a:p>
            <a:pPr eaLnBrk="1" hangingPunct="1">
              <a:buClr>
                <a:schemeClr val="tx2"/>
              </a:buClr>
              <a:buFont typeface="Arial" panose="020B0604020202020204" pitchFamily="34" charset="0"/>
              <a:buChar char="•"/>
            </a:pPr>
            <a:r>
              <a:rPr lang="es-CL" altLang="es-US">
                <a:latin typeface="Arial" panose="020B0604020202020204" pitchFamily="34" charset="0"/>
                <a:cs typeface="Arial" panose="020B0604020202020204" pitchFamily="34" charset="0"/>
              </a:rPr>
              <a:t>Tasa de desempleo</a:t>
            </a:r>
            <a:endParaRPr lang="es-MX" altLang="es-US" sz="1600" b="1">
              <a:latin typeface="Arial" panose="020B0604020202020204" pitchFamily="34" charset="0"/>
              <a:cs typeface="Arial" panose="020B0604020202020204" pitchFamily="34" charset="0"/>
            </a:endParaRPr>
          </a:p>
        </p:txBody>
      </p:sp>
      <p:sp>
        <p:nvSpPr>
          <p:cNvPr id="7" name="Text Box 5"/>
          <p:cNvSpPr txBox="1">
            <a:spLocks noChangeArrowheads="1"/>
          </p:cNvSpPr>
          <p:nvPr/>
        </p:nvSpPr>
        <p:spPr bwMode="auto">
          <a:xfrm>
            <a:off x="571500" y="4437063"/>
            <a:ext cx="2055813"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imes New Roman" panose="02020603050405020304" pitchFamily="18" charset="0"/>
              </a:defRPr>
            </a:lvl1pPr>
            <a:lvl2pPr marL="11430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lvl="1">
              <a:spcBef>
                <a:spcPct val="20000"/>
              </a:spcBef>
              <a:buClr>
                <a:schemeClr val="tx2"/>
              </a:buClr>
              <a:buFont typeface="Wingdings" panose="05000000000000000000" pitchFamily="2" charset="2"/>
              <a:buNone/>
            </a:pPr>
            <a:r>
              <a:rPr lang="es-MX" altLang="es-US" b="1">
                <a:latin typeface="Arial" panose="020B0604020202020204" pitchFamily="34" charset="0"/>
                <a:cs typeface="Arial" panose="020B0604020202020204" pitchFamily="34" charset="0"/>
              </a:rPr>
              <a:t>Brechas </a:t>
            </a:r>
          </a:p>
          <a:p>
            <a:pPr lvl="1">
              <a:spcBef>
                <a:spcPct val="20000"/>
              </a:spcBef>
              <a:buClr>
                <a:schemeClr val="tx2"/>
              </a:buClr>
              <a:buFont typeface="Wingdings" panose="05000000000000000000" pitchFamily="2" charset="2"/>
              <a:buNone/>
            </a:pPr>
            <a:r>
              <a:rPr lang="es-MX" altLang="es-US" b="1">
                <a:latin typeface="Arial" panose="020B0604020202020204" pitchFamily="34" charset="0"/>
                <a:cs typeface="Arial" panose="020B0604020202020204" pitchFamily="34" charset="0"/>
              </a:rPr>
              <a:t>de género</a:t>
            </a:r>
            <a:endParaRPr lang="en-US" altLang="es-US" b="1">
              <a:latin typeface="Arial" panose="020B0604020202020204" pitchFamily="34" charset="0"/>
              <a:cs typeface="Arial" panose="020B0604020202020204"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 calcmode="lin" valueType="num">
                                      <p:cBhvr additive="base">
                                        <p:cTn id="7" dur="500" fill="hold"/>
                                        <p:tgtEl>
                                          <p:spTgt spid="337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3798"/>
                                        </p:tgtEl>
                                        <p:attrNameLst>
                                          <p:attrName>style.visibility</p:attrName>
                                        </p:attrNameLst>
                                      </p:cBhvr>
                                      <p:to>
                                        <p:strVal val="visible"/>
                                      </p:to>
                                    </p:set>
                                    <p:anim calcmode="lin" valueType="num">
                                      <p:cBhvr>
                                        <p:cTn id="13" dur="500" fill="hold"/>
                                        <p:tgtEl>
                                          <p:spTgt spid="33798"/>
                                        </p:tgtEl>
                                        <p:attrNameLst>
                                          <p:attrName>ppt_w</p:attrName>
                                        </p:attrNameLst>
                                      </p:cBhvr>
                                      <p:tavLst>
                                        <p:tav tm="0">
                                          <p:val>
                                            <p:fltVal val="0"/>
                                          </p:val>
                                        </p:tav>
                                        <p:tav tm="100000">
                                          <p:val>
                                            <p:strVal val="#ppt_w"/>
                                          </p:val>
                                        </p:tav>
                                      </p:tavLst>
                                    </p:anim>
                                    <p:anim calcmode="lin" valueType="num">
                                      <p:cBhvr>
                                        <p:cTn id="14" dur="500" fill="hold"/>
                                        <p:tgtEl>
                                          <p:spTgt spid="33798"/>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3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ox(out)">
                                      <p:cBhvr>
                                        <p:cTn id="19" dur="5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up)">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autoUpdateAnimBg="0"/>
      <p:bldP spid="33798" grpId="0" autoUpdateAnimBg="0"/>
      <p:bldP spid="6" grpId="0" autoUpdateAnimBg="0"/>
      <p:bldP spid="7"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9144000" cy="1000125"/>
          </a:xfrm>
          <a:prstGeom prst="rect">
            <a:avLst/>
          </a:prstGeom>
          <a:solidFill>
            <a:schemeClr val="accent4">
              <a:lumMod val="75000"/>
            </a:schemeClr>
          </a:solidFill>
          <a:ln w="9525">
            <a:noFill/>
            <a:miter lim="800000"/>
            <a:headEnd/>
            <a:tailEnd/>
          </a:ln>
        </p:spPr>
        <p:txBody>
          <a:bodyPr wrap="none" anchor="ctr"/>
          <a:lstStyle/>
          <a:p>
            <a:pPr fontAlgn="auto">
              <a:spcBef>
                <a:spcPts val="0"/>
              </a:spcBef>
              <a:spcAft>
                <a:spcPts val="0"/>
              </a:spcAft>
              <a:defRPr/>
            </a:pPr>
            <a:endParaRPr lang="es-ES" dirty="0">
              <a:latin typeface="+mn-lt"/>
            </a:endParaRPr>
          </a:p>
        </p:txBody>
      </p:sp>
      <p:sp>
        <p:nvSpPr>
          <p:cNvPr id="5123" name="Text Box 2"/>
          <p:cNvSpPr txBox="1">
            <a:spLocks noChangeArrowheads="1"/>
          </p:cNvSpPr>
          <p:nvPr/>
        </p:nvSpPr>
        <p:spPr bwMode="auto">
          <a:xfrm>
            <a:off x="457200" y="188913"/>
            <a:ext cx="82915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s-US" sz="3200" b="1">
                <a:solidFill>
                  <a:schemeClr val="bg1"/>
                </a:solidFill>
                <a:latin typeface="Calibri" panose="020F0502020204030204" pitchFamily="34" charset="0"/>
                <a:cs typeface="Arial" panose="020B0604020202020204" pitchFamily="34" charset="0"/>
              </a:rPr>
              <a:t>AUTONOMÍA ECONÓMICA EN EL SALVADOR</a:t>
            </a:r>
          </a:p>
        </p:txBody>
      </p:sp>
      <p:sp>
        <p:nvSpPr>
          <p:cNvPr id="13316" name="2 Marcador de texto"/>
          <p:cNvSpPr txBox="1">
            <a:spLocks/>
          </p:cNvSpPr>
          <p:nvPr/>
        </p:nvSpPr>
        <p:spPr bwMode="auto">
          <a:xfrm>
            <a:off x="457200" y="1196975"/>
            <a:ext cx="836295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3143250" lvl="6" indent="-514350">
              <a:buFont typeface="+mj-lt"/>
              <a:buAutoNum type="arabicPeriod"/>
              <a:defRPr/>
            </a:pPr>
            <a:r>
              <a:rPr lang="es-SV" sz="2800" b="1" dirty="0" smtClean="0">
                <a:latin typeface="Arial" pitchFamily="34" charset="0"/>
                <a:cs typeface="Arial" pitchFamily="34" charset="0"/>
              </a:rPr>
              <a:t>Cuscatlán (10)</a:t>
            </a:r>
          </a:p>
          <a:p>
            <a:pPr marL="3143250" lvl="6" indent="-514350">
              <a:buFont typeface="+mj-lt"/>
              <a:buAutoNum type="arabicPeriod"/>
              <a:defRPr/>
            </a:pPr>
            <a:r>
              <a:rPr lang="es-SV" u="sng" dirty="0" smtClean="0">
                <a:latin typeface="Arial" pitchFamily="34" charset="0"/>
                <a:cs typeface="Arial" pitchFamily="34" charset="0"/>
              </a:rPr>
              <a:t>Santa Ana (10)</a:t>
            </a:r>
          </a:p>
          <a:p>
            <a:pPr marL="3143250" lvl="6" indent="-514350">
              <a:buFont typeface="+mj-lt"/>
              <a:buAutoNum type="arabicPeriod"/>
              <a:defRPr/>
            </a:pPr>
            <a:r>
              <a:rPr lang="es-SV" sz="2800" b="1" dirty="0" smtClean="0">
                <a:latin typeface="Arial" pitchFamily="34" charset="0"/>
                <a:cs typeface="Arial" pitchFamily="34" charset="0"/>
              </a:rPr>
              <a:t>Sonsonate (8)</a:t>
            </a:r>
          </a:p>
          <a:p>
            <a:pPr marL="3143250" lvl="6" indent="-514350">
              <a:buFont typeface="+mj-lt"/>
              <a:buAutoNum type="arabicPeriod"/>
              <a:defRPr/>
            </a:pPr>
            <a:r>
              <a:rPr lang="es-SV" dirty="0" smtClean="0">
                <a:latin typeface="Arial" pitchFamily="34" charset="0"/>
                <a:cs typeface="Arial" pitchFamily="34" charset="0"/>
              </a:rPr>
              <a:t>San Salvador (8)</a:t>
            </a:r>
          </a:p>
          <a:p>
            <a:pPr marL="3143250" lvl="6" indent="-514350">
              <a:buFont typeface="+mj-lt"/>
              <a:buAutoNum type="arabicPeriod"/>
              <a:defRPr/>
            </a:pPr>
            <a:r>
              <a:rPr lang="es-SV" dirty="0" smtClean="0">
                <a:latin typeface="Arial" pitchFamily="34" charset="0"/>
                <a:cs typeface="Arial" pitchFamily="34" charset="0"/>
              </a:rPr>
              <a:t>La Paz (7)</a:t>
            </a:r>
          </a:p>
          <a:p>
            <a:pPr marL="3143250" lvl="6" indent="-514350">
              <a:buFont typeface="+mj-lt"/>
              <a:buAutoNum type="arabicPeriod"/>
              <a:defRPr/>
            </a:pPr>
            <a:r>
              <a:rPr lang="es-SV" u="sng" dirty="0" smtClean="0">
                <a:latin typeface="Arial" pitchFamily="34" charset="0"/>
                <a:cs typeface="Arial" pitchFamily="34" charset="0"/>
              </a:rPr>
              <a:t>La Libertad (7)</a:t>
            </a:r>
          </a:p>
          <a:p>
            <a:pPr marL="3143250" lvl="6" indent="-514350">
              <a:buFont typeface="+mj-lt"/>
              <a:buAutoNum type="arabicPeriod"/>
              <a:defRPr/>
            </a:pPr>
            <a:r>
              <a:rPr lang="es-SV" dirty="0" smtClean="0">
                <a:latin typeface="Arial" pitchFamily="34" charset="0"/>
                <a:cs typeface="Arial" pitchFamily="34" charset="0"/>
              </a:rPr>
              <a:t>San Miguel (6)</a:t>
            </a:r>
          </a:p>
          <a:p>
            <a:pPr marL="3143250" lvl="6" indent="-514350">
              <a:buFont typeface="+mj-lt"/>
              <a:buAutoNum type="arabicPeriod"/>
              <a:defRPr/>
            </a:pPr>
            <a:r>
              <a:rPr lang="es-SV" dirty="0" smtClean="0">
                <a:latin typeface="Arial" pitchFamily="34" charset="0"/>
                <a:cs typeface="Arial" pitchFamily="34" charset="0"/>
              </a:rPr>
              <a:t>Usulután (5)</a:t>
            </a:r>
          </a:p>
          <a:p>
            <a:pPr marL="3143250" lvl="6" indent="-514350">
              <a:buFont typeface="+mj-lt"/>
              <a:buAutoNum type="arabicPeriod"/>
              <a:defRPr/>
            </a:pPr>
            <a:r>
              <a:rPr lang="es-SV" dirty="0" smtClean="0">
                <a:latin typeface="Arial" pitchFamily="34" charset="0"/>
                <a:cs typeface="Arial" pitchFamily="34" charset="0"/>
              </a:rPr>
              <a:t>San Vicente (5)</a:t>
            </a:r>
          </a:p>
          <a:p>
            <a:pPr marL="3143250" lvl="6" indent="-514350">
              <a:buFont typeface="+mj-lt"/>
              <a:buAutoNum type="arabicPeriod"/>
              <a:defRPr/>
            </a:pPr>
            <a:r>
              <a:rPr lang="es-SV" dirty="0" smtClean="0">
                <a:latin typeface="Arial" pitchFamily="34" charset="0"/>
                <a:cs typeface="Arial" pitchFamily="34" charset="0"/>
              </a:rPr>
              <a:t>Ahuachapán (3)</a:t>
            </a:r>
          </a:p>
          <a:p>
            <a:pPr marL="3143250" lvl="6" indent="-514350">
              <a:buFont typeface="+mj-lt"/>
              <a:buAutoNum type="arabicPeriod"/>
              <a:defRPr/>
            </a:pPr>
            <a:r>
              <a:rPr lang="es-SV" dirty="0" smtClean="0">
                <a:latin typeface="Arial" pitchFamily="34" charset="0"/>
                <a:cs typeface="Arial" pitchFamily="34" charset="0"/>
              </a:rPr>
              <a:t>Cabañas (2)</a:t>
            </a:r>
          </a:p>
          <a:p>
            <a:pPr marL="3143250" lvl="6" indent="-514350">
              <a:buFont typeface="+mj-lt"/>
              <a:buAutoNum type="arabicPeriod"/>
              <a:defRPr/>
            </a:pPr>
            <a:r>
              <a:rPr lang="es-SV" dirty="0" smtClean="0">
                <a:latin typeface="Arial" pitchFamily="34" charset="0"/>
                <a:cs typeface="Arial" pitchFamily="34" charset="0"/>
              </a:rPr>
              <a:t>Chalatenango (2)</a:t>
            </a:r>
          </a:p>
          <a:p>
            <a:pPr marL="3143250" lvl="6" indent="-514350">
              <a:buFont typeface="+mj-lt"/>
              <a:buAutoNum type="arabicPeriod"/>
              <a:defRPr/>
            </a:pPr>
            <a:r>
              <a:rPr lang="es-SV" dirty="0" smtClean="0">
                <a:latin typeface="Arial" pitchFamily="34" charset="0"/>
                <a:cs typeface="Arial" pitchFamily="34" charset="0"/>
              </a:rPr>
              <a:t>Morazán (1)</a:t>
            </a:r>
          </a:p>
          <a:p>
            <a:pPr marL="3143250" lvl="6" indent="-514350">
              <a:buFont typeface="+mj-lt"/>
              <a:buAutoNum type="arabicPeriod"/>
              <a:defRPr/>
            </a:pPr>
            <a:r>
              <a:rPr lang="es-SV" dirty="0" smtClean="0">
                <a:latin typeface="Arial" pitchFamily="34" charset="0"/>
                <a:cs typeface="Arial" pitchFamily="34" charset="0"/>
              </a:rPr>
              <a:t>La Unión (1)</a:t>
            </a:r>
            <a:endParaRPr lang="es-ES" dirty="0" smtClean="0">
              <a:latin typeface="Arial" pitchFamily="34" charset="0"/>
              <a:cs typeface="Arial" pitchFamily="34" charset="0"/>
            </a:endParaRPr>
          </a:p>
          <a:p>
            <a:pPr>
              <a:lnSpc>
                <a:spcPct val="80000"/>
              </a:lnSpc>
              <a:spcBef>
                <a:spcPct val="20000"/>
              </a:spcBef>
              <a:buFont typeface="Arial" charset="0"/>
              <a:buChar char="•"/>
              <a:defRPr/>
            </a:pPr>
            <a:endParaRPr lang="es-SV" sz="3600" dirty="0" smtClean="0">
              <a:latin typeface="Verdana" pitchFamily="34" charset="0"/>
              <a:cs typeface="Arial" charset="0"/>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28625" y="260350"/>
            <a:ext cx="8562975" cy="685800"/>
          </a:xfrm>
        </p:spPr>
        <p:txBody>
          <a:bodyPr/>
          <a:lstStyle/>
          <a:p>
            <a:pPr algn="r" eaLnBrk="1" hangingPunct="1"/>
            <a:r>
              <a:rPr lang="es-MX" altLang="es-US" i="1" smtClean="0"/>
              <a:t>Estudios de caso</a:t>
            </a:r>
            <a:endParaRPr lang="en-US" altLang="es-US" i="1" smtClean="0"/>
          </a:p>
        </p:txBody>
      </p:sp>
      <p:sp>
        <p:nvSpPr>
          <p:cNvPr id="33798" name="Rectangle 6"/>
          <p:cNvSpPr>
            <a:spLocks noChangeArrowheads="1"/>
          </p:cNvSpPr>
          <p:nvPr/>
        </p:nvSpPr>
        <p:spPr bwMode="auto">
          <a:xfrm>
            <a:off x="428625" y="1052513"/>
            <a:ext cx="85725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CL" altLang="es-US" sz="2000">
                <a:latin typeface="Arial" panose="020B0604020202020204" pitchFamily="34" charset="0"/>
                <a:cs typeface="Arial" panose="020B0604020202020204" pitchFamily="34" charset="0"/>
              </a:rPr>
              <a:t>Identificar los </a:t>
            </a:r>
            <a:r>
              <a:rPr lang="es-SV" altLang="es-US" b="1">
                <a:latin typeface="Arial" panose="020B0604020202020204" pitchFamily="34" charset="0"/>
                <a:cs typeface="Arial" panose="020B0604020202020204" pitchFamily="34" charset="0"/>
              </a:rPr>
              <a:t>p</a:t>
            </a:r>
            <a:r>
              <a:rPr lang="es-ES_tradnl" altLang="es-US" b="1">
                <a:latin typeface="Arial" panose="020B0604020202020204" pitchFamily="34" charset="0"/>
                <a:cs typeface="Arial" panose="020B0604020202020204" pitchFamily="34" charset="0"/>
              </a:rPr>
              <a:t>rincipales factores asociados con las mejores condiciones para la autonomía económica de las mujeres en el departamento</a:t>
            </a:r>
            <a:r>
              <a:rPr lang="es-CL" altLang="es-US" sz="2000">
                <a:latin typeface="Arial" panose="020B0604020202020204" pitchFamily="34" charset="0"/>
                <a:cs typeface="Arial" panose="020B0604020202020204" pitchFamily="34" charset="0"/>
              </a:rPr>
              <a:t>, mediante: </a:t>
            </a:r>
            <a:r>
              <a:rPr lang="es-ES_tradnl" altLang="es-US" sz="2000">
                <a:latin typeface="Arial" panose="020B0604020202020204" pitchFamily="34" charset="0"/>
                <a:cs typeface="Arial" panose="020B0604020202020204" pitchFamily="34" charset="0"/>
              </a:rPr>
              <a:t>1) la </a:t>
            </a:r>
            <a:r>
              <a:rPr lang="es-ES_tradnl" altLang="es-US" sz="2000" u="sng">
                <a:latin typeface="Arial" panose="020B0604020202020204" pitchFamily="34" charset="0"/>
                <a:cs typeface="Arial" panose="020B0604020202020204" pitchFamily="34" charset="0"/>
              </a:rPr>
              <a:t>caracterización de los territorios</a:t>
            </a:r>
            <a:r>
              <a:rPr lang="es-ES_tradnl" altLang="es-US" sz="2000">
                <a:latin typeface="Arial" panose="020B0604020202020204" pitchFamily="34" charset="0"/>
                <a:cs typeface="Arial" panose="020B0604020202020204" pitchFamily="34" charset="0"/>
              </a:rPr>
              <a:t> a partir de la información secundaria (</a:t>
            </a:r>
            <a:r>
              <a:rPr lang="es-SV" altLang="es-US" sz="2000">
                <a:latin typeface="Arial" panose="020B0604020202020204" pitchFamily="34" charset="0"/>
                <a:cs typeface="Arial" panose="020B0604020202020204" pitchFamily="34" charset="0"/>
              </a:rPr>
              <a:t>Aspectos geográficos, demográficos y socio- económicos)</a:t>
            </a:r>
            <a:r>
              <a:rPr lang="es-ES_tradnl" altLang="es-US" sz="2000">
                <a:latin typeface="Arial" panose="020B0604020202020204" pitchFamily="34" charset="0"/>
                <a:cs typeface="Arial" panose="020B0604020202020204" pitchFamily="34" charset="0"/>
              </a:rPr>
              <a:t>, y 2) la recolección de información primaria a partir de las </a:t>
            </a:r>
            <a:r>
              <a:rPr lang="es-ES_tradnl" altLang="es-US" sz="2000" u="sng">
                <a:latin typeface="Arial" panose="020B0604020202020204" pitchFamily="34" charset="0"/>
                <a:cs typeface="Arial" panose="020B0604020202020204" pitchFamily="34" charset="0"/>
              </a:rPr>
              <a:t>entrevistas a actores clave</a:t>
            </a:r>
            <a:r>
              <a:rPr lang="es-ES_tradnl" altLang="es-US" sz="2000">
                <a:latin typeface="Arial" panose="020B0604020202020204" pitchFamily="34" charset="0"/>
                <a:cs typeface="Arial" panose="020B0604020202020204" pitchFamily="34" charset="0"/>
              </a:rPr>
              <a:t> (</a:t>
            </a:r>
            <a:r>
              <a:rPr lang="es-CL" altLang="es-US" sz="2000">
                <a:latin typeface="Arial" panose="020B0604020202020204" pitchFamily="34" charset="0"/>
                <a:cs typeface="Arial" panose="020B0604020202020204" pitchFamily="34" charset="0"/>
              </a:rPr>
              <a:t>área productiva o empresas, área política o de políticas públicas a nivel local/territorial, organizaciones de mujeres en los territorios, y personas expertas, académicas o investigadoras).</a:t>
            </a:r>
            <a:endParaRPr lang="es-SV" altLang="es-US" sz="2000">
              <a:latin typeface="Arial" panose="020B0604020202020204" pitchFamily="34" charset="0"/>
              <a:cs typeface="Arial" panose="020B0604020202020204" pitchFamily="34" charset="0"/>
            </a:endParaRPr>
          </a:p>
        </p:txBody>
      </p:sp>
      <p:sp>
        <p:nvSpPr>
          <p:cNvPr id="6" name="Rectangle 4"/>
          <p:cNvSpPr>
            <a:spLocks noChangeArrowheads="1"/>
          </p:cNvSpPr>
          <p:nvPr/>
        </p:nvSpPr>
        <p:spPr bwMode="auto">
          <a:xfrm>
            <a:off x="2786063" y="4437063"/>
            <a:ext cx="6143625"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Clr>
                <a:schemeClr val="tx2"/>
              </a:buClr>
              <a:buFont typeface="Arial" panose="020B0604020202020204" pitchFamily="34" charset="0"/>
              <a:buChar char="•"/>
            </a:pPr>
            <a:r>
              <a:rPr lang="es-SV" altLang="es-US" sz="2000">
                <a:latin typeface="Arial" panose="020B0604020202020204" pitchFamily="34" charset="0"/>
                <a:cs typeface="Arial" panose="020B0604020202020204" pitchFamily="34" charset="0"/>
              </a:rPr>
              <a:t>Estructura productiva</a:t>
            </a:r>
          </a:p>
          <a:p>
            <a:pPr eaLnBrk="1" hangingPunct="1">
              <a:buClr>
                <a:schemeClr val="tx2"/>
              </a:buClr>
              <a:buFont typeface="Arial" panose="020B0604020202020204" pitchFamily="34" charset="0"/>
              <a:buChar char="•"/>
            </a:pPr>
            <a:r>
              <a:rPr lang="es-SV" altLang="es-US" sz="2000">
                <a:latin typeface="Arial" panose="020B0604020202020204" pitchFamily="34" charset="0"/>
                <a:cs typeface="Arial" panose="020B0604020202020204" pitchFamily="34" charset="0"/>
              </a:rPr>
              <a:t>Políticas públicas como instituciones formales</a:t>
            </a:r>
          </a:p>
          <a:p>
            <a:pPr eaLnBrk="1" hangingPunct="1">
              <a:buClr>
                <a:schemeClr val="tx2"/>
              </a:buClr>
              <a:buFont typeface="Arial" panose="020B0604020202020204" pitchFamily="34" charset="0"/>
              <a:buChar char="•"/>
            </a:pPr>
            <a:r>
              <a:rPr lang="es-CL" altLang="es-US" sz="2000">
                <a:latin typeface="Arial" panose="020B0604020202020204" pitchFamily="34" charset="0"/>
                <a:cs typeface="Arial" panose="020B0604020202020204" pitchFamily="34" charset="0"/>
              </a:rPr>
              <a:t>Factores culturales como instituciones informales</a:t>
            </a:r>
          </a:p>
          <a:p>
            <a:pPr eaLnBrk="1" hangingPunct="1">
              <a:buClr>
                <a:schemeClr val="tx2"/>
              </a:buClr>
              <a:buFont typeface="Arial" panose="020B0604020202020204" pitchFamily="34" charset="0"/>
              <a:buChar char="•"/>
            </a:pPr>
            <a:r>
              <a:rPr lang="es-SV" altLang="es-US" sz="2000">
                <a:latin typeface="Arial" panose="020B0604020202020204" pitchFamily="34" charset="0"/>
                <a:cs typeface="Arial" panose="020B0604020202020204" pitchFamily="34" charset="0"/>
              </a:rPr>
              <a:t>Capacidad de agencia y nivel organizativo de las mujeres</a:t>
            </a:r>
            <a:endParaRPr lang="es-MX" altLang="es-US" sz="1400" b="1">
              <a:latin typeface="Arial" panose="020B0604020202020204" pitchFamily="34" charset="0"/>
              <a:cs typeface="Arial" panose="020B0604020202020204" pitchFamily="34" charset="0"/>
            </a:endParaRPr>
          </a:p>
        </p:txBody>
      </p:sp>
      <p:sp>
        <p:nvSpPr>
          <p:cNvPr id="7" name="Text Box 5"/>
          <p:cNvSpPr txBox="1">
            <a:spLocks noChangeArrowheads="1"/>
          </p:cNvSpPr>
          <p:nvPr/>
        </p:nvSpPr>
        <p:spPr bwMode="auto">
          <a:xfrm>
            <a:off x="571500" y="4724400"/>
            <a:ext cx="20558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imes New Roman" panose="02020603050405020304" pitchFamily="18" charset="0"/>
              </a:defRPr>
            </a:lvl1pPr>
            <a:lvl2pPr marL="11430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lvl="1">
              <a:spcBef>
                <a:spcPct val="20000"/>
              </a:spcBef>
              <a:buClr>
                <a:schemeClr val="tx2"/>
              </a:buClr>
              <a:buFont typeface="Wingdings" panose="05000000000000000000" pitchFamily="2" charset="2"/>
              <a:buNone/>
            </a:pPr>
            <a:r>
              <a:rPr lang="es-MX" altLang="es-US" sz="2000" b="1">
                <a:latin typeface="Arial" panose="020B0604020202020204" pitchFamily="34" charset="0"/>
                <a:cs typeface="Arial" panose="020B0604020202020204" pitchFamily="34" charset="0"/>
              </a:rPr>
              <a:t>Factores de autonomía económica</a:t>
            </a:r>
            <a:endParaRPr lang="en-US" altLang="es-US" sz="2000" b="1">
              <a:latin typeface="Arial" panose="020B0604020202020204" pitchFamily="34" charset="0"/>
              <a:cs typeface="Arial" panose="020B0604020202020204"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 calcmode="lin" valueType="num">
                                      <p:cBhvr additive="base">
                                        <p:cTn id="7" dur="500" fill="hold"/>
                                        <p:tgtEl>
                                          <p:spTgt spid="337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3798"/>
                                        </p:tgtEl>
                                        <p:attrNameLst>
                                          <p:attrName>style.visibility</p:attrName>
                                        </p:attrNameLst>
                                      </p:cBhvr>
                                      <p:to>
                                        <p:strVal val="visible"/>
                                      </p:to>
                                    </p:set>
                                    <p:anim calcmode="lin" valueType="num">
                                      <p:cBhvr>
                                        <p:cTn id="13" dur="500" fill="hold"/>
                                        <p:tgtEl>
                                          <p:spTgt spid="33798"/>
                                        </p:tgtEl>
                                        <p:attrNameLst>
                                          <p:attrName>ppt_w</p:attrName>
                                        </p:attrNameLst>
                                      </p:cBhvr>
                                      <p:tavLst>
                                        <p:tav tm="0">
                                          <p:val>
                                            <p:fltVal val="0"/>
                                          </p:val>
                                        </p:tav>
                                        <p:tav tm="100000">
                                          <p:val>
                                            <p:strVal val="#ppt_w"/>
                                          </p:val>
                                        </p:tav>
                                      </p:tavLst>
                                    </p:anim>
                                    <p:anim calcmode="lin" valueType="num">
                                      <p:cBhvr>
                                        <p:cTn id="14" dur="500" fill="hold"/>
                                        <p:tgtEl>
                                          <p:spTgt spid="33798"/>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3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ox(out)">
                                      <p:cBhvr>
                                        <p:cTn id="19" dur="5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up)">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autoUpdateAnimBg="0"/>
      <p:bldP spid="33798" grpId="0" autoUpdateAnimBg="0"/>
      <p:bldP spid="6" grpId="0" autoUpdateAnimBg="0"/>
      <p:bldP spid="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9144000" cy="1000125"/>
          </a:xfrm>
          <a:prstGeom prst="rect">
            <a:avLst/>
          </a:prstGeom>
          <a:solidFill>
            <a:schemeClr val="accent4">
              <a:lumMod val="75000"/>
            </a:schemeClr>
          </a:solidFill>
          <a:ln w="9525">
            <a:noFill/>
            <a:miter lim="800000"/>
            <a:headEnd/>
            <a:tailEnd/>
          </a:ln>
        </p:spPr>
        <p:txBody>
          <a:bodyPr wrap="none" anchor="ctr"/>
          <a:lstStyle/>
          <a:p>
            <a:pPr fontAlgn="auto">
              <a:spcBef>
                <a:spcPts val="0"/>
              </a:spcBef>
              <a:spcAft>
                <a:spcPts val="0"/>
              </a:spcAft>
              <a:defRPr/>
            </a:pPr>
            <a:endParaRPr lang="es-ES" dirty="0">
              <a:latin typeface="+mn-lt"/>
            </a:endParaRPr>
          </a:p>
        </p:txBody>
      </p:sp>
      <p:sp>
        <p:nvSpPr>
          <p:cNvPr id="7171" name="Text Box 2"/>
          <p:cNvSpPr txBox="1">
            <a:spLocks noChangeArrowheads="1"/>
          </p:cNvSpPr>
          <p:nvPr/>
        </p:nvSpPr>
        <p:spPr bwMode="auto">
          <a:xfrm>
            <a:off x="457200" y="179388"/>
            <a:ext cx="829151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s-US" sz="3200" b="1">
                <a:solidFill>
                  <a:schemeClr val="bg1"/>
                </a:solidFill>
                <a:latin typeface="Calibri" panose="020F0502020204030204" pitchFamily="34" charset="0"/>
                <a:cs typeface="Arial" panose="020B0604020202020204" pitchFamily="34" charset="0"/>
              </a:rPr>
              <a:t>SONSONATE</a:t>
            </a:r>
          </a:p>
        </p:txBody>
      </p:sp>
      <p:sp>
        <p:nvSpPr>
          <p:cNvPr id="5" name="Text Box 5"/>
          <p:cNvSpPr txBox="1">
            <a:spLocks noChangeArrowheads="1"/>
          </p:cNvSpPr>
          <p:nvPr/>
        </p:nvSpPr>
        <p:spPr bwMode="auto">
          <a:xfrm>
            <a:off x="395288" y="1339850"/>
            <a:ext cx="3024187" cy="5262563"/>
          </a:xfrm>
          <a:prstGeom prst="rect">
            <a:avLst/>
          </a:prstGeom>
          <a:noFill/>
          <a:ln w="9525">
            <a:noFill/>
            <a:miter lim="800000"/>
            <a:headEnd/>
            <a:tailEnd/>
          </a:ln>
          <a:effectLst/>
        </p:spPr>
        <p:txBody>
          <a:bodyPr>
            <a:spAutoFit/>
          </a:bodyPr>
          <a:lstStyle/>
          <a:p>
            <a:pPr marL="114300" lvl="1" eaLnBrk="0" hangingPunct="0">
              <a:spcBef>
                <a:spcPct val="20000"/>
              </a:spcBef>
              <a:buClr>
                <a:schemeClr val="tx2"/>
              </a:buClr>
              <a:buFont typeface="Wingdings" pitchFamily="2" charset="2"/>
              <a:buNone/>
              <a:defRPr/>
            </a:pPr>
            <a:r>
              <a:rPr lang="es-ES_tradnl" sz="2800" b="1" dirty="0">
                <a:solidFill>
                  <a:schemeClr val="tx2"/>
                </a:solidFill>
                <a:latin typeface="+mn-lt"/>
              </a:rPr>
              <a:t>Fuerte identidad local, con experiencia en empresaria-</a:t>
            </a:r>
            <a:r>
              <a:rPr lang="es-ES_tradnl" sz="2800" b="1" dirty="0" err="1">
                <a:solidFill>
                  <a:schemeClr val="tx2"/>
                </a:solidFill>
                <a:latin typeface="+mn-lt"/>
              </a:rPr>
              <a:t>lidad</a:t>
            </a:r>
            <a:r>
              <a:rPr lang="es-ES_tradnl" sz="2800" b="1" dirty="0">
                <a:solidFill>
                  <a:schemeClr val="tx2"/>
                </a:solidFill>
                <a:latin typeface="+mn-lt"/>
              </a:rPr>
              <a:t> femenina y coordinación inter- </a:t>
            </a:r>
            <a:r>
              <a:rPr lang="es-ES_tradnl" sz="2800" b="1" dirty="0" err="1">
                <a:solidFill>
                  <a:schemeClr val="tx2"/>
                </a:solidFill>
                <a:latin typeface="+mn-lt"/>
              </a:rPr>
              <a:t>gubernamen</a:t>
            </a:r>
            <a:r>
              <a:rPr lang="es-ES_tradnl" sz="2800" b="1" dirty="0">
                <a:solidFill>
                  <a:schemeClr val="tx2"/>
                </a:solidFill>
                <a:latin typeface="+mn-lt"/>
              </a:rPr>
              <a:t>-tal</a:t>
            </a:r>
            <a:endParaRPr lang="en-US" sz="2800" b="1" dirty="0">
              <a:solidFill>
                <a:schemeClr val="tx2"/>
              </a:solidFill>
              <a:latin typeface="+mn-lt"/>
            </a:endParaRPr>
          </a:p>
        </p:txBody>
      </p:sp>
      <p:sp>
        <p:nvSpPr>
          <p:cNvPr id="7" name="Rectangle 4"/>
          <p:cNvSpPr>
            <a:spLocks noChangeArrowheads="1"/>
          </p:cNvSpPr>
          <p:nvPr/>
        </p:nvSpPr>
        <p:spPr bwMode="auto">
          <a:xfrm>
            <a:off x="3546475" y="1268413"/>
            <a:ext cx="5562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65113" indent="-265113">
              <a:buClr>
                <a:schemeClr val="tx2"/>
              </a:buClr>
              <a:buSzPct val="150000"/>
              <a:buFont typeface="Wingdings" pitchFamily="2" charset="2"/>
              <a:buChar char="§"/>
              <a:defRPr/>
            </a:pPr>
            <a:r>
              <a:rPr lang="es-ES" sz="1800" dirty="0">
                <a:latin typeface="+mn-lt"/>
              </a:rPr>
              <a:t>Mujeres artesanas con saberes y valores ancestrales que aportan a los negocios familiares y comunitarios</a:t>
            </a:r>
            <a:r>
              <a:rPr lang="es-ES_tradnl" sz="1800" dirty="0">
                <a:latin typeface="+mn-lt"/>
              </a:rPr>
              <a:t>. </a:t>
            </a:r>
          </a:p>
          <a:p>
            <a:pPr marL="265113" indent="-265113">
              <a:buClr>
                <a:schemeClr val="tx2"/>
              </a:buClr>
              <a:buSzPct val="150000"/>
              <a:buFont typeface="Wingdings" pitchFamily="2" charset="2"/>
              <a:buChar char="§"/>
              <a:defRPr/>
            </a:pPr>
            <a:r>
              <a:rPr lang="es-ES_tradnl" sz="1800" dirty="0">
                <a:latin typeface="+mn-lt"/>
              </a:rPr>
              <a:t>Ubicación geográfica con </a:t>
            </a:r>
            <a:r>
              <a:rPr lang="es-ES_tradnl" sz="1800" dirty="0" err="1">
                <a:latin typeface="+mn-lt"/>
              </a:rPr>
              <a:t>Acajutla</a:t>
            </a:r>
            <a:r>
              <a:rPr lang="es-ES_tradnl" sz="1800" dirty="0">
                <a:latin typeface="+mn-lt"/>
              </a:rPr>
              <a:t>, frontera con Guatemala y Ruta de turismo consolidada. </a:t>
            </a:r>
          </a:p>
          <a:p>
            <a:pPr marL="265113" indent="-265113">
              <a:buClr>
                <a:schemeClr val="tx2"/>
              </a:buClr>
              <a:buSzPct val="150000"/>
              <a:buFont typeface="Wingdings" pitchFamily="2" charset="2"/>
              <a:buChar char="§"/>
              <a:defRPr/>
            </a:pPr>
            <a:r>
              <a:rPr lang="es-ES_tradnl" sz="1800" dirty="0">
                <a:latin typeface="+mn-lt"/>
              </a:rPr>
              <a:t>Desarrollo y adaptación de metodologías de </a:t>
            </a:r>
            <a:r>
              <a:rPr lang="es-ES_tradnl" sz="1800" dirty="0" err="1">
                <a:latin typeface="+mn-lt"/>
              </a:rPr>
              <a:t>empresarialidad</a:t>
            </a:r>
            <a:r>
              <a:rPr lang="es-ES_tradnl" sz="1800" dirty="0">
                <a:latin typeface="+mn-lt"/>
              </a:rPr>
              <a:t> femenina con cooperación multilateral (ADEL con proyecto regional MYDEL de UNIFEM, de 2008 a 2011, y Proyecto ciudades seguras del SNU, de 2007 a 2011). </a:t>
            </a:r>
          </a:p>
          <a:p>
            <a:pPr marL="265113" indent="-265113">
              <a:buClr>
                <a:schemeClr val="tx2"/>
              </a:buClr>
              <a:buSzPct val="150000"/>
              <a:buFont typeface="Wingdings" pitchFamily="2" charset="2"/>
              <a:buChar char="§"/>
              <a:defRPr/>
            </a:pPr>
            <a:r>
              <a:rPr lang="es-ES_tradnl" sz="1800" dirty="0">
                <a:latin typeface="+mn-lt"/>
              </a:rPr>
              <a:t>Sinergia para calidad y comercialización entre políticas municipales y nacionales (MTPS, CONAMYPE e ISDEMUS en el Gabinete de Gestión Departamental). </a:t>
            </a:r>
          </a:p>
          <a:p>
            <a:pPr marL="265113" indent="-265113">
              <a:buClr>
                <a:schemeClr val="tx2"/>
              </a:buClr>
              <a:buSzPct val="150000"/>
              <a:buFont typeface="Wingdings" pitchFamily="2" charset="2"/>
              <a:buChar char="§"/>
              <a:defRPr/>
            </a:pPr>
            <a:r>
              <a:rPr lang="es-ES_tradnl" sz="1800" dirty="0">
                <a:latin typeface="+mn-lt"/>
              </a:rPr>
              <a:t>Gobierno municipal en la cabecera departamental que invierte en espacios de comercialización. </a:t>
            </a:r>
            <a:endParaRPr lang="es-ES" sz="1800" dirty="0">
              <a:latin typeface="+mn-l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9144000" cy="1000125"/>
          </a:xfrm>
          <a:prstGeom prst="rect">
            <a:avLst/>
          </a:prstGeom>
          <a:solidFill>
            <a:schemeClr val="accent4">
              <a:lumMod val="75000"/>
            </a:schemeClr>
          </a:solidFill>
          <a:ln w="9525">
            <a:noFill/>
            <a:miter lim="800000"/>
            <a:headEnd/>
            <a:tailEnd/>
          </a:ln>
        </p:spPr>
        <p:txBody>
          <a:bodyPr wrap="none" anchor="ctr"/>
          <a:lstStyle/>
          <a:p>
            <a:pPr fontAlgn="auto">
              <a:spcBef>
                <a:spcPts val="0"/>
              </a:spcBef>
              <a:spcAft>
                <a:spcPts val="0"/>
              </a:spcAft>
              <a:defRPr/>
            </a:pPr>
            <a:endParaRPr lang="es-ES" dirty="0">
              <a:latin typeface="+mn-lt"/>
            </a:endParaRPr>
          </a:p>
        </p:txBody>
      </p:sp>
      <p:sp>
        <p:nvSpPr>
          <p:cNvPr id="8195" name="Text Box 2"/>
          <p:cNvSpPr txBox="1">
            <a:spLocks noChangeArrowheads="1"/>
          </p:cNvSpPr>
          <p:nvPr/>
        </p:nvSpPr>
        <p:spPr bwMode="auto">
          <a:xfrm>
            <a:off x="457200" y="179388"/>
            <a:ext cx="829151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s-US" sz="3200" b="1">
                <a:solidFill>
                  <a:schemeClr val="bg1"/>
                </a:solidFill>
                <a:latin typeface="Calibri" panose="020F0502020204030204" pitchFamily="34" charset="0"/>
                <a:cs typeface="Arial" panose="020B0604020202020204" pitchFamily="34" charset="0"/>
              </a:rPr>
              <a:t>CUSCATLÁN</a:t>
            </a:r>
          </a:p>
        </p:txBody>
      </p:sp>
      <p:sp>
        <p:nvSpPr>
          <p:cNvPr id="5" name="Text Box 5"/>
          <p:cNvSpPr txBox="1">
            <a:spLocks noChangeArrowheads="1"/>
          </p:cNvSpPr>
          <p:nvPr/>
        </p:nvSpPr>
        <p:spPr bwMode="auto">
          <a:xfrm>
            <a:off x="395288" y="1339850"/>
            <a:ext cx="3024187" cy="5262563"/>
          </a:xfrm>
          <a:prstGeom prst="rect">
            <a:avLst/>
          </a:prstGeom>
          <a:noFill/>
          <a:ln w="9525">
            <a:noFill/>
            <a:miter lim="800000"/>
            <a:headEnd/>
            <a:tailEnd/>
          </a:ln>
          <a:effectLst/>
        </p:spPr>
        <p:txBody>
          <a:bodyPr>
            <a:spAutoFit/>
          </a:bodyPr>
          <a:lstStyle/>
          <a:p>
            <a:pPr marL="114300" lvl="1" eaLnBrk="0" hangingPunct="0">
              <a:spcBef>
                <a:spcPct val="20000"/>
              </a:spcBef>
              <a:buClr>
                <a:schemeClr val="tx2"/>
              </a:buClr>
              <a:buFont typeface="Wingdings" pitchFamily="2" charset="2"/>
              <a:buNone/>
              <a:defRPr/>
            </a:pPr>
            <a:r>
              <a:rPr lang="es-ES_tradnl" sz="2800" b="1" dirty="0">
                <a:solidFill>
                  <a:schemeClr val="tx2"/>
                </a:solidFill>
                <a:latin typeface="+mn-lt"/>
              </a:rPr>
              <a:t>Tradición organizativa de largo plazo y progresiva, con visión crítica y apoyada por </a:t>
            </a:r>
            <a:r>
              <a:rPr lang="es-ES_tradnl" sz="2800" b="1" dirty="0" err="1">
                <a:solidFill>
                  <a:schemeClr val="tx2"/>
                </a:solidFill>
                <a:latin typeface="+mn-lt"/>
              </a:rPr>
              <a:t>Municipali-dades</a:t>
            </a:r>
            <a:r>
              <a:rPr lang="es-ES_tradnl" sz="2800" b="1" dirty="0">
                <a:solidFill>
                  <a:schemeClr val="tx2"/>
                </a:solidFill>
                <a:latin typeface="+mn-lt"/>
              </a:rPr>
              <a:t>, </a:t>
            </a:r>
            <a:r>
              <a:rPr lang="es-ES_tradnl" sz="2800" b="1" dirty="0" err="1">
                <a:solidFill>
                  <a:schemeClr val="tx2"/>
                </a:solidFill>
                <a:latin typeface="+mn-lt"/>
              </a:rPr>
              <a:t>ONGs</a:t>
            </a:r>
            <a:r>
              <a:rPr lang="es-ES_tradnl" sz="2800" b="1" dirty="0">
                <a:solidFill>
                  <a:schemeClr val="tx2"/>
                </a:solidFill>
                <a:latin typeface="+mn-lt"/>
              </a:rPr>
              <a:t> y cooperación</a:t>
            </a:r>
            <a:endParaRPr lang="en-US" sz="2800" b="1" dirty="0">
              <a:solidFill>
                <a:schemeClr val="tx2"/>
              </a:solidFill>
              <a:latin typeface="+mn-lt"/>
            </a:endParaRPr>
          </a:p>
        </p:txBody>
      </p:sp>
      <p:sp>
        <p:nvSpPr>
          <p:cNvPr id="7" name="Rectangle 4"/>
          <p:cNvSpPr>
            <a:spLocks noChangeArrowheads="1"/>
          </p:cNvSpPr>
          <p:nvPr/>
        </p:nvSpPr>
        <p:spPr bwMode="auto">
          <a:xfrm>
            <a:off x="3546475" y="1268413"/>
            <a:ext cx="5562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Clr>
                <a:schemeClr val="tx2"/>
              </a:buClr>
              <a:buSzPct val="150000"/>
              <a:buFont typeface="Wingdings" panose="05000000000000000000" pitchFamily="2" charset="2"/>
              <a:buChar char="§"/>
            </a:pPr>
            <a:r>
              <a:rPr lang="es-SV" altLang="es-US" sz="1600">
                <a:latin typeface="Verdana" panose="020B0604030504040204" pitchFamily="34" charset="0"/>
              </a:rPr>
              <a:t>Mujeres políticamente organizadas y formadas desde antes del conflicto armado. </a:t>
            </a:r>
          </a:p>
          <a:p>
            <a:pPr eaLnBrk="1" hangingPunct="1">
              <a:buClr>
                <a:schemeClr val="tx2"/>
              </a:buClr>
              <a:buSzPct val="150000"/>
              <a:buFont typeface="Wingdings" panose="05000000000000000000" pitchFamily="2" charset="2"/>
              <a:buChar char="§"/>
            </a:pPr>
            <a:r>
              <a:rPr lang="es-SV" altLang="es-US" sz="1600">
                <a:latin typeface="Verdana" panose="020B0604030504040204" pitchFamily="34" charset="0"/>
              </a:rPr>
              <a:t>Desde Suchitoto hacia el resto del departamento (y el país), a partir de los Acuerdos de Paz. </a:t>
            </a:r>
          </a:p>
          <a:p>
            <a:pPr eaLnBrk="1" hangingPunct="1">
              <a:buClr>
                <a:schemeClr val="tx2"/>
              </a:buClr>
              <a:buSzPct val="150000"/>
              <a:buFont typeface="Wingdings" panose="05000000000000000000" pitchFamily="2" charset="2"/>
              <a:buChar char="§"/>
            </a:pPr>
            <a:r>
              <a:rPr lang="es-SV" altLang="es-US" sz="1600">
                <a:latin typeface="Verdana" panose="020B0604030504040204" pitchFamily="34" charset="0"/>
              </a:rPr>
              <a:t>Desarrollo de modelos de intervención por personal local, a partir de diagnósticos de brechas de género. </a:t>
            </a:r>
          </a:p>
          <a:p>
            <a:pPr eaLnBrk="1" hangingPunct="1">
              <a:buClr>
                <a:schemeClr val="tx2"/>
              </a:buClr>
              <a:buSzPct val="150000"/>
              <a:buFont typeface="Wingdings" panose="05000000000000000000" pitchFamily="2" charset="2"/>
              <a:buChar char="§"/>
            </a:pPr>
            <a:r>
              <a:rPr lang="es-SV" altLang="es-US" sz="1600">
                <a:latin typeface="Verdana" panose="020B0604030504040204" pitchFamily="34" charset="0"/>
              </a:rPr>
              <a:t>Con continuidad y permanencia más allá de proyectos puntuales; con apoyo de ONGs y Municipalidades, y cooperación internacional bilateral y solidaria.   </a:t>
            </a:r>
          </a:p>
          <a:p>
            <a:pPr eaLnBrk="1" hangingPunct="1">
              <a:buClr>
                <a:schemeClr val="tx2"/>
              </a:buClr>
              <a:buSzPct val="150000"/>
              <a:buFont typeface="Wingdings" panose="05000000000000000000" pitchFamily="2" charset="2"/>
              <a:buChar char="§"/>
            </a:pPr>
            <a:r>
              <a:rPr lang="es-SV" altLang="es-US" sz="1600">
                <a:latin typeface="Verdana" panose="020B0604030504040204" pitchFamily="34" charset="0"/>
              </a:rPr>
              <a:t>Combinación de diferentes iniciativas económicas como estrategias de sobrevivencia para la generación de ingresos, incidencia política y capacidad de gestión de fondos de cooperación. Con el reto de incluir diferentes niveles y tipos de autonomía. </a:t>
            </a:r>
          </a:p>
          <a:p>
            <a:pPr eaLnBrk="1" hangingPunct="1">
              <a:buClr>
                <a:schemeClr val="tx2"/>
              </a:buClr>
              <a:buSzPct val="150000"/>
              <a:buFont typeface="Wingdings" panose="05000000000000000000" pitchFamily="2" charset="2"/>
              <a:buChar char="§"/>
            </a:pPr>
            <a:r>
              <a:rPr lang="es-SV" altLang="es-US" sz="1600">
                <a:latin typeface="Verdana" panose="020B0604030504040204" pitchFamily="34" charset="0"/>
              </a:rPr>
              <a:t>Visión feminista las hace críticas de enfoques  de desarrollo y políticas públicas. </a:t>
            </a:r>
          </a:p>
          <a:p>
            <a:pPr eaLnBrk="1" hangingPunct="1">
              <a:buClr>
                <a:schemeClr val="tx2"/>
              </a:buClr>
              <a:buSzPct val="150000"/>
              <a:buFont typeface="Wingdings" panose="05000000000000000000" pitchFamily="2" charset="2"/>
              <a:buChar char="§"/>
            </a:pPr>
            <a:endParaRPr lang="es-SV" altLang="es-US" sz="2000">
              <a:latin typeface="Verdana" panose="020B0604030504040204" pitchFamily="34" charset="0"/>
            </a:endParaRPr>
          </a:p>
          <a:p>
            <a:pPr eaLnBrk="1" hangingPunct="1">
              <a:buClr>
                <a:schemeClr val="tx2"/>
              </a:buClr>
              <a:buSzPct val="150000"/>
              <a:buFont typeface="Wingdings" panose="05000000000000000000" pitchFamily="2" charset="2"/>
              <a:buChar char="§"/>
            </a:pPr>
            <a:endParaRPr lang="es-ES" altLang="es-US" sz="2000">
              <a:latin typeface="Verdana" panose="020B0604030504040204"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9144000" cy="773113"/>
          </a:xfrm>
          <a:prstGeom prst="rect">
            <a:avLst/>
          </a:prstGeom>
          <a:solidFill>
            <a:schemeClr val="accent4">
              <a:lumMod val="75000"/>
            </a:schemeClr>
          </a:solidFill>
          <a:ln w="9525">
            <a:noFill/>
            <a:miter lim="800000"/>
            <a:headEnd/>
            <a:tailEnd/>
          </a:ln>
        </p:spPr>
        <p:txBody>
          <a:bodyPr wrap="none" anchor="ctr"/>
          <a:lstStyle/>
          <a:p>
            <a:pPr fontAlgn="auto">
              <a:spcBef>
                <a:spcPts val="0"/>
              </a:spcBef>
              <a:spcAft>
                <a:spcPts val="0"/>
              </a:spcAft>
              <a:defRPr/>
            </a:pPr>
            <a:endParaRPr lang="es-ES" dirty="0">
              <a:latin typeface="+mn-lt"/>
            </a:endParaRPr>
          </a:p>
        </p:txBody>
      </p:sp>
      <p:sp>
        <p:nvSpPr>
          <p:cNvPr id="9219" name="Text Box 2"/>
          <p:cNvSpPr txBox="1">
            <a:spLocks noChangeArrowheads="1"/>
          </p:cNvSpPr>
          <p:nvPr/>
        </p:nvSpPr>
        <p:spPr bwMode="auto">
          <a:xfrm>
            <a:off x="457200" y="188913"/>
            <a:ext cx="82915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s-US" sz="3200" b="1">
                <a:solidFill>
                  <a:schemeClr val="bg1"/>
                </a:solidFill>
                <a:latin typeface="Calibri" panose="020F0502020204030204" pitchFamily="34" charset="0"/>
                <a:cs typeface="Arial" panose="020B0604020202020204" pitchFamily="34" charset="0"/>
              </a:rPr>
              <a:t>RECOMENDACIONES</a:t>
            </a:r>
          </a:p>
        </p:txBody>
      </p:sp>
      <p:sp>
        <p:nvSpPr>
          <p:cNvPr id="13316" name="2 Marcador de texto"/>
          <p:cNvSpPr txBox="1">
            <a:spLocks/>
          </p:cNvSpPr>
          <p:nvPr/>
        </p:nvSpPr>
        <p:spPr bwMode="auto">
          <a:xfrm>
            <a:off x="457200" y="981075"/>
            <a:ext cx="836295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buClr>
                <a:schemeClr val="tx2"/>
              </a:buClr>
              <a:buSzPct val="200000"/>
              <a:defRPr/>
            </a:pPr>
            <a:r>
              <a:rPr lang="es-ES_tradnl" sz="1600" b="1" i="1" dirty="0" smtClean="0">
                <a:latin typeface="+mn-lt"/>
              </a:rPr>
              <a:t>El </a:t>
            </a:r>
            <a:r>
              <a:rPr lang="es-ES_tradnl" sz="1600" b="1" i="1" dirty="0">
                <a:latin typeface="+mn-lt"/>
              </a:rPr>
              <a:t>Gabinete de Gestión Departamental </a:t>
            </a:r>
            <a:r>
              <a:rPr lang="es-ES_tradnl" sz="1600" b="1" i="1" dirty="0" smtClean="0">
                <a:latin typeface="+mn-lt"/>
              </a:rPr>
              <a:t>debe…</a:t>
            </a:r>
          </a:p>
          <a:p>
            <a:pPr marL="0" indent="0">
              <a:defRPr/>
            </a:pPr>
            <a:r>
              <a:rPr lang="es-SV" sz="1600" dirty="0" smtClean="0">
                <a:latin typeface="+mn-lt"/>
              </a:rPr>
              <a:t>   </a:t>
            </a:r>
            <a:endParaRPr lang="es-ES_tradnl" sz="1500" dirty="0" smtClean="0">
              <a:latin typeface="+mn-lt"/>
            </a:endParaRPr>
          </a:p>
          <a:p>
            <a:pPr>
              <a:buClr>
                <a:schemeClr val="tx2"/>
              </a:buClr>
              <a:buSzPct val="200000"/>
              <a:buFont typeface="Wingdings" pitchFamily="2" charset="2"/>
              <a:buChar char="§"/>
              <a:defRPr/>
            </a:pPr>
            <a:r>
              <a:rPr lang="es-ES_tradnl" sz="1400" dirty="0">
                <a:latin typeface="+mn-lt"/>
              </a:rPr>
              <a:t>Asumir un </a:t>
            </a:r>
            <a:r>
              <a:rPr lang="es-ES_tradnl" sz="1400" b="1" dirty="0">
                <a:latin typeface="+mn-lt"/>
              </a:rPr>
              <a:t>rol de liderazgo para la planificación </a:t>
            </a:r>
            <a:r>
              <a:rPr lang="es-ES_tradnl" sz="1400" dirty="0">
                <a:latin typeface="+mn-lt"/>
              </a:rPr>
              <a:t>del desarrollo económico territorial, poniendo especial atención a los sectores de la economía y las actividades en las que la mayor parte de las mujeres se insertan. Por ejemplo, una estrategia departamental de desarrollo económico territorial con equidad de género, que incluya acciones de empleabilidad y de </a:t>
            </a:r>
            <a:r>
              <a:rPr lang="es-ES_tradnl" sz="1400" dirty="0" err="1" smtClean="0">
                <a:latin typeface="+mn-lt"/>
              </a:rPr>
              <a:t>emprendedurismo</a:t>
            </a:r>
            <a:r>
              <a:rPr lang="es-ES_tradnl" sz="1400" dirty="0" smtClean="0">
                <a:latin typeface="+mn-lt"/>
              </a:rPr>
              <a:t>. </a:t>
            </a:r>
          </a:p>
          <a:p>
            <a:pPr>
              <a:buClr>
                <a:schemeClr val="tx2"/>
              </a:buClr>
              <a:buSzPct val="200000"/>
              <a:buFont typeface="Wingdings" pitchFamily="2" charset="2"/>
              <a:buChar char="§"/>
              <a:defRPr/>
            </a:pPr>
            <a:endParaRPr lang="es-ES_tradnl" sz="1400" dirty="0" smtClean="0">
              <a:latin typeface="+mn-lt"/>
            </a:endParaRPr>
          </a:p>
          <a:p>
            <a:pPr>
              <a:buClr>
                <a:schemeClr val="tx2"/>
              </a:buClr>
              <a:buSzPct val="200000"/>
              <a:buFont typeface="Wingdings" pitchFamily="2" charset="2"/>
              <a:buChar char="§"/>
              <a:defRPr/>
            </a:pPr>
            <a:r>
              <a:rPr lang="es-CL" sz="1400" dirty="0" smtClean="0">
                <a:latin typeface="+mn-lt"/>
              </a:rPr>
              <a:t>Fortalecer la </a:t>
            </a:r>
            <a:r>
              <a:rPr lang="es-CL" sz="1400" b="1" dirty="0" smtClean="0">
                <a:latin typeface="+mn-lt"/>
              </a:rPr>
              <a:t>coordinación </a:t>
            </a:r>
            <a:r>
              <a:rPr lang="es-CL" sz="1400" b="1" dirty="0">
                <a:latin typeface="+mn-lt"/>
              </a:rPr>
              <a:t>interinstitucional </a:t>
            </a:r>
            <a:r>
              <a:rPr lang="es-ES_tradnl" sz="1400" b="1" dirty="0">
                <a:latin typeface="+mn-lt"/>
              </a:rPr>
              <a:t>a nivel </a:t>
            </a:r>
            <a:r>
              <a:rPr lang="es-ES_tradnl" sz="1400" b="1" dirty="0" smtClean="0">
                <a:latin typeface="+mn-lt"/>
              </a:rPr>
              <a:t>departamental</a:t>
            </a:r>
            <a:r>
              <a:rPr lang="es-ES_tradnl" sz="1400" dirty="0" smtClean="0">
                <a:latin typeface="+mn-lt"/>
              </a:rPr>
              <a:t>, </a:t>
            </a:r>
            <a:r>
              <a:rPr lang="es-CL" sz="1400" dirty="0">
                <a:latin typeface="+mn-lt"/>
              </a:rPr>
              <a:t>de doble </a:t>
            </a:r>
            <a:r>
              <a:rPr lang="es-CL" sz="1400" dirty="0" smtClean="0">
                <a:latin typeface="+mn-lt"/>
              </a:rPr>
              <a:t>vía: a) a </a:t>
            </a:r>
            <a:r>
              <a:rPr lang="es-CL" sz="1400" dirty="0">
                <a:latin typeface="+mn-lt"/>
              </a:rPr>
              <a:t>nivel del gobierno central </a:t>
            </a:r>
            <a:r>
              <a:rPr lang="es-CL" sz="1400" dirty="0" smtClean="0">
                <a:latin typeface="+mn-lt"/>
              </a:rPr>
              <a:t>u b) entre el nivel gubernamental </a:t>
            </a:r>
            <a:r>
              <a:rPr lang="es-CL" sz="1400" dirty="0">
                <a:latin typeface="+mn-lt"/>
              </a:rPr>
              <a:t>y los </a:t>
            </a:r>
            <a:r>
              <a:rPr lang="es-CL" sz="1400" dirty="0" smtClean="0">
                <a:latin typeface="+mn-lt"/>
              </a:rPr>
              <a:t>territorios (</a:t>
            </a:r>
            <a:r>
              <a:rPr lang="es-CL" sz="1400" dirty="0">
                <a:latin typeface="+mn-lt"/>
              </a:rPr>
              <a:t>los </a:t>
            </a:r>
            <a:r>
              <a:rPr lang="es-CL" sz="1400" dirty="0" smtClean="0">
                <a:latin typeface="+mn-lt"/>
              </a:rPr>
              <a:t>gobiernos municipales, </a:t>
            </a:r>
            <a:r>
              <a:rPr lang="es-CL" sz="1400" dirty="0">
                <a:latin typeface="+mn-lt"/>
              </a:rPr>
              <a:t>las ONG y las mujeres </a:t>
            </a:r>
            <a:r>
              <a:rPr lang="es-CL" sz="1400" dirty="0" smtClean="0">
                <a:latin typeface="+mn-lt"/>
              </a:rPr>
              <a:t>organizadas). </a:t>
            </a:r>
          </a:p>
          <a:p>
            <a:pPr>
              <a:buClr>
                <a:schemeClr val="tx2"/>
              </a:buClr>
              <a:buSzPct val="200000"/>
              <a:buFont typeface="Wingdings" pitchFamily="2" charset="2"/>
              <a:buChar char="§"/>
              <a:defRPr/>
            </a:pPr>
            <a:endParaRPr lang="es-CL" sz="1400" dirty="0" smtClean="0">
              <a:latin typeface="+mn-lt"/>
            </a:endParaRPr>
          </a:p>
          <a:p>
            <a:pPr>
              <a:buClr>
                <a:schemeClr val="tx2"/>
              </a:buClr>
              <a:buSzPct val="200000"/>
              <a:buFont typeface="Wingdings" pitchFamily="2" charset="2"/>
              <a:buChar char="§"/>
              <a:defRPr/>
            </a:pPr>
            <a:r>
              <a:rPr lang="es-CL" sz="1400" dirty="0" smtClean="0">
                <a:latin typeface="+mn-lt"/>
              </a:rPr>
              <a:t>Crear </a:t>
            </a:r>
            <a:r>
              <a:rPr lang="es-CL" sz="1400" dirty="0">
                <a:latin typeface="+mn-lt"/>
              </a:rPr>
              <a:t>un </a:t>
            </a:r>
            <a:r>
              <a:rPr lang="es-CL" sz="1400" b="1" dirty="0">
                <a:latin typeface="+mn-lt"/>
              </a:rPr>
              <a:t>espacio único </a:t>
            </a:r>
            <a:r>
              <a:rPr lang="es-CL" sz="1400" dirty="0" smtClean="0">
                <a:latin typeface="+mn-lt"/>
              </a:rPr>
              <a:t>que </a:t>
            </a:r>
            <a:r>
              <a:rPr lang="es-CL" sz="1400" dirty="0">
                <a:latin typeface="+mn-lt"/>
              </a:rPr>
              <a:t>coordine las intervenciones en materia de </a:t>
            </a:r>
            <a:r>
              <a:rPr lang="es-ES_tradnl" sz="1400" dirty="0">
                <a:latin typeface="+mn-lt"/>
              </a:rPr>
              <a:t>desarrollo económico </a:t>
            </a:r>
            <a:r>
              <a:rPr lang="es-ES_tradnl" sz="1400" dirty="0" smtClean="0">
                <a:latin typeface="+mn-lt"/>
              </a:rPr>
              <a:t>territorial, </a:t>
            </a:r>
            <a:r>
              <a:rPr lang="es-CL" sz="1400" dirty="0" smtClean="0">
                <a:latin typeface="+mn-lt"/>
              </a:rPr>
              <a:t>para </a:t>
            </a:r>
            <a:r>
              <a:rPr lang="es-CL" sz="1400" dirty="0">
                <a:latin typeface="+mn-lt"/>
              </a:rPr>
              <a:t>no duplicar o triplicar acciones y no dejar </a:t>
            </a:r>
            <a:r>
              <a:rPr lang="es-CL" sz="1400" dirty="0" smtClean="0">
                <a:latin typeface="+mn-lt"/>
              </a:rPr>
              <a:t>territorios desatendidos.</a:t>
            </a:r>
          </a:p>
          <a:p>
            <a:pPr>
              <a:buClr>
                <a:schemeClr val="tx2"/>
              </a:buClr>
              <a:buSzPct val="200000"/>
              <a:buFont typeface="Wingdings" pitchFamily="2" charset="2"/>
              <a:buChar char="§"/>
              <a:defRPr/>
            </a:pPr>
            <a:endParaRPr lang="es-ES_tradnl" sz="1400" dirty="0" smtClean="0">
              <a:latin typeface="+mn-lt"/>
            </a:endParaRPr>
          </a:p>
          <a:p>
            <a:pPr>
              <a:buClr>
                <a:schemeClr val="tx2"/>
              </a:buClr>
              <a:buSzPct val="200000"/>
              <a:buFont typeface="Wingdings" pitchFamily="2" charset="2"/>
              <a:buChar char="§"/>
              <a:defRPr/>
            </a:pPr>
            <a:r>
              <a:rPr lang="es-ES_tradnl" sz="1400" dirty="0" smtClean="0">
                <a:latin typeface="+mn-lt"/>
              </a:rPr>
              <a:t>Abrirse </a:t>
            </a:r>
            <a:r>
              <a:rPr lang="es-ES_tradnl" sz="1400" dirty="0">
                <a:latin typeface="+mn-lt"/>
              </a:rPr>
              <a:t>a la </a:t>
            </a:r>
            <a:r>
              <a:rPr lang="es-ES_tradnl" sz="1400" b="1" dirty="0">
                <a:latin typeface="+mn-lt"/>
              </a:rPr>
              <a:t>participación de actores claves de la sociedad </a:t>
            </a:r>
            <a:r>
              <a:rPr lang="es-ES_tradnl" sz="1400" b="1" dirty="0" smtClean="0">
                <a:latin typeface="+mn-lt"/>
              </a:rPr>
              <a:t>civil</a:t>
            </a:r>
            <a:r>
              <a:rPr lang="es-ES_tradnl" sz="1400" dirty="0" smtClean="0">
                <a:latin typeface="+mn-lt"/>
              </a:rPr>
              <a:t>, como: i) las </a:t>
            </a:r>
            <a:r>
              <a:rPr lang="es-ES_tradnl" sz="1400" dirty="0" err="1" smtClean="0">
                <a:latin typeface="+mn-lt"/>
              </a:rPr>
              <a:t>ONGs</a:t>
            </a:r>
            <a:r>
              <a:rPr lang="es-ES_tradnl" sz="1400" dirty="0" smtClean="0">
                <a:latin typeface="+mn-lt"/>
              </a:rPr>
              <a:t> y ii) las mujeres organizadas. En el caso de las organizaciones, una oportunidad son las redes (como RAMUPEC) y los </a:t>
            </a:r>
            <a:r>
              <a:rPr lang="es-ES_tradnl" sz="1400" dirty="0">
                <a:latin typeface="+mn-lt"/>
              </a:rPr>
              <a:t>Consejos Consultivos y de Contraloría Social a nivel municipal y departamental que el ISDEMU </a:t>
            </a:r>
            <a:r>
              <a:rPr lang="es-ES_tradnl" sz="1400" dirty="0" smtClean="0">
                <a:latin typeface="+mn-lt"/>
              </a:rPr>
              <a:t>promueve. </a:t>
            </a:r>
          </a:p>
          <a:p>
            <a:pPr>
              <a:buClr>
                <a:schemeClr val="tx2"/>
              </a:buClr>
              <a:buSzPct val="200000"/>
              <a:buFont typeface="Wingdings" pitchFamily="2" charset="2"/>
              <a:buChar char="§"/>
              <a:defRPr/>
            </a:pPr>
            <a:endParaRPr lang="es-ES_tradnl" sz="1400" dirty="0" smtClean="0">
              <a:latin typeface="+mn-lt"/>
            </a:endParaRPr>
          </a:p>
          <a:p>
            <a:pPr>
              <a:buClr>
                <a:schemeClr val="tx2"/>
              </a:buClr>
              <a:buSzPct val="200000"/>
              <a:buFont typeface="Wingdings" pitchFamily="2" charset="2"/>
              <a:buChar char="§"/>
              <a:defRPr/>
            </a:pPr>
            <a:r>
              <a:rPr lang="es-ES" sz="1400" dirty="0">
                <a:latin typeface="+mn-lt"/>
              </a:rPr>
              <a:t>El mapeo de actores clave con los cuales establecer alianzas desde los gobiernos central y municipal debe incluir una reflexión sobre el </a:t>
            </a:r>
            <a:r>
              <a:rPr lang="es-ES" sz="1400" b="1" dirty="0">
                <a:latin typeface="+mn-lt"/>
              </a:rPr>
              <a:t>rol de las empresas privadas </a:t>
            </a:r>
            <a:r>
              <a:rPr lang="es-ES" sz="1400" dirty="0">
                <a:latin typeface="+mn-lt"/>
              </a:rPr>
              <a:t>y su participación en los espacios definidos por las políticas públicas para la generación de empleo, financiamiento, y asistencia técnica. </a:t>
            </a:r>
            <a:endParaRPr lang="es-SV" sz="1400" dirty="0">
              <a:latin typeface="+mn-lt"/>
            </a:endParaRPr>
          </a:p>
          <a:p>
            <a:pPr>
              <a:buClr>
                <a:schemeClr val="tx2"/>
              </a:buClr>
              <a:buSzPct val="200000"/>
              <a:buFont typeface="Wingdings" pitchFamily="2" charset="2"/>
              <a:buChar char="§"/>
              <a:defRPr/>
            </a:pPr>
            <a:endParaRPr lang="es-ES_tradnl" sz="1500" dirty="0" smtClean="0"/>
          </a:p>
          <a:p>
            <a:pPr>
              <a:buClr>
                <a:schemeClr val="tx2"/>
              </a:buClr>
              <a:buSzPct val="200000"/>
              <a:buFont typeface="Wingdings" pitchFamily="2" charset="2"/>
              <a:buChar char="§"/>
              <a:defRPr/>
            </a:pPr>
            <a:endParaRPr lang="es-ES_tradnl" sz="1500" dirty="0">
              <a:latin typeface="+mn-lt"/>
            </a:endParaRPr>
          </a:p>
          <a:p>
            <a:pPr>
              <a:buClr>
                <a:schemeClr val="tx2"/>
              </a:buClr>
              <a:buSzPct val="300000"/>
              <a:buFont typeface="Wingdings" pitchFamily="2" charset="2"/>
              <a:buChar char="§"/>
              <a:defRPr/>
            </a:pPr>
            <a:endParaRPr lang="es-SV" sz="1500" dirty="0" smtClean="0">
              <a:latin typeface="+mn-lt"/>
              <a:cs typeface="Arial" charset="0"/>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9144000" cy="1000125"/>
          </a:xfrm>
          <a:prstGeom prst="rect">
            <a:avLst/>
          </a:prstGeom>
          <a:solidFill>
            <a:schemeClr val="accent4">
              <a:lumMod val="75000"/>
            </a:schemeClr>
          </a:solidFill>
          <a:ln w="9525">
            <a:noFill/>
            <a:miter lim="800000"/>
            <a:headEnd/>
            <a:tailEnd/>
          </a:ln>
        </p:spPr>
        <p:txBody>
          <a:bodyPr wrap="none" anchor="ctr"/>
          <a:lstStyle/>
          <a:p>
            <a:pPr fontAlgn="auto">
              <a:spcBef>
                <a:spcPts val="0"/>
              </a:spcBef>
              <a:spcAft>
                <a:spcPts val="0"/>
              </a:spcAft>
              <a:defRPr/>
            </a:pPr>
            <a:endParaRPr lang="es-ES" dirty="0">
              <a:latin typeface="+mn-lt"/>
            </a:endParaRPr>
          </a:p>
        </p:txBody>
      </p:sp>
      <p:sp>
        <p:nvSpPr>
          <p:cNvPr id="10243" name="Text Box 2"/>
          <p:cNvSpPr txBox="1">
            <a:spLocks noChangeArrowheads="1"/>
          </p:cNvSpPr>
          <p:nvPr/>
        </p:nvSpPr>
        <p:spPr bwMode="auto">
          <a:xfrm>
            <a:off x="457200" y="188913"/>
            <a:ext cx="82915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s-US" sz="3200" b="1">
                <a:solidFill>
                  <a:schemeClr val="bg1"/>
                </a:solidFill>
                <a:latin typeface="Calibri" panose="020F0502020204030204" pitchFamily="34" charset="0"/>
                <a:cs typeface="Arial" panose="020B0604020202020204" pitchFamily="34" charset="0"/>
              </a:rPr>
              <a:t>RECOMENDACIONES</a:t>
            </a:r>
          </a:p>
        </p:txBody>
      </p:sp>
      <p:sp>
        <p:nvSpPr>
          <p:cNvPr id="13316" name="2 Marcador de texto"/>
          <p:cNvSpPr txBox="1">
            <a:spLocks/>
          </p:cNvSpPr>
          <p:nvPr/>
        </p:nvSpPr>
        <p:spPr bwMode="auto">
          <a:xfrm>
            <a:off x="457200" y="1196975"/>
            <a:ext cx="836295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buClr>
                <a:schemeClr val="tx2"/>
              </a:buClr>
              <a:buSzPct val="200000"/>
              <a:defRPr/>
            </a:pPr>
            <a:r>
              <a:rPr lang="es-ES_tradnl" sz="1600" b="1" i="1" dirty="0" smtClean="0">
                <a:latin typeface="+mn-lt"/>
              </a:rPr>
              <a:t>En enfoque del </a:t>
            </a:r>
            <a:r>
              <a:rPr lang="es-ES_tradnl" sz="1600" b="1" i="1" dirty="0">
                <a:latin typeface="+mn-lt"/>
              </a:rPr>
              <a:t>desarrollo económico territorial con equidad de </a:t>
            </a:r>
            <a:r>
              <a:rPr lang="es-ES_tradnl" sz="1600" b="1" i="1" dirty="0" smtClean="0">
                <a:latin typeface="+mn-lt"/>
              </a:rPr>
              <a:t>género…</a:t>
            </a:r>
          </a:p>
          <a:p>
            <a:pPr>
              <a:buClr>
                <a:schemeClr val="tx2"/>
              </a:buClr>
              <a:buSzPct val="200000"/>
              <a:buFont typeface="Wingdings" pitchFamily="2" charset="2"/>
              <a:buChar char="§"/>
              <a:defRPr/>
            </a:pPr>
            <a:endParaRPr lang="es-ES_tradnl" sz="1600" dirty="0">
              <a:latin typeface="+mn-lt"/>
            </a:endParaRPr>
          </a:p>
          <a:p>
            <a:pPr>
              <a:buClr>
                <a:schemeClr val="tx2"/>
              </a:buClr>
              <a:buSzPct val="200000"/>
              <a:buFont typeface="Wingdings" pitchFamily="2" charset="2"/>
              <a:buChar char="§"/>
              <a:defRPr/>
            </a:pPr>
            <a:r>
              <a:rPr lang="es-ES_tradnl" sz="1400" dirty="0" smtClean="0">
                <a:latin typeface="+mn-lt"/>
              </a:rPr>
              <a:t>Partir del reconocimiento de que las </a:t>
            </a:r>
            <a:r>
              <a:rPr lang="es-ES_tradnl" sz="1400" b="1" dirty="0">
                <a:latin typeface="+mn-lt"/>
              </a:rPr>
              <a:t>mujeres emprendedoras cuentan con variados recursos productivos y oportunidades</a:t>
            </a:r>
            <a:r>
              <a:rPr lang="es-ES_tradnl" sz="1400" dirty="0">
                <a:latin typeface="+mn-lt"/>
              </a:rPr>
              <a:t> para </a:t>
            </a:r>
            <a:r>
              <a:rPr lang="es-ES_tradnl" sz="1400" dirty="0" smtClean="0">
                <a:latin typeface="+mn-lt"/>
              </a:rPr>
              <a:t>crecer, tomando </a:t>
            </a:r>
            <a:r>
              <a:rPr lang="es-ES_tradnl" sz="1400" dirty="0">
                <a:latin typeface="+mn-lt"/>
              </a:rPr>
              <a:t>en cuenta sus recursos tangibles e </a:t>
            </a:r>
            <a:r>
              <a:rPr lang="es-ES_tradnl" sz="1400" dirty="0" smtClean="0">
                <a:latin typeface="+mn-lt"/>
              </a:rPr>
              <a:t>intangibles y respetando </a:t>
            </a:r>
            <a:r>
              <a:rPr lang="es-ES_tradnl" sz="1400" dirty="0">
                <a:latin typeface="+mn-lt"/>
              </a:rPr>
              <a:t>su racionalidad </a:t>
            </a:r>
            <a:r>
              <a:rPr lang="es-ES_tradnl" sz="1400" dirty="0" smtClean="0">
                <a:latin typeface="+mn-lt"/>
              </a:rPr>
              <a:t>económica. </a:t>
            </a:r>
          </a:p>
          <a:p>
            <a:pPr>
              <a:buClr>
                <a:schemeClr val="tx2"/>
              </a:buClr>
              <a:buSzPct val="200000"/>
              <a:buFont typeface="Wingdings" pitchFamily="2" charset="2"/>
              <a:buChar char="§"/>
              <a:defRPr/>
            </a:pPr>
            <a:r>
              <a:rPr lang="es-ES_tradnl" sz="1400" dirty="0" smtClean="0">
                <a:latin typeface="+mn-lt"/>
              </a:rPr>
              <a:t>Identificar </a:t>
            </a:r>
            <a:r>
              <a:rPr lang="es-ES_tradnl" sz="1400" b="1" dirty="0">
                <a:latin typeface="+mn-lt"/>
              </a:rPr>
              <a:t>actividades </a:t>
            </a:r>
            <a:r>
              <a:rPr lang="es-ES_tradnl" sz="1400" b="1" dirty="0" smtClean="0">
                <a:latin typeface="+mn-lt"/>
              </a:rPr>
              <a:t>económicas </a:t>
            </a:r>
            <a:r>
              <a:rPr lang="es-ES_tradnl" sz="1400" dirty="0">
                <a:latin typeface="+mn-lt"/>
              </a:rPr>
              <a:t>que las mujeres saben y quieren hacer y tienen </a:t>
            </a:r>
            <a:r>
              <a:rPr lang="es-ES_tradnl" sz="1400" dirty="0" smtClean="0">
                <a:latin typeface="+mn-lt"/>
              </a:rPr>
              <a:t>potencia: a </a:t>
            </a:r>
            <a:r>
              <a:rPr lang="es-ES_tradnl" sz="1400" dirty="0">
                <a:latin typeface="+mn-lt"/>
              </a:rPr>
              <a:t>lo largo de una cadena productiva territorial que agregan más valor o que tienen más potencial de crear ventajas competitivas, y </a:t>
            </a:r>
            <a:r>
              <a:rPr lang="es-ES_tradnl" sz="1400" dirty="0" smtClean="0">
                <a:latin typeface="+mn-lt"/>
              </a:rPr>
              <a:t>que promueven </a:t>
            </a:r>
            <a:r>
              <a:rPr lang="es-ES_tradnl" sz="1400" dirty="0">
                <a:latin typeface="+mn-lt"/>
              </a:rPr>
              <a:t>la </a:t>
            </a:r>
            <a:r>
              <a:rPr lang="es-ES_tradnl" sz="1400" dirty="0" err="1">
                <a:latin typeface="+mn-lt"/>
              </a:rPr>
              <a:t>asociatividad</a:t>
            </a:r>
            <a:r>
              <a:rPr lang="es-ES_tradnl" sz="1400" dirty="0">
                <a:latin typeface="+mn-lt"/>
              </a:rPr>
              <a:t> para ampliar la escala de la producción y el acceso al </a:t>
            </a:r>
            <a:r>
              <a:rPr lang="es-ES_tradnl" sz="1400" dirty="0" smtClean="0">
                <a:latin typeface="+mn-lt"/>
              </a:rPr>
              <a:t>mercado. </a:t>
            </a:r>
          </a:p>
          <a:p>
            <a:pPr>
              <a:buClr>
                <a:schemeClr val="tx2"/>
              </a:buClr>
              <a:buSzPct val="200000"/>
              <a:buFont typeface="Wingdings" pitchFamily="2" charset="2"/>
              <a:buChar char="§"/>
              <a:defRPr/>
            </a:pPr>
            <a:r>
              <a:rPr lang="es-ES_tradnl" sz="1400" dirty="0">
                <a:latin typeface="+mn-lt"/>
              </a:rPr>
              <a:t>Abordar la construcción de </a:t>
            </a:r>
            <a:r>
              <a:rPr lang="es-ES_tradnl" sz="1400" b="1" dirty="0">
                <a:latin typeface="+mn-lt"/>
              </a:rPr>
              <a:t>autonomía de las mujeres desde una visión integral</a:t>
            </a:r>
            <a:r>
              <a:rPr lang="es-ES_tradnl" sz="1400" dirty="0">
                <a:latin typeface="+mn-lt"/>
              </a:rPr>
              <a:t>, incluyendo diferentes niveles (del empoderamiento personal y </a:t>
            </a:r>
            <a:r>
              <a:rPr lang="es-ES_tradnl" sz="1400" dirty="0" smtClean="0">
                <a:latin typeface="+mn-lt"/>
              </a:rPr>
              <a:t>colectivo, </a:t>
            </a:r>
            <a:r>
              <a:rPr lang="es-ES_tradnl" sz="1400" dirty="0">
                <a:latin typeface="+mn-lt"/>
              </a:rPr>
              <a:t>al económico), y distintos tipos </a:t>
            </a:r>
            <a:r>
              <a:rPr lang="es-ES_tradnl" sz="1400" dirty="0" smtClean="0">
                <a:latin typeface="+mn-lt"/>
              </a:rPr>
              <a:t>(salud sexual y reproductiva y vida libre de violencia, para complementar la autonomía económica, con la personal</a:t>
            </a:r>
            <a:r>
              <a:rPr lang="es-ES_tradnl" sz="1400" dirty="0">
                <a:latin typeface="+mn-lt"/>
              </a:rPr>
              <a:t>, </a:t>
            </a:r>
            <a:r>
              <a:rPr lang="es-ES_tradnl" sz="1400" dirty="0" smtClean="0">
                <a:latin typeface="+mn-lt"/>
              </a:rPr>
              <a:t>y </a:t>
            </a:r>
            <a:r>
              <a:rPr lang="es-ES_tradnl" sz="1400" dirty="0">
                <a:latin typeface="+mn-lt"/>
              </a:rPr>
              <a:t>política). </a:t>
            </a:r>
            <a:endParaRPr lang="es-ES_tradnl" sz="1400" dirty="0" smtClean="0">
              <a:latin typeface="+mn-lt"/>
            </a:endParaRPr>
          </a:p>
          <a:p>
            <a:pPr>
              <a:buClr>
                <a:schemeClr val="tx2"/>
              </a:buClr>
              <a:buSzPct val="200000"/>
              <a:buFont typeface="Wingdings" pitchFamily="2" charset="2"/>
              <a:buChar char="§"/>
              <a:defRPr/>
            </a:pPr>
            <a:r>
              <a:rPr lang="es-ES_tradnl" sz="1400" dirty="0" smtClean="0">
                <a:latin typeface="+mn-lt"/>
              </a:rPr>
              <a:t>Avanzar la </a:t>
            </a:r>
            <a:r>
              <a:rPr lang="es-ES_tradnl" sz="1400" dirty="0">
                <a:latin typeface="+mn-lt"/>
              </a:rPr>
              <a:t>promoción </a:t>
            </a:r>
            <a:r>
              <a:rPr lang="es-ES_tradnl" sz="1400" dirty="0" smtClean="0">
                <a:latin typeface="+mn-lt"/>
              </a:rPr>
              <a:t>del </a:t>
            </a:r>
            <a:r>
              <a:rPr lang="es-ES_tradnl" sz="1400" dirty="0">
                <a:latin typeface="+mn-lt"/>
              </a:rPr>
              <a:t>la </a:t>
            </a:r>
            <a:r>
              <a:rPr lang="es-ES_tradnl" sz="1400" b="1" dirty="0">
                <a:latin typeface="+mn-lt"/>
              </a:rPr>
              <a:t>organización de las mujeres </a:t>
            </a:r>
            <a:r>
              <a:rPr lang="es-ES_tradnl" sz="1400" dirty="0" smtClean="0">
                <a:latin typeface="+mn-lt"/>
              </a:rPr>
              <a:t>desde el</a:t>
            </a:r>
            <a:r>
              <a:rPr lang="es-ES_tradnl" sz="1400" b="1" dirty="0" smtClean="0">
                <a:latin typeface="+mn-lt"/>
              </a:rPr>
              <a:t> </a:t>
            </a:r>
            <a:r>
              <a:rPr lang="es-ES_tradnl" sz="1400" dirty="0" smtClean="0">
                <a:latin typeface="+mn-lt"/>
              </a:rPr>
              <a:t>nivel comunitario, hacia el </a:t>
            </a:r>
            <a:r>
              <a:rPr lang="es-ES_tradnl" sz="1400" dirty="0">
                <a:latin typeface="+mn-lt"/>
              </a:rPr>
              <a:t>nivel municipal y </a:t>
            </a:r>
            <a:r>
              <a:rPr lang="es-ES_tradnl" sz="1400" dirty="0" smtClean="0">
                <a:latin typeface="+mn-lt"/>
              </a:rPr>
              <a:t>departamental. Esto para </a:t>
            </a:r>
            <a:r>
              <a:rPr lang="es-ES_tradnl" sz="1400" dirty="0">
                <a:latin typeface="+mn-lt"/>
              </a:rPr>
              <a:t>que </a:t>
            </a:r>
            <a:r>
              <a:rPr lang="es-ES_tradnl" sz="1400" dirty="0" smtClean="0">
                <a:latin typeface="+mn-lt"/>
              </a:rPr>
              <a:t>sean </a:t>
            </a:r>
            <a:r>
              <a:rPr lang="es-ES_tradnl" sz="1400" dirty="0">
                <a:latin typeface="+mn-lt"/>
              </a:rPr>
              <a:t>reconocidas como un actor político clave para la incidencia en materia de políticas públicas de desarrollo territorial y la contraloría </a:t>
            </a:r>
            <a:r>
              <a:rPr lang="es-ES_tradnl" sz="1400" dirty="0" smtClean="0">
                <a:latin typeface="+mn-lt"/>
              </a:rPr>
              <a:t>ciudadana frente a Gabinetes Departamentales de Gestión y CDA. </a:t>
            </a:r>
          </a:p>
          <a:p>
            <a:pPr>
              <a:buClr>
                <a:schemeClr val="tx2"/>
              </a:buClr>
              <a:buSzPct val="200000"/>
              <a:buFont typeface="Wingdings" pitchFamily="2" charset="2"/>
              <a:buChar char="§"/>
              <a:defRPr/>
            </a:pPr>
            <a:r>
              <a:rPr lang="es-CL" sz="1400" dirty="0" smtClean="0">
                <a:latin typeface="+mn-lt"/>
              </a:rPr>
              <a:t>El </a:t>
            </a:r>
            <a:r>
              <a:rPr lang="es-CL" sz="1400" dirty="0">
                <a:latin typeface="+mn-lt"/>
              </a:rPr>
              <a:t>trabajo de sensibilización y capacitación en género y derechos humanos debe orientarse a </a:t>
            </a:r>
            <a:r>
              <a:rPr lang="es-CL" sz="1400" b="1" dirty="0">
                <a:latin typeface="+mn-lt"/>
              </a:rPr>
              <a:t>grupos mixtos</a:t>
            </a:r>
            <a:r>
              <a:rPr lang="es-CL" sz="1400" dirty="0">
                <a:latin typeface="+mn-lt"/>
              </a:rPr>
              <a:t>, </a:t>
            </a:r>
            <a:r>
              <a:rPr lang="es-CL" sz="1400" dirty="0" smtClean="0">
                <a:latin typeface="+mn-lt"/>
              </a:rPr>
              <a:t>para que la </a:t>
            </a:r>
            <a:r>
              <a:rPr lang="es-CL" sz="1400" dirty="0" err="1" smtClean="0">
                <a:latin typeface="+mn-lt"/>
              </a:rPr>
              <a:t>co</a:t>
            </a:r>
            <a:r>
              <a:rPr lang="es-CL" sz="1400" dirty="0" smtClean="0">
                <a:latin typeface="+mn-lt"/>
              </a:rPr>
              <a:t>- responsabilidad respecto del trabajo doméstico y de cuidado, alivie la carga de trabajo y facilite tiempo y movilidad a las mujeres. </a:t>
            </a:r>
            <a:endParaRPr lang="es-ES_tradnl" sz="1400" dirty="0">
              <a:latin typeface="+mn-lt"/>
            </a:endParaRPr>
          </a:p>
          <a:p>
            <a:pPr>
              <a:buClr>
                <a:schemeClr val="tx2"/>
              </a:buClr>
              <a:buSzPct val="200000"/>
              <a:buFont typeface="Wingdings" pitchFamily="2" charset="2"/>
              <a:buChar char="§"/>
              <a:defRPr/>
            </a:pPr>
            <a:endParaRPr lang="es-ES_tradnl" sz="1400" dirty="0" smtClean="0">
              <a:latin typeface="+mn-lt"/>
            </a:endParaRP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9144000" cy="773113"/>
          </a:xfrm>
          <a:prstGeom prst="rect">
            <a:avLst/>
          </a:prstGeom>
          <a:solidFill>
            <a:schemeClr val="accent4">
              <a:lumMod val="75000"/>
            </a:schemeClr>
          </a:solidFill>
          <a:ln w="9525">
            <a:noFill/>
            <a:miter lim="800000"/>
            <a:headEnd/>
            <a:tailEnd/>
          </a:ln>
        </p:spPr>
        <p:txBody>
          <a:bodyPr wrap="none" anchor="ctr"/>
          <a:lstStyle/>
          <a:p>
            <a:pPr fontAlgn="auto">
              <a:spcBef>
                <a:spcPts val="0"/>
              </a:spcBef>
              <a:spcAft>
                <a:spcPts val="0"/>
              </a:spcAft>
              <a:defRPr/>
            </a:pPr>
            <a:endParaRPr lang="es-ES" dirty="0">
              <a:latin typeface="+mn-lt"/>
            </a:endParaRPr>
          </a:p>
        </p:txBody>
      </p:sp>
      <p:sp>
        <p:nvSpPr>
          <p:cNvPr id="11267" name="Text Box 2"/>
          <p:cNvSpPr txBox="1">
            <a:spLocks noChangeArrowheads="1"/>
          </p:cNvSpPr>
          <p:nvPr/>
        </p:nvSpPr>
        <p:spPr bwMode="auto">
          <a:xfrm>
            <a:off x="457200" y="188913"/>
            <a:ext cx="82915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s-US" sz="3200" b="1">
                <a:solidFill>
                  <a:schemeClr val="bg1"/>
                </a:solidFill>
                <a:latin typeface="Calibri" panose="020F0502020204030204" pitchFamily="34" charset="0"/>
                <a:cs typeface="Arial" panose="020B0604020202020204" pitchFamily="34" charset="0"/>
              </a:rPr>
              <a:t>RECOMENDACIONES</a:t>
            </a:r>
          </a:p>
        </p:txBody>
      </p:sp>
      <p:sp>
        <p:nvSpPr>
          <p:cNvPr id="13316" name="2 Marcador de texto"/>
          <p:cNvSpPr txBox="1">
            <a:spLocks/>
          </p:cNvSpPr>
          <p:nvPr/>
        </p:nvSpPr>
        <p:spPr bwMode="auto">
          <a:xfrm>
            <a:off x="457200" y="981075"/>
            <a:ext cx="836295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buClr>
                <a:schemeClr val="tx2"/>
              </a:buClr>
              <a:buSzPct val="200000"/>
              <a:defRPr/>
            </a:pPr>
            <a:r>
              <a:rPr lang="es-ES_tradnl" sz="1600" b="1" i="1" dirty="0" smtClean="0">
                <a:latin typeface="+mn-lt"/>
              </a:rPr>
              <a:t>Las </a:t>
            </a:r>
            <a:r>
              <a:rPr lang="es-ES_tradnl" sz="1600" b="1" i="1" dirty="0">
                <a:latin typeface="+mn-lt"/>
              </a:rPr>
              <a:t>políticas públicas </a:t>
            </a:r>
            <a:r>
              <a:rPr lang="es-ES_tradnl" sz="1600" b="1" i="1" dirty="0" smtClean="0">
                <a:latin typeface="+mn-lt"/>
              </a:rPr>
              <a:t>territoriales de </a:t>
            </a:r>
            <a:r>
              <a:rPr lang="es-ES_tradnl" sz="1600" b="1" i="1" dirty="0">
                <a:latin typeface="+mn-lt"/>
              </a:rPr>
              <a:t>empleabilidad y </a:t>
            </a:r>
            <a:r>
              <a:rPr lang="es-ES_tradnl" sz="1600" b="1" i="1" dirty="0" err="1" smtClean="0">
                <a:latin typeface="+mn-lt"/>
              </a:rPr>
              <a:t>emprendedurismo</a:t>
            </a:r>
            <a:r>
              <a:rPr lang="es-ES_tradnl" sz="1600" b="1" i="1" dirty="0" smtClean="0">
                <a:latin typeface="+mn-lt"/>
              </a:rPr>
              <a:t>…</a:t>
            </a:r>
          </a:p>
          <a:p>
            <a:pPr marL="0" indent="0">
              <a:buClr>
                <a:schemeClr val="tx2"/>
              </a:buClr>
              <a:buSzPct val="200000"/>
              <a:defRPr/>
            </a:pPr>
            <a:endParaRPr lang="es-ES_tradnl" sz="1600" b="1" i="1" dirty="0" smtClean="0">
              <a:latin typeface="+mn-lt"/>
            </a:endParaRPr>
          </a:p>
          <a:p>
            <a:pPr>
              <a:buClr>
                <a:schemeClr val="tx2"/>
              </a:buClr>
              <a:buSzPct val="200000"/>
              <a:buFont typeface="Wingdings" pitchFamily="2" charset="2"/>
              <a:buChar char="§"/>
              <a:defRPr/>
            </a:pPr>
            <a:r>
              <a:rPr lang="es-ES_tradnl" sz="1400" b="1" dirty="0" smtClean="0">
                <a:latin typeface="+mn-lt"/>
              </a:rPr>
              <a:t>F</a:t>
            </a:r>
            <a:r>
              <a:rPr lang="es-ES_tradnl" sz="1400" dirty="0" smtClean="0">
                <a:latin typeface="+mn-lt"/>
              </a:rPr>
              <a:t>ormularlas </a:t>
            </a:r>
            <a:r>
              <a:rPr lang="es-ES_tradnl" sz="1400" dirty="0">
                <a:latin typeface="+mn-lt"/>
              </a:rPr>
              <a:t>y </a:t>
            </a:r>
            <a:r>
              <a:rPr lang="es-ES_tradnl" sz="1400" dirty="0" smtClean="0">
                <a:latin typeface="+mn-lt"/>
              </a:rPr>
              <a:t>ejecutarlas </a:t>
            </a:r>
            <a:r>
              <a:rPr lang="es-ES_tradnl" sz="1400" dirty="0">
                <a:latin typeface="+mn-lt"/>
              </a:rPr>
              <a:t>con enfoque de género de manera </a:t>
            </a:r>
            <a:r>
              <a:rPr lang="es-ES_tradnl" sz="1400" dirty="0" smtClean="0">
                <a:latin typeface="+mn-lt"/>
              </a:rPr>
              <a:t>transversal, para que incluyan acciones </a:t>
            </a:r>
            <a:r>
              <a:rPr lang="es-ES_tradnl" sz="1400" dirty="0">
                <a:latin typeface="+mn-lt"/>
              </a:rPr>
              <a:t>positivas </a:t>
            </a:r>
            <a:r>
              <a:rPr lang="es-ES_tradnl" sz="1400" dirty="0" smtClean="0">
                <a:latin typeface="+mn-lt"/>
              </a:rPr>
              <a:t>orientadas para la </a:t>
            </a:r>
            <a:r>
              <a:rPr lang="es-ES_tradnl" sz="1400" dirty="0">
                <a:latin typeface="+mn-lt"/>
              </a:rPr>
              <a:t>erradicación de las brechas de género en cuanto </a:t>
            </a:r>
            <a:r>
              <a:rPr lang="es-ES_tradnl" sz="1400" dirty="0" smtClean="0">
                <a:latin typeface="+mn-lt"/>
              </a:rPr>
              <a:t>a recursos productivos (tierra productiva, </a:t>
            </a:r>
            <a:r>
              <a:rPr lang="es-ES_tradnl" sz="1400" dirty="0">
                <a:latin typeface="+mn-lt"/>
              </a:rPr>
              <a:t>asesoría empresarial, formación </a:t>
            </a:r>
            <a:r>
              <a:rPr lang="es-ES_tradnl" sz="1400" dirty="0" smtClean="0">
                <a:latin typeface="+mn-lt"/>
              </a:rPr>
              <a:t>financiera, crédito, </a:t>
            </a:r>
            <a:r>
              <a:rPr lang="es-ES_tradnl" sz="1400" dirty="0">
                <a:latin typeface="+mn-lt"/>
              </a:rPr>
              <a:t>tiempo, salarios e ingreso </a:t>
            </a:r>
            <a:r>
              <a:rPr lang="es-ES_tradnl" sz="1400" dirty="0" smtClean="0">
                <a:latin typeface="+mn-lt"/>
              </a:rPr>
              <a:t>autónomo), sin </a:t>
            </a:r>
            <a:r>
              <a:rPr lang="es-ES_tradnl" sz="1400" dirty="0">
                <a:latin typeface="+mn-lt"/>
              </a:rPr>
              <a:t>estereotipos que discriminan a las </a:t>
            </a:r>
            <a:r>
              <a:rPr lang="es-ES_tradnl" sz="1400" dirty="0" smtClean="0">
                <a:latin typeface="+mn-lt"/>
              </a:rPr>
              <a:t>mujeres. </a:t>
            </a:r>
          </a:p>
          <a:p>
            <a:pPr>
              <a:buClr>
                <a:schemeClr val="tx2"/>
              </a:buClr>
              <a:buSzPct val="200000"/>
              <a:buFont typeface="Wingdings" pitchFamily="2" charset="2"/>
              <a:buChar char="§"/>
              <a:defRPr/>
            </a:pPr>
            <a:r>
              <a:rPr lang="es-ES_tradnl" sz="1400" dirty="0" smtClean="0">
                <a:latin typeface="+mn-lt"/>
              </a:rPr>
              <a:t>Identificar </a:t>
            </a:r>
            <a:r>
              <a:rPr lang="es-ES_tradnl" sz="1400" dirty="0">
                <a:latin typeface="+mn-lt"/>
              </a:rPr>
              <a:t>las actividades productivas más dinámicas y con mayores probabilidades de inserción de las mujeres, para v</a:t>
            </a:r>
            <a:r>
              <a:rPr lang="es-CL" sz="1400" dirty="0" err="1">
                <a:latin typeface="+mn-lt"/>
              </a:rPr>
              <a:t>incular</a:t>
            </a:r>
            <a:r>
              <a:rPr lang="es-CL" sz="1400" dirty="0">
                <a:latin typeface="+mn-lt"/>
              </a:rPr>
              <a:t> el desarrollo del municipio con las dinámicas económicas del departamento y la región, más allá de lo </a:t>
            </a:r>
            <a:r>
              <a:rPr lang="es-CL" sz="1400" dirty="0" smtClean="0">
                <a:latin typeface="+mn-lt"/>
              </a:rPr>
              <a:t>municipal. </a:t>
            </a:r>
          </a:p>
          <a:p>
            <a:pPr>
              <a:buClr>
                <a:schemeClr val="tx2"/>
              </a:buClr>
              <a:buSzPct val="200000"/>
              <a:buFont typeface="Wingdings" pitchFamily="2" charset="2"/>
              <a:buChar char="§"/>
              <a:defRPr/>
            </a:pPr>
            <a:r>
              <a:rPr lang="es-CL" sz="1400" dirty="0" smtClean="0">
                <a:latin typeface="+mn-lt"/>
              </a:rPr>
              <a:t>Garantizar </a:t>
            </a:r>
            <a:r>
              <a:rPr lang="es-CL" sz="1400" dirty="0">
                <a:latin typeface="+mn-lt"/>
              </a:rPr>
              <a:t>la calidad, el carácter no tradicional y la certificación de la formación técnico- vocacional que las mujeres </a:t>
            </a:r>
            <a:r>
              <a:rPr lang="es-CL" sz="1400" dirty="0" smtClean="0">
                <a:latin typeface="+mn-lt"/>
              </a:rPr>
              <a:t>reciben. </a:t>
            </a:r>
          </a:p>
          <a:p>
            <a:pPr>
              <a:buClr>
                <a:schemeClr val="tx2"/>
              </a:buClr>
              <a:buSzPct val="200000"/>
              <a:buFont typeface="Wingdings" pitchFamily="2" charset="2"/>
              <a:buChar char="§"/>
              <a:defRPr/>
            </a:pPr>
            <a:r>
              <a:rPr lang="es-CL" sz="1400" dirty="0" smtClean="0">
                <a:latin typeface="+mn-lt"/>
              </a:rPr>
              <a:t>Acompañar </a:t>
            </a:r>
            <a:r>
              <a:rPr lang="es-CL" sz="1400" dirty="0">
                <a:latin typeface="+mn-lt"/>
              </a:rPr>
              <a:t>la formación técnico- vocacional con opciones de crédito accesibles para echar a andar la idea de negocio de las </a:t>
            </a:r>
            <a:r>
              <a:rPr lang="es-CL" sz="1400" dirty="0" smtClean="0">
                <a:latin typeface="+mn-lt"/>
              </a:rPr>
              <a:t>mujeres. </a:t>
            </a:r>
          </a:p>
          <a:p>
            <a:pPr>
              <a:buClr>
                <a:schemeClr val="tx2"/>
              </a:buClr>
              <a:buSzPct val="200000"/>
              <a:buFont typeface="Wingdings" pitchFamily="2" charset="2"/>
              <a:buChar char="§"/>
              <a:defRPr/>
            </a:pPr>
            <a:r>
              <a:rPr lang="es-ES_tradnl" sz="1400" dirty="0">
                <a:latin typeface="+mn-lt"/>
              </a:rPr>
              <a:t>Complementar la capacitación, con la asesoría y acompañamiento en cada </a:t>
            </a:r>
            <a:r>
              <a:rPr lang="es-CL" sz="1400" dirty="0">
                <a:latin typeface="+mn-lt"/>
              </a:rPr>
              <a:t>etapa </a:t>
            </a:r>
            <a:r>
              <a:rPr lang="es-ES_tradnl" sz="1400" dirty="0">
                <a:latin typeface="+mn-lt"/>
              </a:rPr>
              <a:t>a lo largo del ciclo </a:t>
            </a:r>
            <a:r>
              <a:rPr lang="es-CL" sz="1400" dirty="0">
                <a:latin typeface="+mn-lt"/>
              </a:rPr>
              <a:t>de desarrollo de las empresas. </a:t>
            </a:r>
            <a:r>
              <a:rPr lang="es-CL" sz="1400" dirty="0" smtClean="0">
                <a:latin typeface="+mn-lt"/>
              </a:rPr>
              <a:t>Por ejemplo, brindar </a:t>
            </a:r>
            <a:r>
              <a:rPr lang="es-CL" sz="1400" dirty="0">
                <a:latin typeface="+mn-lt"/>
              </a:rPr>
              <a:t>acompañamiento a lo largo del proceso para pasar de una idea de negocio a un emprendimiento rentable, </a:t>
            </a:r>
            <a:r>
              <a:rPr lang="es-CL" sz="1400" dirty="0" smtClean="0">
                <a:latin typeface="+mn-lt"/>
              </a:rPr>
              <a:t>en el proceso de formalización (diferente de l proceso de </a:t>
            </a:r>
            <a:r>
              <a:rPr lang="es-CL" sz="1400" dirty="0" err="1" smtClean="0">
                <a:latin typeface="+mn-lt"/>
              </a:rPr>
              <a:t>internacionalizaciòn</a:t>
            </a:r>
            <a:r>
              <a:rPr lang="es-CL" sz="1400" dirty="0" smtClean="0">
                <a:latin typeface="+mn-lt"/>
              </a:rPr>
              <a:t> de los emprendimientos formales). </a:t>
            </a:r>
          </a:p>
          <a:p>
            <a:pPr>
              <a:buClr>
                <a:schemeClr val="tx2"/>
              </a:buClr>
              <a:buSzPct val="200000"/>
              <a:buFont typeface="Wingdings" pitchFamily="2" charset="2"/>
              <a:buChar char="§"/>
              <a:defRPr/>
            </a:pPr>
            <a:r>
              <a:rPr lang="es-CL" sz="1400" dirty="0" smtClean="0">
                <a:latin typeface="+mn-lt"/>
              </a:rPr>
              <a:t>Garantizar </a:t>
            </a:r>
            <a:r>
              <a:rPr lang="es-CL" sz="1400" dirty="0">
                <a:latin typeface="+mn-lt"/>
              </a:rPr>
              <a:t>los canales de </a:t>
            </a:r>
            <a:r>
              <a:rPr lang="es-CL" sz="1400" dirty="0" smtClean="0">
                <a:latin typeface="+mn-lt"/>
              </a:rPr>
              <a:t>comercialización.</a:t>
            </a:r>
            <a:endParaRPr lang="es-ES_tradnl" sz="1400" dirty="0" smtClean="0">
              <a:latin typeface="+mn-lt"/>
            </a:endParaRPr>
          </a:p>
          <a:p>
            <a:pPr marL="0" indent="0">
              <a:buClr>
                <a:schemeClr val="tx2"/>
              </a:buClr>
              <a:buSzPct val="300000"/>
              <a:defRPr/>
            </a:pPr>
            <a:endParaRPr lang="es-CL" sz="1400" dirty="0" smtClean="0">
              <a:latin typeface="+mn-lt"/>
            </a:endParaRPr>
          </a:p>
          <a:p>
            <a:pPr marL="0" indent="0">
              <a:buClr>
                <a:schemeClr val="tx2"/>
              </a:buClr>
              <a:buSzPct val="300000"/>
              <a:defRPr/>
            </a:pPr>
            <a:r>
              <a:rPr lang="es-ES_tradnl" sz="1400" dirty="0" smtClean="0">
                <a:latin typeface="+mn-lt"/>
              </a:rPr>
              <a:t>Construir conocimiento territorial sobre </a:t>
            </a:r>
            <a:r>
              <a:rPr lang="es-ES_tradnl" sz="1400" dirty="0">
                <a:latin typeface="+mn-lt"/>
              </a:rPr>
              <a:t>la </a:t>
            </a:r>
            <a:r>
              <a:rPr lang="es-ES_tradnl" sz="1400" dirty="0" err="1">
                <a:latin typeface="+mn-lt"/>
              </a:rPr>
              <a:t>empresarialidad</a:t>
            </a:r>
            <a:r>
              <a:rPr lang="es-ES_tradnl" sz="1400" dirty="0">
                <a:latin typeface="+mn-lt"/>
              </a:rPr>
              <a:t> </a:t>
            </a:r>
            <a:r>
              <a:rPr lang="es-ES_tradnl" sz="1400" dirty="0" smtClean="0">
                <a:latin typeface="+mn-lt"/>
              </a:rPr>
              <a:t>femenina, a través de reportes estadísticos departamentales de la EHPM, evaluaciones de impacto y la sistematización de la </a:t>
            </a:r>
            <a:r>
              <a:rPr lang="es-ES_tradnl" sz="1400" dirty="0">
                <a:latin typeface="+mn-lt"/>
              </a:rPr>
              <a:t>experiencia </a:t>
            </a:r>
            <a:r>
              <a:rPr lang="es-ES_tradnl" sz="1400" dirty="0" smtClean="0">
                <a:latin typeface="+mn-lt"/>
              </a:rPr>
              <a:t>acumulada. </a:t>
            </a:r>
            <a:endParaRPr lang="es-SV" sz="1400" dirty="0" smtClean="0">
              <a:latin typeface="+mn-lt"/>
              <a:cs typeface="Arial" charset="0"/>
            </a:endParaRP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Ribbons">
  <a:themeElements>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fontScheme name="Ribbon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clrMap bg1="dk2" tx1="lt1" bg2="dk1" tx2="lt2" accent1="accent1" accent2="accent2" accent3="accent3" accent4="accent4" accent5="accent5" accent6="accent6" hlink="hlink" folHlink="folHlink"/>
    </a:extraClrScheme>
    <a:extraClrScheme>
      <a:clrScheme name="Ribbons 2">
        <a:dk1>
          <a:srgbClr val="001600"/>
        </a:dk1>
        <a:lt1>
          <a:srgbClr val="669900"/>
        </a:lt1>
        <a:dk2>
          <a:srgbClr val="000000"/>
        </a:dk2>
        <a:lt2>
          <a:srgbClr val="006600"/>
        </a:lt2>
        <a:accent1>
          <a:srgbClr val="336600"/>
        </a:accent1>
        <a:accent2>
          <a:srgbClr val="89BA00"/>
        </a:accent2>
        <a:accent3>
          <a:srgbClr val="B8CAAA"/>
        </a:accent3>
        <a:accent4>
          <a:srgbClr val="001100"/>
        </a:accent4>
        <a:accent5>
          <a:srgbClr val="ADB8AA"/>
        </a:accent5>
        <a:accent6>
          <a:srgbClr val="7CA800"/>
        </a:accent6>
        <a:hlink>
          <a:srgbClr val="FFCC00"/>
        </a:hlink>
        <a:folHlink>
          <a:srgbClr val="FF7C80"/>
        </a:folHlink>
      </a:clrScheme>
      <a:clrMap bg1="lt1" tx1="dk1" bg2="lt2" tx2="dk2" accent1="accent1" accent2="accent2" accent3="accent3" accent4="accent4" accent5="accent5" accent6="accent6" hlink="hlink" folHlink="folHlink"/>
    </a:extraClrScheme>
    <a:extraClrScheme>
      <a:clrScheme name="Ribbons 3">
        <a:dk1>
          <a:srgbClr val="000000"/>
        </a:dk1>
        <a:lt1>
          <a:srgbClr val="B2B2B2"/>
        </a:lt1>
        <a:dk2>
          <a:srgbClr val="000000"/>
        </a:dk2>
        <a:lt2>
          <a:srgbClr val="777777"/>
        </a:lt2>
        <a:accent1>
          <a:srgbClr val="CBCBCB"/>
        </a:accent1>
        <a:accent2>
          <a:srgbClr val="969696"/>
        </a:accent2>
        <a:accent3>
          <a:srgbClr val="D5D5D5"/>
        </a:accent3>
        <a:accent4>
          <a:srgbClr val="000000"/>
        </a:accent4>
        <a:accent5>
          <a:srgbClr val="E2E2E2"/>
        </a:accent5>
        <a:accent6>
          <a:srgbClr val="878787"/>
        </a:accent6>
        <a:hlink>
          <a:srgbClr val="333333"/>
        </a:hlink>
        <a:folHlink>
          <a:srgbClr val="777777"/>
        </a:folHlink>
      </a:clrScheme>
      <a:clrMap bg1="lt1" tx1="dk1" bg2="lt2" tx2="dk2" accent1="accent1" accent2="accent2" accent3="accent3" accent4="accent4" accent5="accent5" accent6="accent6" hlink="hlink" folHlink="folHlink"/>
    </a:extraClrScheme>
    <a:extraClrScheme>
      <a:clrScheme name="Ribbons 4">
        <a:dk1>
          <a:srgbClr val="000F1E"/>
        </a:dk1>
        <a:lt1>
          <a:srgbClr val="FFFFFF"/>
        </a:lt1>
        <a:dk2>
          <a:srgbClr val="003366"/>
        </a:dk2>
        <a:lt2>
          <a:srgbClr val="33CCCC"/>
        </a:lt2>
        <a:accent1>
          <a:srgbClr val="006699"/>
        </a:accent1>
        <a:accent2>
          <a:srgbClr val="003366"/>
        </a:accent2>
        <a:accent3>
          <a:srgbClr val="AAADB8"/>
        </a:accent3>
        <a:accent4>
          <a:srgbClr val="DADADA"/>
        </a:accent4>
        <a:accent5>
          <a:srgbClr val="AAB8CA"/>
        </a:accent5>
        <a:accent6>
          <a:srgbClr val="002D5C"/>
        </a:accent6>
        <a:hlink>
          <a:srgbClr val="0099CC"/>
        </a:hlink>
        <a:folHlink>
          <a:srgbClr val="009999"/>
        </a:folHlink>
      </a:clrScheme>
      <a:clrMap bg1="dk2" tx1="lt1" bg2="dk1" tx2="lt2" accent1="accent1" accent2="accent2" accent3="accent3" accent4="accent4" accent5="accent5" accent6="accent6" hlink="hlink" folHlink="folHlink"/>
    </a:extraClrScheme>
    <a:extraClrScheme>
      <a:clrScheme name="Ribbons 5">
        <a:dk1>
          <a:srgbClr val="002F2E"/>
        </a:dk1>
        <a:lt1>
          <a:srgbClr val="FFFFFF"/>
        </a:lt1>
        <a:dk2>
          <a:srgbClr val="008080"/>
        </a:dk2>
        <a:lt2>
          <a:srgbClr val="66FFCC"/>
        </a:lt2>
        <a:accent1>
          <a:srgbClr val="0099CC"/>
        </a:accent1>
        <a:accent2>
          <a:srgbClr val="005250"/>
        </a:accent2>
        <a:accent3>
          <a:srgbClr val="AAC0C0"/>
        </a:accent3>
        <a:accent4>
          <a:srgbClr val="DADADA"/>
        </a:accent4>
        <a:accent5>
          <a:srgbClr val="AACAE2"/>
        </a:accent5>
        <a:accent6>
          <a:srgbClr val="004948"/>
        </a:accent6>
        <a:hlink>
          <a:srgbClr val="00CC99"/>
        </a:hlink>
        <a:folHlink>
          <a:srgbClr val="009999"/>
        </a:folHlink>
      </a:clrScheme>
      <a:clrMap bg1="dk2" tx1="lt1" bg2="dk1" tx2="lt2" accent1="accent1" accent2="accent2" accent3="accent3" accent4="accent4" accent5="accent5" accent6="accent6" hlink="hlink" folHlink="folHlink"/>
    </a:extraClrScheme>
    <a:extraClrScheme>
      <a:clrScheme name="Ribbons 6">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Template>
  <TotalTime>2385</TotalTime>
  <Words>1560</Words>
  <Application>Microsoft Office PowerPoint</Application>
  <PresentationFormat>Presentación en pantalla (4:3)</PresentationFormat>
  <Paragraphs>115</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Times New Roman</vt:lpstr>
      <vt:lpstr>Arial</vt:lpstr>
      <vt:lpstr>Verdana</vt:lpstr>
      <vt:lpstr>Wingdings</vt:lpstr>
      <vt:lpstr>Calibri</vt:lpstr>
      <vt:lpstr>Ribbons</vt:lpstr>
      <vt:lpstr>Autonomía económica de las mujeres</vt:lpstr>
      <vt:lpstr>Selección de departamentos</vt:lpstr>
      <vt:lpstr>Presentación de PowerPoint</vt:lpstr>
      <vt:lpstr>Estudios de caso</vt:lpstr>
      <vt:lpstr>Presentación de PowerPoint</vt:lpstr>
      <vt:lpstr>Presentación de PowerPoint</vt:lpstr>
      <vt:lpstr>Presentación de PowerPoint</vt:lpstr>
      <vt:lpstr>Presentación de PowerPoint</vt:lpstr>
      <vt:lpstr>Presentación de PowerPoint</vt:lpstr>
    </vt:vector>
  </TitlesOfParts>
  <Company>PRISMA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nidia</dc:creator>
  <cp:lastModifiedBy>LGonzalez</cp:lastModifiedBy>
  <cp:revision>664</cp:revision>
  <cp:lastPrinted>2016-04-14T08:44:52Z</cp:lastPrinted>
  <dcterms:created xsi:type="dcterms:W3CDTF">2000-06-08T21:53:12Z</dcterms:created>
  <dcterms:modified xsi:type="dcterms:W3CDTF">2020-02-12T22:37:45Z</dcterms:modified>
</cp:coreProperties>
</file>