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6" r:id="rId4"/>
    <p:sldId id="259" r:id="rId5"/>
    <p:sldId id="260" r:id="rId6"/>
    <p:sldId id="261" r:id="rId7"/>
    <p:sldId id="273" r:id="rId8"/>
    <p:sldId id="271" r:id="rId9"/>
    <p:sldId id="272" r:id="rId10"/>
    <p:sldId id="262" r:id="rId11"/>
    <p:sldId id="263" r:id="rId12"/>
    <p:sldId id="264" r:id="rId13"/>
    <p:sldId id="274" r:id="rId14"/>
    <p:sldId id="275" r:id="rId15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C1B05-74BF-4028-880D-9B9C600DCBFA}" type="datetimeFigureOut">
              <a:rPr lang="es-HN" smtClean="0"/>
              <a:t>15/07/2015</a:t>
            </a:fld>
            <a:endParaRPr lang="es-HN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C0FC7-5489-458C-9CF6-A0E5F3A8C743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643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98-8629-4747-B969-58F047E5B69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5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C25B-B573-49BC-AF0D-E91234B004D8}" type="datetimeFigureOut">
              <a:rPr lang="es-HN" smtClean="0"/>
              <a:t>15/07/2015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353C-1396-4C49-B305-D9C33B69446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587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C25B-B573-49BC-AF0D-E91234B004D8}" type="datetimeFigureOut">
              <a:rPr lang="es-HN" smtClean="0"/>
              <a:t>15/07/2015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353C-1396-4C49-B305-D9C33B69446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0535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C25B-B573-49BC-AF0D-E91234B004D8}" type="datetimeFigureOut">
              <a:rPr lang="es-HN" smtClean="0"/>
              <a:t>15/07/2015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353C-1396-4C49-B305-D9C33B69446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2449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C25B-B573-49BC-AF0D-E91234B004D8}" type="datetimeFigureOut">
              <a:rPr lang="es-HN" smtClean="0"/>
              <a:t>15/07/2015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353C-1396-4C49-B305-D9C33B69446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5510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C25B-B573-49BC-AF0D-E91234B004D8}" type="datetimeFigureOut">
              <a:rPr lang="es-HN" smtClean="0"/>
              <a:t>15/07/2015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353C-1396-4C49-B305-D9C33B69446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12324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C25B-B573-49BC-AF0D-E91234B004D8}" type="datetimeFigureOut">
              <a:rPr lang="es-HN" smtClean="0"/>
              <a:t>15/07/2015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353C-1396-4C49-B305-D9C33B69446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84149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C25B-B573-49BC-AF0D-E91234B004D8}" type="datetimeFigureOut">
              <a:rPr lang="es-HN" smtClean="0"/>
              <a:t>15/07/2015</a:t>
            </a:fld>
            <a:endParaRPr lang="es-HN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353C-1396-4C49-B305-D9C33B69446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28463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C25B-B573-49BC-AF0D-E91234B004D8}" type="datetimeFigureOut">
              <a:rPr lang="es-HN" smtClean="0"/>
              <a:t>15/07/2015</a:t>
            </a:fld>
            <a:endParaRPr lang="es-HN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353C-1396-4C49-B305-D9C33B69446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9535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C25B-B573-49BC-AF0D-E91234B004D8}" type="datetimeFigureOut">
              <a:rPr lang="es-HN" smtClean="0"/>
              <a:t>15/07/2015</a:t>
            </a:fld>
            <a:endParaRPr lang="es-HN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353C-1396-4C49-B305-D9C33B69446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628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C25B-B573-49BC-AF0D-E91234B004D8}" type="datetimeFigureOut">
              <a:rPr lang="es-HN" smtClean="0"/>
              <a:t>15/07/2015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353C-1396-4C49-B305-D9C33B69446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2308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C25B-B573-49BC-AF0D-E91234B004D8}" type="datetimeFigureOut">
              <a:rPr lang="es-HN" smtClean="0"/>
              <a:t>15/07/2015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353C-1396-4C49-B305-D9C33B69446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2411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3C25B-B573-49BC-AF0D-E91234B004D8}" type="datetimeFigureOut">
              <a:rPr lang="es-HN" smtClean="0"/>
              <a:t>15/07/2015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7353C-1396-4C49-B305-D9C33B69446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1966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9095873" y="505327"/>
            <a:ext cx="2650958" cy="3261774"/>
            <a:chOff x="6664325" y="4054641"/>
            <a:chExt cx="2086643" cy="2189749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/>
            <a:srcRect t="26655" b="29542"/>
            <a:stretch/>
          </p:blipFill>
          <p:spPr>
            <a:xfrm>
              <a:off x="6791242" y="5727032"/>
              <a:ext cx="1905000" cy="517358"/>
            </a:xfrm>
            <a:prstGeom prst="rect">
              <a:avLst/>
            </a:prstGeom>
          </p:spPr>
        </p:pic>
        <p:pic>
          <p:nvPicPr>
            <p:cNvPr id="1026" name="Picture 2" descr="https://yt3.ggpht.com/-qkyKnb6SzC8/AAAAAAAAAAI/AAAAAAAAAAA/tR_8yr60SQw/s900-c-k-no/photo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38" b="14415"/>
            <a:stretch/>
          </p:blipFill>
          <p:spPr bwMode="auto">
            <a:xfrm>
              <a:off x="6664325" y="4054641"/>
              <a:ext cx="2086643" cy="1672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4546" r="5455" b="5909"/>
          <a:stretch/>
        </p:blipFill>
        <p:spPr bwMode="auto">
          <a:xfrm>
            <a:off x="1395664" y="783540"/>
            <a:ext cx="5205663" cy="5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7267074" y="5029200"/>
            <a:ext cx="43482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Presentado por: </a:t>
            </a:r>
          </a:p>
          <a:p>
            <a:r>
              <a:rPr lang="es-MX" sz="2400" b="1" dirty="0" smtClean="0"/>
              <a:t>Mariano Jiménez Talavera </a:t>
            </a:r>
          </a:p>
          <a:p>
            <a:r>
              <a:rPr lang="es-MX" sz="2400" b="1" dirty="0" smtClean="0"/>
              <a:t>Ramón Borjas </a:t>
            </a:r>
            <a:endParaRPr lang="es-HN" sz="24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0" y="6488668"/>
            <a:ext cx="338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chemeClr val="bg2">
                    <a:lumMod val="90000"/>
                  </a:schemeClr>
                </a:solidFill>
              </a:rPr>
              <a:t>San Salvador, 14 de Julio del 2015 </a:t>
            </a:r>
            <a:endParaRPr lang="es-HN" b="1" i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2 Rectángulo redondeado"/>
          <p:cNvSpPr/>
          <p:nvPr/>
        </p:nvSpPr>
        <p:spPr>
          <a:xfrm>
            <a:off x="6150737" y="4275094"/>
            <a:ext cx="4228728" cy="24973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44272" y="1268761"/>
            <a:ext cx="1728192" cy="2755403"/>
          </a:xfrm>
          <a:solidFill>
            <a:schemeClr val="accent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Marco de resultados ACS para una Vida Mejor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864561" y="884757"/>
            <a:ext cx="5680698" cy="5972317"/>
          </a:xfrm>
          <a:prstGeom prst="roundRect">
            <a:avLst>
              <a:gd name="adj" fmla="val 1067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1988833" y="188643"/>
            <a:ext cx="4104456" cy="3882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4F81BD">
                    <a:lumMod val="50000"/>
                  </a:srgbClr>
                </a:solidFill>
              </a:rPr>
              <a:t>ALIANZA PARA EL CORREDOR SECO </a:t>
            </a:r>
            <a:endParaRPr lang="en-US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35560" y="996309"/>
            <a:ext cx="2700000" cy="432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black"/>
                </a:solidFill>
              </a:rPr>
              <a:t> Productividad Agrícola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135560" y="1540013"/>
            <a:ext cx="2700000" cy="432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black"/>
                </a:solidFill>
              </a:rPr>
              <a:t> Acceso a Mercados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135560" y="2056970"/>
            <a:ext cx="2700000" cy="432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black"/>
                </a:solidFill>
              </a:rPr>
              <a:t> trabajo no agrícola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35560" y="2570492"/>
            <a:ext cx="2700000" cy="432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black"/>
                </a:solidFill>
              </a:rPr>
              <a:t>Cosechas de Agua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232144" y="1556793"/>
            <a:ext cx="2160000" cy="109812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black"/>
                </a:solidFill>
              </a:rPr>
              <a:t>Objetivo 1:</a:t>
            </a:r>
          </a:p>
          <a:p>
            <a:pPr algn="ctr"/>
            <a:r>
              <a:rPr lang="es-MX" b="1" dirty="0">
                <a:solidFill>
                  <a:prstClr val="black"/>
                </a:solidFill>
              </a:rPr>
              <a:t>Mejorar el Ingreso Rural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150719" y="3067881"/>
            <a:ext cx="2700000" cy="432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black"/>
                </a:solidFill>
              </a:rPr>
              <a:t> Diversidad y Calidad dieta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027864" y="3717080"/>
            <a:ext cx="2844000" cy="432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black"/>
                </a:solidFill>
              </a:rPr>
              <a:t>Acceso Agua y Saneamiento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232144" y="3050958"/>
            <a:ext cx="2160000" cy="109812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black"/>
                </a:solidFill>
              </a:rPr>
              <a:t>Objetivo 2:</a:t>
            </a:r>
          </a:p>
          <a:p>
            <a:pPr algn="ctr"/>
            <a:r>
              <a:rPr lang="es-MX" b="1" dirty="0">
                <a:solidFill>
                  <a:prstClr val="black"/>
                </a:solidFill>
              </a:rPr>
              <a:t>Mejorar el Estado Nutricional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135560" y="5788652"/>
            <a:ext cx="2700000" cy="432000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black"/>
                </a:solidFill>
              </a:rPr>
              <a:t> M</a:t>
            </a:r>
            <a:r>
              <a:rPr lang="es-MX" b="1" dirty="0" smtClean="0">
                <a:solidFill>
                  <a:prstClr val="black"/>
                </a:solidFill>
              </a:rPr>
              <a:t>odelo de priorización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232144" y="5499230"/>
            <a:ext cx="2160000" cy="1098123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black"/>
                </a:solidFill>
              </a:rPr>
              <a:t>Objetivo 4:</a:t>
            </a:r>
          </a:p>
          <a:p>
            <a:pPr algn="ctr"/>
            <a:r>
              <a:rPr lang="es-MX" b="1" dirty="0">
                <a:solidFill>
                  <a:prstClr val="black"/>
                </a:solidFill>
              </a:rPr>
              <a:t>Mejorar el diseño y planificación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42" name="41 Conector recto"/>
          <p:cNvCxnSpPr>
            <a:stCxn id="17" idx="2"/>
          </p:cNvCxnSpPr>
          <p:nvPr/>
        </p:nvCxnSpPr>
        <p:spPr>
          <a:xfrm>
            <a:off x="4041061" y="576856"/>
            <a:ext cx="0" cy="2167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>
            <a:off x="2135560" y="4581128"/>
            <a:ext cx="2700000" cy="432000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black"/>
                </a:solidFill>
              </a:rPr>
              <a:t> Infraestructura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5232144" y="4275094"/>
            <a:ext cx="2160000" cy="1098123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black"/>
                </a:solidFill>
              </a:rPr>
              <a:t>Objetivo 3:</a:t>
            </a:r>
          </a:p>
          <a:p>
            <a:pPr algn="ctr"/>
            <a:r>
              <a:rPr lang="es-MX" b="1" dirty="0">
                <a:solidFill>
                  <a:prstClr val="black"/>
                </a:solidFill>
              </a:rPr>
              <a:t>Mejorar las vías de acceso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45" name="44 Conector recto de flecha"/>
          <p:cNvCxnSpPr/>
          <p:nvPr/>
        </p:nvCxnSpPr>
        <p:spPr>
          <a:xfrm>
            <a:off x="7545259" y="2861937"/>
            <a:ext cx="989914" cy="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15 Rectángulo"/>
          <p:cNvSpPr/>
          <p:nvPr/>
        </p:nvSpPr>
        <p:spPr>
          <a:xfrm>
            <a:off x="8040216" y="4365105"/>
            <a:ext cx="2016224" cy="1098123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black"/>
                </a:solidFill>
              </a:rPr>
              <a:t>Objetivo 5:</a:t>
            </a:r>
          </a:p>
          <a:p>
            <a:pPr algn="ctr"/>
            <a:r>
              <a:rPr lang="es-MX" b="1" dirty="0" smtClean="0">
                <a:solidFill>
                  <a:prstClr val="black"/>
                </a:solidFill>
              </a:rPr>
              <a:t>Resiliencia y adaptación al CC (nivel de territorio)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6" name="15 Rectángulo"/>
          <p:cNvSpPr/>
          <p:nvPr/>
        </p:nvSpPr>
        <p:spPr>
          <a:xfrm>
            <a:off x="8040216" y="5589241"/>
            <a:ext cx="2016224" cy="1098123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black"/>
                </a:solidFill>
              </a:rPr>
              <a:t>Objetivo 6:</a:t>
            </a:r>
          </a:p>
          <a:p>
            <a:pPr algn="ctr"/>
            <a:r>
              <a:rPr lang="es-MX" b="1" dirty="0">
                <a:solidFill>
                  <a:prstClr val="black"/>
                </a:solidFill>
              </a:rPr>
              <a:t>Educación </a:t>
            </a:r>
          </a:p>
          <a:p>
            <a:pPr algn="ctr"/>
            <a:r>
              <a:rPr lang="es-MX" b="1" dirty="0">
                <a:solidFill>
                  <a:prstClr val="black"/>
                </a:solidFill>
              </a:rPr>
              <a:t>Sexual y reproductiva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38" name="44 Conector recto de flecha"/>
          <p:cNvCxnSpPr/>
          <p:nvPr/>
        </p:nvCxnSpPr>
        <p:spPr>
          <a:xfrm flipH="1" flipV="1">
            <a:off x="9516380" y="4024164"/>
            <a:ext cx="1" cy="25200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Conector angular 31"/>
          <p:cNvCxnSpPr>
            <a:stCxn id="12" idx="3"/>
            <a:endCxn id="15" idx="1"/>
          </p:cNvCxnSpPr>
          <p:nvPr/>
        </p:nvCxnSpPr>
        <p:spPr>
          <a:xfrm flipV="1">
            <a:off x="4871864" y="3600020"/>
            <a:ext cx="360280" cy="333061"/>
          </a:xfrm>
          <a:prstGeom prst="bentConnector3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r 39"/>
          <p:cNvCxnSpPr>
            <a:stCxn id="5" idx="3"/>
            <a:endCxn id="14" idx="1"/>
          </p:cNvCxnSpPr>
          <p:nvPr/>
        </p:nvCxnSpPr>
        <p:spPr>
          <a:xfrm>
            <a:off x="4835560" y="1212310"/>
            <a:ext cx="396584" cy="893545"/>
          </a:xfrm>
          <a:prstGeom prst="bentConnector3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9" idx="3"/>
            <a:endCxn id="14" idx="1"/>
          </p:cNvCxnSpPr>
          <p:nvPr/>
        </p:nvCxnSpPr>
        <p:spPr>
          <a:xfrm flipV="1">
            <a:off x="4835560" y="2105854"/>
            <a:ext cx="396584" cy="680638"/>
          </a:xfrm>
          <a:prstGeom prst="bentConnector3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3"/>
            <a:endCxn id="14" idx="1"/>
          </p:cNvCxnSpPr>
          <p:nvPr/>
        </p:nvCxnSpPr>
        <p:spPr>
          <a:xfrm>
            <a:off x="4835560" y="1756014"/>
            <a:ext cx="396584" cy="34984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7" idx="3"/>
            <a:endCxn id="14" idx="1"/>
          </p:cNvCxnSpPr>
          <p:nvPr/>
        </p:nvCxnSpPr>
        <p:spPr>
          <a:xfrm flipV="1">
            <a:off x="4835560" y="2105854"/>
            <a:ext cx="396584" cy="167116"/>
          </a:xfrm>
          <a:prstGeom prst="bentConnector3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1" idx="3"/>
            <a:endCxn id="15" idx="1"/>
          </p:cNvCxnSpPr>
          <p:nvPr/>
        </p:nvCxnSpPr>
        <p:spPr>
          <a:xfrm>
            <a:off x="4850720" y="3283881"/>
            <a:ext cx="381425" cy="316138"/>
          </a:xfrm>
          <a:prstGeom prst="bentConnector3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7847998" y="1"/>
            <a:ext cx="2820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Impact" pitchFamily="34" charset="0"/>
                <a:ea typeface="+mj-ea"/>
                <a:cs typeface="+mj-cs"/>
              </a:rPr>
              <a:t>Componentes</a:t>
            </a:r>
            <a:endParaRPr lang="es-ES" dirty="0"/>
          </a:p>
        </p:txBody>
      </p:sp>
      <p:sp>
        <p:nvSpPr>
          <p:cNvPr id="33" name="12 Rectángulo"/>
          <p:cNvSpPr/>
          <p:nvPr/>
        </p:nvSpPr>
        <p:spPr>
          <a:xfrm>
            <a:off x="2135560" y="5292291"/>
            <a:ext cx="2700000" cy="432000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black"/>
                </a:solidFill>
              </a:rPr>
              <a:t> </a:t>
            </a:r>
            <a:r>
              <a:rPr lang="es-MX" b="1" dirty="0" smtClean="0">
                <a:solidFill>
                  <a:prstClr val="black"/>
                </a:solidFill>
              </a:rPr>
              <a:t>Línea base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4" name="12 Rectángulo"/>
          <p:cNvSpPr/>
          <p:nvPr/>
        </p:nvSpPr>
        <p:spPr>
          <a:xfrm>
            <a:off x="2135560" y="6281124"/>
            <a:ext cx="2700000" cy="432000"/>
          </a:xfrm>
          <a:prstGeom prst="rect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black"/>
                </a:solidFill>
              </a:rPr>
              <a:t> P</a:t>
            </a:r>
            <a:r>
              <a:rPr lang="es-MX" b="1" dirty="0" smtClean="0">
                <a:solidFill>
                  <a:prstClr val="black"/>
                </a:solidFill>
              </a:rPr>
              <a:t>ago por resultados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39" name="Conector angular 38"/>
          <p:cNvCxnSpPr/>
          <p:nvPr/>
        </p:nvCxnSpPr>
        <p:spPr>
          <a:xfrm>
            <a:off x="4891704" y="5527638"/>
            <a:ext cx="396584" cy="893545"/>
          </a:xfrm>
          <a:prstGeom prst="bentConnector3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24"/>
          <p:cNvCxnSpPr/>
          <p:nvPr/>
        </p:nvCxnSpPr>
        <p:spPr>
          <a:xfrm>
            <a:off x="4891704" y="6071342"/>
            <a:ext cx="396584" cy="34984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30"/>
          <p:cNvCxnSpPr/>
          <p:nvPr/>
        </p:nvCxnSpPr>
        <p:spPr>
          <a:xfrm flipV="1">
            <a:off x="4891704" y="6421182"/>
            <a:ext cx="396584" cy="167116"/>
          </a:xfrm>
          <a:prstGeom prst="bentConnector3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5"/>
          <p:cNvCxnSpPr/>
          <p:nvPr/>
        </p:nvCxnSpPr>
        <p:spPr>
          <a:xfrm>
            <a:off x="4861291" y="4630220"/>
            <a:ext cx="381425" cy="316138"/>
          </a:xfrm>
          <a:prstGeom prst="bentConnector3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2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0" y="1588169"/>
            <a:ext cx="3272589" cy="1987300"/>
          </a:xfrm>
        </p:spPr>
        <p:txBody>
          <a:bodyPr>
            <a:normAutofit fontScale="90000"/>
          </a:bodyPr>
          <a:lstStyle/>
          <a:p>
            <a:pPr fontAlgn="b"/>
            <a:r>
              <a:rPr lang="es-MX" sz="3177" b="1" dirty="0" smtClean="0"/>
              <a:t>Total de recursos a invertir en la ACS: </a:t>
            </a:r>
            <a:br>
              <a:rPr lang="es-MX" sz="3177" b="1" dirty="0" smtClean="0"/>
            </a:br>
            <a:r>
              <a:rPr lang="es-MX" sz="3177" b="1" dirty="0"/>
              <a:t/>
            </a:r>
            <a:br>
              <a:rPr lang="es-MX" sz="3177" b="1" dirty="0"/>
            </a:br>
            <a:r>
              <a:rPr lang="es-MX" sz="3177" b="1" dirty="0" smtClean="0"/>
              <a:t/>
            </a:r>
            <a:br>
              <a:rPr lang="es-MX" sz="3177" b="1" dirty="0" smtClean="0"/>
            </a:br>
            <a:r>
              <a:rPr lang="es-MX" sz="3200" b="1" dirty="0" smtClean="0"/>
              <a:t>USD 314.3 Millones</a:t>
            </a:r>
            <a:r>
              <a:rPr lang="es-HN" sz="3200" dirty="0"/>
              <a:t/>
            </a:r>
            <a:br>
              <a:rPr lang="es-HN" sz="3200" dirty="0"/>
            </a:br>
            <a:endParaRPr lang="es-HN" sz="3177" b="1" dirty="0"/>
          </a:p>
        </p:txBody>
      </p:sp>
      <p:graphicFrame>
        <p:nvGraphicFramePr>
          <p:cNvPr id="6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055130"/>
              </p:ext>
            </p:extLst>
          </p:nvPr>
        </p:nvGraphicFramePr>
        <p:xfrm>
          <a:off x="3272590" y="32449"/>
          <a:ext cx="8013030" cy="67247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68420"/>
                <a:gridCol w="3088913"/>
                <a:gridCol w="1555697"/>
              </a:tblGrid>
              <a:tr h="308928">
                <a:tc rowSpan="5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 de inversión USD 93.9 M</a:t>
                      </a:r>
                      <a:endParaRPr lang="es-HN" sz="18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Educación</a:t>
                      </a:r>
                      <a:r>
                        <a:rPr lang="es-MX" sz="18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Sexual y Reproductiva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 smtClean="0"/>
                        <a:t>USD 5.0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</a:tr>
              <a:tr h="308928">
                <a:tc vMerge="1">
                  <a:txBody>
                    <a:bodyPr/>
                    <a:lstStyle/>
                    <a:p>
                      <a:pPr algn="l" fontAlgn="b"/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 smtClean="0"/>
                        <a:t>Línea Base-modelo de inversión 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 smtClean="0"/>
                        <a:t>USD 6.0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</a:tr>
              <a:tr h="308928">
                <a:tc vMerge="1">
                  <a:txBody>
                    <a:bodyPr/>
                    <a:lstStyle/>
                    <a:p>
                      <a:pPr algn="l" fontAlgn="b"/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 smtClean="0"/>
                        <a:t>Contrapartes 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 smtClean="0"/>
                        <a:t>USD</a:t>
                      </a:r>
                      <a:r>
                        <a:rPr lang="es-MX" sz="1800" u="none" strike="noStrike" baseline="0" dirty="0" smtClean="0"/>
                        <a:t> </a:t>
                      </a:r>
                      <a:r>
                        <a:rPr lang="es-MX" sz="1800" u="none" strike="noStrike" dirty="0" smtClean="0"/>
                        <a:t>29.0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</a:tr>
              <a:tr h="419405">
                <a:tc vMerge="1">
                  <a:txBody>
                    <a:bodyPr/>
                    <a:lstStyle/>
                    <a:p>
                      <a:pPr algn="ctr" fontAlgn="b"/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EMPRENDESUR*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USD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37.2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</a:tr>
              <a:tr h="419405">
                <a:tc vMerge="1">
                  <a:txBody>
                    <a:bodyPr/>
                    <a:lstStyle/>
                    <a:p>
                      <a:pPr algn="ctr" fontAlgn="b"/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PROMECOM</a:t>
                      </a: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USD 16.7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</a:tr>
              <a:tr h="419405">
                <a:tc rowSpan="3"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 de inversión USD 82.4 M</a:t>
                      </a:r>
                      <a:endParaRPr lang="es-HN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u="none" strike="noStrike" dirty="0" smtClean="0"/>
                        <a:t>ACS-USAID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 dirty="0" smtClean="0"/>
                        <a:t>USD 52.4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</a:tr>
              <a:tr h="419405">
                <a:tc vMerge="1">
                  <a:txBody>
                    <a:bodyPr/>
                    <a:lstStyle/>
                    <a:p>
                      <a:pPr algn="l" fontAlgn="b"/>
                      <a:endParaRPr lang="es-HN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u="none" strike="noStrike" dirty="0"/>
                        <a:t>Mercado 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 dirty="0" smtClean="0"/>
                        <a:t>USD 25.0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</a:tr>
              <a:tr h="419405">
                <a:tc vMerge="1">
                  <a:txBody>
                    <a:bodyPr/>
                    <a:lstStyle/>
                    <a:p>
                      <a:pPr algn="l" fontAlgn="b"/>
                      <a:endParaRPr lang="es-HN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HN" sz="1800" u="none" strike="noStrike" dirty="0" smtClean="0"/>
                        <a:t>Salud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HN" sz="1800" u="none" strike="noStrike" dirty="0" smtClean="0"/>
                        <a:t>USD 5.0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</a:tr>
              <a:tr h="308928">
                <a:tc rowSpan="2">
                  <a:txBody>
                    <a:bodyPr/>
                    <a:lstStyle/>
                    <a:p>
                      <a:pPr algn="ctr"/>
                      <a:r>
                        <a:rPr lang="es-MX" sz="1600" b="0" dirty="0" smtClean="0"/>
                        <a:t>                       </a:t>
                      </a:r>
                    </a:p>
                    <a:p>
                      <a:pPr algn="l" fontAlgn="b"/>
                      <a:r>
                        <a:rPr lang="es-MX" sz="1600" b="0" dirty="0" smtClean="0"/>
                        <a:t>  </a:t>
                      </a:r>
                    </a:p>
                    <a:p>
                      <a:pPr algn="l" fontAlgn="b"/>
                      <a:endParaRPr lang="es-MX" sz="1600" b="0" dirty="0" smtClean="0"/>
                    </a:p>
                    <a:p>
                      <a:pPr algn="l" fontAlgn="b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 de inversión USD 73.0 M</a:t>
                      </a:r>
                      <a:endParaRPr lang="es-HN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 smtClean="0"/>
                        <a:t>EUROSAN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 smtClean="0"/>
                        <a:t>USD 38.0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</a:tr>
              <a:tr h="789549">
                <a:tc vMerge="1">
                  <a:txBody>
                    <a:bodyPr/>
                    <a:lstStyle/>
                    <a:p>
                      <a:pPr algn="l" fontAlgn="b"/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 smtClean="0"/>
                        <a:t>UE-Budget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u="none" strike="noStrike" dirty="0" smtClean="0"/>
                        <a:t>USD 35.0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</a:tr>
              <a:tr h="1493251">
                <a:tc>
                  <a:txBody>
                    <a:bodyPr/>
                    <a:lstStyle/>
                    <a:p>
                      <a:pPr algn="l" fontAlgn="b"/>
                      <a:endParaRPr lang="es-MX" sz="1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s-MX" sz="1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s-MX" sz="1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Total de inversión USD 35.0 M</a:t>
                      </a:r>
                      <a:endParaRPr kumimoji="0" lang="es-HN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HN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u="none" strike="noStrike" dirty="0" smtClean="0"/>
                        <a:t>Canadá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u="none" strike="noStrike" dirty="0" smtClean="0"/>
                        <a:t>USD 35.0</a:t>
                      </a:r>
                      <a:endParaRPr lang="es-HN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</a:tr>
              <a:tr h="901089">
                <a:tc>
                  <a:txBody>
                    <a:bodyPr/>
                    <a:lstStyle/>
                    <a:p>
                      <a:pPr algn="l" fontAlgn="b"/>
                      <a:endParaRPr lang="es-MX" sz="1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s-MX" sz="1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Total de inversión USD 30.0 M</a:t>
                      </a:r>
                      <a:endParaRPr kumimoji="0" lang="es-HN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es-HN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r>
                        <a:rPr lang="es-MX" sz="1600" b="0" dirty="0" smtClean="0"/>
                        <a:t>ACS-GAFSP</a:t>
                      </a:r>
                      <a:endParaRPr lang="es-HN" sz="1600" b="0" dirty="0"/>
                    </a:p>
                  </a:txBody>
                  <a:tcPr marL="11903" marR="11903" marT="11903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/>
                        <a:t>          USD  30.0</a:t>
                      </a:r>
                      <a:endParaRPr lang="es-HN" sz="1800" b="0" dirty="0"/>
                    </a:p>
                  </a:txBody>
                  <a:tcPr marL="11903" marR="11903" marT="11903" marB="0" anchor="b"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1285621" y="1218837"/>
            <a:ext cx="78606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17.1%</a:t>
            </a:r>
            <a:endParaRPr lang="es-HN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7416" y="1936634"/>
            <a:ext cx="1066800" cy="54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7416" y="3164894"/>
            <a:ext cx="1066800" cy="59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12691" y="171623"/>
            <a:ext cx="1066800" cy="74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87416" y="4282436"/>
            <a:ext cx="1117351" cy="65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2691" y="5715316"/>
            <a:ext cx="1463160" cy="49297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0" y="6568970"/>
            <a:ext cx="3152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Valor en Millones de dólares</a:t>
            </a:r>
            <a:endParaRPr lang="es-HN" sz="1200" dirty="0"/>
          </a:p>
        </p:txBody>
      </p:sp>
    </p:spTree>
    <p:extLst>
      <p:ext uri="{BB962C8B-B14F-4D97-AF65-F5344CB8AC3E}">
        <p14:creationId xmlns:p14="http://schemas.microsoft.com/office/powerpoint/2010/main" val="33742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NTIL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24" y="0"/>
            <a:ext cx="8877906" cy="6858000"/>
          </a:xfrm>
          <a:prstGeom prst="rect">
            <a:avLst/>
          </a:prstGeom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InvEst - Honduras tambien Cuenta del Milenio - Honduras</a:t>
            </a:r>
            <a:endParaRPr lang="en-US"/>
          </a:p>
        </p:txBody>
      </p:sp>
      <p:pic>
        <p:nvPicPr>
          <p:cNvPr id="1026" name="Picture 2" descr="C:\Users\Pacta\AppData\Local\Temp\ZOI ACS Completo (1).jpg"/>
          <p:cNvPicPr>
            <a:picLocks noChangeAspect="1" noChangeArrowheads="1"/>
          </p:cNvPicPr>
          <p:nvPr/>
        </p:nvPicPr>
        <p:blipFill>
          <a:blip r:embed="rId3"/>
          <a:srcRect t="9291"/>
          <a:stretch>
            <a:fillRect/>
          </a:stretch>
        </p:blipFill>
        <p:spPr bwMode="auto">
          <a:xfrm>
            <a:off x="1658471" y="874059"/>
            <a:ext cx="8875059" cy="5692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44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9232" y="0"/>
            <a:ext cx="11490157" cy="1138138"/>
          </a:xfrm>
        </p:spPr>
        <p:txBody>
          <a:bodyPr>
            <a:normAutofit/>
          </a:bodyPr>
          <a:lstStyle/>
          <a:p>
            <a:r>
              <a:rPr lang="es-MX" b="1" dirty="0" smtClean="0"/>
              <a:t> </a:t>
            </a:r>
            <a:r>
              <a:rPr lang="es-HN" b="1" dirty="0" smtClean="0"/>
              <a:t>Alcances de Política Pública mediante la ACS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2821" y="692378"/>
            <a:ext cx="11417967" cy="5040560"/>
          </a:xfrm>
        </p:spPr>
        <p:txBody>
          <a:bodyPr>
            <a:noAutofit/>
          </a:bodyPr>
          <a:lstStyle/>
          <a:p>
            <a:endParaRPr lang="en-US" sz="800" dirty="0" smtClean="0"/>
          </a:p>
          <a:p>
            <a:pPr algn="just"/>
            <a:r>
              <a:rPr lang="es-HN" sz="2400" dirty="0" smtClean="0"/>
              <a:t>Cambio en todo tipo de Política: Multisectoriales (SAN), Sectoriales (Salud, Agricultura, Ambiental, </a:t>
            </a:r>
            <a:r>
              <a:rPr lang="es-HN" sz="2400" b="1" dirty="0" smtClean="0"/>
              <a:t>Fiscal</a:t>
            </a:r>
            <a:r>
              <a:rPr lang="es-HN" sz="2400" dirty="0" smtClean="0"/>
              <a:t>)</a:t>
            </a:r>
          </a:p>
          <a:p>
            <a:pPr algn="just"/>
            <a:r>
              <a:rPr lang="es-HN" sz="2400" dirty="0" smtClean="0"/>
              <a:t>ACS presenta un alcance intersectorial: desarrollo económico y desarrollo social convergen. Mediante acciones que se centran en: ser humano, agua, salud, nutrición, desarrollo económico todo en armonía con el medio ambiente a través de restauración y sostenimiento. </a:t>
            </a:r>
            <a:endParaRPr lang="es-HN" sz="2400" dirty="0"/>
          </a:p>
          <a:p>
            <a:pPr algn="just"/>
            <a:r>
              <a:rPr lang="es-HN" sz="2400" dirty="0" smtClean="0"/>
              <a:t>La </a:t>
            </a:r>
            <a:r>
              <a:rPr lang="es-HN" sz="2400" dirty="0"/>
              <a:t>ACS es abierta a la inclusión de iniciativas de distinto origen institucional</a:t>
            </a:r>
            <a:r>
              <a:rPr lang="es-HN" sz="2400" dirty="0" smtClean="0"/>
              <a:t>. El ejemplo más claro es el programa de educación sexual y reproductiva. </a:t>
            </a:r>
            <a:endParaRPr lang="es-HN" sz="2400" dirty="0"/>
          </a:p>
          <a:p>
            <a:pPr algn="just"/>
            <a:r>
              <a:rPr lang="es-HN" sz="2400" dirty="0" smtClean="0"/>
              <a:t>La </a:t>
            </a:r>
            <a:r>
              <a:rPr lang="es-HN" sz="2400" dirty="0"/>
              <a:t>ACS </a:t>
            </a:r>
            <a:r>
              <a:rPr lang="es-HN" sz="2400" dirty="0" smtClean="0"/>
              <a:t>fue diseñada para: </a:t>
            </a:r>
          </a:p>
          <a:p>
            <a:pPr lvl="1" algn="just"/>
            <a:r>
              <a:rPr lang="es-HN" sz="2000" dirty="0" smtClean="0"/>
              <a:t>que el Gobierno retome el rol rector-</a:t>
            </a:r>
            <a:r>
              <a:rPr lang="es-HN" sz="2000" dirty="0" err="1" smtClean="0"/>
              <a:t>normador</a:t>
            </a:r>
            <a:r>
              <a:rPr lang="es-HN" sz="2000" dirty="0" smtClean="0"/>
              <a:t> de política pública e inversiones </a:t>
            </a:r>
          </a:p>
          <a:p>
            <a:pPr lvl="1" algn="just"/>
            <a:r>
              <a:rPr lang="es-HN" sz="2000" dirty="0" smtClean="0"/>
              <a:t>el </a:t>
            </a:r>
            <a:r>
              <a:rPr lang="es-HN" sz="2000" dirty="0"/>
              <a:t>alineamiento  real  de la cooperación internacional  en las zonas de prioridad nacional en la lucha contra  la pobreza y el hambre para una Vida Mejor. </a:t>
            </a:r>
            <a:endParaRPr lang="es-HN" sz="2000" dirty="0" smtClean="0"/>
          </a:p>
          <a:p>
            <a:pPr lvl="1" algn="just"/>
            <a:r>
              <a:rPr lang="es-HN" sz="2000" dirty="0" smtClean="0"/>
              <a:t>Modelo descentralizado basado en resultados </a:t>
            </a:r>
          </a:p>
          <a:p>
            <a:pPr lvl="1" algn="just"/>
            <a:r>
              <a:rPr lang="es-MX" sz="2000" dirty="0" smtClean="0"/>
              <a:t>Sostenibilidad en el tiempo (institucional, presupuesto</a:t>
            </a:r>
            <a:r>
              <a:rPr lang="es-MX" sz="2000" dirty="0"/>
              <a:t> </a:t>
            </a:r>
            <a:r>
              <a:rPr lang="es-MX" sz="2000" dirty="0" smtClean="0"/>
              <a:t>y resiliencia)</a:t>
            </a:r>
            <a:endParaRPr lang="es-HN" sz="2000" dirty="0"/>
          </a:p>
          <a:p>
            <a:pPr algn="just"/>
            <a:r>
              <a:rPr lang="es-HN" sz="2400" dirty="0" smtClean="0"/>
              <a:t>Es necesario entrelazar las acciones en Plano Territorial de la </a:t>
            </a:r>
            <a:r>
              <a:rPr lang="es-HN" sz="2400" dirty="0" err="1" smtClean="0"/>
              <a:t>ECADERT</a:t>
            </a:r>
            <a:r>
              <a:rPr lang="es-HN" sz="2400" dirty="0" smtClean="0"/>
              <a:t>, a través de los Grupos de Acción Territorial</a:t>
            </a:r>
            <a:endParaRPr lang="es-HN" sz="2400" dirty="0"/>
          </a:p>
        </p:txBody>
      </p:sp>
    </p:spTree>
    <p:extLst>
      <p:ext uri="{BB962C8B-B14F-4D97-AF65-F5344CB8AC3E}">
        <p14:creationId xmlns:p14="http://schemas.microsoft.com/office/powerpoint/2010/main" val="19347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7940842" y="938463"/>
            <a:ext cx="3769895" cy="3622722"/>
            <a:chOff x="6664325" y="4054641"/>
            <a:chExt cx="2086643" cy="2189749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/>
            <a:srcRect t="26655" b="29542"/>
            <a:stretch/>
          </p:blipFill>
          <p:spPr>
            <a:xfrm>
              <a:off x="6791242" y="5727032"/>
              <a:ext cx="1905000" cy="517358"/>
            </a:xfrm>
            <a:prstGeom prst="rect">
              <a:avLst/>
            </a:prstGeom>
          </p:spPr>
        </p:pic>
        <p:pic>
          <p:nvPicPr>
            <p:cNvPr id="1026" name="Picture 2" descr="https://yt3.ggpht.com/-qkyKnb6SzC8/AAAAAAAAAAI/AAAAAAAAAAA/tR_8yr60SQw/s900-c-k-no/photo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38" b="14415"/>
            <a:stretch/>
          </p:blipFill>
          <p:spPr bwMode="auto">
            <a:xfrm>
              <a:off x="6664325" y="4054641"/>
              <a:ext cx="2086643" cy="1672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4546" r="5455" b="5909"/>
          <a:stretch/>
        </p:blipFill>
        <p:spPr bwMode="auto">
          <a:xfrm>
            <a:off x="1395664" y="783540"/>
            <a:ext cx="5205663" cy="5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latin typeface="Impact" pitchFamily="34" charset="0"/>
                <a:ea typeface="+mn-ea"/>
                <a:cs typeface="+mn-cs"/>
              </a:rPr>
              <a:t>Agenda</a:t>
            </a:r>
            <a:endParaRPr lang="es-ES" dirty="0"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981199" y="1600201"/>
            <a:ext cx="6837947" cy="45259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Impact" pitchFamily="34" charset="0"/>
              </a:rPr>
              <a:t>Condiciones</a:t>
            </a:r>
            <a:r>
              <a:rPr lang="en-US" sz="3600" dirty="0" smtClean="0">
                <a:latin typeface="Impact" pitchFamily="34" charset="0"/>
              </a:rPr>
              <a:t> </a:t>
            </a:r>
            <a:r>
              <a:rPr lang="en-US" sz="3600" dirty="0" err="1" smtClean="0">
                <a:latin typeface="Impact" pitchFamily="34" charset="0"/>
              </a:rPr>
              <a:t>previas</a:t>
            </a:r>
            <a:r>
              <a:rPr lang="en-US" sz="3600" dirty="0" smtClean="0">
                <a:latin typeface="Impact" pitchFamily="34" charset="0"/>
              </a:rPr>
              <a:t> </a:t>
            </a:r>
          </a:p>
          <a:p>
            <a:r>
              <a:rPr lang="en-US" sz="3600" dirty="0" smtClean="0">
                <a:latin typeface="Impact" pitchFamily="34" charset="0"/>
              </a:rPr>
              <a:t>¿</a:t>
            </a:r>
            <a:r>
              <a:rPr lang="en-US" sz="3600" dirty="0" err="1" smtClean="0">
                <a:latin typeface="Impact" pitchFamily="34" charset="0"/>
              </a:rPr>
              <a:t>Qué</a:t>
            </a:r>
            <a:r>
              <a:rPr lang="en-US" sz="3600" dirty="0" smtClean="0">
                <a:latin typeface="Impact" pitchFamily="34" charset="0"/>
              </a:rPr>
              <a:t> </a:t>
            </a:r>
            <a:r>
              <a:rPr lang="en-US" sz="3600" dirty="0" err="1">
                <a:latin typeface="Impact" pitchFamily="34" charset="0"/>
              </a:rPr>
              <a:t>es</a:t>
            </a:r>
            <a:r>
              <a:rPr lang="en-US" sz="3600" dirty="0">
                <a:latin typeface="Impact" pitchFamily="34" charset="0"/>
              </a:rPr>
              <a:t> ACS</a:t>
            </a:r>
            <a:r>
              <a:rPr lang="en-US" sz="3600" dirty="0" smtClean="0">
                <a:latin typeface="Impact" pitchFamily="34" charset="0"/>
              </a:rPr>
              <a:t>?</a:t>
            </a:r>
          </a:p>
          <a:p>
            <a:r>
              <a:rPr lang="en-US" sz="3600" dirty="0" err="1" smtClean="0">
                <a:latin typeface="Impact" pitchFamily="34" charset="0"/>
              </a:rPr>
              <a:t>Antecedentes</a:t>
            </a:r>
            <a:r>
              <a:rPr lang="en-US" sz="3600" dirty="0" smtClean="0">
                <a:latin typeface="Impact" pitchFamily="34" charset="0"/>
              </a:rPr>
              <a:t> </a:t>
            </a:r>
            <a:endParaRPr lang="en-US" sz="3600" dirty="0">
              <a:latin typeface="Impact" pitchFamily="34" charset="0"/>
            </a:endParaRPr>
          </a:p>
          <a:p>
            <a:r>
              <a:rPr lang="en-US" sz="3600" dirty="0" err="1" smtClean="0">
                <a:latin typeface="Impact" pitchFamily="34" charset="0"/>
              </a:rPr>
              <a:t>Componentes</a:t>
            </a:r>
            <a:endParaRPr lang="en-US" sz="3600" dirty="0" smtClean="0">
              <a:latin typeface="Impact" pitchFamily="34" charset="0"/>
            </a:endParaRPr>
          </a:p>
          <a:p>
            <a:r>
              <a:rPr lang="en-US" sz="3600" dirty="0" err="1" smtClean="0">
                <a:latin typeface="Impact" pitchFamily="34" charset="0"/>
              </a:rPr>
              <a:t>Socios</a:t>
            </a:r>
            <a:r>
              <a:rPr lang="en-US" sz="3600" dirty="0" smtClean="0">
                <a:latin typeface="Impact" pitchFamily="34" charset="0"/>
              </a:rPr>
              <a:t> e </a:t>
            </a:r>
            <a:r>
              <a:rPr lang="en-US" sz="3600" dirty="0" err="1" smtClean="0">
                <a:latin typeface="Impact" pitchFamily="34" charset="0"/>
              </a:rPr>
              <a:t>inversión</a:t>
            </a:r>
            <a:r>
              <a:rPr lang="en-US" sz="3600" dirty="0" smtClean="0">
                <a:latin typeface="Impact" pitchFamily="34" charset="0"/>
              </a:rPr>
              <a:t> </a:t>
            </a:r>
            <a:r>
              <a:rPr lang="en-US" sz="3600" dirty="0">
                <a:latin typeface="Impact" pitchFamily="34" charset="0"/>
              </a:rPr>
              <a:t>ACS</a:t>
            </a:r>
          </a:p>
          <a:p>
            <a:r>
              <a:rPr lang="en-US" sz="3600" dirty="0" err="1" smtClean="0">
                <a:latin typeface="Impact" pitchFamily="34" charset="0"/>
              </a:rPr>
              <a:t>Alcances</a:t>
            </a:r>
            <a:r>
              <a:rPr lang="en-US" sz="3600" dirty="0" smtClean="0">
                <a:latin typeface="Impact" pitchFamily="34" charset="0"/>
              </a:rPr>
              <a:t> de </a:t>
            </a:r>
            <a:r>
              <a:rPr lang="en-US" sz="3600" dirty="0" err="1" smtClean="0">
                <a:latin typeface="Impact" pitchFamily="34" charset="0"/>
              </a:rPr>
              <a:t>política</a:t>
            </a:r>
            <a:r>
              <a:rPr lang="en-US" sz="3600" dirty="0" smtClean="0">
                <a:latin typeface="Impact" pitchFamily="34" charset="0"/>
              </a:rPr>
              <a:t> </a:t>
            </a:r>
            <a:r>
              <a:rPr lang="en-US" sz="3600" dirty="0" err="1" smtClean="0">
                <a:latin typeface="Impact" pitchFamily="34" charset="0"/>
              </a:rPr>
              <a:t>pública</a:t>
            </a:r>
            <a:r>
              <a:rPr lang="en-US" sz="3600" dirty="0" smtClean="0">
                <a:latin typeface="Impact" pitchFamily="34" charset="0"/>
              </a:rPr>
              <a:t> </a:t>
            </a:r>
            <a:endParaRPr lang="en-US" sz="3600" dirty="0">
              <a:latin typeface="Impact" pitchFamily="34" charset="0"/>
            </a:endParaRPr>
          </a:p>
          <a:p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0" y="930441"/>
            <a:ext cx="4267200" cy="502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52663" y="132347"/>
            <a:ext cx="11526253" cy="6488495"/>
            <a:chOff x="0" y="-136874"/>
            <a:chExt cx="6092352" cy="5730052"/>
          </a:xfrm>
        </p:grpSpPr>
        <p:sp>
          <p:nvSpPr>
            <p:cNvPr id="4" name="28 Cuadro de texto"/>
            <p:cNvSpPr txBox="1"/>
            <p:nvPr/>
          </p:nvSpPr>
          <p:spPr>
            <a:xfrm>
              <a:off x="4104167" y="3052543"/>
              <a:ext cx="1988185" cy="254063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300"/>
                </a:spcAft>
              </a:pPr>
              <a:r>
                <a:rPr lang="es-MX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+ 2014</a:t>
              </a:r>
              <a:endParaRPr lang="es-H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07950" indent="-107950" algn="just">
                <a:spcBef>
                  <a:spcPts val="600"/>
                </a:spcBef>
                <a:spcAft>
                  <a:spcPts val="0"/>
                </a:spcAft>
              </a:pPr>
              <a:r>
                <a:rPr lang="es-MX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Destaca la inauguración de la Alianza por el Corredor Seco, como iniciativa </a:t>
              </a:r>
              <a:r>
                <a:rPr lang="es-MX" sz="14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multidonante</a:t>
              </a:r>
              <a:r>
                <a:rPr lang="es-MX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que tiene como meta el rescate de 50,000 familias de la extrema pobreza y una reducción del 20% de la desnutrición crónica en el Corredor Seco.</a:t>
              </a:r>
              <a:endParaRPr lang="es-H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800"/>
                </a:spcAft>
              </a:pPr>
              <a:r>
                <a:rPr lang="es-HN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5" name="32 Grupo"/>
            <p:cNvGrpSpPr/>
            <p:nvPr/>
          </p:nvGrpSpPr>
          <p:grpSpPr>
            <a:xfrm>
              <a:off x="0" y="-136874"/>
              <a:ext cx="5972175" cy="5516601"/>
              <a:chOff x="0" y="-136903"/>
              <a:chExt cx="5972175" cy="5517785"/>
            </a:xfrm>
          </p:grpSpPr>
          <p:grpSp>
            <p:nvGrpSpPr>
              <p:cNvPr id="6" name="16 Grupo"/>
              <p:cNvGrpSpPr/>
              <p:nvPr/>
            </p:nvGrpSpPr>
            <p:grpSpPr>
              <a:xfrm>
                <a:off x="0" y="2291937"/>
                <a:ext cx="5972175" cy="512041"/>
                <a:chOff x="0" y="0"/>
                <a:chExt cx="5972175" cy="512041"/>
              </a:xfrm>
            </p:grpSpPr>
            <p:sp>
              <p:nvSpPr>
                <p:cNvPr id="22" name="11 Cheurón"/>
                <p:cNvSpPr/>
                <p:nvPr/>
              </p:nvSpPr>
              <p:spPr>
                <a:xfrm>
                  <a:off x="0" y="0"/>
                  <a:ext cx="1638300" cy="492760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es-GT" sz="1600" b="1">
                      <a:solidFill>
                        <a:srgbClr val="FFFFFF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PERIODO </a:t>
                  </a:r>
                  <a:endParaRPr lang="es-HN" sz="16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es-GT" sz="1600" b="1">
                      <a:solidFill>
                        <a:srgbClr val="FFFFFF"/>
                      </a:solidFill>
                      <a:effectLst/>
                      <a:latin typeface="Arial Narrow" panose="020B0606020202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2002-2006</a:t>
                  </a:r>
                  <a:endParaRPr lang="es-HN" sz="16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12 Cheurón"/>
                <p:cNvSpPr/>
                <p:nvPr/>
              </p:nvSpPr>
              <p:spPr>
                <a:xfrm>
                  <a:off x="1438275" y="0"/>
                  <a:ext cx="1638300" cy="492760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chemeClr val="accent6">
                        <a:shade val="30000"/>
                        <a:satMod val="115000"/>
                      </a:schemeClr>
                    </a:gs>
                    <a:gs pos="50000">
                      <a:schemeClr val="accent6"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es-GT" sz="1600" b="1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PERIODO</a:t>
                  </a:r>
                  <a:endParaRPr lang="es-HN" sz="16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es-GT" sz="1600" b="1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2006-2010</a:t>
                  </a:r>
                  <a:endParaRPr lang="es-HN" sz="16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13 Cheurón"/>
                <p:cNvSpPr/>
                <p:nvPr/>
              </p:nvSpPr>
              <p:spPr>
                <a:xfrm>
                  <a:off x="2886075" y="9525"/>
                  <a:ext cx="1638300" cy="492760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rgbClr val="996600">
                        <a:shade val="30000"/>
                        <a:satMod val="115000"/>
                      </a:srgbClr>
                    </a:gs>
                    <a:gs pos="50000">
                      <a:srgbClr val="996600">
                        <a:shade val="67500"/>
                        <a:satMod val="115000"/>
                      </a:srgbClr>
                    </a:gs>
                    <a:gs pos="100000">
                      <a:srgbClr val="9966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es-GT" sz="1600" b="1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PERIODO</a:t>
                  </a:r>
                  <a:endParaRPr lang="es-HN" sz="16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es-GT" sz="1600" b="1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2010-2014</a:t>
                  </a:r>
                  <a:endParaRPr lang="es-HN" sz="16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14 Cheurón"/>
                <p:cNvSpPr/>
                <p:nvPr/>
              </p:nvSpPr>
              <p:spPr>
                <a:xfrm>
                  <a:off x="4333875" y="19050"/>
                  <a:ext cx="1638300" cy="492991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es-GT" sz="1600" b="1" dirty="0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PERIODO</a:t>
                  </a:r>
                  <a:endParaRPr lang="es-HN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es-GT" sz="1600" b="1" dirty="0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+ 2014</a:t>
                  </a:r>
                  <a:endParaRPr lang="es-HN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" name="15 Cuadro de texto"/>
              <p:cNvSpPr txBox="1"/>
              <p:nvPr/>
            </p:nvSpPr>
            <p:spPr>
              <a:xfrm>
                <a:off x="0" y="-136903"/>
                <a:ext cx="2753641" cy="2270503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s-MX" sz="1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2002 - 2006</a:t>
                </a:r>
                <a:endParaRPr lang="es-HN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s-MX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Se inició un proceso de ordenamiento de las finanzas públicas llegando a un punto clave de condonación de deuda externa. </a:t>
                </a:r>
                <a:endParaRPr lang="es-HN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7950" indent="-107950" algn="just"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s-MX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Conformación de la Mesa Agrícola Hondureña como una instancia de diálogo, bajo la coordinación del </a:t>
                </a:r>
                <a:r>
                  <a:rPr lang="es-GT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Foro Nacional de Convergencia </a:t>
                </a:r>
                <a:r>
                  <a:rPr lang="es-MX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s-MX" sz="1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FONAC</a:t>
                </a:r>
                <a:r>
                  <a:rPr lang="es-MX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(julio de 2002 a octubre de 2003).</a:t>
                </a:r>
                <a:endParaRPr lang="es-HN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7950" indent="-107950" algn="just">
                  <a:spcAft>
                    <a:spcPts val="0"/>
                  </a:spcAft>
                </a:pPr>
                <a:r>
                  <a:rPr lang="es-MX" sz="14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Políticas </a:t>
                </a:r>
                <a:r>
                  <a:rPr lang="es-MX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de Corto, Mediano y Largo Plazo para la Agricultura Hondureña. Período 2004-2021 (PESA). </a:t>
                </a:r>
                <a:endParaRPr lang="es-HN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indent="-228600" algn="just">
                  <a:spcAft>
                    <a:spcPts val="800"/>
                  </a:spcAft>
                </a:pPr>
                <a:r>
                  <a:rPr lang="es-MX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Firma del Proyecto de apoyo a la Seguridad Alimentaria de Honduras </a:t>
                </a:r>
                <a:r>
                  <a:rPr lang="es-MX" sz="1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PASAH</a:t>
                </a:r>
                <a:r>
                  <a:rPr lang="es-MX" sz="1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entre el GdH y la UE</a:t>
                </a:r>
                <a:r>
                  <a:rPr lang="es-MX" sz="1400" dirty="0">
                    <a:effectLst/>
                    <a:latin typeface="Calisto M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s-HN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HN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8" name="17 Cuadro de texto"/>
              <p:cNvSpPr txBox="1"/>
              <p:nvPr/>
            </p:nvSpPr>
            <p:spPr>
              <a:xfrm>
                <a:off x="2814451" y="0"/>
                <a:ext cx="3157724" cy="213360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s-MX" sz="14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2010-2014</a:t>
                </a:r>
                <a:endParaRPr lang="es-HN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s-MX" sz="1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 aprobó la Ley para el establecimiento de una Visión de País y la adopción de un Plan de Nación 2010-2038 y se crea la estructura organizacional que sustenta el desarrollo del sector SAN.</a:t>
                </a:r>
                <a:endParaRPr lang="es-HN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7950" indent="-107950" algn="just"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s-MX" sz="1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Actualización del PIPSA.</a:t>
                </a:r>
                <a:endParaRPr lang="es-HN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7950" indent="-107950" algn="just"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s-MX" sz="1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Aprobación de la ENSAN.</a:t>
                </a:r>
                <a:endParaRPr lang="es-HN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7950" indent="-107950" algn="just"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s-MX" sz="1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Aprobación de La Ley de Seguridad Alimentaria y Nutricional.  </a:t>
                </a:r>
                <a:endParaRPr lang="es-HN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7950" indent="-107950" algn="just"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s-MX" sz="1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Oficialización del COTISAN, CONASAN e Instalación de la COVISAN.</a:t>
                </a:r>
                <a:endParaRPr lang="es-HN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HN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cxnSp>
            <p:nvCxnSpPr>
              <p:cNvPr id="9" name="18 Conector recto"/>
              <p:cNvCxnSpPr/>
              <p:nvPr/>
            </p:nvCxnSpPr>
            <p:spPr>
              <a:xfrm>
                <a:off x="0" y="71251"/>
                <a:ext cx="0" cy="2057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19 Conector recto"/>
              <p:cNvCxnSpPr/>
              <p:nvPr/>
            </p:nvCxnSpPr>
            <p:spPr>
              <a:xfrm>
                <a:off x="0" y="2125683"/>
                <a:ext cx="8001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20 Conector recto"/>
              <p:cNvCxnSpPr/>
              <p:nvPr/>
            </p:nvCxnSpPr>
            <p:spPr>
              <a:xfrm>
                <a:off x="795647" y="2125683"/>
                <a:ext cx="0" cy="1809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21 Conector recto"/>
              <p:cNvCxnSpPr/>
              <p:nvPr/>
            </p:nvCxnSpPr>
            <p:spPr>
              <a:xfrm>
                <a:off x="2814452" y="71251"/>
                <a:ext cx="0" cy="205740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22 Conector recto"/>
              <p:cNvCxnSpPr/>
              <p:nvPr/>
            </p:nvCxnSpPr>
            <p:spPr>
              <a:xfrm>
                <a:off x="2814452" y="2125683"/>
                <a:ext cx="847725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23 Conector recto"/>
              <p:cNvCxnSpPr/>
              <p:nvPr/>
            </p:nvCxnSpPr>
            <p:spPr>
              <a:xfrm>
                <a:off x="3669475" y="2125683"/>
                <a:ext cx="0" cy="17145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24 Cuadro de texto"/>
              <p:cNvSpPr txBox="1"/>
              <p:nvPr/>
            </p:nvSpPr>
            <p:spPr>
              <a:xfrm>
                <a:off x="1073917" y="3028056"/>
                <a:ext cx="2701934" cy="1231226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s-MX" sz="1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2006- 2010</a:t>
                </a:r>
                <a:endParaRPr lang="es-HN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s-MX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 aprobó la </a:t>
                </a:r>
                <a:r>
                  <a:rPr lang="es-SV" sz="1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política de seguridad alimentaria y nutricional </a:t>
                </a:r>
                <a:endParaRPr lang="es-HN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s-HN" sz="14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 crea la unidad técnica de seguridad alimentaria y nutricional </a:t>
                </a:r>
                <a:endParaRPr lang="es-HN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7950" indent="-107950" algn="just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s-MX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Aprobación de </a:t>
                </a:r>
                <a:r>
                  <a:rPr lang="es-SV" sz="14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varios instrumentos sectoriales</a:t>
                </a:r>
                <a:endParaRPr lang="es-HN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" name="25 Conector recto"/>
              <p:cNvCxnSpPr/>
              <p:nvPr/>
            </p:nvCxnSpPr>
            <p:spPr>
              <a:xfrm>
                <a:off x="1009403" y="3033526"/>
                <a:ext cx="0" cy="2335481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26 Conector recto"/>
              <p:cNvCxnSpPr/>
              <p:nvPr/>
            </p:nvCxnSpPr>
            <p:spPr>
              <a:xfrm>
                <a:off x="1009403" y="3004457"/>
                <a:ext cx="847725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27 Conector recto"/>
              <p:cNvCxnSpPr/>
              <p:nvPr/>
            </p:nvCxnSpPr>
            <p:spPr>
              <a:xfrm>
                <a:off x="1852551" y="2790701"/>
                <a:ext cx="0" cy="219075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29 Conector recto"/>
              <p:cNvCxnSpPr/>
              <p:nvPr/>
            </p:nvCxnSpPr>
            <p:spPr>
              <a:xfrm>
                <a:off x="4061361" y="3028207"/>
                <a:ext cx="0" cy="2352675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" name="30 Conector recto"/>
              <p:cNvCxnSpPr/>
              <p:nvPr/>
            </p:nvCxnSpPr>
            <p:spPr>
              <a:xfrm>
                <a:off x="4061361" y="3028207"/>
                <a:ext cx="847725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" name="31 Conector recto"/>
              <p:cNvCxnSpPr/>
              <p:nvPr/>
            </p:nvCxnSpPr>
            <p:spPr>
              <a:xfrm>
                <a:off x="4916384" y="2814451"/>
                <a:ext cx="0" cy="219075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3623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dirty="0" err="1">
                <a:latin typeface="Impact" pitchFamily="34" charset="0"/>
                <a:ea typeface="+mn-ea"/>
                <a:cs typeface="+mn-cs"/>
              </a:rPr>
              <a:t>Qué</a:t>
            </a:r>
            <a:r>
              <a:rPr lang="en-US" dirty="0">
                <a:latin typeface="Impact" pitchFamily="34" charset="0"/>
                <a:ea typeface="+mn-ea"/>
                <a:cs typeface="+mn-cs"/>
              </a:rPr>
              <a:t> </a:t>
            </a:r>
            <a:r>
              <a:rPr lang="en-US" dirty="0" err="1">
                <a:latin typeface="Impact" pitchFamily="34" charset="0"/>
                <a:ea typeface="+mn-ea"/>
                <a:cs typeface="+mn-cs"/>
              </a:rPr>
              <a:t>es</a:t>
            </a:r>
            <a:r>
              <a:rPr lang="en-US" dirty="0">
                <a:latin typeface="Impact" pitchFamily="34" charset="0"/>
                <a:ea typeface="+mn-ea"/>
                <a:cs typeface="+mn-cs"/>
              </a:rPr>
              <a:t> ACS?</a:t>
            </a:r>
            <a:endParaRPr lang="es-ES" dirty="0"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530928" y="1981201"/>
            <a:ext cx="6470073" cy="4267199"/>
          </a:xfrm>
        </p:spPr>
        <p:txBody>
          <a:bodyPr>
            <a:normAutofit/>
          </a:bodyPr>
          <a:lstStyle/>
          <a:p>
            <a:r>
              <a:rPr lang="es-ES" sz="4000" i="1" dirty="0"/>
              <a:t>En Honduras, la </a:t>
            </a:r>
            <a:r>
              <a:rPr lang="es-ES" sz="4000" b="1" i="1" dirty="0"/>
              <a:t>pobreza</a:t>
            </a:r>
            <a:r>
              <a:rPr lang="es-ES" sz="4000" i="1" dirty="0"/>
              <a:t> y la </a:t>
            </a:r>
            <a:r>
              <a:rPr lang="es-ES" sz="4000" b="1" i="1" dirty="0"/>
              <a:t>desnutrición</a:t>
            </a:r>
            <a:r>
              <a:rPr lang="es-ES" sz="4000" i="1" dirty="0"/>
              <a:t> roban la oportunidad de llevar una vida productiva, literalmente, retrasando el desarrollo de la próxima generación……</a:t>
            </a:r>
          </a:p>
          <a:p>
            <a:endParaRPr lang="es-ES" dirty="0"/>
          </a:p>
        </p:txBody>
      </p:sp>
      <p:pic>
        <p:nvPicPr>
          <p:cNvPr id="6" name="Picture 4" descr="andres_y_ja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579" y="2085975"/>
            <a:ext cx="3933704" cy="261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0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438400" y="413792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dirty="0" err="1">
                <a:latin typeface="Impact" pitchFamily="34" charset="0"/>
                <a:ea typeface="+mn-ea"/>
                <a:cs typeface="+mn-cs"/>
              </a:rPr>
              <a:t>Que</a:t>
            </a:r>
            <a:r>
              <a:rPr lang="en-US" dirty="0">
                <a:latin typeface="Impact" pitchFamily="34" charset="0"/>
                <a:ea typeface="+mn-ea"/>
                <a:cs typeface="+mn-cs"/>
              </a:rPr>
              <a:t> </a:t>
            </a:r>
            <a:r>
              <a:rPr lang="en-US" dirty="0" err="1">
                <a:latin typeface="Impact" pitchFamily="34" charset="0"/>
                <a:ea typeface="+mn-ea"/>
                <a:cs typeface="+mn-cs"/>
              </a:rPr>
              <a:t>es</a:t>
            </a:r>
            <a:r>
              <a:rPr lang="en-US" dirty="0">
                <a:latin typeface="Impact" pitchFamily="34" charset="0"/>
                <a:ea typeface="+mn-ea"/>
                <a:cs typeface="+mn-cs"/>
              </a:rPr>
              <a:t>? (Cont.)</a:t>
            </a:r>
            <a:endParaRPr lang="es-ES" dirty="0"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775520" y="1556792"/>
            <a:ext cx="8507288" cy="506916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HN" dirty="0"/>
              <a:t>La Alianza para el Corredor Seco (ACS) tiene como objetivo poner freno a la pobreza y la desnutrición a través de inversiones tácticas en la agricultura, la nutrición, y la infraestructura rural.</a:t>
            </a:r>
          </a:p>
          <a:p>
            <a:r>
              <a:rPr lang="es-HN" dirty="0">
                <a:solidFill>
                  <a:schemeClr val="bg1"/>
                </a:solidFill>
              </a:rPr>
              <a:t>El objetivo es levantar 50.000 familias (280.858 beneficiarios) de la pobreza extrema entre los años 2014 y 2019, reducir la desnutrición en un 20% en las comunidades de destino, y sentar las bases para el crecimiento continuo de las zonas rurales, mediante la mejora de la infraestructura rural y un sistema de M &amp; E fortalecido.</a:t>
            </a:r>
          </a:p>
          <a:p>
            <a:r>
              <a:rPr lang="es-HN" dirty="0">
                <a:solidFill>
                  <a:schemeClr val="bg1"/>
                </a:solidFill>
              </a:rPr>
              <a:t> Para lograr este objetivo, la inversión </a:t>
            </a:r>
            <a:r>
              <a:rPr lang="es-HN" dirty="0" err="1">
                <a:solidFill>
                  <a:schemeClr val="bg1"/>
                </a:solidFill>
              </a:rPr>
              <a:t>GAFSP</a:t>
            </a:r>
            <a:r>
              <a:rPr lang="es-HN" dirty="0">
                <a:solidFill>
                  <a:schemeClr val="bg1"/>
                </a:solidFill>
              </a:rPr>
              <a:t> se propone intensificar las inversiones integradas y orientadas al mercado que han demostrado tener éxito en el marco del </a:t>
            </a:r>
            <a:r>
              <a:rPr lang="es-HN" dirty="0" err="1">
                <a:solidFill>
                  <a:schemeClr val="bg1"/>
                </a:solidFill>
              </a:rPr>
              <a:t>PIPSA</a:t>
            </a:r>
            <a:r>
              <a:rPr lang="es-HN" dirty="0">
                <a:solidFill>
                  <a:schemeClr val="bg1"/>
                </a:solidFill>
              </a:rPr>
              <a:t>, centrándose en las áreas más pobres con mayor potencial económico relativo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768593" y="1569845"/>
            <a:ext cx="8507288" cy="50691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HN" dirty="0">
                <a:solidFill>
                  <a:schemeClr val="bg1">
                    <a:lumMod val="85000"/>
                  </a:schemeClr>
                </a:solidFill>
              </a:rPr>
              <a:t>La Alianza para el Corredor Seco (ACS) tiene como objetivo poner freno a la pobreza y la desnutrición a través de inversiones tácticas en la agricultura, la nutrición, y la infraestructura rural.</a:t>
            </a:r>
          </a:p>
          <a:p>
            <a:r>
              <a:rPr lang="es-HN" dirty="0"/>
              <a:t>El objetivo es levantar 50.000 familias (280.858 beneficiarios) de la pobreza extrema entre los años 2014 y 2019, reducir la desnutrición en un 20% en las comunidades de destino, y sentar las bases para el crecimiento continuo de las zonas rurales, mediante la mejora de la infraestructura rural y un sistema de M &amp; E fortalecido.</a:t>
            </a:r>
          </a:p>
          <a:p>
            <a:r>
              <a:rPr lang="es-HN" dirty="0">
                <a:solidFill>
                  <a:schemeClr val="bg1"/>
                </a:solidFill>
              </a:rPr>
              <a:t> Para lograr este objetivo, la inversión </a:t>
            </a:r>
            <a:r>
              <a:rPr lang="es-HN" dirty="0" err="1">
                <a:solidFill>
                  <a:schemeClr val="bg1"/>
                </a:solidFill>
              </a:rPr>
              <a:t>GAFSP</a:t>
            </a:r>
            <a:r>
              <a:rPr lang="es-HN" dirty="0">
                <a:solidFill>
                  <a:schemeClr val="bg1"/>
                </a:solidFill>
              </a:rPr>
              <a:t> se propone intensificar las inversiones integradas y orientadas al mercado que han demostrado tener éxito en el marco del </a:t>
            </a:r>
            <a:r>
              <a:rPr lang="es-HN" dirty="0" err="1">
                <a:solidFill>
                  <a:schemeClr val="bg1"/>
                </a:solidFill>
              </a:rPr>
              <a:t>PIPSA</a:t>
            </a:r>
            <a:r>
              <a:rPr lang="es-HN" dirty="0">
                <a:solidFill>
                  <a:schemeClr val="bg1"/>
                </a:solidFill>
              </a:rPr>
              <a:t>, centrándose en las áreas más pobres con mayor potencial económico relativo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842356" y="1549535"/>
            <a:ext cx="8507288" cy="50691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HN" dirty="0">
                <a:solidFill>
                  <a:schemeClr val="bg1">
                    <a:lumMod val="75000"/>
                  </a:schemeClr>
                </a:solidFill>
              </a:rPr>
              <a:t>La Alianza para el Corredor Seco (ACS) tiene como objetivo poner freno a la pobreza y la desnutrición a través de inversiones tácticas en la agricultura, la nutrición, y la infraestructura rural. </a:t>
            </a:r>
          </a:p>
          <a:p>
            <a:r>
              <a:rPr lang="es-HN" dirty="0">
                <a:solidFill>
                  <a:schemeClr val="bg1">
                    <a:lumMod val="75000"/>
                  </a:schemeClr>
                </a:solidFill>
              </a:rPr>
              <a:t>El objetivo es levantar 50.000 familias (280.858 beneficiarios) de la pobreza extrema entre los años 2014 y 2019, reducir la desnutrición en un 20% en las comunidades de destino, y sentar las bases para el crecimiento continuo de las zonas rurales, mediante la mejora de la infraestructura rural y un sistema de M &amp; E fortalecido.</a:t>
            </a:r>
          </a:p>
          <a:p>
            <a:r>
              <a:rPr lang="es-HN" dirty="0"/>
              <a:t> Para lograr este objetivo, la inversión de diferentes “socios”  propone intensificar las inversiones integradas y orientadas a financiar actividades que han demostrado tener éxito en el pasado, centrándose en las áreas más pobres con mayor potencial económico relativo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12821" y="34391"/>
            <a:ext cx="8229600" cy="1143000"/>
          </a:xfrm>
        </p:spPr>
        <p:txBody>
          <a:bodyPr/>
          <a:lstStyle/>
          <a:p>
            <a:r>
              <a:rPr lang="en-US" dirty="0" err="1">
                <a:latin typeface="Impact" pitchFamily="34" charset="0"/>
                <a:ea typeface="+mn-ea"/>
                <a:cs typeface="+mn-cs"/>
              </a:rPr>
              <a:t>Antecedentes</a:t>
            </a:r>
            <a:endParaRPr lang="es-ES" dirty="0"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6" name="4 Título"/>
          <p:cNvSpPr txBox="1">
            <a:spLocks/>
          </p:cNvSpPr>
          <p:nvPr/>
        </p:nvSpPr>
        <p:spPr>
          <a:xfrm>
            <a:off x="1676400" y="1524000"/>
            <a:ext cx="198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Impact" pitchFamily="34" charset="0"/>
                <a:ea typeface="+mn-ea"/>
                <a:cs typeface="+mn-cs"/>
              </a:rPr>
              <a:t>GAFSP</a:t>
            </a:r>
            <a:r>
              <a:rPr lang="en-US" dirty="0">
                <a:latin typeface="Impact" pitchFamily="34" charset="0"/>
                <a:ea typeface="+mn-ea"/>
                <a:cs typeface="+mn-cs"/>
              </a:rPr>
              <a:t>-</a:t>
            </a:r>
            <a:endParaRPr lang="es-ES" dirty="0"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7" name="4 Título"/>
          <p:cNvSpPr txBox="1">
            <a:spLocks/>
          </p:cNvSpPr>
          <p:nvPr/>
        </p:nvSpPr>
        <p:spPr>
          <a:xfrm>
            <a:off x="3810000" y="1537855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Impact" pitchFamily="34" charset="0"/>
                <a:ea typeface="+mn-ea"/>
                <a:cs typeface="+mn-cs"/>
              </a:rPr>
              <a:t>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+mn-ea"/>
                <a:cs typeface="+mn-cs"/>
              </a:rPr>
              <a:t>lobal</a:t>
            </a:r>
            <a:r>
              <a:rPr lang="en-US" dirty="0">
                <a:latin typeface="Impact" pitchFamily="34" charset="0"/>
                <a:ea typeface="+mn-ea"/>
                <a:cs typeface="+mn-cs"/>
              </a:rPr>
              <a:t> 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+mn-ea"/>
                <a:cs typeface="+mn-cs"/>
              </a:rPr>
              <a:t>griculture</a:t>
            </a:r>
            <a:r>
              <a:rPr lang="en-US" dirty="0">
                <a:latin typeface="Impact" pitchFamily="34" charset="0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+mn-ea"/>
                <a:cs typeface="+mn-cs"/>
              </a:rPr>
              <a:t>and</a:t>
            </a:r>
            <a:r>
              <a:rPr lang="en-US" dirty="0">
                <a:latin typeface="Impact" pitchFamily="34" charset="0"/>
                <a:ea typeface="+mn-ea"/>
                <a:cs typeface="+mn-cs"/>
              </a:rPr>
              <a:t> F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+mn-ea"/>
                <a:cs typeface="+mn-cs"/>
              </a:rPr>
              <a:t>ood</a:t>
            </a:r>
            <a:r>
              <a:rPr lang="en-US" dirty="0">
                <a:latin typeface="Impact" pitchFamily="34" charset="0"/>
                <a:ea typeface="+mn-ea"/>
                <a:cs typeface="+mn-cs"/>
              </a:rPr>
              <a:t> 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+mn-ea"/>
                <a:cs typeface="+mn-cs"/>
              </a:rPr>
              <a:t>ecurity </a:t>
            </a:r>
            <a:r>
              <a:rPr lang="en-US" dirty="0">
                <a:latin typeface="Impact" pitchFamily="34" charset="0"/>
                <a:ea typeface="+mn-ea"/>
                <a:cs typeface="+mn-cs"/>
              </a:rPr>
              <a:t>P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+mn-ea"/>
                <a:cs typeface="+mn-cs"/>
              </a:rPr>
              <a:t>rogram</a:t>
            </a:r>
          </a:p>
          <a:p>
            <a:r>
              <a:rPr lang="en-US" sz="3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+mn-ea"/>
                <a:cs typeface="+mn-cs"/>
              </a:rPr>
              <a:t>www.gafspfund.org</a:t>
            </a:r>
            <a:endParaRPr lang="es-ES" i="1" dirty="0">
              <a:solidFill>
                <a:schemeClr val="tx1">
                  <a:lumMod val="50000"/>
                  <a:lumOff val="50000"/>
                </a:schemeClr>
              </a:solidFill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8" name="4 Título"/>
          <p:cNvSpPr txBox="1">
            <a:spLocks/>
          </p:cNvSpPr>
          <p:nvPr/>
        </p:nvSpPr>
        <p:spPr>
          <a:xfrm>
            <a:off x="1697182" y="1537855"/>
            <a:ext cx="19812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dirty="0"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9" name="4 Título"/>
          <p:cNvSpPr txBox="1">
            <a:spLocks/>
          </p:cNvSpPr>
          <p:nvPr/>
        </p:nvSpPr>
        <p:spPr>
          <a:xfrm>
            <a:off x="3830782" y="1565565"/>
            <a:ext cx="66294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+mn-ea"/>
                <a:cs typeface="+mn-cs"/>
              </a:rPr>
              <a:t>1er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+mn-ea"/>
                <a:cs typeface="+mn-cs"/>
              </a:rPr>
              <a:t>GAFSP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+mn-ea"/>
                <a:cs typeface="+mn-cs"/>
              </a:rPr>
              <a:t> </a:t>
            </a:r>
            <a:endParaRPr lang="es-ES" i="1" dirty="0">
              <a:solidFill>
                <a:schemeClr val="tx1">
                  <a:lumMod val="50000"/>
                  <a:lumOff val="50000"/>
                </a:schemeClr>
              </a:solidFill>
              <a:latin typeface="Impact" pitchFamily="34" charset="0"/>
              <a:ea typeface="+mn-ea"/>
              <a:cs typeface="+mn-cs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1421774" y="2887353"/>
            <a:ext cx="2298172" cy="3102016"/>
            <a:chOff x="0" y="2703039"/>
            <a:chExt cx="2298172" cy="3102016"/>
          </a:xfrm>
        </p:grpSpPr>
        <p:sp>
          <p:nvSpPr>
            <p:cNvPr id="13" name="12 CuadroTexto"/>
            <p:cNvSpPr txBox="1"/>
            <p:nvPr/>
          </p:nvSpPr>
          <p:spPr>
            <a:xfrm rot="18646566">
              <a:off x="930174" y="3240040"/>
              <a:ext cx="1905000" cy="83099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2012</a:t>
              </a:r>
              <a:endParaRPr lang="es-ES" sz="4800" dirty="0"/>
            </a:p>
          </p:txBody>
        </p:sp>
        <p:sp>
          <p:nvSpPr>
            <p:cNvPr id="3" name="2 Anillo"/>
            <p:cNvSpPr/>
            <p:nvPr/>
          </p:nvSpPr>
          <p:spPr>
            <a:xfrm>
              <a:off x="0" y="4128655"/>
              <a:ext cx="1676400" cy="1676400"/>
            </a:xfrm>
            <a:prstGeom prst="don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3678382" y="2901949"/>
            <a:ext cx="2298172" cy="3102016"/>
            <a:chOff x="0" y="2703039"/>
            <a:chExt cx="2298172" cy="3102016"/>
          </a:xfrm>
        </p:grpSpPr>
        <p:sp>
          <p:nvSpPr>
            <p:cNvPr id="16" name="15 CuadroTexto"/>
            <p:cNvSpPr txBox="1"/>
            <p:nvPr/>
          </p:nvSpPr>
          <p:spPr>
            <a:xfrm rot="18646566">
              <a:off x="930174" y="3240040"/>
              <a:ext cx="1905000" cy="83099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2013</a:t>
              </a:r>
              <a:endParaRPr lang="es-ES" sz="4800" dirty="0"/>
            </a:p>
          </p:txBody>
        </p:sp>
        <p:sp>
          <p:nvSpPr>
            <p:cNvPr id="17" name="16 Anillo"/>
            <p:cNvSpPr/>
            <p:nvPr/>
          </p:nvSpPr>
          <p:spPr>
            <a:xfrm>
              <a:off x="0" y="4128655"/>
              <a:ext cx="1676400" cy="1676400"/>
            </a:xfrm>
            <a:prstGeom prst="don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5715000" y="2927515"/>
            <a:ext cx="2298172" cy="3102016"/>
            <a:chOff x="0" y="2703039"/>
            <a:chExt cx="2298172" cy="3102016"/>
          </a:xfrm>
        </p:grpSpPr>
        <p:sp>
          <p:nvSpPr>
            <p:cNvPr id="19" name="18 CuadroTexto"/>
            <p:cNvSpPr txBox="1"/>
            <p:nvPr/>
          </p:nvSpPr>
          <p:spPr>
            <a:xfrm rot="18646566">
              <a:off x="930174" y="3240040"/>
              <a:ext cx="1905000" cy="83099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2014</a:t>
              </a:r>
              <a:endParaRPr lang="es-ES" sz="4800" dirty="0"/>
            </a:p>
          </p:txBody>
        </p:sp>
        <p:sp>
          <p:nvSpPr>
            <p:cNvPr id="20" name="19 Anillo"/>
            <p:cNvSpPr/>
            <p:nvPr/>
          </p:nvSpPr>
          <p:spPr>
            <a:xfrm>
              <a:off x="0" y="4128655"/>
              <a:ext cx="1676400" cy="1676400"/>
            </a:xfrm>
            <a:prstGeom prst="don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7848600" y="2967677"/>
            <a:ext cx="2298172" cy="3102016"/>
            <a:chOff x="0" y="2703039"/>
            <a:chExt cx="2298172" cy="3102016"/>
          </a:xfrm>
        </p:grpSpPr>
        <p:sp>
          <p:nvSpPr>
            <p:cNvPr id="22" name="21 CuadroTexto"/>
            <p:cNvSpPr txBox="1"/>
            <p:nvPr/>
          </p:nvSpPr>
          <p:spPr>
            <a:xfrm rot="18646566">
              <a:off x="930174" y="3240040"/>
              <a:ext cx="1905000" cy="83099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2015</a:t>
              </a:r>
              <a:endParaRPr lang="es-ES" sz="4800" dirty="0"/>
            </a:p>
          </p:txBody>
        </p:sp>
        <p:sp>
          <p:nvSpPr>
            <p:cNvPr id="23" name="22 Anillo"/>
            <p:cNvSpPr/>
            <p:nvPr/>
          </p:nvSpPr>
          <p:spPr>
            <a:xfrm>
              <a:off x="0" y="4128655"/>
              <a:ext cx="1676400" cy="1676400"/>
            </a:xfrm>
            <a:prstGeom prst="don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4" name="4 Título"/>
          <p:cNvSpPr txBox="1">
            <a:spLocks/>
          </p:cNvSpPr>
          <p:nvPr/>
        </p:nvSpPr>
        <p:spPr>
          <a:xfrm>
            <a:off x="1813540" y="1579420"/>
            <a:ext cx="19812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dirty="0"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027" name="Picture 3" descr="C:\Users\MelissaJanine\AppData\Local\Microsoft\Windows\INetCache\IE\Y4HA6CZ8\MC900441882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0" t="35466"/>
          <a:stretch/>
        </p:blipFill>
        <p:spPr bwMode="auto">
          <a:xfrm>
            <a:off x="1726211" y="4618681"/>
            <a:ext cx="1116084" cy="114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lissaJanine\AppData\Local\Microsoft\Windows\INetCache\IE\Y3NJHGY1\MC900441884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3" t="29352"/>
          <a:stretch/>
        </p:blipFill>
        <p:spPr bwMode="auto">
          <a:xfrm>
            <a:off x="3844307" y="4536730"/>
            <a:ext cx="1352078" cy="125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4 Título"/>
          <p:cNvSpPr txBox="1">
            <a:spLocks/>
          </p:cNvSpPr>
          <p:nvPr/>
        </p:nvSpPr>
        <p:spPr>
          <a:xfrm>
            <a:off x="3844307" y="1694956"/>
            <a:ext cx="66294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+mn-ea"/>
                <a:cs typeface="+mn-cs"/>
              </a:rPr>
              <a:t>2do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+mn-ea"/>
                <a:cs typeface="+mn-cs"/>
              </a:rPr>
              <a:t>GAFSP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+mn-ea"/>
                <a:cs typeface="+mn-cs"/>
              </a:rPr>
              <a:t> </a:t>
            </a:r>
            <a:endParaRPr lang="es-ES" i="1" dirty="0">
              <a:solidFill>
                <a:schemeClr val="tx1">
                  <a:lumMod val="50000"/>
                  <a:lumOff val="50000"/>
                </a:schemeClr>
              </a:solidFill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30" name="4 Título"/>
          <p:cNvSpPr txBox="1">
            <a:spLocks/>
          </p:cNvSpPr>
          <p:nvPr/>
        </p:nvSpPr>
        <p:spPr>
          <a:xfrm>
            <a:off x="3794740" y="1579420"/>
            <a:ext cx="66294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+mn-ea"/>
                <a:cs typeface="+mn-cs"/>
              </a:rPr>
              <a:t>Planificación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+mn-ea"/>
                <a:cs typeface="+mn-cs"/>
              </a:rPr>
              <a:t> </a:t>
            </a:r>
            <a:endParaRPr lang="es-ES" i="1" dirty="0">
              <a:solidFill>
                <a:schemeClr val="tx1">
                  <a:lumMod val="50000"/>
                  <a:lumOff val="50000"/>
                </a:schemeClr>
              </a:solidFill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031" name="Picture 7" descr="C:\Users\MelissaJanine\AppData\Local\Microsoft\Windows\INetCache\IE\U309KUBX\MC90033423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1760794" cy="13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4 Título"/>
          <p:cNvSpPr txBox="1">
            <a:spLocks/>
          </p:cNvSpPr>
          <p:nvPr/>
        </p:nvSpPr>
        <p:spPr>
          <a:xfrm>
            <a:off x="3866078" y="1524000"/>
            <a:ext cx="66294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+mn-ea"/>
                <a:cs typeface="+mn-cs"/>
              </a:rPr>
              <a:t>IMPLEMENTACIÓN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+mn-ea"/>
                <a:cs typeface="+mn-cs"/>
              </a:rPr>
              <a:t> </a:t>
            </a:r>
            <a:endParaRPr lang="es-ES" i="1" dirty="0">
              <a:solidFill>
                <a:schemeClr val="tx1">
                  <a:lumMod val="50000"/>
                  <a:lumOff val="50000"/>
                </a:schemeClr>
              </a:solidFill>
              <a:latin typeface="Impact" pitchFamily="34" charset="0"/>
              <a:ea typeface="+mn-ea"/>
              <a:cs typeface="+mn-cs"/>
            </a:endParaRPr>
          </a:p>
        </p:txBody>
      </p:sp>
      <p:pic>
        <p:nvPicPr>
          <p:cNvPr id="1032" name="Picture 8" descr="C:\Users\MelissaJanine\AppData\Local\Microsoft\Windows\INetCache\IE\8Q1OF8HQ\MC90023879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4419601"/>
            <a:ext cx="1693895" cy="142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7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24" grpId="0" animBg="1"/>
      <p:bldP spid="29" grpId="0" animBg="1"/>
      <p:bldP spid="30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48347" y="33588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Imagen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5"/>
          <a:stretch/>
        </p:blipFill>
        <p:spPr bwMode="auto">
          <a:xfrm>
            <a:off x="1676401" y="3429000"/>
            <a:ext cx="4285071" cy="2508938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2" y="76200"/>
            <a:ext cx="4267199" cy="3200401"/>
          </a:xfrm>
          <a:prstGeom prst="rect">
            <a:avLst/>
          </a:prstGeom>
        </p:spPr>
      </p:pic>
      <p:pic>
        <p:nvPicPr>
          <p:cNvPr id="9" name="Picture 2" descr="http://cdn.latribuna.hn/wp-content/uploads/2014/07/mapa-sequia-RMP-20071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97600" y="95250"/>
            <a:ext cx="4241801" cy="318135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362201" y="228600"/>
            <a:ext cx="2716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Pobreza y Pobreza Extrema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248400" y="152400"/>
            <a:ext cx="266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Sequia y Cambio Climático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902449" y="3503699"/>
            <a:ext cx="383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Inseguridad Alimentaria y Desnutrición</a:t>
            </a:r>
          </a:p>
        </p:txBody>
      </p:sp>
      <p:sp>
        <p:nvSpPr>
          <p:cNvPr id="14" name="Oval 3"/>
          <p:cNvSpPr/>
          <p:nvPr/>
        </p:nvSpPr>
        <p:spPr>
          <a:xfrm rot="18380794">
            <a:off x="2466970" y="946059"/>
            <a:ext cx="1077197" cy="2210090"/>
          </a:xfrm>
          <a:prstGeom prst="ellipse">
            <a:avLst/>
          </a:prstGeom>
          <a:solidFill>
            <a:srgbClr val="0000FF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3"/>
          <p:cNvSpPr/>
          <p:nvPr/>
        </p:nvSpPr>
        <p:spPr>
          <a:xfrm rot="18380794">
            <a:off x="6670281" y="956486"/>
            <a:ext cx="1077197" cy="2368730"/>
          </a:xfrm>
          <a:prstGeom prst="ellipse">
            <a:avLst/>
          </a:prstGeom>
          <a:solidFill>
            <a:srgbClr val="0000FF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3"/>
          <p:cNvSpPr/>
          <p:nvPr/>
        </p:nvSpPr>
        <p:spPr>
          <a:xfrm rot="18380794">
            <a:off x="2027626" y="4051738"/>
            <a:ext cx="1077197" cy="2317974"/>
          </a:xfrm>
          <a:prstGeom prst="ellipse">
            <a:avLst/>
          </a:prstGeom>
          <a:solidFill>
            <a:srgbClr val="0000FF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3" descr="Departamentos Corredor Seco.jpg"/>
          <p:cNvPicPr>
            <a:picLocks noChangeAspect="1"/>
          </p:cNvPicPr>
          <p:nvPr/>
        </p:nvPicPr>
        <p:blipFill rotWithShape="1">
          <a:blip r:embed="rId5" cstate="email"/>
          <a:srcRect l="9005" t="11874" r="6899" b="13054"/>
          <a:stretch/>
        </p:blipFill>
        <p:spPr>
          <a:xfrm>
            <a:off x="6224752" y="3429000"/>
            <a:ext cx="4215060" cy="250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9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877889"/>
            <a:ext cx="5486400" cy="51419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92162"/>
          </a:xfrm>
        </p:spPr>
        <p:txBody>
          <a:bodyPr/>
          <a:lstStyle/>
          <a:p>
            <a:pPr algn="ctr"/>
            <a:r>
              <a:rPr lang="es-HN" dirty="0" smtClean="0"/>
              <a:t>SEQUIA Y CAMBIO CLIMÁTICO</a:t>
            </a:r>
            <a:endParaRPr lang="es-HN" dirty="0"/>
          </a:p>
        </p:txBody>
      </p:sp>
      <p:pic>
        <p:nvPicPr>
          <p:cNvPr id="38914" name="Picture 2" descr="http://cdn.latribuna.hn/wp-content/uploads/2014/07/mapa-sequia-RMP-200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1" y="914400"/>
            <a:ext cx="5092013" cy="32766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 rot="18380794">
            <a:off x="2416928" y="1538603"/>
            <a:ext cx="1077197" cy="2548165"/>
          </a:xfrm>
          <a:prstGeom prst="ellipse">
            <a:avLst/>
          </a:prstGeom>
          <a:solidFill>
            <a:srgbClr val="0000FF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4077" y="879231"/>
            <a:ext cx="3643923" cy="51483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0" y="4419600"/>
            <a:ext cx="5486400" cy="1600200"/>
          </a:xfrm>
          <a:prstGeom prst="rect">
            <a:avLst/>
          </a:prstGeom>
          <a:solidFill>
            <a:srgbClr val="2026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4572001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Las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sequías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son el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segundo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fenómeno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que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reporta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mayores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pérdidas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en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términos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económicos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b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En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promedio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se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han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perdido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alrededor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de 60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millones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dólares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58019" y="891719"/>
            <a:ext cx="9144000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10400" y="914400"/>
            <a:ext cx="0" cy="510540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0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76200"/>
            <a:ext cx="9067800" cy="792162"/>
          </a:xfrm>
        </p:spPr>
        <p:txBody>
          <a:bodyPr>
            <a:noAutofit/>
          </a:bodyPr>
          <a:lstStyle/>
          <a:p>
            <a:r>
              <a:rPr lang="en-US" sz="2400" dirty="0"/>
              <a:t>MAPA INSEGURIDAD ALIMENTARIA Y DESNUTRICION</a:t>
            </a:r>
            <a:endParaRPr lang="es-HN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-1448347" y="33588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Imagen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5"/>
          <a:stretch/>
        </p:blipFill>
        <p:spPr bwMode="auto">
          <a:xfrm>
            <a:off x="1506130" y="887126"/>
            <a:ext cx="9161871" cy="513267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 rot="18380794">
            <a:off x="2655756" y="2152600"/>
            <a:ext cx="1978805" cy="4567828"/>
          </a:xfrm>
          <a:prstGeom prst="ellipse">
            <a:avLst/>
          </a:prstGeom>
          <a:solidFill>
            <a:srgbClr val="0000FF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1173</Words>
  <Application>Microsoft Office PowerPoint</Application>
  <PresentationFormat>Panorámica</PresentationFormat>
  <Paragraphs>149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Calisto MT</vt:lpstr>
      <vt:lpstr>Impact</vt:lpstr>
      <vt:lpstr>Times New Roman</vt:lpstr>
      <vt:lpstr>Tema de Office</vt:lpstr>
      <vt:lpstr>Presentación de PowerPoint</vt:lpstr>
      <vt:lpstr>Agenda</vt:lpstr>
      <vt:lpstr>Presentación de PowerPoint</vt:lpstr>
      <vt:lpstr>Qué es ACS?</vt:lpstr>
      <vt:lpstr>Que es? (Cont.)</vt:lpstr>
      <vt:lpstr>Antecedentes</vt:lpstr>
      <vt:lpstr>Presentación de PowerPoint</vt:lpstr>
      <vt:lpstr>SEQUIA Y CAMBIO CLIMÁTICO</vt:lpstr>
      <vt:lpstr>MAPA INSEGURIDAD ALIMENTARIA Y DESNUTRICION</vt:lpstr>
      <vt:lpstr>Marco de resultados ACS para una Vida Mejor</vt:lpstr>
      <vt:lpstr>Total de recursos a invertir en la ACS:    USD 314.3 Millones </vt:lpstr>
      <vt:lpstr>Presentación de PowerPoint</vt:lpstr>
      <vt:lpstr> Alcances de Política Pública mediante la ACS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ALIANZA PARA EL CORREDOR SECO</dc:title>
  <dc:creator>Ramón Enrique Borjas</dc:creator>
  <cp:lastModifiedBy>Mayra Castillo</cp:lastModifiedBy>
  <cp:revision>11</cp:revision>
  <dcterms:created xsi:type="dcterms:W3CDTF">2015-07-14T16:54:07Z</dcterms:created>
  <dcterms:modified xsi:type="dcterms:W3CDTF">2015-07-15T16:25:54Z</dcterms:modified>
</cp:coreProperties>
</file>