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99" r:id="rId4"/>
    <p:sldId id="301" r:id="rId5"/>
    <p:sldId id="426" r:id="rId6"/>
    <p:sldId id="260" r:id="rId7"/>
    <p:sldId id="261" r:id="rId8"/>
    <p:sldId id="271" r:id="rId9"/>
    <p:sldId id="274" r:id="rId10"/>
    <p:sldId id="276" r:id="rId11"/>
    <p:sldId id="337" r:id="rId12"/>
    <p:sldId id="285" r:id="rId13"/>
    <p:sldId id="278" r:id="rId14"/>
    <p:sldId id="282" r:id="rId15"/>
    <p:sldId id="283" r:id="rId16"/>
    <p:sldId id="284" r:id="rId17"/>
    <p:sldId id="289" r:id="rId18"/>
    <p:sldId id="373" r:id="rId19"/>
    <p:sldId id="290" r:id="rId20"/>
    <p:sldId id="338" r:id="rId21"/>
    <p:sldId id="376" r:id="rId22"/>
    <p:sldId id="292" r:id="rId23"/>
    <p:sldId id="297" r:id="rId24"/>
    <p:sldId id="436" r:id="rId25"/>
    <p:sldId id="437" r:id="rId26"/>
    <p:sldId id="304" r:id="rId27"/>
    <p:sldId id="310" r:id="rId28"/>
    <p:sldId id="272" r:id="rId29"/>
    <p:sldId id="298" r:id="rId30"/>
    <p:sldId id="273" r:id="rId31"/>
    <p:sldId id="277" r:id="rId32"/>
    <p:sldId id="379" r:id="rId33"/>
    <p:sldId id="424" r:id="rId34"/>
    <p:sldId id="434" r:id="rId35"/>
    <p:sldId id="448" r:id="rId36"/>
    <p:sldId id="430" r:id="rId37"/>
    <p:sldId id="431" r:id="rId38"/>
    <p:sldId id="432" r:id="rId39"/>
    <p:sldId id="445" r:id="rId40"/>
    <p:sldId id="446" r:id="rId41"/>
    <p:sldId id="447" r:id="rId42"/>
    <p:sldId id="438" r:id="rId43"/>
    <p:sldId id="440" r:id="rId44"/>
    <p:sldId id="443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flecoq" initials="jfl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034" autoAdjust="0"/>
  </p:normalViewPr>
  <p:slideViewPr>
    <p:cSldViewPr>
      <p:cViewPr>
        <p:scale>
          <a:sx n="70" d="100"/>
          <a:sy n="70" d="100"/>
        </p:scale>
        <p:origin x="-13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556A-30FD-4551-AE29-04B06824C6B3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EA96D-5C29-460E-9368-495F30F01F1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0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Objetivo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presentacion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una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actualizacion</a:t>
            </a:r>
            <a:r>
              <a:rPr lang="fr-FR" baseline="0" dirty="0" smtClean="0"/>
              <a:t> </a:t>
            </a:r>
            <a:endParaRPr lang="es-C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6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</a:t>
            </a:r>
          </a:p>
          <a:p>
            <a:endParaRPr lang="fr-FR" dirty="0" smtClean="0"/>
          </a:p>
          <a:p>
            <a:r>
              <a:rPr lang="fr-FR" dirty="0" err="1" smtClean="0"/>
              <a:t>Abi</a:t>
            </a:r>
            <a:r>
              <a:rPr lang="fr-FR" dirty="0" smtClean="0"/>
              <a:t> : Important ici</a:t>
            </a:r>
            <a:r>
              <a:rPr lang="fr-FR" baseline="0" dirty="0" smtClean="0"/>
              <a:t> dire que l'</a:t>
            </a:r>
            <a:r>
              <a:rPr lang="fr-FR" baseline="0" dirty="0" err="1" smtClean="0"/>
              <a:t>agroécologie</a:t>
            </a:r>
            <a:r>
              <a:rPr lang="fr-FR" baseline="0" dirty="0" smtClean="0"/>
              <a:t>, c'est aussi un mouvement social !</a:t>
            </a:r>
          </a:p>
          <a:p>
            <a:endParaRPr lang="fr-FR" baseline="0" dirty="0" smtClean="0"/>
          </a:p>
          <a:p>
            <a:r>
              <a:rPr lang="fr-FR" baseline="0" dirty="0" smtClean="0"/>
              <a:t>Insister sur exemplification , de concept , avec exemple précis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2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</a:t>
            </a:r>
          </a:p>
          <a:p>
            <a:r>
              <a:rPr lang="fr-FR" dirty="0" err="1" smtClean="0"/>
              <a:t>Abi</a:t>
            </a:r>
            <a:r>
              <a:rPr lang="fr-FR" dirty="0" smtClean="0"/>
              <a:t> : Important ici</a:t>
            </a:r>
            <a:r>
              <a:rPr lang="fr-FR" baseline="0" dirty="0" smtClean="0"/>
              <a:t> dire que l'</a:t>
            </a:r>
            <a:r>
              <a:rPr lang="fr-FR" baseline="0" dirty="0" err="1" smtClean="0"/>
              <a:t>agroécologie</a:t>
            </a:r>
            <a:r>
              <a:rPr lang="fr-FR" baseline="0" dirty="0" smtClean="0"/>
              <a:t>, c'est aussi un mouvement social ! (souvent </a:t>
            </a:r>
          </a:p>
          <a:p>
            <a:endParaRPr lang="fr-FR" baseline="0" dirty="0" smtClean="0"/>
          </a:p>
          <a:p>
            <a:r>
              <a:rPr lang="fr-FR" baseline="0" dirty="0" smtClean="0"/>
              <a:t>Bilan de 20 ans de agro-</a:t>
            </a:r>
            <a:r>
              <a:rPr lang="fr-FR" baseline="0" dirty="0" err="1" smtClean="0"/>
              <a:t>ecologie</a:t>
            </a:r>
            <a:r>
              <a:rPr lang="fr-FR" baseline="0" dirty="0" smtClean="0"/>
              <a:t>, ca marche a exploita familiale, en jeu a grande échelle</a:t>
            </a:r>
          </a:p>
          <a:p>
            <a:r>
              <a:rPr lang="fr-FR" dirty="0" smtClean="0"/>
              <a:t>Intensification </a:t>
            </a:r>
            <a:r>
              <a:rPr lang="fr-FR" dirty="0" err="1" smtClean="0"/>
              <a:t>ecologique</a:t>
            </a:r>
            <a:r>
              <a:rPr lang="fr-FR" dirty="0" smtClean="0"/>
              <a:t> </a:t>
            </a:r>
          </a:p>
          <a:p>
            <a:r>
              <a:rPr lang="fr-FR" dirty="0" smtClean="0"/>
              <a:t>Selon </a:t>
            </a:r>
            <a:r>
              <a:rPr lang="fr-FR" dirty="0" err="1" smtClean="0"/>
              <a:t>titonel</a:t>
            </a:r>
            <a:r>
              <a:rPr lang="fr-FR" baseline="0" dirty="0" smtClean="0"/>
              <a:t> : </a:t>
            </a:r>
            <a:r>
              <a:rPr lang="fr-FR" dirty="0" smtClean="0"/>
              <a:t>Agro-</a:t>
            </a:r>
            <a:r>
              <a:rPr lang="fr-FR" dirty="0" err="1" smtClean="0"/>
              <a:t>ecologie</a:t>
            </a:r>
            <a:r>
              <a:rPr lang="fr-FR" baseline="0" dirty="0" smtClean="0"/>
              <a:t> … proche de Agri organique , juste </a:t>
            </a:r>
          </a:p>
          <a:p>
            <a:r>
              <a:rPr lang="fr-FR" baseline="0" dirty="0" smtClean="0"/>
              <a:t>seul, qui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28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2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Bruno: voici</a:t>
            </a:r>
            <a:r>
              <a:rPr lang="fr-FR" baseline="0" dirty="0" smtClean="0"/>
              <a:t> un exemple de défis technique </a:t>
            </a:r>
          </a:p>
          <a:p>
            <a:r>
              <a:rPr lang="fr-FR" baseline="0" dirty="0" smtClean="0"/>
              <a:t>C’est plus fin que cela </a:t>
            </a:r>
          </a:p>
          <a:p>
            <a:r>
              <a:rPr lang="fr-FR" baseline="0" dirty="0" smtClean="0"/>
              <a:t>Ex usage de ombrage dans le café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Température des feuilles, sous ombrage, feuille moins</a:t>
            </a:r>
          </a:p>
          <a:p>
            <a:r>
              <a:rPr lang="fr-FR" baseline="0" dirty="0" smtClean="0"/>
              <a:t>S1-3 couche de feuille, </a:t>
            </a:r>
          </a:p>
          <a:p>
            <a:r>
              <a:rPr lang="fr-FR" baseline="0" dirty="0" smtClean="0"/>
              <a:t>Différence 4 a 5 degré </a:t>
            </a:r>
          </a:p>
          <a:p>
            <a:r>
              <a:rPr lang="fr-FR" baseline="0" dirty="0" smtClean="0"/>
              <a:t>Diminue </a:t>
            </a:r>
            <a:r>
              <a:rPr lang="fr-FR" baseline="0" dirty="0" err="1" smtClean="0"/>
              <a:t>rayonmenet</a:t>
            </a:r>
            <a:r>
              <a:rPr lang="fr-FR" baseline="0" dirty="0" smtClean="0"/>
              <a:t> et donc température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ABI : </a:t>
            </a:r>
            <a:endParaRPr lang="fr-FR" dirty="0" smtClean="0"/>
          </a:p>
          <a:p>
            <a:r>
              <a:rPr lang="fr-FR" dirty="0" err="1" smtClean="0"/>
              <a:t>Agroécologie</a:t>
            </a:r>
            <a:r>
              <a:rPr lang="fr-FR" baseline="0" dirty="0" smtClean="0"/>
              <a:t> = agroforesterie? Si non il manque une transition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Car l'</a:t>
            </a:r>
            <a:r>
              <a:rPr lang="fr-FR" baseline="0" dirty="0" err="1" smtClean="0"/>
              <a:t>agroécologie</a:t>
            </a:r>
            <a:r>
              <a:rPr lang="fr-FR" baseline="0" dirty="0" smtClean="0"/>
              <a:t> propose aussi des options techniques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4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terme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mitigacion</a:t>
            </a:r>
            <a:r>
              <a:rPr lang="fr-FR" baseline="0" dirty="0" smtClean="0"/>
              <a:t> , </a:t>
            </a:r>
          </a:p>
          <a:p>
            <a:r>
              <a:rPr lang="fr-FR" baseline="0" dirty="0" smtClean="0"/>
              <a:t>100 parcelle au nord du </a:t>
            </a:r>
            <a:r>
              <a:rPr lang="fr-FR" baseline="0" dirty="0" err="1" smtClean="0"/>
              <a:t>nicaragua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Il existe des gens qui font de tout , </a:t>
            </a:r>
          </a:p>
          <a:p>
            <a:r>
              <a:rPr lang="fr-FR" baseline="0" dirty="0" smtClean="0"/>
              <a:t>Donc courbe de référence avec état des technique actuel , </a:t>
            </a:r>
          </a:p>
          <a:p>
            <a:r>
              <a:rPr lang="fr-FR" baseline="0" dirty="0" smtClean="0"/>
              <a:t>On peut monter fixation sans réduire marge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De 0 a 30 t de fixation pas de changement idem</a:t>
            </a:r>
          </a:p>
          <a:p>
            <a:r>
              <a:rPr lang="fr-FR" baseline="0" dirty="0" smtClean="0"/>
              <a:t>Production </a:t>
            </a:r>
          </a:p>
          <a:p>
            <a:endParaRPr lang="fr-FR" baseline="0" dirty="0" smtClean="0"/>
          </a:p>
          <a:p>
            <a:r>
              <a:rPr lang="fr-FR" baseline="0" dirty="0" smtClean="0"/>
              <a:t>Plus </a:t>
            </a:r>
            <a:r>
              <a:rPr lang="fr-FR" baseline="0" dirty="0" err="1" smtClean="0"/>
              <a:t>intéligent</a:t>
            </a:r>
            <a:r>
              <a:rPr lang="fr-FR" baseline="0" dirty="0" smtClean="0"/>
              <a:t> , de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scénario</a:t>
            </a:r>
          </a:p>
          <a:p>
            <a:r>
              <a:rPr lang="fr-FR" baseline="0" dirty="0" smtClean="0"/>
              <a:t>Finalement l’enjeu c’est le rouge, c’est problématique du </a:t>
            </a:r>
            <a:r>
              <a:rPr lang="fr-FR" baseline="0" dirty="0" err="1" smtClean="0"/>
              <a:t>developpement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4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Bruno, maria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podavan</a:t>
            </a:r>
            <a:r>
              <a:rPr lang="fr-FR" baseline="0" dirty="0" smtClean="0"/>
              <a:t> doctorat</a:t>
            </a:r>
          </a:p>
          <a:p>
            <a:r>
              <a:rPr lang="fr-FR" baseline="0" dirty="0" smtClean="0"/>
              <a:t>Dans quelle mesure ombrage = option d’adaptation </a:t>
            </a:r>
          </a:p>
          <a:p>
            <a:r>
              <a:rPr lang="fr-FR" baseline="0" dirty="0" smtClean="0"/>
              <a:t>En particulier , hypothèse </a:t>
            </a:r>
            <a:r>
              <a:rPr lang="fr-FR" baseline="0" dirty="0" err="1" smtClean="0"/>
              <a:t>mieu</a:t>
            </a:r>
            <a:r>
              <a:rPr lang="fr-FR" baseline="0" dirty="0" smtClean="0"/>
              <a:t> utilisé l’eau </a:t>
            </a:r>
          </a:p>
          <a:p>
            <a:r>
              <a:rPr lang="fr-FR" baseline="0" dirty="0" smtClean="0"/>
              <a:t>Le fait </a:t>
            </a:r>
            <a:r>
              <a:rPr lang="fr-FR" baseline="0" dirty="0" err="1" smtClean="0"/>
              <a:t>hyp</a:t>
            </a:r>
            <a:r>
              <a:rPr lang="fr-FR" baseline="0" dirty="0" smtClean="0"/>
              <a:t> , différente </a:t>
            </a:r>
            <a:r>
              <a:rPr lang="fr-FR" baseline="0" dirty="0" err="1" smtClean="0"/>
              <a:t>espece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ocucpe</a:t>
            </a:r>
            <a:r>
              <a:rPr lang="fr-FR" baseline="0" dirty="0" smtClean="0"/>
              <a:t> des niche différence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4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on regarde la quantité</a:t>
            </a:r>
            <a:r>
              <a:rPr lang="fr-FR" baseline="0" dirty="0" smtClean="0"/>
              <a:t> d’eau transpiré (sans distingué arbre ou culture)</a:t>
            </a:r>
          </a:p>
          <a:p>
            <a:endParaRPr lang="fr-FR" baseline="0" dirty="0" smtClean="0"/>
          </a:p>
          <a:p>
            <a:r>
              <a:rPr lang="fr-FR" baseline="0" dirty="0" smtClean="0"/>
              <a:t>SAF extrait plus d’eau que le </a:t>
            </a:r>
            <a:r>
              <a:rPr lang="fr-FR" baseline="0" dirty="0" err="1" smtClean="0"/>
              <a:t>systme</a:t>
            </a:r>
            <a:r>
              <a:rPr lang="fr-FR" baseline="0" dirty="0" smtClean="0"/>
              <a:t> en plein soleil, montré d </a:t>
            </a:r>
            <a:r>
              <a:rPr lang="fr-FR" baseline="0" dirty="0" err="1" smtClean="0"/>
              <a:t>epuis</a:t>
            </a:r>
            <a:r>
              <a:rPr lang="fr-FR" baseline="0" dirty="0" smtClean="0"/>
              <a:t> des années </a:t>
            </a:r>
          </a:p>
          <a:p>
            <a:r>
              <a:rPr lang="fr-FR" baseline="0" dirty="0" smtClean="0"/>
              <a:t>On confirme , plus de Matière </a:t>
            </a:r>
            <a:r>
              <a:rPr lang="fr-FR" baseline="0" dirty="0" err="1" smtClean="0"/>
              <a:t>végétable</a:t>
            </a:r>
            <a:r>
              <a:rPr lang="fr-FR" baseline="0" dirty="0" smtClean="0"/>
              <a:t> , plus eau </a:t>
            </a:r>
          </a:p>
          <a:p>
            <a:r>
              <a:rPr lang="fr-FR" baseline="0" dirty="0" err="1" smtClean="0"/>
              <a:t>Meme</a:t>
            </a:r>
            <a:r>
              <a:rPr lang="fr-FR" baseline="0" dirty="0" smtClean="0"/>
              <a:t> si café un peu moins </a:t>
            </a:r>
          </a:p>
          <a:p>
            <a:r>
              <a:rPr lang="fr-FR" baseline="0" dirty="0" smtClean="0"/>
              <a:t>Pas grave car puise </a:t>
            </a:r>
            <a:r>
              <a:rPr lang="fr-FR" baseline="0" dirty="0" err="1" smtClean="0"/>
              <a:t>mieu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Oui MAIS</a:t>
            </a:r>
          </a:p>
          <a:p>
            <a:r>
              <a:rPr lang="fr-FR" baseline="0" dirty="0" smtClean="0"/>
              <a:t>2013 Saison très sèche, plein soleil , prend </a:t>
            </a:r>
            <a:r>
              <a:rPr lang="fr-FR" baseline="0" dirty="0" err="1" smtClean="0"/>
              <a:t>plsu</a:t>
            </a:r>
            <a:r>
              <a:rPr lang="fr-FR" baseline="0" dirty="0" smtClean="0"/>
              <a:t> d’eau (inversion tendance)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4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</a:t>
            </a:r>
          </a:p>
          <a:p>
            <a:r>
              <a:rPr lang="fr-FR" dirty="0" smtClean="0"/>
              <a:t>Potentiel de base : ce que l’état de l’eau dans le sol tel que ressenti par les plantes (fin de</a:t>
            </a:r>
            <a:r>
              <a:rPr lang="fr-FR" baseline="0" dirty="0" smtClean="0"/>
              <a:t> nuit) – ligne pleine </a:t>
            </a:r>
            <a:r>
              <a:rPr lang="fr-FR" dirty="0" smtClean="0"/>
              <a:t> </a:t>
            </a:r>
          </a:p>
          <a:p>
            <a:r>
              <a:rPr lang="fr-FR" dirty="0" smtClean="0"/>
              <a:t>Potentiel à midi, </a:t>
            </a:r>
            <a:r>
              <a:rPr lang="fr-FR" dirty="0" err="1" smtClean="0"/>
              <a:t>commment</a:t>
            </a:r>
            <a:r>
              <a:rPr lang="fr-FR" dirty="0" smtClean="0"/>
              <a:t> les feuille tire</a:t>
            </a:r>
            <a:r>
              <a:rPr lang="fr-FR" baseline="0" dirty="0" smtClean="0"/>
              <a:t> sur eau en fonction de stress a midi  - pointillé ( activité transpiratoire maximale)</a:t>
            </a:r>
          </a:p>
          <a:p>
            <a:endParaRPr lang="fr-FR" baseline="0" dirty="0" smtClean="0"/>
          </a:p>
          <a:p>
            <a:r>
              <a:rPr lang="fr-FR" baseline="0" dirty="0" smtClean="0"/>
              <a:t>Plus bas plus c’et mauvais</a:t>
            </a:r>
          </a:p>
          <a:p>
            <a:r>
              <a:rPr lang="fr-FR" baseline="0" dirty="0" smtClean="0"/>
              <a:t>Vert – SAF </a:t>
            </a:r>
          </a:p>
          <a:p>
            <a:r>
              <a:rPr lang="fr-FR" baseline="0" dirty="0" smtClean="0"/>
              <a:t>Rouge </a:t>
            </a:r>
            <a:r>
              <a:rPr lang="fr-FR" baseline="0" dirty="0" err="1" smtClean="0"/>
              <a:t>Pleino</a:t>
            </a:r>
            <a:r>
              <a:rPr lang="fr-FR" baseline="0" dirty="0" smtClean="0"/>
              <a:t> sol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Café sous ombrage, souffre énormément , - 2,3 (potentiel le plus bas du café )</a:t>
            </a:r>
          </a:p>
          <a:p>
            <a:r>
              <a:rPr lang="fr-FR" baseline="0" dirty="0" smtClean="0"/>
              <a:t>Force d’</a:t>
            </a:r>
            <a:r>
              <a:rPr lang="fr-FR" baseline="0" dirty="0" err="1" smtClean="0"/>
              <a:t>extr&amp;aciton</a:t>
            </a:r>
            <a:r>
              <a:rPr lang="fr-FR" baseline="0" dirty="0" smtClean="0"/>
              <a:t>, est très faible car différence entre les courbes , </a:t>
            </a:r>
          </a:p>
          <a:p>
            <a:r>
              <a:rPr lang="fr-FR" baseline="0" dirty="0" smtClean="0"/>
              <a:t>SAF cela devient très faible ,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Protégé du rayonnement mais souffre finalement </a:t>
            </a:r>
          </a:p>
          <a:p>
            <a:r>
              <a:rPr lang="fr-FR" baseline="0" dirty="0" smtClean="0"/>
              <a:t>Café a l’ombrage , souffre beaucoup, pendant la nuit récupère pas  … </a:t>
            </a:r>
            <a:r>
              <a:rPr lang="fr-FR" baseline="0" dirty="0" err="1" smtClean="0"/>
              <a:t>sub</a:t>
            </a:r>
            <a:r>
              <a:rPr lang="fr-FR" baseline="0" dirty="0" smtClean="0"/>
              <a:t> claquant !!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Attention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Cas </a:t>
            </a:r>
            <a:r>
              <a:rPr lang="fr-FR" baseline="0" dirty="0" err="1" smtClean="0"/>
              <a:t>particulaier</a:t>
            </a:r>
            <a:r>
              <a:rPr lang="fr-FR" baseline="0" dirty="0" smtClean="0"/>
              <a:t> car pas de 2 mètre </a:t>
            </a:r>
          </a:p>
          <a:p>
            <a:r>
              <a:rPr lang="fr-FR" baseline="0" dirty="0" smtClean="0"/>
              <a:t>cela se fait dans une zone </a:t>
            </a:r>
            <a:r>
              <a:rPr lang="fr-FR" baseline="0" dirty="0" err="1" smtClean="0"/>
              <a:t>particualière</a:t>
            </a:r>
            <a:r>
              <a:rPr lang="fr-FR" baseline="0" dirty="0" smtClean="0"/>
              <a:t> (car couche, </a:t>
            </a:r>
            <a:r>
              <a:rPr lang="fr-FR" baseline="0" dirty="0" err="1" smtClean="0"/>
              <a:t>succesion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volacinaqie</a:t>
            </a:r>
            <a:r>
              <a:rPr lang="fr-FR" baseline="0" dirty="0" smtClean="0"/>
              <a:t> , à 2 </a:t>
            </a:r>
            <a:r>
              <a:rPr lang="fr-FR" baseline="0" dirty="0" err="1" smtClean="0"/>
              <a:t>metre</a:t>
            </a:r>
            <a:r>
              <a:rPr lang="fr-FR" baseline="0" dirty="0" smtClean="0"/>
              <a:t>..)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4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</a:t>
            </a:r>
          </a:p>
          <a:p>
            <a:r>
              <a:rPr lang="fr-FR" dirty="0" smtClean="0"/>
              <a:t>Sur photo:</a:t>
            </a:r>
            <a:r>
              <a:rPr lang="fr-FR" baseline="0" dirty="0" smtClean="0"/>
              <a:t> </a:t>
            </a:r>
            <a:r>
              <a:rPr lang="fr-FR" dirty="0" err="1" smtClean="0"/>
              <a:t>Taleluya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rosia</a:t>
            </a:r>
            <a:r>
              <a:rPr lang="fr-FR" baseline="0" dirty="0" smtClean="0"/>
              <a:t> en plantation commercial </a:t>
            </a:r>
          </a:p>
          <a:p>
            <a:endParaRPr lang="fr-FR" dirty="0" smtClean="0"/>
          </a:p>
          <a:p>
            <a:r>
              <a:rPr lang="fr-FR" dirty="0" smtClean="0"/>
              <a:t>Idem</a:t>
            </a:r>
            <a:r>
              <a:rPr lang="fr-FR" baseline="0" dirty="0" smtClean="0"/>
              <a:t> sur </a:t>
            </a:r>
            <a:r>
              <a:rPr lang="fr-FR" baseline="0" dirty="0" err="1" smtClean="0"/>
              <a:t>técnicas</a:t>
            </a:r>
            <a:r>
              <a:rPr lang="fr-FR" baseline="0" dirty="0" smtClean="0"/>
              <a:t> vs. Agroforesterie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Enjeu acquisition et partage des connaissance, à lier avec info climat </a:t>
            </a:r>
          </a:p>
          <a:p>
            <a:r>
              <a:rPr lang="fr-FR" baseline="0" dirty="0" smtClean="0"/>
              <a:t>Gestion de la complexité </a:t>
            </a:r>
          </a:p>
          <a:p>
            <a:endParaRPr lang="fr-FR" dirty="0" smtClean="0"/>
          </a:p>
          <a:p>
            <a:r>
              <a:rPr lang="fr-FR" dirty="0" smtClean="0"/>
              <a:t>Autre message : Attention idée</a:t>
            </a:r>
            <a:r>
              <a:rPr lang="fr-FR" baseline="0" dirty="0" smtClean="0"/>
              <a:t> toute faite, mais finalement , on a beaucoup de mythe , (difficile différence entre bon grain et ivraie)</a:t>
            </a:r>
            <a:endParaRPr lang="fr-FR" dirty="0" smtClean="0"/>
          </a:p>
          <a:p>
            <a:r>
              <a:rPr lang="fr-FR" dirty="0" smtClean="0"/>
              <a:t>Ex: ombrage , beaucoup</a:t>
            </a:r>
            <a:r>
              <a:rPr lang="fr-FR" baseline="0" dirty="0" smtClean="0"/>
              <a:t> de mythe , effet ombrage sur maladie,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84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Bruno</a:t>
            </a:r>
          </a:p>
          <a:p>
            <a:endParaRPr lang="fr-FR" dirty="0" smtClean="0"/>
          </a:p>
          <a:p>
            <a:r>
              <a:rPr lang="fr-FR" dirty="0" smtClean="0"/>
              <a:t>Important ici</a:t>
            </a:r>
            <a:r>
              <a:rPr lang="fr-FR" baseline="0" dirty="0" smtClean="0"/>
              <a:t> dire que l'</a:t>
            </a:r>
            <a:r>
              <a:rPr lang="fr-FR" baseline="0" dirty="0" err="1" smtClean="0"/>
              <a:t>agroécologie</a:t>
            </a:r>
            <a:r>
              <a:rPr lang="fr-FR" baseline="0" dirty="0" smtClean="0"/>
              <a:t>, c'est aussi un mouvement social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2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noProof="0" dirty="0" smtClean="0"/>
              <a:t>CSA: La agricultura climáticamente inteligente – la agricultura inteligente frente a</a:t>
            </a:r>
            <a:r>
              <a:rPr lang="es-CR" baseline="0" noProof="0" dirty="0" smtClean="0"/>
              <a:t> los desafíos climáticos </a:t>
            </a:r>
          </a:p>
          <a:p>
            <a:pPr marL="171450" indent="-171450">
              <a:buFontTx/>
              <a:buChar char="-"/>
            </a:pPr>
            <a:r>
              <a:rPr lang="es-CR" baseline="0" noProof="0" dirty="0" smtClean="0"/>
              <a:t>¿Qué es? ¿de donde viene?</a:t>
            </a:r>
          </a:p>
          <a:p>
            <a:pPr marL="171450" indent="-171450">
              <a:buFontTx/>
              <a:buChar char="-"/>
            </a:pPr>
            <a:r>
              <a:rPr lang="es-CR" baseline="0" noProof="0" dirty="0" smtClean="0"/>
              <a:t>Los retos técnicos que plantea la CSA</a:t>
            </a:r>
          </a:p>
          <a:p>
            <a:pPr marL="171450" indent="-171450">
              <a:buFontTx/>
              <a:buChar char="-"/>
            </a:pPr>
            <a:r>
              <a:rPr lang="es-CR" baseline="0" noProof="0" dirty="0" smtClean="0"/>
              <a:t>Los retos institucionales </a:t>
            </a:r>
          </a:p>
          <a:p>
            <a:pPr marL="171450" indent="-171450">
              <a:buFontTx/>
              <a:buChar char="-"/>
            </a:pPr>
            <a:r>
              <a:rPr lang="es-CR" baseline="0" noProof="0" dirty="0" smtClean="0"/>
              <a:t>La CSA en la COP21 y más allá  </a:t>
            </a:r>
            <a:endParaRPr lang="es-C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65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Barriers to adoption: policy &amp; institutional arrangements to support CSA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200" u="sng" dirty="0" smtClean="0"/>
              <a:t>Leslie Lipper</a:t>
            </a:r>
            <a:r>
              <a:rPr lang="en-GB" sz="1200" dirty="0" smtClean="0"/>
              <a:t>, Solomon </a:t>
            </a:r>
            <a:r>
              <a:rPr lang="en-GB" sz="1200" dirty="0" err="1" smtClean="0"/>
              <a:t>Asfaw</a:t>
            </a:r>
            <a:r>
              <a:rPr lang="en-GB" sz="1200" dirty="0" smtClean="0"/>
              <a:t>, Giacomo </a:t>
            </a:r>
            <a:r>
              <a:rPr lang="en-GB" sz="1200" dirty="0" err="1" smtClean="0"/>
              <a:t>Branca</a:t>
            </a:r>
            <a:r>
              <a:rPr lang="en-GB" sz="1200" dirty="0" smtClean="0"/>
              <a:t>, Andrea </a:t>
            </a:r>
            <a:r>
              <a:rPr lang="en-GB" sz="1200" dirty="0" err="1" smtClean="0"/>
              <a:t>Cattaneo</a:t>
            </a:r>
            <a:r>
              <a:rPr lang="en-GB" sz="1200" dirty="0" smtClean="0"/>
              <a:t>, </a:t>
            </a:r>
            <a:r>
              <a:rPr lang="en-GB" sz="1200" dirty="0" err="1" smtClean="0"/>
              <a:t>Romina</a:t>
            </a:r>
            <a:r>
              <a:rPr lang="en-GB" sz="1200" dirty="0" smtClean="0"/>
              <a:t> </a:t>
            </a:r>
            <a:r>
              <a:rPr lang="en-GB" sz="1200" dirty="0" err="1" smtClean="0"/>
              <a:t>Cavatassi</a:t>
            </a:r>
            <a:r>
              <a:rPr lang="en-GB" sz="1200" dirty="0" smtClean="0"/>
              <a:t>, Uwe </a:t>
            </a:r>
            <a:r>
              <a:rPr lang="en-GB" sz="1200" dirty="0" err="1" smtClean="0"/>
              <a:t>Grewer</a:t>
            </a:r>
            <a:r>
              <a:rPr lang="en-GB" sz="1200" dirty="0" smtClean="0"/>
              <a:t>, Misael </a:t>
            </a:r>
            <a:r>
              <a:rPr lang="en-GB" sz="1200" dirty="0" err="1" smtClean="0"/>
              <a:t>Kokwe</a:t>
            </a:r>
            <a:r>
              <a:rPr lang="en-GB" sz="1200" dirty="0" smtClean="0"/>
              <a:t>, Nguyen Van </a:t>
            </a:r>
            <a:r>
              <a:rPr lang="en-GB" sz="1200" dirty="0" err="1" smtClean="0"/>
              <a:t>Linh</a:t>
            </a:r>
            <a:r>
              <a:rPr lang="en-GB" sz="1200" dirty="0" smtClean="0"/>
              <a:t>, Wendy Mann, Nancy McCarthy, Adriana </a:t>
            </a:r>
            <a:r>
              <a:rPr lang="en-GB" sz="1200" dirty="0" err="1" smtClean="0"/>
              <a:t>Paolantonio</a:t>
            </a:r>
            <a:r>
              <a:rPr lang="en-GB" sz="1200" dirty="0" smtClean="0"/>
              <a:t>, George </a:t>
            </a:r>
            <a:r>
              <a:rPr lang="en-GB" sz="1200" dirty="0" err="1" smtClean="0"/>
              <a:t>Phiri</a:t>
            </a:r>
            <a:r>
              <a:rPr lang="en-GB" sz="1200" dirty="0" smtClean="0"/>
              <a:t>, Alessandro </a:t>
            </a:r>
            <a:r>
              <a:rPr lang="en-GB" sz="1200" dirty="0" err="1" smtClean="0"/>
              <a:t>Spairani</a:t>
            </a:r>
            <a:r>
              <a:rPr lang="en-GB" sz="1200" dirty="0" smtClean="0"/>
              <a:t> </a:t>
            </a:r>
            <a:br>
              <a:rPr lang="en-GB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200" dirty="0" smtClean="0"/>
              <a:t>Food and Agriculture Organization of the UN </a:t>
            </a:r>
          </a:p>
          <a:p>
            <a:endParaRPr lang="es-C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90517-EA39-4362-A53C-627CE19DB19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728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noProof="0" dirty="0" smtClean="0"/>
          </a:p>
          <a:p>
            <a:r>
              <a:rPr lang="es-CR" noProof="0" dirty="0" smtClean="0"/>
              <a:t>Antes</a:t>
            </a:r>
            <a:r>
              <a:rPr lang="es-CR" baseline="0" noProof="0" dirty="0" smtClean="0"/>
              <a:t> de favorecer la adopción,  para entender mejor como se determinan las prácticas agrícolas a diferentes escalas de intervención  </a:t>
            </a:r>
            <a:endParaRPr lang="es-CR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049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From</a:t>
            </a:r>
            <a:r>
              <a:rPr lang="fr-FR" baseline="0" dirty="0" smtClean="0"/>
              <a:t> torquebiau </a:t>
            </a:r>
            <a:r>
              <a:rPr lang="fr-FR" baseline="0" dirty="0" err="1" smtClean="0"/>
              <a:t>oct</a:t>
            </a:r>
            <a:r>
              <a:rPr lang="fr-FR" baseline="0" dirty="0" smtClean="0"/>
              <a:t> 2014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073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Ecvooutin</a:t>
            </a:r>
            <a:r>
              <a:rPr lang="fr-FR" dirty="0" smtClean="0"/>
              <a:t> des </a:t>
            </a:r>
            <a:r>
              <a:rPr lang="fr-FR" dirty="0" err="1" smtClean="0"/>
              <a:t>emision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Entre A et C , peu de différence</a:t>
            </a:r>
          </a:p>
          <a:p>
            <a:r>
              <a:rPr lang="fr-FR" baseline="0" dirty="0" smtClean="0"/>
              <a:t>Entre A et B ,n et C et D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04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Commentaire pour présentation : </a:t>
            </a:r>
          </a:p>
          <a:p>
            <a:r>
              <a:rPr lang="fr-FR" dirty="0" smtClean="0"/>
              <a:t>finalement les outils sur la demande sont importants</a:t>
            </a:r>
            <a:r>
              <a:rPr lang="fr-FR" baseline="0" dirty="0" smtClean="0"/>
              <a:t> mais compliqué , touche à l’ensemble de la </a:t>
            </a:r>
            <a:r>
              <a:rPr lang="fr-FR" baseline="0" dirty="0" err="1" smtClean="0"/>
              <a:t>populaiton</a:t>
            </a:r>
            <a:r>
              <a:rPr lang="fr-FR" baseline="0" dirty="0" smtClean="0"/>
              <a:t> à des habitude alimentaire ancrée, </a:t>
            </a:r>
          </a:p>
          <a:p>
            <a:r>
              <a:rPr lang="fr-FR" baseline="0" dirty="0" smtClean="0"/>
              <a:t>Plus problème d’équité (pour les pays qui mange pas à leur faim, comment lutter contre  la </a:t>
            </a:r>
            <a:r>
              <a:rPr lang="fr-FR" baseline="0" dirty="0" err="1" smtClean="0"/>
              <a:t>réfluation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aliemntaire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dansles</a:t>
            </a:r>
            <a:r>
              <a:rPr lang="fr-FR" baseline="0" dirty="0" smtClean="0"/>
              <a:t> pays à forte croissance – </a:t>
            </a:r>
            <a:r>
              <a:rPr lang="fr-FR" baseline="0" dirty="0" err="1" smtClean="0"/>
              <a:t>développmeent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consomation</a:t>
            </a:r>
            <a:r>
              <a:rPr lang="fr-FR" baseline="0" dirty="0" smtClean="0"/>
              <a:t> de viande ) 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5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 </a:t>
            </a:r>
            <a:r>
              <a:rPr lang="fr-FR" dirty="0" err="1" smtClean="0"/>
              <a:t>Abi</a:t>
            </a:r>
            <a:r>
              <a:rPr lang="fr-FR" dirty="0" smtClean="0"/>
              <a:t> : Relève plutôt de l'introduction sur le concept</a:t>
            </a:r>
            <a:r>
              <a:rPr lang="fr-FR" baseline="0" dirty="0" smtClean="0"/>
              <a:t> de CSA</a:t>
            </a:r>
          </a:p>
          <a:p>
            <a:endParaRPr lang="fr-FR" baseline="0" dirty="0" smtClean="0"/>
          </a:p>
          <a:p>
            <a:r>
              <a:rPr lang="fr-FR" baseline="0" dirty="0" smtClean="0"/>
              <a:t>JF : pas détailler la déclaration </a:t>
            </a:r>
          </a:p>
          <a:p>
            <a:r>
              <a:rPr lang="fr-FR" baseline="0" dirty="0" smtClean="0"/>
              <a:t>Mais insister sur la dimension intégrative : passant de technique parcelle à territoires (</a:t>
            </a:r>
            <a:r>
              <a:rPr lang="fr-FR" baseline="0" dirty="0" err="1" smtClean="0"/>
              <a:t>Landscape</a:t>
            </a:r>
            <a:r>
              <a:rPr lang="fr-FR" baseline="0" dirty="0" smtClean="0"/>
              <a:t>) et système alimentaire (offre ET demande)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499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 ABI  : </a:t>
            </a:r>
            <a:r>
              <a:rPr lang="fr-FR" dirty="0" err="1" smtClean="0"/>
              <a:t>Perspectivas</a:t>
            </a:r>
            <a:r>
              <a:rPr lang="fr-FR" dirty="0" smtClean="0"/>
              <a:t>: </a:t>
            </a:r>
            <a:r>
              <a:rPr lang="fr-FR" dirty="0" err="1" smtClean="0"/>
              <a:t>apropiacion</a:t>
            </a:r>
            <a:r>
              <a:rPr lang="fr-FR" baseline="0" dirty="0" smtClean="0"/>
              <a:t> del </a:t>
            </a:r>
            <a:r>
              <a:rPr lang="fr-FR" baseline="0" dirty="0" err="1" smtClean="0"/>
              <a:t>término</a:t>
            </a:r>
            <a:r>
              <a:rPr lang="fr-FR" baseline="0" dirty="0" smtClean="0"/>
              <a:t> de CSA de </a:t>
            </a:r>
            <a:r>
              <a:rPr lang="fr-FR" baseline="0" dirty="0" err="1" smtClean="0"/>
              <a:t>tal</a:t>
            </a:r>
            <a:r>
              <a:rPr lang="fr-FR" baseline="0" dirty="0" smtClean="0"/>
              <a:t> forma que </a:t>
            </a:r>
            <a:r>
              <a:rPr lang="fr-FR" baseline="0" dirty="0" err="1" smtClean="0"/>
              <a:t>corresponda</a:t>
            </a:r>
            <a:r>
              <a:rPr lang="fr-FR" baseline="0" dirty="0" smtClean="0"/>
              <a:t> a los </a:t>
            </a:r>
            <a:r>
              <a:rPr lang="fr-FR" baseline="0" dirty="0" err="1" smtClean="0"/>
              <a:t>desarrollos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deseados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por</a:t>
            </a:r>
            <a:r>
              <a:rPr lang="fr-FR" baseline="0" dirty="0" smtClean="0"/>
              <a:t> los </a:t>
            </a:r>
            <a:r>
              <a:rPr lang="fr-FR" baseline="0" dirty="0" err="1" smtClean="0"/>
              <a:t>paises</a:t>
            </a:r>
            <a:r>
              <a:rPr lang="fr-FR" baseline="0" dirty="0" smtClean="0"/>
              <a:t> CA</a:t>
            </a:r>
          </a:p>
          <a:p>
            <a:endParaRPr lang="fr-FR" baseline="0" dirty="0" smtClean="0"/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ministre de l'Agriculture, Stéphane 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précisé lundi le calendrier de travail du programme international de recherche visant à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augmenter le stockage du carbone dans les sols (4 pour 1.000) pour l'intégrer dans la négociation sur le climat lors de la conférence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Paris sur l'environnement.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Nous avons "formalisé un programme de recherche qui doit déboucher sur un programme d'action", dans le but de "réconcilier la sécurité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alimentaire avec la lutte contre le réchauffement climatique", a indiqué le ministre lors d'une conférence de presse, accompagné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Laurence Tubiana, ambassadrice chargée des négociations sur le changement climatique Le stockage du carbone dans les sols va être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intégré dans les négociations sur le climat Paris, 27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 (AFP) - Le ministre de l'Agriculture, Stéphane 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précisé lundi le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calendrier de travail du programme international de recherche visant à augmenter le stockage du carbone dans les sols (4 pour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1.000) pour l'intégrer dans la négociation sur le climat lors de la conférence de Paris sur l'environnement.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Nous avons "formalisé un programme de recherche qui doit déboucher sur un programme d'action", dans le but de "réconcilier la sécurité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alimentaire avec la lutte contre le réchauffement climatique", a indiqué le ministre lors d'une conférence de presse, accompagné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Laurence Tubiana, ambassadrice chargée des négociations sur le changement climatique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calendrier de travail comprend un premier colloque scientifique à l'Unesco début juillet qui sera suivi lors d'une deuxième étape par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colloque à l'OCDE en septembre.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but de cette "initiative emblématique de la présidence française" est d'avoir "un programme d'action qui s'inscrira dans 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négociations de la Cop 21", la conférence de Paris qui tentera de parvenir à un accord pour limiter à 2 degrés le réchauffement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climatique d'ici à la fin du siècle, a ajouté le ministre.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programme international de recherche qui vise à augmenter le stockage du carbone dans les sols afin de réduire les émissions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gaz à effet de serre, intitulé "4 pour 1.000", a été mis en place en mars.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but est de faire augmenter de 4 pour 1.000, soit de 0,4%, le volume de déchets organiques contenu dans les sols chaque année.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déchets sont composés notamment de carbone.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programme "4 pour 1.000" associe plusieurs laboratoires de recherche sur tous les continents.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Selon l'Institut national de la recherche agronomique (Inra) les sols cultivés ont perdu "de 50% à 70% de leurs stocks initiaux de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carbone", en moyenne mondiale du fait, entre autres, de l'intensification de l'agriculture ou de la déforestation.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Or, une augmentation de 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pour 1.000 par an des stocks de matière organique des sols suffirait à compenser l'ensemble des émissions</a:t>
            </a:r>
          </a:p>
          <a:p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gaz à effet de serre de la planète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Inversement, une diminution partielle des 4 pour 1.000 doublerait nos émissions, souligne l'Inra.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 l'agro-écologie, "on peut lutter contre le changement climatique en améliorant la fertilité des sols", assure Mme Tubiana.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octobre 2014, l'Union Européenne s'est donnée un objectif à l'horizon 2030: réduire ses gaz à effet de serre de 40% par rapport au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niveau d'émission de 1990.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stockage du carbone dans les sols va être intégré dans les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négociatio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http://www.revenuagricole.fr/182-focus-agri-meteo/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meteo-climatologi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544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torquebiau</a:t>
            </a:r>
            <a:r>
              <a:rPr lang="fr-FR" baseline="0" dirty="0" smtClean="0"/>
              <a:t>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841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torquebiau</a:t>
            </a:r>
            <a:r>
              <a:rPr lang="fr-FR" baseline="0" dirty="0" smtClean="0"/>
              <a:t>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99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torquebiau</a:t>
            </a:r>
            <a:r>
              <a:rPr lang="fr-FR" baseline="0" dirty="0" smtClean="0"/>
              <a:t>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12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Seul secteur qui diminue , principalement du fait de la reforestation , en </a:t>
            </a:r>
            <a:r>
              <a:rPr lang="fr-FR" baseline="0" dirty="0" err="1" smtClean="0"/>
              <a:t>particuler</a:t>
            </a:r>
            <a:r>
              <a:rPr lang="fr-FR" baseline="0" dirty="0" smtClean="0"/>
              <a:t> par chiffre du </a:t>
            </a:r>
            <a:r>
              <a:rPr lang="fr-FR" baseline="0" dirty="0" err="1" smtClean="0"/>
              <a:t>bresil</a:t>
            </a:r>
            <a:r>
              <a:rPr lang="fr-FR" baseline="0" dirty="0" smtClean="0"/>
              <a:t> contesté, </a:t>
            </a:r>
          </a:p>
          <a:p>
            <a:r>
              <a:rPr lang="fr-FR" baseline="0" dirty="0" smtClean="0"/>
              <a:t>Incertitude merdique </a:t>
            </a:r>
          </a:p>
          <a:p>
            <a:r>
              <a:rPr lang="fr-FR" baseline="0" dirty="0" err="1" smtClean="0"/>
              <a:t>Prob</a:t>
            </a:r>
            <a:r>
              <a:rPr lang="fr-FR" baseline="0" dirty="0" smtClean="0"/>
              <a:t> de donnés !! (en différence avec </a:t>
            </a:r>
            <a:r>
              <a:rPr lang="fr-FR" baseline="0" dirty="0" err="1" smtClean="0"/>
              <a:t>energétique</a:t>
            </a:r>
            <a:r>
              <a:rPr lang="fr-FR" baseline="0" dirty="0" smtClean="0"/>
              <a:t>)</a:t>
            </a:r>
          </a:p>
          <a:p>
            <a:r>
              <a:rPr lang="fr-FR" baseline="0" dirty="0" err="1" smtClean="0"/>
              <a:t>Ganada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fermentacion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estiercol</a:t>
            </a:r>
            <a:r>
              <a:rPr lang="fr-FR" baseline="0" dirty="0" smtClean="0"/>
              <a:t>, ne diminue pas !! </a:t>
            </a:r>
            <a:endParaRPr lang="es-C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15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breve</a:t>
            </a:r>
            <a:r>
              <a:rPr lang="fr-FR" dirty="0" smtClean="0"/>
              <a:t> historico</a:t>
            </a:r>
          </a:p>
          <a:p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err="1" smtClean="0"/>
              <a:t>Renuméracion</a:t>
            </a:r>
            <a:r>
              <a:rPr lang="fr-FR" dirty="0" smtClean="0"/>
              <a:t> de las</a:t>
            </a:r>
            <a:r>
              <a:rPr lang="fr-FR" baseline="0" dirty="0" smtClean="0"/>
              <a:t> multiples </a:t>
            </a:r>
            <a:r>
              <a:rPr lang="fr-FR" baseline="0" dirty="0" err="1" smtClean="0"/>
              <a:t>funciones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agricultura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limitada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por</a:t>
            </a:r>
            <a:r>
              <a:rPr lang="fr-FR" baseline="0" dirty="0" smtClean="0"/>
              <a:t> las </a:t>
            </a:r>
            <a:r>
              <a:rPr lang="fr-FR" baseline="0" dirty="0" err="1" smtClean="0"/>
              <a:t>reglas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comercio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internacional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Reconomicimiento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especifico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contribucion</a:t>
            </a:r>
            <a:r>
              <a:rPr lang="fr-FR" baseline="0" dirty="0" smtClean="0"/>
              <a:t> a la </a:t>
            </a:r>
            <a:r>
              <a:rPr lang="fr-FR" baseline="0" dirty="0" err="1" smtClean="0"/>
              <a:t>mitigacion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limitado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por</a:t>
            </a:r>
            <a:r>
              <a:rPr lang="fr-FR" baseline="0" dirty="0" smtClean="0"/>
              <a:t> la </a:t>
            </a:r>
            <a:r>
              <a:rPr lang="fr-FR" baseline="0" dirty="0" err="1" smtClean="0"/>
              <a:t>dificultad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medir</a:t>
            </a:r>
            <a:r>
              <a:rPr lang="fr-FR" baseline="0" dirty="0" smtClean="0"/>
              <a:t> y el </a:t>
            </a:r>
            <a:r>
              <a:rPr lang="fr-FR" baseline="0" dirty="0" err="1" smtClean="0"/>
              <a:t>riesgo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fugas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leakages</a:t>
            </a:r>
            <a:r>
              <a:rPr lang="fr-FR" baseline="0" dirty="0" smtClean="0"/>
              <a:t>)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36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illustrer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79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80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valverde</a:t>
            </a:r>
            <a:r>
              <a:rPr lang="fr-FR" dirty="0" smtClean="0"/>
              <a:t> </a:t>
            </a:r>
            <a:r>
              <a:rPr lang="fr-FR" dirty="0" err="1" smtClean="0"/>
              <a:t>CXt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march</a:t>
            </a:r>
            <a:r>
              <a:rPr lang="fr-FR" baseline="0" dirty="0" smtClean="0"/>
              <a:t> 2015 in OCDE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91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57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Amerca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latina</a:t>
            </a:r>
            <a:r>
              <a:rPr lang="fr-FR" baseline="0" dirty="0" smtClean="0"/>
              <a:t> , </a:t>
            </a:r>
            <a:r>
              <a:rPr lang="fr-FR" baseline="0" dirty="0" err="1" smtClean="0"/>
              <a:t>gran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mitigacion</a:t>
            </a:r>
            <a:r>
              <a:rPr lang="fr-FR" baseline="0" dirty="0" smtClean="0"/>
              <a:t> , </a:t>
            </a:r>
            <a:r>
              <a:rPr lang="fr-FR" baseline="0" dirty="0" err="1" smtClean="0"/>
              <a:t>pero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principalmente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foresteria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Pero</a:t>
            </a:r>
            <a:r>
              <a:rPr lang="fr-FR" baseline="0" dirty="0" smtClean="0"/>
              <a:t> </a:t>
            </a:r>
            <a:r>
              <a:rPr lang="fr-FR" dirty="0" smtClean="0"/>
              <a:t>Ganaderia,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poca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opciones</a:t>
            </a:r>
            <a:r>
              <a:rPr lang="fr-FR" baseline="0" dirty="0" smtClean="0"/>
              <a:t> de mitigation </a:t>
            </a:r>
          </a:p>
          <a:p>
            <a:r>
              <a:rPr lang="fr-FR" baseline="0" dirty="0" smtClean="0"/>
              <a:t>On a des effets sur </a:t>
            </a:r>
            <a:r>
              <a:rPr lang="fr-FR" baseline="0" dirty="0" err="1" smtClean="0"/>
              <a:t>foresteria</a:t>
            </a:r>
            <a:r>
              <a:rPr lang="fr-FR" baseline="0" dirty="0" smtClean="0"/>
              <a:t>, mais rien qui bouge </a:t>
            </a:r>
            <a:r>
              <a:rPr lang="fr-FR" baseline="0" dirty="0" err="1" smtClean="0"/>
              <a:t>opur</a:t>
            </a:r>
            <a:r>
              <a:rPr lang="fr-FR" baseline="0" dirty="0" smtClean="0"/>
              <a:t> ganaderia y </a:t>
            </a:r>
            <a:r>
              <a:rPr lang="fr-FR" baseline="0" dirty="0" err="1" smtClean="0"/>
              <a:t>manejo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pastura</a:t>
            </a:r>
            <a:r>
              <a:rPr lang="fr-FR" baseline="0" dirty="0" smtClean="0"/>
              <a:t>  notamment sur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5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Objetivo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bajo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2°C</a:t>
            </a:r>
          </a:p>
          <a:p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pour 1.000 par an des stocks de matière organique des sols suffirait à compenser l'ensemble des émissions</a:t>
            </a:r>
          </a:p>
          <a:p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gaz à effet de serre de la planète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97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Commentaire</a:t>
            </a:r>
          </a:p>
          <a:p>
            <a:r>
              <a:rPr lang="fr-FR" dirty="0" err="1" smtClean="0"/>
              <a:t>Preocupation</a:t>
            </a:r>
            <a:r>
              <a:rPr lang="fr-FR" dirty="0" smtClean="0"/>
              <a:t> vient</a:t>
            </a:r>
            <a:r>
              <a:rPr lang="fr-FR" baseline="0" dirty="0" smtClean="0"/>
              <a:t> de FAO … </a:t>
            </a:r>
            <a:r>
              <a:rPr lang="fr-FR" baseline="0" dirty="0" err="1" smtClean="0"/>
              <a:t>role</a:t>
            </a:r>
            <a:r>
              <a:rPr lang="fr-FR" baseline="0" dirty="0" smtClean="0"/>
              <a:t> important </a:t>
            </a:r>
            <a:endParaRPr lang="fr-FR" dirty="0" smtClean="0"/>
          </a:p>
          <a:p>
            <a:r>
              <a:rPr lang="fr-FR" dirty="0" smtClean="0"/>
              <a:t>Gestion scientifique /</a:t>
            </a:r>
          </a:p>
          <a:p>
            <a:r>
              <a:rPr lang="fr-FR" dirty="0" smtClean="0"/>
              <a:t>Et gestion politique CSA </a:t>
            </a:r>
            <a:r>
              <a:rPr lang="fr-FR" dirty="0" err="1" smtClean="0"/>
              <a:t>aliance</a:t>
            </a:r>
            <a:r>
              <a:rPr lang="fr-FR" dirty="0" smtClean="0"/>
              <a:t> : 46</a:t>
            </a:r>
            <a:r>
              <a:rPr lang="fr-FR" baseline="0" dirty="0" smtClean="0"/>
              <a:t> membres, quelques pays dont mexico, </a:t>
            </a:r>
            <a:r>
              <a:rPr lang="fr-FR" baseline="0" dirty="0" err="1" smtClean="0"/>
              <a:t>costa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rica,vietnam</a:t>
            </a:r>
            <a:r>
              <a:rPr lang="fr-FR" baseline="0" dirty="0" smtClean="0"/>
              <a:t>, pays </a:t>
            </a:r>
            <a:r>
              <a:rPr lang="fr-FR" baseline="0" dirty="0" err="1" smtClean="0"/>
              <a:t>european</a:t>
            </a:r>
            <a:r>
              <a:rPr lang="fr-FR" baseline="0" dirty="0" smtClean="0"/>
              <a:t> , dont </a:t>
            </a:r>
            <a:r>
              <a:rPr lang="fr-FR" baseline="0" dirty="0" err="1" smtClean="0"/>
              <a:t>frnace</a:t>
            </a:r>
            <a:endParaRPr lang="fr-FR" baseline="0" dirty="0" smtClean="0"/>
          </a:p>
          <a:p>
            <a:r>
              <a:rPr lang="fr-FR" baseline="0" dirty="0" err="1" smtClean="0"/>
              <a:t>Organistion</a:t>
            </a:r>
            <a:r>
              <a:rPr lang="fr-FR" baseline="0" dirty="0" smtClean="0"/>
              <a:t> internationale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85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JF // Slide</a:t>
            </a:r>
            <a:r>
              <a:rPr lang="fr-FR" baseline="0" dirty="0" smtClean="0"/>
              <a:t> Caron et </a:t>
            </a:r>
            <a:r>
              <a:rPr lang="fr-FR" baseline="0" dirty="0" err="1" smtClean="0"/>
              <a:t>Cropfg</a:t>
            </a:r>
            <a:r>
              <a:rPr lang="fr-FR" baseline="0" dirty="0" smtClean="0"/>
              <a:t> (ou </a:t>
            </a:r>
            <a:r>
              <a:rPr lang="fr-FR" baseline="0" dirty="0" err="1" smtClean="0"/>
              <a:t>torquebiau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r>
              <a:rPr lang="fr-FR" baseline="0" dirty="0" smtClean="0"/>
              <a:t>[Vient peut-être un peu tard dans la </a:t>
            </a:r>
            <a:r>
              <a:rPr lang="fr-FR" baseline="0" dirty="0" err="1" smtClean="0"/>
              <a:t>ppt</a:t>
            </a:r>
            <a:r>
              <a:rPr lang="fr-FR" baseline="0" dirty="0" smtClean="0"/>
              <a:t> s'il s'agit de définir un terme employé dès les premières diapos</a:t>
            </a:r>
          </a:p>
          <a:p>
            <a:r>
              <a:rPr lang="fr-FR" baseline="0" dirty="0" smtClean="0"/>
              <a:t>=&gt; Soit remonter dans la présentation, soit présenter autrement ]</a:t>
            </a:r>
          </a:p>
          <a:p>
            <a:endParaRPr lang="fr-FR" baseline="0" dirty="0" smtClean="0"/>
          </a:p>
          <a:p>
            <a:r>
              <a:rPr lang="fr-FR" baseline="0" dirty="0" smtClean="0"/>
              <a:t>El </a:t>
            </a:r>
            <a:r>
              <a:rPr lang="fr-FR" baseline="0" dirty="0" err="1" smtClean="0"/>
              <a:t>proposito</a:t>
            </a:r>
            <a:r>
              <a:rPr lang="fr-FR" baseline="0" dirty="0" smtClean="0"/>
              <a:t> de la CSA y su </a:t>
            </a:r>
            <a:r>
              <a:rPr lang="fr-FR" baseline="0" dirty="0" err="1" smtClean="0"/>
              <a:t>evolucion</a:t>
            </a:r>
            <a:r>
              <a:rPr lang="fr-FR" baseline="0" dirty="0" smtClean="0"/>
              <a:t> a partir de la vision </a:t>
            </a:r>
            <a:r>
              <a:rPr lang="fr-FR" baseline="0" dirty="0" err="1" smtClean="0"/>
              <a:t>optimista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ganancia</a:t>
            </a:r>
            <a:r>
              <a:rPr lang="fr-FR" baseline="0" dirty="0" smtClean="0"/>
              <a:t> triple  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6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noProof="0" dirty="0" smtClean="0"/>
              <a:t>A</a:t>
            </a:r>
            <a:r>
              <a:rPr lang="es-CR" baseline="0" noProof="0" dirty="0" smtClean="0"/>
              <a:t> </a:t>
            </a:r>
            <a:r>
              <a:rPr lang="es-CR" baseline="0" noProof="0" dirty="0" err="1" smtClean="0"/>
              <a:t>reflechir</a:t>
            </a:r>
            <a:r>
              <a:rPr lang="es-CR" baseline="0" noProof="0" dirty="0" smtClean="0"/>
              <a:t> </a:t>
            </a:r>
            <a:r>
              <a:rPr lang="es-CR" baseline="0" noProof="0" dirty="0" err="1" smtClean="0"/>
              <a:t>ensemble</a:t>
            </a:r>
            <a:r>
              <a:rPr lang="es-CR" baseline="0" noProof="0" dirty="0" smtClean="0"/>
              <a:t> / </a:t>
            </a:r>
            <a:r>
              <a:rPr lang="es-CR" b="1" baseline="0" noProof="0" dirty="0" err="1" smtClean="0"/>
              <a:t>attention</a:t>
            </a:r>
            <a:r>
              <a:rPr lang="es-CR" b="1" baseline="0" noProof="0" dirty="0" smtClean="0"/>
              <a:t> </a:t>
            </a:r>
            <a:r>
              <a:rPr lang="es-CR" b="1" baseline="0" noProof="0" dirty="0" err="1" smtClean="0"/>
              <a:t>partie</a:t>
            </a:r>
            <a:r>
              <a:rPr lang="es-CR" b="1" baseline="0" noProof="0" dirty="0" smtClean="0"/>
              <a:t> </a:t>
            </a:r>
            <a:r>
              <a:rPr lang="es-CR" b="1" baseline="0" noProof="0" dirty="0" err="1" smtClean="0"/>
              <a:t>interes</a:t>
            </a:r>
            <a:r>
              <a:rPr lang="es-CR" b="1" baseline="0" noProof="0" dirty="0" smtClean="0"/>
              <a:t> un </a:t>
            </a:r>
            <a:r>
              <a:rPr lang="es-CR" b="1" baseline="0" noProof="0" dirty="0" err="1" smtClean="0"/>
              <a:t>peu</a:t>
            </a:r>
            <a:r>
              <a:rPr lang="es-CR" b="1" baseline="0" noProof="0" dirty="0" smtClean="0"/>
              <a:t> </a:t>
            </a:r>
            <a:r>
              <a:rPr lang="es-CR" b="1" baseline="0" noProof="0" dirty="0" err="1" smtClean="0"/>
              <a:t>redondante</a:t>
            </a:r>
            <a:r>
              <a:rPr lang="es-CR" b="1" baseline="0" noProof="0" dirty="0" smtClean="0"/>
              <a:t> </a:t>
            </a:r>
          </a:p>
          <a:p>
            <a:endParaRPr lang="es-CR" baseline="0" noProof="0" dirty="0" smtClean="0"/>
          </a:p>
          <a:p>
            <a:r>
              <a:rPr lang="es-CR" baseline="0" noProof="0" dirty="0" smtClean="0"/>
              <a:t>Un solo concepto para una gran diversidad de situaciones </a:t>
            </a:r>
          </a:p>
          <a:p>
            <a:r>
              <a:rPr lang="es-CR" baseline="0" noProof="0" dirty="0" smtClean="0"/>
              <a:t>Un concepto nuevo para plantear la multifuncionalidad de la agricultura (con o sin CC)</a:t>
            </a:r>
          </a:p>
          <a:p>
            <a:r>
              <a:rPr lang="es-CR" baseline="0" noProof="0" dirty="0" smtClean="0"/>
              <a:t>Un concepto moderno que refleja la voluntad de cambiar la imagen que tiene la agricultura y enfatizar sobre su capacidad de respuesta frente al CC </a:t>
            </a:r>
          </a:p>
          <a:p>
            <a:endParaRPr lang="es-CR" baseline="0" noProof="0" dirty="0" smtClean="0"/>
          </a:p>
          <a:p>
            <a:r>
              <a:rPr lang="es-CR" baseline="0" noProof="0" dirty="0" smtClean="0"/>
              <a:t>Interrogantes</a:t>
            </a:r>
          </a:p>
          <a:p>
            <a:r>
              <a:rPr lang="es-CR" baseline="0" noProof="0" dirty="0" smtClean="0"/>
              <a:t>Un concepto útil para comprometer colectivamente los actores de la agricultura?  </a:t>
            </a:r>
          </a:p>
          <a:p>
            <a:r>
              <a:rPr lang="es-CR" baseline="0" noProof="0" dirty="0" smtClean="0"/>
              <a:t>O un concepto descreditado porque solamente ciertos actores sabrán apropiárselo? </a:t>
            </a:r>
          </a:p>
          <a:p>
            <a:r>
              <a:rPr lang="es-CR" baseline="0" noProof="0" dirty="0" smtClean="0"/>
              <a:t>O un concepto sin consistencia por no capitalizar sobre las experiencias/ las enseñanzas 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94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noProof="0" dirty="0" smtClean="0"/>
              <a:t>Bruno; </a:t>
            </a:r>
            <a:r>
              <a:rPr lang="es-CR" noProof="0" dirty="0" err="1" smtClean="0"/>
              <a:t>Préciser</a:t>
            </a:r>
            <a:r>
              <a:rPr lang="es-CR" baseline="0" noProof="0" dirty="0" smtClean="0"/>
              <a:t> en </a:t>
            </a:r>
            <a:r>
              <a:rPr lang="es-CR" baseline="0" noProof="0" dirty="0" err="1" smtClean="0"/>
              <a:t>quoi</a:t>
            </a:r>
            <a:r>
              <a:rPr lang="es-CR" baseline="0" noProof="0" dirty="0" smtClean="0"/>
              <a:t> consiste le </a:t>
            </a:r>
            <a:r>
              <a:rPr lang="es-CR" baseline="0" noProof="0" dirty="0" err="1" smtClean="0"/>
              <a:t>changement</a:t>
            </a:r>
            <a:r>
              <a:rPr lang="es-CR" baseline="0" noProof="0" dirty="0" smtClean="0"/>
              <a:t> de </a:t>
            </a:r>
            <a:r>
              <a:rPr lang="es-CR" baseline="0" noProof="0" dirty="0" err="1" smtClean="0"/>
              <a:t>paradigme</a:t>
            </a:r>
            <a:r>
              <a:rPr lang="es-CR" baseline="0" noProof="0" dirty="0" smtClean="0"/>
              <a:t>; sur </a:t>
            </a:r>
            <a:r>
              <a:rPr lang="es-CR" b="1" baseline="0" noProof="0" dirty="0" smtClean="0"/>
              <a:t>la </a:t>
            </a:r>
            <a:r>
              <a:rPr lang="es-CR" b="1" baseline="0" noProof="0" dirty="0" err="1" smtClean="0"/>
              <a:t>evaluation</a:t>
            </a:r>
            <a:r>
              <a:rPr lang="es-CR" b="1" baseline="0" noProof="0" dirty="0" smtClean="0"/>
              <a:t> </a:t>
            </a:r>
            <a:r>
              <a:rPr lang="es-CR" b="1" baseline="0" noProof="0" dirty="0" err="1" smtClean="0"/>
              <a:t>correctement</a:t>
            </a:r>
            <a:r>
              <a:rPr lang="es-CR" b="1" baseline="0" noProof="0" dirty="0" smtClean="0"/>
              <a:t> ; </a:t>
            </a:r>
            <a:r>
              <a:rPr lang="es-CR" b="1" baseline="0" noProof="0" dirty="0" err="1" smtClean="0"/>
              <a:t>plutot</a:t>
            </a:r>
            <a:r>
              <a:rPr lang="es-CR" b="1" baseline="0" noProof="0" dirty="0" smtClean="0"/>
              <a:t> que </a:t>
            </a:r>
            <a:r>
              <a:rPr lang="es-CR" b="1" baseline="0" noProof="0" dirty="0" err="1" smtClean="0"/>
              <a:t>super</a:t>
            </a:r>
            <a:r>
              <a:rPr lang="es-CR" b="1" baseline="0" noProof="0" dirty="0" smtClean="0"/>
              <a:t> </a:t>
            </a:r>
            <a:r>
              <a:rPr lang="es-CR" b="1" baseline="0" noProof="0" dirty="0" err="1" smtClean="0"/>
              <a:t>précision</a:t>
            </a:r>
            <a:r>
              <a:rPr lang="es-CR" b="1" baseline="0" noProof="0" dirty="0" smtClean="0"/>
              <a:t> …</a:t>
            </a:r>
          </a:p>
          <a:p>
            <a:endParaRPr lang="es-CR" baseline="0" noProof="0" dirty="0" smtClean="0"/>
          </a:p>
          <a:p>
            <a:r>
              <a:rPr lang="es-CR" b="1" baseline="0" noProof="0" dirty="0" smtClean="0"/>
              <a:t>Una visión sistémica, tanto al nivel del paisaje o territorio, como para una cadena productiva entera </a:t>
            </a:r>
          </a:p>
          <a:p>
            <a:r>
              <a:rPr lang="es-CR" baseline="0" noProof="0" dirty="0" smtClean="0"/>
              <a:t>Un énfasis sobre algunos recursos claves para la sostenibilidad de las actividades humanas: el suelo, el agua… </a:t>
            </a:r>
          </a:p>
          <a:p>
            <a:r>
              <a:rPr lang="es-CR" baseline="0" noProof="0" dirty="0" smtClean="0"/>
              <a:t>El reconocimiento del papel clave de los aspectos institucionales</a:t>
            </a:r>
          </a:p>
          <a:p>
            <a:endParaRPr lang="fr-FR" baseline="0" noProof="0" dirty="0" smtClean="0"/>
          </a:p>
          <a:p>
            <a:r>
              <a:rPr lang="fr-FR" baseline="0" noProof="0" dirty="0" smtClean="0"/>
              <a:t>Mais est-ce nouveau?</a:t>
            </a:r>
          </a:p>
          <a:p>
            <a:r>
              <a:rPr lang="fr-FR" baseline="0" noProof="0" dirty="0" smtClean="0"/>
              <a:t>En fait je n'y crois pas trop à ce changement de paradigme, vu que la CSA est très </a:t>
            </a:r>
            <a:r>
              <a:rPr lang="fr-FR" baseline="0" noProof="0" dirty="0" err="1" smtClean="0"/>
              <a:t>evidence-based</a:t>
            </a:r>
            <a:r>
              <a:rPr lang="fr-FR" baseline="0" noProof="0" dirty="0" smtClean="0"/>
              <a:t> comme les approches standard</a:t>
            </a:r>
          </a:p>
          <a:p>
            <a:r>
              <a:rPr lang="fr-FR" baseline="0" noProof="0" dirty="0" smtClean="0"/>
              <a:t>Je pense même que, au contraire l'alliance pour la CSA peut verrouiller les choses en se limitant à vouloir les intégrer et les mesurer </a:t>
            </a:r>
          </a:p>
          <a:p>
            <a:endParaRPr lang="fr-FR" baseline="0" noProof="0" dirty="0" smtClean="0"/>
          </a:p>
          <a:p>
            <a:r>
              <a:rPr lang="fr-FR" baseline="0" noProof="0" dirty="0" smtClean="0"/>
              <a:t>Peut-être l'expliquer ainsi pour ensuite proposer de s'en remettre à des cas plus précis </a:t>
            </a:r>
          </a:p>
          <a:p>
            <a:endParaRPr lang="es-C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EA96D-5C29-460E-9368-495F30F01F1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2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31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1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7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939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D4F9D-141F-4E88-800F-16AABB2B19BB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B1F51E-9C87-447E-A9EA-D141E6DF0E5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6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45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26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36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1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3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38F0-6B33-471F-8159-5B82F274174F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356E-8DDF-443F-B1DE-27761AF9935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5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3.jpeg"/><Relationship Id="rId5" Type="http://schemas.openxmlformats.org/officeDocument/2006/relationships/image" Target="../media/image22.jpeg"/><Relationship Id="rId10" Type="http://schemas.openxmlformats.org/officeDocument/2006/relationships/image" Target="../media/image12.emf"/><Relationship Id="rId4" Type="http://schemas.openxmlformats.org/officeDocument/2006/relationships/image" Target="../media/image21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7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0.jpeg"/><Relationship Id="rId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12.em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1.jpeg"/><Relationship Id="rId7" Type="http://schemas.openxmlformats.org/officeDocument/2006/relationships/slide" Target="slide4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Relationship Id="rId9" Type="http://schemas.openxmlformats.org/officeDocument/2006/relationships/slide" Target="slide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4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0" descr="http://web.catie.ac.cr/intranet/img2.jpg"/>
          <p:cNvPicPr/>
          <p:nvPr/>
        </p:nvPicPr>
        <p:blipFill>
          <a:blip r:embed="rId3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11" y="2636912"/>
            <a:ext cx="6987549" cy="3500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es-CR" noProof="0" dirty="0" smtClean="0"/>
              <a:t>Agricultura cl</a:t>
            </a:r>
            <a:r>
              <a:rPr lang="es-CR" dirty="0"/>
              <a:t>i</a:t>
            </a:r>
            <a:r>
              <a:rPr lang="es-CR" noProof="0" dirty="0" smtClean="0"/>
              <a:t>máticamente inteligente:</a:t>
            </a:r>
            <a:br>
              <a:rPr lang="es-CR" noProof="0" dirty="0" smtClean="0"/>
            </a:br>
            <a:r>
              <a:rPr lang="es-CR" noProof="0" dirty="0" smtClean="0"/>
              <a:t>conceptos, retos y perspectivas </a:t>
            </a:r>
            <a:br>
              <a:rPr lang="es-CR" noProof="0" dirty="0" smtClean="0"/>
            </a:br>
            <a:endParaRPr lang="es-C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200800" cy="936104"/>
          </a:xfrm>
        </p:spPr>
        <p:txBody>
          <a:bodyPr>
            <a:normAutofit fontScale="85000" lnSpcReduction="10000"/>
          </a:bodyPr>
          <a:lstStyle/>
          <a:p>
            <a:r>
              <a:rPr lang="es-CR" noProof="0" dirty="0" smtClean="0">
                <a:solidFill>
                  <a:schemeClr val="tx1"/>
                </a:solidFill>
              </a:rPr>
              <a:t>Jean-François Le Coq, </a:t>
            </a:r>
            <a:r>
              <a:rPr lang="es-CR" dirty="0">
                <a:solidFill>
                  <a:schemeClr val="tx1"/>
                </a:solidFill>
              </a:rPr>
              <a:t>Bruno Rapidel, Abigaïl </a:t>
            </a:r>
            <a:r>
              <a:rPr lang="es-CR" noProof="0" dirty="0" smtClean="0">
                <a:solidFill>
                  <a:schemeClr val="tx1"/>
                </a:solidFill>
              </a:rPr>
              <a:t>Fallot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CIRAD</a:t>
            </a:r>
          </a:p>
        </p:txBody>
      </p:sp>
      <p:pic>
        <p:nvPicPr>
          <p:cNvPr id="10" name="Image 9" descr="D:\donnees\uti\prive\Documents\beauquin-juarezc\INTERNE\Logo IFAC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6291321"/>
            <a:ext cx="779363" cy="38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formation-elevage-suds.cirad.fr/var/formelevage/storage/images/media/logos/logo-cirad-avec-texte/32233-1-fre-FR/logo-cirad-avec-texte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624"/>
            <a:ext cx="1800200" cy="115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D:\donnees\uti\prive\Documents\beauquin-juarezc\TECHNIQUE-SCIENTIFIQUE\PROGRAMMATION 2015\COP21\Logos\LOGO COP2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06" y="6040338"/>
            <a:ext cx="50927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50064" y="450912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366FF"/>
                </a:solidFill>
              </a:rPr>
              <a:t>Seminario-Taller Nacional </a:t>
            </a:r>
          </a:p>
          <a:p>
            <a:pPr algn="ctr"/>
            <a:r>
              <a:rPr lang="es-ES" b="1" dirty="0">
                <a:solidFill>
                  <a:srgbClr val="3366FF"/>
                </a:solidFill>
              </a:rPr>
              <a:t>Agricultura y Cambio Climático en El Salvador: </a:t>
            </a:r>
            <a:br>
              <a:rPr lang="es-ES" b="1" dirty="0">
                <a:solidFill>
                  <a:srgbClr val="3366FF"/>
                </a:solidFill>
              </a:rPr>
            </a:br>
            <a:r>
              <a:rPr lang="es-ES" b="1" dirty="0">
                <a:solidFill>
                  <a:srgbClr val="3366FF"/>
                </a:solidFill>
              </a:rPr>
              <a:t>Desafíos Nacionales y Perspectivas Hacia la </a:t>
            </a:r>
            <a:r>
              <a:rPr lang="es-ES" b="1" dirty="0" smtClean="0">
                <a:solidFill>
                  <a:srgbClr val="3366FF"/>
                </a:solidFill>
              </a:rPr>
              <a:t>COP-21</a:t>
            </a:r>
            <a:endParaRPr lang="es-ES" b="1" dirty="0">
              <a:solidFill>
                <a:srgbClr val="3366FF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71" y="116632"/>
            <a:ext cx="1028080" cy="10466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99592" y="5577656"/>
            <a:ext cx="7038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3366FF"/>
                </a:solidFill>
              </a:rPr>
              <a:t>12 de Mayo, 2015 | </a:t>
            </a:r>
            <a:r>
              <a:rPr lang="es-ES" b="1" dirty="0" smtClean="0">
                <a:solidFill>
                  <a:srgbClr val="3366FF"/>
                </a:solidFill>
              </a:rPr>
              <a:t>Sede </a:t>
            </a:r>
            <a:r>
              <a:rPr lang="es-ES" b="1" dirty="0">
                <a:solidFill>
                  <a:srgbClr val="3366FF"/>
                </a:solidFill>
              </a:rPr>
              <a:t>del IICA, Santa </a:t>
            </a:r>
            <a:r>
              <a:rPr lang="es-ES" b="1" dirty="0" smtClean="0">
                <a:solidFill>
                  <a:srgbClr val="3366FF"/>
                </a:solidFill>
              </a:rPr>
              <a:t>Tecla, Salvador</a:t>
            </a:r>
            <a:endParaRPr lang="es-ES" b="1" dirty="0">
              <a:solidFill>
                <a:srgbClr val="3366FF"/>
              </a:solidFill>
            </a:endParaRPr>
          </a:p>
        </p:txBody>
      </p:sp>
      <p:pic>
        <p:nvPicPr>
          <p:cNvPr id="24" name="Image 23" descr="logo-red-pp-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36" y="334267"/>
            <a:ext cx="1749552" cy="542544"/>
          </a:xfrm>
          <a:prstGeom prst="rect">
            <a:avLst/>
          </a:prstGeom>
        </p:spPr>
      </p:pic>
      <p:pic>
        <p:nvPicPr>
          <p:cNvPr id="27" name="Imagen 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229266"/>
            <a:ext cx="734571" cy="602121"/>
          </a:xfrm>
          <a:prstGeom prst="rect">
            <a:avLst/>
          </a:prstGeom>
        </p:spPr>
      </p:pic>
      <p:pic>
        <p:nvPicPr>
          <p:cNvPr id="29" name="Imagen 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6283540"/>
            <a:ext cx="946956" cy="336555"/>
          </a:xfrm>
          <a:prstGeom prst="rect">
            <a:avLst/>
          </a:prstGeom>
        </p:spPr>
      </p:pic>
      <p:pic>
        <p:nvPicPr>
          <p:cNvPr id="30" name="Imagen 5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6237312"/>
            <a:ext cx="774340" cy="336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2" descr="data:image/png;base64,iVBORw0KGgoAAAANSUhEUgAAAWQAAACOCAMAAAAxbYJCAAAAw1BMVEX///8BVIgAUocAT4UATIMASoIASIEAUIUAToUARoDq8fYVW41yoL0AVorU3+e8z93g6vDE1uIAQ36yxdTu9Pj3+vzb4+ojYpGQrsWIqMBtlLIAQH3z9/qbtMi/0N3N2uRojq2CorukvM4AOnlRf6R4mrZLfqNeiqutwdI8cpsoZpN8qMIAOHlEdp6escVYhqk6apWQs8phj69Si65mk7GIrMW60t8ALnW1wtEwdp8ca5lOeZ+Mo7s8gKcLZpV/m7YAKXLK+MAyAAAgAElEQVR4nO1daZebOLMGCbG2MWa3zWJo014SjzvbnZl03pn7/3/VlbANEirbuJP3nPshdWaSThuDeFSqXSVF+U2/6Tf9pt/0m37Tb/p/QKENUChckkGX2NnNu3qUwltXDCmSHhC9423+f1K2d2RCuXBNAlzioNmVO7rbxYHedDKZOPtDM/VGDmQ1GTzAuPaAh8gri7z6vD7sXl9fd4f15yovSvtX3PgRmlpIJlMYxswHLjES8HZlk5jExAiplBDCmo52+RiODvXhE6yfBdku0pdENXWiYYzbW9K/NaKbavKSFg8ts5+kI1YlwhvxElO+RCU5cLN6T0w0vNIguLn/RjkZfk//KZBnVaLpGpZGw+ZepZNPtH31S5bKCPJ0YBRWwV9iS6/fgiyvuelEh96JkmZBUyLQXvrqT4A83Vi6hvo7Yh23s61xD0FIs/TV9N3PeIAqAEG0F1ROqgGwmcfhncKjfwXidt4ON/WkUvrSV94LstuYlnF+E9yuU/zy1xqreF3M6T8xcrqVibCFqvh9jxlPkQMAQ+bCNQmEnSQwXQeaC25WkpsacCGLpHeBHAUHvxuI87pYUFjRK/1gb+6VSKk042ArKVEnjn6Wk5r/Mv3v2jGBBeCBhLktIGmBJoMbzdANNm4JJzeUemTJX38HyFG9PzGxoekY7em0/g8Vh1oaG26+rN3n1NM0u9wqibYIi7WhnkQ2tvb1fxPmFwNAYy1csgE0o0pS8T7uXYwpLx+uj6MGVMPDIDOIT8NAb2l51MwsP0zoL/Rpau0dy630ne1sMuPZXvhTLwsn5ucDaVcQsvbbBx82njxZElIAA+ESEDBf5MpwD82EdOPq6kB2wBw9CnLx2i0Hn45beVvOKrxmIJdzqgV176i92kle6Jb7r+m9HTJHZwL8ZG4ifVfcf8S7qALkKHJEtQdJC2Og9prb8vhC2jXYYsjGeQxk70jYRJ80nV7Ufu0u51HGpo8ENXGQRUE+2GqREss+vmaTxiMLb27PrGTXGkUG2Yz1mx4jiP80gd+iV1DtibNegkYes5LEL+PdFdEHTfZjIKeoXffmqlENZuiHyyTbrZXtZ4e9kfu8Kpfu/HlhL8uKmMqkUTIlfS7nHw3H2irBSbebk7uG5jsoABgIaS5/yQziMeSI91kDkl1FxPq+w5ZgNeg1OA7QxnkEZO9A2jto1C6y93Q0RrSz3DmKVJ9yKdpFVTlb5lGV5ctg9mfufZxN/8oxfYvgTduHUyU+aUBEXn69xw1JQrQTLtlA3p4m2ngzULInW8a25Yb/ECUgK0+hmXwA5K2GW4hUrSyMwqOIkVm+nJcf7acm2J/m9sVUbcVztIUSKhvDe7OINo8DpVpuiz//DQ2ECOMUbAb3H/cQxZD9RgQ160E8quqi8DoAF1nN5dMZ79pa4Du8gGpzNMjtPCJzvbVImerEpsIHb+w/5/EzWzjMOiI7B1PdllB+J/OysQ6KyZT3ZmmqiVLs3S2hE3FsX8NfPIjiHQLVlXlf7WFR7UGMTDi54OKrXz2RB5t/I0G29+1rJHTkG2seW9rCpvebZK6SW+vq+7J9ehseUlsVoVEJltAFarwpC4RJ7UWKN0F09qvToiW7Xxk6iqB3M4WJvKL2RHY8yHxoCbKXj/1owBuAMzkW5BK1jydunLxEZhKtNcTEoFaE+UQ1TBYMwkTXTYMSNnWdYLaycKscKZ9Nol35yTKswGaKob0Xdtz7jx1LW+jdfOEBBegQioLVBaIOoszOOMdclyMykRwbGg/ylMV8EPXdXpTouJ0+595kGX2lssEhhMkQHSeHRfpXWbqMyvKv9PMhob9lQOvr6S4vP8YpIUGczixV2x+ZCsbo15nMO0ASor1wCejtiTaecpQksim6jJRfeu2p/ZDGUYBqbxzINbMq0OuB0MUTRXV21Fy7PPuxWCOviyCWl04Yb1d7Qr+Jda1a63bjB8p3r9G0NDrZGeiXqT9XjvyKspSKO9DHMIXQhhwrRZPhe037BTEIVTNaXfEWR4B8EkRaoDQ6wnYVKzZyAjs3Wh7epfH1iETkznc6nXsTq/EmYKk0RGr7WCkOE9yIwLbmwwSpPUSEgCSs9kQ+lcNnsgUR9/cZWIiU7AmM8QiQzxEP46BEW4OsI7xVtlToatSQmDR3BWvkNoiyM3I2ceJ4xbLJXq0mw6TVMb8G5RByAPBKuAYMcuoChvZ9YUG5vccRSVkrOSUyFuRWqWjURiazuoyT56D42ATMhtCT/Hb0ugMhdXREJTryw8UkWmlqslumIZJf850Eq72Sv2QGqz1h/LJDTOQgOAeyOhkuYcjKHgVyK8vJfLsxjZfQsaPjc7RiEoA4DwQuo3zCxLpj+5W3JAhRM3mHsTFmjkcQYHiNU3sNf0kmrQfx8xPdAtmFZnIMyC4DBy8UT9kjMouUqZK/OsxmmD8WG44qi7Iy1gvXCd70o/K2dP5daywu99PxIhdiZDE5GkLeMjIFWVdLt8HA0OLe6ZPERQP57SNADlu9rf3IlhNqFVPHYvnS0MFY74g+eAe6JkzKHF5yUDatm8gcEyQtukcJerdBJQCs9sTIu2TiQozMc+tQ8WXX1N49kFkEm/oZe2VnqpOdX9aawTId12PvkXIdM/plVXs5+q9K8+yGu6VX6vK7Pkxj1J4Kqj3hLabSPCBojXHRvmEkenvFSL4H8oK5GjuX6qnI0fbKZj0zmEcMPD1z62px+Oc/H/7z4WV3/JHPMgBsb0+oe7jP0ueZp2HipW1e+0aWYQxB6R5VFxwd2NubCGpvPZTa5gp6GqcdtX/Fj96up1RugdzmJpGRU203zXYfy5lF76NLqygr6/mXv5vph5yu0Q8Uy28fgvU/X3KgsmWhU5VUWQuFSvU0TLR9wlD+qYoBSKUPKgEkAFsQhdCGSwbMjsxSAYgroBnUxID5r/sge2yV4dfJsoqa5zpyWbAUaUPT1k2/FUEaRNG81SNP7I9yrth1VefpbMjPObUtTH02eyZ59OavM2ZaIucn4ssuxMhilNgDvT0iqD3JEYGlWMjZ24NSAjAlch9kxgAkVcLF8hjlH9/qOkEIDwIO0/k2s+fU2rWb0+prQab/ipSszsNyXg/YOTAQC63kXnjw59RuYhykyQ7qaAJVuiEYuKDaE208W54D0ILnMnhoEIWb3EhyXweZCTt8VIomWvn7cEp0Qh0KcQ1NWQ3WNqXsGjVnnj2BTGeG/uFVpRLPB/b0DCG0L718MpnZygq5LKfxfp8kg+z/gbsMe3vCipTnwQEVeM571cIV06tG8i2Qbaa1yUz5/nFWLJdmTP0qNBEwjp8KZgC3N3i6rPgzyBRg9meds8tEmVsaCGnm8iWsp8Uh2zIOQMl7o8uw2hPmDCxpUS0eokiaB9B+E0SyKV4Bp0TugbzQWIgNbSMm38sf+z2VFQLG39gHdtOiW3d3uYCsBC20Jft3sRAwLOidzUpZHcM8Wui33uk+fYdye6K7LAcw1da/4khOwxIwKGNzSIoWoL28gfHA2OmJ5cbNTYX1lWJPjoG9w0iwArwFQ9c+mV9Zb4V96H56annFblGfC8wc6Mg47rBNbbqLttDfF8IHivuGMwZnhMTQhuSYD7zyC3GmMBJrQcFSxh7kK/YTe65uZ5rmJ7HnsHS0zpsswSJN5/PFgf4xn6f/nP5K6X8vX/L2H5S+p+0vHfpX2gjFUKmuGmSrbDXGZAZLrmI54DWGgOK+obs8v6/25KkCS5YFaTEovAArAe6BHPisuk1Z+3WlWTVbcoTnj/Qk9c6/ck//+mro8+n3prkMsD45LSdejp/4QW00FRUNK1BF+s5lOPjvKnyEtA0W3F04IyTGWKVYO7JAHWFzUkVMqoA1HXdBZjqfyqW3A10iE7JJxKHPT4h89eo8qOvyqxKXRVDbG2zqyDT98/Oj899uy8XhV15SUmuQxfIQSQrFZgEwLIXAR5Ac1FGHlQBwJacQ0Q+lqbqyrngbRBfkDR/lg2rhQJCZQYKw3kRRqFnUNaP2AOdLV+16zKrXiU50nVjOemmx5OlZwxgXf+vMyme1GPEox23RFklqpUCHdtX770j5gcaZKqo9SOuLoQ1ZnlrwWLjHifaQYGYDBjMM8o5VBG2w72yzdKcUWMiMn1y77aT3RDE/hRq+sJL96fxD1SqJ6CsnMVI6jc48mynlaxGyJW08zsolJC1EdxlWe5bAhtIlUsnyiYJnQjTTNLGBkeg/CSvqX6AIHAKZFXlQsRU36PmNIvqKeQTSdoTlChb1SF9R/o1OcM7PTHW2PrKv3DN2Bjq4m2WlRLNTtar/sIEB5i3FdQx7e68CdtJUDWq3OlTqfF41i9Xx7bBzBFOcKxLDDWBogCCzNabtZ4ptp86yonrJ6oVF3d4+XbIdTsYwrKLipBUNzX4eUpzLy82npx88Tlu4OqLyG5m7/dLyHbrGBuHJ+2SD+4EEu+GK2hNMHbmMzrqXSIgiQSS5HO/68Y9xINs+E1srsrKDabjdEz4aedJiyg8VV7kXpoMRopdv7NOZgf2KskvUsUR1Yu0ZZxo1bWLEd9Y/griN35MH3T4wbykYmnCQUzV4E1eOMBmPmpNctpzO8UiQ6RpDTqhks9Rzj9sGc7okuqz49Qn3eGBiTl4K71RAiZnT9OnyOvFZpue9TLBZrX6RKXZRKyXjuCvG6VUCudQXzFcwtycWTCykS+BSwuvEh+boO/yQ5x4CmVnWaBcoXkDlW67zy6s6o3YRBMO8BDKsxD7Fb9ELvaxT09/O89S53cxNQEl+iGYbFgBVr7pZ16iEnCxR5tjAJplBjDIE1N6DCTHOKUd6qPwxCuQ2K6QaulMrs78bupCdjpFnl0muLgOReAXtfrDvI4yoUZZ103Nh5bifMJvt8ltSibK2VKRJRdv3CORS0aeZQ/OAXnkQZZmjPZqp4QrH2RyPA5mFnzHbxWtZ86gk/Ga4Cx+6F7Az2VQ9VeMnB4fFRb91L3RJb+d9rJdV3+5Cd0Ito33qyBuRbpIH5S0HGWTQ2dWEp0gyB+kPbjmMuc2hzMAeBzLzvzZ58/ll7yBCHepeT9QXVks73obLv9iWGO95HSlBp6gvAibqGSXGyCrzj8Yu99obiabVHcohT1YU61divLztIDuExtsDg2DE7YRt015/jFF8Lr1Io4N1KZC2d0C9mMsuLB32zPAZLDbAeuHZi4pjeTqY89/b3pBlpuKBzUODM/a6aDwTwfXGYmgM3AAiFm/LDqH+4Da4aN8/pV3zgK8vg9xKKbKOy/002x8nqI84by8YTDvhWYNlI87xsDi9btSzVn0GoLfrlKmOSLalhsoa2UyPkfEvCIZkDMFusMHUphiwlYWd86AhyVuJbexhFMinGL+J5yF1JA26BC6iIfoan6m5/BC/ycyCyGTrxd7pc6+/dJqef9Xvs2a2ifl8zLwo9A4GWI16jUAxJcYcYG9PqPuWNaP5aPqA07+nuNIYkNtNUqaumyQJohxxTy3S6Ynq5vzD9Al4Dzwvpj0ttt2PX85/B72wWZkqTpXcWL8Z7a6f/Vjr6Yq3J3wdLGkRXGZAbROwEuDGQLhpOqW9xoDstpsQptuVaS539B99LKAbXtH9CnC6NNGUL3o1k18g6OvomCCOVr5GNMNg9c54rFCG1Z4Qc4C9PaHATU47PRxx5VOrJ0kzBuS2EFWJt0r1vao/aH1Mz+7Ea9qBJO+ywEisp3X7+3eRjO4HVjZtLJpmtVqtXw4PpK2vxCSEmANU7Dkop5CrXq7sgbxOez421P4GqOSVQF6YbCTH/6WvG5aN2cevg07b9Xk86WWpwSvezuZjpJcfeituh825aytl6bZJ0bGOALipUQy1exo0D8IsAvugJw/W2fCZq3PydQzIlAGotVmmdrlc+phzELr3zzjcVpwFZ2Bq7n0bDoMDvXOp+1mimgf7n5WXXHEZW4Gb4wCCg5zCMgC9PRXxl8jbIB7QvCda8Fm/069GgNzqAvz3j6mteEWFe0UQdfDNetc1+nLe2I00zVofVD/6oAyI+0WH97QT6qzGXKfIznZ+q/leR2k+G9wmLRZvwN4ev1KAWlfyYKaRTzJeJM0IkJm3yvpz+cvJJg80dXKRc71wrfsllX1a706boAKPfp5/5ANAJ+JA7gRO2Il3z1SNqbLd+2dTcFxZHGiciZUA8CZnn5facmHMgyEq4RZdRR+wl34IMqtb17y5vn5B2s5BfTCg7sbH6XB7u02ZX3U2jMo/ZZD76AXTpmfqr0IqWiR9sGxc4ADM7WEhvARWcoq2g7z779FgK6/2ulJbYHqHINP1i4iSPrs2MemkGC+XD3poOd60i+wTC9ppZ2xSGeScEwB/XH7or9qhc/uc03Zha4yZCqo9Q7AbYjA5JkhtYP+p+aDa46PpXZuRESDTBUC5N1Xj2UeHKo/eFelx4UB2CyVkAoYUrA2meNmZ/uIkZffhHx3y1GFCRLcsc5Ls1ZGRA5BLxW+CJS0q5i+RC2MerrDhSkr7JT8CZDo6tLM9W4mKKUWgX0A9tJy9MGOMRxcvfUN717KSBHLACYC+UK5b2nMN7YJZbNu259EbjVmwYExC3DyagXa0qPak/OTVkrVrFHHf7a2wESCzyTG05PVtU9XFDul/XT7olnrEWXCtmfDZR+g13Z+yNhLIBScAug97d2SrG0clX2zWh9f95GqiWCC4hZ5QCXBF7fECX3bMkHr/2QIFYGkcsGdwCDIL6x5SxzBMk7ACuMvk2t1q9DjB1rJplCZL3zeSsgoBkDmDr//Q6+4WECpMj3rb5lMdV94J7jISYw5gSYsotWUTj4yYYIG4nRS97hoDMpWRVA5Pnilsvo96cR530MZDkCmFs0rXsZUBIJfcA7q36P2ZqY5eOd/CvN9tBNyKL6ZEPGhHu2rxUhuoB10+qPY8vpC2f8sRIFMe6EVXgjrrvOwY0uVYs098UP8ZsZyC5Iy4nKDrpXknfChkzkbziXGCBd8HGeqyN6gghNWekCCVOxJxzDiOeJ9S6389DmQqw1ln5e/fv3OGifvl6Uyfu5+enr587X/+sHM+fPhAv/Y3/e2HJ+jyQ/fTH/2QWM22W7+gtpHqfZA9MBWj82EpuXCekRApDmW192glAP8UXqWOA9k41hMDGdjUOD8T5mShOXb20vxgXfYQ1t/6lXefk9FyrRReVqbUJLgPMsilphBzgHN7Qp25HKO9UgB3nXixxXuSwBZrSfGxUp4lnjjJ6+7ooI6TvZsy+UxleQ4YYae8sFbJzQkok1XkH5WmKttoy93EBMylYiUAXMkpqD3ZxHu4EoBreC2oVAjkwSKhL2psYtd12dwkvXUR9tYFpz+CYaXEJR+O/Eut7V3rAr26dhYW86ODR7yqvD1XHbbQ82RRoA4ixTPZCrQerATgSxIER2gEyNRORvvm7VB5YZ5Q+dzZyZ2XINnJHHFOAD4HWwpuHjqQZ50MqQnapZu9fu4nftdOBr09sWADLmkRQk9yqPThSgA+N4N4lQoU9A5BZiLPUCnEnw6H1SvqK0Gue3w9eUk/+EvZOGeAcB5fxzaVRq/s+xvc8/hisMzDEowvMMgp2IZAH5uHKwG4UktRxgH7f4cgM0eILT6bSox4hXtFBMYuYtERFdNqL2ynqhC76GRBp/fYbhSk46vDGRLUU30Q6ofVnuCsAGrv0UqAkmNkSxCaI0BmOnPy+fCaTEz/o8mJ9J5/+ShcIH2Ze3eiVoucF7JAFO470oLirWs2eicKB8ckLEF5g3a02JxCLkl+uBKAjw2JydcRILP6IdVfOusfdUmnq/ekusoWXlyEYt5xMZSG1DfnnNW+nKhHHrX1o3FDTtqK3K6/BmMSYptkD9y2KIghoH/vo/sI+azK/XYBQ5CZ0tSofLJn22ZHf+4yI70N14fvleyT8GWwC4/eeVKdJO6zq7GJkKaGMzfKJ9r9hgGw2hOUJbxbX0iQAkHORzub8FkVQxzzCJCZHYoO3y1LPx1m0hVp9dm7vuiYS/xdf8Ne4nRg9HpvqqPJ3wulXlDYKzzcFT4k2DgTuR+uzeOdFRuIDT1aCcB1EBluw8jug9x+/XwUDyvB6dmk9yS45TEsdgU0e7937En6gc4K1VqhW86CuqZPvpMthtWeEGqHg5xCghTI7T1aCcC3Eh5GoYGuUhLIF4mOdXNCHevefuxtYk7zDVvDyWU7RpecjLoZ6df3K1K1jx+flxYhrJH77WgjUFUlvQFY0iLG6OReL3ArnBtU8btEBotvDMhByy0GOgax7VVaLyX7qnkubbcd+km7ocDo7YXO9ys6vvLYVtR8m64nGsgVg6Hdb6EXwwKFV01Ar5dHC+AibkOkxBdjQHbbXt2HONs2m0LZGf17dyVsXDjCHQ7vaeEI9+fq2rvqrm4vBHOqd9QOnIX2mTduGheg2hPD/LDaE8qW5ZKWh4rP22Fzs21I7rhs3sjWP9N8STad6NryqLyg3lUqa/dEsyo+/+QWafdjS/HXuOJVD1bL7qPPl6/3fHU06CQkBKNFtNXuva0HMrKw0QTu2y80FwMuebgS4GVYLivQGJCpD0aV0XppoQWruuQKcz6fa19ni7409itfJzudFl9mHzh5ZR2+dh99OpfUzr50fEX1vLFW0tTeP//LJvd2XgTkUjGnFMBdWnghBNSeoAfVHp/JBXoVjQGZ9cFJoigoI5sdlcVdEVxkAxeyGJoXT9xbGLvU65nkcmBgr/9Ykw5spa5i45XLOiXddqrB84LE4nxQoIiRYvmSsQV4/Tvz5bJyU9gxILMEmbFPt/ODqhm6zo2h21OT9eZxPZCiT5wRhWK+cvaiIPL+GwdsNvPlMjlMypiV7k1uiWToKJGB9xKDbV+FGB3gKpBH+xNwag9K/I4BuQ1oI9/XDG15mFGLsDf2g4vG63aaCokPRhzIzI3q6+YuJkXIudkE4Y2nbJOlidn5GrcrsKGe6gMBA6s94XQnuYxueJ7LXeLyS+DWQ7lmFwCZ1TWgKl2qc1upKeLcbHW9sjoPKRzIi6c+D8yMm76o/rIK5n24a2Wqpv+cuIq7IXd7Vl+JSfDWDWxHiz01AbX3yO5BRlziBdTUo0Bm7gyZRVPFXfiECULcsUJ8EbHzThQNevw+KdnZhkNUWvRTUJ6fU/ZAeibV67NZkZVVmK0MuJduR2CXPbEMExQoYowOKKPzH1R7IQciyBajQGbyglom5d7HiEwcvkZASc9Wodvnj0Q78ekSzkbLnM89neci4uoyqMGqp/U2j6o/G+bNG7eiNBEsbgXjC1Z7grcn7xV+uBJAOGsE6oU+DuS2t6FXEkSS3I5qU9X6yb50CehY2RMn8+mcfjE2TBx/usiGCyPP+zvFmqrljb7066yOWMuIm8kJuHEuFtQeWNIieGSRzMjWcKvBPeJ3iYAmJzAGAOTMYkb2QXfyrFxtlR3ifHv7LKA9eZtDS09nOMg/Cu+Jny/acm9EmQovPLvB/qJ0WcjBuBWBg9WeEE+C1Z5+u+5bfbQSgG9OgN5WLS0anuTcFl6lPJ04gwVcsZNm7nq5rFnwk+tVd/HXuo3oYsb66RRUJm3Phi5Icd7qW3I6prCojbxcLmx7oS/ZcaD4VnLCBbfZCE0V4GIB0QjeSUJnTIWjQEIwGpkAQaMgHC1PyLH6aG3uHfXlm2uz+gJesNVn3r8sFdG+eGpZ9CxeL0rRO72JxwlkCgnexHa99xvPayd/+bjaE4wvWO2J251kh9C/nYqRCGw8/hhdDn1gzrljLHezKHdMTGUd3647P635+OKRzHnp/9TmGM328s7dW5w6SvJ9nlhrfNtrCqX2jaZM7vhd8KuJTRWuqD1+cHL1EX60EgA8b+N9IDNbFyUUAYcgfUflptCk6ozypQuqoPqe2nYxJx/hLHyUb+1deT5uTSnTmy71nRejVhQsb2XZYLUnlGGC4aNBsYwsUGBHPrLDE9meN+B0YDP5e0FuU77J1rEQ1nMlZ0kSPltZn+yASz9fXsc+tSnlthzn4tsF7Yu4PMaZyXZYHZTPBtbd1oO6vZUAPCZF5H1Y7Wm8gSknUK+0wqmW1oWexQhdDOqGd4LcGu26c/QPobfXMfXWhTN6znvQzz0LuShQ6xNucJsZTE/2W9mKlamgYKitYCxefDZ5y6b1wm52hXNBAEXjC3x5cerkBOqVqrDeSkNi3czNpuoPg9xa7ZYb1UrlY/0QVVRg8ANy//76gdLpzw9/P3240N/0/yPR6F9f/9P+4svfH54+PP0t2MAL0vbldxPNXGVtMeztBBDUXPZxtQdEkuEdbZzBPXBV4LqPd4Mcn06uzxwdUSunYu610HItYmWYStScuHVQXjR92V+ESMvHdiW8TKqz8GNKtspKd5of7R7YW0r+itoT1gYoUMRNqnKJ/hW1l/fsOnBVbjZVfxzkNjNs5cqaODP7oJPdGg1it1u2RSR6apd50XHMGe7V/NSvaJuzCkUxBMN2sWmkcNXlirqTGmOb20EasKe62IcQPoBCDETKVYZXegK8cu2xxE/ADl4/AXIb0kJzc20XDtbXytwcuodheyZA3iI/v3zxwtMlY/voG2WE4kkUt4GmGvtyYsy83XLvxS0f324mAjdVEMQtLCuFdtWhZFtcKYDjukIOZLb3KzAWDkebssSvNY+oqLCq9sBD1NYW8cOZ15kyqxhLXbrynUF22ehm9JdFNdyNSSVPws5dtvKo8bWAOWG3942DR4kMdh+AJS1iI9tSus2VbBc3YQNX5co5sz8BsrKiDzOatYVJHq2J6awSLOUc4zSNozzPqIyOOZDLirl5U6+eD+Fj46Tq5rDN9v4mCyasjzK5Xe0Hnpcs5n1gtScGIuXtf3AlAOeeD+OCv0LtDUBuBYaWeM3U3mt4HSk2fYg+NHrCYF4Hae4p6bQDeVsr7ren/NswN3Vy9CbaakP0PDr4+zg17wqLDBypuJDlmERLQiAS6MUIPo+r5R/s1QGPTvxJkNwd5fUAAAeSSURBVJWS7d53YsWdYGovVW+UpyjKaymGGgbp1++7/MOibEEuvlTz5HuzlQ2G8EBfAMdz1niBzJWjNWHpsjvdI2G1J5Rhwi7CQBpI9bJXKgF69xwNTnRZgULpJ0Fu23UbSZjtDeuH4uyUg/NKvRIHWmXRrE4XLy9PX56Omx/5FNQos/bEanZeOGMWvTnpe+tO1YNcTKwOjS9QoAzaVct6Dy6A4yZsYPNk+i+RFtKpoOzwR3yYOs7qszLfpM9lbJoqkkTGOGrowiAOMbS1cmwb/B1Zl0Kyuv0toGOCOgjwwyUtgw4htjP4/EqbZG7CBp0Z4CV1etaF7l5AL5GOXmU9EjHRA/ejEvjLnHr1lUEvSx4/sKJw2G6UGRXsmGyUA8HUsx7Tyl7ub6wOKwHgyNgg/yaBDNvm3BkAQ+ODU3vImbR0wQ3hM8HhZIphT6a0z8puawx8z91RCUof6uQ2SVjFwOaxOKx3pGxs4oOSB3TdUklxcNt4Fp5AWTKOMpB9xPeHT9m1RIEqVSXDxY19NBQNjiZy+3Q5Poa23XaPOFNXq1aW7j8yO5sLoZhN0vMuYzcWHq78Xbgtj5GzjhhvmVozPsvrNexQETxXE2W3nJamypKsLLOOblcYKtfWqMaLWxd0EYa12eHQ/gINuLAvXBkGuLm8wc1yGOA4qru7E2dM0JB9ojteU9bh0YpOT0Oa2YzbXxgvTA0hU9Pj+rmONdXLdSeKDswKR3drVuGckiBjrpS0DG895HcNeva8n9Ohh8TtxLlZDvMekJUp22VHBc8sSLJs/jHomxhoZB3c25kVbtctF0+2AU6UVy2u/V101GtWx0zvee/h4AlaovEFl7TIjbGGoQvIzeSOKRs6Ipy/czsvCIiLEVuKp63SdKZaQ5XfRjhC0dCT1fT6iveCjaNj1gJt7b6E3j6Pl6/RgkWQCRqF8ZX2zCovqa4EOSXDcNiqBYoOcdu3hie3cv7O7bO2AVNnzL7tWduMQtNcT1WjhThWhHXnUBXxUJhHcVEdJjoLsaH1jiR24hRZpiz8VfRKGqbp8eR+fXsIexlCJQDYihrJ52kMyzKApCK3boZ1eVwO9s5WqXeCzFw+eqlRHZYF0BwaGVhXk93nqv6rKGZFUdTVZucgXTu/vZZnDnXvND9ym2hibd22jS9ORkh08CgR0S4AGm6qcBJg6NXIzgiHz9D24PYE3dk1+16QqXHL1hHWVrDdz5DWrPa0LY3olq6ZvFnetn+JUmIq/3wsAsthrclUshuzzxaMyIh6599xak+RDRUpCHfsbyVxK/fe5PaYIZBH7nddt+daTF6NK4e5a4c/dqZq+L6JElkTZfXKJfqUBUC/n5rsjeo8OgMZWagEyGBvD+r5KV2qi+5Iw03C0L7jdq7dY0tgQCOa/pwo1dFlgx9ArYDbM2VTUc9luIKNXVR5DsK2UraHaaF78YozwYkIIbcJFwvIao+R1NlaP3JJigX3qTnkAe6g1XvlMD8DslIm1zO1CMfTxKvTOK/fVE8yqhBpomhnIPKd1WMhLRm3k9kDn4WF3CZcB2HAjtJ+eDHWD/PtrJxu08bh304ffJ8byd0dwj8FMp1rcJOcSjRWxrX352X6159Lc2+HLN6ABC6k9hLzYVCL+GJk53pY7Qm5zRjuqX5FGMnJEYRbJaITzL+aPgxrcCO52xjj50CmkimRXxvtyznG68jSGje3g8B5sz+x7k2vRyEig4tzXp/sR2/RAI8SEbfZXKnkvPaIdFTY3Rg6MsKhJvc45GdBVrJKijJRrnGJufB8ks5yxQ6ThXsIqQHnDvotkXapmsb8TkSopytqT6g3BpfWjUMejiOydEhqusGVHt1vjAEc3/kYyHR9Hv2BYJu87hBe2Eu/TOsaO9TltdkmyHkuMyK2Vg8E72C1J+gdWO3dKjA43C8B0iWvmSuuse6qE+ABj4JMp/UgwsziqVQbHF6Uw/aPZ98vvMILiKrJp07660f2MNsqRGJJD5g1UdGNmYwO93hZ1mxccc2Ixhi/BGS6jte+JDToe82WQei6x3jxvAolaxqZ/vGxbeJw/l1ouDk8cvFEd06GPN6Wy0BbBs6LGXFExi8CmfrZC11kVLQPaod8imNv8z8HnOTJYOQ6GRkX7Qg+QUssw4Rze8PQzpDm/o1cHQLCzFyQdHLfT/1lILMehXufxxkx1E1CNMxiOsKDEPG/1w+e1nilp/rA3QJNSvF0J4gK52oBLNLkGeKa/oxoivsrQVbY3py9RozryUM2ZmTq2j5/cMtAS/BBf0J+DM7tjdgFEi0IXHCFEbAKODNRHyHxfi3ICmsHeXSwrhkgRxkawckGKL8YQzZBBhrSQO+8YumSvunfbXKPqm7iPsHc/mToO0CmcR1ERp0MBawS7adAbscbVC+JY+in48kZaYRY2Nm/VMWDcpijPHl93Sdnci4kZKBj4JLJBI3c/OgFi7fXpP3KZMK+miRvYAwz0CcX0saEXPBEop/j5H7IbrlNq8XnzWbzeVGl29J9HwN3FDEKL1s3zuR50fAa6QrvkVaF4TnlzL4aXvlin5MePP4KeQA9uLP4N/2m3/SbftNv+k2/mv4PVx7cslmQE58AAAAASUVORK5CYII="/>
          <p:cNvSpPr>
            <a:spLocks noChangeAspect="1" noChangeArrowheads="1"/>
          </p:cNvSpPr>
          <p:nvPr/>
        </p:nvSpPr>
        <p:spPr bwMode="auto">
          <a:xfrm>
            <a:off x="155575" y="-1493838"/>
            <a:ext cx="7810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2" name="Picture 4" descr="http://www.amigosilopango.org/wp-content/uploads/2013/09/iica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075" y="6294101"/>
            <a:ext cx="760445" cy="3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2708920"/>
            <a:ext cx="3528392" cy="72008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Retos técnicos</a:t>
            </a:r>
            <a:endParaRPr lang="es-ES_tradnl" sz="3600" dirty="0"/>
          </a:p>
        </p:txBody>
      </p:sp>
      <p:sp>
        <p:nvSpPr>
          <p:cNvPr id="1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10</a:t>
            </a:fld>
            <a:endParaRPr lang="fr-FR" dirty="0"/>
          </a:p>
        </p:txBody>
      </p:sp>
      <p:pic>
        <p:nvPicPr>
          <p:cNvPr id="21" name="Image 20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3" name="Image 22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èche gauche 2">
            <a:hlinkClick r:id="rId6" action="ppaction://hlinksldjump"/>
          </p:cNvPr>
          <p:cNvSpPr/>
          <p:nvPr/>
        </p:nvSpPr>
        <p:spPr>
          <a:xfrm flipH="1">
            <a:off x="8460432" y="6021288"/>
            <a:ext cx="458291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dirty="0" smtClean="0"/>
              <a:t>Agro-ecología: </a:t>
            </a:r>
            <a:endParaRPr lang="es-ES_tradnl" sz="3600" dirty="0"/>
          </a:p>
        </p:txBody>
      </p:sp>
      <p:pic>
        <p:nvPicPr>
          <p:cNvPr id="9" name="Image 8" descr="D:\donnees\uti\prive\Documents\beauquin-juarezc\INTERNE\Logo IFA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581" y="138416"/>
            <a:ext cx="424237" cy="29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D:\donnees\uti\prive\Documents\beauquin-juarezc\TECHNIQUE-SCIENTIFIQUE\PROGRAMMATION 2015\COP21\Logos\LOGO COP2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-5298"/>
            <a:ext cx="360040" cy="62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7" descr="C:\Users\Juan Medina\Downloads\@logoAmb-Honduras-RVB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82" y="55232"/>
            <a:ext cx="377099" cy="41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2" descr="Descripción: Descripción: Descripción: Descripción: http://www.catie.ac.cr/BancoMedios/Imagenes/LogoCatie_emai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803" y="134526"/>
            <a:ext cx="763615" cy="29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Screen Shot 2015-05-02 at 10.59.5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64" y="2276872"/>
            <a:ext cx="1949055" cy="238818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24103" y="1700808"/>
            <a:ext cx="470002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Principios: </a:t>
            </a:r>
          </a:p>
          <a:p>
            <a:r>
              <a:rPr lang="es-ES_tradnl" sz="2400" dirty="0" smtClean="0"/>
              <a:t>	Diversidad</a:t>
            </a:r>
          </a:p>
          <a:p>
            <a:r>
              <a:rPr lang="es-ES_tradnl" sz="2400" dirty="0" smtClean="0"/>
              <a:t>	Eficiencia en uso de recursos</a:t>
            </a:r>
          </a:p>
          <a:p>
            <a:r>
              <a:rPr lang="es-ES_tradnl" sz="2400" dirty="0" smtClean="0"/>
              <a:t>	Reciclaje</a:t>
            </a:r>
          </a:p>
          <a:p>
            <a:r>
              <a:rPr lang="es-ES_tradnl" sz="2400" dirty="0" smtClean="0"/>
              <a:t>	Regeneración natural</a:t>
            </a:r>
          </a:p>
          <a:p>
            <a:r>
              <a:rPr lang="es-ES_tradnl" sz="2400" dirty="0" smtClean="0"/>
              <a:t>	Sinergias</a:t>
            </a:r>
            <a:endParaRPr lang="es-ES_tradnl" sz="2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692" y="4077072"/>
            <a:ext cx="1247324" cy="21844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725277" y="4077072"/>
            <a:ext cx="44552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Metas:</a:t>
            </a:r>
          </a:p>
          <a:p>
            <a:r>
              <a:rPr lang="es-ES_tradnl" sz="2400" dirty="0" smtClean="0"/>
              <a:t>Aumentar sosteniblemente la producción </a:t>
            </a:r>
          </a:p>
          <a:p>
            <a:r>
              <a:rPr lang="es-ES_tradnl" sz="2400" dirty="0" smtClean="0"/>
              <a:t>Adaptarse al cambio climático</a:t>
            </a:r>
          </a:p>
          <a:p>
            <a:r>
              <a:rPr lang="es-ES_tradnl" sz="2400" dirty="0" smtClean="0"/>
              <a:t>Mitigar el calentamiento global</a:t>
            </a:r>
            <a:endParaRPr lang="es-ES_tradnl" sz="2400" dirty="0"/>
          </a:p>
        </p:txBody>
      </p:sp>
      <p:sp>
        <p:nvSpPr>
          <p:cNvPr id="22" name="Rectangle 21"/>
          <p:cNvSpPr/>
          <p:nvPr/>
        </p:nvSpPr>
        <p:spPr>
          <a:xfrm>
            <a:off x="3419872" y="764704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ES_tradnl" sz="2800" dirty="0">
                <a:solidFill>
                  <a:prstClr val="black"/>
                </a:solidFill>
                <a:ea typeface="+mj-ea"/>
                <a:cs typeface="+mj-cs"/>
              </a:rPr>
              <a:t>la aplicación de conceptos y principios ecológicos al diseño y manejo de sistemas agrícolas sostenibles</a:t>
            </a:r>
          </a:p>
        </p:txBody>
      </p:sp>
      <p:sp>
        <p:nvSpPr>
          <p:cNvPr id="2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11</a:t>
            </a:fld>
            <a:endParaRPr lang="fr-FR" dirty="0"/>
          </a:p>
        </p:txBody>
      </p:sp>
      <p:pic>
        <p:nvPicPr>
          <p:cNvPr id="28" name="Image 27" descr="http://formation-elevage-suds.cirad.fr/var/formelevage/storage/images/media/logos/logo-cirad-avec-texte/32233-1-fre-FR/logo-cirad-avec-texte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30" name="Image 29" descr="logo-red-pp-al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31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s-ES_tradnl" sz="2800" dirty="0" smtClean="0"/>
              <a:t>Agro-ecología: lecciones aprendidas en 20 años de experiencia alrededor del mundo </a:t>
            </a:r>
            <a:br>
              <a:rPr lang="es-ES_tradnl" sz="2800" dirty="0" smtClean="0"/>
            </a:br>
            <a:r>
              <a:rPr lang="es-ES_tradnl" sz="2200" i="1" dirty="0" smtClean="0"/>
              <a:t>(P. </a:t>
            </a:r>
            <a:r>
              <a:rPr lang="es-ES_tradnl" sz="2200" i="1" dirty="0" err="1" smtClean="0"/>
              <a:t>Tittonell</a:t>
            </a:r>
            <a:r>
              <a:rPr lang="es-ES_tradnl" sz="2200" i="1" dirty="0" smtClean="0"/>
              <a:t>, CSA 2015, Montpellier)</a:t>
            </a:r>
            <a:endParaRPr lang="es-ES_tradnl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3491880" y="1988840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2000" dirty="0" smtClean="0"/>
              <a:t>Ofrece soluciones climáticamente inteligentes para la agricultura familiar alrededor del mundo, pero como implementarla a gran escala? </a:t>
            </a:r>
          </a:p>
          <a:p>
            <a:pPr marL="285750" indent="-285750">
              <a:buFont typeface="Arial"/>
              <a:buChar char="•"/>
            </a:pPr>
            <a:endParaRPr lang="es-ES_tradnl" sz="2000" dirty="0" smtClean="0"/>
          </a:p>
          <a:p>
            <a:pPr marL="285750" indent="-285750">
              <a:buFont typeface="Arial"/>
              <a:buChar char="•"/>
            </a:pPr>
            <a:r>
              <a:rPr lang="es-ES_tradnl" sz="2000" dirty="0" smtClean="0"/>
              <a:t>No es tanto el desafío técnico, sino el que se relaciona con la organización social, que requiere soporte</a:t>
            </a:r>
          </a:p>
          <a:p>
            <a:pPr marL="285750" indent="-285750">
              <a:buFont typeface="Arial"/>
              <a:buChar char="•"/>
            </a:pPr>
            <a:endParaRPr lang="es-ES_tradnl" sz="2000" dirty="0" smtClean="0"/>
          </a:p>
          <a:p>
            <a:pPr marL="285750" indent="-285750">
              <a:buFont typeface="Arial"/>
              <a:buChar char="•"/>
            </a:pPr>
            <a:r>
              <a:rPr lang="es-ES_tradnl" sz="2000" dirty="0" smtClean="0"/>
              <a:t>Los principios de agroecología deberían de guiar también la concepción de la agricultura a gran escala. </a:t>
            </a:r>
          </a:p>
        </p:txBody>
      </p:sp>
      <p:pic>
        <p:nvPicPr>
          <p:cNvPr id="17" name="Image 16" descr="Cabrucas in Barro Preto Bah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916832"/>
            <a:ext cx="2887200" cy="4608512"/>
          </a:xfrm>
          <a:prstGeom prst="rect">
            <a:avLst/>
          </a:prstGeom>
        </p:spPr>
      </p:pic>
      <p:sp>
        <p:nvSpPr>
          <p:cNvPr id="18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12</a:t>
            </a:fld>
            <a:endParaRPr lang="fr-FR" dirty="0"/>
          </a:p>
        </p:txBody>
      </p:sp>
      <p:pic>
        <p:nvPicPr>
          <p:cNvPr id="16" name="Image 15" descr="http://formation-elevage-suds.cirad.fr/var/formelevage/storage/images/media/logos/logo-cirad-avec-texte/32233-1-fre-FR/logo-cirad-avec-text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0" name="Image 19" descr="logo-red-pp-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Screen Shot 2015-05-02 at 09.18.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46374"/>
            <a:ext cx="4425633" cy="3798850"/>
          </a:xfrm>
          <a:prstGeom prst="rect">
            <a:avLst/>
          </a:prstGeom>
        </p:spPr>
      </p:pic>
      <p:pic>
        <p:nvPicPr>
          <p:cNvPr id="26" name="Image 25" descr="Screen Shot 2015-05-02 at 09.35.5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111" y="5398134"/>
            <a:ext cx="3811861" cy="5342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Ejemplo de opción técnica en Centro América:  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3100" dirty="0" smtClean="0"/>
              <a:t>U</a:t>
            </a:r>
            <a:r>
              <a:rPr lang="es-ES" sz="3600" dirty="0" smtClean="0"/>
              <a:t>so de árboles de sombra en el cultivo del café</a:t>
            </a:r>
            <a:endParaRPr lang="es-ES" sz="3600" dirty="0"/>
          </a:p>
        </p:txBody>
      </p:sp>
      <p:pic>
        <p:nvPicPr>
          <p:cNvPr id="17" name="Image 16" descr="Screen Shot 2015-05-02 at 09.19.35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10" r="-18661"/>
          <a:stretch/>
        </p:blipFill>
        <p:spPr>
          <a:xfrm>
            <a:off x="5256000" y="1440000"/>
            <a:ext cx="4350462" cy="39874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19672" y="1844824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Sombra de </a:t>
            </a:r>
            <a:r>
              <a:rPr lang="es-ES" sz="2400" i="1" dirty="0" smtClean="0">
                <a:solidFill>
                  <a:srgbClr val="FF0000"/>
                </a:solidFill>
              </a:rPr>
              <a:t>Inga </a:t>
            </a:r>
            <a:r>
              <a:rPr lang="es-ES" sz="2400" i="1" dirty="0" err="1" smtClean="0">
                <a:solidFill>
                  <a:srgbClr val="FF0000"/>
                </a:solidFill>
              </a:rPr>
              <a:t>densiflora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4088" y="1887972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Pleno sol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5085184"/>
            <a:ext cx="100811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i="1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04448" y="5580856"/>
            <a:ext cx="432048" cy="224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i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5373216"/>
            <a:ext cx="432048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i="1" dirty="0">
              <a:solidFill>
                <a:srgbClr val="000000"/>
              </a:solidFill>
            </a:endParaRPr>
          </a:p>
        </p:txBody>
      </p:sp>
      <p:pic>
        <p:nvPicPr>
          <p:cNvPr id="27" name="Image 26" descr="Screen Shot 2015-05-02 at 09.35.5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227" y="5398616"/>
            <a:ext cx="3811861" cy="53425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436096" y="5805264"/>
            <a:ext cx="372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Fuente</a:t>
            </a:r>
            <a:r>
              <a:rPr lang="es-ES" dirty="0" smtClean="0"/>
              <a:t>: Siles et al., </a:t>
            </a:r>
            <a:r>
              <a:rPr lang="es-ES" i="1" dirty="0" err="1" smtClean="0"/>
              <a:t>Agrofor</a:t>
            </a:r>
            <a:r>
              <a:rPr lang="es-ES" i="1" dirty="0" smtClean="0"/>
              <a:t> </a:t>
            </a:r>
            <a:r>
              <a:rPr lang="es-ES" i="1" dirty="0" err="1" smtClean="0"/>
              <a:t>Syst</a:t>
            </a:r>
            <a:r>
              <a:rPr lang="es-ES" dirty="0" smtClean="0"/>
              <a:t>, 2010</a:t>
            </a:r>
            <a:endParaRPr lang="es-ES" dirty="0"/>
          </a:p>
        </p:txBody>
      </p:sp>
      <p:sp>
        <p:nvSpPr>
          <p:cNvPr id="29" name="ZoneTexte 28"/>
          <p:cNvSpPr txBox="1"/>
          <p:nvPr/>
        </p:nvSpPr>
        <p:spPr>
          <a:xfrm>
            <a:off x="107504" y="589991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FF0000"/>
                </a:solidFill>
              </a:rPr>
              <a:t>=&gt; La sombra permite adaptarse a altas temperaturas del aire</a:t>
            </a:r>
            <a:endParaRPr lang="es-ES" sz="2200" b="1" dirty="0">
              <a:solidFill>
                <a:srgbClr val="FF0000"/>
              </a:solidFill>
            </a:endParaRPr>
          </a:p>
        </p:txBody>
      </p:sp>
      <p:sp>
        <p:nvSpPr>
          <p:cNvPr id="3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es-ES" smtClean="0"/>
              <a:t>13</a:t>
            </a:fld>
            <a:endParaRPr lang="es-ES" dirty="0"/>
          </a:p>
        </p:txBody>
      </p:sp>
      <p:pic>
        <p:nvPicPr>
          <p:cNvPr id="34" name="Image 33" descr="http://formation-elevage-suds.cirad.fr/var/formelevage/storage/images/media/logos/logo-cirad-avec-texte/32233-1-fre-FR/logo-cirad-avec-text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36" name="Image 35" descr="logo-red-pp-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37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486712" cy="504056"/>
          </a:xfrm>
        </p:spPr>
        <p:txBody>
          <a:bodyPr>
            <a:noAutofit/>
          </a:bodyPr>
          <a:lstStyle/>
          <a:p>
            <a:r>
              <a:rPr lang="es-ES" sz="1600" b="1" dirty="0" smtClean="0"/>
              <a:t>Ejemplo de opción técnica en Centroamérica:  </a:t>
            </a: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400" b="1" dirty="0" smtClean="0"/>
              <a:t>U</a:t>
            </a:r>
            <a:r>
              <a:rPr lang="es-ES" sz="1600" b="1" dirty="0" smtClean="0"/>
              <a:t>so de árboles de sombra en el cultivo del café</a:t>
            </a:r>
            <a:endParaRPr lang="es-ES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057" y="1124744"/>
            <a:ext cx="7588415" cy="5040560"/>
          </a:xfrm>
          <a:prstGeom prst="rect">
            <a:avLst/>
          </a:prstGeom>
        </p:spPr>
      </p:pic>
      <p:sp>
        <p:nvSpPr>
          <p:cNvPr id="30" name="Forme libre 29"/>
          <p:cNvSpPr/>
          <p:nvPr/>
        </p:nvSpPr>
        <p:spPr>
          <a:xfrm>
            <a:off x="2302030" y="1916832"/>
            <a:ext cx="6274843" cy="3471693"/>
          </a:xfrm>
          <a:custGeom>
            <a:avLst/>
            <a:gdLst>
              <a:gd name="connsiteX0" fmla="*/ 0 w 6264322"/>
              <a:gd name="connsiteY0" fmla="*/ 0 h 3739486"/>
              <a:gd name="connsiteX1" fmla="*/ 2702257 w 6264322"/>
              <a:gd name="connsiteY1" fmla="*/ 450376 h 3739486"/>
              <a:gd name="connsiteX2" fmla="*/ 4776716 w 6264322"/>
              <a:gd name="connsiteY2" fmla="*/ 832513 h 3739486"/>
              <a:gd name="connsiteX3" fmla="*/ 6264322 w 6264322"/>
              <a:gd name="connsiteY3" fmla="*/ 3739486 h 3739486"/>
              <a:gd name="connsiteX0" fmla="*/ 0 w 6264322"/>
              <a:gd name="connsiteY0" fmla="*/ 0 h 3739486"/>
              <a:gd name="connsiteX1" fmla="*/ 2725783 w 6264322"/>
              <a:gd name="connsiteY1" fmla="*/ 195785 h 3739486"/>
              <a:gd name="connsiteX2" fmla="*/ 4776716 w 6264322"/>
              <a:gd name="connsiteY2" fmla="*/ 832513 h 3739486"/>
              <a:gd name="connsiteX3" fmla="*/ 6264322 w 6264322"/>
              <a:gd name="connsiteY3" fmla="*/ 3739486 h 3739486"/>
              <a:gd name="connsiteX0" fmla="*/ 10521 w 6274843"/>
              <a:gd name="connsiteY0" fmla="*/ 0 h 3739486"/>
              <a:gd name="connsiteX1" fmla="*/ 0 w 6274843"/>
              <a:gd name="connsiteY1" fmla="*/ 267793 h 3739486"/>
              <a:gd name="connsiteX2" fmla="*/ 2736304 w 6274843"/>
              <a:gd name="connsiteY2" fmla="*/ 195785 h 3739486"/>
              <a:gd name="connsiteX3" fmla="*/ 4787237 w 6274843"/>
              <a:gd name="connsiteY3" fmla="*/ 832513 h 3739486"/>
              <a:gd name="connsiteX4" fmla="*/ 6274843 w 6274843"/>
              <a:gd name="connsiteY4" fmla="*/ 3739486 h 3739486"/>
              <a:gd name="connsiteX0" fmla="*/ 10521 w 6274843"/>
              <a:gd name="connsiteY0" fmla="*/ 0 h 3739486"/>
              <a:gd name="connsiteX1" fmla="*/ 0 w 6274843"/>
              <a:gd name="connsiteY1" fmla="*/ 267793 h 3739486"/>
              <a:gd name="connsiteX2" fmla="*/ 2880321 w 6274843"/>
              <a:gd name="connsiteY2" fmla="*/ 339801 h 3739486"/>
              <a:gd name="connsiteX3" fmla="*/ 4787237 w 6274843"/>
              <a:gd name="connsiteY3" fmla="*/ 832513 h 3739486"/>
              <a:gd name="connsiteX4" fmla="*/ 6274843 w 6274843"/>
              <a:gd name="connsiteY4" fmla="*/ 3739486 h 3739486"/>
              <a:gd name="connsiteX0" fmla="*/ 10521 w 6274843"/>
              <a:gd name="connsiteY0" fmla="*/ 0 h 3739486"/>
              <a:gd name="connsiteX1" fmla="*/ 0 w 6274843"/>
              <a:gd name="connsiteY1" fmla="*/ 267793 h 3739486"/>
              <a:gd name="connsiteX2" fmla="*/ 2880321 w 6274843"/>
              <a:gd name="connsiteY2" fmla="*/ 339801 h 3739486"/>
              <a:gd name="connsiteX3" fmla="*/ 4824537 w 6274843"/>
              <a:gd name="connsiteY3" fmla="*/ 771849 h 3739486"/>
              <a:gd name="connsiteX4" fmla="*/ 6274843 w 6274843"/>
              <a:gd name="connsiteY4" fmla="*/ 3739486 h 3739486"/>
              <a:gd name="connsiteX0" fmla="*/ 10521 w 6274843"/>
              <a:gd name="connsiteY0" fmla="*/ 0 h 3739486"/>
              <a:gd name="connsiteX1" fmla="*/ 0 w 6274843"/>
              <a:gd name="connsiteY1" fmla="*/ 267793 h 3739486"/>
              <a:gd name="connsiteX2" fmla="*/ 2880321 w 6274843"/>
              <a:gd name="connsiteY2" fmla="*/ 339801 h 3739486"/>
              <a:gd name="connsiteX3" fmla="*/ 4824537 w 6274843"/>
              <a:gd name="connsiteY3" fmla="*/ 771849 h 3739486"/>
              <a:gd name="connsiteX4" fmla="*/ 6274843 w 6274843"/>
              <a:gd name="connsiteY4" fmla="*/ 3739486 h 3739486"/>
              <a:gd name="connsiteX0" fmla="*/ 10521 w 6274843"/>
              <a:gd name="connsiteY0" fmla="*/ 0 h 3739486"/>
              <a:gd name="connsiteX1" fmla="*/ 0 w 6274843"/>
              <a:gd name="connsiteY1" fmla="*/ 267793 h 3739486"/>
              <a:gd name="connsiteX2" fmla="*/ 2880321 w 6274843"/>
              <a:gd name="connsiteY2" fmla="*/ 339801 h 3739486"/>
              <a:gd name="connsiteX3" fmla="*/ 4824537 w 6274843"/>
              <a:gd name="connsiteY3" fmla="*/ 771849 h 3739486"/>
              <a:gd name="connsiteX4" fmla="*/ 6274843 w 6274843"/>
              <a:gd name="connsiteY4" fmla="*/ 3739486 h 3739486"/>
              <a:gd name="connsiteX0" fmla="*/ 10521 w 6274843"/>
              <a:gd name="connsiteY0" fmla="*/ 0 h 3739486"/>
              <a:gd name="connsiteX1" fmla="*/ 0 w 6274843"/>
              <a:gd name="connsiteY1" fmla="*/ 267793 h 3739486"/>
              <a:gd name="connsiteX2" fmla="*/ 2880321 w 6274843"/>
              <a:gd name="connsiteY2" fmla="*/ 339801 h 3739486"/>
              <a:gd name="connsiteX3" fmla="*/ 4968553 w 6274843"/>
              <a:gd name="connsiteY3" fmla="*/ 915865 h 3739486"/>
              <a:gd name="connsiteX4" fmla="*/ 6274843 w 6274843"/>
              <a:gd name="connsiteY4" fmla="*/ 3739486 h 3739486"/>
              <a:gd name="connsiteX0" fmla="*/ 0 w 6274843"/>
              <a:gd name="connsiteY0" fmla="*/ 0 h 3471693"/>
              <a:gd name="connsiteX1" fmla="*/ 2880321 w 6274843"/>
              <a:gd name="connsiteY1" fmla="*/ 72008 h 3471693"/>
              <a:gd name="connsiteX2" fmla="*/ 4968553 w 6274843"/>
              <a:gd name="connsiteY2" fmla="*/ 648072 h 3471693"/>
              <a:gd name="connsiteX3" fmla="*/ 6274843 w 6274843"/>
              <a:gd name="connsiteY3" fmla="*/ 3471693 h 34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4843" h="3471693">
                <a:moveTo>
                  <a:pt x="0" y="0"/>
                </a:moveTo>
                <a:lnTo>
                  <a:pt x="2880321" y="72008"/>
                </a:lnTo>
                <a:cubicBezTo>
                  <a:pt x="3824100" y="137768"/>
                  <a:pt x="4402799" y="81458"/>
                  <a:pt x="4968553" y="648072"/>
                </a:cubicBezTo>
                <a:cubicBezTo>
                  <a:pt x="5534307" y="1214686"/>
                  <a:pt x="6026909" y="2987198"/>
                  <a:pt x="6274843" y="3471693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lipse 30"/>
          <p:cNvSpPr/>
          <p:nvPr/>
        </p:nvSpPr>
        <p:spPr>
          <a:xfrm>
            <a:off x="2240169" y="1556792"/>
            <a:ext cx="1944216" cy="187220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2" name="Connecteur droit avec flèche 31"/>
          <p:cNvCxnSpPr>
            <a:stCxn id="31" idx="6"/>
          </p:cNvCxnSpPr>
          <p:nvPr/>
        </p:nvCxnSpPr>
        <p:spPr>
          <a:xfrm>
            <a:off x="4184385" y="2492896"/>
            <a:ext cx="2088232" cy="1588"/>
          </a:xfrm>
          <a:prstGeom prst="straightConnector1">
            <a:avLst/>
          </a:prstGeom>
          <a:ln w="952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880129" y="3429000"/>
            <a:ext cx="2448272" cy="2376264"/>
          </a:xfrm>
          <a:prstGeom prst="ellipse">
            <a:avLst/>
          </a:prstGeom>
          <a:noFill/>
          <a:ln w="136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Ellipse 33"/>
          <p:cNvSpPr/>
          <p:nvPr/>
        </p:nvSpPr>
        <p:spPr>
          <a:xfrm>
            <a:off x="5120489" y="3861048"/>
            <a:ext cx="3312368" cy="1872208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5400000" flipH="1" flipV="1">
            <a:off x="6235819" y="3392996"/>
            <a:ext cx="936104" cy="1588"/>
          </a:xfrm>
          <a:prstGeom prst="straightConnector1">
            <a:avLst/>
          </a:prstGeom>
          <a:ln w="952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4112377" y="3140968"/>
            <a:ext cx="1368152" cy="792088"/>
          </a:xfrm>
          <a:prstGeom prst="straightConnector1">
            <a:avLst/>
          </a:prstGeom>
          <a:ln w="149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6344625" y="2060848"/>
            <a:ext cx="864096" cy="72008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Connecteur droit avec flèche 37"/>
          <p:cNvCxnSpPr/>
          <p:nvPr/>
        </p:nvCxnSpPr>
        <p:spPr>
          <a:xfrm rot="5400000" flipH="1" flipV="1">
            <a:off x="6992696" y="1340769"/>
            <a:ext cx="792090" cy="792088"/>
          </a:xfrm>
          <a:prstGeom prst="straightConnector1">
            <a:avLst/>
          </a:prstGeom>
          <a:ln w="952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es-ES" smtClean="0"/>
              <a:t>14</a:t>
            </a:fld>
            <a:endParaRPr lang="es-ES" dirty="0"/>
          </a:p>
        </p:txBody>
      </p:sp>
      <p:sp>
        <p:nvSpPr>
          <p:cNvPr id="16" name="ZoneTexte 15"/>
          <p:cNvSpPr txBox="1"/>
          <p:nvPr/>
        </p:nvSpPr>
        <p:spPr>
          <a:xfrm>
            <a:off x="966930" y="6272438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Lotaro</a:t>
            </a:r>
            <a:r>
              <a:rPr lang="es-ES" dirty="0" smtClean="0"/>
              <a:t>, 2014</a:t>
            </a:r>
            <a:endParaRPr lang="es-ES" dirty="0"/>
          </a:p>
        </p:txBody>
      </p:sp>
      <p:pic>
        <p:nvPicPr>
          <p:cNvPr id="26" name="Image 25" descr="http://formation-elevage-suds.cirad.fr/var/formelevage/storage/images/media/logos/logo-cirad-avec-texte/32233-1-fre-FR/logo-cirad-avec-text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8" name="Image 27" descr="logo-red-pp-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0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320480" cy="504056"/>
          </a:xfrm>
        </p:spPr>
        <p:txBody>
          <a:bodyPr>
            <a:noAutofit/>
          </a:bodyPr>
          <a:lstStyle/>
          <a:p>
            <a:r>
              <a:rPr lang="es-ES_tradnl" sz="1600" b="1" dirty="0" smtClean="0"/>
              <a:t>Ejemplo de opción técnica en Centro América:  </a:t>
            </a:r>
            <a:r>
              <a:rPr lang="es-ES_tradnl" sz="1800" b="1" dirty="0" smtClean="0"/>
              <a:t/>
            </a:r>
            <a:br>
              <a:rPr lang="es-ES_tradnl" sz="1800" b="1" dirty="0" smtClean="0"/>
            </a:br>
            <a:r>
              <a:rPr lang="es-ES_tradnl" sz="1400" b="1" dirty="0" smtClean="0"/>
              <a:t>U</a:t>
            </a:r>
            <a:r>
              <a:rPr lang="es-ES_tradnl" sz="1600" b="1" dirty="0" smtClean="0"/>
              <a:t>so de árboles de sombra en el cultivo del café</a:t>
            </a:r>
            <a:endParaRPr lang="es-ES_tradnl" sz="1600" b="1" dirty="0"/>
          </a:p>
        </p:txBody>
      </p:sp>
      <p:pic>
        <p:nvPicPr>
          <p:cNvPr id="17" name="1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132856"/>
            <a:ext cx="6552728" cy="3857655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3386503" y="2847710"/>
            <a:ext cx="969473" cy="1264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llipse 18"/>
          <p:cNvSpPr/>
          <p:nvPr/>
        </p:nvSpPr>
        <p:spPr>
          <a:xfrm>
            <a:off x="5292080" y="2847710"/>
            <a:ext cx="969473" cy="1264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Ellipse 19"/>
          <p:cNvSpPr/>
          <p:nvPr/>
        </p:nvSpPr>
        <p:spPr>
          <a:xfrm>
            <a:off x="7236296" y="2847710"/>
            <a:ext cx="969473" cy="1264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Ellipse 20"/>
          <p:cNvSpPr/>
          <p:nvPr/>
        </p:nvSpPr>
        <p:spPr>
          <a:xfrm>
            <a:off x="3386503" y="4215862"/>
            <a:ext cx="969473" cy="126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92080" y="4215862"/>
            <a:ext cx="969473" cy="126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236296" y="4215862"/>
            <a:ext cx="969473" cy="126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8282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</a:rPr>
              <a:t>Pero</a:t>
            </a:r>
            <a:r>
              <a:rPr lang="es-ES_tradnl" sz="2000" dirty="0" smtClean="0"/>
              <a:t>, …. resultados de un ensayo agroforestal en </a:t>
            </a:r>
            <a:r>
              <a:rPr lang="es-ES_tradnl" sz="2000" dirty="0" err="1" smtClean="0"/>
              <a:t>Masatepe</a:t>
            </a:r>
            <a:r>
              <a:rPr lang="es-ES_tradnl" sz="2000" dirty="0" smtClean="0"/>
              <a:t>, Nicaragua (Doctorado M. </a:t>
            </a:r>
            <a:r>
              <a:rPr lang="es-ES_tradnl" sz="2000" dirty="0" err="1" smtClean="0"/>
              <a:t>Padovan</a:t>
            </a:r>
            <a:r>
              <a:rPr lang="es-ES_tradnl" sz="2000" dirty="0" smtClean="0"/>
              <a:t>, proyecto </a:t>
            </a:r>
            <a:r>
              <a:rPr lang="es-ES_tradnl" sz="2000" dirty="0" err="1" smtClean="0"/>
              <a:t>CafAdapt</a:t>
            </a:r>
            <a:r>
              <a:rPr lang="es-ES_tradnl" sz="2000" dirty="0" smtClean="0"/>
              <a:t>, </a:t>
            </a:r>
            <a:r>
              <a:rPr lang="es-ES_tradnl" sz="2000" dirty="0" err="1" smtClean="0"/>
              <a:t>Bid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Fontagro</a:t>
            </a:r>
            <a:r>
              <a:rPr lang="es-ES_tradnl" sz="2000" dirty="0" smtClean="0"/>
              <a:t>)</a:t>
            </a:r>
            <a:endParaRPr lang="es-ES_tradnl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79512" y="3356992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Ubicación de las raíces en el suelo</a:t>
            </a:r>
            <a:endParaRPr lang="es-ES_tradnl" dirty="0"/>
          </a:p>
        </p:txBody>
      </p:sp>
      <p:sp>
        <p:nvSpPr>
          <p:cNvPr id="25" name="ZoneTexte 24"/>
          <p:cNvSpPr txBox="1"/>
          <p:nvPr/>
        </p:nvSpPr>
        <p:spPr>
          <a:xfrm>
            <a:off x="251519" y="5877272"/>
            <a:ext cx="361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</a:rPr>
              <a:t>=&gt; Todo bien, raíces exploran volúmenes distintos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sp>
        <p:nvSpPr>
          <p:cNvPr id="2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15</a:t>
            </a:fld>
            <a:endParaRPr lang="fr-FR" dirty="0"/>
          </a:p>
        </p:txBody>
      </p:sp>
      <p:pic>
        <p:nvPicPr>
          <p:cNvPr id="32" name="Image 31" descr="http://formation-elevage-suds.cirad.fr/var/formelevage/storage/images/media/logos/logo-cirad-avec-texte/32233-1-fre-FR/logo-cirad-avec-text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34" name="Image 33" descr="logo-red-pp-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35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104456" cy="504056"/>
          </a:xfrm>
        </p:spPr>
        <p:txBody>
          <a:bodyPr>
            <a:noAutofit/>
          </a:bodyPr>
          <a:lstStyle/>
          <a:p>
            <a:r>
              <a:rPr lang="fr-FR" sz="1600" dirty="0" err="1" smtClean="0"/>
              <a:t>Ejemplo</a:t>
            </a:r>
            <a:r>
              <a:rPr lang="fr-FR" sz="1600" dirty="0" smtClean="0"/>
              <a:t> de </a:t>
            </a:r>
            <a:r>
              <a:rPr lang="fr-FR" sz="1600" dirty="0" err="1" smtClean="0"/>
              <a:t>opcion</a:t>
            </a:r>
            <a:r>
              <a:rPr lang="fr-FR" sz="1600" dirty="0"/>
              <a:t> </a:t>
            </a:r>
            <a:r>
              <a:rPr lang="fr-FR" sz="1600" dirty="0" err="1" smtClean="0"/>
              <a:t>técnica</a:t>
            </a:r>
            <a:r>
              <a:rPr lang="fr-FR" sz="1600" dirty="0" smtClean="0"/>
              <a:t> en </a:t>
            </a:r>
            <a:r>
              <a:rPr lang="fr-FR" sz="1600" dirty="0"/>
              <a:t>Centro </a:t>
            </a:r>
            <a:r>
              <a:rPr lang="fr-FR" sz="1600" dirty="0" err="1" smtClean="0"/>
              <a:t>América</a:t>
            </a:r>
            <a:r>
              <a:rPr lang="fr-FR" sz="1600" dirty="0" smtClean="0"/>
              <a:t>: 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400" dirty="0" err="1"/>
              <a:t>U</a:t>
            </a:r>
            <a:r>
              <a:rPr lang="fr-FR" sz="1600" dirty="0" err="1" smtClean="0"/>
              <a:t>so</a:t>
            </a:r>
            <a:r>
              <a:rPr lang="fr-FR" sz="1600" dirty="0" smtClean="0"/>
              <a:t> de </a:t>
            </a:r>
            <a:r>
              <a:rPr lang="fr-FR" sz="1600" dirty="0" err="1" smtClean="0"/>
              <a:t>árboles</a:t>
            </a:r>
            <a:r>
              <a:rPr lang="fr-FR" sz="1600" dirty="0" smtClean="0"/>
              <a:t> de sombra en el </a:t>
            </a:r>
            <a:r>
              <a:rPr lang="fr-FR" sz="1600" dirty="0" err="1" smtClean="0"/>
              <a:t>cultivo</a:t>
            </a:r>
            <a:r>
              <a:rPr lang="fr-FR" sz="1600" dirty="0" smtClean="0"/>
              <a:t> </a:t>
            </a:r>
            <a:r>
              <a:rPr lang="fr-FR" sz="1600" dirty="0" err="1" smtClean="0"/>
              <a:t>del</a:t>
            </a:r>
            <a:r>
              <a:rPr lang="fr-FR" sz="1600" dirty="0" smtClean="0"/>
              <a:t> café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628800"/>
            <a:ext cx="7596336" cy="387898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23528" y="5517232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Problema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cuando</a:t>
            </a:r>
            <a:r>
              <a:rPr lang="fr-FR" dirty="0" smtClean="0">
                <a:solidFill>
                  <a:srgbClr val="FF0000"/>
                </a:solidFill>
              </a:rPr>
              <a:t> el </a:t>
            </a:r>
            <a:r>
              <a:rPr lang="fr-FR" dirty="0" err="1" smtClean="0">
                <a:solidFill>
                  <a:srgbClr val="FF0000"/>
                </a:solidFill>
              </a:rPr>
              <a:t>verano</a:t>
            </a:r>
            <a:r>
              <a:rPr lang="fr-FR" dirty="0" smtClean="0">
                <a:solidFill>
                  <a:srgbClr val="FF0000"/>
                </a:solidFill>
              </a:rPr>
              <a:t> es </a:t>
            </a:r>
            <a:r>
              <a:rPr lang="fr-FR" dirty="0" err="1" smtClean="0">
                <a:solidFill>
                  <a:srgbClr val="FF0000"/>
                </a:solidFill>
              </a:rPr>
              <a:t>muy</a:t>
            </a:r>
            <a:r>
              <a:rPr lang="fr-FR" dirty="0" smtClean="0">
                <a:solidFill>
                  <a:srgbClr val="FF0000"/>
                </a:solidFill>
              </a:rPr>
              <a:t> largo (2012-2013), el </a:t>
            </a:r>
            <a:r>
              <a:rPr lang="fr-FR" dirty="0" err="1" smtClean="0">
                <a:solidFill>
                  <a:srgbClr val="FF0000"/>
                </a:solidFill>
              </a:rPr>
              <a:t>sistema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agroforestal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ya</a:t>
            </a:r>
            <a:r>
              <a:rPr lang="fr-FR" dirty="0" smtClean="0">
                <a:solidFill>
                  <a:srgbClr val="FF0000"/>
                </a:solidFill>
              </a:rPr>
              <a:t> no </a:t>
            </a:r>
            <a:r>
              <a:rPr lang="fr-FR" dirty="0" err="1" smtClean="0">
                <a:solidFill>
                  <a:srgbClr val="FF0000"/>
                </a:solidFill>
              </a:rPr>
              <a:t>tiene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agua</a:t>
            </a:r>
            <a:r>
              <a:rPr lang="fr-FR" dirty="0" smtClean="0">
                <a:solidFill>
                  <a:srgbClr val="FF0000"/>
                </a:solidFill>
              </a:rPr>
              <a:t> al final </a:t>
            </a:r>
            <a:r>
              <a:rPr lang="fr-FR" dirty="0" err="1" smtClean="0">
                <a:solidFill>
                  <a:srgbClr val="FF0000"/>
                </a:solidFill>
              </a:rPr>
              <a:t>del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verano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076056" y="3933056"/>
            <a:ext cx="2160240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6" idx="3"/>
            <a:endCxn id="17" idx="3"/>
          </p:cNvCxnSpPr>
          <p:nvPr/>
        </p:nvCxnSpPr>
        <p:spPr>
          <a:xfrm flipV="1">
            <a:off x="3527376" y="4977921"/>
            <a:ext cx="1865040" cy="11394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16</a:t>
            </a:fld>
            <a:endParaRPr lang="fr-FR" dirty="0"/>
          </a:p>
        </p:txBody>
      </p:sp>
      <p:pic>
        <p:nvPicPr>
          <p:cNvPr id="22" name="Image 21" descr="http://formation-elevage-suds.cirad.fr/var/formelevage/storage/images/media/logos/logo-cirad-avec-texte/32233-1-fre-FR/logo-cirad-avec-text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4" name="Image 23" descr="logo-red-pp-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5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048" y="620688"/>
            <a:ext cx="4104456" cy="504056"/>
          </a:xfrm>
        </p:spPr>
        <p:txBody>
          <a:bodyPr>
            <a:noAutofit/>
          </a:bodyPr>
          <a:lstStyle/>
          <a:p>
            <a:r>
              <a:rPr lang="fr-FR" sz="1600" dirty="0" err="1" smtClean="0"/>
              <a:t>Ejemplo</a:t>
            </a:r>
            <a:r>
              <a:rPr lang="fr-FR" sz="1600" dirty="0" smtClean="0"/>
              <a:t> de </a:t>
            </a:r>
            <a:r>
              <a:rPr lang="fr-FR" sz="1600" dirty="0" err="1" smtClean="0"/>
              <a:t>opcion</a:t>
            </a:r>
            <a:r>
              <a:rPr lang="fr-FR" sz="1600" dirty="0"/>
              <a:t> </a:t>
            </a:r>
            <a:r>
              <a:rPr lang="fr-FR" sz="1600" dirty="0" err="1" smtClean="0"/>
              <a:t>técnica</a:t>
            </a:r>
            <a:r>
              <a:rPr lang="fr-FR" sz="1600" dirty="0" smtClean="0"/>
              <a:t> en </a:t>
            </a:r>
            <a:r>
              <a:rPr lang="fr-FR" sz="1600" dirty="0"/>
              <a:t>Centro </a:t>
            </a:r>
            <a:r>
              <a:rPr lang="fr-FR" sz="1600" dirty="0" err="1" smtClean="0"/>
              <a:t>América</a:t>
            </a:r>
            <a:r>
              <a:rPr lang="fr-FR" sz="1600" dirty="0" smtClean="0"/>
              <a:t>: 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400" dirty="0" err="1"/>
              <a:t>U</a:t>
            </a:r>
            <a:r>
              <a:rPr lang="fr-FR" sz="1600" dirty="0" err="1" smtClean="0"/>
              <a:t>so</a:t>
            </a:r>
            <a:r>
              <a:rPr lang="fr-FR" sz="1600" dirty="0" smtClean="0"/>
              <a:t> de </a:t>
            </a:r>
            <a:r>
              <a:rPr lang="fr-FR" sz="1600" dirty="0" err="1" smtClean="0"/>
              <a:t>árboles</a:t>
            </a:r>
            <a:r>
              <a:rPr lang="fr-FR" sz="1600" dirty="0" smtClean="0"/>
              <a:t> de sombra en el </a:t>
            </a:r>
            <a:r>
              <a:rPr lang="fr-FR" sz="1600" dirty="0" err="1" smtClean="0"/>
              <a:t>cultivo</a:t>
            </a:r>
            <a:r>
              <a:rPr lang="fr-FR" sz="1600" dirty="0" smtClean="0"/>
              <a:t> </a:t>
            </a:r>
            <a:r>
              <a:rPr lang="fr-FR" sz="1600" dirty="0" err="1" smtClean="0"/>
              <a:t>del</a:t>
            </a:r>
            <a:r>
              <a:rPr lang="fr-FR" sz="1600" dirty="0" smtClean="0"/>
              <a:t> café</a:t>
            </a:r>
            <a:endParaRPr lang="fr-FR" sz="160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2708920"/>
            <a:ext cx="2051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Evolución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potencial</a:t>
            </a:r>
            <a:r>
              <a:rPr lang="fr-FR" dirty="0" smtClean="0"/>
              <a:t> </a:t>
            </a:r>
            <a:r>
              <a:rPr lang="fr-FR" dirty="0" err="1" smtClean="0"/>
              <a:t>hídrico</a:t>
            </a:r>
            <a:r>
              <a:rPr lang="fr-FR" dirty="0" smtClean="0"/>
              <a:t> </a:t>
            </a:r>
            <a:r>
              <a:rPr lang="fr-FR" dirty="0" err="1" smtClean="0"/>
              <a:t>foliar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276" y="1412776"/>
            <a:ext cx="6901780" cy="376228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23528" y="551723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Problema</a:t>
            </a:r>
            <a:r>
              <a:rPr lang="fr-FR" dirty="0" smtClean="0">
                <a:solidFill>
                  <a:srgbClr val="FF0000"/>
                </a:solidFill>
              </a:rPr>
              <a:t>: …y el </a:t>
            </a:r>
            <a:r>
              <a:rPr lang="fr-FR" dirty="0" err="1" smtClean="0">
                <a:solidFill>
                  <a:srgbClr val="FF0000"/>
                </a:solidFill>
              </a:rPr>
              <a:t>cafeto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debajo</a:t>
            </a:r>
            <a:r>
              <a:rPr lang="fr-FR" dirty="0" smtClean="0">
                <a:solidFill>
                  <a:srgbClr val="FF0000"/>
                </a:solidFill>
              </a:rPr>
              <a:t> de la sombra </a:t>
            </a:r>
            <a:r>
              <a:rPr lang="fr-FR" dirty="0" err="1" smtClean="0">
                <a:solidFill>
                  <a:srgbClr val="FF0000"/>
                </a:solidFill>
              </a:rPr>
              <a:t>sufre</a:t>
            </a:r>
            <a:r>
              <a:rPr lang="fr-FR" dirty="0" smtClean="0">
                <a:solidFill>
                  <a:srgbClr val="FF0000"/>
                </a:solidFill>
              </a:rPr>
              <a:t> mas que el que </a:t>
            </a:r>
            <a:r>
              <a:rPr lang="fr-FR" dirty="0" err="1" smtClean="0">
                <a:solidFill>
                  <a:srgbClr val="FF0000"/>
                </a:solidFill>
              </a:rPr>
              <a:t>esta</a:t>
            </a:r>
            <a:r>
              <a:rPr lang="fr-FR" dirty="0" smtClean="0">
                <a:solidFill>
                  <a:srgbClr val="FF0000"/>
                </a:solidFill>
              </a:rPr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pleno</a:t>
            </a:r>
            <a:r>
              <a:rPr lang="fr-FR" dirty="0" smtClean="0">
                <a:solidFill>
                  <a:srgbClr val="FF0000"/>
                </a:solidFill>
              </a:rPr>
              <a:t> sol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228184" y="3501008"/>
            <a:ext cx="1152128" cy="12241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>
            <a:stCxn id="22" idx="3"/>
            <a:endCxn id="23" idx="3"/>
          </p:cNvCxnSpPr>
          <p:nvPr/>
        </p:nvCxnSpPr>
        <p:spPr>
          <a:xfrm flipV="1">
            <a:off x="3527376" y="4545873"/>
            <a:ext cx="2869533" cy="1433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17</a:t>
            </a:fld>
            <a:endParaRPr lang="fr-FR" dirty="0"/>
          </a:p>
        </p:txBody>
      </p:sp>
      <p:pic>
        <p:nvPicPr>
          <p:cNvPr id="26" name="Image 25" descr="http://formation-elevage-suds.cirad.fr/var/formelevage/storage/images/media/logos/logo-cirad-avec-texte/32233-1-fre-FR/logo-cirad-avec-text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8" name="Image 27" descr="logo-red-pp-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08520" y="86811"/>
            <a:ext cx="9252520" cy="697845"/>
          </a:xfrm>
        </p:spPr>
        <p:txBody>
          <a:bodyPr>
            <a:noAutofit/>
          </a:bodyPr>
          <a:lstStyle/>
          <a:p>
            <a:r>
              <a:rPr lang="es-ES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Agroforestería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agroecología, </a:t>
            </a:r>
            <a:r>
              <a:rPr lang="es-E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s-E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cuidado </a:t>
            </a:r>
            <a:r>
              <a:rPr lang="es-E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 las soluciones universales….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3971" y="918874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Ejemplos de resultados de investigaciones del PCP en café en sistemas agroforestales</a:t>
            </a:r>
            <a:endParaRPr lang="es-E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35084"/>
              </p:ext>
            </p:extLst>
          </p:nvPr>
        </p:nvGraphicFramePr>
        <p:xfrm>
          <a:off x="92922" y="1349178"/>
          <a:ext cx="8435453" cy="538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744"/>
                <a:gridCol w="3087149"/>
                <a:gridCol w="4625560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noProof="0" smtClean="0"/>
                        <a:t>Tema</a:t>
                      </a:r>
                      <a:endParaRPr lang="es-ES_tradnl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 dirty="0" smtClean="0"/>
                        <a:t>Hipótesis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smtClean="0"/>
                        <a:t>Resultado</a:t>
                      </a:r>
                      <a:endParaRPr lang="es-ES_tradnl" noProof="0"/>
                    </a:p>
                  </a:txBody>
                  <a:tcPr/>
                </a:tc>
              </a:tr>
              <a:tr h="964333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noProof="0" dirty="0" smtClean="0"/>
                        <a:t>Erosión</a:t>
                      </a:r>
                      <a:endParaRPr lang="es-ES_tradnl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La</a:t>
                      </a:r>
                      <a:r>
                        <a:rPr lang="es-ES_tradnl" sz="1600" baseline="0" noProof="0" dirty="0" smtClean="0"/>
                        <a:t> sombra permite disminuir la erosión</a:t>
                      </a:r>
                      <a:endParaRPr lang="es-ES_tradnl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El</a:t>
                      </a:r>
                      <a:r>
                        <a:rPr lang="es-ES_tradnl" sz="1600" baseline="0" noProof="0" dirty="0" smtClean="0"/>
                        <a:t> principal elemento es la plantación misma: cobertura permanente buena contra erosión. Si se aumenta la cobertura, se mitiga la erosión</a:t>
                      </a:r>
                      <a:endParaRPr lang="es-ES_tradnl" sz="1600" noProof="0" dirty="0"/>
                    </a:p>
                  </a:txBody>
                  <a:tcPr anchor="ctr"/>
                </a:tc>
              </a:tr>
              <a:tr h="99114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La sombra disminuye la energía</a:t>
                      </a:r>
                      <a:r>
                        <a:rPr lang="es-ES_tradnl" sz="1600" baseline="0" noProof="0" dirty="0" smtClean="0"/>
                        <a:t> cinética de las gotas de lluvia</a:t>
                      </a:r>
                      <a:endParaRPr lang="es-ES_tradnl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La energía cinética de las gotas de agua es casi siempre</a:t>
                      </a:r>
                      <a:r>
                        <a:rPr lang="es-ES_tradnl" sz="1600" baseline="0" noProof="0" dirty="0" smtClean="0"/>
                        <a:t> mayor debajo de los árboles que en pleno sol</a:t>
                      </a:r>
                      <a:endParaRPr lang="es-ES_tradnl" sz="1600" noProof="0" dirty="0"/>
                    </a:p>
                  </a:txBody>
                  <a:tcPr anchor="ctr"/>
                </a:tc>
              </a:tr>
              <a:tr h="1011793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noProof="0" dirty="0" smtClean="0"/>
                        <a:t>Plagas y enfermedades</a:t>
                      </a:r>
                      <a:endParaRPr lang="es-ES_tradnl" noProof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La</a:t>
                      </a:r>
                      <a:r>
                        <a:rPr lang="es-ES_tradnl" sz="1600" baseline="0" noProof="0" dirty="0" smtClean="0"/>
                        <a:t> sombra permite regular enfermedades</a:t>
                      </a:r>
                      <a:endParaRPr lang="es-ES_tradnl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Depende de las enfermedades, y muchas</a:t>
                      </a:r>
                      <a:r>
                        <a:rPr lang="es-ES_tradnl" sz="1600" baseline="0" noProof="0" dirty="0" smtClean="0"/>
                        <a:t> veces del proceso del desarrollo de la  enfermedad considerado (ej. Roya)</a:t>
                      </a:r>
                      <a:endParaRPr lang="es-ES_tradnl" sz="1600" noProof="0" dirty="0"/>
                    </a:p>
                  </a:txBody>
                  <a:tcPr anchor="ctr"/>
                </a:tc>
              </a:tr>
              <a:tr h="660764">
                <a:tc vMerge="1"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La sombra permite regular plagas</a:t>
                      </a:r>
                      <a:endParaRPr lang="es-ES_tradnl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La</a:t>
                      </a:r>
                      <a:r>
                        <a:rPr lang="es-ES_tradnl" sz="1600" baseline="0" noProof="0" dirty="0" smtClean="0"/>
                        <a:t> sombra favorece la broca, pero aumenta la eficacia del control con </a:t>
                      </a:r>
                      <a:r>
                        <a:rPr lang="es-ES_tradnl" sz="1600" i="1" baseline="0" noProof="0" dirty="0" err="1" smtClean="0"/>
                        <a:t>Bauveria</a:t>
                      </a:r>
                      <a:r>
                        <a:rPr lang="es-ES_tradnl" sz="1600" i="1" baseline="0" noProof="0" dirty="0" smtClean="0"/>
                        <a:t> </a:t>
                      </a:r>
                      <a:r>
                        <a:rPr lang="es-ES_tradnl" sz="1600" i="1" baseline="0" noProof="0" dirty="0" err="1" smtClean="0"/>
                        <a:t>bassiana</a:t>
                      </a:r>
                      <a:endParaRPr lang="es-ES_tradnl" sz="1600" i="1" noProof="0" dirty="0"/>
                    </a:p>
                  </a:txBody>
                  <a:tcPr anchor="ctr"/>
                </a:tc>
              </a:tr>
              <a:tr h="702061"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  <a:endParaRPr lang="es-ES_tradnl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r>
                        <a:rPr lang="es-ES_tradnl" sz="1600" noProof="0" dirty="0" smtClean="0"/>
                        <a:t>Debajo</a:t>
                      </a:r>
                      <a:r>
                        <a:rPr lang="es-ES_tradnl" sz="1600" baseline="0" noProof="0" dirty="0" smtClean="0"/>
                        <a:t> de los árboles de sombra, el cafeto requiere menos agua</a:t>
                      </a:r>
                      <a:endParaRPr lang="es-ES_tradnl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Los sistemas</a:t>
                      </a:r>
                      <a:r>
                        <a:rPr lang="es-ES_tradnl" sz="1600" baseline="0" noProof="0" dirty="0" smtClean="0"/>
                        <a:t> agroforestales </a:t>
                      </a:r>
                      <a:r>
                        <a:rPr lang="es-ES_tradnl" sz="1600" baseline="0" noProof="0" dirty="0" err="1" smtClean="0"/>
                        <a:t>evapotranspiran</a:t>
                      </a:r>
                      <a:r>
                        <a:rPr lang="es-ES_tradnl" sz="1600" baseline="0" noProof="0" dirty="0" smtClean="0"/>
                        <a:t> más agua que las plantaciones a pleno sol</a:t>
                      </a:r>
                    </a:p>
                  </a:txBody>
                  <a:tcPr anchor="ctr"/>
                </a:tc>
              </a:tr>
              <a:tr h="681412">
                <a:tc vMerge="1"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Debajo de </a:t>
                      </a:r>
                      <a:r>
                        <a:rPr lang="es-ES_tradnl" sz="1600" baseline="0" noProof="0" dirty="0" smtClean="0"/>
                        <a:t>á</a:t>
                      </a:r>
                      <a:r>
                        <a:rPr lang="es-ES_tradnl" sz="1600" noProof="0" dirty="0" smtClean="0"/>
                        <a:t>rboles de sombra, las</a:t>
                      </a:r>
                      <a:r>
                        <a:rPr lang="es-ES_tradnl" sz="1600" baseline="0" noProof="0" dirty="0" smtClean="0"/>
                        <a:t> lluvias infiltran más rápido en el suelo que a pleno sol</a:t>
                      </a:r>
                      <a:endParaRPr lang="es-ES_tradnl" sz="16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Sourire 15"/>
          <p:cNvSpPr/>
          <p:nvPr/>
        </p:nvSpPr>
        <p:spPr>
          <a:xfrm>
            <a:off x="8630363" y="4174854"/>
            <a:ext cx="322678" cy="29928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8" name="Sourire 17"/>
          <p:cNvSpPr/>
          <p:nvPr/>
        </p:nvSpPr>
        <p:spPr>
          <a:xfrm>
            <a:off x="8642746" y="3856017"/>
            <a:ext cx="297913" cy="324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4" name="Sourire 23"/>
          <p:cNvSpPr/>
          <p:nvPr/>
        </p:nvSpPr>
        <p:spPr>
          <a:xfrm>
            <a:off x="8512039" y="1919816"/>
            <a:ext cx="559326" cy="544957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5" name="Sourire 24"/>
          <p:cNvSpPr/>
          <p:nvPr/>
        </p:nvSpPr>
        <p:spPr>
          <a:xfrm>
            <a:off x="8512039" y="6186569"/>
            <a:ext cx="559326" cy="544957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6" name="Sourire 25"/>
          <p:cNvSpPr/>
          <p:nvPr/>
        </p:nvSpPr>
        <p:spPr>
          <a:xfrm>
            <a:off x="8512039" y="2861734"/>
            <a:ext cx="559326" cy="578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7" name="Sourire 26"/>
          <p:cNvSpPr/>
          <p:nvPr/>
        </p:nvSpPr>
        <p:spPr>
          <a:xfrm>
            <a:off x="8512039" y="5437717"/>
            <a:ext cx="559326" cy="578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8" name="Sourire 27"/>
          <p:cNvSpPr/>
          <p:nvPr/>
        </p:nvSpPr>
        <p:spPr>
          <a:xfrm>
            <a:off x="8630363" y="5034606"/>
            <a:ext cx="322678" cy="299280"/>
          </a:xfrm>
          <a:prstGeom prst="smileyFace">
            <a:avLst>
              <a:gd name="adj" fmla="val 4653"/>
            </a:avLst>
          </a:prstGeom>
          <a:solidFill>
            <a:srgbClr val="00FF00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9" name="Sourire 28"/>
          <p:cNvSpPr/>
          <p:nvPr/>
        </p:nvSpPr>
        <p:spPr>
          <a:xfrm>
            <a:off x="8642746" y="4715769"/>
            <a:ext cx="297913" cy="3244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4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Opciones técnicas</a:t>
            </a:r>
            <a:endParaRPr lang="es-ES_tradnl" dirty="0"/>
          </a:p>
        </p:txBody>
      </p:sp>
      <p:sp>
        <p:nvSpPr>
          <p:cNvPr id="20" name="ZoneTexte 19"/>
          <p:cNvSpPr txBox="1"/>
          <p:nvPr/>
        </p:nvSpPr>
        <p:spPr>
          <a:xfrm>
            <a:off x="107504" y="1340768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Así que opciones agroecológicas que parecen perfectas para CSA… a veces no resultan tan buenas. Muchas veces la sombra si permite adaptarse al CC, pero no siempre.</a:t>
            </a:r>
            <a:endParaRPr lang="es-ES_tradnl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995936" y="4349422"/>
            <a:ext cx="5148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El desafío técnico de CSA resulta más en el conocimiento</a:t>
            </a:r>
            <a:r>
              <a:rPr lang="es-ES_tradnl" sz="2800" dirty="0" smtClean="0"/>
              <a:t>: cuando es que la sombra es favorable, cuando es que no lo es, etc. </a:t>
            </a:r>
            <a:endParaRPr lang="es-ES_tradnl" sz="2800" dirty="0"/>
          </a:p>
        </p:txBody>
      </p:sp>
      <p:pic>
        <p:nvPicPr>
          <p:cNvPr id="22" name="Image 21" descr="P10801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89040"/>
            <a:ext cx="3600400" cy="2700300"/>
          </a:xfrm>
          <a:prstGeom prst="rect">
            <a:avLst/>
          </a:prstGeom>
        </p:spPr>
      </p:pic>
      <p:pic>
        <p:nvPicPr>
          <p:cNvPr id="19" name="Image 18" descr="Productor de café con aguacate en San Marcos de Tarrazu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280" y="1484784"/>
            <a:ext cx="3283200" cy="2808312"/>
          </a:xfrm>
          <a:prstGeom prst="rect">
            <a:avLst/>
          </a:prstGeom>
        </p:spPr>
      </p:pic>
      <p:sp>
        <p:nvSpPr>
          <p:cNvPr id="23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19</a:t>
            </a:fld>
            <a:endParaRPr lang="fr-FR" dirty="0"/>
          </a:p>
        </p:txBody>
      </p:sp>
      <p:pic>
        <p:nvPicPr>
          <p:cNvPr id="24" name="Image 23" descr="http://formation-elevage-suds.cirad.fr/var/formelevage/storage/images/media/logos/logo-cirad-avec-texte/32233-1-fre-FR/logo-cirad-avec-texte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6" name="Image 25" descr="logo-red-pp-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7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2636912"/>
            <a:ext cx="663508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Qué es, de donde viene?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dirty="0" smtClean="0"/>
              <a:t>Retos técnicos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r>
              <a:rPr lang="es-ES" dirty="0" smtClean="0"/>
              <a:t>Retos institucionales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dirty="0" smtClean="0"/>
              <a:t>Perspectivas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323528" y="105273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4000" dirty="0" smtClean="0">
                <a:solidFill>
                  <a:prstClr val="black"/>
                </a:solidFill>
              </a:rPr>
              <a:t>Agricultura Climáticamente Inteligente</a:t>
            </a:r>
            <a:endParaRPr lang="es-ES" sz="4000" dirty="0">
              <a:solidFill>
                <a:prstClr val="black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CSA (</a:t>
            </a:r>
            <a:r>
              <a:rPr lang="es-ES" sz="4000" i="1" dirty="0" err="1" smtClean="0"/>
              <a:t>Climate</a:t>
            </a:r>
            <a:r>
              <a:rPr lang="es-ES" sz="4000" i="1" dirty="0" smtClean="0"/>
              <a:t> Smart </a:t>
            </a:r>
            <a:r>
              <a:rPr lang="es-ES" sz="4000" i="1" dirty="0" err="1" smtClean="0"/>
              <a:t>Agriculture</a:t>
            </a:r>
            <a:r>
              <a:rPr lang="es-ES" sz="4000" dirty="0" smtClean="0"/>
              <a:t>)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1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es-ES" smtClean="0"/>
              <a:t>2</a:t>
            </a:fld>
            <a:endParaRPr lang="es-ES" dirty="0"/>
          </a:p>
        </p:txBody>
      </p:sp>
      <p:pic>
        <p:nvPicPr>
          <p:cNvPr id="21" name="Image 20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5" name="Image 24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D:\donnees\uti\prive\Documents\beauquin-juarezc\INTERNE\Logo IFAC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52520"/>
            <a:ext cx="779363" cy="38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 descr="D:\donnees\uti\prive\Documents\beauquin-juarezc\TECHNIQUE-SCIENTIFIQUE\PROGRAMMATION 2015\COP21\Logos\LOGO COP2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06" y="1537"/>
            <a:ext cx="50927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n 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0465"/>
            <a:ext cx="734571" cy="602121"/>
          </a:xfrm>
          <a:prstGeom prst="rect">
            <a:avLst/>
          </a:prstGeom>
        </p:spPr>
      </p:pic>
      <p:pic>
        <p:nvPicPr>
          <p:cNvPr id="31" name="Imagen 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4739"/>
            <a:ext cx="946956" cy="336555"/>
          </a:xfrm>
          <a:prstGeom prst="rect">
            <a:avLst/>
          </a:prstGeom>
        </p:spPr>
      </p:pic>
      <p:pic>
        <p:nvPicPr>
          <p:cNvPr id="32" name="Imagen 5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98511"/>
            <a:ext cx="774340" cy="336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4" descr="http://www.amigosilopango.org/wp-content/uploads/2013/09/iic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075" y="255300"/>
            <a:ext cx="760445" cy="3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5256584" cy="72008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Retos institucionales</a:t>
            </a:r>
            <a:endParaRPr lang="es-ES_tradnl" sz="3600" dirty="0"/>
          </a:p>
        </p:txBody>
      </p:sp>
      <p:sp>
        <p:nvSpPr>
          <p:cNvPr id="1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20</a:t>
            </a:fld>
            <a:endParaRPr lang="fr-FR" dirty="0"/>
          </a:p>
        </p:txBody>
      </p:sp>
      <p:pic>
        <p:nvPicPr>
          <p:cNvPr id="14" name="Image 13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8" name="Image 17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252577"/>
              </p:ext>
            </p:extLst>
          </p:nvPr>
        </p:nvGraphicFramePr>
        <p:xfrm>
          <a:off x="827584" y="1268760"/>
          <a:ext cx="7920880" cy="477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919"/>
                <a:gridCol w="2356429"/>
                <a:gridCol w="2851532"/>
              </a:tblGrid>
              <a:tr h="390863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Eje de la CSA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Ejemplo y</a:t>
                      </a:r>
                      <a:r>
                        <a:rPr lang="es-ES" baseline="0" noProof="0" dirty="0" smtClean="0"/>
                        <a:t> medidas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Barreras</a:t>
                      </a:r>
                      <a:r>
                        <a:rPr lang="es-ES" baseline="0" noProof="0" dirty="0" smtClean="0"/>
                        <a:t> potenciales</a:t>
                      </a:r>
                      <a:endParaRPr lang="es-ES" noProof="0" dirty="0"/>
                    </a:p>
                  </a:txBody>
                  <a:tcPr/>
                </a:tc>
              </a:tr>
              <a:tr h="1052696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Eficiencia del uso de los recursos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Ajuste en tiempo y cantidad</a:t>
                      </a:r>
                      <a:r>
                        <a:rPr lang="es-ES" baseline="0" noProof="0" dirty="0" smtClean="0"/>
                        <a:t> de los insumos </a:t>
                      </a:r>
                    </a:p>
                    <a:p>
                      <a:endParaRPr lang="es-ES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Información sobre</a:t>
                      </a:r>
                      <a:r>
                        <a:rPr lang="es-ES" baseline="0" noProof="0" dirty="0" smtClean="0"/>
                        <a:t> clima</a:t>
                      </a:r>
                      <a:endParaRPr lang="es-ES" noProof="0" dirty="0" smtClean="0"/>
                    </a:p>
                    <a:p>
                      <a:r>
                        <a:rPr lang="es-ES" noProof="0" dirty="0" smtClean="0"/>
                        <a:t>Provisión de insumos a tiempo</a:t>
                      </a:r>
                      <a:endParaRPr lang="es-ES" baseline="0" noProof="0" dirty="0" smtClean="0"/>
                    </a:p>
                    <a:p>
                      <a:endParaRPr lang="es-ES" baseline="0" noProof="0" dirty="0" smtClean="0"/>
                    </a:p>
                  </a:txBody>
                  <a:tcPr/>
                </a:tc>
              </a:tr>
              <a:tr h="1050132">
                <a:tc>
                  <a:txBody>
                    <a:bodyPr/>
                    <a:lstStyle/>
                    <a:p>
                      <a:r>
                        <a:rPr lang="es-ES" noProof="0" dirty="0" err="1" smtClean="0"/>
                        <a:t>Resiliencia</a:t>
                      </a:r>
                      <a:r>
                        <a:rPr lang="es-ES" baseline="0" noProof="0" dirty="0" smtClean="0"/>
                        <a:t> de los agro-ecosistema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noProof="0" dirty="0" smtClean="0"/>
                        <a:t>Mejoramiento de la conservación de agua y capacidad de drenaje</a:t>
                      </a:r>
                    </a:p>
                    <a:p>
                      <a:endParaRPr lang="es-ES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Tiempo</a:t>
                      </a:r>
                      <a:r>
                        <a:rPr lang="es-ES" baseline="0" noProof="0" dirty="0" smtClean="0"/>
                        <a:t> para construir servicios </a:t>
                      </a:r>
                      <a:r>
                        <a:rPr lang="es-ES" baseline="0" noProof="0" dirty="0" err="1" smtClean="0"/>
                        <a:t>ecosistémicas</a:t>
                      </a:r>
                      <a:r>
                        <a:rPr lang="es-ES" baseline="0" noProof="0" dirty="0" smtClean="0"/>
                        <a:t> en contexto de fundos limitados </a:t>
                      </a:r>
                    </a:p>
                    <a:p>
                      <a:r>
                        <a:rPr lang="es-ES" baseline="0" noProof="0" dirty="0" smtClean="0"/>
                        <a:t>Fuera de trabajo</a:t>
                      </a:r>
                      <a:endParaRPr lang="es-ES" noProof="0" dirty="0"/>
                    </a:p>
                  </a:txBody>
                  <a:tcPr/>
                </a:tc>
              </a:tr>
              <a:tr h="1050132"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Coordinación</a:t>
                      </a:r>
                      <a:r>
                        <a:rPr lang="es-ES" baseline="0" noProof="0" dirty="0" smtClean="0"/>
                        <a:t> a  través de territorios (</a:t>
                      </a:r>
                      <a:r>
                        <a:rPr lang="es-ES" baseline="0" noProof="0" dirty="0" err="1" smtClean="0"/>
                        <a:t>landscape</a:t>
                      </a:r>
                      <a:r>
                        <a:rPr lang="es-ES" baseline="0" noProof="0" dirty="0" smtClean="0"/>
                        <a:t>)</a:t>
                      </a:r>
                      <a:endParaRPr lang="es-ES" noProof="0" dirty="0" smtClean="0"/>
                    </a:p>
                    <a:p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Protección a través de plantaciones</a:t>
                      </a:r>
                      <a:r>
                        <a:rPr lang="es-ES" baseline="0" noProof="0" dirty="0" smtClean="0"/>
                        <a:t> de arboles</a:t>
                      </a:r>
                    </a:p>
                    <a:p>
                      <a:r>
                        <a:rPr lang="es-ES" baseline="0" noProof="0" dirty="0" smtClean="0"/>
                        <a:t>Restauración de tierra a través de manejo de pastos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Falta de organización social para manejo</a:t>
                      </a:r>
                      <a:r>
                        <a:rPr lang="es-ES" baseline="0" noProof="0" dirty="0" smtClean="0"/>
                        <a:t> colectivo</a:t>
                      </a:r>
                      <a:endParaRPr lang="es-E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251652" y="6488668"/>
            <a:ext cx="389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Adaptado de  </a:t>
            </a:r>
            <a:r>
              <a:rPr lang="es-ES" dirty="0" err="1" smtClean="0"/>
              <a:t>Lipper</a:t>
            </a:r>
            <a:r>
              <a:rPr lang="es-ES" dirty="0" smtClean="0"/>
              <a:t> et al, 2015</a:t>
            </a:r>
            <a:endParaRPr lang="es-E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s-ES" dirty="0" smtClean="0"/>
              <a:t>Múltiples barreras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3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16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Opciones estratégicas para enfrentar desafíos de CC y seguridad alimentaria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27622"/>
            <a:ext cx="4464496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/>
              <a:t>Desde la Oferta</a:t>
            </a:r>
          </a:p>
          <a:p>
            <a:pPr>
              <a:buFontTx/>
              <a:buChar char="-"/>
            </a:pPr>
            <a:r>
              <a:rPr lang="es-ES" sz="2400" dirty="0" smtClean="0"/>
              <a:t>Lograr un intensificación sostenible</a:t>
            </a:r>
          </a:p>
          <a:p>
            <a:pPr>
              <a:buFontTx/>
              <a:buChar char="-"/>
            </a:pPr>
            <a:r>
              <a:rPr lang="es-ES" sz="2400" dirty="0" smtClean="0"/>
              <a:t>Incrementar la eficiencia</a:t>
            </a:r>
            <a:endParaRPr lang="es-ES" sz="2400" dirty="0"/>
          </a:p>
        </p:txBody>
      </p:sp>
      <p:sp>
        <p:nvSpPr>
          <p:cNvPr id="1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22</a:t>
            </a:fld>
            <a:endParaRPr lang="fr-FR" dirty="0"/>
          </a:p>
        </p:txBody>
      </p:sp>
      <p:pic>
        <p:nvPicPr>
          <p:cNvPr id="18" name="Image 17" descr="http://formation-elevage-suds.cirad.fr/var/formelevage/storage/images/media/logos/logo-cirad-avec-texte/32233-1-fre-FR/logo-cirad-avec-text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0" name="Image 19" descr="logo-red-pp-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 rot="7713559" flipV="1">
            <a:off x="3095837" y="1992841"/>
            <a:ext cx="936104" cy="342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3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692" y="-155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Opciones institucionales y </a:t>
            </a:r>
            <a:br>
              <a:rPr lang="es-ES" dirty="0" smtClean="0"/>
            </a:br>
            <a:r>
              <a:rPr lang="es-ES" dirty="0" smtClean="0"/>
              <a:t>de gobernanza para </a:t>
            </a:r>
            <a:r>
              <a:rPr lang="es-ES" b="1" u="sng" dirty="0" smtClean="0"/>
              <a:t>la oferta</a:t>
            </a:r>
            <a:endParaRPr lang="es-ES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3" y="1412776"/>
            <a:ext cx="829353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Para favorecer adopción de prácticas agrícolas y lograr intensificación sostenible y eficiencia </a:t>
            </a:r>
          </a:p>
          <a:p>
            <a:pPr>
              <a:buFontTx/>
              <a:buChar char="-"/>
            </a:pPr>
            <a:r>
              <a:rPr lang="es-ES" sz="2800" dirty="0" smtClean="0"/>
              <a:t>Información </a:t>
            </a:r>
            <a:r>
              <a:rPr lang="es-ES" sz="2800" dirty="0"/>
              <a:t>(técnica, climática.. ), y su </a:t>
            </a:r>
            <a:r>
              <a:rPr lang="es-ES" sz="2800" dirty="0" smtClean="0"/>
              <a:t>accesibilidad</a:t>
            </a:r>
          </a:p>
          <a:p>
            <a:pPr lvl="1">
              <a:buFont typeface="Wingdings"/>
              <a:buChar char="è"/>
            </a:pPr>
            <a:r>
              <a:rPr lang="es-ES" sz="2000" dirty="0" smtClean="0"/>
              <a:t> Servicios climáticos </a:t>
            </a:r>
          </a:p>
          <a:p>
            <a:pPr lvl="1">
              <a:buFont typeface="Wingdings"/>
              <a:buChar char="è"/>
            </a:pPr>
            <a:r>
              <a:rPr lang="es-ES" sz="2000" dirty="0"/>
              <a:t> </a:t>
            </a:r>
            <a:r>
              <a:rPr lang="es-ES" sz="2000" dirty="0" smtClean="0"/>
              <a:t>Renovar </a:t>
            </a:r>
            <a:r>
              <a:rPr lang="es-ES" sz="2000" dirty="0"/>
              <a:t>/ re-</a:t>
            </a:r>
            <a:r>
              <a:rPr lang="es-ES" sz="2000" dirty="0" err="1" smtClean="0"/>
              <a:t>desarollar</a:t>
            </a:r>
            <a:r>
              <a:rPr lang="es-ES" sz="2000" dirty="0" smtClean="0"/>
              <a:t> </a:t>
            </a:r>
            <a:r>
              <a:rPr lang="es-ES" sz="2000" dirty="0"/>
              <a:t>los sistemas de extensión </a:t>
            </a:r>
            <a:r>
              <a:rPr lang="es-ES" sz="2000" dirty="0" smtClean="0"/>
              <a:t>agrícola</a:t>
            </a:r>
          </a:p>
          <a:p>
            <a:pPr lvl="1">
              <a:buFont typeface="Wingdings"/>
              <a:buChar char="è"/>
            </a:pPr>
            <a:endParaRPr lang="es-ES" sz="2000" dirty="0"/>
          </a:p>
          <a:p>
            <a:pPr>
              <a:buFontTx/>
              <a:buChar char="-"/>
            </a:pPr>
            <a:r>
              <a:rPr lang="es-ES" sz="2800" dirty="0" smtClean="0"/>
              <a:t>Herramientas </a:t>
            </a:r>
          </a:p>
          <a:p>
            <a:pPr lvl="1">
              <a:buFontTx/>
              <a:buChar char="-"/>
            </a:pPr>
            <a:r>
              <a:rPr lang="es-ES" sz="2000" dirty="0" smtClean="0"/>
              <a:t>vinculados al carbono </a:t>
            </a:r>
          </a:p>
          <a:p>
            <a:pPr lvl="1">
              <a:buFontTx/>
              <a:buChar char="-"/>
            </a:pPr>
            <a:r>
              <a:rPr lang="es-ES" sz="2000" dirty="0" smtClean="0"/>
              <a:t>vinculados al desarrollo agricultura</a:t>
            </a:r>
          </a:p>
          <a:p>
            <a:pPr lvl="1">
              <a:buFontTx/>
              <a:buChar char="-"/>
            </a:pPr>
            <a:r>
              <a:rPr lang="es-ES" sz="2000" dirty="0" smtClean="0"/>
              <a:t>enfoques territoriales</a:t>
            </a:r>
          </a:p>
          <a:p>
            <a:pPr lvl="1">
              <a:buFont typeface="Wingdings"/>
              <a:buChar char="è"/>
            </a:pPr>
            <a:r>
              <a:rPr lang="es-ES" sz="2000" dirty="0" smtClean="0"/>
              <a:t>Articulación y Coherencia de los herramientas y políticas publicas </a:t>
            </a:r>
            <a:r>
              <a:rPr lang="es-ES" sz="2000" dirty="0" smtClean="0">
                <a:sym typeface="Wingdings" panose="05000000000000000000" pitchFamily="2" charset="2"/>
              </a:rPr>
              <a:t>(</a:t>
            </a:r>
            <a:r>
              <a:rPr lang="es-ES" sz="2000" dirty="0" err="1">
                <a:sym typeface="Wingdings" panose="05000000000000000000" pitchFamily="2" charset="2"/>
              </a:rPr>
              <a:t>intersectorialidad</a:t>
            </a:r>
            <a:r>
              <a:rPr lang="es-ES" sz="2000" dirty="0">
                <a:sym typeface="Wingdings" panose="05000000000000000000" pitchFamily="2" charset="2"/>
              </a:rPr>
              <a:t>)</a:t>
            </a:r>
            <a:endParaRPr lang="es-ES" sz="2000" dirty="0"/>
          </a:p>
          <a:p>
            <a:pPr lvl="1">
              <a:buFont typeface="Wingdings"/>
              <a:buChar char="è"/>
            </a:pPr>
            <a:endParaRPr lang="es-ES" sz="2000" dirty="0" smtClean="0"/>
          </a:p>
        </p:txBody>
      </p:sp>
      <p:sp>
        <p:nvSpPr>
          <p:cNvPr id="9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23</a:t>
            </a:fld>
            <a:endParaRPr lang="fr-FR" dirty="0"/>
          </a:p>
        </p:txBody>
      </p:sp>
      <p:pic>
        <p:nvPicPr>
          <p:cNvPr id="15" name="Image 14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7" name="Image 16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lèche droite 20">
            <a:hlinkClick r:id="rId6" action="ppaction://hlinksldjump"/>
          </p:cNvPr>
          <p:cNvSpPr/>
          <p:nvPr/>
        </p:nvSpPr>
        <p:spPr>
          <a:xfrm>
            <a:off x="8338497" y="5733256"/>
            <a:ext cx="3006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>
            <a:hlinkClick r:id="rId7" action="ppaction://hlinksldjump"/>
          </p:cNvPr>
          <p:cNvSpPr/>
          <p:nvPr/>
        </p:nvSpPr>
        <p:spPr>
          <a:xfrm>
            <a:off x="8303801" y="5013176"/>
            <a:ext cx="3006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>
            <a:hlinkClick r:id="rId8" action="ppaction://hlinksldjump"/>
          </p:cNvPr>
          <p:cNvSpPr/>
          <p:nvPr/>
        </p:nvSpPr>
        <p:spPr>
          <a:xfrm>
            <a:off x="8303801" y="4653136"/>
            <a:ext cx="3006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>
            <a:hlinkClick r:id="rId9" action="ppaction://hlinksldjump"/>
          </p:cNvPr>
          <p:cNvSpPr/>
          <p:nvPr/>
        </p:nvSpPr>
        <p:spPr>
          <a:xfrm>
            <a:off x="8316416" y="5373216"/>
            <a:ext cx="3006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16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Opciones estratégicas para enfrentar desafíos de CC y seguridad alimentaria</a:t>
            </a:r>
            <a:endParaRPr lang="es-E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88024" y="2636912"/>
            <a:ext cx="4392489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 smtClean="0"/>
              <a:t>Desde la Demanda</a:t>
            </a:r>
          </a:p>
          <a:p>
            <a:pPr>
              <a:buFontTx/>
              <a:buChar char="-"/>
            </a:pPr>
            <a:r>
              <a:rPr lang="es-ES" sz="2400" dirty="0" smtClean="0"/>
              <a:t>Reducir pérdidas</a:t>
            </a:r>
            <a:endParaRPr lang="es-ES" sz="2400" dirty="0"/>
          </a:p>
          <a:p>
            <a:pPr>
              <a:buFontTx/>
              <a:buChar char="-"/>
            </a:pPr>
            <a:r>
              <a:rPr lang="es-ES" sz="2400" dirty="0" smtClean="0"/>
              <a:t>Cambiar el patrón alimentario</a:t>
            </a:r>
            <a:endParaRPr lang="es-ES" dirty="0"/>
          </a:p>
        </p:txBody>
      </p:sp>
      <p:sp>
        <p:nvSpPr>
          <p:cNvPr id="1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24</a:t>
            </a:fld>
            <a:endParaRPr lang="fr-FR" dirty="0"/>
          </a:p>
        </p:txBody>
      </p:sp>
      <p:pic>
        <p:nvPicPr>
          <p:cNvPr id="18" name="Image 17" descr="http://formation-elevage-suds.cirad.fr/var/formelevage/storage/images/media/logos/logo-cirad-avec-texte/32233-1-fre-FR/logo-cirad-avec-text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0" name="Image 19" descr="logo-red-pp-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lèche droite 4"/>
          <p:cNvSpPr/>
          <p:nvPr/>
        </p:nvSpPr>
        <p:spPr>
          <a:xfrm rot="3064012">
            <a:off x="4682128" y="197967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790" y="1340768"/>
            <a:ext cx="6232764" cy="574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96336" y="6113986"/>
            <a:ext cx="155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FAO 2013, </a:t>
            </a:r>
            <a:br>
              <a:rPr lang="fr-FR" sz="1200" dirty="0" smtClean="0"/>
            </a:br>
            <a:r>
              <a:rPr lang="fr-FR" sz="1200" dirty="0" err="1" smtClean="0"/>
              <a:t>adaptado</a:t>
            </a:r>
            <a:r>
              <a:rPr lang="fr-FR" sz="1200" dirty="0" smtClean="0"/>
              <a:t> de </a:t>
            </a:r>
            <a:br>
              <a:rPr lang="fr-FR" sz="1200" dirty="0" smtClean="0"/>
            </a:br>
            <a:r>
              <a:rPr lang="fr-FR" sz="1200" dirty="0" err="1" smtClean="0"/>
              <a:t>Gustavsson</a:t>
            </a:r>
            <a:r>
              <a:rPr lang="fr-FR" sz="1200" dirty="0" smtClean="0"/>
              <a:t> et al,2011</a:t>
            </a:r>
            <a:endParaRPr lang="fr-FR" sz="1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2523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smtClean="0"/>
              <a:t>Acciones sólo al nivel de producción no serán suficientes para atacar el reto de la mitigación</a:t>
            </a:r>
            <a:endParaRPr lang="es-E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695539" y="6173338"/>
            <a:ext cx="7882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cereales</a:t>
            </a:r>
            <a:endParaRPr lang="es-E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618240" y="6165304"/>
            <a:ext cx="65761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Tuber</a:t>
            </a:r>
            <a:r>
              <a:rPr lang="es-ES" sz="1400" dirty="0" smtClean="0"/>
              <a:t>-</a:t>
            </a:r>
            <a:br>
              <a:rPr lang="es-ES" sz="1400" dirty="0" smtClean="0"/>
            </a:br>
            <a:r>
              <a:rPr lang="es-ES" sz="1400" dirty="0" smtClean="0"/>
              <a:t>culos</a:t>
            </a:r>
            <a:endParaRPr lang="es-E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419872" y="6309320"/>
            <a:ext cx="5501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Frijol</a:t>
            </a:r>
            <a:endParaRPr lang="es-E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093857" y="6309320"/>
            <a:ext cx="8896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Frutos y </a:t>
            </a:r>
            <a:br>
              <a:rPr lang="es-ES" sz="1400" dirty="0" smtClean="0"/>
            </a:br>
            <a:r>
              <a:rPr lang="es-ES" sz="1400" dirty="0" smtClean="0"/>
              <a:t>hortalizas</a:t>
            </a:r>
            <a:endParaRPr lang="es-E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80815" y="6309320"/>
            <a:ext cx="6142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Carne</a:t>
            </a:r>
            <a:endParaRPr lang="es-ES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32283" y="6309320"/>
            <a:ext cx="7839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/>
              <a:t>P</a:t>
            </a:r>
            <a:r>
              <a:rPr lang="es-ES" sz="1400" dirty="0" smtClean="0"/>
              <a:t>escado</a:t>
            </a:r>
            <a:endParaRPr lang="es-E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524371" y="6289575"/>
            <a:ext cx="7357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Lácteos</a:t>
            </a:r>
            <a:endParaRPr lang="es-E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723981" y="1340768"/>
            <a:ext cx="8723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Consumo</a:t>
            </a:r>
            <a:endParaRPr lang="es-E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746427" y="1844824"/>
            <a:ext cx="10659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Distribución</a:t>
            </a:r>
            <a:endParaRPr lang="es-ES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746427" y="2401143"/>
            <a:ext cx="13453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Processamiento</a:t>
            </a:r>
            <a:endParaRPr lang="es-E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32240" y="3429000"/>
            <a:ext cx="9905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Agricultura</a:t>
            </a:r>
            <a:endParaRPr lang="es-E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32240" y="2852936"/>
            <a:ext cx="1145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dirty="0" smtClean="0"/>
              <a:t>Post Cosecha</a:t>
            </a:r>
            <a:endParaRPr lang="es-E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-8123" y="1696538"/>
            <a:ext cx="133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Perdida en</a:t>
            </a:r>
            <a:br>
              <a:rPr lang="es-ES" b="1" dirty="0" smtClean="0"/>
            </a:br>
            <a:r>
              <a:rPr lang="es-ES" b="1" dirty="0" smtClean="0"/>
              <a:t> sistema </a:t>
            </a:r>
            <a:br>
              <a:rPr lang="es-ES" b="1" dirty="0" smtClean="0"/>
            </a:br>
            <a:r>
              <a:rPr lang="es-ES" b="1" dirty="0" smtClean="0"/>
              <a:t>alimenticio (%)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530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523"/>
            <a:ext cx="91440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Acciones sólo al nivel de producción no serán suficientes para atacar el reto de la mitigación</a:t>
            </a:r>
            <a:endParaRPr lang="es-ES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152" y="1116375"/>
            <a:ext cx="7812360" cy="53369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37312"/>
            <a:ext cx="1918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 smtClean="0"/>
              <a:t>Popp</a:t>
            </a:r>
            <a:r>
              <a:rPr lang="es-ES" i="1" dirty="0" smtClean="0"/>
              <a:t> et al. (2011)</a:t>
            </a:r>
            <a:endParaRPr lang="es-ES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059832" y="6309320"/>
            <a:ext cx="150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Más carne</a:t>
            </a:r>
            <a:endParaRPr lang="es-E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402588" y="6309320"/>
            <a:ext cx="184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Menos carne</a:t>
            </a:r>
            <a:endParaRPr lang="es-ES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-8678" y="1556792"/>
            <a:ext cx="162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Sin esfuerzo técnico (oferta)</a:t>
            </a:r>
            <a:endParaRPr lang="es-ES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-17356" y="3861048"/>
            <a:ext cx="1628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Con esfuerzo técnico (oferta)</a:t>
            </a:r>
            <a:endParaRPr lang="es-ES" sz="2800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es-ES" smtClean="0"/>
              <a:t>26</a:t>
            </a:fld>
            <a:endParaRPr lang="es-ES" dirty="0"/>
          </a:p>
        </p:txBody>
      </p:sp>
      <p:sp>
        <p:nvSpPr>
          <p:cNvPr id="12" name="Flèche vers le bas 11"/>
          <p:cNvSpPr/>
          <p:nvPr/>
        </p:nvSpPr>
        <p:spPr>
          <a:xfrm>
            <a:off x="3813929" y="3784855"/>
            <a:ext cx="4090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èche vers le bas 12"/>
          <p:cNvSpPr/>
          <p:nvPr/>
        </p:nvSpPr>
        <p:spPr>
          <a:xfrm rot="16200000">
            <a:off x="5555630" y="2013322"/>
            <a:ext cx="4090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5545358" y="4341367"/>
            <a:ext cx="4090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58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692" y="-155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Que opciones institucionales y de gobernanza para </a:t>
            </a:r>
            <a:r>
              <a:rPr lang="es-ES" b="1" u="sng" dirty="0" smtClean="0"/>
              <a:t>la demanda</a:t>
            </a:r>
            <a:endParaRPr lang="es-ES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58" y="1484784"/>
            <a:ext cx="8064895" cy="5293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Para reducir/ajustar la demanda, mejorar la dieta, y reducir pérdidas</a:t>
            </a:r>
          </a:p>
          <a:p>
            <a:pPr>
              <a:buFontTx/>
              <a:buChar char="-"/>
            </a:pPr>
            <a:r>
              <a:rPr lang="es-ES" sz="2800" dirty="0" smtClean="0"/>
              <a:t>Sensibilización, educación, información</a:t>
            </a:r>
          </a:p>
          <a:p>
            <a:pPr marL="0" indent="0">
              <a:buNone/>
            </a:pPr>
            <a:r>
              <a:rPr lang="es-ES" sz="2800" dirty="0" smtClean="0">
                <a:sym typeface="Wingdings" panose="05000000000000000000" pitchFamily="2" charset="2"/>
              </a:rPr>
              <a:t>	 </a:t>
            </a:r>
            <a:r>
              <a:rPr lang="es-ES" sz="2400" dirty="0" smtClean="0">
                <a:sym typeface="Wingdings" panose="05000000000000000000" pitchFamily="2" charset="2"/>
              </a:rPr>
              <a:t>Cambios a largo plazo, afecta el cultural</a:t>
            </a:r>
            <a:r>
              <a:rPr lang="es-ES" sz="2400" dirty="0" smtClean="0"/>
              <a:t> </a:t>
            </a:r>
          </a:p>
          <a:p>
            <a:pPr>
              <a:buFontTx/>
              <a:buChar char="-"/>
            </a:pPr>
            <a:r>
              <a:rPr lang="es-ES" sz="2800" dirty="0" smtClean="0"/>
              <a:t>Los herramientas </a:t>
            </a:r>
          </a:p>
          <a:p>
            <a:pPr lvl="1">
              <a:buFontTx/>
              <a:buChar char="-"/>
            </a:pPr>
            <a:r>
              <a:rPr lang="es-ES" sz="2000" dirty="0" smtClean="0"/>
              <a:t>Herramientas vinculadas al carbono </a:t>
            </a:r>
          </a:p>
          <a:p>
            <a:pPr lvl="2">
              <a:buFontTx/>
              <a:buChar char="-"/>
            </a:pPr>
            <a:r>
              <a:rPr lang="es-ES" sz="1600" dirty="0" smtClean="0"/>
              <a:t>Tasas sobre emisiones de GEI en productos</a:t>
            </a:r>
          </a:p>
          <a:p>
            <a:pPr lvl="2">
              <a:buFontTx/>
              <a:buChar char="-"/>
            </a:pPr>
            <a:r>
              <a:rPr lang="es-ES" sz="1600" dirty="0" smtClean="0"/>
              <a:t>Sellos (C neutral, RFA…)</a:t>
            </a:r>
          </a:p>
          <a:p>
            <a:pPr lvl="1">
              <a:buFontTx/>
              <a:buChar char="-"/>
            </a:pPr>
            <a:r>
              <a:rPr lang="es-ES" sz="2000" dirty="0" smtClean="0"/>
              <a:t>Herramienta vinculada a la seguridad alimentaria y nutricional</a:t>
            </a:r>
          </a:p>
          <a:p>
            <a:pPr lvl="1">
              <a:buFontTx/>
              <a:buChar char="-"/>
            </a:pPr>
            <a:r>
              <a:rPr lang="es-ES" sz="2000" dirty="0"/>
              <a:t>Enfoques de cadenas a diferentes escalas (nacional  e internacional</a:t>
            </a:r>
            <a:r>
              <a:rPr lang="es-ES" sz="2000" dirty="0" smtClean="0"/>
              <a:t>)</a:t>
            </a:r>
          </a:p>
          <a:p>
            <a:pPr lvl="2">
              <a:buFontTx/>
              <a:buChar char="-"/>
            </a:pPr>
            <a:r>
              <a:rPr lang="es-ES" sz="1600" dirty="0" smtClean="0"/>
              <a:t>Análisis de ciclo de vida </a:t>
            </a:r>
          </a:p>
          <a:p>
            <a:pPr lvl="2">
              <a:buFontTx/>
              <a:buChar char="-"/>
            </a:pPr>
            <a:r>
              <a:rPr lang="es-ES" sz="1600" dirty="0" smtClean="0"/>
              <a:t>Circuito cortos</a:t>
            </a:r>
          </a:p>
          <a:p>
            <a:pPr marL="0" indent="0">
              <a:buNone/>
            </a:pPr>
            <a:r>
              <a:rPr lang="es-ES" sz="2800" dirty="0" smtClean="0">
                <a:sym typeface="Wingdings" panose="05000000000000000000" pitchFamily="2" charset="2"/>
              </a:rPr>
              <a:t>	 </a:t>
            </a:r>
            <a:r>
              <a:rPr lang="es-ES" sz="2400" dirty="0" smtClean="0">
                <a:sym typeface="Wingdings" panose="05000000000000000000" pitchFamily="2" charset="2"/>
              </a:rPr>
              <a:t>articulación con política de oferta, equidad, acceso </a:t>
            </a:r>
            <a:endParaRPr lang="es-ES" sz="2400" dirty="0"/>
          </a:p>
        </p:txBody>
      </p:sp>
      <p:pic>
        <p:nvPicPr>
          <p:cNvPr id="9" name="Image 8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1" name="Image 10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>
            <a:hlinkClick r:id="rId6" action="ppaction://hlinksldjump"/>
          </p:cNvPr>
          <p:cNvSpPr/>
          <p:nvPr/>
        </p:nvSpPr>
        <p:spPr>
          <a:xfrm>
            <a:off x="8388424" y="4166069"/>
            <a:ext cx="3006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>
            <a:hlinkClick r:id="rId7" action="ppaction://hlinksldjump"/>
          </p:cNvPr>
          <p:cNvSpPr/>
          <p:nvPr/>
        </p:nvSpPr>
        <p:spPr>
          <a:xfrm>
            <a:off x="8388926" y="5085184"/>
            <a:ext cx="30064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682" y="-21682"/>
            <a:ext cx="3893390" cy="1143000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/>
              <a:t>Declaración de Montpelier </a:t>
            </a:r>
            <a:br>
              <a:rPr lang="es-ES" sz="2400" b="1" dirty="0" smtClean="0"/>
            </a:br>
            <a:r>
              <a:rPr lang="es-ES" sz="2400" b="1" dirty="0" smtClean="0"/>
              <a:t>CSA </a:t>
            </a:r>
            <a:r>
              <a:rPr lang="es-ES" sz="2400" b="1" dirty="0"/>
              <a:t>2015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76534" cy="4709120"/>
          </a:xfrm>
        </p:spPr>
        <p:txBody>
          <a:bodyPr>
            <a:normAutofit fontScale="25000" lnSpcReduction="20000"/>
          </a:bodyPr>
          <a:lstStyle/>
          <a:p>
            <a:r>
              <a:rPr lang="es-ES_tradnl" sz="8800" dirty="0"/>
              <a:t>La agricultura en el futuro tiene que resolver los desafíos de la sostenibilidad de </a:t>
            </a:r>
            <a:r>
              <a:rPr lang="es-ES_tradnl" sz="8800" b="1" u="sng" dirty="0"/>
              <a:t>los territorios</a:t>
            </a:r>
            <a:r>
              <a:rPr lang="es-ES_tradnl" sz="8800" b="1" dirty="0"/>
              <a:t> </a:t>
            </a:r>
            <a:r>
              <a:rPr lang="es-ES_tradnl" sz="8800" dirty="0"/>
              <a:t>y de </a:t>
            </a:r>
            <a:r>
              <a:rPr lang="es-ES_tradnl" sz="8800" b="1" u="sng" dirty="0"/>
              <a:t>los sistemas de alimentación</a:t>
            </a:r>
          </a:p>
          <a:p>
            <a:r>
              <a:rPr lang="es-ES_tradnl" sz="8800" dirty="0" smtClean="0"/>
              <a:t>Los </a:t>
            </a:r>
            <a:r>
              <a:rPr lang="es-ES_tradnl" sz="8800" dirty="0"/>
              <a:t>investigadores y profesionales tienen que </a:t>
            </a:r>
            <a:r>
              <a:rPr lang="es-ES_tradnl" sz="8800" b="1" dirty="0"/>
              <a:t>construir la evidencia </a:t>
            </a:r>
            <a:r>
              <a:rPr lang="es-ES_tradnl" sz="8800" dirty="0"/>
              <a:t>y </a:t>
            </a:r>
            <a:r>
              <a:rPr lang="es-ES_tradnl" sz="8800" b="1" dirty="0"/>
              <a:t>diseñar las trayectorias para transiciones transformativas múltiples </a:t>
            </a:r>
            <a:r>
              <a:rPr lang="es-ES_tradnl" sz="8800" dirty="0"/>
              <a:t>hacia CSA</a:t>
            </a:r>
          </a:p>
          <a:p>
            <a:r>
              <a:rPr lang="es-ES_tradnl" sz="8800" dirty="0" smtClean="0"/>
              <a:t>El </a:t>
            </a:r>
            <a:r>
              <a:rPr lang="es-ES_tradnl" sz="8800" dirty="0"/>
              <a:t>futuro depende de decisiones políticas, institucionales y financieras; </a:t>
            </a:r>
          </a:p>
          <a:p>
            <a:r>
              <a:rPr lang="es-ES_tradnl" sz="8800" dirty="0" smtClean="0"/>
              <a:t>Por </a:t>
            </a:r>
            <a:r>
              <a:rPr lang="es-ES_tradnl" sz="8800" dirty="0"/>
              <a:t>lo tanto, le pedimos a los tomadores de decisión en la COP21</a:t>
            </a:r>
          </a:p>
          <a:p>
            <a:pPr lvl="1"/>
            <a:r>
              <a:rPr lang="es-ES_tradnl" sz="8800" dirty="0" smtClean="0"/>
              <a:t>Desarrollar </a:t>
            </a:r>
            <a:r>
              <a:rPr lang="es-ES_tradnl" sz="8800" dirty="0"/>
              <a:t>políticas y soluciones que </a:t>
            </a:r>
            <a:r>
              <a:rPr lang="es-ES_tradnl" sz="8800" b="1" dirty="0"/>
              <a:t>combinen los tres pilares </a:t>
            </a:r>
            <a:r>
              <a:rPr lang="es-ES_tradnl" sz="8800" dirty="0"/>
              <a:t>de CSA para ir hacia territorios y sistemas productivos sostenibles</a:t>
            </a:r>
          </a:p>
          <a:p>
            <a:pPr lvl="1"/>
            <a:r>
              <a:rPr lang="es-ES_tradnl" sz="8800" dirty="0" smtClean="0"/>
              <a:t>Levantar </a:t>
            </a:r>
            <a:r>
              <a:rPr lang="es-ES_tradnl" sz="8800" dirty="0"/>
              <a:t>el perfil de la </a:t>
            </a:r>
            <a:r>
              <a:rPr lang="es-ES_tradnl" sz="8800" b="1" dirty="0"/>
              <a:t>agricultura en las negociaciones del UNFCCC, </a:t>
            </a:r>
            <a:r>
              <a:rPr lang="es-ES_tradnl" sz="8800" dirty="0"/>
              <a:t>reconociendo que </a:t>
            </a:r>
            <a:r>
              <a:rPr lang="es-ES_tradnl" sz="8800" b="1" dirty="0"/>
              <a:t>las seguridades nutricional y alimentaria</a:t>
            </a:r>
            <a:r>
              <a:rPr lang="es-ES_tradnl" sz="8800" dirty="0"/>
              <a:t> serán severamente afectadas por el cambio climático</a:t>
            </a:r>
          </a:p>
          <a:p>
            <a:pPr lvl="1"/>
            <a:r>
              <a:rPr lang="es-ES_tradnl" sz="8800" dirty="0" smtClean="0"/>
              <a:t>Dedicarle </a:t>
            </a:r>
            <a:r>
              <a:rPr lang="es-ES_tradnl" sz="8800" dirty="0"/>
              <a:t>fondos y apoyo significativamente aumentados a la investigaciones para mejorar la productividad agrícola ahora y en el futuro, y al mismo tiempo reducir las emisiones por la producción y el consumo de alimentos</a:t>
            </a:r>
            <a:endParaRPr lang="fr-FR" sz="8800" dirty="0"/>
          </a:p>
          <a:p>
            <a:endParaRPr lang="fr-FR" sz="5500" dirty="0"/>
          </a:p>
          <a:p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707904" y="188640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 smtClean="0"/>
              <a:t>Agricultura climáticamente inteligente: </a:t>
            </a:r>
            <a:br>
              <a:rPr lang="es-ES_tradnl" sz="2000" b="1" dirty="0" smtClean="0"/>
            </a:br>
            <a:r>
              <a:rPr lang="es-ES_tradnl" sz="2000" b="1" dirty="0" smtClean="0"/>
              <a:t>hacia territorios y sistemas de alimentación sostenibles, movilizando la Ciencia </a:t>
            </a:r>
            <a:br>
              <a:rPr lang="es-ES_tradnl" sz="2000" b="1" dirty="0" smtClean="0"/>
            </a:br>
            <a:r>
              <a:rPr lang="es-ES_tradnl" sz="2000" b="1" dirty="0" smtClean="0"/>
              <a:t>para la transición</a:t>
            </a:r>
            <a:endParaRPr lang="es-ES_tradnl" sz="2000" b="1" dirty="0"/>
          </a:p>
        </p:txBody>
      </p:sp>
      <p:pic>
        <p:nvPicPr>
          <p:cNvPr id="15" name="Image 14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7" name="Image 16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http://www.cifor.org/wp-content/uploads/2014/10/Logo-CSA-Con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1443044" cy="6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Balance crítico del CSA 2015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13387"/>
          </a:xfrm>
        </p:spPr>
        <p:txBody>
          <a:bodyPr/>
          <a:lstStyle/>
          <a:p>
            <a:r>
              <a:rPr lang="es-ES" dirty="0" smtClean="0"/>
              <a:t>Una visión consensual y estratégica para integrar la agricultura en la COP</a:t>
            </a:r>
          </a:p>
          <a:p>
            <a:r>
              <a:rPr lang="es-ES" dirty="0" smtClean="0"/>
              <a:t>Pero diferentes preguntas poco analizadas</a:t>
            </a:r>
          </a:p>
          <a:p>
            <a:pPr lvl="1"/>
            <a:r>
              <a:rPr lang="es-ES" dirty="0" smtClean="0"/>
              <a:t>Que equilibrio entre los 3 pilares ? </a:t>
            </a:r>
            <a:r>
              <a:rPr lang="es-ES" sz="2000" dirty="0" smtClean="0"/>
              <a:t>(seguridad alimentaria, adaptación, mitigación)</a:t>
            </a:r>
            <a:endParaRPr lang="es-ES" dirty="0" smtClean="0"/>
          </a:p>
          <a:p>
            <a:pPr lvl="1"/>
            <a:r>
              <a:rPr lang="es-ES" dirty="0" smtClean="0"/>
              <a:t>Que modelo agrícola promover ? </a:t>
            </a:r>
            <a:br>
              <a:rPr lang="es-ES" dirty="0" smtClean="0"/>
            </a:br>
            <a:r>
              <a:rPr lang="es-ES" sz="2000" dirty="0" smtClean="0"/>
              <a:t>(agro-ecología, agricultura de precisión, biotecnología,…)</a:t>
            </a:r>
          </a:p>
          <a:p>
            <a:pPr lvl="1"/>
            <a:r>
              <a:rPr lang="es-ES" dirty="0" smtClean="0"/>
              <a:t>Quien se beneficiará ? </a:t>
            </a:r>
            <a:br>
              <a:rPr lang="es-ES" dirty="0" smtClean="0"/>
            </a:br>
            <a:r>
              <a:rPr lang="es-ES" sz="2000" dirty="0" smtClean="0"/>
              <a:t>(Agricultura familiar - grande agro-industria / Norte – Sur)</a:t>
            </a:r>
            <a:endParaRPr lang="es-ES" sz="2400" dirty="0" smtClean="0"/>
          </a:p>
          <a:p>
            <a:pPr lvl="1"/>
            <a:endParaRPr lang="es-ES" dirty="0"/>
          </a:p>
        </p:txBody>
      </p:sp>
      <p:pic>
        <p:nvPicPr>
          <p:cNvPr id="9" name="Image 8" descr="http://formation-elevage-suds.cirad.fr/var/formelevage/storage/images/media/logos/logo-cirad-avec-texte/32233-1-fre-FR/logo-cirad-avec-text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1" name="Image 10" descr="logo-red-pp-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1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94419" y="5426060"/>
            <a:ext cx="221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 smtClean="0"/>
              <a:t>Fuente: Smith et al. (2014), 5to reporte del IPCC WGIII</a:t>
            </a:r>
            <a:endParaRPr lang="es-ES_tradnl" sz="1400" i="1" dirty="0"/>
          </a:p>
        </p:txBody>
      </p:sp>
      <p:pic>
        <p:nvPicPr>
          <p:cNvPr id="3" name="Image 2" descr="Screen Shot 2015-05-05 at 17.29.07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9" b="-72"/>
          <a:stretch/>
        </p:blipFill>
        <p:spPr>
          <a:xfrm>
            <a:off x="179512" y="1008112"/>
            <a:ext cx="5929200" cy="4825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69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 smtClean="0"/>
              <a:t>Emisiones de Gases a efecto invernadero (GEI) desde </a:t>
            </a:r>
            <a:br>
              <a:rPr lang="es-ES_tradnl" sz="2800" dirty="0" smtClean="0"/>
            </a:br>
            <a:r>
              <a:rPr lang="es-ES_tradnl" sz="2800" dirty="0" smtClean="0"/>
              <a:t>Agricultura, Bosques y otros usos del suelo</a:t>
            </a:r>
            <a:endParaRPr lang="es-ES_tradnl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228184" y="1628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Otros</a:t>
            </a:r>
            <a:endParaRPr lang="es-ES_tradnl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8184" y="190754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Estiércol en pastos</a:t>
            </a:r>
            <a:endParaRPr lang="es-ES_tradnl" dirty="0"/>
          </a:p>
        </p:txBody>
      </p:sp>
      <p:sp>
        <p:nvSpPr>
          <p:cNvPr id="14" name="ZoneTexte 13"/>
          <p:cNvSpPr txBox="1"/>
          <p:nvPr/>
        </p:nvSpPr>
        <p:spPr>
          <a:xfrm>
            <a:off x="6228184" y="2132856"/>
            <a:ext cx="132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Fertilizantes</a:t>
            </a:r>
            <a:endParaRPr lang="es-ES_tradnl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8184" y="2348880"/>
            <a:ext cx="204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Manejo de estiércol</a:t>
            </a:r>
            <a:endParaRPr lang="es-ES_tradnl" dirty="0"/>
          </a:p>
        </p:txBody>
      </p:sp>
      <p:sp>
        <p:nvSpPr>
          <p:cNvPr id="16" name="ZoneTexte 15"/>
          <p:cNvSpPr txBox="1"/>
          <p:nvPr/>
        </p:nvSpPr>
        <p:spPr>
          <a:xfrm>
            <a:off x="6228184" y="2592288"/>
            <a:ext cx="166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Cultivo de arroz</a:t>
            </a:r>
            <a:endParaRPr lang="es-ES_tradnl" dirty="0"/>
          </a:p>
        </p:txBody>
      </p:sp>
      <p:sp>
        <p:nvSpPr>
          <p:cNvPr id="17" name="ZoneTexte 16"/>
          <p:cNvSpPr txBox="1"/>
          <p:nvPr/>
        </p:nvSpPr>
        <p:spPr>
          <a:xfrm>
            <a:off x="6228184" y="3096344"/>
            <a:ext cx="231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Fermentación entérica</a:t>
            </a:r>
            <a:endParaRPr lang="es-ES_tradnl" dirty="0"/>
          </a:p>
        </p:txBody>
      </p:sp>
      <p:sp>
        <p:nvSpPr>
          <p:cNvPr id="18" name="ZoneTexte 17"/>
          <p:cNvSpPr txBox="1"/>
          <p:nvPr/>
        </p:nvSpPr>
        <p:spPr>
          <a:xfrm>
            <a:off x="6228184" y="3573016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Drenaje de humedales</a:t>
            </a:r>
            <a:endParaRPr lang="es-ES_tradnl" dirty="0"/>
          </a:p>
        </p:txBody>
      </p:sp>
      <p:sp>
        <p:nvSpPr>
          <p:cNvPr id="19" name="ZoneTexte 18"/>
          <p:cNvSpPr txBox="1"/>
          <p:nvPr/>
        </p:nvSpPr>
        <p:spPr>
          <a:xfrm>
            <a:off x="6228184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Cambio de uso de suelo, </a:t>
            </a:r>
            <a:r>
              <a:rPr lang="es-ES_tradnl" dirty="0" err="1" smtClean="0"/>
              <a:t>forestería</a:t>
            </a:r>
            <a:endParaRPr lang="es-ES_tradnl" dirty="0"/>
          </a:p>
        </p:txBody>
      </p:sp>
      <p:pic>
        <p:nvPicPr>
          <p:cNvPr id="11" name="Image 10" descr="Screen Shot 2015-05-05 at 17.41.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08112"/>
            <a:ext cx="281632" cy="107835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36784" y="5795348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1: Total: 24%</a:t>
            </a:r>
            <a:endParaRPr lang="es-ES_tradnl" sz="28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1560" y="6334780"/>
            <a:ext cx="861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</a:rPr>
              <a:t>2: Único sector que disminuye, pero no todos subsectores</a:t>
            </a:r>
            <a:endParaRPr lang="es-ES_tradnl" sz="2800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>
            <a:stCxn id="19" idx="1"/>
          </p:cNvCxnSpPr>
          <p:nvPr/>
        </p:nvCxnSpPr>
        <p:spPr>
          <a:xfrm flipH="1">
            <a:off x="5652120" y="4544254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652120" y="2132856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5652120" y="2348880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652120" y="2564904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5652120" y="2780928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5652120" y="3284984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5652120" y="3761656"/>
            <a:ext cx="576064" cy="949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868144" y="1844824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8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Perspectivas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CSA presentado como un cambio de paradigma = Agricultura como parte de la solución al CC</a:t>
            </a:r>
          </a:p>
          <a:p>
            <a:endParaRPr lang="es-ES" dirty="0" smtClean="0"/>
          </a:p>
          <a:p>
            <a:r>
              <a:rPr lang="es-ES" dirty="0" smtClean="0"/>
              <a:t>Gobierno francés confirma que agricultura será parte de las negociaciones COP21</a:t>
            </a:r>
          </a:p>
          <a:p>
            <a:endParaRPr lang="es-ES" dirty="0" smtClean="0"/>
          </a:p>
          <a:p>
            <a:r>
              <a:rPr lang="es-ES" dirty="0" smtClean="0"/>
              <a:t>Iniciativa de investigación para secuestro de C en suelo (columna vertebral de agroecología) implementada por gobierno francés: 4 por 1000</a:t>
            </a:r>
          </a:p>
        </p:txBody>
      </p:sp>
      <p:pic>
        <p:nvPicPr>
          <p:cNvPr id="18" name="Image 17" descr="Cocoa under shade in Bahi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"/>
          <a:stretch/>
        </p:blipFill>
        <p:spPr>
          <a:xfrm>
            <a:off x="251520" y="1412776"/>
            <a:ext cx="2412000" cy="5184576"/>
          </a:xfrm>
          <a:prstGeom prst="rect">
            <a:avLst/>
          </a:prstGeom>
        </p:spPr>
      </p:pic>
      <p:pic>
        <p:nvPicPr>
          <p:cNvPr id="15" name="Image 14" descr="http://formation-elevage-suds.cirad.fr/var/formelevage/storage/images/media/logos/logo-cirad-avec-texte/32233-1-fre-FR/logo-cirad-avec-text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7" name="Image 16" descr="logo-red-pp-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Gracias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6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Illustracion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4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4000" dirty="0" smtClean="0"/>
              <a:t>Agricultura climáticamente inteligente y las opciones de triple ganancia</a:t>
            </a:r>
            <a:endParaRPr lang="es-E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grpSp>
        <p:nvGrpSpPr>
          <p:cNvPr id="6" name="Groupe 7"/>
          <p:cNvGrpSpPr/>
          <p:nvPr/>
        </p:nvGrpSpPr>
        <p:grpSpPr>
          <a:xfrm>
            <a:off x="611560" y="1834045"/>
            <a:ext cx="9883608" cy="4739500"/>
            <a:chOff x="1259632" y="2013941"/>
            <a:chExt cx="9883608" cy="4739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26" y="2013941"/>
              <a:ext cx="7358936" cy="4614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259632" y="2384760"/>
              <a:ext cx="208823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Reducción de la vulnerabilidad</a:t>
              </a:r>
            </a:p>
            <a:p>
              <a:r>
                <a:rPr lang="es-ES" dirty="0" smtClean="0"/>
                <a:t>Incremento de la </a:t>
              </a:r>
              <a:r>
                <a:rPr lang="es-ES" dirty="0" err="1" smtClean="0"/>
                <a:t>resiliencia</a:t>
              </a:r>
              <a:endParaRPr lang="es-ES" dirty="0" smtClean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11961" y="5553112"/>
              <a:ext cx="208823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Mejoramiento </a:t>
              </a:r>
            </a:p>
            <a:p>
              <a:r>
                <a:rPr lang="es-ES" dirty="0" smtClean="0"/>
                <a:t>De ingreso y medio de vida </a:t>
              </a:r>
            </a:p>
            <a:p>
              <a:endParaRPr lang="es-ES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308304" y="2275584"/>
              <a:ext cx="237626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Reducción de emisiones</a:t>
              </a:r>
            </a:p>
            <a:p>
              <a:r>
                <a:rPr lang="es-ES" dirty="0" smtClean="0"/>
                <a:t>Incremento </a:t>
              </a:r>
              <a:br>
                <a:rPr lang="es-ES" dirty="0" smtClean="0"/>
              </a:br>
              <a:r>
                <a:rPr lang="es-ES" dirty="0" smtClean="0"/>
                <a:t>de captura de C</a:t>
              </a:r>
            </a:p>
            <a:p>
              <a:endParaRPr lang="es-ES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00192" y="5409096"/>
              <a:ext cx="177163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                              </a:t>
              </a:r>
            </a:p>
            <a:p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900592" y="5101795"/>
              <a:ext cx="12426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                    </a:t>
              </a:r>
              <a:endParaRPr lang="fr-FR" dirty="0"/>
            </a:p>
          </p:txBody>
        </p:sp>
      </p:grpSp>
      <p:sp>
        <p:nvSpPr>
          <p:cNvPr id="4" name="Flèche gauche 3">
            <a:hlinkClick r:id="rId3" action="ppaction://hlinksldjump"/>
          </p:cNvPr>
          <p:cNvSpPr/>
          <p:nvPr/>
        </p:nvSpPr>
        <p:spPr>
          <a:xfrm>
            <a:off x="8378100" y="6336304"/>
            <a:ext cx="334350" cy="264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286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Múltiples opciones técnicas son listadas a varias escalas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Escala de la parcela</a:t>
            </a:r>
          </a:p>
          <a:p>
            <a:endParaRPr lang="es-ES" dirty="0"/>
          </a:p>
          <a:p>
            <a:r>
              <a:rPr lang="es-ES" dirty="0" err="1" smtClean="0"/>
              <a:t>dAgro-ecologia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40744"/>
            <a:ext cx="7056784" cy="50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08204" y="60212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Fuente</a:t>
            </a:r>
            <a:r>
              <a:rPr lang="fr-FR" dirty="0" smtClean="0"/>
              <a:t>: Bouroncle et al CSA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2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Diversidad de practicas 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20009"/>
            <a:ext cx="9143999" cy="46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529" y="6488668"/>
            <a:ext cx="301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Fuente</a:t>
            </a:r>
            <a:r>
              <a:rPr lang="fr-FR" dirty="0" smtClean="0"/>
              <a:t>: CSA profiles, Salvador </a:t>
            </a:r>
            <a:endParaRPr lang="fr-FR" dirty="0"/>
          </a:p>
        </p:txBody>
      </p:sp>
      <p:sp>
        <p:nvSpPr>
          <p:cNvPr id="5" name="Flèche gauche 4">
            <a:hlinkClick r:id="rId3" action="ppaction://hlinksldjump"/>
          </p:cNvPr>
          <p:cNvSpPr/>
          <p:nvPr/>
        </p:nvSpPr>
        <p:spPr>
          <a:xfrm>
            <a:off x="8172400" y="6304002"/>
            <a:ext cx="504056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23457"/>
              </p:ext>
            </p:extLst>
          </p:nvPr>
        </p:nvGraphicFramePr>
        <p:xfrm>
          <a:off x="0" y="753506"/>
          <a:ext cx="9144000" cy="4115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276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Praticas</a:t>
                      </a:r>
                      <a:r>
                        <a:rPr lang="fr-FR" sz="1800" dirty="0" smtClean="0"/>
                        <a:t> al</a:t>
                      </a:r>
                      <a:r>
                        <a:rPr lang="fr-FR" sz="1800" baseline="0" dirty="0" smtClean="0"/>
                        <a:t> escala de la </a:t>
                      </a:r>
                      <a:r>
                        <a:rPr lang="fr-FR" sz="1800" baseline="0" dirty="0" err="1" smtClean="0"/>
                        <a:t>parcela</a:t>
                      </a:r>
                      <a:r>
                        <a:rPr lang="fr-FR" sz="1800" baseline="0" dirty="0" smtClean="0"/>
                        <a:t> (Harvey et al. 2013)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4027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Adaptation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Adaptation + Atténuation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Atténuation</a:t>
                      </a:r>
                      <a:endParaRPr lang="fr-FR" sz="1600" dirty="0"/>
                    </a:p>
                  </a:txBody>
                  <a:tcPr/>
                </a:tc>
              </a:tr>
              <a:tr h="306610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dirty="0" err="1" smtClean="0"/>
                        <a:t>Variedad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tolerante</a:t>
                      </a:r>
                      <a:r>
                        <a:rPr lang="fr-FR" sz="1600" baseline="0" dirty="0" smtClean="0"/>
                        <a:t> a </a:t>
                      </a:r>
                      <a:r>
                        <a:rPr lang="fr-FR" sz="1600" baseline="0" dirty="0" err="1" smtClean="0"/>
                        <a:t>diferente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estress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climatico</a:t>
                      </a:r>
                      <a:r>
                        <a:rPr lang="fr-FR" sz="1600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Changement des dates de semis, taille, récolte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Ajustement de l’irrigation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Ajustement de l’emploi des engrais et phytosanitaires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Ajustement des dates et fréquence des pâturages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Conservation de la diversité génétique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Plantes de couverture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Engrais organiques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Non-labour (ou labour réduit)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Conservation des résidus de récolte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Agroforesterie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Sélection de cultures pour la tolérance à l’ombre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Protection intégrée de l’eau et du sol (terrasses, fossés, haies, courbes de niveau, etc.)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Réduction ou utilisation</a:t>
                      </a:r>
                      <a:r>
                        <a:rPr lang="fr-FR" sz="1600" baseline="0" dirty="0" smtClean="0"/>
                        <a:t> plus efficiente des engrais et phytosanitaires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Changement du régime alimentaire des animaux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Diminuer les pratiques de feu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Réduction de l’utilisation des combustibles fossiles et de la mécanisation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Amélioration de la gestion des rizières pour réduire les émissions de méthane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8185"/>
              </p:ext>
            </p:extLst>
          </p:nvPr>
        </p:nvGraphicFramePr>
        <p:xfrm>
          <a:off x="0" y="261454"/>
          <a:ext cx="9144000" cy="635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276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Pratiques</a:t>
                      </a:r>
                      <a:r>
                        <a:rPr lang="fr-FR" sz="1800" baseline="0" dirty="0" smtClean="0"/>
                        <a:t> d’agriculture climato-intelligente </a:t>
                      </a:r>
                      <a:r>
                        <a:rPr lang="fr-FR" sz="1800" baseline="0" dirty="0" smtClean="0">
                          <a:solidFill>
                            <a:srgbClr val="FFFF00"/>
                          </a:solidFill>
                        </a:rPr>
                        <a:t>à l’échelle de l’exploitation  </a:t>
                      </a:r>
                      <a:r>
                        <a:rPr lang="fr-FR" sz="1800" baseline="0" dirty="0" smtClean="0"/>
                        <a:t>(Harvey et al. 2013)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4027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Adaptation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Adaptation + Atténuation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Atténuation</a:t>
                      </a:r>
                      <a:endParaRPr lang="fr-FR" sz="1600" dirty="0"/>
                    </a:p>
                  </a:txBody>
                  <a:tcPr/>
                </a:tc>
              </a:tr>
              <a:tr h="526542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Changement des rotations ou des cultures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Amélioration des mécanismes de capture de l’eau (barrages, marres, etc.)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Amélioration de l’efficience de l’utilisation de l’eau  (amélioration de l’irrigation)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Conservation de l’</a:t>
                      </a:r>
                      <a:r>
                        <a:rPr lang="fr-FR" sz="1600" baseline="0" dirty="0" err="1" smtClean="0"/>
                        <a:t>agrobiodiversité</a:t>
                      </a:r>
                      <a:endParaRPr lang="fr-FR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Mise au point de prévisions saisonnières et </a:t>
                      </a:r>
                      <a:r>
                        <a:rPr lang="fr-FR" sz="1600" baseline="0" dirty="0" err="1" smtClean="0"/>
                        <a:t>pluri-annuelles</a:t>
                      </a:r>
                      <a:endParaRPr lang="fr-FR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Utilisation des mécanismes d’assurance risques sur les récoltes ou le bétail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Diversification des cultures et des animaux de l’exploitation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Pratiques de conservation du sol et de l’eau (parcellaire adapté, terrasses, courbes de niveau, fossés de drainage, etc.).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Gestion intégrée des résidus et des plantes de couverture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Gestion intégrée des nutriments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Agroforesterie (arbres des pâturages, haies vives, banques fourragères, brise-vents, etc.)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Rotations des animaux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Agriculture de conservation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Cultures associées, polyculture, rotations de cultures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Réduction des produits phytosanitaires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Plantation d’arbres et de plantes pour la production d’énergie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Réduction de l’utilisation de combustibles fossiles et de la mécanisation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Production de biogaz à partir de résidus ou de fumier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Amélioration des pratiques d’alimentation du bétail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30531"/>
              </p:ext>
            </p:extLst>
          </p:nvPr>
        </p:nvGraphicFramePr>
        <p:xfrm>
          <a:off x="0" y="-108582"/>
          <a:ext cx="9144000" cy="694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276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Pratiques</a:t>
                      </a:r>
                      <a:r>
                        <a:rPr lang="fr-FR" sz="1800" baseline="0" dirty="0" smtClean="0"/>
                        <a:t> d’agriculture climato-intelligente </a:t>
                      </a:r>
                      <a:r>
                        <a:rPr lang="fr-FR" sz="1800" baseline="0" dirty="0" smtClean="0">
                          <a:solidFill>
                            <a:srgbClr val="FFFF00"/>
                          </a:solidFill>
                        </a:rPr>
                        <a:t>à l’échelle  du paysage </a:t>
                      </a:r>
                      <a:r>
                        <a:rPr lang="fr-FR" sz="1800" baseline="0" dirty="0" smtClean="0"/>
                        <a:t>(Harvey et al. 2013)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40276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Adaptation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Adaptation + Atténuation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Atténuation</a:t>
                      </a:r>
                      <a:endParaRPr lang="fr-FR" sz="1600" dirty="0"/>
                    </a:p>
                  </a:txBody>
                  <a:tcPr/>
                </a:tc>
              </a:tr>
              <a:tr h="583893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Organisation de la connectivité des habitats pour favoriser la pollinisation et améliorer la lutte contre les bio-agresseurs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Construction de structures de collecte de l’eau et d’infrastructures pour limiter les risques d’inondation et sécheresse.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Séparation des activités potentiellement polluantes (y compris  élevages intensifs)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Diversification des sources de revenus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fr-F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Gestion planifiée à l’échelle du paysage pour favoriser l’hétérogénéité paysagère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Mosaïques de parcelles agricoles, habitat naturel, etc.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Maintien des ripisylves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Maintien des zones forestières et naturelles, protégées et non protégées, dans le paysage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Agroforesterie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Intensification durable de l’élevage pour protéger les zones fragiles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Augmentation de la durée des jachères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Restauration des terres dégradées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Conservation des zones humides et des tourbières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Intensification écologique afin de réduire l’utilisation de nouvelles terres 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Parcelles de </a:t>
                      </a:r>
                      <a:r>
                        <a:rPr lang="fr-FR" sz="1600" baseline="0" dirty="0" err="1" smtClean="0"/>
                        <a:t>bio-énergie</a:t>
                      </a:r>
                      <a:endParaRPr lang="fr-FR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Gestion conservatoire des feux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2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herramientas/financiamiento vinculados a </a:t>
            </a:r>
            <a:r>
              <a:rPr lang="es-ES" b="1" u="sng" dirty="0" smtClean="0"/>
              <a:t>CC</a:t>
            </a:r>
            <a:endParaRPr lang="es-ES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Desarrollo de mercado y fondos de Carbono</a:t>
            </a:r>
          </a:p>
          <a:p>
            <a:pPr lvl="1"/>
            <a:r>
              <a:rPr lang="es-ES" dirty="0" smtClean="0"/>
              <a:t>Un gran esperanza pero una realidad limitada</a:t>
            </a:r>
          </a:p>
          <a:p>
            <a:pPr lvl="1"/>
            <a:r>
              <a:rPr lang="es-ES" dirty="0" smtClean="0"/>
              <a:t>Tema del C en los suelos </a:t>
            </a:r>
          </a:p>
          <a:p>
            <a:pPr lvl="2"/>
            <a:r>
              <a:rPr lang="es-ES" dirty="0" smtClean="0"/>
              <a:t>Dificultad de medir y de monitorear</a:t>
            </a:r>
          </a:p>
          <a:p>
            <a:pPr lvl="2"/>
            <a:r>
              <a:rPr lang="es-ES" dirty="0" smtClean="0"/>
              <a:t>Mucho carbono puede “matar” el mercado</a:t>
            </a:r>
          </a:p>
          <a:p>
            <a:r>
              <a:rPr lang="es-ES" dirty="0" smtClean="0"/>
              <a:t>NAMAS</a:t>
            </a:r>
          </a:p>
          <a:p>
            <a:pPr lvl="1"/>
            <a:r>
              <a:rPr lang="es-ES" dirty="0" smtClean="0"/>
              <a:t>Pocas experiencias </a:t>
            </a:r>
          </a:p>
          <a:p>
            <a:pPr lvl="1"/>
            <a:r>
              <a:rPr lang="es-ES" dirty="0" smtClean="0"/>
              <a:t>Algunas CR ; NAMAS Café </a:t>
            </a:r>
          </a:p>
          <a:p>
            <a:pPr marL="0" indent="0">
              <a:buNone/>
            </a:pPr>
            <a:r>
              <a:rPr lang="es-ES" sz="2800" dirty="0" smtClean="0">
                <a:sym typeface="Wingdings" panose="05000000000000000000" pitchFamily="2" charset="2"/>
              </a:rPr>
              <a:t> </a:t>
            </a:r>
            <a:r>
              <a:rPr lang="es-ES" sz="2800" dirty="0" smtClean="0"/>
              <a:t>Quedan limitados en monto, acceso complicado </a:t>
            </a:r>
            <a:endParaRPr lang="es-ES" sz="2800" dirty="0"/>
          </a:p>
        </p:txBody>
      </p:sp>
      <p:sp>
        <p:nvSpPr>
          <p:cNvPr id="9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39</a:t>
            </a:fld>
            <a:endParaRPr lang="fr-FR" dirty="0"/>
          </a:p>
        </p:txBody>
      </p:sp>
      <p:pic>
        <p:nvPicPr>
          <p:cNvPr id="10" name="Image 9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2" name="Image 11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 gauche 3">
            <a:hlinkClick r:id="rId6" action="ppaction://hlinksldjump"/>
          </p:cNvPr>
          <p:cNvSpPr/>
          <p:nvPr/>
        </p:nvSpPr>
        <p:spPr>
          <a:xfrm>
            <a:off x="8172400" y="5949280"/>
            <a:ext cx="56243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6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creen Shot 2015-05-05 at 21.17.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1268760"/>
            <a:ext cx="9144000" cy="44551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24227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/>
              <a:t>Potencial de mitigación en el sector agricultura, bosques, y otros usos del suelo</a:t>
            </a:r>
            <a:endParaRPr lang="es-ES_tradnl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632166" y="6228601"/>
            <a:ext cx="2501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dirty="0" smtClean="0"/>
              <a:t>Fuente: Smith et al. (2014), 5to reporte del IPCC WGIII</a:t>
            </a:r>
            <a:endParaRPr lang="es-ES_tradnl" sz="16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15816" y="1484784"/>
            <a:ext cx="2128788" cy="1815882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s-ES_tradnl" sz="1400" dirty="0" err="1" smtClean="0"/>
              <a:t>F</a:t>
            </a:r>
            <a:r>
              <a:rPr lang="es-ES_tradnl" sz="1200" dirty="0" err="1" smtClean="0"/>
              <a:t>orestería</a:t>
            </a:r>
            <a:endParaRPr lang="es-ES_tradnl" sz="1200" dirty="0" smtClean="0"/>
          </a:p>
          <a:p>
            <a:r>
              <a:rPr lang="es-ES_tradnl" sz="1400" dirty="0" smtClean="0"/>
              <a:t>M</a:t>
            </a:r>
            <a:r>
              <a:rPr lang="es-ES_tradnl" sz="1200" dirty="0" smtClean="0"/>
              <a:t>anejo de estiércol</a:t>
            </a:r>
          </a:p>
          <a:p>
            <a:r>
              <a:rPr lang="es-ES_tradnl" sz="1400" dirty="0" smtClean="0"/>
              <a:t>G</a:t>
            </a:r>
            <a:r>
              <a:rPr lang="es-ES_tradnl" sz="1200" dirty="0" smtClean="0"/>
              <a:t>anadería</a:t>
            </a:r>
            <a:endParaRPr lang="es-ES_tradnl" sz="1100" dirty="0" smtClean="0"/>
          </a:p>
          <a:p>
            <a:r>
              <a:rPr lang="es-ES_tradnl" sz="1400" dirty="0" smtClean="0"/>
              <a:t>R</a:t>
            </a:r>
            <a:r>
              <a:rPr lang="es-ES_tradnl" sz="1200" dirty="0" smtClean="0"/>
              <a:t>estauración de tierras degradas</a:t>
            </a:r>
          </a:p>
          <a:p>
            <a:r>
              <a:rPr lang="es-ES_tradnl" sz="1400" dirty="0" smtClean="0"/>
              <a:t>R</a:t>
            </a:r>
            <a:r>
              <a:rPr lang="es-ES_tradnl" sz="1200" dirty="0" smtClean="0"/>
              <a:t>estauración de tierras cultivadas</a:t>
            </a:r>
          </a:p>
          <a:p>
            <a:r>
              <a:rPr lang="es-ES_tradnl" sz="1400" dirty="0" smtClean="0"/>
              <a:t>M</a:t>
            </a:r>
            <a:r>
              <a:rPr lang="es-ES_tradnl" sz="1200" dirty="0" smtClean="0"/>
              <a:t>anejo de pasturas</a:t>
            </a:r>
          </a:p>
          <a:p>
            <a:r>
              <a:rPr lang="es-ES_tradnl" sz="1400" dirty="0" smtClean="0"/>
              <a:t>M</a:t>
            </a:r>
            <a:r>
              <a:rPr lang="es-ES_tradnl" sz="1200" dirty="0" smtClean="0"/>
              <a:t>anejo de arroz</a:t>
            </a:r>
          </a:p>
          <a:p>
            <a:r>
              <a:rPr lang="es-ES_tradnl" sz="1400" dirty="0" smtClean="0"/>
              <a:t>M</a:t>
            </a:r>
            <a:r>
              <a:rPr lang="es-ES_tradnl" sz="1200" dirty="0" smtClean="0"/>
              <a:t>anejo de áreas de cultivo</a:t>
            </a:r>
            <a:endParaRPr lang="es-ES_tradnl" sz="1200" dirty="0"/>
          </a:p>
        </p:txBody>
      </p:sp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Parenthèse ouvrante 2"/>
          <p:cNvSpPr/>
          <p:nvPr/>
        </p:nvSpPr>
        <p:spPr>
          <a:xfrm rot="16200000">
            <a:off x="4716018" y="4509119"/>
            <a:ext cx="504056" cy="151217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herramientas / financiamiento vinculados al desarrollo </a:t>
            </a:r>
            <a:r>
              <a:rPr lang="es-ES" u="sng" dirty="0" smtClean="0"/>
              <a:t>agricultura</a:t>
            </a:r>
            <a:endParaRPr lang="es-ES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Regulaciones coercitivas</a:t>
            </a:r>
          </a:p>
          <a:p>
            <a:r>
              <a:rPr lang="es-ES" dirty="0" smtClean="0"/>
              <a:t>Incentivos positivos </a:t>
            </a:r>
            <a:r>
              <a:rPr lang="es-ES" sz="2400" dirty="0" smtClean="0"/>
              <a:t>(subsidios a la producción, medidas agroambientales, </a:t>
            </a:r>
            <a:r>
              <a:rPr lang="es-ES" sz="2400" dirty="0"/>
              <a:t>Pago por servicios </a:t>
            </a:r>
            <a:r>
              <a:rPr lang="es-ES" sz="2400" dirty="0" smtClean="0"/>
              <a:t>ambientales)</a:t>
            </a:r>
            <a:endParaRPr lang="es-ES" sz="2800" dirty="0" smtClean="0"/>
          </a:p>
          <a:p>
            <a:pPr lvl="1"/>
            <a:r>
              <a:rPr lang="es-ES" dirty="0" smtClean="0"/>
              <a:t>Grande diversidad de esquemas </a:t>
            </a:r>
          </a:p>
          <a:p>
            <a:pPr lvl="1"/>
            <a:r>
              <a:rPr lang="es-ES" dirty="0" smtClean="0"/>
              <a:t>Incentivos directos </a:t>
            </a:r>
          </a:p>
          <a:p>
            <a:pPr marL="457200" lvl="1" indent="0">
              <a:buNone/>
            </a:pPr>
            <a:r>
              <a:rPr lang="es-ES" dirty="0" smtClean="0">
                <a:sym typeface="Wingdings" panose="05000000000000000000" pitchFamily="2" charset="2"/>
              </a:rPr>
              <a:t> </a:t>
            </a:r>
            <a:r>
              <a:rPr lang="es-ES" dirty="0" smtClean="0"/>
              <a:t>Alto costos de identificación y/o seguimiento control</a:t>
            </a:r>
          </a:p>
          <a:p>
            <a:r>
              <a:rPr lang="es-ES" dirty="0" smtClean="0"/>
              <a:t>Mitigar los riesgos </a:t>
            </a:r>
          </a:p>
          <a:p>
            <a:pPr lvl="1"/>
            <a:r>
              <a:rPr lang="es-ES" dirty="0" smtClean="0"/>
              <a:t>Seguros de producción (indexado sobre clima)</a:t>
            </a:r>
          </a:p>
          <a:p>
            <a:r>
              <a:rPr lang="es-ES" dirty="0" smtClean="0"/>
              <a:t>Presupuesto de la agricultura </a:t>
            </a:r>
          </a:p>
          <a:p>
            <a:pPr lvl="1"/>
            <a:r>
              <a:rPr lang="es-ES" dirty="0" smtClean="0"/>
              <a:t>En el norte (EEUU, EU,…), presupuesto público queda importante</a:t>
            </a:r>
            <a:br>
              <a:rPr lang="es-ES" dirty="0" smtClean="0"/>
            </a:br>
            <a:r>
              <a:rPr lang="es-ES" dirty="0" smtClean="0">
                <a:sym typeface="Wingdings" panose="05000000000000000000" pitchFamily="2" charset="2"/>
              </a:rPr>
              <a:t> </a:t>
            </a:r>
            <a:r>
              <a:rPr lang="es-ES" dirty="0" smtClean="0"/>
              <a:t>eco-condicionalidad de los subsidios </a:t>
            </a:r>
          </a:p>
          <a:p>
            <a:pPr lvl="1"/>
            <a:r>
              <a:rPr lang="es-ES" dirty="0" smtClean="0"/>
              <a:t>En el Sur, presupuestos limitados, reducción fuerte de la institucionalidad </a:t>
            </a:r>
            <a:br>
              <a:rPr lang="es-ES" dirty="0" smtClean="0"/>
            </a:br>
            <a:r>
              <a:rPr lang="es-ES" dirty="0" smtClean="0">
                <a:sym typeface="Wingdings" panose="05000000000000000000" pitchFamily="2" charset="2"/>
              </a:rPr>
              <a:t> re-activar y re-pensar la institucionalidad</a:t>
            </a:r>
          </a:p>
          <a:p>
            <a:pPr lvl="1"/>
            <a:endParaRPr lang="es-ES" dirty="0" smtClean="0"/>
          </a:p>
        </p:txBody>
      </p:sp>
      <p:sp>
        <p:nvSpPr>
          <p:cNvPr id="1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40</a:t>
            </a:fld>
            <a:endParaRPr lang="fr-FR" dirty="0"/>
          </a:p>
        </p:txBody>
      </p:sp>
      <p:pic>
        <p:nvPicPr>
          <p:cNvPr id="15" name="Image 14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7" name="Image 16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èche gauche 9">
            <a:hlinkClick r:id="rId6" action="ppaction://hlinksldjump"/>
          </p:cNvPr>
          <p:cNvSpPr/>
          <p:nvPr/>
        </p:nvSpPr>
        <p:spPr>
          <a:xfrm>
            <a:off x="8172400" y="5949280"/>
            <a:ext cx="56243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1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2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Los enfoques territoriales/ </a:t>
            </a:r>
            <a:br>
              <a:rPr lang="es-ES" dirty="0" smtClean="0"/>
            </a:br>
            <a:r>
              <a:rPr lang="es-ES" sz="4000" dirty="0" smtClean="0"/>
              <a:t>“</a:t>
            </a:r>
            <a:r>
              <a:rPr lang="es-ES" sz="4000" i="1" dirty="0" err="1" smtClean="0"/>
              <a:t>Climate</a:t>
            </a:r>
            <a:r>
              <a:rPr lang="es-ES" sz="4000" i="1" dirty="0" smtClean="0"/>
              <a:t> Smart </a:t>
            </a:r>
            <a:r>
              <a:rPr lang="es-ES" sz="4000" i="1" dirty="0" err="1" smtClean="0"/>
              <a:t>Territories</a:t>
            </a:r>
            <a:r>
              <a:rPr lang="es-ES" sz="4000" i="1" dirty="0" smtClean="0"/>
              <a:t> / </a:t>
            </a:r>
            <a:r>
              <a:rPr lang="es-ES" sz="4000" i="1" dirty="0" err="1" smtClean="0"/>
              <a:t>villages</a:t>
            </a:r>
            <a:r>
              <a:rPr lang="es-ES" sz="4000" dirty="0" smtClean="0"/>
              <a:t>”</a:t>
            </a:r>
            <a:endParaRPr lang="es-E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82537"/>
            <a:ext cx="8352928" cy="5133515"/>
          </a:xfrm>
        </p:spPr>
        <p:txBody>
          <a:bodyPr>
            <a:normAutofit fontScale="85000" lnSpcReduction="20000"/>
          </a:bodyPr>
          <a:lstStyle/>
          <a:p>
            <a:r>
              <a:rPr lang="es-ES" sz="2600" b="1" dirty="0"/>
              <a:t>Justificación </a:t>
            </a:r>
          </a:p>
          <a:p>
            <a:pPr lvl="1" algn="just"/>
            <a:r>
              <a:rPr lang="es-ES" sz="2200" dirty="0"/>
              <a:t>Agricultura (y otro usos) no se </a:t>
            </a:r>
            <a:r>
              <a:rPr lang="es-ES" sz="2200" dirty="0" smtClean="0"/>
              <a:t>pueden entender </a:t>
            </a:r>
            <a:r>
              <a:rPr lang="es-ES" sz="2200" dirty="0"/>
              <a:t>de manera </a:t>
            </a:r>
            <a:r>
              <a:rPr lang="es-ES" sz="2200" dirty="0" smtClean="0"/>
              <a:t>aislada </a:t>
            </a:r>
            <a:r>
              <a:rPr lang="es-ES" sz="2200" dirty="0"/>
              <a:t>de los otros usos </a:t>
            </a:r>
          </a:p>
          <a:p>
            <a:pPr lvl="1" algn="just"/>
            <a:r>
              <a:rPr lang="es-ES" sz="2200" dirty="0"/>
              <a:t>Servicios </a:t>
            </a:r>
            <a:r>
              <a:rPr lang="es-ES" sz="2200" dirty="0" smtClean="0"/>
              <a:t>ambientales </a:t>
            </a:r>
            <a:r>
              <a:rPr lang="es-ES" sz="2200" dirty="0"/>
              <a:t>(o </a:t>
            </a:r>
            <a:r>
              <a:rPr lang="es-ES" sz="2200" dirty="0" smtClean="0"/>
              <a:t>eco-sistémicos) </a:t>
            </a:r>
            <a:r>
              <a:rPr lang="es-ES" sz="2200" dirty="0"/>
              <a:t>son necesarios par ala </a:t>
            </a:r>
            <a:r>
              <a:rPr lang="es-ES" sz="2200" dirty="0" smtClean="0"/>
              <a:t>adaptación </a:t>
            </a:r>
            <a:r>
              <a:rPr lang="es-ES" sz="2200" dirty="0"/>
              <a:t>al CC y la variabilidad, y son producidos al </a:t>
            </a:r>
            <a:r>
              <a:rPr lang="es-ES" sz="2200" dirty="0" smtClean="0"/>
              <a:t>nivel </a:t>
            </a:r>
            <a:r>
              <a:rPr lang="es-ES" sz="2200" dirty="0"/>
              <a:t>de territorios mas que a la parcela o la finca</a:t>
            </a:r>
          </a:p>
          <a:p>
            <a:pPr lvl="1" algn="just"/>
            <a:r>
              <a:rPr lang="es-ES" sz="2200" dirty="0"/>
              <a:t>La </a:t>
            </a:r>
            <a:r>
              <a:rPr lang="es-ES" sz="2200" dirty="0" smtClean="0"/>
              <a:t>resolución </a:t>
            </a:r>
            <a:r>
              <a:rPr lang="es-ES" sz="2200" dirty="0"/>
              <a:t>de conflicto sobre el </a:t>
            </a:r>
            <a:r>
              <a:rPr lang="es-ES" sz="2200" dirty="0" smtClean="0"/>
              <a:t>acceso </a:t>
            </a:r>
            <a:r>
              <a:rPr lang="es-ES" sz="2200" dirty="0"/>
              <a:t>a recursos </a:t>
            </a:r>
            <a:r>
              <a:rPr lang="es-ES" sz="2200" dirty="0" smtClean="0"/>
              <a:t>necesita </a:t>
            </a:r>
            <a:r>
              <a:rPr lang="es-ES" sz="2200" dirty="0"/>
              <a:t>la </a:t>
            </a:r>
            <a:r>
              <a:rPr lang="es-ES" sz="2200" dirty="0" smtClean="0"/>
              <a:t>participación </a:t>
            </a:r>
            <a:r>
              <a:rPr lang="es-ES" sz="2200" dirty="0"/>
              <a:t>de una larga gama de actores con </a:t>
            </a:r>
            <a:r>
              <a:rPr lang="es-ES" sz="2200" dirty="0" smtClean="0"/>
              <a:t>diferentes intereses </a:t>
            </a:r>
            <a:endParaRPr lang="es-ES" sz="2200" dirty="0"/>
          </a:p>
          <a:p>
            <a:pPr lvl="1" algn="just"/>
            <a:r>
              <a:rPr lang="es-ES" sz="2200" dirty="0"/>
              <a:t>Las opciones de </a:t>
            </a:r>
            <a:r>
              <a:rPr lang="es-ES" sz="2200" dirty="0" smtClean="0"/>
              <a:t>mitigación </a:t>
            </a:r>
            <a:r>
              <a:rPr lang="es-ES" sz="2200" dirty="0"/>
              <a:t>no se pueden </a:t>
            </a:r>
            <a:r>
              <a:rPr lang="es-ES" sz="2200" dirty="0" smtClean="0"/>
              <a:t>lograr </a:t>
            </a:r>
            <a:r>
              <a:rPr lang="es-ES" sz="2200" dirty="0"/>
              <a:t>solamente al nivel de finca o de </a:t>
            </a:r>
            <a:r>
              <a:rPr lang="es-ES" sz="2200" dirty="0" smtClean="0"/>
              <a:t>parcela </a:t>
            </a:r>
            <a:r>
              <a:rPr lang="es-ES" sz="2200" dirty="0"/>
              <a:t>(</a:t>
            </a:r>
            <a:r>
              <a:rPr lang="es-ES" sz="2200" dirty="0" err="1"/>
              <a:t>e.g</a:t>
            </a:r>
            <a:r>
              <a:rPr lang="es-ES" sz="2200" dirty="0"/>
              <a:t>. </a:t>
            </a:r>
            <a:r>
              <a:rPr lang="es-ES" sz="2200" dirty="0" err="1"/>
              <a:t>leakages</a:t>
            </a:r>
            <a:r>
              <a:rPr lang="es-ES" sz="2200" dirty="0"/>
              <a:t>) </a:t>
            </a:r>
            <a:endParaRPr lang="es-ES" sz="2200" dirty="0" smtClean="0"/>
          </a:p>
          <a:p>
            <a:pPr algn="just"/>
            <a:r>
              <a:rPr lang="es-ES" sz="2600" b="1" dirty="0" smtClean="0"/>
              <a:t>Definición</a:t>
            </a:r>
          </a:p>
          <a:p>
            <a:pPr lvl="1" algn="just"/>
            <a:r>
              <a:rPr lang="es-ES" sz="2100" dirty="0" smtClean="0"/>
              <a:t>Espacio geográfico y social donde los servicios eco- sistémicos son mantenidos o restaurados, mejorando el bienestar de los pueblos locales mientras optimiza de manera continua la mitigación y la adaptación a cambio climático</a:t>
            </a:r>
          </a:p>
          <a:p>
            <a:pPr algn="just"/>
            <a:r>
              <a:rPr lang="es-ES" sz="2600" b="1" dirty="0" smtClean="0"/>
              <a:t>Interés</a:t>
            </a:r>
          </a:p>
          <a:p>
            <a:pPr lvl="1" algn="just"/>
            <a:r>
              <a:rPr lang="es-ES" sz="2200" dirty="0" smtClean="0"/>
              <a:t>Enfoque integral, aprendizajes, </a:t>
            </a:r>
            <a:r>
              <a:rPr lang="es-ES" sz="2200" dirty="0" err="1" smtClean="0"/>
              <a:t>multi</a:t>
            </a:r>
            <a:r>
              <a:rPr lang="es-ES" sz="2200" dirty="0" smtClean="0"/>
              <a:t>-actor</a:t>
            </a:r>
          </a:p>
          <a:p>
            <a:pPr algn="just"/>
            <a:r>
              <a:rPr lang="es-ES" sz="2600" b="1" dirty="0" smtClean="0"/>
              <a:t>Limitantes </a:t>
            </a:r>
          </a:p>
          <a:p>
            <a:pPr lvl="1" algn="just"/>
            <a:r>
              <a:rPr lang="es-ES" sz="2200" dirty="0" smtClean="0"/>
              <a:t>Escala </a:t>
            </a:r>
            <a:endParaRPr lang="es-ES" sz="2200" dirty="0"/>
          </a:p>
        </p:txBody>
      </p:sp>
      <p:sp>
        <p:nvSpPr>
          <p:cNvPr id="4" name="ZoneTexte 3"/>
          <p:cNvSpPr txBox="1"/>
          <p:nvPr/>
        </p:nvSpPr>
        <p:spPr>
          <a:xfrm>
            <a:off x="33798" y="6588060"/>
            <a:ext cx="333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Adaptado de Beer et al, CSA 2015</a:t>
            </a:r>
            <a:endParaRPr lang="es-ES" dirty="0"/>
          </a:p>
        </p:txBody>
      </p:sp>
      <p:pic>
        <p:nvPicPr>
          <p:cNvPr id="10" name="Image 9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16052"/>
            <a:ext cx="362776" cy="369332"/>
          </a:xfrm>
          <a:prstGeom prst="rect">
            <a:avLst/>
          </a:prstGeom>
        </p:spPr>
      </p:pic>
      <p:pic>
        <p:nvPicPr>
          <p:cNvPr id="12" name="Image 11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Rapidel, Le Coq, Fallot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5580112" y="6525344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lèche gauche 14">
            <a:hlinkClick r:id="rId6" action="ppaction://hlinksldjump"/>
          </p:cNvPr>
          <p:cNvSpPr/>
          <p:nvPr/>
        </p:nvSpPr>
        <p:spPr>
          <a:xfrm>
            <a:off x="8172400" y="5949280"/>
            <a:ext cx="56243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Autofit/>
          </a:bodyPr>
          <a:lstStyle/>
          <a:p>
            <a:r>
              <a:rPr lang="es-ES" sz="2800" dirty="0" smtClean="0"/>
              <a:t>Integración de marcos de políticas (ex: Costa Rica)</a:t>
            </a:r>
            <a:endParaRPr lang="es-E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0528" y="692696"/>
            <a:ext cx="93756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8460432" y="6480815"/>
            <a:ext cx="467544" cy="3143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400" y="6453336"/>
            <a:ext cx="228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Fuente</a:t>
            </a:r>
            <a:r>
              <a:rPr lang="fr-FR" i="1" dirty="0" smtClean="0"/>
              <a:t> </a:t>
            </a:r>
            <a:r>
              <a:rPr lang="fr-FR" i="1" dirty="0" err="1" smtClean="0"/>
              <a:t>Valverde</a:t>
            </a:r>
            <a:r>
              <a:rPr lang="fr-FR" i="1" dirty="0" smtClean="0"/>
              <a:t>, 2015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128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54" y="0"/>
            <a:ext cx="9098745" cy="836712"/>
          </a:xfrm>
        </p:spPr>
        <p:txBody>
          <a:bodyPr>
            <a:normAutofit fontScale="90000"/>
          </a:bodyPr>
          <a:lstStyle/>
          <a:p>
            <a:r>
              <a:rPr lang="es-ES" dirty="0"/>
              <a:t>Los herramientas </a:t>
            </a:r>
            <a:r>
              <a:rPr lang="es-ES" dirty="0" smtClean="0"/>
              <a:t>vinculados </a:t>
            </a:r>
            <a:r>
              <a:rPr lang="es-ES" dirty="0"/>
              <a:t>al </a:t>
            </a:r>
            <a:r>
              <a:rPr lang="es-ES" b="1" dirty="0" smtClean="0"/>
              <a:t>carbono</a:t>
            </a:r>
            <a:endParaRPr lang="fr-FR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4820" y="1354690"/>
            <a:ext cx="6613996" cy="49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849" y="6273225"/>
            <a:ext cx="277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Fuente</a:t>
            </a:r>
            <a:r>
              <a:rPr lang="fr-FR" sz="1600" dirty="0" smtClean="0"/>
              <a:t>:  </a:t>
            </a:r>
            <a:r>
              <a:rPr lang="fr-FR" sz="1600" dirty="0" err="1" smtClean="0"/>
              <a:t>Wirsenius</a:t>
            </a:r>
            <a:r>
              <a:rPr lang="fr-FR" sz="1600" dirty="0" smtClean="0"/>
              <a:t> et al (2011) </a:t>
            </a:r>
            <a:br>
              <a:rPr lang="fr-FR" sz="1600" dirty="0" smtClean="0"/>
            </a:br>
            <a:r>
              <a:rPr lang="fr-FR" sz="1600" dirty="0" smtClean="0"/>
              <a:t>in Smith, CSA 2015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208754" y="867592"/>
            <a:ext cx="87715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Tasa sobre los alimentos basado sobre la emisión de GEI ?</a:t>
            </a:r>
            <a:endParaRPr lang="es-ES" sz="2800" b="1" dirty="0"/>
          </a:p>
        </p:txBody>
      </p:sp>
      <p:sp>
        <p:nvSpPr>
          <p:cNvPr id="7" name="Flèche gauche 6">
            <a:hlinkClick r:id="rId4" action="ppaction://hlinksldjump"/>
          </p:cNvPr>
          <p:cNvSpPr/>
          <p:nvPr/>
        </p:nvSpPr>
        <p:spPr>
          <a:xfrm>
            <a:off x="8460432" y="6453336"/>
            <a:ext cx="467544" cy="3143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 err="1" smtClean="0"/>
              <a:t>Enfoque</a:t>
            </a:r>
            <a:r>
              <a:rPr lang="fr-FR" dirty="0" smtClean="0"/>
              <a:t> de cadenas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Enfoque</a:t>
            </a:r>
            <a:r>
              <a:rPr lang="fr-FR" dirty="0" smtClean="0"/>
              <a:t> de </a:t>
            </a:r>
            <a:r>
              <a:rPr lang="fr-FR" dirty="0" err="1" smtClean="0"/>
              <a:t>cadeans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460310"/>
            <a:ext cx="8406694" cy="519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488668"/>
            <a:ext cx="248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Howden et al, CSA, 2015</a:t>
            </a:r>
            <a:endParaRPr lang="fr-FR" dirty="0"/>
          </a:p>
        </p:txBody>
      </p:sp>
      <p:sp>
        <p:nvSpPr>
          <p:cNvPr id="4" name="Flèche droite 3">
            <a:hlinkClick r:id="rId3" action="ppaction://hlinksldjump"/>
          </p:cNvPr>
          <p:cNvSpPr/>
          <p:nvPr/>
        </p:nvSpPr>
        <p:spPr>
          <a:xfrm flipH="1">
            <a:off x="8585784" y="6469071"/>
            <a:ext cx="41380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9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Agricultura y </a:t>
            </a:r>
            <a:br>
              <a:rPr lang="es-ES" dirty="0" smtClean="0"/>
            </a:br>
            <a:r>
              <a:rPr lang="es-ES" dirty="0" smtClean="0"/>
              <a:t>proceso de negociación sobre CC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Agricultura es considerado en los documentos del UNFCC</a:t>
            </a:r>
          </a:p>
          <a:p>
            <a:r>
              <a:rPr lang="es-ES" dirty="0" smtClean="0"/>
              <a:t>Pero ha sido poco considerado en la negociación</a:t>
            </a:r>
          </a:p>
          <a:p>
            <a:pPr lvl="1"/>
            <a:r>
              <a:rPr lang="es-ES" dirty="0" smtClean="0"/>
              <a:t>Agricultura visto como parte del problema y no solución</a:t>
            </a:r>
          </a:p>
          <a:p>
            <a:r>
              <a:rPr lang="es-ES" dirty="0" smtClean="0"/>
              <a:t>Ventana en la COP 21 ? </a:t>
            </a:r>
          </a:p>
          <a:p>
            <a:pPr lvl="1"/>
            <a:r>
              <a:rPr lang="es-ES" dirty="0" smtClean="0"/>
              <a:t>Voluntad de gobierno francés</a:t>
            </a:r>
          </a:p>
          <a:p>
            <a:pPr lvl="1"/>
            <a:r>
              <a:rPr lang="es-ES" dirty="0" smtClean="0"/>
              <a:t>Iniciativa “4 por 1000”, (carbono en el suelo)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9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noProof="0" dirty="0" smtClean="0"/>
              <a:t>Agricultura climáticamente inteligente (</a:t>
            </a:r>
            <a:r>
              <a:rPr lang="es-CR" sz="4000" i="1" noProof="0" dirty="0" err="1" smtClean="0"/>
              <a:t>Climate</a:t>
            </a:r>
            <a:r>
              <a:rPr lang="es-CR" sz="4000" i="1" noProof="0" dirty="0" smtClean="0"/>
              <a:t> Smart </a:t>
            </a:r>
            <a:r>
              <a:rPr lang="es-CR" sz="4000" i="1" noProof="0" dirty="0" err="1" smtClean="0"/>
              <a:t>Agriculture</a:t>
            </a:r>
            <a:r>
              <a:rPr lang="es-CR" noProof="0" dirty="0" smtClean="0"/>
              <a:t>) </a:t>
            </a:r>
            <a:endParaRPr lang="es-C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12568"/>
          </a:xfrm>
        </p:spPr>
        <p:txBody>
          <a:bodyPr>
            <a:noAutofit/>
          </a:bodyPr>
          <a:lstStyle/>
          <a:p>
            <a:r>
              <a:rPr lang="es-ES" sz="2400" dirty="0" smtClean="0"/>
              <a:t>Una preocupación : </a:t>
            </a:r>
          </a:p>
          <a:p>
            <a:pPr lvl="1"/>
            <a:r>
              <a:rPr lang="es-ES" sz="2400" dirty="0" smtClean="0"/>
              <a:t>Responder a desafíos CC y agricultura </a:t>
            </a:r>
          </a:p>
          <a:p>
            <a:pPr lvl="1"/>
            <a:r>
              <a:rPr lang="es-ES" sz="2400" dirty="0" smtClean="0"/>
              <a:t>Seguridad alimentaria </a:t>
            </a:r>
          </a:p>
          <a:p>
            <a:pPr marL="0" indent="0">
              <a:buNone/>
            </a:pPr>
            <a:r>
              <a:rPr lang="es-ES" sz="2000" dirty="0" smtClean="0">
                <a:sym typeface="Wingdings" panose="05000000000000000000" pitchFamily="2" charset="2"/>
              </a:rPr>
              <a:t> Movilización de </a:t>
            </a:r>
            <a:r>
              <a:rPr lang="es-ES" sz="2000" dirty="0" smtClean="0"/>
              <a:t>actores del desarrollo agrícola y alimentación (FAO</a:t>
            </a:r>
            <a:r>
              <a:rPr lang="es-ES" sz="2000" dirty="0"/>
              <a:t>) </a:t>
            </a:r>
            <a:r>
              <a:rPr lang="es-ES" sz="2000" dirty="0" smtClean="0"/>
              <a:t>y de la investigación </a:t>
            </a:r>
          </a:p>
          <a:p>
            <a:r>
              <a:rPr lang="es-ES" sz="2400" dirty="0" smtClean="0"/>
              <a:t>Un proceso científico: El ciclo de conferencias </a:t>
            </a:r>
            <a:r>
              <a:rPr lang="es-ES" sz="1600" i="1" dirty="0" smtClean="0"/>
              <a:t>(Global </a:t>
            </a:r>
            <a:r>
              <a:rPr lang="es-ES" sz="1600" i="1" dirty="0" err="1" smtClean="0"/>
              <a:t>science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conference</a:t>
            </a:r>
            <a:r>
              <a:rPr lang="es-ES" sz="1600" i="1" dirty="0" smtClean="0"/>
              <a:t>)</a:t>
            </a:r>
            <a:endParaRPr lang="es-ES" sz="2400" i="1" dirty="0" smtClean="0"/>
          </a:p>
          <a:p>
            <a:pPr lvl="1"/>
            <a:r>
              <a:rPr lang="es-ES" sz="2000" dirty="0" smtClean="0"/>
              <a:t>2011 </a:t>
            </a:r>
            <a:r>
              <a:rPr lang="es-ES" sz="2000" dirty="0" err="1" smtClean="0"/>
              <a:t>Wageningen</a:t>
            </a:r>
            <a:r>
              <a:rPr lang="es-ES" sz="2000" dirty="0" smtClean="0"/>
              <a:t> (Países Bajos)</a:t>
            </a:r>
          </a:p>
          <a:p>
            <a:pPr lvl="1"/>
            <a:r>
              <a:rPr lang="es-ES" sz="2000" dirty="0" smtClean="0"/>
              <a:t>2013 Davis (California EEUU)</a:t>
            </a:r>
          </a:p>
          <a:p>
            <a:pPr lvl="1"/>
            <a:r>
              <a:rPr lang="es-ES" sz="2000" dirty="0" smtClean="0"/>
              <a:t>2015 Montpellier (Francia)</a:t>
            </a:r>
          </a:p>
          <a:p>
            <a:pPr marL="0" lvl="1" indent="0">
              <a:buNone/>
            </a:pPr>
            <a:r>
              <a:rPr lang="es-ES" sz="2400" dirty="0" smtClean="0">
                <a:sym typeface="Wingdings" panose="05000000000000000000" pitchFamily="2" charset="2"/>
              </a:rPr>
              <a:t> </a:t>
            </a:r>
            <a:r>
              <a:rPr lang="es-ES" sz="2000" dirty="0" smtClean="0"/>
              <a:t>Una alianza – </a:t>
            </a:r>
            <a:r>
              <a:rPr lang="es-ES" sz="2000" dirty="0" err="1" smtClean="0"/>
              <a:t>Climate</a:t>
            </a:r>
            <a:r>
              <a:rPr lang="es-ES" sz="2000" dirty="0" smtClean="0"/>
              <a:t> Smart </a:t>
            </a:r>
            <a:r>
              <a:rPr lang="es-ES" sz="2000" dirty="0" err="1" smtClean="0"/>
              <a:t>Agriculture</a:t>
            </a:r>
            <a:r>
              <a:rPr lang="es-ES" sz="2000" dirty="0" smtClean="0"/>
              <a:t> (CSA) </a:t>
            </a:r>
            <a:r>
              <a:rPr lang="es-ES" sz="2000" dirty="0" err="1" smtClean="0"/>
              <a:t>alliance</a:t>
            </a:r>
            <a:r>
              <a:rPr lang="es-ES" sz="2000" dirty="0" smtClean="0"/>
              <a:t> </a:t>
            </a:r>
          </a:p>
          <a:p>
            <a:r>
              <a:rPr lang="es-ES" sz="2400" dirty="0" smtClean="0"/>
              <a:t>Un </a:t>
            </a:r>
            <a:r>
              <a:rPr lang="es-ES" sz="2400" dirty="0"/>
              <a:t>proceso </a:t>
            </a:r>
            <a:r>
              <a:rPr lang="es-ES" sz="2400" dirty="0" smtClean="0"/>
              <a:t>político: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n-US" sz="2000" b="1" dirty="0"/>
              <a:t>Global Alliance for Climate-Smart Agriculture </a:t>
            </a:r>
            <a:endParaRPr lang="es-ES" sz="2000" b="1" dirty="0" smtClean="0"/>
          </a:p>
          <a:p>
            <a:pPr lvl="1"/>
            <a:r>
              <a:rPr lang="es-ES" sz="2000" dirty="0" smtClean="0"/>
              <a:t>2014 lanzamiento en cumbre de CC (Roma sept 2014) - </a:t>
            </a:r>
          </a:p>
          <a:p>
            <a:pPr lvl="1"/>
            <a:r>
              <a:rPr lang="es-ES" sz="2000" dirty="0" smtClean="0"/>
              <a:t>2015 primer  reunión : plan de acción sobre conocimiento, desarrollo de capacidades,  y financiamiento</a:t>
            </a:r>
            <a:endParaRPr lang="es-ES" sz="2000" dirty="0"/>
          </a:p>
        </p:txBody>
      </p:sp>
      <p:pic>
        <p:nvPicPr>
          <p:cNvPr id="5122" name="Picture 2" descr="Climate-Smart conference log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3733224"/>
            <a:ext cx="883676" cy="6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nner.label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3502" y="4711605"/>
            <a:ext cx="965588" cy="5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ifor.org/wp-content/uploads/2014/10/Logo-CSA-Con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42" y="4268618"/>
            <a:ext cx="1016522" cy="4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6</a:t>
            </a:fld>
            <a:endParaRPr lang="fr-FR" dirty="0"/>
          </a:p>
        </p:txBody>
      </p:sp>
      <p:pic>
        <p:nvPicPr>
          <p:cNvPr id="18" name="Image 17" descr="http://formation-elevage-suds.cirad.fr/var/formelevage/storage/images/media/logos/logo-cirad-avec-texte/32233-1-fre-FR/logo-cirad-avec-text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20" name="Image 19" descr="logo-red-pp-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9291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CSA : Definición(es) 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1479" y="1268760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Objetivos de CSA </a:t>
            </a:r>
            <a:r>
              <a:rPr lang="es-ES" sz="2400" dirty="0" smtClean="0"/>
              <a:t>es “de suportar los esfuerzos locales y globales para usar de manera sostenible los sistemas agrícolas para lograr la </a:t>
            </a:r>
            <a:r>
              <a:rPr lang="es-ES" sz="2400" b="1" u="sng" dirty="0" smtClean="0"/>
              <a:t>seguridad alimentaria </a:t>
            </a:r>
            <a:r>
              <a:rPr lang="es-ES" sz="2400" dirty="0" smtClean="0"/>
              <a:t>y nutricional para todas las personas y todos los tiempos, integrando la necesaria </a:t>
            </a:r>
            <a:r>
              <a:rPr lang="es-ES" sz="2400" b="1" u="sng" dirty="0" smtClean="0"/>
              <a:t>adaptación</a:t>
            </a:r>
            <a:r>
              <a:rPr lang="es-ES" sz="2400" dirty="0" smtClean="0"/>
              <a:t> y capturando el potencial </a:t>
            </a:r>
            <a:r>
              <a:rPr lang="es-ES" sz="2400" b="1" u="sng" dirty="0" smtClean="0"/>
              <a:t>de mitigación</a:t>
            </a:r>
            <a:r>
              <a:rPr lang="es-ES" sz="2400" dirty="0" smtClean="0"/>
              <a:t>” </a:t>
            </a:r>
            <a:r>
              <a:rPr lang="es-ES" sz="2000" dirty="0"/>
              <a:t>(</a:t>
            </a:r>
            <a:r>
              <a:rPr lang="es-ES" sz="2000" dirty="0" err="1"/>
              <a:t>Lipper</a:t>
            </a:r>
            <a:r>
              <a:rPr lang="es-ES" sz="2000" dirty="0"/>
              <a:t> et al., 2014, p. </a:t>
            </a:r>
            <a:r>
              <a:rPr lang="fr-FR" sz="2000" dirty="0"/>
              <a:t>1069 )</a:t>
            </a:r>
            <a:r>
              <a:rPr lang="es-ES" sz="2000" dirty="0"/>
              <a:t> </a:t>
            </a:r>
          </a:p>
          <a:p>
            <a:endParaRPr lang="es-ES" sz="2000" dirty="0"/>
          </a:p>
          <a:p>
            <a:r>
              <a:rPr lang="es-ES" sz="2400" dirty="0" smtClean="0"/>
              <a:t>Al inicio, se esperaba a </a:t>
            </a:r>
            <a:r>
              <a:rPr lang="es-ES" sz="2400" u="sng" dirty="0" smtClean="0"/>
              <a:t>triple ganancia</a:t>
            </a:r>
            <a:r>
              <a:rPr lang="es-ES" sz="2400" dirty="0" smtClean="0"/>
              <a:t>, </a:t>
            </a:r>
            <a:br>
              <a:rPr lang="es-ES" sz="2400" dirty="0" smtClean="0"/>
            </a:br>
            <a:r>
              <a:rPr lang="es-ES" sz="2400" dirty="0" smtClean="0"/>
              <a:t>ahora se está consciente que existen </a:t>
            </a:r>
            <a:r>
              <a:rPr lang="es-ES" sz="2400" u="sng" dirty="0" smtClean="0"/>
              <a:t>sinergias </a:t>
            </a:r>
            <a:r>
              <a:rPr lang="es-ES" sz="2400" dirty="0" smtClean="0"/>
              <a:t>pero también </a:t>
            </a:r>
            <a:r>
              <a:rPr lang="es-ES" sz="2400" u="sng" dirty="0" smtClean="0"/>
              <a:t>antagonismos (</a:t>
            </a:r>
            <a:r>
              <a:rPr lang="es-ES" sz="2400" i="1" u="sng" dirty="0" err="1" smtClean="0"/>
              <a:t>trade</a:t>
            </a:r>
            <a:r>
              <a:rPr lang="es-ES" sz="2400" i="1" u="sng" dirty="0" smtClean="0"/>
              <a:t> </a:t>
            </a:r>
            <a:r>
              <a:rPr lang="es-ES" sz="2400" i="1" u="sng" dirty="0" err="1" smtClean="0"/>
              <a:t>offs</a:t>
            </a:r>
            <a:r>
              <a:rPr lang="es-ES" sz="2400" dirty="0" smtClean="0"/>
              <a:t>) entre objetivos </a:t>
            </a:r>
            <a:r>
              <a:rPr lang="es-ES" sz="1800" dirty="0" smtClean="0"/>
              <a:t>(</a:t>
            </a:r>
            <a:r>
              <a:rPr lang="es-ES" sz="1800" dirty="0" err="1" smtClean="0"/>
              <a:t>Lipper</a:t>
            </a:r>
            <a:r>
              <a:rPr lang="es-ES" sz="1800" dirty="0" smtClean="0"/>
              <a:t> et al, 2014)</a:t>
            </a:r>
          </a:p>
          <a:p>
            <a:endParaRPr lang="es-ES" sz="2400" dirty="0" smtClean="0"/>
          </a:p>
          <a:p>
            <a:r>
              <a:rPr lang="es-ES" sz="2400" dirty="0" smtClean="0"/>
              <a:t>Intención de los promotores: Referente al CC, agricultura es parte de la solución – no solamente del problema</a:t>
            </a:r>
          </a:p>
        </p:txBody>
      </p:sp>
      <p:sp>
        <p:nvSpPr>
          <p:cNvPr id="9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7</a:t>
            </a:fld>
            <a:endParaRPr lang="fr-FR" dirty="0"/>
          </a:p>
        </p:txBody>
      </p:sp>
      <p:pic>
        <p:nvPicPr>
          <p:cNvPr id="15" name="Image 14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7" name="Image 16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8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>
            <a:hlinkClick r:id="rId6" action="ppaction://hlinksldjump"/>
          </p:cNvPr>
          <p:cNvSpPr/>
          <p:nvPr/>
        </p:nvSpPr>
        <p:spPr>
          <a:xfrm>
            <a:off x="8198643" y="4005064"/>
            <a:ext cx="3337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2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120" y="19291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Intereses e interrogantes </a:t>
            </a:r>
            <a:br>
              <a:rPr lang="es-ES" dirty="0" smtClean="0"/>
            </a:br>
            <a:r>
              <a:rPr lang="es-ES" dirty="0" smtClean="0"/>
              <a:t>sobre el concepto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319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Intereses </a:t>
            </a:r>
          </a:p>
          <a:p>
            <a:pPr lvl="1"/>
            <a:r>
              <a:rPr lang="es-ES_tradnl" dirty="0" smtClean="0"/>
              <a:t>Promover la integración de la agricultura en los procesos  de negociación climática  </a:t>
            </a:r>
          </a:p>
          <a:p>
            <a:pPr lvl="1"/>
            <a:r>
              <a:rPr lang="es-ES_tradnl" dirty="0" smtClean="0"/>
              <a:t>Sensibilizar a la importancia de las 3 finalidades de la agricultura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Interrogantes </a:t>
            </a:r>
          </a:p>
          <a:p>
            <a:pPr lvl="1"/>
            <a:r>
              <a:rPr lang="es-ES_tradnl" dirty="0" smtClean="0"/>
              <a:t>Que utilidad ? </a:t>
            </a:r>
            <a:r>
              <a:rPr lang="es-ES_tradnl" sz="2400" dirty="0" smtClean="0"/>
              <a:t>Un concepto útil para renovar opciones técnicas y institucionales O un nuevo concepto de moda - vacío </a:t>
            </a:r>
            <a:endParaRPr lang="es-ES_tradnl" dirty="0" smtClean="0"/>
          </a:p>
          <a:p>
            <a:pPr lvl="1"/>
            <a:r>
              <a:rPr lang="es-ES_tradnl" dirty="0" smtClean="0"/>
              <a:t>Que Riesgos ? </a:t>
            </a:r>
            <a:r>
              <a:rPr lang="es-ES_tradnl" sz="2200" dirty="0" smtClean="0"/>
              <a:t>Usar este concepto conlleva el riesgo de obviar los temas clásicos del desarrollo (acceso a recursos, diferenciación social,…)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8</a:t>
            </a:fld>
            <a:endParaRPr lang="fr-FR" dirty="0"/>
          </a:p>
        </p:txBody>
      </p:sp>
      <p:pic>
        <p:nvPicPr>
          <p:cNvPr id="16" name="Image 15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8" name="Image 17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479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Consecuencias para la acción</a:t>
            </a:r>
            <a:endParaRPr lang="es-ES_tradnl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1479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dirty="0" smtClean="0"/>
              <a:t>Se trata de cambiar </a:t>
            </a:r>
            <a:r>
              <a:rPr lang="es-ES_tradnl" u="sng" dirty="0" smtClean="0"/>
              <a:t>nuestra manera de evaluar </a:t>
            </a:r>
            <a:r>
              <a:rPr lang="es-ES_tradnl" dirty="0" smtClean="0"/>
              <a:t>lo que ya existe, </a:t>
            </a:r>
            <a:r>
              <a:rPr lang="es-ES_tradnl" b="1" dirty="0" smtClean="0"/>
              <a:t>más que </a:t>
            </a:r>
            <a:r>
              <a:rPr lang="es-ES_tradnl" dirty="0" smtClean="0"/>
              <a:t>de </a:t>
            </a:r>
            <a:r>
              <a:rPr lang="es-ES_tradnl" u="sng" dirty="0" smtClean="0"/>
              <a:t>inventar maneras de producir </a:t>
            </a:r>
            <a:r>
              <a:rPr lang="es-ES_tradnl" dirty="0" smtClean="0"/>
              <a:t>diametralmente nuevas:</a:t>
            </a:r>
          </a:p>
          <a:p>
            <a:r>
              <a:rPr lang="es-ES_tradnl" dirty="0"/>
              <a:t>p</a:t>
            </a:r>
            <a:r>
              <a:rPr lang="es-ES_tradnl" dirty="0" smtClean="0"/>
              <a:t>ara identificar aquellas opciones, oportunidades, que son más promisorias en lograr los tres objetivos de CSA</a:t>
            </a:r>
          </a:p>
          <a:p>
            <a:r>
              <a:rPr lang="es-ES_tradnl" dirty="0"/>
              <a:t>y</a:t>
            </a:r>
            <a:r>
              <a:rPr lang="es-ES_tradnl" dirty="0" smtClean="0"/>
              <a:t> encontrar las maneras de facilitar e incentivar eficazmente su desarrollo</a:t>
            </a:r>
          </a:p>
          <a:p>
            <a:endParaRPr lang="es-ES_tradnl" dirty="0" smtClean="0"/>
          </a:p>
          <a:p>
            <a:pPr marL="0" indent="0" algn="ctr">
              <a:buNone/>
            </a:pPr>
            <a:r>
              <a:rPr lang="es-ES_tradnl" sz="4200" dirty="0" smtClean="0"/>
              <a:t>CSA requiere un cambio de paradigma </a:t>
            </a:r>
            <a:br>
              <a:rPr lang="es-ES_tradnl" sz="4200" dirty="0" smtClean="0"/>
            </a:br>
            <a:r>
              <a:rPr lang="es-ES_tradnl" sz="4200" dirty="0" smtClean="0"/>
              <a:t>pero no de volver a inventar la rueda</a:t>
            </a:r>
          </a:p>
        </p:txBody>
      </p:sp>
      <p:sp>
        <p:nvSpPr>
          <p:cNvPr id="1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87" y="6488481"/>
            <a:ext cx="604573" cy="369519"/>
          </a:xfrm>
        </p:spPr>
        <p:txBody>
          <a:bodyPr/>
          <a:lstStyle/>
          <a:p>
            <a:fld id="{F49B356E-8DDF-443F-B1DE-27761AF9935C}" type="slidenum">
              <a:rPr lang="fr-FR" smtClean="0"/>
              <a:t>9</a:t>
            </a:fld>
            <a:endParaRPr lang="fr-FR" dirty="0"/>
          </a:p>
        </p:txBody>
      </p:sp>
      <p:pic>
        <p:nvPicPr>
          <p:cNvPr id="15" name="Image 14" descr="http://formation-elevage-suds.cirad.fr/var/formelevage/storage/images/media/logos/logo-cirad-avec-texte/32233-1-fre-FR/logo-cirad-avec-text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536607"/>
            <a:ext cx="720080" cy="3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255" y="6525344"/>
            <a:ext cx="362776" cy="369332"/>
          </a:xfrm>
          <a:prstGeom prst="rect">
            <a:avLst/>
          </a:prstGeom>
        </p:spPr>
      </p:pic>
      <p:pic>
        <p:nvPicPr>
          <p:cNvPr id="18" name="Image 17" descr="logo-red-pp-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424" y="6546716"/>
            <a:ext cx="745310" cy="231124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5508104" y="6582047"/>
            <a:ext cx="1800200" cy="303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 smtClean="0"/>
              <a:t>Le Coq, </a:t>
            </a:r>
            <a:r>
              <a:rPr lang="es-ES" sz="1400" dirty="0"/>
              <a:t>Rapidel, Fallot</a:t>
            </a:r>
            <a:endParaRPr lang="es-ES" sz="1400" dirty="0" smtClean="0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5580112" y="6453336"/>
            <a:ext cx="35638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4501</Words>
  <Application>Microsoft Office PowerPoint</Application>
  <PresentationFormat>Presentación en pantalla (4:3)</PresentationFormat>
  <Paragraphs>626</Paragraphs>
  <Slides>44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Thème Office</vt:lpstr>
      <vt:lpstr>Agricultura climáticamente inteligente: conceptos, retos y perspectivas  </vt:lpstr>
      <vt:lpstr>CSA (Climate Smart Agriculture) </vt:lpstr>
      <vt:lpstr>Presentación de PowerPoint</vt:lpstr>
      <vt:lpstr>Presentación de PowerPoint</vt:lpstr>
      <vt:lpstr>Agricultura y  proceso de negociación sobre CC</vt:lpstr>
      <vt:lpstr>Agricultura climáticamente inteligente (Climate Smart Agriculture) </vt:lpstr>
      <vt:lpstr>CSA : Definición(es) </vt:lpstr>
      <vt:lpstr>Intereses e interrogantes  sobre el concepto</vt:lpstr>
      <vt:lpstr>Consecuencias para la acción</vt:lpstr>
      <vt:lpstr>Retos técnicos</vt:lpstr>
      <vt:lpstr>Agro-ecología: </vt:lpstr>
      <vt:lpstr>Agro-ecología: lecciones aprendidas en 20 años de experiencia alrededor del mundo  (P. Tittonell, CSA 2015, Montpellier)</vt:lpstr>
      <vt:lpstr>Ejemplo de opción técnica en Centro América:   Uso de árboles de sombra en el cultivo del café</vt:lpstr>
      <vt:lpstr>Ejemplo de opción técnica en Centroamérica:   Uso de árboles de sombra en el cultivo del café</vt:lpstr>
      <vt:lpstr>Ejemplo de opción técnica en Centro América:   Uso de árboles de sombra en el cultivo del café</vt:lpstr>
      <vt:lpstr>Ejemplo de opcion técnica en Centro América:   Uso de árboles de sombra en el cultivo del café</vt:lpstr>
      <vt:lpstr>Ejemplo de opcion técnica en Centro América:   Uso de árboles de sombra en el cultivo del café</vt:lpstr>
      <vt:lpstr>Presentación de PowerPoint</vt:lpstr>
      <vt:lpstr>Opciones técnicas</vt:lpstr>
      <vt:lpstr>Retos institucionales</vt:lpstr>
      <vt:lpstr>Múltiples barreras</vt:lpstr>
      <vt:lpstr>Opciones estratégicas para enfrentar desafíos de CC y seguridad alimentaria</vt:lpstr>
      <vt:lpstr>Opciones institucionales y  de gobernanza para la oferta</vt:lpstr>
      <vt:lpstr>Opciones estratégicas para enfrentar desafíos de CC y seguridad alimentaria</vt:lpstr>
      <vt:lpstr>Presentación de PowerPoint</vt:lpstr>
      <vt:lpstr>Acciones sólo al nivel de producción no serán suficientes para atacar el reto de la mitigación</vt:lpstr>
      <vt:lpstr>Que opciones institucionales y de gobernanza para la demanda</vt:lpstr>
      <vt:lpstr>Declaración de Montpelier  CSA 2015 </vt:lpstr>
      <vt:lpstr>Balance crítico del CSA 2015</vt:lpstr>
      <vt:lpstr>Perspectivas</vt:lpstr>
      <vt:lpstr>Gracias</vt:lpstr>
      <vt:lpstr>Illustracion</vt:lpstr>
      <vt:lpstr>Agricultura climáticamente inteligente y las opciones de triple ganancia</vt:lpstr>
      <vt:lpstr>Múltiples opciones técnicas son listadas a varias escalas</vt:lpstr>
      <vt:lpstr>Diversidad de practicas </vt:lpstr>
      <vt:lpstr>Presentación de PowerPoint</vt:lpstr>
      <vt:lpstr>Presentación de PowerPoint</vt:lpstr>
      <vt:lpstr>Presentación de PowerPoint</vt:lpstr>
      <vt:lpstr>Los herramientas/financiamiento vinculados a CC</vt:lpstr>
      <vt:lpstr>Los herramientas / financiamiento vinculados al desarrollo agricultura</vt:lpstr>
      <vt:lpstr>Los enfoques territoriales/  “Climate Smart Territories / villages”</vt:lpstr>
      <vt:lpstr>Integración de marcos de políticas (ex: Costa Rica)</vt:lpstr>
      <vt:lpstr>Los herramientas vinculados al carbono</vt:lpstr>
      <vt:lpstr>Enfoque de cadenas</vt:lpstr>
    </vt:vector>
  </TitlesOfParts>
  <Company>CIRAD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 Climatico y  agricultura  (o agricultura climatico inteligente) [Estado del arte] definiciones, retos, perspectivas</dc:title>
  <dc:creator>jflecoq</dc:creator>
  <cp:lastModifiedBy>LGonzalez</cp:lastModifiedBy>
  <cp:revision>150</cp:revision>
  <cp:lastPrinted>2015-05-03T00:13:08Z</cp:lastPrinted>
  <dcterms:created xsi:type="dcterms:W3CDTF">2015-04-16T19:08:07Z</dcterms:created>
  <dcterms:modified xsi:type="dcterms:W3CDTF">2018-03-27T01:42:55Z</dcterms:modified>
</cp:coreProperties>
</file>