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1" r:id="rId5"/>
    <p:sldId id="276" r:id="rId6"/>
    <p:sldId id="280" r:id="rId7"/>
    <p:sldId id="278" r:id="rId8"/>
    <p:sldId id="274" r:id="rId9"/>
    <p:sldId id="264" r:id="rId10"/>
    <p:sldId id="281" r:id="rId11"/>
    <p:sldId id="279" r:id="rId12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71" autoAdjust="0"/>
  </p:normalViewPr>
  <p:slideViewPr>
    <p:cSldViewPr>
      <p:cViewPr varScale="1">
        <p:scale>
          <a:sx n="70" d="100"/>
          <a:sy n="70" d="100"/>
        </p:scale>
        <p:origin x="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5969B-4C80-49D7-9D3A-1A201EA82AB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GT"/>
        </a:p>
      </dgm:t>
    </dgm:pt>
    <dgm:pt modelId="{585FF9F7-FF9A-4DEC-9A95-B1763564042F}">
      <dgm:prSet phldrT="[Texto]" custT="1"/>
      <dgm:spPr/>
      <dgm:t>
        <a:bodyPr/>
        <a:lstStyle/>
        <a:p>
          <a:r>
            <a:rPr lang="es-GT" sz="2000" dirty="0" smtClean="0">
              <a:solidFill>
                <a:schemeClr val="tx1"/>
              </a:solidFill>
            </a:rPr>
            <a:t>Medio Ambiente y Cambio Climático</a:t>
          </a:r>
          <a:endParaRPr lang="es-GT" sz="2000" dirty="0">
            <a:solidFill>
              <a:schemeClr val="tx1"/>
            </a:solidFill>
          </a:endParaRPr>
        </a:p>
      </dgm:t>
    </dgm:pt>
    <dgm:pt modelId="{645954E4-3FA6-4186-BEAE-FBBB8FE01377}" type="parTrans" cxnId="{E4D830CB-413B-453E-9520-20607A2510A7}">
      <dgm:prSet/>
      <dgm:spPr/>
      <dgm:t>
        <a:bodyPr/>
        <a:lstStyle/>
        <a:p>
          <a:endParaRPr lang="es-GT">
            <a:solidFill>
              <a:schemeClr val="tx1"/>
            </a:solidFill>
          </a:endParaRPr>
        </a:p>
      </dgm:t>
    </dgm:pt>
    <dgm:pt modelId="{9EEF53DE-E129-4656-BC61-AE369F44276C}" type="sibTrans" cxnId="{E4D830CB-413B-453E-9520-20607A2510A7}">
      <dgm:prSet/>
      <dgm:spPr/>
      <dgm:t>
        <a:bodyPr/>
        <a:lstStyle/>
        <a:p>
          <a:endParaRPr lang="es-GT">
            <a:solidFill>
              <a:schemeClr val="tx1"/>
            </a:solidFill>
          </a:endParaRPr>
        </a:p>
      </dgm:t>
    </dgm:pt>
    <dgm:pt modelId="{321E763C-4D49-4DD0-8029-274B729A9834}">
      <dgm:prSet phldrT="[Texto]"/>
      <dgm:spPr/>
      <dgm:t>
        <a:bodyPr/>
        <a:lstStyle/>
        <a:p>
          <a:r>
            <a:rPr lang="es-GT" dirty="0" smtClean="0">
              <a:solidFill>
                <a:schemeClr val="tx1"/>
              </a:solidFill>
            </a:rPr>
            <a:t>Dialogo de Políticas Publicas </a:t>
          </a:r>
          <a:endParaRPr lang="es-GT" dirty="0">
            <a:solidFill>
              <a:schemeClr val="tx1"/>
            </a:solidFill>
          </a:endParaRPr>
        </a:p>
      </dgm:t>
    </dgm:pt>
    <dgm:pt modelId="{82470190-CF08-457D-AAA0-691A906A33A3}" type="parTrans" cxnId="{D30E55C3-6678-4C7C-8609-B93861B11F48}">
      <dgm:prSet/>
      <dgm:spPr/>
      <dgm:t>
        <a:bodyPr/>
        <a:lstStyle/>
        <a:p>
          <a:endParaRPr lang="es-GT">
            <a:solidFill>
              <a:schemeClr val="tx1"/>
            </a:solidFill>
          </a:endParaRPr>
        </a:p>
      </dgm:t>
    </dgm:pt>
    <dgm:pt modelId="{3A8CAA72-A564-4EA4-B1BD-14E732996691}" type="sibTrans" cxnId="{D30E55C3-6678-4C7C-8609-B93861B11F48}">
      <dgm:prSet/>
      <dgm:spPr/>
      <dgm:t>
        <a:bodyPr/>
        <a:lstStyle/>
        <a:p>
          <a:endParaRPr lang="es-GT">
            <a:solidFill>
              <a:schemeClr val="tx1"/>
            </a:solidFill>
          </a:endParaRPr>
        </a:p>
      </dgm:t>
    </dgm:pt>
    <dgm:pt modelId="{E5663F7B-C0FA-4852-8D9F-35F21E45E384}">
      <dgm:prSet/>
      <dgm:spPr/>
      <dgm:t>
        <a:bodyPr/>
        <a:lstStyle/>
        <a:p>
          <a:endParaRPr lang="es-GT" sz="900" dirty="0">
            <a:solidFill>
              <a:schemeClr val="tx1"/>
            </a:solidFill>
          </a:endParaRPr>
        </a:p>
      </dgm:t>
    </dgm:pt>
    <dgm:pt modelId="{380E4F86-B206-42B5-8DF7-63843B7B19C2}" type="parTrans" cxnId="{8CFD4DB6-CCAA-4585-8D7B-0A24EC358831}">
      <dgm:prSet/>
      <dgm:spPr/>
      <dgm:t>
        <a:bodyPr/>
        <a:lstStyle/>
        <a:p>
          <a:endParaRPr lang="es-GT">
            <a:solidFill>
              <a:schemeClr val="tx1"/>
            </a:solidFill>
          </a:endParaRPr>
        </a:p>
      </dgm:t>
    </dgm:pt>
    <dgm:pt modelId="{3579039A-FAFC-430F-B91D-99B995FC08E7}" type="sibTrans" cxnId="{8CFD4DB6-CCAA-4585-8D7B-0A24EC358831}">
      <dgm:prSet/>
      <dgm:spPr/>
      <dgm:t>
        <a:bodyPr/>
        <a:lstStyle/>
        <a:p>
          <a:endParaRPr lang="es-GT">
            <a:solidFill>
              <a:schemeClr val="tx1"/>
            </a:solidFill>
          </a:endParaRPr>
        </a:p>
      </dgm:t>
    </dgm:pt>
    <dgm:pt modelId="{7793FA57-83B1-472C-8B12-0E3E7AFF5E0C}">
      <dgm:prSet/>
      <dgm:spPr/>
      <dgm:t>
        <a:bodyPr/>
        <a:lstStyle/>
        <a:p>
          <a:r>
            <a:rPr lang="es-GT" dirty="0" smtClean="0">
              <a:solidFill>
                <a:schemeClr val="tx1"/>
              </a:solidFill>
            </a:rPr>
            <a:t>Juventud, Género y Pueblos Indígenas</a:t>
          </a:r>
          <a:endParaRPr lang="es-GT" dirty="0">
            <a:solidFill>
              <a:schemeClr val="tx1"/>
            </a:solidFill>
          </a:endParaRPr>
        </a:p>
      </dgm:t>
    </dgm:pt>
    <dgm:pt modelId="{23EF2DA0-5859-445B-A41C-E7DA0103C381}" type="parTrans" cxnId="{164C894B-F235-4C0D-A2CB-BF4BC11013E5}">
      <dgm:prSet/>
      <dgm:spPr/>
      <dgm:t>
        <a:bodyPr/>
        <a:lstStyle/>
        <a:p>
          <a:endParaRPr lang="es-GT">
            <a:solidFill>
              <a:schemeClr val="tx1"/>
            </a:solidFill>
          </a:endParaRPr>
        </a:p>
      </dgm:t>
    </dgm:pt>
    <dgm:pt modelId="{372688E3-B7FE-4DDD-B912-17692FB6E694}" type="sibTrans" cxnId="{164C894B-F235-4C0D-A2CB-BF4BC11013E5}">
      <dgm:prSet/>
      <dgm:spPr/>
      <dgm:t>
        <a:bodyPr/>
        <a:lstStyle/>
        <a:p>
          <a:endParaRPr lang="es-GT">
            <a:solidFill>
              <a:schemeClr val="tx1"/>
            </a:solidFill>
          </a:endParaRPr>
        </a:p>
      </dgm:t>
    </dgm:pt>
    <dgm:pt modelId="{474BAB16-1C61-4616-858B-AE0EE2FF9CB1}">
      <dgm:prSet/>
      <dgm:spPr/>
      <dgm:t>
        <a:bodyPr/>
        <a:lstStyle/>
        <a:p>
          <a:r>
            <a:rPr lang="es-GT" dirty="0" smtClean="0">
              <a:solidFill>
                <a:schemeClr val="tx1"/>
              </a:solidFill>
            </a:rPr>
            <a:t>Acceso a Mercados</a:t>
          </a:r>
          <a:endParaRPr lang="es-GT" dirty="0">
            <a:solidFill>
              <a:schemeClr val="tx1"/>
            </a:solidFill>
          </a:endParaRPr>
        </a:p>
      </dgm:t>
    </dgm:pt>
    <dgm:pt modelId="{D6B9A03C-2631-4328-9E07-EA1C963DAB1B}" type="parTrans" cxnId="{57A548B5-C988-472C-8154-59D7EE1AE610}">
      <dgm:prSet/>
      <dgm:spPr/>
      <dgm:t>
        <a:bodyPr/>
        <a:lstStyle/>
        <a:p>
          <a:endParaRPr lang="es-GT">
            <a:solidFill>
              <a:schemeClr val="tx1"/>
            </a:solidFill>
          </a:endParaRPr>
        </a:p>
      </dgm:t>
    </dgm:pt>
    <dgm:pt modelId="{5291BBB9-EA57-4C70-8D42-7513105D24A2}" type="sibTrans" cxnId="{57A548B5-C988-472C-8154-59D7EE1AE610}">
      <dgm:prSet/>
      <dgm:spPr/>
      <dgm:t>
        <a:bodyPr/>
        <a:lstStyle/>
        <a:p>
          <a:endParaRPr lang="es-GT">
            <a:solidFill>
              <a:schemeClr val="tx1"/>
            </a:solidFill>
          </a:endParaRPr>
        </a:p>
      </dgm:t>
    </dgm:pt>
    <dgm:pt modelId="{E067055E-0B6D-49CF-B093-9FB7D846BAF5}" type="pres">
      <dgm:prSet presAssocID="{8C25969B-4C80-49D7-9D3A-1A201EA82A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GT"/>
        </a:p>
      </dgm:t>
    </dgm:pt>
    <dgm:pt modelId="{C67CEFE9-9EE3-464A-B700-3858D3501FB6}" type="pres">
      <dgm:prSet presAssocID="{8C25969B-4C80-49D7-9D3A-1A201EA82AB4}" presName="Name1" presStyleCnt="0"/>
      <dgm:spPr/>
    </dgm:pt>
    <dgm:pt modelId="{B41C2453-98F9-467A-B6E2-089A3583A27A}" type="pres">
      <dgm:prSet presAssocID="{8C25969B-4C80-49D7-9D3A-1A201EA82AB4}" presName="cycle" presStyleCnt="0"/>
      <dgm:spPr/>
    </dgm:pt>
    <dgm:pt modelId="{70BD2C61-E9EB-486A-B8CB-446A259CF39B}" type="pres">
      <dgm:prSet presAssocID="{8C25969B-4C80-49D7-9D3A-1A201EA82AB4}" presName="srcNode" presStyleLbl="node1" presStyleIdx="0" presStyleCnt="4"/>
      <dgm:spPr/>
    </dgm:pt>
    <dgm:pt modelId="{7C1AA890-D4B3-4C9E-B704-662C37E0F8B9}" type="pres">
      <dgm:prSet presAssocID="{8C25969B-4C80-49D7-9D3A-1A201EA82AB4}" presName="conn" presStyleLbl="parChTrans1D2" presStyleIdx="0" presStyleCnt="1"/>
      <dgm:spPr/>
      <dgm:t>
        <a:bodyPr/>
        <a:lstStyle/>
        <a:p>
          <a:endParaRPr lang="es-GT"/>
        </a:p>
      </dgm:t>
    </dgm:pt>
    <dgm:pt modelId="{CDAF2625-C919-477F-982B-E66F860CD552}" type="pres">
      <dgm:prSet presAssocID="{8C25969B-4C80-49D7-9D3A-1A201EA82AB4}" presName="extraNode" presStyleLbl="node1" presStyleIdx="0" presStyleCnt="4"/>
      <dgm:spPr/>
    </dgm:pt>
    <dgm:pt modelId="{2EE66EE8-7E7A-4E9A-8020-8A7E6BFC6061}" type="pres">
      <dgm:prSet presAssocID="{8C25969B-4C80-49D7-9D3A-1A201EA82AB4}" presName="dstNode" presStyleLbl="node1" presStyleIdx="0" presStyleCnt="4"/>
      <dgm:spPr/>
    </dgm:pt>
    <dgm:pt modelId="{AB20F04D-4229-45FE-AD08-999A5BF8D3A7}" type="pres">
      <dgm:prSet presAssocID="{585FF9F7-FF9A-4DEC-9A95-B1763564042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3CDC891-7039-4A10-A955-2F14065E7887}" type="pres">
      <dgm:prSet presAssocID="{585FF9F7-FF9A-4DEC-9A95-B1763564042F}" presName="accent_1" presStyleCnt="0"/>
      <dgm:spPr/>
    </dgm:pt>
    <dgm:pt modelId="{FFB0048A-05C0-4DFF-8B21-322B4CD01CF5}" type="pres">
      <dgm:prSet presAssocID="{585FF9F7-FF9A-4DEC-9A95-B1763564042F}" presName="accentRepeatNode" presStyleLbl="solidFgAcc1" presStyleIdx="0" presStyleCnt="4"/>
      <dgm:spPr/>
    </dgm:pt>
    <dgm:pt modelId="{F4B33B93-002C-478B-9DD4-89D666D14C0B}" type="pres">
      <dgm:prSet presAssocID="{7793FA57-83B1-472C-8B12-0E3E7AFF5E0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F275C4A-8FF4-4BBD-96BF-C5388F6CB54E}" type="pres">
      <dgm:prSet presAssocID="{7793FA57-83B1-472C-8B12-0E3E7AFF5E0C}" presName="accent_2" presStyleCnt="0"/>
      <dgm:spPr/>
    </dgm:pt>
    <dgm:pt modelId="{7E928A35-310D-42EA-ADAD-8ED911E49D44}" type="pres">
      <dgm:prSet presAssocID="{7793FA57-83B1-472C-8B12-0E3E7AFF5E0C}" presName="accentRepeatNode" presStyleLbl="solidFgAcc1" presStyleIdx="1" presStyleCnt="4"/>
      <dgm:spPr/>
      <dgm:t>
        <a:bodyPr/>
        <a:lstStyle/>
        <a:p>
          <a:endParaRPr lang="es-ES"/>
        </a:p>
      </dgm:t>
    </dgm:pt>
    <dgm:pt modelId="{119211EA-7BA0-4F9D-829B-0F8AAC9CE188}" type="pres">
      <dgm:prSet presAssocID="{474BAB16-1C61-4616-858B-AE0EE2FF9CB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18D8E78-F909-4022-943B-3B82012A0A37}" type="pres">
      <dgm:prSet presAssocID="{474BAB16-1C61-4616-858B-AE0EE2FF9CB1}" presName="accent_3" presStyleCnt="0"/>
      <dgm:spPr/>
    </dgm:pt>
    <dgm:pt modelId="{3AADD19A-ECD5-498E-961A-4C7FBCE20903}" type="pres">
      <dgm:prSet presAssocID="{474BAB16-1C61-4616-858B-AE0EE2FF9CB1}" presName="accentRepeatNode" presStyleLbl="solidFgAcc1" presStyleIdx="2" presStyleCnt="4"/>
      <dgm:spPr/>
    </dgm:pt>
    <dgm:pt modelId="{0E50710E-172A-42AA-8B5E-F08A63F3AD83}" type="pres">
      <dgm:prSet presAssocID="{321E763C-4D49-4DD0-8029-274B729A983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AC7BF4-A019-4C26-96A5-5509337202AD}" type="pres">
      <dgm:prSet presAssocID="{321E763C-4D49-4DD0-8029-274B729A9834}" presName="accent_4" presStyleCnt="0"/>
      <dgm:spPr/>
    </dgm:pt>
    <dgm:pt modelId="{233E5C8A-4C48-4C03-9C76-752D754874B5}" type="pres">
      <dgm:prSet presAssocID="{321E763C-4D49-4DD0-8029-274B729A9834}" presName="accentRepeatNode" presStyleLbl="solidFgAcc1" presStyleIdx="3" presStyleCnt="4"/>
      <dgm:spPr/>
    </dgm:pt>
  </dgm:ptLst>
  <dgm:cxnLst>
    <dgm:cxn modelId="{3F798129-676A-4CF6-AC0A-B75573987F36}" type="presOf" srcId="{8C25969B-4C80-49D7-9D3A-1A201EA82AB4}" destId="{E067055E-0B6D-49CF-B093-9FB7D846BAF5}" srcOrd="0" destOrd="0" presId="urn:microsoft.com/office/officeart/2008/layout/VerticalCurvedList"/>
    <dgm:cxn modelId="{8CFD4DB6-CCAA-4585-8D7B-0A24EC358831}" srcId="{585FF9F7-FF9A-4DEC-9A95-B1763564042F}" destId="{E5663F7B-C0FA-4852-8D9F-35F21E45E384}" srcOrd="0" destOrd="0" parTransId="{380E4F86-B206-42B5-8DF7-63843B7B19C2}" sibTransId="{3579039A-FAFC-430F-B91D-99B995FC08E7}"/>
    <dgm:cxn modelId="{2F5772E2-E36C-4908-9497-1C00E18A2535}" type="presOf" srcId="{E5663F7B-C0FA-4852-8D9F-35F21E45E384}" destId="{AB20F04D-4229-45FE-AD08-999A5BF8D3A7}" srcOrd="0" destOrd="1" presId="urn:microsoft.com/office/officeart/2008/layout/VerticalCurvedList"/>
    <dgm:cxn modelId="{D30E55C3-6678-4C7C-8609-B93861B11F48}" srcId="{8C25969B-4C80-49D7-9D3A-1A201EA82AB4}" destId="{321E763C-4D49-4DD0-8029-274B729A9834}" srcOrd="3" destOrd="0" parTransId="{82470190-CF08-457D-AAA0-691A906A33A3}" sibTransId="{3A8CAA72-A564-4EA4-B1BD-14E732996691}"/>
    <dgm:cxn modelId="{4EFBE2DA-F8EA-45F2-9367-53B6EE8254BD}" type="presOf" srcId="{7793FA57-83B1-472C-8B12-0E3E7AFF5E0C}" destId="{F4B33B93-002C-478B-9DD4-89D666D14C0B}" srcOrd="0" destOrd="0" presId="urn:microsoft.com/office/officeart/2008/layout/VerticalCurvedList"/>
    <dgm:cxn modelId="{1FAA954C-D82E-40FD-BD34-BDDE3E1D7201}" type="presOf" srcId="{321E763C-4D49-4DD0-8029-274B729A9834}" destId="{0E50710E-172A-42AA-8B5E-F08A63F3AD83}" srcOrd="0" destOrd="0" presId="urn:microsoft.com/office/officeart/2008/layout/VerticalCurvedList"/>
    <dgm:cxn modelId="{6032BFA1-40E5-4524-9658-AC27EAAC0A77}" type="presOf" srcId="{3579039A-FAFC-430F-B91D-99B995FC08E7}" destId="{7C1AA890-D4B3-4C9E-B704-662C37E0F8B9}" srcOrd="0" destOrd="0" presId="urn:microsoft.com/office/officeart/2008/layout/VerticalCurvedList"/>
    <dgm:cxn modelId="{57A548B5-C988-472C-8154-59D7EE1AE610}" srcId="{8C25969B-4C80-49D7-9D3A-1A201EA82AB4}" destId="{474BAB16-1C61-4616-858B-AE0EE2FF9CB1}" srcOrd="2" destOrd="0" parTransId="{D6B9A03C-2631-4328-9E07-EA1C963DAB1B}" sibTransId="{5291BBB9-EA57-4C70-8D42-7513105D24A2}"/>
    <dgm:cxn modelId="{164C894B-F235-4C0D-A2CB-BF4BC11013E5}" srcId="{8C25969B-4C80-49D7-9D3A-1A201EA82AB4}" destId="{7793FA57-83B1-472C-8B12-0E3E7AFF5E0C}" srcOrd="1" destOrd="0" parTransId="{23EF2DA0-5859-445B-A41C-E7DA0103C381}" sibTransId="{372688E3-B7FE-4DDD-B912-17692FB6E694}"/>
    <dgm:cxn modelId="{E4D830CB-413B-453E-9520-20607A2510A7}" srcId="{8C25969B-4C80-49D7-9D3A-1A201EA82AB4}" destId="{585FF9F7-FF9A-4DEC-9A95-B1763564042F}" srcOrd="0" destOrd="0" parTransId="{645954E4-3FA6-4186-BEAE-FBBB8FE01377}" sibTransId="{9EEF53DE-E129-4656-BC61-AE369F44276C}"/>
    <dgm:cxn modelId="{491430BA-3CF2-4A7E-B684-68180365F234}" type="presOf" srcId="{474BAB16-1C61-4616-858B-AE0EE2FF9CB1}" destId="{119211EA-7BA0-4F9D-829B-0F8AAC9CE188}" srcOrd="0" destOrd="0" presId="urn:microsoft.com/office/officeart/2008/layout/VerticalCurvedList"/>
    <dgm:cxn modelId="{E534B1AF-EB14-42C0-929E-098A21354C06}" type="presOf" srcId="{585FF9F7-FF9A-4DEC-9A95-B1763564042F}" destId="{AB20F04D-4229-45FE-AD08-999A5BF8D3A7}" srcOrd="0" destOrd="0" presId="urn:microsoft.com/office/officeart/2008/layout/VerticalCurvedList"/>
    <dgm:cxn modelId="{A9D58993-49B5-42C3-B550-9A433FDDC737}" type="presParOf" srcId="{E067055E-0B6D-49CF-B093-9FB7D846BAF5}" destId="{C67CEFE9-9EE3-464A-B700-3858D3501FB6}" srcOrd="0" destOrd="0" presId="urn:microsoft.com/office/officeart/2008/layout/VerticalCurvedList"/>
    <dgm:cxn modelId="{48CCB98B-111D-4DDD-8E95-2838A8362A54}" type="presParOf" srcId="{C67CEFE9-9EE3-464A-B700-3858D3501FB6}" destId="{B41C2453-98F9-467A-B6E2-089A3583A27A}" srcOrd="0" destOrd="0" presId="urn:microsoft.com/office/officeart/2008/layout/VerticalCurvedList"/>
    <dgm:cxn modelId="{F401ABC5-CD65-4A87-8F29-F2CCAF52E4CD}" type="presParOf" srcId="{B41C2453-98F9-467A-B6E2-089A3583A27A}" destId="{70BD2C61-E9EB-486A-B8CB-446A259CF39B}" srcOrd="0" destOrd="0" presId="urn:microsoft.com/office/officeart/2008/layout/VerticalCurvedList"/>
    <dgm:cxn modelId="{7552EE75-FBF2-4CF0-A811-DED264A15065}" type="presParOf" srcId="{B41C2453-98F9-467A-B6E2-089A3583A27A}" destId="{7C1AA890-D4B3-4C9E-B704-662C37E0F8B9}" srcOrd="1" destOrd="0" presId="urn:microsoft.com/office/officeart/2008/layout/VerticalCurvedList"/>
    <dgm:cxn modelId="{F3709F18-47A3-425C-B144-7CF586C52C2B}" type="presParOf" srcId="{B41C2453-98F9-467A-B6E2-089A3583A27A}" destId="{CDAF2625-C919-477F-982B-E66F860CD552}" srcOrd="2" destOrd="0" presId="urn:microsoft.com/office/officeart/2008/layout/VerticalCurvedList"/>
    <dgm:cxn modelId="{3F3613EF-0B12-4416-BA0E-76A72B98B61A}" type="presParOf" srcId="{B41C2453-98F9-467A-B6E2-089A3583A27A}" destId="{2EE66EE8-7E7A-4E9A-8020-8A7E6BFC6061}" srcOrd="3" destOrd="0" presId="urn:microsoft.com/office/officeart/2008/layout/VerticalCurvedList"/>
    <dgm:cxn modelId="{C39C193A-05A9-4851-A13A-8B911F275F13}" type="presParOf" srcId="{C67CEFE9-9EE3-464A-B700-3858D3501FB6}" destId="{AB20F04D-4229-45FE-AD08-999A5BF8D3A7}" srcOrd="1" destOrd="0" presId="urn:microsoft.com/office/officeart/2008/layout/VerticalCurvedList"/>
    <dgm:cxn modelId="{7E525543-468A-4F38-812E-A8DF18E11162}" type="presParOf" srcId="{C67CEFE9-9EE3-464A-B700-3858D3501FB6}" destId="{A3CDC891-7039-4A10-A955-2F14065E7887}" srcOrd="2" destOrd="0" presId="urn:microsoft.com/office/officeart/2008/layout/VerticalCurvedList"/>
    <dgm:cxn modelId="{2837B721-EE2A-47F5-8747-A13929B894FC}" type="presParOf" srcId="{A3CDC891-7039-4A10-A955-2F14065E7887}" destId="{FFB0048A-05C0-4DFF-8B21-322B4CD01CF5}" srcOrd="0" destOrd="0" presId="urn:microsoft.com/office/officeart/2008/layout/VerticalCurvedList"/>
    <dgm:cxn modelId="{0175FCC1-3231-49BE-B281-ED0D170DDFED}" type="presParOf" srcId="{C67CEFE9-9EE3-464A-B700-3858D3501FB6}" destId="{F4B33B93-002C-478B-9DD4-89D666D14C0B}" srcOrd="3" destOrd="0" presId="urn:microsoft.com/office/officeart/2008/layout/VerticalCurvedList"/>
    <dgm:cxn modelId="{7489E8BC-D541-460D-9A36-B4260099A920}" type="presParOf" srcId="{C67CEFE9-9EE3-464A-B700-3858D3501FB6}" destId="{AF275C4A-8FF4-4BBD-96BF-C5388F6CB54E}" srcOrd="4" destOrd="0" presId="urn:microsoft.com/office/officeart/2008/layout/VerticalCurvedList"/>
    <dgm:cxn modelId="{F90C9D34-C1A3-4120-98D6-517BD9BB2E9A}" type="presParOf" srcId="{AF275C4A-8FF4-4BBD-96BF-C5388F6CB54E}" destId="{7E928A35-310D-42EA-ADAD-8ED911E49D44}" srcOrd="0" destOrd="0" presId="urn:microsoft.com/office/officeart/2008/layout/VerticalCurvedList"/>
    <dgm:cxn modelId="{9A6FB2B1-69EC-4F22-85B6-8ADCCB9A0F68}" type="presParOf" srcId="{C67CEFE9-9EE3-464A-B700-3858D3501FB6}" destId="{119211EA-7BA0-4F9D-829B-0F8AAC9CE188}" srcOrd="5" destOrd="0" presId="urn:microsoft.com/office/officeart/2008/layout/VerticalCurvedList"/>
    <dgm:cxn modelId="{B7B7AC85-CDE6-4B0A-985F-7AA82FE00D18}" type="presParOf" srcId="{C67CEFE9-9EE3-464A-B700-3858D3501FB6}" destId="{118D8E78-F909-4022-943B-3B82012A0A37}" srcOrd="6" destOrd="0" presId="urn:microsoft.com/office/officeart/2008/layout/VerticalCurvedList"/>
    <dgm:cxn modelId="{C7347C74-D390-4694-B8C4-228DB0966D17}" type="presParOf" srcId="{118D8E78-F909-4022-943B-3B82012A0A37}" destId="{3AADD19A-ECD5-498E-961A-4C7FBCE20903}" srcOrd="0" destOrd="0" presId="urn:microsoft.com/office/officeart/2008/layout/VerticalCurvedList"/>
    <dgm:cxn modelId="{3006A15B-39FA-4BF4-AC45-3DACEDAFE19C}" type="presParOf" srcId="{C67CEFE9-9EE3-464A-B700-3858D3501FB6}" destId="{0E50710E-172A-42AA-8B5E-F08A63F3AD83}" srcOrd="7" destOrd="0" presId="urn:microsoft.com/office/officeart/2008/layout/VerticalCurvedList"/>
    <dgm:cxn modelId="{03BA9504-AF44-4413-A948-4500F79F0FF4}" type="presParOf" srcId="{C67CEFE9-9EE3-464A-B700-3858D3501FB6}" destId="{C2AC7BF4-A019-4C26-96A5-5509337202AD}" srcOrd="8" destOrd="0" presId="urn:microsoft.com/office/officeart/2008/layout/VerticalCurvedList"/>
    <dgm:cxn modelId="{B177C1F9-D7D8-42C8-8D5D-8097EA0CA63E}" type="presParOf" srcId="{C2AC7BF4-A019-4C26-96A5-5509337202AD}" destId="{233E5C8A-4C48-4C03-9C76-752D754874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65EBE3-43CF-422E-9111-8095E9A2AF11}" type="doc">
      <dgm:prSet loTypeId="urn:microsoft.com/office/officeart/2005/8/layout/rings+Icon" loCatId="officeonline" qsTypeId="urn:microsoft.com/office/officeart/2005/8/quickstyle/simple1" qsCatId="simple" csTypeId="urn:microsoft.com/office/officeart/2005/8/colors/colorful3" csCatId="colorful" phldr="1"/>
      <dgm:spPr/>
    </dgm:pt>
    <dgm:pt modelId="{B537D4F2-2F89-4633-A381-DCBDD9E93741}">
      <dgm:prSet phldrT="[Texto]"/>
      <dgm:spPr/>
      <dgm:t>
        <a:bodyPr/>
        <a:lstStyle/>
        <a:p>
          <a:r>
            <a:rPr lang="es-GT" b="1" dirty="0" smtClean="0"/>
            <a:t>Desarrollo</a:t>
          </a:r>
          <a:r>
            <a:rPr lang="es-GT" dirty="0" smtClean="0"/>
            <a:t> </a:t>
          </a:r>
          <a:r>
            <a:rPr lang="es-GT" b="1" dirty="0" smtClean="0"/>
            <a:t>Rural</a:t>
          </a:r>
          <a:r>
            <a:rPr lang="es-GT" dirty="0" smtClean="0"/>
            <a:t> </a:t>
          </a:r>
          <a:r>
            <a:rPr lang="es-GT" b="1" dirty="0" smtClean="0"/>
            <a:t>Sostenible</a:t>
          </a:r>
          <a:endParaRPr lang="es-GT" b="1" dirty="0"/>
        </a:p>
      </dgm:t>
    </dgm:pt>
    <dgm:pt modelId="{8C7FD79A-E240-49CD-9E2A-D7AD4D8B1022}" type="parTrans" cxnId="{26816C8C-C300-4AD3-A5D2-2DA55FD76FB7}">
      <dgm:prSet/>
      <dgm:spPr/>
      <dgm:t>
        <a:bodyPr/>
        <a:lstStyle/>
        <a:p>
          <a:endParaRPr lang="es-GT"/>
        </a:p>
      </dgm:t>
    </dgm:pt>
    <dgm:pt modelId="{DA4F64D8-7393-426A-929B-C3658A8A22FE}" type="sibTrans" cxnId="{26816C8C-C300-4AD3-A5D2-2DA55FD76FB7}">
      <dgm:prSet/>
      <dgm:spPr/>
      <dgm:t>
        <a:bodyPr/>
        <a:lstStyle/>
        <a:p>
          <a:endParaRPr lang="es-GT"/>
        </a:p>
      </dgm:t>
    </dgm:pt>
    <dgm:pt modelId="{21E28377-DEF7-4D2E-95DA-58146E9A5BD9}" type="pres">
      <dgm:prSet presAssocID="{2E65EBE3-43CF-422E-9111-8095E9A2AF11}" presName="Name0" presStyleCnt="0">
        <dgm:presLayoutVars>
          <dgm:chMax val="7"/>
          <dgm:dir/>
          <dgm:resizeHandles val="exact"/>
        </dgm:presLayoutVars>
      </dgm:prSet>
      <dgm:spPr/>
    </dgm:pt>
    <dgm:pt modelId="{15BEC7D7-22C3-42EF-AD8C-44AAC598F38E}" type="pres">
      <dgm:prSet presAssocID="{2E65EBE3-43CF-422E-9111-8095E9A2AF11}" presName="ellipse1" presStyleLbl="vennNode1" presStyleIdx="0" presStyleCnt="1" custScaleX="100000" custScaleY="168319" custLinFactNeighborX="-82557" custLinFactNeighborY="-531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26816C8C-C300-4AD3-A5D2-2DA55FD76FB7}" srcId="{2E65EBE3-43CF-422E-9111-8095E9A2AF11}" destId="{B537D4F2-2F89-4633-A381-DCBDD9E93741}" srcOrd="0" destOrd="0" parTransId="{8C7FD79A-E240-49CD-9E2A-D7AD4D8B1022}" sibTransId="{DA4F64D8-7393-426A-929B-C3658A8A22FE}"/>
    <dgm:cxn modelId="{933E439E-E3C8-4E55-B019-A318742100A7}" type="presOf" srcId="{2E65EBE3-43CF-422E-9111-8095E9A2AF11}" destId="{21E28377-DEF7-4D2E-95DA-58146E9A5BD9}" srcOrd="0" destOrd="0" presId="urn:microsoft.com/office/officeart/2005/8/layout/rings+Icon"/>
    <dgm:cxn modelId="{1440BE47-13F0-447A-A852-0053AE0FDFD2}" type="presOf" srcId="{B537D4F2-2F89-4633-A381-DCBDD9E93741}" destId="{15BEC7D7-22C3-42EF-AD8C-44AAC598F38E}" srcOrd="0" destOrd="0" presId="urn:microsoft.com/office/officeart/2005/8/layout/rings+Icon"/>
    <dgm:cxn modelId="{156B30FA-A11C-4BC0-AFA5-2C6C12D99F7E}" type="presParOf" srcId="{21E28377-DEF7-4D2E-95DA-58146E9A5BD9}" destId="{15BEC7D7-22C3-42EF-AD8C-44AAC598F38E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B6B076-235B-4931-A790-4489DD40E21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AC2DE5AB-6C5A-4A67-82B8-D916605CB3FA}">
      <dgm:prSet phldrT="[Texto]" custT="1"/>
      <dgm:spPr/>
      <dgm:t>
        <a:bodyPr/>
        <a:lstStyle/>
        <a:p>
          <a:endParaRPr lang="es-GT" sz="2000" dirty="0"/>
        </a:p>
      </dgm:t>
    </dgm:pt>
    <dgm:pt modelId="{B1D87806-26EE-413B-B61A-46337914B068}" type="parTrans" cxnId="{E4088F64-C711-4569-B90E-D67B68CF4494}">
      <dgm:prSet/>
      <dgm:spPr/>
      <dgm:t>
        <a:bodyPr/>
        <a:lstStyle/>
        <a:p>
          <a:endParaRPr lang="es-GT"/>
        </a:p>
      </dgm:t>
    </dgm:pt>
    <dgm:pt modelId="{40F87639-56CD-4E75-B6EB-22D29D781D43}" type="sibTrans" cxnId="{E4088F64-C711-4569-B90E-D67B68CF4494}">
      <dgm:prSet/>
      <dgm:spPr/>
      <dgm:t>
        <a:bodyPr/>
        <a:lstStyle/>
        <a:p>
          <a:endParaRPr lang="es-GT"/>
        </a:p>
      </dgm:t>
    </dgm:pt>
    <dgm:pt modelId="{BB9AF13A-6C21-40B8-B361-3EC96AD26CC3}" type="pres">
      <dgm:prSet presAssocID="{D1B6B076-235B-4931-A790-4489DD40E212}" presName="Name0" presStyleCnt="0">
        <dgm:presLayoutVars>
          <dgm:dir/>
          <dgm:resizeHandles val="exact"/>
        </dgm:presLayoutVars>
      </dgm:prSet>
      <dgm:spPr/>
    </dgm:pt>
    <dgm:pt modelId="{FE2837D3-0B32-4E15-B7BB-F302667483D0}" type="pres">
      <dgm:prSet presAssocID="{D1B6B076-235B-4931-A790-4489DD40E212}" presName="arrow" presStyleLbl="bgShp" presStyleIdx="0" presStyleCnt="1" custAng="10800000" custScaleY="78064" custLinFactNeighborX="35174" custLinFactNeighborY="471"/>
      <dgm:spPr>
        <a:solidFill>
          <a:srgbClr val="FFFFCC"/>
        </a:solidFill>
        <a:ln>
          <a:solidFill>
            <a:schemeClr val="accent1"/>
          </a:solidFill>
        </a:ln>
      </dgm:spPr>
    </dgm:pt>
    <dgm:pt modelId="{7CE90292-2644-4EEE-B984-334CCEB8DB07}" type="pres">
      <dgm:prSet presAssocID="{D1B6B076-235B-4931-A790-4489DD40E212}" presName="points" presStyleCnt="0"/>
      <dgm:spPr/>
    </dgm:pt>
    <dgm:pt modelId="{C4496E1B-D415-4B60-88F2-A91F56CBBCFA}" type="pres">
      <dgm:prSet presAssocID="{AC2DE5AB-6C5A-4A67-82B8-D916605CB3FA}" presName="compositeA" presStyleCnt="0"/>
      <dgm:spPr/>
    </dgm:pt>
    <dgm:pt modelId="{EF20C698-A44F-4409-A7E6-08D9F46F47F2}" type="pres">
      <dgm:prSet presAssocID="{AC2DE5AB-6C5A-4A67-82B8-D916605CB3FA}" presName="textA" presStyleLbl="revTx" presStyleIdx="0" presStyleCnt="1" custScaleX="88820" custScaleY="46510" custLinFactNeighborX="5592" custLinFactNeighborY="95302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7C36C7D4-3FD2-47A1-9509-97FA4C8C6E58}" type="pres">
      <dgm:prSet presAssocID="{AC2DE5AB-6C5A-4A67-82B8-D916605CB3FA}" presName="circleA" presStyleLbl="node1" presStyleIdx="0" presStyleCnt="1" custFlipVert="1" custScaleX="11250" custScaleY="20021" custLinFactX="-200000" custLinFactY="200000" custLinFactNeighborX="-290333" custLinFactNeighborY="229740"/>
      <dgm:spPr/>
    </dgm:pt>
    <dgm:pt modelId="{A8A63E54-C6C0-4018-8ADF-B631C949FB38}" type="pres">
      <dgm:prSet presAssocID="{AC2DE5AB-6C5A-4A67-82B8-D916605CB3FA}" presName="spaceA" presStyleCnt="0"/>
      <dgm:spPr/>
    </dgm:pt>
  </dgm:ptLst>
  <dgm:cxnLst>
    <dgm:cxn modelId="{1A98ED4C-5EEE-45E4-BD46-7066D6DC345D}" type="presOf" srcId="{D1B6B076-235B-4931-A790-4489DD40E212}" destId="{BB9AF13A-6C21-40B8-B361-3EC96AD26CC3}" srcOrd="0" destOrd="0" presId="urn:microsoft.com/office/officeart/2005/8/layout/hProcess11"/>
    <dgm:cxn modelId="{CF2067F5-32BE-47BE-982C-BAAA927BAA61}" type="presOf" srcId="{AC2DE5AB-6C5A-4A67-82B8-D916605CB3FA}" destId="{EF20C698-A44F-4409-A7E6-08D9F46F47F2}" srcOrd="0" destOrd="0" presId="urn:microsoft.com/office/officeart/2005/8/layout/hProcess11"/>
    <dgm:cxn modelId="{E4088F64-C711-4569-B90E-D67B68CF4494}" srcId="{D1B6B076-235B-4931-A790-4489DD40E212}" destId="{AC2DE5AB-6C5A-4A67-82B8-D916605CB3FA}" srcOrd="0" destOrd="0" parTransId="{B1D87806-26EE-413B-B61A-46337914B068}" sibTransId="{40F87639-56CD-4E75-B6EB-22D29D781D43}"/>
    <dgm:cxn modelId="{018A2D50-7A63-4A56-99A4-0020B06A5624}" type="presParOf" srcId="{BB9AF13A-6C21-40B8-B361-3EC96AD26CC3}" destId="{FE2837D3-0B32-4E15-B7BB-F302667483D0}" srcOrd="0" destOrd="0" presId="urn:microsoft.com/office/officeart/2005/8/layout/hProcess11"/>
    <dgm:cxn modelId="{513F2B43-1083-4407-AB7B-E5B4C49D4312}" type="presParOf" srcId="{BB9AF13A-6C21-40B8-B361-3EC96AD26CC3}" destId="{7CE90292-2644-4EEE-B984-334CCEB8DB07}" srcOrd="1" destOrd="0" presId="urn:microsoft.com/office/officeart/2005/8/layout/hProcess11"/>
    <dgm:cxn modelId="{AE5EA274-AFDF-46DD-9462-1E6F81578A15}" type="presParOf" srcId="{7CE90292-2644-4EEE-B984-334CCEB8DB07}" destId="{C4496E1B-D415-4B60-88F2-A91F56CBBCFA}" srcOrd="0" destOrd="0" presId="urn:microsoft.com/office/officeart/2005/8/layout/hProcess11"/>
    <dgm:cxn modelId="{D87212E4-1442-4042-AB21-AB400390D24A}" type="presParOf" srcId="{C4496E1B-D415-4B60-88F2-A91F56CBBCFA}" destId="{EF20C698-A44F-4409-A7E6-08D9F46F47F2}" srcOrd="0" destOrd="0" presId="urn:microsoft.com/office/officeart/2005/8/layout/hProcess11"/>
    <dgm:cxn modelId="{F06AE6ED-B15A-464D-AA23-4C1190E757C1}" type="presParOf" srcId="{C4496E1B-D415-4B60-88F2-A91F56CBBCFA}" destId="{7C36C7D4-3FD2-47A1-9509-97FA4C8C6E58}" srcOrd="1" destOrd="0" presId="urn:microsoft.com/office/officeart/2005/8/layout/hProcess11"/>
    <dgm:cxn modelId="{0CBDB2B9-CEB7-4488-84CB-E93B62ED333F}" type="presParOf" srcId="{C4496E1B-D415-4B60-88F2-A91F56CBBCFA}" destId="{A8A63E54-C6C0-4018-8ADF-B631C949FB3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BFE617-5EF8-477F-9C40-A7D517972C3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4CCEB7C-D2A3-4C18-BBEE-8F75BE52FE44}">
      <dgm:prSet phldrT="[Texto]" custT="1"/>
      <dgm:spPr/>
      <dgm:t>
        <a:bodyPr/>
        <a:lstStyle/>
        <a:p>
          <a:r>
            <a:rPr lang="es-GT" sz="1600" b="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FORTALECIMIENTO DE LA </a:t>
          </a:r>
          <a:r>
            <a:rPr lang="es-GT" sz="1600" b="1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AGRICULTURA SOSTENIBLE</a:t>
          </a:r>
          <a:endParaRPr lang="es-GT" sz="1600" b="1" dirty="0"/>
        </a:p>
      </dgm:t>
    </dgm:pt>
    <dgm:pt modelId="{4BC8D180-38E8-4488-B60F-E4433F1BC73C}" type="parTrans" cxnId="{5DB09470-39DB-479C-BD93-1B161EF2670E}">
      <dgm:prSet/>
      <dgm:spPr/>
      <dgm:t>
        <a:bodyPr/>
        <a:lstStyle/>
        <a:p>
          <a:endParaRPr lang="es-GT"/>
        </a:p>
      </dgm:t>
    </dgm:pt>
    <dgm:pt modelId="{C5B2BC50-3678-4B91-9022-90CDCDA4D87D}" type="sibTrans" cxnId="{5DB09470-39DB-479C-BD93-1B161EF2670E}">
      <dgm:prSet/>
      <dgm:spPr/>
      <dgm:t>
        <a:bodyPr/>
        <a:lstStyle/>
        <a:p>
          <a:endParaRPr lang="es-GT"/>
        </a:p>
      </dgm:t>
    </dgm:pt>
    <dgm:pt modelId="{58735865-4344-48B0-A14F-E0813760A505}">
      <dgm:prSet phldrT="[Texto]" custT="1"/>
      <dgm:spPr/>
      <dgm:t>
        <a:bodyPr/>
        <a:lstStyle/>
        <a:p>
          <a:r>
            <a:rPr lang="es-GT" sz="1600" b="1" dirty="0" smtClean="0">
              <a:solidFill>
                <a:schemeClr val="tx1"/>
              </a:solidFill>
            </a:rPr>
            <a:t>EMPODERAMIENTO ECONÓMICO </a:t>
          </a:r>
          <a:r>
            <a:rPr lang="es-GT" sz="1600" b="0" dirty="0" smtClean="0">
              <a:solidFill>
                <a:schemeClr val="tx1"/>
              </a:solidFill>
            </a:rPr>
            <a:t>DE JÓVENES Y MUJERES RURALES</a:t>
          </a:r>
          <a:endParaRPr lang="es-GT" sz="1600" b="0" dirty="0">
            <a:solidFill>
              <a:schemeClr val="tx1"/>
            </a:solidFill>
          </a:endParaRPr>
        </a:p>
      </dgm:t>
    </dgm:pt>
    <dgm:pt modelId="{3FA16DA5-9087-4859-A2B7-82DC47959828}" type="parTrans" cxnId="{8D895442-BB6E-4971-99CF-9460ECBC653C}">
      <dgm:prSet/>
      <dgm:spPr/>
      <dgm:t>
        <a:bodyPr/>
        <a:lstStyle/>
        <a:p>
          <a:endParaRPr lang="es-GT"/>
        </a:p>
      </dgm:t>
    </dgm:pt>
    <dgm:pt modelId="{6FBBD707-E592-4FB3-B29A-4A2FBD7BEAC1}" type="sibTrans" cxnId="{8D895442-BB6E-4971-99CF-9460ECBC653C}">
      <dgm:prSet/>
      <dgm:spPr/>
      <dgm:t>
        <a:bodyPr/>
        <a:lstStyle/>
        <a:p>
          <a:endParaRPr lang="es-GT"/>
        </a:p>
      </dgm:t>
    </dgm:pt>
    <dgm:pt modelId="{64DF0194-0303-4B12-82F8-3ACEDB65D5C1}">
      <dgm:prSet phldrT="[Texto]" custT="1"/>
      <dgm:spPr/>
      <dgm:t>
        <a:bodyPr/>
        <a:lstStyle/>
        <a:p>
          <a:r>
            <a:rPr lang="es-SV" sz="1600" b="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MEJORÍA DEL LA </a:t>
          </a:r>
          <a:r>
            <a:rPr lang="es-SV" sz="1600" b="1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EFICIENCIA Y DE LA EFICACIA DEL GASTO Y DE LA INVERSIÓN PÚBLICA </a:t>
          </a:r>
          <a:r>
            <a:rPr lang="es-SV" sz="1600" b="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PARA EL DESARROLLO RURAL</a:t>
          </a:r>
          <a:endParaRPr lang="es-GT" sz="1600" b="0" dirty="0"/>
        </a:p>
      </dgm:t>
    </dgm:pt>
    <dgm:pt modelId="{3DE321BB-D8D8-4CC4-B109-B3BB2B5313CB}" type="parTrans" cxnId="{F2343D17-4B1B-4E8F-B93D-EDEB135051D5}">
      <dgm:prSet/>
      <dgm:spPr/>
      <dgm:t>
        <a:bodyPr/>
        <a:lstStyle/>
        <a:p>
          <a:endParaRPr lang="es-GT"/>
        </a:p>
      </dgm:t>
    </dgm:pt>
    <dgm:pt modelId="{DF6787A3-0CA4-4F6A-ABAB-EE3804A14995}" type="sibTrans" cxnId="{F2343D17-4B1B-4E8F-B93D-EDEB135051D5}">
      <dgm:prSet/>
      <dgm:spPr/>
      <dgm:t>
        <a:bodyPr/>
        <a:lstStyle/>
        <a:p>
          <a:endParaRPr lang="es-GT"/>
        </a:p>
      </dgm:t>
    </dgm:pt>
    <dgm:pt modelId="{DADFD702-F5CF-44DA-82AB-34B03B177123}" type="pres">
      <dgm:prSet presAssocID="{77BFE617-5EF8-477F-9C40-A7D517972C3E}" presName="arrowDiagram" presStyleCnt="0">
        <dgm:presLayoutVars>
          <dgm:chMax val="5"/>
          <dgm:dir/>
          <dgm:resizeHandles val="exact"/>
        </dgm:presLayoutVars>
      </dgm:prSet>
      <dgm:spPr/>
    </dgm:pt>
    <dgm:pt modelId="{EE5FCCF3-0087-4B1B-92F9-078D97571D97}" type="pres">
      <dgm:prSet presAssocID="{77BFE617-5EF8-477F-9C40-A7D517972C3E}" presName="arrow" presStyleLbl="bgShp" presStyleIdx="0" presStyleCnt="1" custLinFactNeighborX="-13916" custLinFactNeighborY="4336"/>
      <dgm:spPr/>
    </dgm:pt>
    <dgm:pt modelId="{C86CCB1F-7018-4EAC-9D9D-E742A563CC26}" type="pres">
      <dgm:prSet presAssocID="{77BFE617-5EF8-477F-9C40-A7D517972C3E}" presName="arrowDiagram3" presStyleCnt="0"/>
      <dgm:spPr/>
    </dgm:pt>
    <dgm:pt modelId="{825CCCFB-6041-4597-9882-E17D235941AC}" type="pres">
      <dgm:prSet presAssocID="{84CCEB7C-D2A3-4C18-BBEE-8F75BE52FE44}" presName="bullet3a" presStyleLbl="node1" presStyleIdx="0" presStyleCnt="3" custLinFactX="-200000" custLinFactNeighborX="-239457" custLinFactNeighborY="-73878"/>
      <dgm:spPr/>
    </dgm:pt>
    <dgm:pt modelId="{39460FD2-A114-48F8-9AB6-C7C2A06CA9FE}" type="pres">
      <dgm:prSet presAssocID="{84CCEB7C-D2A3-4C18-BBEE-8F75BE52FE44}" presName="textBox3a" presStyleLbl="revTx" presStyleIdx="0" presStyleCnt="3" custScaleX="135725" custLinFactNeighborX="-98542" custLinFactNeighborY="56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26E32C2-D662-487E-A24C-ABC1B96D3165}" type="pres">
      <dgm:prSet presAssocID="{58735865-4344-48B0-A14F-E0813760A505}" presName="bullet3b" presStyleLbl="node1" presStyleIdx="1" presStyleCnt="3" custLinFactX="-75171" custLinFactNeighborX="-100000" custLinFactNeighborY="-30560"/>
      <dgm:spPr/>
    </dgm:pt>
    <dgm:pt modelId="{0B98BEDA-DE2E-4DDC-9AD5-F4B23ECF37C0}" type="pres">
      <dgm:prSet presAssocID="{58735865-4344-48B0-A14F-E0813760A505}" presName="textBox3b" presStyleLbl="revTx" presStyleIdx="1" presStyleCnt="3" custScaleX="124810" custScaleY="34300" custLinFactNeighborX="-74513" custLinFactNeighborY="-2884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0A9DEEB-2D35-4070-A001-E2BD73B1E94E}" type="pres">
      <dgm:prSet presAssocID="{64DF0194-0303-4B12-82F8-3ACEDB65D5C1}" presName="bullet3c" presStyleLbl="node1" presStyleIdx="2" presStyleCnt="3" custLinFactNeighborX="-59028" custLinFactNeighborY="-35092"/>
      <dgm:spPr/>
    </dgm:pt>
    <dgm:pt modelId="{68C974FA-E6F0-40DE-969D-A8C2D1ED5136}" type="pres">
      <dgm:prSet presAssocID="{64DF0194-0303-4B12-82F8-3ACEDB65D5C1}" presName="textBox3c" presStyleLbl="revTx" presStyleIdx="2" presStyleCnt="3" custScaleX="131802" custScaleY="54013" custLinFactNeighborX="-49050" custLinFactNeighborY="-1788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F2343D17-4B1B-4E8F-B93D-EDEB135051D5}" srcId="{77BFE617-5EF8-477F-9C40-A7D517972C3E}" destId="{64DF0194-0303-4B12-82F8-3ACEDB65D5C1}" srcOrd="2" destOrd="0" parTransId="{3DE321BB-D8D8-4CC4-B109-B3BB2B5313CB}" sibTransId="{DF6787A3-0CA4-4F6A-ABAB-EE3804A14995}"/>
    <dgm:cxn modelId="{8D895442-BB6E-4971-99CF-9460ECBC653C}" srcId="{77BFE617-5EF8-477F-9C40-A7D517972C3E}" destId="{58735865-4344-48B0-A14F-E0813760A505}" srcOrd="1" destOrd="0" parTransId="{3FA16DA5-9087-4859-A2B7-82DC47959828}" sibTransId="{6FBBD707-E592-4FB3-B29A-4A2FBD7BEAC1}"/>
    <dgm:cxn modelId="{5DB09470-39DB-479C-BD93-1B161EF2670E}" srcId="{77BFE617-5EF8-477F-9C40-A7D517972C3E}" destId="{84CCEB7C-D2A3-4C18-BBEE-8F75BE52FE44}" srcOrd="0" destOrd="0" parTransId="{4BC8D180-38E8-4488-B60F-E4433F1BC73C}" sibTransId="{C5B2BC50-3678-4B91-9022-90CDCDA4D87D}"/>
    <dgm:cxn modelId="{283EC855-796B-4CA8-B076-293BFEA501E5}" type="presOf" srcId="{77BFE617-5EF8-477F-9C40-A7D517972C3E}" destId="{DADFD702-F5CF-44DA-82AB-34B03B177123}" srcOrd="0" destOrd="0" presId="urn:microsoft.com/office/officeart/2005/8/layout/arrow2"/>
    <dgm:cxn modelId="{34749772-B6A8-4F6C-9644-34DA3473F092}" type="presOf" srcId="{64DF0194-0303-4B12-82F8-3ACEDB65D5C1}" destId="{68C974FA-E6F0-40DE-969D-A8C2D1ED5136}" srcOrd="0" destOrd="0" presId="urn:microsoft.com/office/officeart/2005/8/layout/arrow2"/>
    <dgm:cxn modelId="{6A2E2E1E-1461-44C6-B0F2-D5E6120213C3}" type="presOf" srcId="{58735865-4344-48B0-A14F-E0813760A505}" destId="{0B98BEDA-DE2E-4DDC-9AD5-F4B23ECF37C0}" srcOrd="0" destOrd="0" presId="urn:microsoft.com/office/officeart/2005/8/layout/arrow2"/>
    <dgm:cxn modelId="{A48FFADF-79F6-4B3B-9374-4349B1DF0EDB}" type="presOf" srcId="{84CCEB7C-D2A3-4C18-BBEE-8F75BE52FE44}" destId="{39460FD2-A114-48F8-9AB6-C7C2A06CA9FE}" srcOrd="0" destOrd="0" presId="urn:microsoft.com/office/officeart/2005/8/layout/arrow2"/>
    <dgm:cxn modelId="{56DD73BC-00E4-4FE9-A043-7C08CC2B8F5B}" type="presParOf" srcId="{DADFD702-F5CF-44DA-82AB-34B03B177123}" destId="{EE5FCCF3-0087-4B1B-92F9-078D97571D97}" srcOrd="0" destOrd="0" presId="urn:microsoft.com/office/officeart/2005/8/layout/arrow2"/>
    <dgm:cxn modelId="{1EBCEE31-65AB-4579-AAA1-3710498ABF9B}" type="presParOf" srcId="{DADFD702-F5CF-44DA-82AB-34B03B177123}" destId="{C86CCB1F-7018-4EAC-9D9D-E742A563CC26}" srcOrd="1" destOrd="0" presId="urn:microsoft.com/office/officeart/2005/8/layout/arrow2"/>
    <dgm:cxn modelId="{A1317239-8D77-43DE-B9D3-BADE90612E95}" type="presParOf" srcId="{C86CCB1F-7018-4EAC-9D9D-E742A563CC26}" destId="{825CCCFB-6041-4597-9882-E17D235941AC}" srcOrd="0" destOrd="0" presId="urn:microsoft.com/office/officeart/2005/8/layout/arrow2"/>
    <dgm:cxn modelId="{AA84E132-A360-4C82-947D-6F9F90EA5191}" type="presParOf" srcId="{C86CCB1F-7018-4EAC-9D9D-E742A563CC26}" destId="{39460FD2-A114-48F8-9AB6-C7C2A06CA9FE}" srcOrd="1" destOrd="0" presId="urn:microsoft.com/office/officeart/2005/8/layout/arrow2"/>
    <dgm:cxn modelId="{98708674-1979-41A7-A330-551A90BAEDBB}" type="presParOf" srcId="{C86CCB1F-7018-4EAC-9D9D-E742A563CC26}" destId="{526E32C2-D662-487E-A24C-ABC1B96D3165}" srcOrd="2" destOrd="0" presId="urn:microsoft.com/office/officeart/2005/8/layout/arrow2"/>
    <dgm:cxn modelId="{BA5F739F-484E-48FF-B250-E2A6387788C5}" type="presParOf" srcId="{C86CCB1F-7018-4EAC-9D9D-E742A563CC26}" destId="{0B98BEDA-DE2E-4DDC-9AD5-F4B23ECF37C0}" srcOrd="3" destOrd="0" presId="urn:microsoft.com/office/officeart/2005/8/layout/arrow2"/>
    <dgm:cxn modelId="{E2C9AC9E-36F0-462E-90E5-0428BC2C90BA}" type="presParOf" srcId="{C86CCB1F-7018-4EAC-9D9D-E742A563CC26}" destId="{40A9DEEB-2D35-4070-A001-E2BD73B1E94E}" srcOrd="4" destOrd="0" presId="urn:microsoft.com/office/officeart/2005/8/layout/arrow2"/>
    <dgm:cxn modelId="{7DE43666-985D-48BE-BE69-769D008A056F}" type="presParOf" srcId="{C86CCB1F-7018-4EAC-9D9D-E742A563CC26}" destId="{68C974FA-E6F0-40DE-969D-A8C2D1ED513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65EBE3-43CF-422E-9111-8095E9A2AF11}" type="doc">
      <dgm:prSet loTypeId="urn:microsoft.com/office/officeart/2005/8/layout/rings+Icon" loCatId="officeonline" qsTypeId="urn:microsoft.com/office/officeart/2005/8/quickstyle/simple1" qsCatId="simple" csTypeId="urn:microsoft.com/office/officeart/2005/8/colors/colorful3" csCatId="colorful" phldr="1"/>
      <dgm:spPr/>
    </dgm:pt>
    <dgm:pt modelId="{B537D4F2-2F89-4633-A381-DCBDD9E93741}">
      <dgm:prSet phldrT="[Texto]"/>
      <dgm:spPr/>
      <dgm:t>
        <a:bodyPr/>
        <a:lstStyle/>
        <a:p>
          <a:r>
            <a:rPr lang="es-GT" dirty="0" smtClean="0"/>
            <a:t>Desarrollo Rural Sostenible</a:t>
          </a:r>
          <a:endParaRPr lang="es-GT" dirty="0"/>
        </a:p>
      </dgm:t>
    </dgm:pt>
    <dgm:pt modelId="{8C7FD79A-E240-49CD-9E2A-D7AD4D8B1022}" type="parTrans" cxnId="{26816C8C-C300-4AD3-A5D2-2DA55FD76FB7}">
      <dgm:prSet/>
      <dgm:spPr/>
      <dgm:t>
        <a:bodyPr/>
        <a:lstStyle/>
        <a:p>
          <a:endParaRPr lang="es-GT"/>
        </a:p>
      </dgm:t>
    </dgm:pt>
    <dgm:pt modelId="{DA4F64D8-7393-426A-929B-C3658A8A22FE}" type="sibTrans" cxnId="{26816C8C-C300-4AD3-A5D2-2DA55FD76FB7}">
      <dgm:prSet/>
      <dgm:spPr/>
      <dgm:t>
        <a:bodyPr/>
        <a:lstStyle/>
        <a:p>
          <a:endParaRPr lang="es-GT"/>
        </a:p>
      </dgm:t>
    </dgm:pt>
    <dgm:pt modelId="{21E28377-DEF7-4D2E-95DA-58146E9A5BD9}" type="pres">
      <dgm:prSet presAssocID="{2E65EBE3-43CF-422E-9111-8095E9A2AF11}" presName="Name0" presStyleCnt="0">
        <dgm:presLayoutVars>
          <dgm:chMax val="7"/>
          <dgm:dir/>
          <dgm:resizeHandles val="exact"/>
        </dgm:presLayoutVars>
      </dgm:prSet>
      <dgm:spPr/>
    </dgm:pt>
    <dgm:pt modelId="{15BEC7D7-22C3-42EF-AD8C-44AAC598F38E}" type="pres">
      <dgm:prSet presAssocID="{2E65EBE3-43CF-422E-9111-8095E9A2AF11}" presName="ellipse1" presStyleLbl="vennNode1" presStyleIdx="0" presStyleCnt="1" custScaleX="100000" custScaleY="127625" custLinFactNeighborX="-2165" custLinFactNeighborY="-2428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26816C8C-C300-4AD3-A5D2-2DA55FD76FB7}" srcId="{2E65EBE3-43CF-422E-9111-8095E9A2AF11}" destId="{B537D4F2-2F89-4633-A381-DCBDD9E93741}" srcOrd="0" destOrd="0" parTransId="{8C7FD79A-E240-49CD-9E2A-D7AD4D8B1022}" sibTransId="{DA4F64D8-7393-426A-929B-C3658A8A22FE}"/>
    <dgm:cxn modelId="{139F69D8-0065-44D9-80C7-D9B8AFC9A064}" type="presOf" srcId="{2E65EBE3-43CF-422E-9111-8095E9A2AF11}" destId="{21E28377-DEF7-4D2E-95DA-58146E9A5BD9}" srcOrd="0" destOrd="0" presId="urn:microsoft.com/office/officeart/2005/8/layout/rings+Icon"/>
    <dgm:cxn modelId="{A70B0EC9-578C-4BD9-B7E7-CAC25B80ABDC}" type="presOf" srcId="{B537D4F2-2F89-4633-A381-DCBDD9E93741}" destId="{15BEC7D7-22C3-42EF-AD8C-44AAC598F38E}" srcOrd="0" destOrd="0" presId="urn:microsoft.com/office/officeart/2005/8/layout/rings+Icon"/>
    <dgm:cxn modelId="{AECD57EC-57DB-4096-8FF8-EE638B972FE4}" type="presParOf" srcId="{21E28377-DEF7-4D2E-95DA-58146E9A5BD9}" destId="{15BEC7D7-22C3-42EF-AD8C-44AAC598F38E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AA890-D4B3-4C9E-B704-662C37E0F8B9}">
      <dsp:nvSpPr>
        <dsp:cNvPr id="0" name=""/>
        <dsp:cNvSpPr/>
      </dsp:nvSpPr>
      <dsp:spPr>
        <a:xfrm>
          <a:off x="-5065298" y="-776006"/>
          <a:ext cx="6032285" cy="6032285"/>
        </a:xfrm>
        <a:prstGeom prst="blockArc">
          <a:avLst>
            <a:gd name="adj1" fmla="val 18900000"/>
            <a:gd name="adj2" fmla="val 2700000"/>
            <a:gd name="adj3" fmla="val 35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0F04D-4229-45FE-AD08-999A5BF8D3A7}">
      <dsp:nvSpPr>
        <dsp:cNvPr id="0" name=""/>
        <dsp:cNvSpPr/>
      </dsp:nvSpPr>
      <dsp:spPr>
        <a:xfrm>
          <a:off x="506337" y="344443"/>
          <a:ext cx="4328554" cy="6892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088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>
              <a:solidFill>
                <a:schemeClr val="tx1"/>
              </a:solidFill>
            </a:rPr>
            <a:t>Medio Ambiente y Cambio Climático</a:t>
          </a:r>
          <a:endParaRPr lang="es-GT" sz="2000" kern="1200" dirty="0">
            <a:solidFill>
              <a:schemeClr val="tx1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GT" sz="900" kern="1200" dirty="0">
            <a:solidFill>
              <a:schemeClr val="tx1"/>
            </a:solidFill>
          </a:endParaRPr>
        </a:p>
      </dsp:txBody>
      <dsp:txXfrm>
        <a:off x="506337" y="344443"/>
        <a:ext cx="4328554" cy="689245"/>
      </dsp:txXfrm>
    </dsp:sp>
    <dsp:sp modelId="{FFB0048A-05C0-4DFF-8B21-322B4CD01CF5}">
      <dsp:nvSpPr>
        <dsp:cNvPr id="0" name=""/>
        <dsp:cNvSpPr/>
      </dsp:nvSpPr>
      <dsp:spPr>
        <a:xfrm>
          <a:off x="75559" y="258287"/>
          <a:ext cx="861556" cy="861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33B93-002C-478B-9DD4-89D666D14C0B}">
      <dsp:nvSpPr>
        <dsp:cNvPr id="0" name=""/>
        <dsp:cNvSpPr/>
      </dsp:nvSpPr>
      <dsp:spPr>
        <a:xfrm>
          <a:off x="901497" y="1378490"/>
          <a:ext cx="3933394" cy="689245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0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>
              <a:solidFill>
                <a:schemeClr val="tx1"/>
              </a:solidFill>
            </a:rPr>
            <a:t>Juventud, Género y Pueblos Indígenas</a:t>
          </a:r>
          <a:endParaRPr lang="es-GT" sz="2000" kern="1200" dirty="0">
            <a:solidFill>
              <a:schemeClr val="tx1"/>
            </a:solidFill>
          </a:endParaRPr>
        </a:p>
      </dsp:txBody>
      <dsp:txXfrm>
        <a:off x="901497" y="1378490"/>
        <a:ext cx="3933394" cy="689245"/>
      </dsp:txXfrm>
    </dsp:sp>
    <dsp:sp modelId="{7E928A35-310D-42EA-ADAD-8ED911E49D44}">
      <dsp:nvSpPr>
        <dsp:cNvPr id="0" name=""/>
        <dsp:cNvSpPr/>
      </dsp:nvSpPr>
      <dsp:spPr>
        <a:xfrm>
          <a:off x="470719" y="1292334"/>
          <a:ext cx="861556" cy="861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211EA-7BA0-4F9D-829B-0F8AAC9CE188}">
      <dsp:nvSpPr>
        <dsp:cNvPr id="0" name=""/>
        <dsp:cNvSpPr/>
      </dsp:nvSpPr>
      <dsp:spPr>
        <a:xfrm>
          <a:off x="901497" y="2412536"/>
          <a:ext cx="3933394" cy="689245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0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>
              <a:solidFill>
                <a:schemeClr val="tx1"/>
              </a:solidFill>
            </a:rPr>
            <a:t>Acceso a Mercados</a:t>
          </a:r>
          <a:endParaRPr lang="es-GT" sz="2000" kern="1200" dirty="0">
            <a:solidFill>
              <a:schemeClr val="tx1"/>
            </a:solidFill>
          </a:endParaRPr>
        </a:p>
      </dsp:txBody>
      <dsp:txXfrm>
        <a:off x="901497" y="2412536"/>
        <a:ext cx="3933394" cy="689245"/>
      </dsp:txXfrm>
    </dsp:sp>
    <dsp:sp modelId="{3AADD19A-ECD5-498E-961A-4C7FBCE20903}">
      <dsp:nvSpPr>
        <dsp:cNvPr id="0" name=""/>
        <dsp:cNvSpPr/>
      </dsp:nvSpPr>
      <dsp:spPr>
        <a:xfrm>
          <a:off x="470719" y="2326381"/>
          <a:ext cx="861556" cy="861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50710E-172A-42AA-8B5E-F08A63F3AD83}">
      <dsp:nvSpPr>
        <dsp:cNvPr id="0" name=""/>
        <dsp:cNvSpPr/>
      </dsp:nvSpPr>
      <dsp:spPr>
        <a:xfrm>
          <a:off x="506337" y="3446583"/>
          <a:ext cx="4328554" cy="68924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0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>
              <a:solidFill>
                <a:schemeClr val="tx1"/>
              </a:solidFill>
            </a:rPr>
            <a:t>Dialogo de Políticas Publicas </a:t>
          </a:r>
          <a:endParaRPr lang="es-GT" sz="2000" kern="1200" dirty="0">
            <a:solidFill>
              <a:schemeClr val="tx1"/>
            </a:solidFill>
          </a:endParaRPr>
        </a:p>
      </dsp:txBody>
      <dsp:txXfrm>
        <a:off x="506337" y="3446583"/>
        <a:ext cx="4328554" cy="689245"/>
      </dsp:txXfrm>
    </dsp:sp>
    <dsp:sp modelId="{233E5C8A-4C48-4C03-9C76-752D754874B5}">
      <dsp:nvSpPr>
        <dsp:cNvPr id="0" name=""/>
        <dsp:cNvSpPr/>
      </dsp:nvSpPr>
      <dsp:spPr>
        <a:xfrm>
          <a:off x="75559" y="3360428"/>
          <a:ext cx="861556" cy="861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EC7D7-22C3-42EF-AD8C-44AAC598F38E}">
      <dsp:nvSpPr>
        <dsp:cNvPr id="0" name=""/>
        <dsp:cNvSpPr/>
      </dsp:nvSpPr>
      <dsp:spPr>
        <a:xfrm>
          <a:off x="0" y="333928"/>
          <a:ext cx="1897806" cy="319436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100" b="1" kern="1200" dirty="0" smtClean="0"/>
            <a:t>Desarrollo</a:t>
          </a:r>
          <a:r>
            <a:rPr lang="es-GT" sz="2100" kern="1200" dirty="0" smtClean="0"/>
            <a:t> </a:t>
          </a:r>
          <a:r>
            <a:rPr lang="es-GT" sz="2100" b="1" kern="1200" dirty="0" smtClean="0"/>
            <a:t>Rural</a:t>
          </a:r>
          <a:r>
            <a:rPr lang="es-GT" sz="2100" kern="1200" dirty="0" smtClean="0"/>
            <a:t> </a:t>
          </a:r>
          <a:r>
            <a:rPr lang="es-GT" sz="2100" b="1" kern="1200" dirty="0" smtClean="0"/>
            <a:t>Sostenible</a:t>
          </a:r>
          <a:endParaRPr lang="es-GT" sz="2100" b="1" kern="1200" dirty="0"/>
        </a:p>
      </dsp:txBody>
      <dsp:txXfrm>
        <a:off x="277927" y="801732"/>
        <a:ext cx="1341952" cy="2258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837D3-0B32-4E15-B7BB-F302667483D0}">
      <dsp:nvSpPr>
        <dsp:cNvPr id="0" name=""/>
        <dsp:cNvSpPr/>
      </dsp:nvSpPr>
      <dsp:spPr>
        <a:xfrm rot="10800000">
          <a:off x="0" y="1405152"/>
          <a:ext cx="2350398" cy="1269008"/>
        </a:xfrm>
        <a:prstGeom prst="notchedRightArrow">
          <a:avLst/>
        </a:prstGeom>
        <a:solidFill>
          <a:srgbClr val="FFFFCC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20C698-A44F-4409-A7E6-08D9F46F47F2}">
      <dsp:nvSpPr>
        <dsp:cNvPr id="0" name=""/>
        <dsp:cNvSpPr/>
      </dsp:nvSpPr>
      <dsp:spPr>
        <a:xfrm>
          <a:off x="236539" y="1766612"/>
          <a:ext cx="1878861" cy="756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2000" kern="1200" dirty="0"/>
        </a:p>
      </dsp:txBody>
      <dsp:txXfrm>
        <a:off x="236539" y="1766612"/>
        <a:ext cx="1878861" cy="756066"/>
      </dsp:txXfrm>
    </dsp:sp>
    <dsp:sp modelId="{7C36C7D4-3FD2-47A1-9509-97FA4C8C6E58}">
      <dsp:nvSpPr>
        <dsp:cNvPr id="0" name=""/>
        <dsp:cNvSpPr/>
      </dsp:nvSpPr>
      <dsp:spPr>
        <a:xfrm flipV="1">
          <a:off x="0" y="3520397"/>
          <a:ext cx="45720" cy="81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írculos interconectados"/>
  <dgm:desc val="Se usa para mostrar ideas o conceptos superpuestos o interconectados. Las siete primeras líneas del texto de nivel 1 se corresponden con un círculo. El texto sin usar no aparece, pero sigue estando disponible si cambia de diseño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írculos interconectados"/>
  <dgm:desc val="Se usa para mostrar ideas o conceptos superpuestos o interconectados. Las siete primeras líneas del texto de nivel 1 se corresponden con un círculo. El texto sin usar no aparece, pero sigue estando disponible si cambia de diseño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B267-CDB2-4368-B207-3C4B9112015E}" type="datetimeFigureOut">
              <a:rPr lang="es-GT" smtClean="0"/>
              <a:t>12/05/2015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DF79-8D71-4488-9399-1B27A975F5A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0300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B267-CDB2-4368-B207-3C4B9112015E}" type="datetimeFigureOut">
              <a:rPr lang="es-GT" smtClean="0"/>
              <a:t>12/05/2015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DF79-8D71-4488-9399-1B27A975F5A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1426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B267-CDB2-4368-B207-3C4B9112015E}" type="datetimeFigureOut">
              <a:rPr lang="es-GT" smtClean="0"/>
              <a:t>12/05/2015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DF79-8D71-4488-9399-1B27A975F5A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2864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B267-CDB2-4368-B207-3C4B9112015E}" type="datetimeFigureOut">
              <a:rPr lang="es-GT" smtClean="0"/>
              <a:t>12/05/2015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DF79-8D71-4488-9399-1B27A975F5A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0991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B267-CDB2-4368-B207-3C4B9112015E}" type="datetimeFigureOut">
              <a:rPr lang="es-GT" smtClean="0"/>
              <a:t>12/05/2015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DF79-8D71-4488-9399-1B27A975F5A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7401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B267-CDB2-4368-B207-3C4B9112015E}" type="datetimeFigureOut">
              <a:rPr lang="es-GT" smtClean="0"/>
              <a:t>12/05/2015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DF79-8D71-4488-9399-1B27A975F5A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8692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B267-CDB2-4368-B207-3C4B9112015E}" type="datetimeFigureOut">
              <a:rPr lang="es-GT" smtClean="0"/>
              <a:t>12/05/2015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DF79-8D71-4488-9399-1B27A975F5A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4993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B267-CDB2-4368-B207-3C4B9112015E}" type="datetimeFigureOut">
              <a:rPr lang="es-GT" smtClean="0"/>
              <a:t>12/05/2015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DF79-8D71-4488-9399-1B27A975F5A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2492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B267-CDB2-4368-B207-3C4B9112015E}" type="datetimeFigureOut">
              <a:rPr lang="es-GT" smtClean="0"/>
              <a:t>12/05/2015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DF79-8D71-4488-9399-1B27A975F5A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511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B267-CDB2-4368-B207-3C4B9112015E}" type="datetimeFigureOut">
              <a:rPr lang="es-GT" smtClean="0"/>
              <a:t>12/05/2015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DF79-8D71-4488-9399-1B27A975F5A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213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B267-CDB2-4368-B207-3C4B9112015E}" type="datetimeFigureOut">
              <a:rPr lang="es-GT" smtClean="0"/>
              <a:t>12/05/2015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DF79-8D71-4488-9399-1B27A975F5A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6573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8B267-CDB2-4368-B207-3C4B9112015E}" type="datetimeFigureOut">
              <a:rPr lang="es-GT" smtClean="0"/>
              <a:t>12/05/2015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9DF79-8D71-4488-9399-1B27A975F5A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35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g"/><Relationship Id="rId7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g"/><Relationship Id="rId7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g"/><Relationship Id="rId7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g"/><Relationship Id="rId7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diagramColors" Target="../diagrams/colors1.xml"/><Relationship Id="rId18" Type="http://schemas.openxmlformats.org/officeDocument/2006/relationships/diagramColors" Target="../diagrams/colors2.xml"/><Relationship Id="rId3" Type="http://schemas.openxmlformats.org/officeDocument/2006/relationships/image" Target="../media/image2.jpg"/><Relationship Id="rId21" Type="http://schemas.openxmlformats.org/officeDocument/2006/relationships/diagramLayout" Target="../diagrams/layout3.xml"/><Relationship Id="rId7" Type="http://schemas.openxmlformats.org/officeDocument/2006/relationships/image" Target="../media/image9.jpg"/><Relationship Id="rId12" Type="http://schemas.openxmlformats.org/officeDocument/2006/relationships/diagramQuickStyle" Target="../diagrams/quickStyle1.xml"/><Relationship Id="rId17" Type="http://schemas.openxmlformats.org/officeDocument/2006/relationships/diagramQuickStyle" Target="../diagrams/quickStyle2.xml"/><Relationship Id="rId2" Type="http://schemas.openxmlformats.org/officeDocument/2006/relationships/image" Target="../media/image6.jpeg"/><Relationship Id="rId16" Type="http://schemas.openxmlformats.org/officeDocument/2006/relationships/diagramLayout" Target="../diagrams/layout2.xml"/><Relationship Id="rId20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diagramLayout" Target="../diagrams/layout1.xml"/><Relationship Id="rId24" Type="http://schemas.microsoft.com/office/2007/relationships/diagramDrawing" Target="../diagrams/drawing3.xml"/><Relationship Id="rId5" Type="http://schemas.openxmlformats.org/officeDocument/2006/relationships/image" Target="../media/image8.png"/><Relationship Id="rId15" Type="http://schemas.openxmlformats.org/officeDocument/2006/relationships/diagramData" Target="../diagrams/data2.xml"/><Relationship Id="rId23" Type="http://schemas.openxmlformats.org/officeDocument/2006/relationships/diagramColors" Target="../diagrams/colors3.xml"/><Relationship Id="rId10" Type="http://schemas.openxmlformats.org/officeDocument/2006/relationships/diagramData" Target="../diagrams/data1.xml"/><Relationship Id="rId19" Type="http://schemas.microsoft.com/office/2007/relationships/diagramDrawing" Target="../diagrams/drawing2.xml"/><Relationship Id="rId4" Type="http://schemas.openxmlformats.org/officeDocument/2006/relationships/image" Target="../media/image7.png"/><Relationship Id="rId9" Type="http://schemas.openxmlformats.org/officeDocument/2006/relationships/image" Target="../media/image11.jpeg"/><Relationship Id="rId14" Type="http://schemas.microsoft.com/office/2007/relationships/diagramDrawing" Target="../diagrams/drawing1.xml"/><Relationship Id="rId22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g"/><Relationship Id="rId7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g"/><Relationship Id="rId7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g"/><Relationship Id="rId7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3" Type="http://schemas.openxmlformats.org/officeDocument/2006/relationships/image" Target="../media/image2.jpg"/><Relationship Id="rId7" Type="http://schemas.openxmlformats.org/officeDocument/2006/relationships/image" Target="../media/image9.jpg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" Type="http://schemas.openxmlformats.org/officeDocument/2006/relationships/image" Target="../media/image6.jpeg"/><Relationship Id="rId16" Type="http://schemas.openxmlformats.org/officeDocument/2006/relationships/diagramLayout" Target="../diagrams/layout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diagramLayout" Target="../diagrams/layout4.xml"/><Relationship Id="rId5" Type="http://schemas.openxmlformats.org/officeDocument/2006/relationships/image" Target="../media/image8.png"/><Relationship Id="rId15" Type="http://schemas.openxmlformats.org/officeDocument/2006/relationships/diagramData" Target="../diagrams/data5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4" Type="http://schemas.openxmlformats.org/officeDocument/2006/relationships/image" Target="../media/image7.png"/><Relationship Id="rId9" Type="http://schemas.openxmlformats.org/officeDocument/2006/relationships/image" Target="../media/image11.jpeg"/><Relationship Id="rId14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g"/><Relationship Id="rId7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496944" cy="3312368"/>
          </a:xfrm>
        </p:spPr>
        <p:txBody>
          <a:bodyPr>
            <a:normAutofit fontScale="90000"/>
          </a:bodyPr>
          <a:lstStyle/>
          <a:p>
            <a:r>
              <a:rPr lang="es-GT" sz="3200" b="1" dirty="0" smtClean="0"/>
              <a:t>Seminario-Taller Nacional</a:t>
            </a:r>
            <a:br>
              <a:rPr lang="es-GT" sz="3200" b="1" dirty="0" smtClean="0"/>
            </a:br>
            <a:r>
              <a:rPr lang="es-GT" sz="3200" b="1" dirty="0" smtClean="0"/>
              <a:t>Agricultura y Cambio Climático en El Salvador</a:t>
            </a:r>
            <a:br>
              <a:rPr lang="es-GT" sz="3200" b="1" dirty="0" smtClean="0"/>
            </a:br>
            <a:r>
              <a:rPr lang="es-GT" sz="3200" b="1" dirty="0" smtClean="0"/>
              <a:t>Desafíos Nacionales y Perspectiva hacia la COP-21</a:t>
            </a:r>
            <a:br>
              <a:rPr lang="es-GT" sz="3200" b="1" dirty="0" smtClean="0"/>
            </a:br>
            <a:r>
              <a:rPr lang="es-GT" sz="3200" b="1" dirty="0" smtClean="0"/>
              <a:t/>
            </a:r>
            <a:br>
              <a:rPr lang="es-GT" sz="3200" b="1" dirty="0" smtClean="0"/>
            </a:br>
            <a:r>
              <a:rPr lang="es-GT" sz="2700" b="1" dirty="0" smtClean="0"/>
              <a:t>Panel:  </a:t>
            </a:r>
            <a:r>
              <a:rPr lang="es-GT" sz="2700" b="1" i="1" dirty="0" smtClean="0"/>
              <a:t>Perspectivas de la Agricultura en el contexto del cambio climático desde actores no estatales en El Salvador </a:t>
            </a:r>
            <a:r>
              <a:rPr lang="es-GT" sz="2700" b="1" i="1" dirty="0"/>
              <a:t/>
            </a:r>
            <a:br>
              <a:rPr lang="es-GT" sz="2700" b="1" i="1" dirty="0"/>
            </a:br>
            <a:r>
              <a:rPr lang="es-GT" sz="3200" b="1" dirty="0"/>
              <a:t/>
            </a:r>
            <a:br>
              <a:rPr lang="es-GT" sz="3200" b="1" dirty="0"/>
            </a:br>
            <a:r>
              <a:rPr lang="es-GT" sz="2000" b="1" dirty="0" smtClean="0"/>
              <a:t> Santa Tecla, 12 de Mayo de</a:t>
            </a:r>
            <a:r>
              <a:rPr lang="es-GT" sz="1800" b="1" dirty="0" smtClean="0"/>
              <a:t> 2015</a:t>
            </a:r>
            <a:endParaRPr lang="es-GT" sz="1800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278" y="260648"/>
            <a:ext cx="2032254" cy="89382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01" y="5007638"/>
            <a:ext cx="2323679" cy="170080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988408"/>
            <a:ext cx="2383719" cy="172557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2252976" cy="168973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278" y="4988408"/>
            <a:ext cx="2315885" cy="1714500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-22317" y="6761751"/>
            <a:ext cx="9136163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4" name="13 Rectángulo"/>
          <p:cNvSpPr/>
          <p:nvPr/>
        </p:nvSpPr>
        <p:spPr>
          <a:xfrm>
            <a:off x="-22317" y="4906197"/>
            <a:ext cx="9136163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985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79715"/>
            <a:ext cx="1512168" cy="72745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63" y="5779715"/>
            <a:ext cx="1055805" cy="72540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32" y="5765148"/>
            <a:ext cx="1009732" cy="73094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89" y="5769193"/>
            <a:ext cx="968328" cy="74500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69" y="5776224"/>
            <a:ext cx="1004356" cy="71987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17" y="5739284"/>
            <a:ext cx="1038180" cy="774918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97" y="5739283"/>
            <a:ext cx="1038180" cy="756811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04" y="5750632"/>
            <a:ext cx="1038180" cy="763569"/>
          </a:xfrm>
          <a:prstGeom prst="rect">
            <a:avLst/>
          </a:prstGeom>
        </p:spPr>
      </p:pic>
      <p:sp>
        <p:nvSpPr>
          <p:cNvPr id="30" name="29 Rectángulo"/>
          <p:cNvSpPr/>
          <p:nvPr/>
        </p:nvSpPr>
        <p:spPr>
          <a:xfrm>
            <a:off x="179512" y="6633542"/>
            <a:ext cx="874627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 flipV="1">
            <a:off x="9098280" y="-1911"/>
            <a:ext cx="45719" cy="66811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179512" y="5637202"/>
            <a:ext cx="874627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  <p:sp>
        <p:nvSpPr>
          <p:cNvPr id="35" name="1 Título"/>
          <p:cNvSpPr>
            <a:spLocks noGrp="1"/>
          </p:cNvSpPr>
          <p:nvPr>
            <p:ph type="ctrTitle"/>
          </p:nvPr>
        </p:nvSpPr>
        <p:spPr>
          <a:xfrm>
            <a:off x="181210" y="332656"/>
            <a:ext cx="8744574" cy="1008112"/>
          </a:xfrm>
        </p:spPr>
        <p:txBody>
          <a:bodyPr>
            <a:normAutofit fontScale="90000"/>
          </a:bodyPr>
          <a:lstStyle/>
          <a:p>
            <a:pPr algn="l"/>
            <a:r>
              <a:rPr lang="es-GT" sz="3200" b="1" dirty="0" smtClean="0"/>
              <a:t>El FIDA, los proyectos y las cuestiones ambientales en</a:t>
            </a:r>
            <a:br>
              <a:rPr lang="es-GT" sz="3200" b="1" dirty="0" smtClean="0"/>
            </a:br>
            <a:r>
              <a:rPr lang="es-GT" sz="3200" b="1" dirty="0" smtClean="0"/>
              <a:t>El Salvador</a:t>
            </a:r>
            <a:endParaRPr lang="es-GT" sz="3200" b="1" dirty="0"/>
          </a:p>
        </p:txBody>
      </p:sp>
      <p:cxnSp>
        <p:nvCxnSpPr>
          <p:cNvPr id="38" name="37 Conector recto"/>
          <p:cNvCxnSpPr/>
          <p:nvPr/>
        </p:nvCxnSpPr>
        <p:spPr>
          <a:xfrm>
            <a:off x="251520" y="908720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 Título"/>
          <p:cNvSpPr txBox="1">
            <a:spLocks/>
          </p:cNvSpPr>
          <p:nvPr/>
        </p:nvSpPr>
        <p:spPr>
          <a:xfrm>
            <a:off x="179512" y="1196752"/>
            <a:ext cx="8746272" cy="374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GT" sz="2800" dirty="0">
              <a:solidFill>
                <a:prstClr val="black"/>
              </a:solidFill>
            </a:endParaRPr>
          </a:p>
          <a:p>
            <a:pPr algn="l"/>
            <a:endParaRPr lang="es-GT" sz="2800" dirty="0" smtClean="0">
              <a:solidFill>
                <a:prstClr val="black"/>
              </a:solidFill>
            </a:endParaRPr>
          </a:p>
          <a:p>
            <a:pPr algn="l"/>
            <a:endParaRPr lang="es-GT" sz="2800" dirty="0" smtClean="0">
              <a:solidFill>
                <a:prstClr val="black"/>
              </a:solidFill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15516" y="1340768"/>
            <a:ext cx="8674264" cy="4582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2500" dirty="0" smtClean="0">
              <a:solidFill>
                <a:prstClr val="black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500" dirty="0" smtClean="0">
                <a:solidFill>
                  <a:prstClr val="black"/>
                </a:solidFill>
              </a:rPr>
              <a:t>Obras de protección de los recursos naturales 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500" dirty="0" smtClean="0">
                <a:solidFill>
                  <a:prstClr val="black"/>
                </a:solidFill>
              </a:rPr>
              <a:t>Incidencia para la formulación e implementación de  normativas sobre el manejo del medio ambiente, y el agua,  en varias alcaldías municipales del oriente del país.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500" dirty="0" smtClean="0">
                <a:solidFill>
                  <a:prstClr val="black"/>
                </a:solidFill>
              </a:rPr>
              <a:t>Implementación de tecnologías de conservación de suelos. Entre otras con las cuales se ha contribuido a reducir los riesgos del cambio climático en las zonas de influencia de los proyectos. </a:t>
            </a:r>
          </a:p>
          <a:p>
            <a:pPr algn="l"/>
            <a:endParaRPr lang="es-ES" sz="2500" dirty="0">
              <a:solidFill>
                <a:prstClr val="black"/>
              </a:solidFill>
            </a:endParaRPr>
          </a:p>
          <a:p>
            <a:pPr algn="l"/>
            <a:r>
              <a:rPr lang="es-ES" sz="2500" b="1" dirty="0" smtClean="0">
                <a:solidFill>
                  <a:prstClr val="black"/>
                </a:solidFill>
              </a:rPr>
              <a:t>Estrategia de País  (COSOP</a:t>
            </a:r>
            <a:r>
              <a:rPr lang="es-ES" sz="2500" dirty="0" smtClean="0">
                <a:solidFill>
                  <a:prstClr val="black"/>
                </a:solidFill>
              </a:rPr>
              <a:t>)  2015-2019  </a:t>
            </a:r>
          </a:p>
          <a:p>
            <a:pPr algn="l"/>
            <a:r>
              <a:rPr lang="es-ES" sz="2500" dirty="0" smtClean="0">
                <a:solidFill>
                  <a:prstClr val="black"/>
                </a:solidFill>
              </a:rPr>
              <a:t>Para la formulación de la estrategia de país, el estudio medioambiental fue realizado por PRISMA, organización especialista en el tema.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2500" dirty="0" smtClean="0">
              <a:solidFill>
                <a:prstClr val="black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2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6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79715"/>
            <a:ext cx="1512168" cy="72745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63" y="5779715"/>
            <a:ext cx="1055805" cy="72540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32" y="5765148"/>
            <a:ext cx="1009732" cy="73094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89" y="5769193"/>
            <a:ext cx="968328" cy="74500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69" y="5776224"/>
            <a:ext cx="1004356" cy="71987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17" y="5739284"/>
            <a:ext cx="1038180" cy="774918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97" y="5739283"/>
            <a:ext cx="1038180" cy="756811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04" y="5750632"/>
            <a:ext cx="1038180" cy="763569"/>
          </a:xfrm>
          <a:prstGeom prst="rect">
            <a:avLst/>
          </a:prstGeom>
        </p:spPr>
      </p:pic>
      <p:sp>
        <p:nvSpPr>
          <p:cNvPr id="30" name="29 Rectángulo"/>
          <p:cNvSpPr/>
          <p:nvPr/>
        </p:nvSpPr>
        <p:spPr>
          <a:xfrm>
            <a:off x="179512" y="6633542"/>
            <a:ext cx="874627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 flipV="1">
            <a:off x="9098280" y="-1911"/>
            <a:ext cx="45719" cy="66811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179512" y="5637202"/>
            <a:ext cx="874627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  <p:cxnSp>
        <p:nvCxnSpPr>
          <p:cNvPr id="38" name="37 Conector recto"/>
          <p:cNvCxnSpPr/>
          <p:nvPr/>
        </p:nvCxnSpPr>
        <p:spPr>
          <a:xfrm>
            <a:off x="251520" y="908720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 Título"/>
          <p:cNvSpPr txBox="1">
            <a:spLocks/>
          </p:cNvSpPr>
          <p:nvPr/>
        </p:nvSpPr>
        <p:spPr>
          <a:xfrm>
            <a:off x="179512" y="1196752"/>
            <a:ext cx="8746272" cy="374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GT" sz="2800" dirty="0">
              <a:solidFill>
                <a:prstClr val="black"/>
              </a:solidFill>
            </a:endParaRPr>
          </a:p>
          <a:p>
            <a:pPr algn="l"/>
            <a:endParaRPr lang="es-GT" sz="2800" dirty="0" smtClean="0">
              <a:solidFill>
                <a:prstClr val="black"/>
              </a:solidFill>
            </a:endParaRPr>
          </a:p>
          <a:p>
            <a:pPr algn="l"/>
            <a:endParaRPr lang="es-GT" sz="2800" dirty="0" smtClean="0">
              <a:solidFill>
                <a:prstClr val="black"/>
              </a:solidFill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81210" y="1196752"/>
            <a:ext cx="8744574" cy="4582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2500" dirty="0" smtClean="0">
              <a:solidFill>
                <a:prstClr val="black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2500" dirty="0" smtClean="0">
              <a:solidFill>
                <a:prstClr val="black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2500" dirty="0">
              <a:solidFill>
                <a:prstClr val="black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455021" y="1412776"/>
            <a:ext cx="56737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 smtClean="0"/>
              <a:t>En nombre de FIDA</a:t>
            </a:r>
          </a:p>
          <a:p>
            <a:pPr algn="ctr"/>
            <a:r>
              <a:rPr lang="es-ES" sz="6000" b="1" dirty="0" smtClean="0"/>
              <a:t>Muchas </a:t>
            </a:r>
            <a:r>
              <a:rPr lang="es-ES" sz="6000" b="1" dirty="0"/>
              <a:t>gracias!</a:t>
            </a:r>
          </a:p>
        </p:txBody>
      </p:sp>
    </p:spTree>
    <p:extLst>
      <p:ext uri="{BB962C8B-B14F-4D97-AF65-F5344CB8AC3E}">
        <p14:creationId xmlns:p14="http://schemas.microsoft.com/office/powerpoint/2010/main" val="19878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79715"/>
            <a:ext cx="1512168" cy="72745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63" y="5779715"/>
            <a:ext cx="1055805" cy="72540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32" y="5765148"/>
            <a:ext cx="1009732" cy="73094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89" y="5769193"/>
            <a:ext cx="968328" cy="74500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69" y="5776224"/>
            <a:ext cx="1004356" cy="71987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17" y="5739284"/>
            <a:ext cx="1038180" cy="774918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97" y="5739283"/>
            <a:ext cx="1038180" cy="756811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04" y="5750632"/>
            <a:ext cx="1038180" cy="763569"/>
          </a:xfrm>
          <a:prstGeom prst="rect">
            <a:avLst/>
          </a:prstGeom>
        </p:spPr>
      </p:pic>
      <p:sp>
        <p:nvSpPr>
          <p:cNvPr id="30" name="29 Rectángulo"/>
          <p:cNvSpPr/>
          <p:nvPr/>
        </p:nvSpPr>
        <p:spPr>
          <a:xfrm>
            <a:off x="179512" y="6633542"/>
            <a:ext cx="874627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3" name="32 Rectángulo"/>
          <p:cNvSpPr/>
          <p:nvPr/>
        </p:nvSpPr>
        <p:spPr>
          <a:xfrm flipV="1">
            <a:off x="9098280" y="-1911"/>
            <a:ext cx="45719" cy="66811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4" name="33 Rectángulo"/>
          <p:cNvSpPr/>
          <p:nvPr/>
        </p:nvSpPr>
        <p:spPr>
          <a:xfrm>
            <a:off x="179512" y="5637202"/>
            <a:ext cx="874627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5" name="1 Título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44574" cy="648071"/>
          </a:xfrm>
        </p:spPr>
        <p:txBody>
          <a:bodyPr>
            <a:normAutofit/>
          </a:bodyPr>
          <a:lstStyle/>
          <a:p>
            <a:pPr algn="l"/>
            <a:r>
              <a:rPr lang="es-GT" sz="3200" b="1" dirty="0" smtClean="0"/>
              <a:t>Quien es el FIDA:</a:t>
            </a:r>
            <a:endParaRPr lang="es-GT" sz="3200" b="1" dirty="0"/>
          </a:p>
        </p:txBody>
      </p:sp>
      <p:sp>
        <p:nvSpPr>
          <p:cNvPr id="36" name="1 Título"/>
          <p:cNvSpPr txBox="1">
            <a:spLocks/>
          </p:cNvSpPr>
          <p:nvPr/>
        </p:nvSpPr>
        <p:spPr>
          <a:xfrm>
            <a:off x="179512" y="1196752"/>
            <a:ext cx="8746272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GT" sz="2400" dirty="0"/>
          </a:p>
        </p:txBody>
      </p:sp>
      <p:cxnSp>
        <p:nvCxnSpPr>
          <p:cNvPr id="38" name="37 Conector recto"/>
          <p:cNvCxnSpPr/>
          <p:nvPr/>
        </p:nvCxnSpPr>
        <p:spPr>
          <a:xfrm>
            <a:off x="251520" y="908720"/>
            <a:ext cx="3613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179512" y="908720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 smtClean="0"/>
              <a:t>El FIDA</a:t>
            </a:r>
            <a:r>
              <a:rPr lang="es-ES" sz="2000" dirty="0" smtClean="0"/>
              <a:t>  Es una agencia especializada de las Naciones Unidas, se constituyó como una institución </a:t>
            </a:r>
            <a:r>
              <a:rPr lang="es-ES" sz="2000" dirty="0"/>
              <a:t>financiera </a:t>
            </a:r>
            <a:r>
              <a:rPr lang="es-ES" sz="2000" dirty="0" smtClean="0"/>
              <a:t>internacional en 1977,  para contribuir  </a:t>
            </a:r>
            <a:r>
              <a:rPr lang="es-ES" sz="2000" dirty="0"/>
              <a:t>a erradicar la pobreza y el hambre en las zonas rurales de los países en </a:t>
            </a:r>
            <a:r>
              <a:rPr lang="es-ES" sz="2000" dirty="0" smtClean="0"/>
              <a:t>desarrollo.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 smtClean="0"/>
              <a:t>El FIDA</a:t>
            </a:r>
            <a:r>
              <a:rPr lang="es-ES" sz="2000" dirty="0" smtClean="0"/>
              <a:t> </a:t>
            </a:r>
            <a:r>
              <a:rPr lang="es-ES" sz="2000" dirty="0"/>
              <a:t>aborda el problema de la pobreza rural no sólo como </a:t>
            </a:r>
            <a:r>
              <a:rPr lang="es-ES" sz="2000" dirty="0" smtClean="0"/>
              <a:t>financiador, </a:t>
            </a:r>
            <a:r>
              <a:rPr lang="es-ES" sz="2000" dirty="0"/>
              <a:t>sino </a:t>
            </a:r>
            <a:r>
              <a:rPr lang="es-ES" sz="2000" dirty="0" smtClean="0"/>
              <a:t>también como </a:t>
            </a:r>
            <a:r>
              <a:rPr lang="es-ES" sz="2000" dirty="0"/>
              <a:t>defensor de pequeños agricultores, ganaderos, pescadores, trabajadores sin tierra, artesanos y miembros de comunidades indígenas que representan el 75 por ciento de los 1 200 millones de personas que viven en condiciones de extrema pobreza en el mundo. </a:t>
            </a:r>
            <a:endParaRPr lang="es-E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 smtClean="0"/>
              <a:t>El </a:t>
            </a:r>
            <a:r>
              <a:rPr lang="es-ES" sz="2000" b="1" dirty="0"/>
              <a:t>FIDA </a:t>
            </a:r>
            <a:r>
              <a:rPr lang="es-ES" sz="2000" dirty="0"/>
              <a:t>trabaja </a:t>
            </a:r>
            <a:r>
              <a:rPr lang="es-ES" sz="2000" dirty="0" smtClean="0"/>
              <a:t>con los  </a:t>
            </a:r>
            <a:r>
              <a:rPr lang="es-ES" sz="2000" dirty="0"/>
              <a:t>gobiernos, donantes bilaterales y multilaterales, organizaciones no gubernamentales, participantes en los proyectos y otros </a:t>
            </a:r>
            <a:r>
              <a:rPr lang="es-ES" sz="2000" dirty="0" smtClean="0"/>
              <a:t>asociados comprometidos con  </a:t>
            </a:r>
            <a:r>
              <a:rPr lang="es-ES" sz="2000" dirty="0"/>
              <a:t>erradicar las causas de la pobreza rural. </a:t>
            </a:r>
          </a:p>
        </p:txBody>
      </p:sp>
    </p:spTree>
    <p:extLst>
      <p:ext uri="{BB962C8B-B14F-4D97-AF65-F5344CB8AC3E}">
        <p14:creationId xmlns:p14="http://schemas.microsoft.com/office/powerpoint/2010/main" val="389074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79715"/>
            <a:ext cx="1512168" cy="72745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63" y="5779715"/>
            <a:ext cx="1055805" cy="72540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32" y="5765148"/>
            <a:ext cx="1009732" cy="73094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89" y="5769193"/>
            <a:ext cx="968328" cy="74500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69" y="5776224"/>
            <a:ext cx="1004356" cy="71987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17" y="5739284"/>
            <a:ext cx="1038180" cy="774918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97" y="5739283"/>
            <a:ext cx="1038180" cy="756811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04" y="5750632"/>
            <a:ext cx="1038180" cy="763569"/>
          </a:xfrm>
          <a:prstGeom prst="rect">
            <a:avLst/>
          </a:prstGeom>
        </p:spPr>
      </p:pic>
      <p:sp>
        <p:nvSpPr>
          <p:cNvPr id="30" name="29 Rectángulo"/>
          <p:cNvSpPr/>
          <p:nvPr/>
        </p:nvSpPr>
        <p:spPr>
          <a:xfrm>
            <a:off x="179512" y="6633542"/>
            <a:ext cx="874627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3" name="32 Rectángulo"/>
          <p:cNvSpPr/>
          <p:nvPr/>
        </p:nvSpPr>
        <p:spPr>
          <a:xfrm flipV="1">
            <a:off x="9098280" y="-1911"/>
            <a:ext cx="45719" cy="66811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4" name="33 Rectángulo"/>
          <p:cNvSpPr/>
          <p:nvPr/>
        </p:nvSpPr>
        <p:spPr>
          <a:xfrm>
            <a:off x="179512" y="5637202"/>
            <a:ext cx="874627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5" name="1 Título"/>
          <p:cNvSpPr>
            <a:spLocks noGrp="1"/>
          </p:cNvSpPr>
          <p:nvPr>
            <p:ph type="ctrTitle"/>
          </p:nvPr>
        </p:nvSpPr>
        <p:spPr>
          <a:xfrm>
            <a:off x="181210" y="332656"/>
            <a:ext cx="8744574" cy="648071"/>
          </a:xfrm>
        </p:spPr>
        <p:txBody>
          <a:bodyPr>
            <a:normAutofit/>
          </a:bodyPr>
          <a:lstStyle/>
          <a:p>
            <a:pPr algn="l"/>
            <a:r>
              <a:rPr lang="es-GT" sz="3200" b="1" dirty="0" smtClean="0"/>
              <a:t>FIDA en El Salvador</a:t>
            </a:r>
            <a:endParaRPr lang="es-GT" sz="3200" b="1" dirty="0"/>
          </a:p>
        </p:txBody>
      </p:sp>
      <p:cxnSp>
        <p:nvCxnSpPr>
          <p:cNvPr id="38" name="37 Conector recto"/>
          <p:cNvCxnSpPr/>
          <p:nvPr/>
        </p:nvCxnSpPr>
        <p:spPr>
          <a:xfrm>
            <a:off x="251520" y="908720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 Título"/>
          <p:cNvSpPr txBox="1">
            <a:spLocks/>
          </p:cNvSpPr>
          <p:nvPr/>
        </p:nvSpPr>
        <p:spPr>
          <a:xfrm>
            <a:off x="179512" y="1196752"/>
            <a:ext cx="8746272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GT" sz="2400" dirty="0" smtClean="0"/>
              <a:t>FIDA trabaja en El Salvador desde 1985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GT" sz="2400" dirty="0" smtClean="0"/>
              <a:t>Socios clave: Ministerio de Agricultura y Ganadería, sociedad civil, sector privado y otros organismos del Gobierno.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GT" sz="2400" dirty="0" smtClean="0"/>
              <a:t>Hasta 2014 son contabilizados 9 proyectos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GT" sz="2400" dirty="0" smtClean="0"/>
              <a:t>Una inversión acumulada de USD260 millones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GT" sz="2400" dirty="0" smtClean="0"/>
              <a:t>Beneficiando directamente 138 mil familias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GT" sz="2400" dirty="0" smtClean="0"/>
              <a:t>Actualmente cuenta con 3 operaciones: </a:t>
            </a:r>
            <a:r>
              <a:rPr lang="es-GT" sz="2400" dirty="0" err="1" smtClean="0"/>
              <a:t>Prodemoro</a:t>
            </a:r>
            <a:r>
              <a:rPr lang="es-GT" sz="2400" dirty="0" smtClean="0"/>
              <a:t>, </a:t>
            </a:r>
            <a:r>
              <a:rPr lang="es-GT" sz="2400" dirty="0" err="1" smtClean="0"/>
              <a:t>Prodemor</a:t>
            </a:r>
            <a:r>
              <a:rPr lang="es-GT" sz="2400" dirty="0" smtClean="0"/>
              <a:t> Central (Fondos Españoles) y Amanecer Rural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GT" sz="2400" dirty="0" smtClean="0"/>
              <a:t>Participa de 07 proyectos especiales (donaciones)</a:t>
            </a:r>
          </a:p>
        </p:txBody>
      </p:sp>
    </p:spTree>
    <p:extLst>
      <p:ext uri="{BB962C8B-B14F-4D97-AF65-F5344CB8AC3E}">
        <p14:creationId xmlns:p14="http://schemas.microsoft.com/office/powerpoint/2010/main" val="1845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79715"/>
            <a:ext cx="1512168" cy="72745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63" y="5779715"/>
            <a:ext cx="1055805" cy="72540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32" y="5765148"/>
            <a:ext cx="1009732" cy="73094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89" y="5769193"/>
            <a:ext cx="968328" cy="74500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69" y="5776224"/>
            <a:ext cx="1004356" cy="71987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17" y="5739284"/>
            <a:ext cx="1038180" cy="774918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97" y="5739283"/>
            <a:ext cx="1038180" cy="756811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04" y="5750632"/>
            <a:ext cx="1038180" cy="763569"/>
          </a:xfrm>
          <a:prstGeom prst="rect">
            <a:avLst/>
          </a:prstGeom>
        </p:spPr>
      </p:pic>
      <p:sp>
        <p:nvSpPr>
          <p:cNvPr id="30" name="29 Rectángulo"/>
          <p:cNvSpPr/>
          <p:nvPr/>
        </p:nvSpPr>
        <p:spPr>
          <a:xfrm>
            <a:off x="179512" y="6633542"/>
            <a:ext cx="874627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3" name="32 Rectángulo"/>
          <p:cNvSpPr/>
          <p:nvPr/>
        </p:nvSpPr>
        <p:spPr>
          <a:xfrm flipV="1">
            <a:off x="9098280" y="-1911"/>
            <a:ext cx="45719" cy="66811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4" name="33 Rectángulo"/>
          <p:cNvSpPr/>
          <p:nvPr/>
        </p:nvSpPr>
        <p:spPr>
          <a:xfrm>
            <a:off x="179512" y="5637202"/>
            <a:ext cx="874627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5" name="1 Título"/>
          <p:cNvSpPr>
            <a:spLocks noGrp="1"/>
          </p:cNvSpPr>
          <p:nvPr>
            <p:ph type="ctrTitle"/>
          </p:nvPr>
        </p:nvSpPr>
        <p:spPr>
          <a:xfrm>
            <a:off x="181210" y="332656"/>
            <a:ext cx="8744574" cy="648071"/>
          </a:xfrm>
        </p:spPr>
        <p:txBody>
          <a:bodyPr>
            <a:normAutofit/>
          </a:bodyPr>
          <a:lstStyle/>
          <a:p>
            <a:pPr algn="l"/>
            <a:r>
              <a:rPr lang="es-GT" sz="3200" b="1" dirty="0" smtClean="0"/>
              <a:t>Temas Estratégicos del FIDA en El Salvador</a:t>
            </a:r>
            <a:endParaRPr lang="es-GT" sz="3200" b="1" dirty="0"/>
          </a:p>
        </p:txBody>
      </p:sp>
      <p:cxnSp>
        <p:nvCxnSpPr>
          <p:cNvPr id="38" name="37 Conector recto"/>
          <p:cNvCxnSpPr/>
          <p:nvPr/>
        </p:nvCxnSpPr>
        <p:spPr>
          <a:xfrm>
            <a:off x="251520" y="908720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251520" y="5085184"/>
            <a:ext cx="3240360" cy="345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3835743856"/>
              </p:ext>
            </p:extLst>
          </p:nvPr>
        </p:nvGraphicFramePr>
        <p:xfrm>
          <a:off x="3987386" y="950605"/>
          <a:ext cx="4896653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1621047950"/>
              </p:ext>
            </p:extLst>
          </p:nvPr>
        </p:nvGraphicFramePr>
        <p:xfrm>
          <a:off x="153914" y="1366877"/>
          <a:ext cx="189780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31" name="30 Diagrama"/>
          <p:cNvGraphicFramePr/>
          <p:nvPr>
            <p:extLst>
              <p:ext uri="{D42A27DB-BD31-4B8C-83A1-F6EECF244321}">
                <p14:modId xmlns:p14="http://schemas.microsoft.com/office/powerpoint/2010/main" val="523536176"/>
              </p:ext>
            </p:extLst>
          </p:nvPr>
        </p:nvGraphicFramePr>
        <p:xfrm>
          <a:off x="2016849" y="1159750"/>
          <a:ext cx="235039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21241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79715"/>
            <a:ext cx="1512168" cy="72745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63" y="5779715"/>
            <a:ext cx="1055805" cy="72540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32" y="5765148"/>
            <a:ext cx="1009732" cy="73094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89" y="5769193"/>
            <a:ext cx="968328" cy="74500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69" y="5776224"/>
            <a:ext cx="1004356" cy="71987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17" y="5739284"/>
            <a:ext cx="1038180" cy="774918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97" y="5739283"/>
            <a:ext cx="1038180" cy="756811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04" y="5750632"/>
            <a:ext cx="1038180" cy="763569"/>
          </a:xfrm>
          <a:prstGeom prst="rect">
            <a:avLst/>
          </a:prstGeom>
        </p:spPr>
      </p:pic>
      <p:sp>
        <p:nvSpPr>
          <p:cNvPr id="30" name="29 Rectángulo"/>
          <p:cNvSpPr/>
          <p:nvPr/>
        </p:nvSpPr>
        <p:spPr>
          <a:xfrm>
            <a:off x="179512" y="6633542"/>
            <a:ext cx="874627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 flipV="1">
            <a:off x="9098280" y="-1911"/>
            <a:ext cx="45719" cy="66811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179512" y="5637202"/>
            <a:ext cx="874627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  <p:sp>
        <p:nvSpPr>
          <p:cNvPr id="35" name="1 Título"/>
          <p:cNvSpPr>
            <a:spLocks noGrp="1"/>
          </p:cNvSpPr>
          <p:nvPr>
            <p:ph type="ctrTitle"/>
          </p:nvPr>
        </p:nvSpPr>
        <p:spPr>
          <a:xfrm>
            <a:off x="181210" y="332656"/>
            <a:ext cx="8744574" cy="648071"/>
          </a:xfrm>
        </p:spPr>
        <p:txBody>
          <a:bodyPr>
            <a:normAutofit/>
          </a:bodyPr>
          <a:lstStyle/>
          <a:p>
            <a:pPr algn="l"/>
            <a:r>
              <a:rPr lang="es-GT" sz="3200" b="1" dirty="0" smtClean="0"/>
              <a:t>Estrategia del Cambio Climático del FIDA</a:t>
            </a:r>
            <a:endParaRPr lang="es-GT" sz="3200" b="1" dirty="0"/>
          </a:p>
        </p:txBody>
      </p:sp>
      <p:cxnSp>
        <p:nvCxnSpPr>
          <p:cNvPr id="38" name="37 Conector recto"/>
          <p:cNvCxnSpPr/>
          <p:nvPr/>
        </p:nvCxnSpPr>
        <p:spPr>
          <a:xfrm>
            <a:off x="251520" y="908720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 Título"/>
          <p:cNvSpPr txBox="1">
            <a:spLocks/>
          </p:cNvSpPr>
          <p:nvPr/>
        </p:nvSpPr>
        <p:spPr>
          <a:xfrm>
            <a:off x="179512" y="908720"/>
            <a:ext cx="8640960" cy="4728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GT" sz="2400" dirty="0">
              <a:solidFill>
                <a:prstClr val="black"/>
              </a:solidFill>
            </a:endParaRPr>
          </a:p>
          <a:p>
            <a:pPr algn="just"/>
            <a:endParaRPr lang="es-GT" sz="2400" dirty="0" smtClean="0">
              <a:solidFill>
                <a:prstClr val="black"/>
              </a:solidFill>
            </a:endParaRPr>
          </a:p>
          <a:p>
            <a:pPr algn="just"/>
            <a:endParaRPr lang="es-GT" sz="2400" dirty="0">
              <a:solidFill>
                <a:prstClr val="black"/>
              </a:solidFill>
            </a:endParaRPr>
          </a:p>
          <a:p>
            <a:pPr algn="just"/>
            <a:endParaRPr lang="es-GT" sz="2400" dirty="0" smtClean="0">
              <a:solidFill>
                <a:prstClr val="black"/>
              </a:solidFill>
            </a:endParaRPr>
          </a:p>
          <a:p>
            <a:pPr algn="just"/>
            <a:endParaRPr lang="es-GT" sz="2400" dirty="0">
              <a:solidFill>
                <a:prstClr val="black"/>
              </a:solidFill>
            </a:endParaRPr>
          </a:p>
          <a:p>
            <a:pPr algn="just"/>
            <a:endParaRPr lang="es-GT" sz="2400" dirty="0" smtClean="0">
              <a:solidFill>
                <a:prstClr val="black"/>
              </a:solidFill>
            </a:endParaRPr>
          </a:p>
          <a:p>
            <a:pPr algn="l"/>
            <a:endParaRPr lang="es-GT" sz="2400" dirty="0" smtClean="0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923925"/>
            <a:ext cx="8845550" cy="476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79715"/>
            <a:ext cx="1512168" cy="72745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63" y="5779715"/>
            <a:ext cx="1055805" cy="72540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32" y="5765148"/>
            <a:ext cx="1009732" cy="73094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89" y="5769193"/>
            <a:ext cx="968328" cy="74500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69" y="5776224"/>
            <a:ext cx="1004356" cy="71987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17" y="5739284"/>
            <a:ext cx="1038180" cy="774918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97" y="5739283"/>
            <a:ext cx="1038180" cy="756811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04" y="5750632"/>
            <a:ext cx="1038180" cy="763569"/>
          </a:xfrm>
          <a:prstGeom prst="rect">
            <a:avLst/>
          </a:prstGeom>
        </p:spPr>
      </p:pic>
      <p:sp>
        <p:nvSpPr>
          <p:cNvPr id="30" name="29 Rectángulo"/>
          <p:cNvSpPr/>
          <p:nvPr/>
        </p:nvSpPr>
        <p:spPr>
          <a:xfrm>
            <a:off x="179512" y="6633542"/>
            <a:ext cx="874627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 flipV="1">
            <a:off x="9098280" y="-1911"/>
            <a:ext cx="45719" cy="66811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179512" y="5637202"/>
            <a:ext cx="874627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  <p:sp>
        <p:nvSpPr>
          <p:cNvPr id="35" name="1 Título"/>
          <p:cNvSpPr>
            <a:spLocks noGrp="1"/>
          </p:cNvSpPr>
          <p:nvPr>
            <p:ph type="ctrTitle"/>
          </p:nvPr>
        </p:nvSpPr>
        <p:spPr>
          <a:xfrm>
            <a:off x="223500" y="188640"/>
            <a:ext cx="7992888" cy="720080"/>
          </a:xfrm>
        </p:spPr>
        <p:txBody>
          <a:bodyPr>
            <a:normAutofit/>
          </a:bodyPr>
          <a:lstStyle/>
          <a:p>
            <a:pPr algn="l"/>
            <a:r>
              <a:rPr lang="es-GT" sz="3200" b="1" dirty="0" smtClean="0"/>
              <a:t>…estrategia del Cambio Climático</a:t>
            </a:r>
            <a:endParaRPr lang="es-GT" sz="3200" b="1" dirty="0"/>
          </a:p>
        </p:txBody>
      </p:sp>
      <p:cxnSp>
        <p:nvCxnSpPr>
          <p:cNvPr id="38" name="37 Conector recto"/>
          <p:cNvCxnSpPr/>
          <p:nvPr/>
        </p:nvCxnSpPr>
        <p:spPr>
          <a:xfrm>
            <a:off x="251520" y="908720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 Título"/>
          <p:cNvSpPr txBox="1">
            <a:spLocks/>
          </p:cNvSpPr>
          <p:nvPr/>
        </p:nvSpPr>
        <p:spPr>
          <a:xfrm>
            <a:off x="259126" y="1076051"/>
            <a:ext cx="8417330" cy="451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GT" sz="2400" dirty="0" smtClean="0">
              <a:solidFill>
                <a:prstClr val="black"/>
              </a:solidFill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192993" y="1077195"/>
            <a:ext cx="8657454" cy="5040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s-GT" sz="2500" dirty="0" smtClean="0">
              <a:solidFill>
                <a:prstClr val="black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es-GT" sz="2500" dirty="0" smtClean="0">
              <a:solidFill>
                <a:prstClr val="black"/>
              </a:solidFill>
            </a:endParaRPr>
          </a:p>
          <a:p>
            <a:pPr algn="l"/>
            <a:endParaRPr lang="es-GT" sz="2500" dirty="0">
              <a:solidFill>
                <a:prstClr val="black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95536" y="1196752"/>
            <a:ext cx="84049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400" dirty="0">
                <a:solidFill>
                  <a:prstClr val="black"/>
                </a:solidFill>
              </a:rPr>
              <a:t>El cambio climático es </a:t>
            </a:r>
            <a:r>
              <a:rPr lang="es-ES" sz="2400" dirty="0" smtClean="0">
                <a:solidFill>
                  <a:prstClr val="black"/>
                </a:solidFill>
              </a:rPr>
              <a:t>un  asunto intersectorial </a:t>
            </a:r>
            <a:r>
              <a:rPr lang="es-ES" sz="2400" dirty="0">
                <a:solidFill>
                  <a:prstClr val="black"/>
                </a:solidFill>
              </a:rPr>
              <a:t>que está transformando el contexto físico, político y financiero de las operaciones del  FIDA. </a:t>
            </a:r>
            <a:r>
              <a:rPr lang="es-ES" sz="2400" dirty="0" smtClean="0">
                <a:solidFill>
                  <a:prstClr val="black"/>
                </a:solidFill>
              </a:rPr>
              <a:t> Por eso su principal producto es “conseguir un FIDA mas atento al clima”, abordando 4</a:t>
            </a:r>
            <a:r>
              <a:rPr lang="es-GT" sz="2400" dirty="0" smtClean="0">
                <a:solidFill>
                  <a:prstClr val="black"/>
                </a:solidFill>
              </a:rPr>
              <a:t> </a:t>
            </a:r>
            <a:r>
              <a:rPr lang="es-GT" sz="2400" dirty="0">
                <a:solidFill>
                  <a:prstClr val="black"/>
                </a:solidFill>
              </a:rPr>
              <a:t>temas estratégicos:</a:t>
            </a:r>
          </a:p>
          <a:p>
            <a:pPr lvl="0"/>
            <a:endParaRPr lang="es-GT" sz="2400" dirty="0">
              <a:solidFill>
                <a:prstClr val="black"/>
              </a:solidFill>
            </a:endParaRPr>
          </a:p>
          <a:p>
            <a:pPr lvl="0"/>
            <a:r>
              <a:rPr lang="es-GT" sz="2400" dirty="0" smtClean="0">
                <a:solidFill>
                  <a:prstClr val="black"/>
                </a:solidFill>
              </a:rPr>
              <a:t>1. Operaciones </a:t>
            </a:r>
            <a:r>
              <a:rPr lang="es-GT" sz="2400" b="1" dirty="0">
                <a:solidFill>
                  <a:prstClr val="black"/>
                </a:solidFill>
              </a:rPr>
              <a:t>atentas al clima</a:t>
            </a:r>
          </a:p>
          <a:p>
            <a:pPr lvl="0"/>
            <a:r>
              <a:rPr lang="es-GT" sz="2400" dirty="0" smtClean="0">
                <a:solidFill>
                  <a:prstClr val="black"/>
                </a:solidFill>
              </a:rPr>
              <a:t>2. Conocimientos</a:t>
            </a:r>
            <a:r>
              <a:rPr lang="es-GT" sz="2400" dirty="0">
                <a:solidFill>
                  <a:prstClr val="black"/>
                </a:solidFill>
              </a:rPr>
              <a:t>, innovación y promoción </a:t>
            </a:r>
            <a:r>
              <a:rPr lang="es-GT" sz="2400" b="1" dirty="0">
                <a:solidFill>
                  <a:prstClr val="black"/>
                </a:solidFill>
              </a:rPr>
              <a:t>atentos al clima</a:t>
            </a:r>
          </a:p>
          <a:p>
            <a:pPr lvl="0"/>
            <a:r>
              <a:rPr lang="es-GT" sz="2400" dirty="0" smtClean="0">
                <a:solidFill>
                  <a:prstClr val="black"/>
                </a:solidFill>
              </a:rPr>
              <a:t>3. Movilización </a:t>
            </a:r>
            <a:r>
              <a:rPr lang="es-GT" sz="2400" dirty="0">
                <a:solidFill>
                  <a:prstClr val="black"/>
                </a:solidFill>
              </a:rPr>
              <a:t>de recursos </a:t>
            </a:r>
            <a:r>
              <a:rPr lang="es-GT" sz="2400" b="1" dirty="0">
                <a:solidFill>
                  <a:prstClr val="black"/>
                </a:solidFill>
              </a:rPr>
              <a:t>atentos al clim</a:t>
            </a:r>
            <a:r>
              <a:rPr lang="es-GT" sz="2400" dirty="0">
                <a:solidFill>
                  <a:prstClr val="black"/>
                </a:solidFill>
              </a:rPr>
              <a:t>a</a:t>
            </a:r>
          </a:p>
          <a:p>
            <a:pPr lvl="0"/>
            <a:r>
              <a:rPr lang="es-GT" sz="2400" dirty="0" smtClean="0">
                <a:solidFill>
                  <a:prstClr val="black"/>
                </a:solidFill>
              </a:rPr>
              <a:t>4. Organización </a:t>
            </a:r>
            <a:r>
              <a:rPr lang="es-GT" sz="2400" dirty="0">
                <a:solidFill>
                  <a:prstClr val="black"/>
                </a:solidFill>
              </a:rPr>
              <a:t>interna </a:t>
            </a:r>
            <a:r>
              <a:rPr lang="es-GT" sz="2400" b="1" dirty="0">
                <a:solidFill>
                  <a:prstClr val="black"/>
                </a:solidFill>
              </a:rPr>
              <a:t>atenta al clima</a:t>
            </a:r>
          </a:p>
        </p:txBody>
      </p:sp>
    </p:spTree>
    <p:extLst>
      <p:ext uri="{BB962C8B-B14F-4D97-AF65-F5344CB8AC3E}">
        <p14:creationId xmlns:p14="http://schemas.microsoft.com/office/powerpoint/2010/main" val="21559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79715"/>
            <a:ext cx="1512168" cy="72745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63" y="5779715"/>
            <a:ext cx="1055805" cy="72540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32" y="5765148"/>
            <a:ext cx="1009732" cy="73094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89" y="5769193"/>
            <a:ext cx="968328" cy="74500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69" y="5776224"/>
            <a:ext cx="1004356" cy="71987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17" y="5739284"/>
            <a:ext cx="1038180" cy="774918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97" y="5739283"/>
            <a:ext cx="1038180" cy="756811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04" y="5750632"/>
            <a:ext cx="1038180" cy="763569"/>
          </a:xfrm>
          <a:prstGeom prst="rect">
            <a:avLst/>
          </a:prstGeom>
        </p:spPr>
      </p:pic>
      <p:sp>
        <p:nvSpPr>
          <p:cNvPr id="30" name="29 Rectángulo"/>
          <p:cNvSpPr/>
          <p:nvPr/>
        </p:nvSpPr>
        <p:spPr>
          <a:xfrm>
            <a:off x="179512" y="6633542"/>
            <a:ext cx="874627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 flipV="1">
            <a:off x="9098280" y="-1911"/>
            <a:ext cx="45719" cy="66811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179512" y="5637202"/>
            <a:ext cx="874627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</a:endParaRPr>
          </a:p>
        </p:txBody>
      </p:sp>
      <p:sp>
        <p:nvSpPr>
          <p:cNvPr id="35" name="1 Título"/>
          <p:cNvSpPr>
            <a:spLocks noGrp="1"/>
          </p:cNvSpPr>
          <p:nvPr>
            <p:ph type="ctrTitle"/>
          </p:nvPr>
        </p:nvSpPr>
        <p:spPr>
          <a:xfrm>
            <a:off x="223500" y="188640"/>
            <a:ext cx="7992888" cy="720080"/>
          </a:xfrm>
        </p:spPr>
        <p:txBody>
          <a:bodyPr>
            <a:normAutofit fontScale="90000"/>
          </a:bodyPr>
          <a:lstStyle/>
          <a:p>
            <a:pPr algn="l"/>
            <a:r>
              <a:rPr lang="es-ES" sz="3200" b="1" dirty="0" smtClean="0">
                <a:solidFill>
                  <a:prstClr val="black"/>
                </a:solidFill>
                <a:ea typeface="+mn-ea"/>
                <a:cs typeface="+mn-cs"/>
              </a:rPr>
              <a:t> El FIDA, el Medio Ambiente y el Cambio Climático</a:t>
            </a:r>
            <a:endParaRPr lang="es-GT" sz="3200" b="1" dirty="0"/>
          </a:p>
        </p:txBody>
      </p:sp>
      <p:cxnSp>
        <p:nvCxnSpPr>
          <p:cNvPr id="38" name="37 Conector recto"/>
          <p:cNvCxnSpPr/>
          <p:nvPr/>
        </p:nvCxnSpPr>
        <p:spPr>
          <a:xfrm>
            <a:off x="251520" y="908720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 Título"/>
          <p:cNvSpPr txBox="1">
            <a:spLocks/>
          </p:cNvSpPr>
          <p:nvPr/>
        </p:nvSpPr>
        <p:spPr>
          <a:xfrm>
            <a:off x="268863" y="1256735"/>
            <a:ext cx="8567570" cy="451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GT" sz="2400" dirty="0" smtClean="0">
              <a:solidFill>
                <a:prstClr val="black"/>
              </a:solidFill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192993" y="1077195"/>
            <a:ext cx="8657454" cy="5040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GT" sz="2500" dirty="0" smtClean="0">
              <a:solidFill>
                <a:prstClr val="black"/>
              </a:solidFill>
            </a:endParaRPr>
          </a:p>
          <a:p>
            <a:pPr algn="l"/>
            <a:endParaRPr lang="es-GT" sz="2500" dirty="0" smtClean="0">
              <a:solidFill>
                <a:prstClr val="black"/>
              </a:solidFill>
            </a:endParaRPr>
          </a:p>
          <a:p>
            <a:pPr algn="l"/>
            <a:endParaRPr lang="es-GT" sz="2500" dirty="0">
              <a:solidFill>
                <a:prstClr val="black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1520" y="1077195"/>
            <a:ext cx="86742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/>
              <a:t>El FIDA</a:t>
            </a:r>
            <a:r>
              <a:rPr lang="es-ES" sz="2000" dirty="0"/>
              <a:t>, promueve un crecimiento agrícola que se integre en los ecosistemas, y ayuda a los pequeños productores a ser mas resistentes a los diferentes efectos del cambio climático.  </a:t>
            </a:r>
          </a:p>
          <a:p>
            <a:endParaRPr lang="es-ES" sz="2000" dirty="0"/>
          </a:p>
          <a:p>
            <a:r>
              <a:rPr lang="es-ES" sz="2000" b="1" dirty="0"/>
              <a:t>El FIDA </a:t>
            </a:r>
            <a:r>
              <a:rPr lang="es-ES" sz="2000" dirty="0"/>
              <a:t>ha puesto en marcha el Programa de Adaptación para la Agricultura en Pequeña Escala (ASAP), es un Programa sobre adaptación al cambio </a:t>
            </a:r>
            <a:r>
              <a:rPr lang="es-ES" sz="2000" dirty="0" smtClean="0"/>
              <a:t>climático, y busca </a:t>
            </a:r>
            <a:r>
              <a:rPr lang="es-ES" sz="2000" dirty="0"/>
              <a:t>incrementar la capacidad de unos 8 millones de pequeños agricultores, para ampliar sus medios de </a:t>
            </a:r>
            <a:r>
              <a:rPr lang="es-ES" sz="2000" dirty="0" smtClean="0"/>
              <a:t>vida.  </a:t>
            </a:r>
            <a:endParaRPr lang="es-ES" sz="2000" dirty="0"/>
          </a:p>
          <a:p>
            <a:endParaRPr lang="es-ES" sz="2000" dirty="0" smtClean="0"/>
          </a:p>
          <a:p>
            <a:r>
              <a:rPr lang="es-ES" sz="2000" b="1" dirty="0" smtClean="0"/>
              <a:t>El FIDA</a:t>
            </a:r>
            <a:r>
              <a:rPr lang="es-ES" sz="2000" dirty="0" smtClean="0"/>
              <a:t> </a:t>
            </a:r>
            <a:r>
              <a:rPr lang="es-ES" sz="2000" dirty="0"/>
              <a:t>tiene una cartera de aproximadamente 43 proyectos financiados por el FMAM, </a:t>
            </a:r>
            <a:r>
              <a:rPr lang="es-ES" sz="2000" dirty="0" smtClean="0"/>
              <a:t>para el </a:t>
            </a:r>
            <a:r>
              <a:rPr lang="es-ES" sz="2000" dirty="0"/>
              <a:t>cambio </a:t>
            </a:r>
            <a:r>
              <a:rPr lang="es-ES" sz="2000" dirty="0" smtClean="0"/>
              <a:t>climático, con </a:t>
            </a:r>
            <a:r>
              <a:rPr lang="es-ES" sz="2000" dirty="0"/>
              <a:t>un presupuesto de aproximadamente </a:t>
            </a:r>
            <a:r>
              <a:rPr lang="es-ES" sz="2000"/>
              <a:t>US </a:t>
            </a:r>
            <a:r>
              <a:rPr lang="es-ES" sz="2000" smtClean="0"/>
              <a:t>179,000 </a:t>
            </a:r>
            <a:r>
              <a:rPr lang="es-ES" sz="2000" dirty="0" smtClean="0"/>
              <a:t>millones  </a:t>
            </a:r>
            <a:r>
              <a:rPr lang="es-ES" sz="2000" dirty="0"/>
              <a:t>(todos ellos asociados a un préstamo FIDA</a:t>
            </a:r>
            <a:r>
              <a:rPr lang="es-ES" sz="2000" dirty="0" smtClean="0"/>
              <a:t>). Los </a:t>
            </a:r>
            <a:r>
              <a:rPr lang="es-ES" sz="2000" dirty="0"/>
              <a:t>proyectos </a:t>
            </a:r>
            <a:r>
              <a:rPr lang="es-ES" sz="2000" dirty="0" smtClean="0"/>
              <a:t> están </a:t>
            </a:r>
            <a:r>
              <a:rPr lang="es-ES" sz="2000" dirty="0"/>
              <a:t>mejorando la salud de los ecosistemas frágiles y </a:t>
            </a:r>
            <a:r>
              <a:rPr lang="es-ES" sz="2000" dirty="0" smtClean="0"/>
              <a:t>generando </a:t>
            </a:r>
            <a:r>
              <a:rPr lang="es-ES" sz="2000" dirty="0"/>
              <a:t>beneficios </a:t>
            </a:r>
            <a:r>
              <a:rPr lang="es-ES" sz="2000" dirty="0" smtClean="0"/>
              <a:t>ambientales </a:t>
            </a:r>
            <a:r>
              <a:rPr lang="es-ES" sz="2000" dirty="0"/>
              <a:t>globales </a:t>
            </a:r>
            <a:r>
              <a:rPr lang="es-ES" sz="2000" dirty="0" smtClean="0"/>
              <a:t>y  </a:t>
            </a:r>
            <a:r>
              <a:rPr lang="es-ES" sz="2000" dirty="0"/>
              <a:t>locales. </a:t>
            </a:r>
            <a:endParaRPr lang="es-E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4419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79715"/>
            <a:ext cx="1512168" cy="72745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63" y="5779715"/>
            <a:ext cx="1055805" cy="72540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32" y="5765148"/>
            <a:ext cx="1009732" cy="73094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89" y="5769193"/>
            <a:ext cx="968328" cy="74500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69" y="5776224"/>
            <a:ext cx="1004356" cy="71987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17" y="5739284"/>
            <a:ext cx="1038180" cy="774918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97" y="5739283"/>
            <a:ext cx="1038180" cy="756811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04" y="5750632"/>
            <a:ext cx="1038180" cy="763569"/>
          </a:xfrm>
          <a:prstGeom prst="rect">
            <a:avLst/>
          </a:prstGeom>
        </p:spPr>
      </p:pic>
      <p:sp>
        <p:nvSpPr>
          <p:cNvPr id="30" name="29 Rectángulo"/>
          <p:cNvSpPr/>
          <p:nvPr/>
        </p:nvSpPr>
        <p:spPr>
          <a:xfrm>
            <a:off x="179512" y="6633542"/>
            <a:ext cx="874627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3" name="32 Rectángulo"/>
          <p:cNvSpPr/>
          <p:nvPr/>
        </p:nvSpPr>
        <p:spPr>
          <a:xfrm flipV="1">
            <a:off x="9098280" y="-1911"/>
            <a:ext cx="45719" cy="66811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4" name="33 Rectángulo"/>
          <p:cNvSpPr/>
          <p:nvPr/>
        </p:nvSpPr>
        <p:spPr>
          <a:xfrm>
            <a:off x="179512" y="5637202"/>
            <a:ext cx="874627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5" name="1 Título"/>
          <p:cNvSpPr>
            <a:spLocks noGrp="1"/>
          </p:cNvSpPr>
          <p:nvPr>
            <p:ph type="ctrTitle"/>
          </p:nvPr>
        </p:nvSpPr>
        <p:spPr>
          <a:xfrm>
            <a:off x="181210" y="116632"/>
            <a:ext cx="8744574" cy="648071"/>
          </a:xfrm>
        </p:spPr>
        <p:txBody>
          <a:bodyPr>
            <a:normAutofit fontScale="90000"/>
          </a:bodyPr>
          <a:lstStyle/>
          <a:p>
            <a:pPr algn="l"/>
            <a:r>
              <a:rPr lang="es-GT" sz="3200" dirty="0" smtClean="0"/>
              <a:t>Componentes de la nueva estrategia del FIDA en El Salvador 2015-2019</a:t>
            </a:r>
            <a:endParaRPr lang="es-GT" sz="3200" dirty="0"/>
          </a:p>
        </p:txBody>
      </p:sp>
      <p:cxnSp>
        <p:nvCxnSpPr>
          <p:cNvPr id="38" name="37 Conector recto"/>
          <p:cNvCxnSpPr/>
          <p:nvPr/>
        </p:nvCxnSpPr>
        <p:spPr>
          <a:xfrm>
            <a:off x="251520" y="908720"/>
            <a:ext cx="5328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643703244"/>
              </p:ext>
            </p:extLst>
          </p:nvPr>
        </p:nvGraphicFramePr>
        <p:xfrm>
          <a:off x="251520" y="1124744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2234845767"/>
              </p:ext>
            </p:extLst>
          </p:nvPr>
        </p:nvGraphicFramePr>
        <p:xfrm>
          <a:off x="7069069" y="620688"/>
          <a:ext cx="189780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5" name="4 Rectángulo"/>
          <p:cNvSpPr/>
          <p:nvPr/>
        </p:nvSpPr>
        <p:spPr>
          <a:xfrm>
            <a:off x="323528" y="5157192"/>
            <a:ext cx="8424936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 smtClean="0">
                <a:solidFill>
                  <a:schemeClr val="tx1"/>
                </a:solidFill>
              </a:rPr>
              <a:t>ABORDAJE TERRITORIAL </a:t>
            </a:r>
            <a:r>
              <a:rPr lang="es-GT" dirty="0" smtClean="0">
                <a:solidFill>
                  <a:schemeClr val="tx1"/>
                </a:solidFill>
              </a:rPr>
              <a:t>– Priorizando Jóvenes, Mujeres y Pueblos Indígenas</a:t>
            </a:r>
            <a:endParaRPr lang="es-G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79715"/>
            <a:ext cx="1512168" cy="72745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63" y="5779715"/>
            <a:ext cx="1055805" cy="72540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32" y="5765148"/>
            <a:ext cx="1009732" cy="73094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89" y="5769193"/>
            <a:ext cx="968328" cy="74500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69" y="5776224"/>
            <a:ext cx="1004356" cy="71987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17" y="5739284"/>
            <a:ext cx="1038180" cy="774918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97" y="5739283"/>
            <a:ext cx="1038180" cy="756811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04" y="5750632"/>
            <a:ext cx="1038180" cy="763569"/>
          </a:xfrm>
          <a:prstGeom prst="rect">
            <a:avLst/>
          </a:prstGeom>
        </p:spPr>
      </p:pic>
      <p:sp>
        <p:nvSpPr>
          <p:cNvPr id="30" name="29 Rectángulo"/>
          <p:cNvSpPr/>
          <p:nvPr/>
        </p:nvSpPr>
        <p:spPr>
          <a:xfrm>
            <a:off x="179512" y="6633542"/>
            <a:ext cx="874627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3" name="32 Rectángulo"/>
          <p:cNvSpPr/>
          <p:nvPr/>
        </p:nvSpPr>
        <p:spPr>
          <a:xfrm flipV="1">
            <a:off x="9098280" y="-1911"/>
            <a:ext cx="45719" cy="66811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4" name="33 Rectángulo"/>
          <p:cNvSpPr/>
          <p:nvPr/>
        </p:nvSpPr>
        <p:spPr>
          <a:xfrm>
            <a:off x="179512" y="5637202"/>
            <a:ext cx="874627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5" name="1 Título"/>
          <p:cNvSpPr>
            <a:spLocks noGrp="1"/>
          </p:cNvSpPr>
          <p:nvPr>
            <p:ph type="ctrTitle"/>
          </p:nvPr>
        </p:nvSpPr>
        <p:spPr>
          <a:xfrm>
            <a:off x="181210" y="332656"/>
            <a:ext cx="8744574" cy="1008112"/>
          </a:xfrm>
        </p:spPr>
        <p:txBody>
          <a:bodyPr>
            <a:normAutofit fontScale="90000"/>
          </a:bodyPr>
          <a:lstStyle/>
          <a:p>
            <a:pPr algn="l"/>
            <a:r>
              <a:rPr lang="es-GT" sz="3200" b="1" dirty="0" smtClean="0"/>
              <a:t>El FIDA, los proyectos y las cuestiones ambientales en</a:t>
            </a:r>
            <a:br>
              <a:rPr lang="es-GT" sz="3200" b="1" dirty="0" smtClean="0"/>
            </a:br>
            <a:r>
              <a:rPr lang="es-GT" sz="3200" b="1" dirty="0" smtClean="0"/>
              <a:t>El Salvador</a:t>
            </a:r>
            <a:endParaRPr lang="es-GT" sz="3200" b="1" dirty="0"/>
          </a:p>
        </p:txBody>
      </p:sp>
      <p:cxnSp>
        <p:nvCxnSpPr>
          <p:cNvPr id="38" name="37 Conector recto"/>
          <p:cNvCxnSpPr/>
          <p:nvPr/>
        </p:nvCxnSpPr>
        <p:spPr>
          <a:xfrm>
            <a:off x="251520" y="908720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 Título"/>
          <p:cNvSpPr txBox="1">
            <a:spLocks/>
          </p:cNvSpPr>
          <p:nvPr/>
        </p:nvSpPr>
        <p:spPr>
          <a:xfrm>
            <a:off x="179512" y="1196752"/>
            <a:ext cx="8746272" cy="374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GT" sz="2800" dirty="0"/>
          </a:p>
          <a:p>
            <a:pPr algn="l"/>
            <a:endParaRPr lang="es-GT" sz="2800" dirty="0" smtClean="0"/>
          </a:p>
          <a:p>
            <a:pPr algn="l"/>
            <a:endParaRPr lang="es-GT" sz="2800" dirty="0" smtClean="0"/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81210" y="1196752"/>
            <a:ext cx="8744574" cy="4582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25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algn="l"/>
            <a:endParaRPr lang="es-ES" sz="25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algn="l"/>
            <a:r>
              <a:rPr lang="es-ES" sz="2500" dirty="0" smtClean="0">
                <a:solidFill>
                  <a:prstClr val="black"/>
                </a:solidFill>
                <a:ea typeface="+mn-ea"/>
                <a:cs typeface="+mn-cs"/>
              </a:rPr>
              <a:t>Las 3 operaciones actualmente en marcha en El Salvador:  </a:t>
            </a:r>
            <a:r>
              <a:rPr lang="es-ES" sz="2500" dirty="0" err="1">
                <a:solidFill>
                  <a:prstClr val="black"/>
                </a:solidFill>
                <a:ea typeface="+mn-ea"/>
                <a:cs typeface="+mn-cs"/>
              </a:rPr>
              <a:t>Prodemoro</a:t>
            </a:r>
            <a:r>
              <a:rPr lang="es-ES" sz="2500" dirty="0">
                <a:solidFill>
                  <a:prstClr val="black"/>
                </a:solidFill>
                <a:ea typeface="+mn-ea"/>
                <a:cs typeface="+mn-cs"/>
              </a:rPr>
              <a:t>, Prodemor Central (Fondos Españoles) y Amanecer </a:t>
            </a:r>
            <a:r>
              <a:rPr lang="es-ES" sz="2500" dirty="0" smtClean="0">
                <a:solidFill>
                  <a:prstClr val="black"/>
                </a:solidFill>
                <a:ea typeface="+mn-ea"/>
                <a:cs typeface="+mn-cs"/>
              </a:rPr>
              <a:t>Rural, están desarrollando acciones </a:t>
            </a:r>
            <a:r>
              <a:rPr lang="es-ES" sz="2500" dirty="0">
                <a:solidFill>
                  <a:prstClr val="black"/>
                </a:solidFill>
                <a:ea typeface="+mn-ea"/>
                <a:cs typeface="+mn-cs"/>
              </a:rPr>
              <a:t>importantes orientadas a </a:t>
            </a:r>
            <a:r>
              <a:rPr lang="es-ES" sz="2500" dirty="0" smtClean="0">
                <a:solidFill>
                  <a:prstClr val="black"/>
                </a:solidFill>
                <a:ea typeface="+mn-ea"/>
                <a:cs typeface="+mn-cs"/>
              </a:rPr>
              <a:t>la Producción Sustentable,  </a:t>
            </a:r>
            <a:r>
              <a:rPr lang="es-ES" sz="2500" dirty="0">
                <a:solidFill>
                  <a:prstClr val="black"/>
                </a:solidFill>
                <a:ea typeface="+mn-ea"/>
                <a:cs typeface="+mn-cs"/>
              </a:rPr>
              <a:t>Rehabilitación y Manejo de los Recursos </a:t>
            </a:r>
            <a:r>
              <a:rPr lang="es-ES" sz="2500" dirty="0" smtClean="0">
                <a:solidFill>
                  <a:prstClr val="black"/>
                </a:solidFill>
                <a:ea typeface="+mn-ea"/>
                <a:cs typeface="+mn-cs"/>
              </a:rPr>
              <a:t>Naturales, como las siguientes: </a:t>
            </a:r>
          </a:p>
          <a:p>
            <a:pPr algn="l"/>
            <a:endParaRPr lang="es-ES" sz="25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500" dirty="0" smtClean="0">
                <a:solidFill>
                  <a:prstClr val="black"/>
                </a:solidFill>
                <a:ea typeface="+mn-ea"/>
                <a:cs typeface="+mn-cs"/>
              </a:rPr>
              <a:t>Fortalecimiento </a:t>
            </a:r>
            <a:r>
              <a:rPr lang="es-ES" sz="2500" dirty="0">
                <a:solidFill>
                  <a:prstClr val="black"/>
                </a:solidFill>
                <a:ea typeface="+mn-ea"/>
                <a:cs typeface="+mn-cs"/>
              </a:rPr>
              <a:t>de las capacidades de las organizaciones e instituciones locales (centros de estudios, alcaldías municipales</a:t>
            </a:r>
            <a:r>
              <a:rPr lang="es-ES" sz="2500" dirty="0" smtClean="0">
                <a:solidFill>
                  <a:prstClr val="black"/>
                </a:solidFill>
                <a:ea typeface="+mn-ea"/>
                <a:cs typeface="+mn-cs"/>
              </a:rPr>
              <a:t>);</a:t>
            </a:r>
          </a:p>
          <a:p>
            <a:pPr algn="l"/>
            <a:endParaRPr lang="es-ES" sz="25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500" dirty="0" smtClean="0">
                <a:solidFill>
                  <a:prstClr val="black"/>
                </a:solidFill>
                <a:ea typeface="+mn-ea"/>
                <a:cs typeface="+mn-cs"/>
              </a:rPr>
              <a:t>Programa </a:t>
            </a:r>
            <a:r>
              <a:rPr lang="es-ES" sz="2500" dirty="0">
                <a:solidFill>
                  <a:prstClr val="black"/>
                </a:solidFill>
                <a:ea typeface="+mn-ea"/>
                <a:cs typeface="+mn-cs"/>
              </a:rPr>
              <a:t>de educación ambiental ejecutado con las municipalidades y mancomunidades, en estrecha coordinación con las dependencias del ministerio de educación y  el ministerio del </a:t>
            </a:r>
            <a:r>
              <a:rPr lang="es-ES" sz="2500" dirty="0" smtClean="0">
                <a:solidFill>
                  <a:prstClr val="black"/>
                </a:solidFill>
                <a:ea typeface="+mn-ea"/>
                <a:cs typeface="+mn-cs"/>
              </a:rPr>
              <a:t>medioambiente. Se </a:t>
            </a:r>
            <a:r>
              <a:rPr lang="es-ES" sz="2500" dirty="0">
                <a:solidFill>
                  <a:prstClr val="black"/>
                </a:solidFill>
                <a:ea typeface="+mn-ea"/>
                <a:cs typeface="+mn-cs"/>
              </a:rPr>
              <a:t>ha logrado la formación de </a:t>
            </a:r>
            <a:r>
              <a:rPr lang="es-ES" sz="2500" dirty="0" smtClean="0">
                <a:solidFill>
                  <a:prstClr val="black"/>
                </a:solidFill>
                <a:ea typeface="+mn-ea"/>
                <a:cs typeface="+mn-cs"/>
              </a:rPr>
              <a:t>docentes</a:t>
            </a:r>
            <a:r>
              <a:rPr lang="es-ES" sz="2500" dirty="0">
                <a:solidFill>
                  <a:prstClr val="black"/>
                </a:solidFill>
                <a:ea typeface="+mn-ea"/>
                <a:cs typeface="+mn-cs"/>
              </a:rPr>
              <a:t>, </a:t>
            </a:r>
            <a:r>
              <a:rPr lang="es-ES" sz="2500" dirty="0" smtClean="0">
                <a:solidFill>
                  <a:prstClr val="black"/>
                </a:solidFill>
                <a:ea typeface="+mn-ea"/>
                <a:cs typeface="+mn-cs"/>
              </a:rPr>
              <a:t>hombres y mujeres de las comunidades. </a:t>
            </a:r>
            <a:endParaRPr lang="es-ES" sz="2500" dirty="0">
              <a:solidFill>
                <a:prstClr val="black"/>
              </a:solidFill>
              <a:ea typeface="+mn-ea"/>
              <a:cs typeface="+mn-cs"/>
            </a:endParaRPr>
          </a:p>
          <a:p>
            <a:pPr algn="l"/>
            <a:endParaRPr lang="es-ES" sz="25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25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2500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4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755</Words>
  <Application>Microsoft Office PowerPoint</Application>
  <PresentationFormat>Presentación en pantalla (4:3)</PresentationFormat>
  <Paragraphs>71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Tema de Office</vt:lpstr>
      <vt:lpstr>Seminario-Taller Nacional Agricultura y Cambio Climático en El Salvador Desafíos Nacionales y Perspectiva hacia la COP-21  Panel:  Perspectivas de la Agricultura en el contexto del cambio climático desde actores no estatales en El Salvador    Santa Tecla, 12 de Mayo de 2015</vt:lpstr>
      <vt:lpstr>Quien es el FIDA:</vt:lpstr>
      <vt:lpstr>FIDA en El Salvador</vt:lpstr>
      <vt:lpstr>Temas Estratégicos del FIDA en El Salvador</vt:lpstr>
      <vt:lpstr>Estrategia del Cambio Climático del FIDA</vt:lpstr>
      <vt:lpstr>…estrategia del Cambio Climático</vt:lpstr>
      <vt:lpstr> El FIDA, el Medio Ambiente y el Cambio Climático</vt:lpstr>
      <vt:lpstr>Componentes de la nueva estrategia del FIDA en El Salvador 2015-2019</vt:lpstr>
      <vt:lpstr>El FIDA, los proyectos y las cuestiones ambientales en El Salvador</vt:lpstr>
      <vt:lpstr>El FIDA, los proyectos y las cuestiones ambientales en El Salvador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Fondo Internacional de Desarrollo Agrícola  de las Naciones Unidas – El Salvador</dc:title>
  <dc:creator>Glayson Ferrari dos Santos</dc:creator>
  <cp:lastModifiedBy>Fundación PRISMA</cp:lastModifiedBy>
  <cp:revision>101</cp:revision>
  <dcterms:created xsi:type="dcterms:W3CDTF">2014-06-05T02:10:51Z</dcterms:created>
  <dcterms:modified xsi:type="dcterms:W3CDTF">2015-05-12T19:08:22Z</dcterms:modified>
</cp:coreProperties>
</file>