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8" name="19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20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80A351-1A13-43DD-B1EE-8BC8E9BCF75F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E74192-1D62-45A5-A570-83F82D9831C7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9086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FD40B-B22A-41AC-A00A-7D8F4FD2B7B3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4AC03-60F8-4A66-8BF9-66A8B66FB8C6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7282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C850D-92DF-4C28-B5AD-45BFC68A0DAA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EE18-C9C6-4981-982D-6D2ED2F0CE4F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7557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3379D-D48A-46FA-BDCF-551720218520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9A22-8C79-4C71-93CB-FC95D4EDFBCC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87873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15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22D07-EB39-400E-B51E-564C271BA257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0D71B2-1972-4A3C-B73B-50C0127D7781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651641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256A0-D114-4679-8CD3-62EBD56B7BFA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A3CD88-1693-4AB7-9A6E-BD81747D3DD1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777235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2B70-BA5D-4F07-8C3E-092CDF892A11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6CC437-C5D9-49DD-8461-E89568D15E2B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211460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352E1-45DB-4053-88FD-D74F3A46E9FA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2F5D04-5AD7-4EC5-A296-1915D634B70D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828943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1900A-5FFA-46BE-AFEA-505C3D0B4592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9C4AC-5ABC-4071-AF9E-758D0667D4D5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88666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F942-4291-430E-A28B-447555BDB033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2B01C3-9B68-400C-A1B1-1D7043CA5DE8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282166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1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7" name="1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18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20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4AA523-2EB3-49C7-BF55-1B80171E66DE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24365B-AD75-4A7E-B922-F756710C381D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77828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s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n-US" altLang="es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95C9B019-8057-4A40-BE12-AF468ED1F6F9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CD81C420-8D34-447D-A9DC-19190A625222}" type="slidenum">
              <a:rPr lang="es-ES" altLang="es-US"/>
              <a:pPr>
                <a:defRPr/>
              </a:pPr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2692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ADOPCION Y DIFUSION DE LA LABRANZA DE CONSERVACION EN METALIO- GUAYMANGO, EL SALVADOR</a:t>
            </a:r>
            <a:endParaRPr lang="es-ES" sz="3200" smtClean="0"/>
          </a:p>
        </p:txBody>
      </p:sp>
      <p:sp>
        <p:nvSpPr>
          <p:cNvPr id="9219" name="3 Subtítulo"/>
          <p:cNvSpPr>
            <a:spLocks noGrp="1"/>
          </p:cNvSpPr>
          <p:nvPr>
            <p:ph type="subTitle" idx="1"/>
          </p:nvPr>
        </p:nvSpPr>
        <p:spPr>
          <a:xfrm>
            <a:off x="2555875" y="4221163"/>
            <a:ext cx="6400800" cy="842962"/>
          </a:xfrm>
        </p:spPr>
        <p:txBody>
          <a:bodyPr/>
          <a:lstStyle/>
          <a:p>
            <a:pPr marR="0" eaLnBrk="1" hangingPunct="1">
              <a:buFont typeface="Arial" panose="020B0604020202020204" pitchFamily="34" charset="0"/>
              <a:buNone/>
            </a:pPr>
            <a:r>
              <a:rPr lang="es-MX" altLang="es-US" smtClean="0"/>
              <a:t>Manuel de Jesús Osorio</a:t>
            </a:r>
            <a:endParaRPr lang="es-ES" altLang="es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040313"/>
          </a:xfrm>
        </p:spPr>
        <p:txBody>
          <a:bodyPr/>
          <a:lstStyle/>
          <a:p>
            <a:pPr eaLnBrk="1" hangingPunct="1"/>
            <a:r>
              <a:rPr lang="es-MX" altLang="es-US" sz="2800" smtClean="0"/>
              <a:t>MAG funda Agencia de Extensión en 1970</a:t>
            </a:r>
          </a:p>
          <a:p>
            <a:pPr lvl="1" eaLnBrk="1" hangingPunct="1"/>
            <a:r>
              <a:rPr lang="es-MX" altLang="es-US" smtClean="0"/>
              <a:t>Objetivo: aumentar productividad de los sistemas</a:t>
            </a:r>
          </a:p>
          <a:p>
            <a:pPr lvl="1" eaLnBrk="1" hangingPunct="1"/>
            <a:r>
              <a:rPr lang="es-MX" altLang="es-US" smtClean="0"/>
              <a:t>Área de influencia: 15 cantones</a:t>
            </a:r>
          </a:p>
          <a:p>
            <a:pPr lvl="1" eaLnBrk="1" hangingPunct="1"/>
            <a:r>
              <a:rPr lang="es-MX" altLang="es-US" smtClean="0"/>
              <a:t>Agencia con un solo técnico</a:t>
            </a:r>
          </a:p>
          <a:p>
            <a:pPr lvl="1" eaLnBrk="1" hangingPunct="1"/>
            <a:r>
              <a:rPr lang="es-MX" altLang="es-US" smtClean="0"/>
              <a:t>En 1973 se realiza diagnostico</a:t>
            </a:r>
          </a:p>
          <a:p>
            <a:pPr lvl="1" eaLnBrk="1" hangingPunct="1"/>
            <a:r>
              <a:rPr lang="es-MX" altLang="es-US" smtClean="0"/>
              <a:t>Dos problemas básicos: pobreza y deficiencia en la alimentación</a:t>
            </a:r>
          </a:p>
          <a:p>
            <a:pPr lvl="1" eaLnBrk="1" hangingPunct="1"/>
            <a:r>
              <a:rPr lang="es-MX" altLang="es-US" smtClean="0"/>
              <a:t>Causa de falta de productividad era la tasa de erosión del suelo, forma de preparación del suelo,  la quema de rastrojos y tenencia de la tierra</a:t>
            </a:r>
          </a:p>
          <a:p>
            <a:pPr lvl="1" eaLnBrk="1" hangingPunct="1"/>
            <a:endParaRPr lang="es-ES" altLang="es-US" smtClean="0"/>
          </a:p>
        </p:txBody>
      </p:sp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Problemática</a:t>
            </a:r>
            <a:endParaRPr lang="es-ES" sz="32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805487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MX" sz="2800" smtClean="0"/>
              <a:t>Maíz – Sorgo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s-MX" sz="2800" smtClean="0"/>
              <a:t>Rendimientos: 1.0- 1.5ton/ha de grano de maíz o sorgo en monocultivo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s-MX" sz="2800" smtClean="0"/>
              <a:t>1.0 ton/ha de maíz y 0.70 ton/ha de sorgo en asocio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s-MX" sz="2800" smtClean="0"/>
              <a:t>Forma del sistema de asocio: maíz en mayo y sorgo a la floración de maíz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s-MX" sz="2800" smtClean="0"/>
              <a:t>Cosecha de sorgo en enero- febrero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s-MX" sz="2800" smtClean="0"/>
              <a:t>En época seca el rastrojo era pastoreado por el ganado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s-MX" sz="2800" smtClean="0"/>
              <a:t>En mayo nuevamente se preparaba el terreno, incluyendo la quema del matillo que quedaba </a:t>
            </a:r>
            <a:endParaRPr lang="es-ES" sz="2800" smtClean="0"/>
          </a:p>
        </p:txBody>
      </p:sp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Sistema agrícola</a:t>
            </a:r>
            <a:endParaRPr lang="es-ES" sz="32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MX" sz="2800" smtClean="0"/>
              <a:t>Integración de actores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MX" sz="2800" smtClean="0"/>
              <a:t>La estrategia de acción se inicio en Guaymango (1974) y se extendió a Metalio (1979)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MX" sz="2800" smtClean="0"/>
              <a:t>Las acciones integradas terminan en 1981, el Programa de Investigación del CENTA se queda.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MX" sz="2800" smtClean="0"/>
              <a:t>La Agencia de Extensión implemento dos programas: producción tecnificada de Granos Básicos y rehabilitación de infraestructura básica, posteriormente se incorporaron  los graneros </a:t>
            </a:r>
            <a:endParaRPr lang="es-ES" sz="2800" smtClean="0"/>
          </a:p>
        </p:txBody>
      </p:sp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Experiencia Institucional</a:t>
            </a:r>
            <a:endParaRPr lang="es-ES" sz="32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Primera etapa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MX" dirty="0" smtClean="0"/>
              <a:t>Promoción y formación de grupos solidarios (agencia, BFA)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MX" dirty="0" smtClean="0"/>
              <a:t>Acceso al crédito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MX" dirty="0" smtClean="0"/>
              <a:t>Asistencia técnica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MX" dirty="0" smtClean="0"/>
              <a:t>Grupos mínimos de 3 agricultores (bienestar y solidaridad)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Segunda etapa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MX" dirty="0" smtClean="0"/>
              <a:t>Solicitud de créditos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MX" dirty="0" smtClean="0"/>
              <a:t>Requisito para el crédito la adopción de técnicas de conservación, la no quema del rastrojo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MX" dirty="0" smtClean="0"/>
              <a:t>Registro de agricultores solidarios en Agencia de Extensión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MX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Producción tecnificada de Granos Básicos</a:t>
            </a:r>
            <a:endParaRPr lang="es-E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US" sz="2800" smtClean="0"/>
              <a:t>Tercera etapa</a:t>
            </a:r>
          </a:p>
          <a:p>
            <a:pPr lvl="1" eaLnBrk="1" hangingPunct="1"/>
            <a:r>
              <a:rPr lang="es-MX" altLang="es-US" smtClean="0"/>
              <a:t>Promoción de uso de labranza de conservación</a:t>
            </a:r>
          </a:p>
          <a:p>
            <a:pPr lvl="1" eaLnBrk="1" hangingPunct="1"/>
            <a:r>
              <a:rPr lang="es-MX" altLang="es-US" smtClean="0"/>
              <a:t>Giras de campo a grupos solidarios</a:t>
            </a:r>
          </a:p>
          <a:p>
            <a:pPr lvl="1" eaLnBrk="1" hangingPunct="1"/>
            <a:r>
              <a:rPr lang="es-MX" altLang="es-US" smtClean="0"/>
              <a:t>Concursos de conservación de suelos</a:t>
            </a:r>
          </a:p>
          <a:p>
            <a:pPr lvl="2" eaLnBrk="1" hangingPunct="1"/>
            <a:r>
              <a:rPr lang="es-MX" altLang="es-US" sz="2800" smtClean="0"/>
              <a:t>Anuncio y promoción</a:t>
            </a:r>
          </a:p>
          <a:p>
            <a:pPr lvl="2" eaLnBrk="1" hangingPunct="1"/>
            <a:r>
              <a:rPr lang="es-MX" altLang="es-US" sz="2800" smtClean="0"/>
              <a:t>Inscripción de participantes</a:t>
            </a:r>
          </a:p>
          <a:p>
            <a:pPr lvl="2" eaLnBrk="1" hangingPunct="1"/>
            <a:r>
              <a:rPr lang="es-MX" altLang="es-US" sz="2800" smtClean="0"/>
              <a:t>Supervisión de los trabajos en campo</a:t>
            </a:r>
          </a:p>
          <a:p>
            <a:pPr lvl="2" eaLnBrk="1" hangingPunct="1"/>
            <a:r>
              <a:rPr lang="es-MX" altLang="es-US" sz="2800" smtClean="0"/>
              <a:t>Evaluación y calificación de parcelas</a:t>
            </a:r>
          </a:p>
          <a:p>
            <a:pPr lvl="2" eaLnBrk="1" hangingPunct="1"/>
            <a:r>
              <a:rPr lang="es-MX" altLang="es-US" sz="2800" smtClean="0"/>
              <a:t>Clausura y premiación</a:t>
            </a:r>
          </a:p>
          <a:p>
            <a:pPr lvl="1" eaLnBrk="1" hangingPunct="1"/>
            <a:endParaRPr lang="es-ES" altLang="es-US" smtClean="0"/>
          </a:p>
        </p:txBody>
      </p:sp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Producción tecnificada de Granos Básicos</a:t>
            </a:r>
            <a:endParaRPr lang="es-ES" sz="32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US" sz="2800" smtClean="0"/>
              <a:t>Éxito</a:t>
            </a:r>
          </a:p>
          <a:p>
            <a:pPr lvl="1" eaLnBrk="1" hangingPunct="1"/>
            <a:r>
              <a:rPr lang="es-MX" altLang="es-US" sz="2400" smtClean="0"/>
              <a:t>Transferencia agresiva de practicas apropiadas para el control de erosión</a:t>
            </a:r>
          </a:p>
          <a:p>
            <a:pPr lvl="1" eaLnBrk="1" hangingPunct="1"/>
            <a:r>
              <a:rPr lang="es-MX" altLang="es-US" sz="2400" smtClean="0"/>
              <a:t>La Agencia de Extensión difundió un conjunto de técnicas de conservación de suelo</a:t>
            </a:r>
          </a:p>
          <a:p>
            <a:pPr lvl="1" eaLnBrk="1" hangingPunct="1"/>
            <a:r>
              <a:rPr lang="es-MX" altLang="es-US" sz="2400" smtClean="0"/>
              <a:t>Incorporación de practicas para incrementar productividad</a:t>
            </a:r>
          </a:p>
          <a:p>
            <a:pPr lvl="2" eaLnBrk="1" hangingPunct="1"/>
            <a:r>
              <a:rPr lang="es-MX" altLang="es-US" sz="2000" smtClean="0"/>
              <a:t>Nuevas variedades</a:t>
            </a:r>
          </a:p>
          <a:p>
            <a:pPr lvl="2" eaLnBrk="1" hangingPunct="1"/>
            <a:r>
              <a:rPr lang="es-MX" altLang="es-US" sz="2000" smtClean="0"/>
              <a:t>Fertilización adecuada</a:t>
            </a:r>
          </a:p>
          <a:p>
            <a:pPr lvl="2" eaLnBrk="1" hangingPunct="1"/>
            <a:r>
              <a:rPr lang="es-MX" altLang="es-US" sz="2000" smtClean="0"/>
              <a:t>Control de maleza utilizando herbicidas</a:t>
            </a:r>
            <a:endParaRPr lang="es-ES" altLang="es-US" sz="2000" smtClean="0"/>
          </a:p>
        </p:txBody>
      </p:sp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Producción Tecnificada de Granos Básicos</a:t>
            </a:r>
            <a:endParaRPr lang="es-ES" sz="32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La no quema de rastrojos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err="1" smtClean="0"/>
              <a:t>Carrileo</a:t>
            </a:r>
            <a:r>
              <a:rPr lang="es-MX" sz="2800" dirty="0" smtClean="0"/>
              <a:t> del rastrojo, después, distribución uniforme de mantillo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Mayor aplicación de fertilizantes y herbicidas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Uso de nuevas variedades de maíz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Construcción de acequias de ladera, barreras vivas y muertas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Promoción y difusión masiva de tecnologías conservacionistas en radio, giras de campo, parcelas de validación </a:t>
            </a:r>
            <a:endParaRPr lang="es-ES" sz="2800" dirty="0" smtClean="0"/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Patrón de Cambio Tecnológico</a:t>
            </a:r>
            <a:endParaRPr lang="es-ES" sz="3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Marcador de contenido"/>
          <p:cNvSpPr>
            <a:spLocks noGrp="1"/>
          </p:cNvSpPr>
          <p:nvPr>
            <p:ph idx="1"/>
          </p:nvPr>
        </p:nvSpPr>
        <p:spPr>
          <a:xfrm>
            <a:off x="539750" y="2420938"/>
            <a:ext cx="8229600" cy="2549525"/>
          </a:xfrm>
        </p:spPr>
        <p:txBody>
          <a:bodyPr/>
          <a:lstStyle/>
          <a:p>
            <a:pPr eaLnBrk="1" hangingPunct="1"/>
            <a:r>
              <a:rPr lang="es-MX" altLang="es-US" sz="2800" smtClean="0"/>
              <a:t>En 1981, la reforma agraria</a:t>
            </a:r>
          </a:p>
          <a:p>
            <a:pPr lvl="1" eaLnBrk="1" hangingPunct="1"/>
            <a:r>
              <a:rPr lang="es-MX" altLang="es-US" smtClean="0"/>
              <a:t>Arrendatarios fueron propietarios</a:t>
            </a:r>
          </a:p>
          <a:p>
            <a:pPr lvl="1" eaLnBrk="1" hangingPunct="1"/>
            <a:r>
              <a:rPr lang="es-MX" altLang="es-US" smtClean="0"/>
              <a:t>Adoptaron las practicas de conservación de suelo</a:t>
            </a:r>
            <a:endParaRPr lang="es-ES" altLang="es-US" smtClean="0"/>
          </a:p>
        </p:txBody>
      </p:sp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Cambios Institucionales</a:t>
            </a:r>
            <a:endParaRPr lang="es-ES" sz="32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11188" y="1196975"/>
          <a:ext cx="8229600" cy="5089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59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Años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No de GS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No de Agricultores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No de ha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Crédito (miles) 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1973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1974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12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82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18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31.5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1975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34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187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238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91.9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1976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45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272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316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122.2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1977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66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382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473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155.0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1978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88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564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727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411.4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1979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112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699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935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529.1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1980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143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979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1482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838.3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1981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154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1005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1490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1086.7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1982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187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858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1078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1771.0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1983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398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1678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2356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3870.0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1989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s/d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s/d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2380</a:t>
                      </a:r>
                      <a:endParaRPr lang="es-E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6800.0</a:t>
                      </a:r>
                      <a:endParaRPr lang="es-E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849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Resultados</a:t>
            </a:r>
            <a:endParaRPr lang="es-ES" sz="32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Adopción de la no quema de rastrojos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Mantenimiento del mantillo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Utilización de herbicidas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Adoptaron siembra en hileras en curvas de nivel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Adoptaron variedades mejoradas de maíz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Uso de fertilización (42 kg N/ha y 52 kg P/ha) a la siembra y 62 kg N/ha a los 30 </a:t>
            </a:r>
            <a:r>
              <a:rPr lang="es-MX" sz="2800" dirty="0" err="1" smtClean="0"/>
              <a:t>dds</a:t>
            </a:r>
            <a:endParaRPr lang="es-MX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Se adoptaron trojas para almacenar grano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No hubo adopción de variedades mejoradas de sorgo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2800" dirty="0" smtClean="0"/>
          </a:p>
        </p:txBody>
      </p:sp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Resultados</a:t>
            </a:r>
            <a:endParaRPr lang="es-ES" sz="3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US" sz="2800" smtClean="0"/>
              <a:t>La agricultura en El Salvador se realiza hasta en tierras de ladera no apropiadas</a:t>
            </a:r>
          </a:p>
          <a:p>
            <a:pPr eaLnBrk="1" hangingPunct="1"/>
            <a:r>
              <a:rPr lang="es-MX" altLang="es-US" sz="2800" smtClean="0"/>
              <a:t>Manejo inapropiado de tierras de ladera ha tenido consecuencias en su deterioro</a:t>
            </a:r>
          </a:p>
          <a:p>
            <a:pPr eaLnBrk="1" hangingPunct="1"/>
            <a:r>
              <a:rPr lang="es-MX" altLang="es-US" sz="2800" smtClean="0"/>
              <a:t>Entre las practicas mas nocivas en tierras de ladera esta la tala del bosque, quema anual de rastrojo, la preparación mecánica del suelo y la falta de protección del suelo en época de lluvias</a:t>
            </a:r>
          </a:p>
          <a:p>
            <a:pPr eaLnBrk="1" hangingPunct="1"/>
            <a:endParaRPr lang="es-ES" altLang="es-US" sz="2800" smtClean="0"/>
          </a:p>
        </p:txBody>
      </p:sp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Introducción</a:t>
            </a:r>
            <a:endParaRPr lang="es-ES" sz="32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750" y="2060575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Años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Maíz (ton/ha)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Sorgo (ton/ha)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1974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0.97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0.70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1978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2.34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1.50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1983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3.25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2.08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1989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3.25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2.10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Conclusiones</a:t>
            </a:r>
            <a:endParaRPr lang="es-ES" sz="32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El sistema maíz – sorgo produce no menos de 10 ton/ha de rastrojo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Mediciones realizadas indican que el pastoreo consumía entre 1.0 a 2 ton/ha/mes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La alta producción de rastrojo del sistema permitía tener al inicio de siembra entre 2.0 a 6.0 ton/ha de rastrojos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Impacto tecnológico mas importante sobre la conservación del suelo fue la no quema del rastrojo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La adopción de la labranza de conservación en </a:t>
            </a:r>
            <a:r>
              <a:rPr lang="es-MX" sz="2800" dirty="0" err="1" smtClean="0"/>
              <a:t>Guaymango</a:t>
            </a:r>
            <a:r>
              <a:rPr lang="es-MX" sz="2800" dirty="0" smtClean="0"/>
              <a:t> – </a:t>
            </a:r>
            <a:r>
              <a:rPr lang="es-MX" sz="2800" dirty="0" err="1" smtClean="0"/>
              <a:t>Metalio</a:t>
            </a:r>
            <a:r>
              <a:rPr lang="es-MX" sz="2800" dirty="0" smtClean="0"/>
              <a:t> fue por factores institucionales, conocimiento agronómico, sistema integrado de difusión de tecnología ligada al crédito y la apropiación del crédito por los grupos solidarios</a:t>
            </a:r>
            <a:endParaRPr lang="es-ES" sz="2800" dirty="0" smtClean="0"/>
          </a:p>
        </p:txBody>
      </p:sp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Conclusiones</a:t>
            </a:r>
            <a:endParaRPr lang="es-ES" sz="32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dirty="0" smtClean="0"/>
              <a:t>Muchas gracias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539750" y="2420938"/>
            <a:ext cx="8229600" cy="2620962"/>
          </a:xfrm>
        </p:spPr>
        <p:txBody>
          <a:bodyPr/>
          <a:lstStyle/>
          <a:p>
            <a:pPr eaLnBrk="1" hangingPunct="1"/>
            <a:r>
              <a:rPr lang="es-MX" altLang="es-US" smtClean="0"/>
              <a:t>Presentar una descripción de los aspectos institucionales sobre la adopción y difusión de la labranza de conservación en Metalio-Guaymango</a:t>
            </a:r>
            <a:endParaRPr lang="es-ES" altLang="es-US" smtClean="0"/>
          </a:p>
        </p:txBody>
      </p:sp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mtClean="0"/>
              <a:t>Objetivo</a:t>
            </a:r>
            <a:endParaRPr lang="es-E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contenido"/>
          <p:cNvSpPr>
            <a:spLocks noGrp="1"/>
          </p:cNvSpPr>
          <p:nvPr>
            <p:ph idx="1"/>
          </p:nvPr>
        </p:nvSpPr>
        <p:spPr>
          <a:xfrm>
            <a:off x="914400" y="2276475"/>
            <a:ext cx="8229600" cy="2808288"/>
          </a:xfrm>
        </p:spPr>
        <p:txBody>
          <a:bodyPr/>
          <a:lstStyle/>
          <a:p>
            <a:pPr eaLnBrk="1" hangingPunct="1"/>
            <a:r>
              <a:rPr lang="es-MX" altLang="es-US" smtClean="0"/>
              <a:t>Extensionistas</a:t>
            </a:r>
          </a:p>
          <a:p>
            <a:pPr eaLnBrk="1" hangingPunct="1"/>
            <a:r>
              <a:rPr lang="es-MX" altLang="es-US" smtClean="0"/>
              <a:t>Agricultores</a:t>
            </a:r>
          </a:p>
          <a:p>
            <a:pPr eaLnBrk="1" hangingPunct="1"/>
            <a:r>
              <a:rPr lang="es-MX" altLang="es-US" smtClean="0"/>
              <a:t>Organizaciones gubernamentales</a:t>
            </a:r>
          </a:p>
          <a:p>
            <a:pPr eaLnBrk="1" hangingPunct="1"/>
            <a:r>
              <a:rPr lang="es-MX" altLang="es-US" smtClean="0"/>
              <a:t>Organizaciones no gubernamentales</a:t>
            </a:r>
            <a:endParaRPr lang="es-ES" altLang="es-US" smtClean="0"/>
          </a:p>
        </p:txBody>
      </p:sp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mtClean="0"/>
              <a:t>Fuente de información</a:t>
            </a:r>
            <a:endParaRPr lang="es-E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US" smtClean="0"/>
              <a:t>Aspectos biofísicos. </a:t>
            </a:r>
          </a:p>
          <a:p>
            <a:pPr lvl="1" eaLnBrk="1" hangingPunct="1"/>
            <a:r>
              <a:rPr lang="es-MX" altLang="es-US" smtClean="0"/>
              <a:t>Pendiente oscila entre 40 y 90 por ciento</a:t>
            </a:r>
          </a:p>
          <a:p>
            <a:pPr lvl="1" eaLnBrk="1" hangingPunct="1"/>
            <a:r>
              <a:rPr lang="es-MX" altLang="es-US" smtClean="0"/>
              <a:t>Suelos inceptisoles y entisoles de color rojizo</a:t>
            </a:r>
          </a:p>
          <a:p>
            <a:pPr lvl="1" eaLnBrk="1" hangingPunct="1"/>
            <a:r>
              <a:rPr lang="es-MX" altLang="es-US" smtClean="0"/>
              <a:t>Ph entre 5 y 6.5</a:t>
            </a:r>
          </a:p>
          <a:p>
            <a:pPr lvl="1" eaLnBrk="1" hangingPunct="1"/>
            <a:r>
              <a:rPr lang="es-MX" altLang="es-US" smtClean="0"/>
              <a:t>Bajo contenido de Fosforo</a:t>
            </a:r>
          </a:p>
          <a:p>
            <a:pPr lvl="1" eaLnBrk="1" hangingPunct="1"/>
            <a:r>
              <a:rPr lang="es-MX" altLang="es-US" smtClean="0"/>
              <a:t>Texturas franco arcillosas</a:t>
            </a:r>
          </a:p>
          <a:p>
            <a:pPr lvl="1" eaLnBrk="1" hangingPunct="1"/>
            <a:r>
              <a:rPr lang="es-MX" altLang="es-US" smtClean="0"/>
              <a:t>Promedio anual de lluvia 1961mm</a:t>
            </a:r>
          </a:p>
          <a:p>
            <a:pPr lvl="1" eaLnBrk="1" hangingPunct="1"/>
            <a:r>
              <a:rPr lang="es-MX" altLang="es-US" smtClean="0"/>
              <a:t>Canicula en Julio - Agosto</a:t>
            </a:r>
          </a:p>
          <a:p>
            <a:pPr lvl="1" eaLnBrk="1" hangingPunct="1"/>
            <a:endParaRPr lang="es-ES" altLang="es-US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Situación inicial en </a:t>
            </a:r>
            <a:r>
              <a:rPr lang="es-MX" dirty="0" err="1" smtClean="0"/>
              <a:t>Metalio</a:t>
            </a:r>
            <a:r>
              <a:rPr lang="es-MX" dirty="0" smtClean="0"/>
              <a:t> - </a:t>
            </a:r>
            <a:r>
              <a:rPr lang="es-MX" dirty="0" err="1" smtClean="0"/>
              <a:t>Guaymango</a:t>
            </a:r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US" smtClean="0"/>
              <a:t>Superficie total 13,871ha </a:t>
            </a:r>
          </a:p>
          <a:p>
            <a:pPr lvl="1" eaLnBrk="1" hangingPunct="1"/>
            <a:r>
              <a:rPr lang="es-MX" altLang="es-US" smtClean="0"/>
              <a:t>43% uso agrícola (6,070 ha)</a:t>
            </a:r>
          </a:p>
          <a:p>
            <a:pPr lvl="1" eaLnBrk="1" hangingPunct="1"/>
            <a:r>
              <a:rPr lang="es-MX" altLang="es-US" smtClean="0"/>
              <a:t>44% pastos naturales (6,132ha)</a:t>
            </a:r>
          </a:p>
          <a:p>
            <a:pPr lvl="1" eaLnBrk="1" hangingPunct="1"/>
            <a:r>
              <a:rPr lang="es-MX" altLang="es-US" smtClean="0"/>
              <a:t>13% otros</a:t>
            </a:r>
          </a:p>
          <a:p>
            <a:pPr eaLnBrk="1" hangingPunct="1"/>
            <a:r>
              <a:rPr lang="es-MX" altLang="es-US" smtClean="0"/>
              <a:t>5% ocupada por bosque</a:t>
            </a:r>
          </a:p>
          <a:p>
            <a:pPr eaLnBrk="1" hangingPunct="1"/>
            <a:r>
              <a:rPr lang="es-MX" altLang="es-US" smtClean="0"/>
              <a:t>Área agrícola dedicada a Granos Básicos, predominando el asocio maíz- sorgo (3,900ha)</a:t>
            </a:r>
            <a:endParaRPr lang="es-ES" altLang="es-US" smtClean="0"/>
          </a:p>
        </p:txBody>
      </p:sp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mtClean="0"/>
              <a:t>Situación inicial</a:t>
            </a:r>
            <a:endParaRPr lang="es-E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US" sz="2800" smtClean="0"/>
              <a:t>En 1973 la población era 11,541 habitantes</a:t>
            </a:r>
          </a:p>
          <a:p>
            <a:pPr eaLnBrk="1" hangingPunct="1"/>
            <a:r>
              <a:rPr lang="es-MX" altLang="es-US" sz="2800" smtClean="0"/>
              <a:t>El 55% se encontraba en edad productiva (16 a 65 años)</a:t>
            </a:r>
          </a:p>
          <a:p>
            <a:pPr eaLnBrk="1" hangingPunct="1"/>
            <a:r>
              <a:rPr lang="es-MX" altLang="es-US" sz="2800" smtClean="0"/>
              <a:t>Natalidad de 4.33%</a:t>
            </a:r>
          </a:p>
          <a:p>
            <a:pPr eaLnBrk="1" hangingPunct="1"/>
            <a:r>
              <a:rPr lang="es-MX" altLang="es-US" sz="2800" smtClean="0"/>
              <a:t>Mortalidad 0.52%</a:t>
            </a:r>
          </a:p>
          <a:p>
            <a:pPr eaLnBrk="1" hangingPunct="1"/>
            <a:r>
              <a:rPr lang="es-MX" altLang="es-US" sz="2800" smtClean="0"/>
              <a:t>Tasa de crecimiento poblacional neta 3.18%</a:t>
            </a:r>
          </a:p>
          <a:p>
            <a:pPr eaLnBrk="1" hangingPunct="1"/>
            <a:r>
              <a:rPr lang="es-MX" altLang="es-US" sz="2800" smtClean="0"/>
              <a:t>Estructura familiar promedio de 7 personas</a:t>
            </a:r>
          </a:p>
          <a:p>
            <a:pPr eaLnBrk="1" hangingPunct="1"/>
            <a:r>
              <a:rPr lang="es-MX" altLang="es-US" sz="2800" smtClean="0"/>
              <a:t>1,740 explotaciones con tamaño promedio de 3.5 ha</a:t>
            </a:r>
            <a:endParaRPr lang="es-ES" altLang="es-US" sz="2800" smtClean="0"/>
          </a:p>
        </p:txBody>
      </p:sp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mtClean="0"/>
              <a:t>Aspectos sociales y económicos</a:t>
            </a:r>
            <a:endParaRPr lang="es-E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684213" y="1268413"/>
            <a:ext cx="8229600" cy="5257800"/>
          </a:xfrm>
        </p:spPr>
        <p:txBody>
          <a:bodyPr/>
          <a:lstStyle/>
          <a:p>
            <a:pPr eaLnBrk="1" hangingPunct="1"/>
            <a:r>
              <a:rPr lang="es-MX" altLang="es-US" smtClean="0"/>
              <a:t>Explotación de la tierra</a:t>
            </a:r>
          </a:p>
          <a:p>
            <a:pPr lvl="1" eaLnBrk="1" hangingPunct="1"/>
            <a:r>
              <a:rPr lang="es-MX" altLang="es-US" smtClean="0"/>
              <a:t>10 % eran propietarios</a:t>
            </a:r>
          </a:p>
          <a:p>
            <a:pPr lvl="1" eaLnBrk="1" hangingPunct="1"/>
            <a:r>
              <a:rPr lang="es-MX" altLang="es-US" smtClean="0"/>
              <a:t>40% arrendatarios</a:t>
            </a:r>
          </a:p>
          <a:p>
            <a:pPr lvl="1" eaLnBrk="1" hangingPunct="1"/>
            <a:r>
              <a:rPr lang="es-MX" altLang="es-US" smtClean="0"/>
              <a:t>50% colonos u otras formas precarias de explotación</a:t>
            </a:r>
          </a:p>
          <a:p>
            <a:pPr eaLnBrk="1" hangingPunct="1"/>
            <a:r>
              <a:rPr lang="es-MX" altLang="es-US" smtClean="0"/>
              <a:t>Población</a:t>
            </a:r>
          </a:p>
          <a:p>
            <a:pPr lvl="1" eaLnBrk="1" hangingPunct="1"/>
            <a:r>
              <a:rPr lang="es-MX" altLang="es-US" smtClean="0"/>
              <a:t>70% Mayor de 10 años analfabeta</a:t>
            </a:r>
          </a:p>
          <a:p>
            <a:pPr lvl="1" eaLnBrk="1" hangingPunct="1"/>
            <a:r>
              <a:rPr lang="es-MX" altLang="es-US" smtClean="0"/>
              <a:t>20% de la población con dieta balanceada</a:t>
            </a:r>
          </a:p>
          <a:p>
            <a:pPr lvl="1" eaLnBrk="1" hangingPunct="1"/>
            <a:r>
              <a:rPr lang="es-MX" altLang="es-US" smtClean="0"/>
              <a:t>Producción de unidades familiares para autoconsumo</a:t>
            </a:r>
          </a:p>
          <a:p>
            <a:pPr lvl="1" eaLnBrk="1" hangingPunct="1"/>
            <a:endParaRPr lang="es-MX" altLang="es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s-ES" altLang="es-US" smtClean="0"/>
          </a:p>
        </p:txBody>
      </p:sp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Aspectos sociales y económicos</a:t>
            </a:r>
            <a:endParaRPr lang="es-ES" sz="32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US" sz="2800" smtClean="0"/>
              <a:t>División de Extensión Agrícola del CENTA</a:t>
            </a:r>
          </a:p>
          <a:p>
            <a:pPr eaLnBrk="1" hangingPunct="1"/>
            <a:r>
              <a:rPr lang="es-MX" altLang="es-US" sz="2800" smtClean="0"/>
              <a:t>Banco de Fomento Agropecuario</a:t>
            </a:r>
          </a:p>
          <a:p>
            <a:pPr eaLnBrk="1" hangingPunct="1"/>
            <a:r>
              <a:rPr lang="es-MX" altLang="es-US" sz="2800" smtClean="0"/>
              <a:t>Programa Mundial de Alimentos</a:t>
            </a:r>
          </a:p>
          <a:p>
            <a:pPr eaLnBrk="1" hangingPunct="1"/>
            <a:r>
              <a:rPr lang="es-MX" altLang="es-US" sz="2800" smtClean="0"/>
              <a:t>Asociación de Amigos de la tierra</a:t>
            </a:r>
          </a:p>
          <a:p>
            <a:pPr eaLnBrk="1" hangingPunct="1"/>
            <a:r>
              <a:rPr lang="es-MX" altLang="es-US" sz="2800" smtClean="0"/>
              <a:t>División de Investigación Agrícola del CENTA</a:t>
            </a:r>
          </a:p>
          <a:p>
            <a:pPr eaLnBrk="1" hangingPunct="1"/>
            <a:r>
              <a:rPr lang="es-MX" altLang="es-US" sz="2800" smtClean="0"/>
              <a:t>Federación de Cajas de Crédito</a:t>
            </a:r>
          </a:p>
          <a:p>
            <a:pPr eaLnBrk="1" hangingPunct="1"/>
            <a:r>
              <a:rPr lang="es-MX" altLang="es-US" sz="2800" smtClean="0"/>
              <a:t>Autoridades cívicas, militares y eclesiásticas</a:t>
            </a:r>
          </a:p>
          <a:p>
            <a:pPr eaLnBrk="1" hangingPunct="1"/>
            <a:r>
              <a:rPr lang="es-MX" altLang="es-US" sz="2800" smtClean="0"/>
              <a:t>Clubes cívicos y organizaciones religiosas</a:t>
            </a:r>
            <a:endParaRPr lang="es-ES" altLang="es-US" sz="2800" smtClean="0"/>
          </a:p>
        </p:txBody>
      </p:sp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smtClean="0"/>
              <a:t>Instituciones presentes en 1973</a:t>
            </a:r>
            <a:endParaRPr lang="es-ES" sz="32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1042</Words>
  <Application>Microsoft Office PowerPoint</Application>
  <PresentationFormat>Presentación en pantalla (4:3)</PresentationFormat>
  <Paragraphs>213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Arial</vt:lpstr>
      <vt:lpstr>Lucida Sans Unicode</vt:lpstr>
      <vt:lpstr>Wingdings 3</vt:lpstr>
      <vt:lpstr>Verdana</vt:lpstr>
      <vt:lpstr>Wingdings 2</vt:lpstr>
      <vt:lpstr>Calibri</vt:lpstr>
      <vt:lpstr>Concurrencia</vt:lpstr>
      <vt:lpstr>ADOPCION Y DIFUSION DE LA LABRANZA DE CONSERVACION EN METALIO- GUAYMANGO, EL SALVADOR</vt:lpstr>
      <vt:lpstr>Introducción</vt:lpstr>
      <vt:lpstr>Objetivo</vt:lpstr>
      <vt:lpstr>Fuente de información</vt:lpstr>
      <vt:lpstr>Situación inicial en Metalio - Guaymango</vt:lpstr>
      <vt:lpstr>Situación inicial</vt:lpstr>
      <vt:lpstr>Aspectos sociales y económicos</vt:lpstr>
      <vt:lpstr>Aspectos sociales y económicos</vt:lpstr>
      <vt:lpstr>Instituciones presentes en 1973</vt:lpstr>
      <vt:lpstr>Problemática</vt:lpstr>
      <vt:lpstr>Sistema agrícola</vt:lpstr>
      <vt:lpstr>Experiencia Institucional</vt:lpstr>
      <vt:lpstr>Producción tecnificada de Granos Básicos</vt:lpstr>
      <vt:lpstr>Producción tecnificada de Granos Básicos</vt:lpstr>
      <vt:lpstr>Producción Tecnificada de Granos Básicos</vt:lpstr>
      <vt:lpstr>Patrón de Cambio Tecnológico</vt:lpstr>
      <vt:lpstr>Cambios Institucionales</vt:lpstr>
      <vt:lpstr>Resultados</vt:lpstr>
      <vt:lpstr>Resultados</vt:lpstr>
      <vt:lpstr>Conclusiones</vt:lpstr>
      <vt:lpstr>Conclusiones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LGonzalez</dc:creator>
  <cp:lastModifiedBy>LGonzalez</cp:lastModifiedBy>
  <cp:revision>19</cp:revision>
  <dcterms:created xsi:type="dcterms:W3CDTF">2015-07-16T01:46:33Z</dcterms:created>
  <dcterms:modified xsi:type="dcterms:W3CDTF">2020-02-19T17:03:11Z</dcterms:modified>
</cp:coreProperties>
</file>