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8" r:id="rId2"/>
    <p:sldId id="277" r:id="rId3"/>
    <p:sldId id="279" r:id="rId4"/>
    <p:sldId id="272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88" r:id="rId13"/>
    <p:sldId id="286" r:id="rId14"/>
  </p:sldIdLst>
  <p:sldSz cx="9144000" cy="6858000" type="screen4x3"/>
  <p:notesSz cx="7004050" cy="929005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6F"/>
    <a:srgbClr val="B04717"/>
    <a:srgbClr val="8BAA27"/>
    <a:srgbClr val="8B4627"/>
    <a:srgbClr val="FFFF00"/>
    <a:srgbClr val="69DC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79FC6A2E-9788-4CE9-A440-23BE1FB5336C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02616E1-2235-4169-B530-ADC8D5849865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8AFCE38-8393-42E9-B53C-3084C0F8E296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8D53DB6-81A1-45CF-82A6-854914D667E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E0314-2E2A-4459-8D84-52887A78019C}" type="slidenum">
              <a:rPr lang="es-SV" smtClean="0"/>
              <a:pPr/>
              <a:t>2</a:t>
            </a:fld>
            <a:endParaRPr lang="es-SV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4E3C-E5E4-43C6-9A41-51EE430FB459}" type="slidenum">
              <a:rPr lang="es-SV" smtClean="0"/>
              <a:pPr/>
              <a:t>11</a:t>
            </a:fld>
            <a:endParaRPr lang="es-SV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4E3C-E5E4-43C6-9A41-51EE430FB459}" type="slidenum">
              <a:rPr lang="es-SV" smtClean="0"/>
              <a:pPr/>
              <a:t>12</a:t>
            </a:fld>
            <a:endParaRPr lang="es-SV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4E3C-E5E4-43C6-9A41-51EE430FB459}" type="slidenum">
              <a:rPr lang="es-SV" smtClean="0"/>
              <a:pPr/>
              <a:t>13</a:t>
            </a:fld>
            <a:endParaRPr lang="es-SV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E0314-2E2A-4459-8D84-52887A78019C}" type="slidenum">
              <a:rPr lang="es-SV" smtClean="0"/>
              <a:pPr/>
              <a:t>3</a:t>
            </a:fld>
            <a:endParaRPr lang="es-S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4E3C-E5E4-43C6-9A41-51EE430FB459}" type="slidenum">
              <a:rPr lang="es-SV" smtClean="0"/>
              <a:pPr/>
              <a:t>4</a:t>
            </a:fld>
            <a:endParaRPr lang="es-SV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4E3C-E5E4-43C6-9A41-51EE430FB459}" type="slidenum">
              <a:rPr lang="es-SV" smtClean="0"/>
              <a:pPr/>
              <a:t>5</a:t>
            </a:fld>
            <a:endParaRPr lang="es-SV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4E3C-E5E4-43C6-9A41-51EE430FB459}" type="slidenum">
              <a:rPr lang="es-SV" smtClean="0"/>
              <a:pPr/>
              <a:t>6</a:t>
            </a:fld>
            <a:endParaRPr lang="es-SV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4E3C-E5E4-43C6-9A41-51EE430FB459}" type="slidenum">
              <a:rPr lang="es-SV" smtClean="0"/>
              <a:pPr/>
              <a:t>7</a:t>
            </a:fld>
            <a:endParaRPr lang="es-SV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E0314-2E2A-4459-8D84-52887A78019C}" type="slidenum">
              <a:rPr lang="es-SV" smtClean="0"/>
              <a:pPr/>
              <a:t>8</a:t>
            </a:fld>
            <a:endParaRPr lang="es-SV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4E3C-E5E4-43C6-9A41-51EE430FB459}" type="slidenum">
              <a:rPr lang="es-SV" smtClean="0"/>
              <a:pPr/>
              <a:t>9</a:t>
            </a:fld>
            <a:endParaRPr lang="es-SV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44E3C-E5E4-43C6-9A41-51EE430FB459}" type="slidenum">
              <a:rPr lang="es-SV" smtClean="0"/>
              <a:pPr/>
              <a:t>10</a:t>
            </a:fld>
            <a:endParaRPr lang="es-S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Master-Esp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F9B58-0FD8-4899-93DC-51D87C521899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58782-4E92-46D1-BC81-1ED7D0FA159C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8" name="7 Pentágono"/>
          <p:cNvSpPr/>
          <p:nvPr userDrawn="1"/>
        </p:nvSpPr>
        <p:spPr>
          <a:xfrm>
            <a:off x="0" y="0"/>
            <a:ext cx="9144000" cy="10656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 sz="24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3F6F-66E8-4AD4-87E5-028DFABCD393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68CE-3BB1-4C43-9CAB-656BBA27E31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6554-021A-41BC-8624-B02F6B23F571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092-9E56-402F-B5C7-840EC7617ED6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C179-3E8C-43A4-B488-3DF1FF20B21B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ED545-172D-4AA7-A7F3-F912CA789806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5B01-9C1E-4224-9E73-59FDFDA0A673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EF07-569D-407E-8822-69DE01D4234C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48A0-ED54-44B0-8640-D56B945E918C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6E9E3-2399-4554-B509-ED7E0AFE644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5AB3A-1968-448F-83A5-3D7C263E2687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9A6D-F565-47EA-BEC8-60ACA11DB14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7BCD-EC49-4436-9F32-A1011E30FDFB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8C85-B248-4AC7-96D4-02980D92CEF1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99D7D-CFC2-400D-A9F2-F09C987BDC64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321B-FBE7-42AD-B4C0-A2D17028AC96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15EC4-EC11-4A04-823F-B1A1A32F9FE0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71294-D998-45A4-9AB9-56C72E707BA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DC9A4-1EDC-43DF-96C3-4085E26AF1E4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012F-475E-42A1-A8EA-4B7A1BEC530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29C97C-0C6B-4590-8AB0-827D87EB46F3}" type="datetimeFigureOut">
              <a:rPr lang="es-SV"/>
              <a:pPr>
                <a:defRPr/>
              </a:pPr>
              <a:t>25/09/2011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45B9BF-5DBF-47AE-A864-B4CF89B6FE3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5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11.png" Type="http://schemas.openxmlformats.org/officeDocument/2006/relationships/image"/><Relationship Id="rId2" Target="../notesSlides/notesSlide9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" name="6 Grupo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descr="Portada-Esp.jpg" id="3074" name="5 Imagen"/>
              <p:cNvPicPr>
                <a:picLocks noChangeAspect="1"/>
              </p:cNvPicPr>
              <p:nvPr/>
            </p:nvPicPr>
            <p:blipFill>
              <a:blip cstate="print" r:embed="rId2"/>
              <a:srcRect/>
              <a:stretch>
                <a:fillRect/>
              </a:stretch>
            </p:blipFill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descr="prismalogo-completo-trans.gif" id="3075" name="9 Imagen"/>
              <p:cNvPicPr>
                <a:picLocks noChangeAspect="1"/>
              </p:cNvPicPr>
              <p:nvPr/>
            </p:nvPicPr>
            <p:blipFill>
              <a:blip cstate="print" r:embed="rId3"/>
              <a:srcRect/>
              <a:stretch>
                <a:fillRect/>
              </a:stretch>
            </p:blipFill>
            <p:spPr bwMode="auto">
              <a:xfrm>
                <a:off x="395288" y="692696"/>
                <a:ext cx="3314700" cy="1360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76" name="4 CuadroTexto"/>
              <p:cNvSpPr txBox="1">
                <a:spLocks noChangeArrowheads="1"/>
              </p:cNvSpPr>
              <p:nvPr/>
            </p:nvSpPr>
            <p:spPr bwMode="auto">
              <a:xfrm>
                <a:off x="381000" y="673100"/>
                <a:ext cx="6781800" cy="1077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b="1" lang="en-US" sz="3200">
                    <a:solidFill>
                      <a:srgbClr val="8BAA27"/>
                    </a:solidFill>
                    <a:latin charset="0" pitchFamily="18" typeface="Book Antiqua"/>
                  </a:rPr>
                  <a:t> </a:t>
                </a:r>
                <a:br>
                  <a:rPr b="1" lang="en-US" sz="3200">
                    <a:solidFill>
                      <a:srgbClr val="8BAA27"/>
                    </a:solidFill>
                    <a:latin charset="0" pitchFamily="18" typeface="Book Antiqua"/>
                  </a:rPr>
                </a:br>
                <a:endParaRPr b="1" lang="en-US" sz="3200">
                  <a:solidFill>
                    <a:srgbClr val="8BAA27"/>
                  </a:solidFill>
                  <a:latin charset="0" pitchFamily="18" typeface="Book Antiqua"/>
                </a:endParaRPr>
              </a:p>
            </p:txBody>
          </p:sp>
          <p:sp>
            <p:nvSpPr>
              <p:cNvPr id="3077" name="4 CuadroTexto"/>
              <p:cNvSpPr txBox="1">
                <a:spLocks noChangeArrowheads="1"/>
              </p:cNvSpPr>
              <p:nvPr/>
            </p:nvSpPr>
            <p:spPr bwMode="auto">
              <a:xfrm>
                <a:off x="323850" y="4513763"/>
                <a:ext cx="8569325" cy="1800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b="1" dirty="0" lang="es-SV" smtClean="0" sz="3000">
                    <a:solidFill>
                      <a:schemeClr val="bg1"/>
                    </a:solidFill>
                    <a:latin charset="0" pitchFamily="18" typeface="Book Antiqua"/>
                  </a:rPr>
                  <a:t>Los Acuerdos de Cancún: Implicaciones </a:t>
                </a:r>
                <a:br>
                  <a:rPr b="1" dirty="0" lang="es-SV" smtClean="0" sz="3000">
                    <a:solidFill>
                      <a:schemeClr val="bg1"/>
                    </a:solidFill>
                    <a:latin charset="0" pitchFamily="18" typeface="Book Antiqua"/>
                  </a:rPr>
                </a:br>
                <a:r>
                  <a:rPr b="1" dirty="0" lang="es-SV" smtClean="0" sz="3000">
                    <a:solidFill>
                      <a:schemeClr val="bg1"/>
                    </a:solidFill>
                    <a:latin charset="0" pitchFamily="18" typeface="Book Antiqua"/>
                  </a:rPr>
                  <a:t>para el proceso de REDD+ en Mesoamérica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b="1" dirty="0" lang="es-SV" smtClean="0">
                    <a:solidFill>
                      <a:schemeClr val="bg1"/>
                    </a:solidFill>
                    <a:latin charset="0" pitchFamily="18" typeface="Book Antiqua"/>
                  </a:rPr>
                  <a:t>Consulta Mesoamericana sobre Enfoque Común para las Salvaguardas Ambientales y Sociales del FCPF en el Marco de REDD+ desde los Territorios</a:t>
                </a:r>
                <a:endParaRPr b="1" dirty="0" lang="es-SV">
                  <a:solidFill>
                    <a:schemeClr val="bg1"/>
                  </a:solidFill>
                  <a:latin charset="0" pitchFamily="18" typeface="Book Antiqua"/>
                </a:endParaRPr>
              </a:p>
            </p:txBody>
          </p:sp>
          <p:pic>
            <p:nvPicPr>
              <p:cNvPr descr="Banner2.jpg" id="6" name="8 Imagen"/>
              <p:cNvPicPr>
                <a:picLocks noChangeAspect="1"/>
              </p:cNvPicPr>
              <p:nvPr/>
            </p:nvPicPr>
            <p:blipFill>
              <a:blip cstate="print" r:embed="rId4"/>
              <a:stretch>
                <a:fillRect/>
              </a:stretch>
            </p:blipFill>
            <p:spPr bwMode="auto">
              <a:xfrm>
                <a:off x="5116934" y="3339080"/>
                <a:ext cx="1255122" cy="800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26" name="Picture 2"/>
            <p:cNvPicPr>
              <a:picLocks noChangeArrowheads="1" noChangeAspect="1"/>
            </p:cNvPicPr>
            <p:nvPr/>
          </p:nvPicPr>
          <p:blipFill>
            <a:blip cstate="print" r:embed="rId5"/>
            <a:srcRect r="38"/>
            <a:stretch>
              <a:fillRect/>
            </a:stretch>
          </p:blipFill>
          <p:spPr bwMode="auto">
            <a:xfrm>
              <a:off x="6462988" y="3330000"/>
              <a:ext cx="2501500" cy="79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b="1" dirty="0" lang="es-SV" smtClean="0" sz="3200">
                <a:solidFill>
                  <a:srgbClr val="FFFFFF"/>
                </a:solidFill>
                <a:latin charset="0" pitchFamily="18" typeface="Book Antiqua"/>
              </a:rPr>
              <a:t>Las evaluaciones del proceso de preparación para REDD+ (Junio-2011)</a:t>
            </a:r>
            <a:endParaRPr b="1" dirty="0" lang="es-SV" sz="3200">
              <a:solidFill>
                <a:srgbClr val="FFFFFF"/>
              </a:solidFill>
              <a:latin charset="0" pitchFamily="18" typeface="Book Antiqua"/>
            </a:endParaRPr>
          </a:p>
        </p:txBody>
      </p:sp>
      <p:sp>
        <p:nvSpPr>
          <p:cNvPr id="6" name="31 Rectángulo"/>
          <p:cNvSpPr>
            <a:spLocks noChangeArrowheads="1"/>
          </p:cNvSpPr>
          <p:nvPr/>
        </p:nvSpPr>
        <p:spPr bwMode="auto">
          <a:xfrm>
            <a:off x="4067944" y="1268760"/>
            <a:ext cx="4968751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173038" marL="173038">
              <a:spcAft>
                <a:spcPts val="600"/>
              </a:spcAft>
            </a:pPr>
            <a:r>
              <a:rPr b="1" dirty="0" lang="es-SV" smtClean="0">
                <a:solidFill>
                  <a:srgbClr val="B04717"/>
                </a:solidFill>
              </a:rPr>
              <a:t>Intercambio de Oslo sobre REDD+</a:t>
            </a:r>
            <a:endParaRPr b="1" dirty="0" lang="es-SV">
              <a:solidFill>
                <a:srgbClr val="B04717"/>
              </a:solidFill>
            </a:endParaRPr>
          </a:p>
          <a:p>
            <a:pPr indent="-173038" marL="173038">
              <a:spcAft>
                <a:spcPts val="600"/>
              </a:spcAft>
              <a:buFontTx/>
              <a:buChar char="•"/>
            </a:pPr>
            <a:r>
              <a:rPr b="1" dirty="0" lang="es-SV" smtClean="0" sz="1500">
                <a:solidFill>
                  <a:srgbClr val="004C6F"/>
                </a:solidFill>
              </a:rPr>
              <a:t>Los pueblos indígenas tienen el conocimiento y la capacidad para manejar los bosques más efectivamente que muchas agencias de gobierno</a:t>
            </a:r>
          </a:p>
          <a:p>
            <a:pPr indent="-173038" marL="173038">
              <a:spcAft>
                <a:spcPts val="600"/>
              </a:spcAft>
              <a:buFontTx/>
              <a:buChar char="•"/>
            </a:pPr>
            <a:r>
              <a:rPr b="1" dirty="0" lang="es-SV" smtClean="0" sz="1500">
                <a:solidFill>
                  <a:srgbClr val="004C6F"/>
                </a:solidFill>
              </a:rPr>
              <a:t>En muchos países, los pueblos indígenas y comunidades locales enfrentan disputas sobre la tierra, el bosque y el carbono</a:t>
            </a:r>
          </a:p>
          <a:p>
            <a:pPr indent="-173038" marL="173038">
              <a:spcAft>
                <a:spcPts val="600"/>
              </a:spcAft>
              <a:buFontTx/>
              <a:buChar char="•"/>
            </a:pPr>
            <a:r>
              <a:rPr b="1" dirty="0" lang="es-SV" smtClean="0" sz="1500">
                <a:solidFill>
                  <a:srgbClr val="004C6F"/>
                </a:solidFill>
              </a:rPr>
              <a:t>Debate sin precedentes sobre salvaguardas, pero aplicadas sólo a fondos de preparación para REDD+; inversiones masivas públicas y privadas no incluyen salvaguardas</a:t>
            </a:r>
          </a:p>
          <a:p>
            <a:pPr indent="-173038" marL="173038">
              <a:spcAft>
                <a:spcPts val="600"/>
              </a:spcAft>
              <a:buFontTx/>
              <a:buChar char="•"/>
            </a:pPr>
            <a:r>
              <a:rPr b="1" dirty="0" lang="es-SV" smtClean="0" sz="1500">
                <a:solidFill>
                  <a:srgbClr val="004C6F"/>
                </a:solidFill>
              </a:rPr>
              <a:t>Tenencia y derechos deberían resolverse antes del lanzamiento de REDD+ ó deberían ser parte de un proceso sistemático de identificación y solución</a:t>
            </a:r>
          </a:p>
          <a:p>
            <a:pPr indent="-173038" marL="173038">
              <a:spcAft>
                <a:spcPts val="600"/>
              </a:spcAft>
              <a:buFontTx/>
              <a:buChar char="•"/>
            </a:pPr>
            <a:r>
              <a:rPr b="1" dirty="0" lang="es-SV" smtClean="0" sz="1500">
                <a:solidFill>
                  <a:srgbClr val="004C6F"/>
                </a:solidFill>
              </a:rPr>
              <a:t>Países que apoyan REDD+ deben examinar sus políticas de inversión (Noruega: Inversiones del sistema de pensiones en Indonesia para producción de palma africana es varias veces más que la contribución de Noruega para REDD+ en ese mismo país)</a:t>
            </a:r>
            <a:endParaRPr b="1" dirty="0" lang="es-SV" sz="1500">
              <a:solidFill>
                <a:srgbClr val="004C6F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07504" y="1196753"/>
            <a:ext cx="3688600" cy="5093848"/>
            <a:chOff x="5347896" y="1196753"/>
            <a:chExt cx="3688600" cy="5093848"/>
          </a:xfrm>
        </p:grpSpPr>
        <p:pic>
          <p:nvPicPr>
            <p:cNvPr id="2050" name="Picture 2"/>
            <p:cNvPicPr>
              <a:picLocks noChangeArrowheads="1" noChangeAspect="1"/>
            </p:cNvPicPr>
            <p:nvPr/>
          </p:nvPicPr>
          <p:blipFill>
            <a:blip cstate="print" r:embed="rId3"/>
            <a:srcRect/>
            <a:stretch>
              <a:fillRect/>
            </a:stretch>
          </p:blipFill>
          <p:spPr bwMode="auto">
            <a:xfrm>
              <a:off x="5520427" y="1196753"/>
              <a:ext cx="3516069" cy="4968551"/>
            </a:xfrm>
            <a:prstGeom prst="rect">
              <a:avLst/>
            </a:prstGeom>
            <a:noFill/>
            <a:ln w="12700">
              <a:solidFill>
                <a:srgbClr val="004C6F"/>
              </a:solidFill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rrowheads="1" noChangeAspect="1"/>
            </p:cNvPicPr>
            <p:nvPr/>
          </p:nvPicPr>
          <p:blipFill>
            <a:blip cstate="print" r:embed="rId4"/>
            <a:srcRect r="62"/>
            <a:stretch>
              <a:fillRect/>
            </a:stretch>
          </p:blipFill>
          <p:spPr bwMode="auto">
            <a:xfrm>
              <a:off x="5347896" y="3284984"/>
              <a:ext cx="3546645" cy="3005617"/>
            </a:xfrm>
            <a:prstGeom prst="rect">
              <a:avLst/>
            </a:prstGeom>
            <a:noFill/>
            <a:ln w="12700">
              <a:solidFill>
                <a:srgbClr val="004C6F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Implicaciones para Mesoamérica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  <p:sp>
        <p:nvSpPr>
          <p:cNvPr id="6" name="31 Rectángulo"/>
          <p:cNvSpPr>
            <a:spLocks noChangeArrowheads="1"/>
          </p:cNvSpPr>
          <p:nvPr/>
        </p:nvSpPr>
        <p:spPr bwMode="auto">
          <a:xfrm>
            <a:off x="467544" y="1268760"/>
            <a:ext cx="8136904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spcAft>
                <a:spcPts val="600"/>
              </a:spcAft>
            </a:pPr>
            <a:r>
              <a:rPr lang="es-SV" sz="2400" b="1" dirty="0" smtClean="0">
                <a:solidFill>
                  <a:srgbClr val="B04717"/>
                </a:solidFill>
              </a:rPr>
              <a:t>Implicaciones políticas e institucionales:</a:t>
            </a:r>
          </a:p>
          <a:p>
            <a:pPr marL="273050" indent="-273050">
              <a:spcAft>
                <a:spcPts val="600"/>
              </a:spcAft>
              <a:buFontTx/>
              <a:buChar char="•"/>
            </a:pPr>
            <a:r>
              <a:rPr lang="es-SV" sz="2000" b="1" dirty="0" smtClean="0">
                <a:solidFill>
                  <a:srgbClr val="004C6F"/>
                </a:solidFill>
              </a:rPr>
              <a:t>Todos los países de Mesoamérica están “preparándose para REDD+”, pero con enfoques, estrategias y ritmos distintos:</a:t>
            </a:r>
          </a:p>
          <a:p>
            <a:pPr marL="627063" lvl="1" indent="-354013">
              <a:spcAft>
                <a:spcPts val="600"/>
              </a:spcAft>
              <a:buFontTx/>
              <a:buChar char="•"/>
            </a:pPr>
            <a:r>
              <a:rPr lang="es-SV" sz="2000" b="1" dirty="0" smtClean="0">
                <a:solidFill>
                  <a:srgbClr val="B04717"/>
                </a:solidFill>
              </a:rPr>
              <a:t>México, Costa Rica, Panamá, Guatemala, Nicaragua</a:t>
            </a:r>
          </a:p>
          <a:p>
            <a:pPr marL="627063" lvl="1" indent="-354013">
              <a:spcAft>
                <a:spcPts val="600"/>
              </a:spcAft>
              <a:buFontTx/>
              <a:buChar char="•"/>
            </a:pPr>
            <a:r>
              <a:rPr lang="es-SV" sz="2000" b="1" dirty="0" smtClean="0">
                <a:solidFill>
                  <a:srgbClr val="B04717"/>
                </a:solidFill>
              </a:rPr>
              <a:t>El Salvador, Honduras, Belice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004C6F"/>
                </a:solidFill>
              </a:rPr>
              <a:t>Limitaciones del enfoque predominante basado en los aspectos técnicos y financieros de REDD+: MRV, sistemas de pago (PSA), etc.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004C6F"/>
                </a:solidFill>
              </a:rPr>
              <a:t>Movimientos sociales han logrado introducir la relevancia de las preocupaciones por la participación; consulta libre, previa e informada; gobernanza; y salvaguardas 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004C6F"/>
                </a:solidFill>
              </a:rPr>
              <a:t>Propuesta de Sistema de Monitoreo de la Aplicación de Salvaguardas en REDD+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Implicaciones para Mesoamérica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  <p:sp>
        <p:nvSpPr>
          <p:cNvPr id="6" name="31 Rectángulo"/>
          <p:cNvSpPr>
            <a:spLocks noChangeArrowheads="1"/>
          </p:cNvSpPr>
          <p:nvPr/>
        </p:nvSpPr>
        <p:spPr bwMode="auto">
          <a:xfrm>
            <a:off x="467544" y="1268760"/>
            <a:ext cx="8136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spcAft>
                <a:spcPts val="600"/>
              </a:spcAft>
            </a:pPr>
            <a:r>
              <a:rPr lang="es-SV" sz="2400" b="1" dirty="0" smtClean="0">
                <a:solidFill>
                  <a:srgbClr val="B04717"/>
                </a:solidFill>
              </a:rPr>
              <a:t>Implicaciones territoriales:</a:t>
            </a:r>
          </a:p>
          <a:p>
            <a:pPr marL="273050" indent="-273050">
              <a:spcAft>
                <a:spcPts val="600"/>
              </a:spcAft>
              <a:buFontTx/>
              <a:buChar char="•"/>
            </a:pPr>
            <a:r>
              <a:rPr lang="es-SV" sz="2000" b="1" dirty="0" smtClean="0">
                <a:solidFill>
                  <a:srgbClr val="004C6F"/>
                </a:solidFill>
              </a:rPr>
              <a:t>Pobreza, gobernanza, derechos y salvaguardas, entre otros, son temas que comienzan a ganar espacio en las negociaciones, aunque en procesos de preparación, deben incorporarse decididamente (México, Panamá, Nicaragua)</a:t>
            </a:r>
          </a:p>
          <a:p>
            <a:pPr marL="273050" indent="-273050">
              <a:spcAft>
                <a:spcPts val="600"/>
              </a:spcAft>
              <a:buFontTx/>
              <a:buChar char="•"/>
            </a:pPr>
            <a:r>
              <a:rPr lang="es-SV" sz="2000" b="1" dirty="0" smtClean="0">
                <a:solidFill>
                  <a:srgbClr val="004C6F"/>
                </a:solidFill>
              </a:rPr>
              <a:t>Relativa mayor atención a las causas indirectas de la deforestación y la degradación forestal (dinámicas territoriales)</a:t>
            </a:r>
          </a:p>
          <a:p>
            <a:pPr marL="273050" indent="-273050">
              <a:spcAft>
                <a:spcPts val="600"/>
              </a:spcAft>
              <a:buFontTx/>
              <a:buChar char="•"/>
            </a:pPr>
            <a:r>
              <a:rPr lang="es-SV" sz="2000" b="1" dirty="0" smtClean="0">
                <a:solidFill>
                  <a:srgbClr val="004C6F"/>
                </a:solidFill>
              </a:rPr>
              <a:t>Mayor apertura en los procesos de preparación de países como Nicaragua, México, El Salvador por trascender la visión predominante de REDD+ basada en los aspectos técnicos y financieros para fortalecer la gobernanza forestal y territorial</a:t>
            </a:r>
          </a:p>
          <a:p>
            <a:pPr marL="273050" indent="-273050">
              <a:spcAft>
                <a:spcPts val="600"/>
              </a:spcAft>
              <a:buFontTx/>
              <a:buChar char="•"/>
            </a:pPr>
            <a:r>
              <a:rPr lang="es-SV" sz="2000" b="1" dirty="0" smtClean="0">
                <a:solidFill>
                  <a:srgbClr val="004C6F"/>
                </a:solidFill>
              </a:rPr>
              <a:t>A diferencia de hace dos años, las negociaciones y la preparación para REDD+ tienden a introducir  temas críticos que podrían fortalecer las estrategias de gestión territorial de pueblos indígenas y comunidades forestales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7800" y="3429000"/>
            <a:ext cx="8823325" cy="198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/>
            <a:r>
              <a:rPr lang="es-SV" sz="5400" b="1" dirty="0" smtClean="0">
                <a:solidFill>
                  <a:srgbClr val="004C6F"/>
                </a:solidFill>
                <a:latin typeface="Times New Roman" pitchFamily="18" charset="0"/>
              </a:rPr>
              <a:t>www.prisma.org.sv</a:t>
            </a:r>
          </a:p>
          <a:p>
            <a:pPr algn="ctr"/>
            <a:r>
              <a:rPr lang="es-SV" sz="5400" b="1" dirty="0" smtClean="0">
                <a:solidFill>
                  <a:srgbClr val="004C6F"/>
                </a:solidFill>
                <a:latin typeface="Times New Roman" pitchFamily="18" charset="0"/>
              </a:rPr>
              <a:t>n.cuellar@prisma.org.sv</a:t>
            </a:r>
            <a:endParaRPr lang="en-US" sz="5400" b="1" dirty="0">
              <a:solidFill>
                <a:srgbClr val="004C6F"/>
              </a:solidFill>
              <a:latin typeface="Times New Roman" pitchFamily="18" charset="0"/>
            </a:endParaRP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4030663" y="1988840"/>
            <a:ext cx="1081087" cy="942975"/>
            <a:chOff x="2250" y="1649"/>
            <a:chExt cx="565" cy="547"/>
          </a:xfrm>
        </p:grpSpPr>
        <p:sp>
          <p:nvSpPr>
            <p:cNvPr id="9" name="Freeform 5"/>
            <p:cNvSpPr>
              <a:spLocks noChangeAspect="1"/>
            </p:cNvSpPr>
            <p:nvPr/>
          </p:nvSpPr>
          <p:spPr bwMode="auto">
            <a:xfrm>
              <a:off x="2395" y="1778"/>
              <a:ext cx="267" cy="270"/>
            </a:xfrm>
            <a:custGeom>
              <a:avLst/>
              <a:gdLst>
                <a:gd name="T0" fmla="*/ 258 w 267"/>
                <a:gd name="T1" fmla="*/ 223 h 270"/>
                <a:gd name="T2" fmla="*/ 262 w 267"/>
                <a:gd name="T3" fmla="*/ 171 h 270"/>
                <a:gd name="T4" fmla="*/ 267 w 267"/>
                <a:gd name="T5" fmla="*/ 128 h 270"/>
                <a:gd name="T6" fmla="*/ 265 w 267"/>
                <a:gd name="T7" fmla="*/ 98 h 270"/>
                <a:gd name="T8" fmla="*/ 258 w 267"/>
                <a:gd name="T9" fmla="*/ 75 h 270"/>
                <a:gd name="T10" fmla="*/ 251 w 267"/>
                <a:gd name="T11" fmla="*/ 65 h 270"/>
                <a:gd name="T12" fmla="*/ 227 w 267"/>
                <a:gd name="T13" fmla="*/ 48 h 270"/>
                <a:gd name="T14" fmla="*/ 186 w 267"/>
                <a:gd name="T15" fmla="*/ 22 h 270"/>
                <a:gd name="T16" fmla="*/ 136 w 267"/>
                <a:gd name="T17" fmla="*/ 0 h 270"/>
                <a:gd name="T18" fmla="*/ 50 w 267"/>
                <a:gd name="T19" fmla="*/ 30 h 270"/>
                <a:gd name="T20" fmla="*/ 3 w 267"/>
                <a:gd name="T21" fmla="*/ 69 h 270"/>
                <a:gd name="T22" fmla="*/ 2 w 267"/>
                <a:gd name="T23" fmla="*/ 115 h 270"/>
                <a:gd name="T24" fmla="*/ 10 w 267"/>
                <a:gd name="T25" fmla="*/ 163 h 270"/>
                <a:gd name="T26" fmla="*/ 16 w 267"/>
                <a:gd name="T27" fmla="*/ 195 h 270"/>
                <a:gd name="T28" fmla="*/ 25 w 267"/>
                <a:gd name="T29" fmla="*/ 218 h 270"/>
                <a:gd name="T30" fmla="*/ 79 w 267"/>
                <a:gd name="T31" fmla="*/ 241 h 270"/>
                <a:gd name="T32" fmla="*/ 154 w 267"/>
                <a:gd name="T33" fmla="*/ 240 h 270"/>
                <a:gd name="T34" fmla="*/ 181 w 267"/>
                <a:gd name="T35" fmla="*/ 223 h 270"/>
                <a:gd name="T36" fmla="*/ 187 w 267"/>
                <a:gd name="T37" fmla="*/ 199 h 270"/>
                <a:gd name="T38" fmla="*/ 189 w 267"/>
                <a:gd name="T39" fmla="*/ 178 h 270"/>
                <a:gd name="T40" fmla="*/ 195 w 267"/>
                <a:gd name="T41" fmla="*/ 160 h 270"/>
                <a:gd name="T42" fmla="*/ 196 w 267"/>
                <a:gd name="T43" fmla="*/ 132 h 270"/>
                <a:gd name="T44" fmla="*/ 191 w 267"/>
                <a:gd name="T45" fmla="*/ 102 h 270"/>
                <a:gd name="T46" fmla="*/ 183 w 267"/>
                <a:gd name="T47" fmla="*/ 92 h 270"/>
                <a:gd name="T48" fmla="*/ 160 w 267"/>
                <a:gd name="T49" fmla="*/ 84 h 270"/>
                <a:gd name="T50" fmla="*/ 141 w 267"/>
                <a:gd name="T51" fmla="*/ 80 h 270"/>
                <a:gd name="T52" fmla="*/ 107 w 267"/>
                <a:gd name="T53" fmla="*/ 81 h 270"/>
                <a:gd name="T54" fmla="*/ 86 w 267"/>
                <a:gd name="T55" fmla="*/ 89 h 270"/>
                <a:gd name="T56" fmla="*/ 110 w 267"/>
                <a:gd name="T57" fmla="*/ 162 h 270"/>
                <a:gd name="T58" fmla="*/ 128 w 267"/>
                <a:gd name="T59" fmla="*/ 145 h 270"/>
                <a:gd name="T60" fmla="*/ 150 w 267"/>
                <a:gd name="T61" fmla="*/ 124 h 270"/>
                <a:gd name="T62" fmla="*/ 154 w 267"/>
                <a:gd name="T63" fmla="*/ 150 h 270"/>
                <a:gd name="T64" fmla="*/ 142 w 267"/>
                <a:gd name="T65" fmla="*/ 176 h 270"/>
                <a:gd name="T66" fmla="*/ 122 w 267"/>
                <a:gd name="T67" fmla="*/ 191 h 270"/>
                <a:gd name="T68" fmla="*/ 100 w 267"/>
                <a:gd name="T69" fmla="*/ 192 h 270"/>
                <a:gd name="T70" fmla="*/ 79 w 267"/>
                <a:gd name="T71" fmla="*/ 186 h 270"/>
                <a:gd name="T72" fmla="*/ 58 w 267"/>
                <a:gd name="T73" fmla="*/ 170 h 270"/>
                <a:gd name="T74" fmla="*/ 50 w 267"/>
                <a:gd name="T75" fmla="*/ 139 h 270"/>
                <a:gd name="T76" fmla="*/ 49 w 267"/>
                <a:gd name="T77" fmla="*/ 113 h 270"/>
                <a:gd name="T78" fmla="*/ 56 w 267"/>
                <a:gd name="T79" fmla="*/ 92 h 270"/>
                <a:gd name="T80" fmla="*/ 68 w 267"/>
                <a:gd name="T81" fmla="*/ 87 h 270"/>
                <a:gd name="T82" fmla="*/ 83 w 267"/>
                <a:gd name="T83" fmla="*/ 72 h 270"/>
                <a:gd name="T84" fmla="*/ 110 w 267"/>
                <a:gd name="T85" fmla="*/ 58 h 270"/>
                <a:gd name="T86" fmla="*/ 145 w 267"/>
                <a:gd name="T87" fmla="*/ 54 h 270"/>
                <a:gd name="T88" fmla="*/ 176 w 267"/>
                <a:gd name="T89" fmla="*/ 69 h 270"/>
                <a:gd name="T90" fmla="*/ 202 w 267"/>
                <a:gd name="T91" fmla="*/ 82 h 270"/>
                <a:gd name="T92" fmla="*/ 223 w 267"/>
                <a:gd name="T93" fmla="*/ 100 h 270"/>
                <a:gd name="T94" fmla="*/ 226 w 267"/>
                <a:gd name="T95" fmla="*/ 115 h 270"/>
                <a:gd name="T96" fmla="*/ 225 w 267"/>
                <a:gd name="T97" fmla="*/ 123 h 270"/>
                <a:gd name="T98" fmla="*/ 226 w 267"/>
                <a:gd name="T99" fmla="*/ 132 h 270"/>
                <a:gd name="T100" fmla="*/ 195 w 267"/>
                <a:gd name="T101" fmla="*/ 227 h 270"/>
                <a:gd name="T102" fmla="*/ 201 w 267"/>
                <a:gd name="T103" fmla="*/ 269 h 2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7"/>
                <a:gd name="T157" fmla="*/ 0 h 270"/>
                <a:gd name="T158" fmla="*/ 267 w 267"/>
                <a:gd name="T159" fmla="*/ 270 h 2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7" h="270">
                  <a:moveTo>
                    <a:pt x="202" y="270"/>
                  </a:moveTo>
                  <a:lnTo>
                    <a:pt x="252" y="248"/>
                  </a:lnTo>
                  <a:lnTo>
                    <a:pt x="255" y="236"/>
                  </a:lnTo>
                  <a:lnTo>
                    <a:pt x="258" y="223"/>
                  </a:lnTo>
                  <a:lnTo>
                    <a:pt x="259" y="210"/>
                  </a:lnTo>
                  <a:lnTo>
                    <a:pt x="260" y="197"/>
                  </a:lnTo>
                  <a:lnTo>
                    <a:pt x="261" y="184"/>
                  </a:lnTo>
                  <a:lnTo>
                    <a:pt x="262" y="171"/>
                  </a:lnTo>
                  <a:lnTo>
                    <a:pt x="265" y="158"/>
                  </a:lnTo>
                  <a:lnTo>
                    <a:pt x="267" y="145"/>
                  </a:lnTo>
                  <a:lnTo>
                    <a:pt x="267" y="137"/>
                  </a:lnTo>
                  <a:lnTo>
                    <a:pt x="267" y="128"/>
                  </a:lnTo>
                  <a:lnTo>
                    <a:pt x="267" y="120"/>
                  </a:lnTo>
                  <a:lnTo>
                    <a:pt x="267" y="112"/>
                  </a:lnTo>
                  <a:lnTo>
                    <a:pt x="266" y="105"/>
                  </a:lnTo>
                  <a:lnTo>
                    <a:pt x="265" y="98"/>
                  </a:lnTo>
                  <a:lnTo>
                    <a:pt x="263" y="91"/>
                  </a:lnTo>
                  <a:lnTo>
                    <a:pt x="262" y="84"/>
                  </a:lnTo>
                  <a:lnTo>
                    <a:pt x="260" y="79"/>
                  </a:lnTo>
                  <a:lnTo>
                    <a:pt x="258" y="75"/>
                  </a:lnTo>
                  <a:lnTo>
                    <a:pt x="256" y="72"/>
                  </a:lnTo>
                  <a:lnTo>
                    <a:pt x="255" y="68"/>
                  </a:lnTo>
                  <a:lnTo>
                    <a:pt x="253" y="66"/>
                  </a:lnTo>
                  <a:lnTo>
                    <a:pt x="251" y="65"/>
                  </a:lnTo>
                  <a:lnTo>
                    <a:pt x="247" y="61"/>
                  </a:lnTo>
                  <a:lnTo>
                    <a:pt x="245" y="58"/>
                  </a:lnTo>
                  <a:lnTo>
                    <a:pt x="235" y="53"/>
                  </a:lnTo>
                  <a:lnTo>
                    <a:pt x="227" y="48"/>
                  </a:lnTo>
                  <a:lnTo>
                    <a:pt x="219" y="43"/>
                  </a:lnTo>
                  <a:lnTo>
                    <a:pt x="211" y="37"/>
                  </a:lnTo>
                  <a:lnTo>
                    <a:pt x="199" y="29"/>
                  </a:lnTo>
                  <a:lnTo>
                    <a:pt x="186" y="22"/>
                  </a:lnTo>
                  <a:lnTo>
                    <a:pt x="174" y="15"/>
                  </a:lnTo>
                  <a:lnTo>
                    <a:pt x="162" y="8"/>
                  </a:lnTo>
                  <a:lnTo>
                    <a:pt x="149" y="3"/>
                  </a:lnTo>
                  <a:lnTo>
                    <a:pt x="136" y="0"/>
                  </a:lnTo>
                  <a:lnTo>
                    <a:pt x="123" y="0"/>
                  </a:lnTo>
                  <a:lnTo>
                    <a:pt x="110" y="1"/>
                  </a:lnTo>
                  <a:lnTo>
                    <a:pt x="60" y="28"/>
                  </a:lnTo>
                  <a:lnTo>
                    <a:pt x="50" y="30"/>
                  </a:lnTo>
                  <a:lnTo>
                    <a:pt x="21" y="55"/>
                  </a:lnTo>
                  <a:lnTo>
                    <a:pt x="14" y="59"/>
                  </a:lnTo>
                  <a:lnTo>
                    <a:pt x="8" y="62"/>
                  </a:lnTo>
                  <a:lnTo>
                    <a:pt x="3" y="69"/>
                  </a:lnTo>
                  <a:lnTo>
                    <a:pt x="1" y="78"/>
                  </a:lnTo>
                  <a:lnTo>
                    <a:pt x="0" y="91"/>
                  </a:lnTo>
                  <a:lnTo>
                    <a:pt x="1" y="102"/>
                  </a:lnTo>
                  <a:lnTo>
                    <a:pt x="2" y="115"/>
                  </a:lnTo>
                  <a:lnTo>
                    <a:pt x="5" y="127"/>
                  </a:lnTo>
                  <a:lnTo>
                    <a:pt x="7" y="139"/>
                  </a:lnTo>
                  <a:lnTo>
                    <a:pt x="9" y="151"/>
                  </a:lnTo>
                  <a:lnTo>
                    <a:pt x="10" y="163"/>
                  </a:lnTo>
                  <a:lnTo>
                    <a:pt x="12" y="173"/>
                  </a:lnTo>
                  <a:lnTo>
                    <a:pt x="13" y="180"/>
                  </a:lnTo>
                  <a:lnTo>
                    <a:pt x="14" y="188"/>
                  </a:lnTo>
                  <a:lnTo>
                    <a:pt x="16" y="195"/>
                  </a:lnTo>
                  <a:lnTo>
                    <a:pt x="17" y="201"/>
                  </a:lnTo>
                  <a:lnTo>
                    <a:pt x="20" y="208"/>
                  </a:lnTo>
                  <a:lnTo>
                    <a:pt x="22" y="214"/>
                  </a:lnTo>
                  <a:lnTo>
                    <a:pt x="25" y="218"/>
                  </a:lnTo>
                  <a:lnTo>
                    <a:pt x="28" y="224"/>
                  </a:lnTo>
                  <a:lnTo>
                    <a:pt x="45" y="232"/>
                  </a:lnTo>
                  <a:lnTo>
                    <a:pt x="61" y="238"/>
                  </a:lnTo>
                  <a:lnTo>
                    <a:pt x="79" y="241"/>
                  </a:lnTo>
                  <a:lnTo>
                    <a:pt x="98" y="243"/>
                  </a:lnTo>
                  <a:lnTo>
                    <a:pt x="116" y="243"/>
                  </a:lnTo>
                  <a:lnTo>
                    <a:pt x="135" y="241"/>
                  </a:lnTo>
                  <a:lnTo>
                    <a:pt x="154" y="240"/>
                  </a:lnTo>
                  <a:lnTo>
                    <a:pt x="172" y="237"/>
                  </a:lnTo>
                  <a:lnTo>
                    <a:pt x="176" y="234"/>
                  </a:lnTo>
                  <a:lnTo>
                    <a:pt x="179" y="229"/>
                  </a:lnTo>
                  <a:lnTo>
                    <a:pt x="181" y="223"/>
                  </a:lnTo>
                  <a:lnTo>
                    <a:pt x="182" y="217"/>
                  </a:lnTo>
                  <a:lnTo>
                    <a:pt x="183" y="211"/>
                  </a:lnTo>
                  <a:lnTo>
                    <a:pt x="185" y="205"/>
                  </a:lnTo>
                  <a:lnTo>
                    <a:pt x="187" y="199"/>
                  </a:lnTo>
                  <a:lnTo>
                    <a:pt x="191" y="193"/>
                  </a:lnTo>
                  <a:lnTo>
                    <a:pt x="189" y="189"/>
                  </a:lnTo>
                  <a:lnTo>
                    <a:pt x="189" y="183"/>
                  </a:lnTo>
                  <a:lnTo>
                    <a:pt x="189" y="178"/>
                  </a:lnTo>
                  <a:lnTo>
                    <a:pt x="191" y="173"/>
                  </a:lnTo>
                  <a:lnTo>
                    <a:pt x="192" y="170"/>
                  </a:lnTo>
                  <a:lnTo>
                    <a:pt x="193" y="165"/>
                  </a:lnTo>
                  <a:lnTo>
                    <a:pt x="195" y="160"/>
                  </a:lnTo>
                  <a:lnTo>
                    <a:pt x="198" y="157"/>
                  </a:lnTo>
                  <a:lnTo>
                    <a:pt x="196" y="149"/>
                  </a:lnTo>
                  <a:lnTo>
                    <a:pt x="196" y="140"/>
                  </a:lnTo>
                  <a:lnTo>
                    <a:pt x="196" y="132"/>
                  </a:lnTo>
                  <a:lnTo>
                    <a:pt x="195" y="125"/>
                  </a:lnTo>
                  <a:lnTo>
                    <a:pt x="195" y="117"/>
                  </a:lnTo>
                  <a:lnTo>
                    <a:pt x="193" y="110"/>
                  </a:lnTo>
                  <a:lnTo>
                    <a:pt x="191" y="102"/>
                  </a:lnTo>
                  <a:lnTo>
                    <a:pt x="186" y="97"/>
                  </a:lnTo>
                  <a:lnTo>
                    <a:pt x="185" y="94"/>
                  </a:lnTo>
                  <a:lnTo>
                    <a:pt x="183" y="93"/>
                  </a:lnTo>
                  <a:lnTo>
                    <a:pt x="183" y="92"/>
                  </a:lnTo>
                  <a:lnTo>
                    <a:pt x="182" y="89"/>
                  </a:lnTo>
                  <a:lnTo>
                    <a:pt x="163" y="84"/>
                  </a:lnTo>
                  <a:lnTo>
                    <a:pt x="161" y="84"/>
                  </a:lnTo>
                  <a:lnTo>
                    <a:pt x="160" y="84"/>
                  </a:lnTo>
                  <a:lnTo>
                    <a:pt x="158" y="84"/>
                  </a:lnTo>
                  <a:lnTo>
                    <a:pt x="155" y="84"/>
                  </a:lnTo>
                  <a:lnTo>
                    <a:pt x="148" y="81"/>
                  </a:lnTo>
                  <a:lnTo>
                    <a:pt x="141" y="80"/>
                  </a:lnTo>
                  <a:lnTo>
                    <a:pt x="133" y="79"/>
                  </a:lnTo>
                  <a:lnTo>
                    <a:pt x="125" y="79"/>
                  </a:lnTo>
                  <a:lnTo>
                    <a:pt x="115" y="80"/>
                  </a:lnTo>
                  <a:lnTo>
                    <a:pt x="107" y="81"/>
                  </a:lnTo>
                  <a:lnTo>
                    <a:pt x="99" y="84"/>
                  </a:lnTo>
                  <a:lnTo>
                    <a:pt x="92" y="87"/>
                  </a:lnTo>
                  <a:lnTo>
                    <a:pt x="88" y="88"/>
                  </a:lnTo>
                  <a:lnTo>
                    <a:pt x="86" y="89"/>
                  </a:lnTo>
                  <a:lnTo>
                    <a:pt x="83" y="92"/>
                  </a:lnTo>
                  <a:lnTo>
                    <a:pt x="81" y="93"/>
                  </a:lnTo>
                  <a:lnTo>
                    <a:pt x="86" y="15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5" y="151"/>
                  </a:lnTo>
                  <a:lnTo>
                    <a:pt x="128" y="145"/>
                  </a:lnTo>
                  <a:lnTo>
                    <a:pt x="133" y="125"/>
                  </a:lnTo>
                  <a:lnTo>
                    <a:pt x="139" y="124"/>
                  </a:lnTo>
                  <a:lnTo>
                    <a:pt x="145" y="123"/>
                  </a:lnTo>
                  <a:lnTo>
                    <a:pt x="150" y="124"/>
                  </a:lnTo>
                  <a:lnTo>
                    <a:pt x="155" y="125"/>
                  </a:lnTo>
                  <a:lnTo>
                    <a:pt x="159" y="133"/>
                  </a:lnTo>
                  <a:lnTo>
                    <a:pt x="156" y="141"/>
                  </a:lnTo>
                  <a:lnTo>
                    <a:pt x="154" y="150"/>
                  </a:lnTo>
                  <a:lnTo>
                    <a:pt x="153" y="159"/>
                  </a:lnTo>
                  <a:lnTo>
                    <a:pt x="149" y="165"/>
                  </a:lnTo>
                  <a:lnTo>
                    <a:pt x="146" y="171"/>
                  </a:lnTo>
                  <a:lnTo>
                    <a:pt x="142" y="176"/>
                  </a:lnTo>
                  <a:lnTo>
                    <a:pt x="138" y="180"/>
                  </a:lnTo>
                  <a:lnTo>
                    <a:pt x="133" y="184"/>
                  </a:lnTo>
                  <a:lnTo>
                    <a:pt x="128" y="188"/>
                  </a:lnTo>
                  <a:lnTo>
                    <a:pt x="122" y="191"/>
                  </a:lnTo>
                  <a:lnTo>
                    <a:pt x="116" y="193"/>
                  </a:lnTo>
                  <a:lnTo>
                    <a:pt x="110" y="193"/>
                  </a:lnTo>
                  <a:lnTo>
                    <a:pt x="105" y="193"/>
                  </a:lnTo>
                  <a:lnTo>
                    <a:pt x="100" y="192"/>
                  </a:lnTo>
                  <a:lnTo>
                    <a:pt x="94" y="191"/>
                  </a:lnTo>
                  <a:lnTo>
                    <a:pt x="89" y="190"/>
                  </a:lnTo>
                  <a:lnTo>
                    <a:pt x="83" y="188"/>
                  </a:lnTo>
                  <a:lnTo>
                    <a:pt x="79" y="186"/>
                  </a:lnTo>
                  <a:lnTo>
                    <a:pt x="73" y="185"/>
                  </a:lnTo>
                  <a:lnTo>
                    <a:pt x="66" y="182"/>
                  </a:lnTo>
                  <a:lnTo>
                    <a:pt x="61" y="176"/>
                  </a:lnTo>
                  <a:lnTo>
                    <a:pt x="58" y="170"/>
                  </a:lnTo>
                  <a:lnTo>
                    <a:pt x="55" y="163"/>
                  </a:lnTo>
                  <a:lnTo>
                    <a:pt x="53" y="154"/>
                  </a:lnTo>
                  <a:lnTo>
                    <a:pt x="52" y="146"/>
                  </a:lnTo>
                  <a:lnTo>
                    <a:pt x="50" y="139"/>
                  </a:lnTo>
                  <a:lnTo>
                    <a:pt x="48" y="131"/>
                  </a:lnTo>
                  <a:lnTo>
                    <a:pt x="49" y="124"/>
                  </a:lnTo>
                  <a:lnTo>
                    <a:pt x="49" y="119"/>
                  </a:lnTo>
                  <a:lnTo>
                    <a:pt x="49" y="113"/>
                  </a:lnTo>
                  <a:lnTo>
                    <a:pt x="47" y="107"/>
                  </a:lnTo>
                  <a:lnTo>
                    <a:pt x="48" y="101"/>
                  </a:lnTo>
                  <a:lnTo>
                    <a:pt x="52" y="97"/>
                  </a:lnTo>
                  <a:lnTo>
                    <a:pt x="56" y="92"/>
                  </a:lnTo>
                  <a:lnTo>
                    <a:pt x="62" y="89"/>
                  </a:lnTo>
                  <a:lnTo>
                    <a:pt x="65" y="88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72" y="81"/>
                  </a:lnTo>
                  <a:lnTo>
                    <a:pt x="78" y="76"/>
                  </a:lnTo>
                  <a:lnTo>
                    <a:pt x="83" y="72"/>
                  </a:lnTo>
                  <a:lnTo>
                    <a:pt x="89" y="68"/>
                  </a:lnTo>
                  <a:lnTo>
                    <a:pt x="96" y="65"/>
                  </a:lnTo>
                  <a:lnTo>
                    <a:pt x="103" y="61"/>
                  </a:lnTo>
                  <a:lnTo>
                    <a:pt x="110" y="58"/>
                  </a:lnTo>
                  <a:lnTo>
                    <a:pt x="116" y="53"/>
                  </a:lnTo>
                  <a:lnTo>
                    <a:pt x="127" y="50"/>
                  </a:lnTo>
                  <a:lnTo>
                    <a:pt x="135" y="52"/>
                  </a:lnTo>
                  <a:lnTo>
                    <a:pt x="145" y="54"/>
                  </a:lnTo>
                  <a:lnTo>
                    <a:pt x="153" y="58"/>
                  </a:lnTo>
                  <a:lnTo>
                    <a:pt x="160" y="62"/>
                  </a:lnTo>
                  <a:lnTo>
                    <a:pt x="168" y="66"/>
                  </a:lnTo>
                  <a:lnTo>
                    <a:pt x="176" y="69"/>
                  </a:lnTo>
                  <a:lnTo>
                    <a:pt x="185" y="72"/>
                  </a:lnTo>
                  <a:lnTo>
                    <a:pt x="189" y="75"/>
                  </a:lnTo>
                  <a:lnTo>
                    <a:pt x="196" y="80"/>
                  </a:lnTo>
                  <a:lnTo>
                    <a:pt x="202" y="82"/>
                  </a:lnTo>
                  <a:lnTo>
                    <a:pt x="208" y="86"/>
                  </a:lnTo>
                  <a:lnTo>
                    <a:pt x="214" y="91"/>
                  </a:lnTo>
                  <a:lnTo>
                    <a:pt x="219" y="95"/>
                  </a:lnTo>
                  <a:lnTo>
                    <a:pt x="223" y="100"/>
                  </a:lnTo>
                  <a:lnTo>
                    <a:pt x="226" y="107"/>
                  </a:lnTo>
                  <a:lnTo>
                    <a:pt x="226" y="111"/>
                  </a:lnTo>
                  <a:lnTo>
                    <a:pt x="226" y="113"/>
                  </a:lnTo>
                  <a:lnTo>
                    <a:pt x="226" y="115"/>
                  </a:lnTo>
                  <a:lnTo>
                    <a:pt x="227" y="118"/>
                  </a:lnTo>
                  <a:lnTo>
                    <a:pt x="226" y="119"/>
                  </a:lnTo>
                  <a:lnTo>
                    <a:pt x="226" y="121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5" y="128"/>
                  </a:lnTo>
                  <a:lnTo>
                    <a:pt x="225" y="130"/>
                  </a:lnTo>
                  <a:lnTo>
                    <a:pt x="226" y="132"/>
                  </a:lnTo>
                  <a:lnTo>
                    <a:pt x="227" y="134"/>
                  </a:lnTo>
                  <a:lnTo>
                    <a:pt x="222" y="170"/>
                  </a:lnTo>
                  <a:lnTo>
                    <a:pt x="211" y="199"/>
                  </a:lnTo>
                  <a:lnTo>
                    <a:pt x="195" y="227"/>
                  </a:lnTo>
                  <a:lnTo>
                    <a:pt x="185" y="246"/>
                  </a:lnTo>
                  <a:lnTo>
                    <a:pt x="200" y="269"/>
                  </a:lnTo>
                  <a:lnTo>
                    <a:pt x="201" y="269"/>
                  </a:lnTo>
                  <a:lnTo>
                    <a:pt x="202" y="27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0" name="Freeform 6"/>
            <p:cNvSpPr>
              <a:spLocks noChangeAspect="1"/>
            </p:cNvSpPr>
            <p:nvPr/>
          </p:nvSpPr>
          <p:spPr bwMode="auto">
            <a:xfrm>
              <a:off x="2595" y="2021"/>
              <a:ext cx="56" cy="32"/>
            </a:xfrm>
            <a:custGeom>
              <a:avLst/>
              <a:gdLst>
                <a:gd name="T0" fmla="*/ 47 w 56"/>
                <a:gd name="T1" fmla="*/ 4 h 32"/>
                <a:gd name="T2" fmla="*/ 49 w 56"/>
                <a:gd name="T3" fmla="*/ 0 h 32"/>
                <a:gd name="T4" fmla="*/ 0 w 56"/>
                <a:gd name="T5" fmla="*/ 23 h 32"/>
                <a:gd name="T6" fmla="*/ 5 w 56"/>
                <a:gd name="T7" fmla="*/ 32 h 32"/>
                <a:gd name="T8" fmla="*/ 54 w 56"/>
                <a:gd name="T9" fmla="*/ 10 h 32"/>
                <a:gd name="T10" fmla="*/ 56 w 56"/>
                <a:gd name="T11" fmla="*/ 6 h 32"/>
                <a:gd name="T12" fmla="*/ 54 w 56"/>
                <a:gd name="T13" fmla="*/ 10 h 32"/>
                <a:gd name="T14" fmla="*/ 55 w 56"/>
                <a:gd name="T15" fmla="*/ 8 h 32"/>
                <a:gd name="T16" fmla="*/ 56 w 56"/>
                <a:gd name="T17" fmla="*/ 6 h 32"/>
                <a:gd name="T18" fmla="*/ 47 w 56"/>
                <a:gd name="T19" fmla="*/ 4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32"/>
                <a:gd name="T32" fmla="*/ 56 w 5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32">
                  <a:moveTo>
                    <a:pt x="47" y="4"/>
                  </a:moveTo>
                  <a:lnTo>
                    <a:pt x="49" y="0"/>
                  </a:lnTo>
                  <a:lnTo>
                    <a:pt x="0" y="23"/>
                  </a:lnTo>
                  <a:lnTo>
                    <a:pt x="5" y="32"/>
                  </a:lnTo>
                  <a:lnTo>
                    <a:pt x="54" y="10"/>
                  </a:lnTo>
                  <a:lnTo>
                    <a:pt x="56" y="6"/>
                  </a:lnTo>
                  <a:lnTo>
                    <a:pt x="54" y="10"/>
                  </a:lnTo>
                  <a:lnTo>
                    <a:pt x="55" y="8"/>
                  </a:lnTo>
                  <a:lnTo>
                    <a:pt x="56" y="6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1" name="Freeform 7"/>
            <p:cNvSpPr>
              <a:spLocks noChangeAspect="1"/>
            </p:cNvSpPr>
            <p:nvPr/>
          </p:nvSpPr>
          <p:spPr bwMode="auto">
            <a:xfrm>
              <a:off x="2642" y="1922"/>
              <a:ext cx="25" cy="105"/>
            </a:xfrm>
            <a:custGeom>
              <a:avLst/>
              <a:gdLst>
                <a:gd name="T0" fmla="*/ 15 w 25"/>
                <a:gd name="T1" fmla="*/ 1 h 105"/>
                <a:gd name="T2" fmla="*/ 15 w 25"/>
                <a:gd name="T3" fmla="*/ 0 h 105"/>
                <a:gd name="T4" fmla="*/ 13 w 25"/>
                <a:gd name="T5" fmla="*/ 13 h 105"/>
                <a:gd name="T6" fmla="*/ 11 w 25"/>
                <a:gd name="T7" fmla="*/ 26 h 105"/>
                <a:gd name="T8" fmla="*/ 9 w 25"/>
                <a:gd name="T9" fmla="*/ 40 h 105"/>
                <a:gd name="T10" fmla="*/ 8 w 25"/>
                <a:gd name="T11" fmla="*/ 53 h 105"/>
                <a:gd name="T12" fmla="*/ 7 w 25"/>
                <a:gd name="T13" fmla="*/ 66 h 105"/>
                <a:gd name="T14" fmla="*/ 6 w 25"/>
                <a:gd name="T15" fmla="*/ 78 h 105"/>
                <a:gd name="T16" fmla="*/ 4 w 25"/>
                <a:gd name="T17" fmla="*/ 91 h 105"/>
                <a:gd name="T18" fmla="*/ 0 w 25"/>
                <a:gd name="T19" fmla="*/ 103 h 105"/>
                <a:gd name="T20" fmla="*/ 9 w 25"/>
                <a:gd name="T21" fmla="*/ 105 h 105"/>
                <a:gd name="T22" fmla="*/ 13 w 25"/>
                <a:gd name="T23" fmla="*/ 93 h 105"/>
                <a:gd name="T24" fmla="*/ 15 w 25"/>
                <a:gd name="T25" fmla="*/ 80 h 105"/>
                <a:gd name="T26" fmla="*/ 16 w 25"/>
                <a:gd name="T27" fmla="*/ 66 h 105"/>
                <a:gd name="T28" fmla="*/ 18 w 25"/>
                <a:gd name="T29" fmla="*/ 53 h 105"/>
                <a:gd name="T30" fmla="*/ 19 w 25"/>
                <a:gd name="T31" fmla="*/ 40 h 105"/>
                <a:gd name="T32" fmla="*/ 20 w 25"/>
                <a:gd name="T33" fmla="*/ 28 h 105"/>
                <a:gd name="T34" fmla="*/ 22 w 25"/>
                <a:gd name="T35" fmla="*/ 15 h 105"/>
                <a:gd name="T36" fmla="*/ 25 w 25"/>
                <a:gd name="T37" fmla="*/ 2 h 105"/>
                <a:gd name="T38" fmla="*/ 25 w 25"/>
                <a:gd name="T39" fmla="*/ 1 h 105"/>
                <a:gd name="T40" fmla="*/ 25 w 25"/>
                <a:gd name="T41" fmla="*/ 2 h 105"/>
                <a:gd name="T42" fmla="*/ 25 w 25"/>
                <a:gd name="T43" fmla="*/ 1 h 105"/>
                <a:gd name="T44" fmla="*/ 25 w 25"/>
                <a:gd name="T45" fmla="*/ 1 h 105"/>
                <a:gd name="T46" fmla="*/ 15 w 25"/>
                <a:gd name="T47" fmla="*/ 1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105"/>
                <a:gd name="T74" fmla="*/ 25 w 25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105">
                  <a:moveTo>
                    <a:pt x="15" y="1"/>
                  </a:moveTo>
                  <a:lnTo>
                    <a:pt x="15" y="0"/>
                  </a:lnTo>
                  <a:lnTo>
                    <a:pt x="13" y="13"/>
                  </a:lnTo>
                  <a:lnTo>
                    <a:pt x="11" y="26"/>
                  </a:lnTo>
                  <a:lnTo>
                    <a:pt x="9" y="40"/>
                  </a:lnTo>
                  <a:lnTo>
                    <a:pt x="8" y="53"/>
                  </a:lnTo>
                  <a:lnTo>
                    <a:pt x="7" y="66"/>
                  </a:lnTo>
                  <a:lnTo>
                    <a:pt x="6" y="78"/>
                  </a:lnTo>
                  <a:lnTo>
                    <a:pt x="4" y="91"/>
                  </a:lnTo>
                  <a:lnTo>
                    <a:pt x="0" y="103"/>
                  </a:lnTo>
                  <a:lnTo>
                    <a:pt x="9" y="105"/>
                  </a:lnTo>
                  <a:lnTo>
                    <a:pt x="13" y="93"/>
                  </a:lnTo>
                  <a:lnTo>
                    <a:pt x="15" y="80"/>
                  </a:lnTo>
                  <a:lnTo>
                    <a:pt x="16" y="66"/>
                  </a:lnTo>
                  <a:lnTo>
                    <a:pt x="18" y="53"/>
                  </a:lnTo>
                  <a:lnTo>
                    <a:pt x="19" y="40"/>
                  </a:lnTo>
                  <a:lnTo>
                    <a:pt x="20" y="28"/>
                  </a:lnTo>
                  <a:lnTo>
                    <a:pt x="22" y="15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2" name="Freeform 8"/>
            <p:cNvSpPr>
              <a:spLocks noChangeAspect="1"/>
            </p:cNvSpPr>
            <p:nvPr/>
          </p:nvSpPr>
          <p:spPr bwMode="auto">
            <a:xfrm>
              <a:off x="2653" y="1859"/>
              <a:ext cx="14" cy="64"/>
            </a:xfrm>
            <a:custGeom>
              <a:avLst/>
              <a:gdLst>
                <a:gd name="T0" fmla="*/ 1 w 14"/>
                <a:gd name="T1" fmla="*/ 5 h 64"/>
                <a:gd name="T2" fmla="*/ 0 w 14"/>
                <a:gd name="T3" fmla="*/ 4 h 64"/>
                <a:gd name="T4" fmla="*/ 1 w 14"/>
                <a:gd name="T5" fmla="*/ 11 h 64"/>
                <a:gd name="T6" fmla="*/ 2 w 14"/>
                <a:gd name="T7" fmla="*/ 18 h 64"/>
                <a:gd name="T8" fmla="*/ 3 w 14"/>
                <a:gd name="T9" fmla="*/ 25 h 64"/>
                <a:gd name="T10" fmla="*/ 4 w 14"/>
                <a:gd name="T11" fmla="*/ 31 h 64"/>
                <a:gd name="T12" fmla="*/ 4 w 14"/>
                <a:gd name="T13" fmla="*/ 39 h 64"/>
                <a:gd name="T14" fmla="*/ 4 w 14"/>
                <a:gd name="T15" fmla="*/ 47 h 64"/>
                <a:gd name="T16" fmla="*/ 4 w 14"/>
                <a:gd name="T17" fmla="*/ 56 h 64"/>
                <a:gd name="T18" fmla="*/ 4 w 14"/>
                <a:gd name="T19" fmla="*/ 64 h 64"/>
                <a:gd name="T20" fmla="*/ 14 w 14"/>
                <a:gd name="T21" fmla="*/ 64 h 64"/>
                <a:gd name="T22" fmla="*/ 14 w 14"/>
                <a:gd name="T23" fmla="*/ 56 h 64"/>
                <a:gd name="T24" fmla="*/ 14 w 14"/>
                <a:gd name="T25" fmla="*/ 47 h 64"/>
                <a:gd name="T26" fmla="*/ 14 w 14"/>
                <a:gd name="T27" fmla="*/ 39 h 64"/>
                <a:gd name="T28" fmla="*/ 14 w 14"/>
                <a:gd name="T29" fmla="*/ 31 h 64"/>
                <a:gd name="T30" fmla="*/ 13 w 14"/>
                <a:gd name="T31" fmla="*/ 23 h 64"/>
                <a:gd name="T32" fmla="*/ 11 w 14"/>
                <a:gd name="T33" fmla="*/ 16 h 64"/>
                <a:gd name="T34" fmla="*/ 10 w 14"/>
                <a:gd name="T35" fmla="*/ 8 h 64"/>
                <a:gd name="T36" fmla="*/ 9 w 14"/>
                <a:gd name="T37" fmla="*/ 1 h 64"/>
                <a:gd name="T38" fmla="*/ 8 w 14"/>
                <a:gd name="T39" fmla="*/ 0 h 64"/>
                <a:gd name="T40" fmla="*/ 9 w 14"/>
                <a:gd name="T41" fmla="*/ 1 h 64"/>
                <a:gd name="T42" fmla="*/ 9 w 14"/>
                <a:gd name="T43" fmla="*/ 0 h 64"/>
                <a:gd name="T44" fmla="*/ 8 w 14"/>
                <a:gd name="T45" fmla="*/ 0 h 64"/>
                <a:gd name="T46" fmla="*/ 1 w 14"/>
                <a:gd name="T47" fmla="*/ 5 h 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"/>
                <a:gd name="T73" fmla="*/ 0 h 64"/>
                <a:gd name="T74" fmla="*/ 14 w 14"/>
                <a:gd name="T75" fmla="*/ 64 h 6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" h="64">
                  <a:moveTo>
                    <a:pt x="1" y="5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3" y="25"/>
                  </a:lnTo>
                  <a:lnTo>
                    <a:pt x="4" y="31"/>
                  </a:lnTo>
                  <a:lnTo>
                    <a:pt x="4" y="39"/>
                  </a:lnTo>
                  <a:lnTo>
                    <a:pt x="4" y="47"/>
                  </a:lnTo>
                  <a:lnTo>
                    <a:pt x="4" y="56"/>
                  </a:lnTo>
                  <a:lnTo>
                    <a:pt x="4" y="64"/>
                  </a:lnTo>
                  <a:lnTo>
                    <a:pt x="14" y="64"/>
                  </a:lnTo>
                  <a:lnTo>
                    <a:pt x="14" y="56"/>
                  </a:lnTo>
                  <a:lnTo>
                    <a:pt x="14" y="47"/>
                  </a:lnTo>
                  <a:lnTo>
                    <a:pt x="14" y="39"/>
                  </a:lnTo>
                  <a:lnTo>
                    <a:pt x="14" y="31"/>
                  </a:lnTo>
                  <a:lnTo>
                    <a:pt x="13" y="23"/>
                  </a:lnTo>
                  <a:lnTo>
                    <a:pt x="11" y="16"/>
                  </a:lnTo>
                  <a:lnTo>
                    <a:pt x="10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3" name="Freeform 9"/>
            <p:cNvSpPr>
              <a:spLocks noChangeAspect="1"/>
            </p:cNvSpPr>
            <p:nvPr/>
          </p:nvSpPr>
          <p:spPr bwMode="auto">
            <a:xfrm>
              <a:off x="2646" y="1843"/>
              <a:ext cx="15" cy="21"/>
            </a:xfrm>
            <a:custGeom>
              <a:avLst/>
              <a:gdLst>
                <a:gd name="T0" fmla="*/ 2 w 15"/>
                <a:gd name="T1" fmla="*/ 7 h 21"/>
                <a:gd name="T2" fmla="*/ 0 w 15"/>
                <a:gd name="T3" fmla="*/ 3 h 21"/>
                <a:gd name="T4" fmla="*/ 1 w 15"/>
                <a:gd name="T5" fmla="*/ 8 h 21"/>
                <a:gd name="T6" fmla="*/ 2 w 15"/>
                <a:gd name="T7" fmla="*/ 13 h 21"/>
                <a:gd name="T8" fmla="*/ 5 w 15"/>
                <a:gd name="T9" fmla="*/ 16 h 21"/>
                <a:gd name="T10" fmla="*/ 8 w 15"/>
                <a:gd name="T11" fmla="*/ 21 h 21"/>
                <a:gd name="T12" fmla="*/ 15 w 15"/>
                <a:gd name="T13" fmla="*/ 16 h 21"/>
                <a:gd name="T14" fmla="*/ 12 w 15"/>
                <a:gd name="T15" fmla="*/ 11 h 21"/>
                <a:gd name="T16" fmla="*/ 11 w 15"/>
                <a:gd name="T17" fmla="*/ 8 h 21"/>
                <a:gd name="T18" fmla="*/ 10 w 15"/>
                <a:gd name="T19" fmla="*/ 6 h 21"/>
                <a:gd name="T20" fmla="*/ 9 w 15"/>
                <a:gd name="T21" fmla="*/ 3 h 21"/>
                <a:gd name="T22" fmla="*/ 7 w 15"/>
                <a:gd name="T23" fmla="*/ 0 h 21"/>
                <a:gd name="T24" fmla="*/ 9 w 15"/>
                <a:gd name="T25" fmla="*/ 3 h 21"/>
                <a:gd name="T26" fmla="*/ 9 w 15"/>
                <a:gd name="T27" fmla="*/ 1 h 21"/>
                <a:gd name="T28" fmla="*/ 7 w 15"/>
                <a:gd name="T29" fmla="*/ 0 h 21"/>
                <a:gd name="T30" fmla="*/ 2 w 15"/>
                <a:gd name="T31" fmla="*/ 7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21"/>
                <a:gd name="T50" fmla="*/ 15 w 15"/>
                <a:gd name="T51" fmla="*/ 21 h 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21">
                  <a:moveTo>
                    <a:pt x="2" y="7"/>
                  </a:moveTo>
                  <a:lnTo>
                    <a:pt x="0" y="3"/>
                  </a:lnTo>
                  <a:lnTo>
                    <a:pt x="1" y="8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8" y="21"/>
                  </a:lnTo>
                  <a:lnTo>
                    <a:pt x="15" y="16"/>
                  </a:lnTo>
                  <a:lnTo>
                    <a:pt x="12" y="11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4" name="Freeform 10"/>
            <p:cNvSpPr>
              <a:spLocks noChangeAspect="1"/>
            </p:cNvSpPr>
            <p:nvPr/>
          </p:nvSpPr>
          <p:spPr bwMode="auto">
            <a:xfrm>
              <a:off x="2636" y="1831"/>
              <a:ext cx="17" cy="19"/>
            </a:xfrm>
            <a:custGeom>
              <a:avLst/>
              <a:gdLst>
                <a:gd name="T0" fmla="*/ 2 w 17"/>
                <a:gd name="T1" fmla="*/ 9 h 19"/>
                <a:gd name="T2" fmla="*/ 0 w 17"/>
                <a:gd name="T3" fmla="*/ 7 h 19"/>
                <a:gd name="T4" fmla="*/ 2 w 17"/>
                <a:gd name="T5" fmla="*/ 12 h 19"/>
                <a:gd name="T6" fmla="*/ 6 w 17"/>
                <a:gd name="T7" fmla="*/ 15 h 19"/>
                <a:gd name="T8" fmla="*/ 10 w 17"/>
                <a:gd name="T9" fmla="*/ 16 h 19"/>
                <a:gd name="T10" fmla="*/ 12 w 17"/>
                <a:gd name="T11" fmla="*/ 19 h 19"/>
                <a:gd name="T12" fmla="*/ 17 w 17"/>
                <a:gd name="T13" fmla="*/ 12 h 19"/>
                <a:gd name="T14" fmla="*/ 14 w 17"/>
                <a:gd name="T15" fmla="*/ 9 h 19"/>
                <a:gd name="T16" fmla="*/ 13 w 17"/>
                <a:gd name="T17" fmla="*/ 8 h 19"/>
                <a:gd name="T18" fmla="*/ 10 w 17"/>
                <a:gd name="T19" fmla="*/ 5 h 19"/>
                <a:gd name="T20" fmla="*/ 7 w 17"/>
                <a:gd name="T21" fmla="*/ 2 h 19"/>
                <a:gd name="T22" fmla="*/ 5 w 17"/>
                <a:gd name="T23" fmla="*/ 0 h 19"/>
                <a:gd name="T24" fmla="*/ 7 w 17"/>
                <a:gd name="T25" fmla="*/ 2 h 19"/>
                <a:gd name="T26" fmla="*/ 7 w 17"/>
                <a:gd name="T27" fmla="*/ 1 h 19"/>
                <a:gd name="T28" fmla="*/ 5 w 17"/>
                <a:gd name="T29" fmla="*/ 0 h 19"/>
                <a:gd name="T30" fmla="*/ 2 w 17"/>
                <a:gd name="T31" fmla="*/ 9 h 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9"/>
                <a:gd name="T50" fmla="*/ 17 w 17"/>
                <a:gd name="T51" fmla="*/ 19 h 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9">
                  <a:moveTo>
                    <a:pt x="2" y="9"/>
                  </a:moveTo>
                  <a:lnTo>
                    <a:pt x="0" y="7"/>
                  </a:lnTo>
                  <a:lnTo>
                    <a:pt x="2" y="12"/>
                  </a:lnTo>
                  <a:lnTo>
                    <a:pt x="6" y="15"/>
                  </a:lnTo>
                  <a:lnTo>
                    <a:pt x="10" y="16"/>
                  </a:lnTo>
                  <a:lnTo>
                    <a:pt x="12" y="19"/>
                  </a:lnTo>
                  <a:lnTo>
                    <a:pt x="17" y="12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" name="Freeform 11"/>
            <p:cNvSpPr>
              <a:spLocks noChangeAspect="1"/>
            </p:cNvSpPr>
            <p:nvPr/>
          </p:nvSpPr>
          <p:spPr bwMode="auto">
            <a:xfrm>
              <a:off x="2603" y="1812"/>
              <a:ext cx="38" cy="28"/>
            </a:xfrm>
            <a:custGeom>
              <a:avLst/>
              <a:gdLst>
                <a:gd name="T0" fmla="*/ 0 w 38"/>
                <a:gd name="T1" fmla="*/ 7 h 28"/>
                <a:gd name="T2" fmla="*/ 0 w 38"/>
                <a:gd name="T3" fmla="*/ 7 h 28"/>
                <a:gd name="T4" fmla="*/ 8 w 38"/>
                <a:gd name="T5" fmla="*/ 13 h 28"/>
                <a:gd name="T6" fmla="*/ 17 w 38"/>
                <a:gd name="T7" fmla="*/ 18 h 28"/>
                <a:gd name="T8" fmla="*/ 25 w 38"/>
                <a:gd name="T9" fmla="*/ 24 h 28"/>
                <a:gd name="T10" fmla="*/ 35 w 38"/>
                <a:gd name="T11" fmla="*/ 28 h 28"/>
                <a:gd name="T12" fmla="*/ 38 w 38"/>
                <a:gd name="T13" fmla="*/ 19 h 28"/>
                <a:gd name="T14" fmla="*/ 30 w 38"/>
                <a:gd name="T15" fmla="*/ 14 h 28"/>
                <a:gd name="T16" fmla="*/ 21 w 38"/>
                <a:gd name="T17" fmla="*/ 11 h 28"/>
                <a:gd name="T18" fmla="*/ 13 w 38"/>
                <a:gd name="T19" fmla="*/ 6 h 28"/>
                <a:gd name="T20" fmla="*/ 5 w 38"/>
                <a:gd name="T21" fmla="*/ 0 h 28"/>
                <a:gd name="T22" fmla="*/ 5 w 38"/>
                <a:gd name="T23" fmla="*/ 0 h 28"/>
                <a:gd name="T24" fmla="*/ 0 w 38"/>
                <a:gd name="T25" fmla="*/ 7 h 28"/>
                <a:gd name="T26" fmla="*/ 0 w 38"/>
                <a:gd name="T27" fmla="*/ 7 h 28"/>
                <a:gd name="T28" fmla="*/ 0 w 38"/>
                <a:gd name="T29" fmla="*/ 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8"/>
                <a:gd name="T47" fmla="*/ 38 w 38"/>
                <a:gd name="T48" fmla="*/ 28 h 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8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7" y="18"/>
                  </a:lnTo>
                  <a:lnTo>
                    <a:pt x="25" y="24"/>
                  </a:lnTo>
                  <a:lnTo>
                    <a:pt x="35" y="28"/>
                  </a:lnTo>
                  <a:lnTo>
                    <a:pt x="38" y="19"/>
                  </a:lnTo>
                  <a:lnTo>
                    <a:pt x="30" y="14"/>
                  </a:lnTo>
                  <a:lnTo>
                    <a:pt x="21" y="11"/>
                  </a:lnTo>
                  <a:lnTo>
                    <a:pt x="13" y="6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6" name="Freeform 12"/>
            <p:cNvSpPr>
              <a:spLocks noChangeAspect="1"/>
            </p:cNvSpPr>
            <p:nvPr/>
          </p:nvSpPr>
          <p:spPr bwMode="auto">
            <a:xfrm>
              <a:off x="2503" y="1773"/>
              <a:ext cx="105" cy="46"/>
            </a:xfrm>
            <a:custGeom>
              <a:avLst/>
              <a:gdLst>
                <a:gd name="T0" fmla="*/ 5 w 105"/>
                <a:gd name="T1" fmla="*/ 11 h 46"/>
                <a:gd name="T2" fmla="*/ 4 w 105"/>
                <a:gd name="T3" fmla="*/ 11 h 46"/>
                <a:gd name="T4" fmla="*/ 15 w 105"/>
                <a:gd name="T5" fmla="*/ 9 h 46"/>
                <a:gd name="T6" fmla="*/ 27 w 105"/>
                <a:gd name="T7" fmla="*/ 9 h 46"/>
                <a:gd name="T8" fmla="*/ 40 w 105"/>
                <a:gd name="T9" fmla="*/ 13 h 46"/>
                <a:gd name="T10" fmla="*/ 52 w 105"/>
                <a:gd name="T11" fmla="*/ 18 h 46"/>
                <a:gd name="T12" fmla="*/ 64 w 105"/>
                <a:gd name="T13" fmla="*/ 24 h 46"/>
                <a:gd name="T14" fmla="*/ 75 w 105"/>
                <a:gd name="T15" fmla="*/ 31 h 46"/>
                <a:gd name="T16" fmla="*/ 88 w 105"/>
                <a:gd name="T17" fmla="*/ 38 h 46"/>
                <a:gd name="T18" fmla="*/ 100 w 105"/>
                <a:gd name="T19" fmla="*/ 46 h 46"/>
                <a:gd name="T20" fmla="*/ 105 w 105"/>
                <a:gd name="T21" fmla="*/ 39 h 46"/>
                <a:gd name="T22" fmla="*/ 93 w 105"/>
                <a:gd name="T23" fmla="*/ 31 h 46"/>
                <a:gd name="T24" fmla="*/ 80 w 105"/>
                <a:gd name="T25" fmla="*/ 24 h 46"/>
                <a:gd name="T26" fmla="*/ 68 w 105"/>
                <a:gd name="T27" fmla="*/ 16 h 46"/>
                <a:gd name="T28" fmla="*/ 57 w 105"/>
                <a:gd name="T29" fmla="*/ 8 h 46"/>
                <a:gd name="T30" fmla="*/ 42 w 105"/>
                <a:gd name="T31" fmla="*/ 3 h 46"/>
                <a:gd name="T32" fmla="*/ 30 w 105"/>
                <a:gd name="T33" fmla="*/ 0 h 46"/>
                <a:gd name="T34" fmla="*/ 15 w 105"/>
                <a:gd name="T35" fmla="*/ 0 h 46"/>
                <a:gd name="T36" fmla="*/ 1 w 105"/>
                <a:gd name="T37" fmla="*/ 1 h 46"/>
                <a:gd name="T38" fmla="*/ 0 w 105"/>
                <a:gd name="T39" fmla="*/ 1 h 46"/>
                <a:gd name="T40" fmla="*/ 1 w 105"/>
                <a:gd name="T41" fmla="*/ 1 h 46"/>
                <a:gd name="T42" fmla="*/ 1 w 105"/>
                <a:gd name="T43" fmla="*/ 1 h 46"/>
                <a:gd name="T44" fmla="*/ 0 w 105"/>
                <a:gd name="T45" fmla="*/ 1 h 46"/>
                <a:gd name="T46" fmla="*/ 5 w 105"/>
                <a:gd name="T47" fmla="*/ 11 h 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5"/>
                <a:gd name="T73" fmla="*/ 0 h 46"/>
                <a:gd name="T74" fmla="*/ 105 w 105"/>
                <a:gd name="T75" fmla="*/ 46 h 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5" h="46">
                  <a:moveTo>
                    <a:pt x="5" y="11"/>
                  </a:moveTo>
                  <a:lnTo>
                    <a:pt x="4" y="11"/>
                  </a:lnTo>
                  <a:lnTo>
                    <a:pt x="15" y="9"/>
                  </a:lnTo>
                  <a:lnTo>
                    <a:pt x="27" y="9"/>
                  </a:lnTo>
                  <a:lnTo>
                    <a:pt x="40" y="13"/>
                  </a:lnTo>
                  <a:lnTo>
                    <a:pt x="52" y="18"/>
                  </a:lnTo>
                  <a:lnTo>
                    <a:pt x="64" y="24"/>
                  </a:lnTo>
                  <a:lnTo>
                    <a:pt x="75" y="31"/>
                  </a:lnTo>
                  <a:lnTo>
                    <a:pt x="88" y="38"/>
                  </a:lnTo>
                  <a:lnTo>
                    <a:pt x="100" y="46"/>
                  </a:lnTo>
                  <a:lnTo>
                    <a:pt x="105" y="39"/>
                  </a:lnTo>
                  <a:lnTo>
                    <a:pt x="93" y="31"/>
                  </a:lnTo>
                  <a:lnTo>
                    <a:pt x="80" y="24"/>
                  </a:lnTo>
                  <a:lnTo>
                    <a:pt x="68" y="16"/>
                  </a:lnTo>
                  <a:lnTo>
                    <a:pt x="57" y="8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7" name="Freeform 13"/>
            <p:cNvSpPr>
              <a:spLocks noChangeAspect="1"/>
            </p:cNvSpPr>
            <p:nvPr/>
          </p:nvSpPr>
          <p:spPr bwMode="auto">
            <a:xfrm>
              <a:off x="2453" y="1774"/>
              <a:ext cx="55" cy="37"/>
            </a:xfrm>
            <a:custGeom>
              <a:avLst/>
              <a:gdLst>
                <a:gd name="T0" fmla="*/ 3 w 55"/>
                <a:gd name="T1" fmla="*/ 37 h 37"/>
                <a:gd name="T2" fmla="*/ 4 w 55"/>
                <a:gd name="T3" fmla="*/ 37 h 37"/>
                <a:gd name="T4" fmla="*/ 55 w 55"/>
                <a:gd name="T5" fmla="*/ 10 h 37"/>
                <a:gd name="T6" fmla="*/ 50 w 55"/>
                <a:gd name="T7" fmla="*/ 0 h 37"/>
                <a:gd name="T8" fmla="*/ 0 w 55"/>
                <a:gd name="T9" fmla="*/ 27 h 37"/>
                <a:gd name="T10" fmla="*/ 1 w 55"/>
                <a:gd name="T11" fmla="*/ 27 h 37"/>
                <a:gd name="T12" fmla="*/ 3 w 55"/>
                <a:gd name="T13" fmla="*/ 37 h 37"/>
                <a:gd name="T14" fmla="*/ 3 w 55"/>
                <a:gd name="T15" fmla="*/ 37 h 37"/>
                <a:gd name="T16" fmla="*/ 4 w 55"/>
                <a:gd name="T17" fmla="*/ 37 h 37"/>
                <a:gd name="T18" fmla="*/ 3 w 55"/>
                <a:gd name="T19" fmla="*/ 37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37"/>
                <a:gd name="T32" fmla="*/ 55 w 55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37">
                  <a:moveTo>
                    <a:pt x="3" y="37"/>
                  </a:moveTo>
                  <a:lnTo>
                    <a:pt x="4" y="37"/>
                  </a:lnTo>
                  <a:lnTo>
                    <a:pt x="55" y="10"/>
                  </a:lnTo>
                  <a:lnTo>
                    <a:pt x="50" y="0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3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8" name="Freeform 14"/>
            <p:cNvSpPr>
              <a:spLocks noChangeAspect="1"/>
            </p:cNvSpPr>
            <p:nvPr/>
          </p:nvSpPr>
          <p:spPr bwMode="auto">
            <a:xfrm>
              <a:off x="2442" y="1801"/>
              <a:ext cx="14" cy="12"/>
            </a:xfrm>
            <a:custGeom>
              <a:avLst/>
              <a:gdLst>
                <a:gd name="T0" fmla="*/ 7 w 14"/>
                <a:gd name="T1" fmla="*/ 11 h 12"/>
                <a:gd name="T2" fmla="*/ 5 w 14"/>
                <a:gd name="T3" fmla="*/ 12 h 12"/>
                <a:gd name="T4" fmla="*/ 14 w 14"/>
                <a:gd name="T5" fmla="*/ 10 h 12"/>
                <a:gd name="T6" fmla="*/ 12 w 14"/>
                <a:gd name="T7" fmla="*/ 0 h 12"/>
                <a:gd name="T8" fmla="*/ 2 w 14"/>
                <a:gd name="T9" fmla="*/ 3 h 12"/>
                <a:gd name="T10" fmla="*/ 0 w 14"/>
                <a:gd name="T11" fmla="*/ 4 h 12"/>
                <a:gd name="T12" fmla="*/ 2 w 14"/>
                <a:gd name="T13" fmla="*/ 3 h 12"/>
                <a:gd name="T14" fmla="*/ 1 w 14"/>
                <a:gd name="T15" fmla="*/ 3 h 12"/>
                <a:gd name="T16" fmla="*/ 0 w 14"/>
                <a:gd name="T17" fmla="*/ 4 h 12"/>
                <a:gd name="T18" fmla="*/ 7 w 14"/>
                <a:gd name="T19" fmla="*/ 11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2"/>
                <a:gd name="T32" fmla="*/ 14 w 14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2">
                  <a:moveTo>
                    <a:pt x="7" y="11"/>
                  </a:moveTo>
                  <a:lnTo>
                    <a:pt x="5" y="12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9" name="Freeform 15"/>
            <p:cNvSpPr>
              <a:spLocks noChangeAspect="1"/>
            </p:cNvSpPr>
            <p:nvPr/>
          </p:nvSpPr>
          <p:spPr bwMode="auto">
            <a:xfrm>
              <a:off x="2412" y="1805"/>
              <a:ext cx="37" cy="33"/>
            </a:xfrm>
            <a:custGeom>
              <a:avLst/>
              <a:gdLst>
                <a:gd name="T0" fmla="*/ 5 w 37"/>
                <a:gd name="T1" fmla="*/ 33 h 33"/>
                <a:gd name="T2" fmla="*/ 8 w 37"/>
                <a:gd name="T3" fmla="*/ 32 h 33"/>
                <a:gd name="T4" fmla="*/ 37 w 37"/>
                <a:gd name="T5" fmla="*/ 7 h 33"/>
                <a:gd name="T6" fmla="*/ 30 w 37"/>
                <a:gd name="T7" fmla="*/ 0 h 33"/>
                <a:gd name="T8" fmla="*/ 0 w 37"/>
                <a:gd name="T9" fmla="*/ 25 h 33"/>
                <a:gd name="T10" fmla="*/ 3 w 37"/>
                <a:gd name="T11" fmla="*/ 23 h 33"/>
                <a:gd name="T12" fmla="*/ 5 w 37"/>
                <a:gd name="T13" fmla="*/ 33 h 33"/>
                <a:gd name="T14" fmla="*/ 6 w 37"/>
                <a:gd name="T15" fmla="*/ 33 h 33"/>
                <a:gd name="T16" fmla="*/ 8 w 37"/>
                <a:gd name="T17" fmla="*/ 32 h 33"/>
                <a:gd name="T18" fmla="*/ 5 w 37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"/>
                <a:gd name="T31" fmla="*/ 0 h 33"/>
                <a:gd name="T32" fmla="*/ 37 w 37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" h="33">
                  <a:moveTo>
                    <a:pt x="5" y="33"/>
                  </a:moveTo>
                  <a:lnTo>
                    <a:pt x="8" y="32"/>
                  </a:lnTo>
                  <a:lnTo>
                    <a:pt x="37" y="7"/>
                  </a:lnTo>
                  <a:lnTo>
                    <a:pt x="30" y="0"/>
                  </a:lnTo>
                  <a:lnTo>
                    <a:pt x="0" y="25"/>
                  </a:lnTo>
                  <a:lnTo>
                    <a:pt x="3" y="23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8" y="32"/>
                  </a:lnTo>
                  <a:lnTo>
                    <a:pt x="5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" name="Freeform 16"/>
            <p:cNvSpPr>
              <a:spLocks noChangeAspect="1"/>
            </p:cNvSpPr>
            <p:nvPr/>
          </p:nvSpPr>
          <p:spPr bwMode="auto">
            <a:xfrm>
              <a:off x="2391" y="1828"/>
              <a:ext cx="26" cy="29"/>
            </a:xfrm>
            <a:custGeom>
              <a:avLst/>
              <a:gdLst>
                <a:gd name="T0" fmla="*/ 10 w 26"/>
                <a:gd name="T1" fmla="*/ 28 h 29"/>
                <a:gd name="T2" fmla="*/ 10 w 26"/>
                <a:gd name="T3" fmla="*/ 29 h 29"/>
                <a:gd name="T4" fmla="*/ 12 w 26"/>
                <a:gd name="T5" fmla="*/ 22 h 29"/>
                <a:gd name="T6" fmla="*/ 16 w 26"/>
                <a:gd name="T7" fmla="*/ 16 h 29"/>
                <a:gd name="T8" fmla="*/ 20 w 26"/>
                <a:gd name="T9" fmla="*/ 13 h 29"/>
                <a:gd name="T10" fmla="*/ 26 w 26"/>
                <a:gd name="T11" fmla="*/ 10 h 29"/>
                <a:gd name="T12" fmla="*/ 24 w 26"/>
                <a:gd name="T13" fmla="*/ 0 h 29"/>
                <a:gd name="T14" fmla="*/ 16 w 26"/>
                <a:gd name="T15" fmla="*/ 4 h 29"/>
                <a:gd name="T16" fmla="*/ 9 w 26"/>
                <a:gd name="T17" fmla="*/ 9 h 29"/>
                <a:gd name="T18" fmla="*/ 3 w 26"/>
                <a:gd name="T19" fmla="*/ 17 h 29"/>
                <a:gd name="T20" fmla="*/ 0 w 26"/>
                <a:gd name="T21" fmla="*/ 26 h 29"/>
                <a:gd name="T22" fmla="*/ 0 w 26"/>
                <a:gd name="T23" fmla="*/ 28 h 29"/>
                <a:gd name="T24" fmla="*/ 0 w 26"/>
                <a:gd name="T25" fmla="*/ 26 h 29"/>
                <a:gd name="T26" fmla="*/ 0 w 26"/>
                <a:gd name="T27" fmla="*/ 26 h 29"/>
                <a:gd name="T28" fmla="*/ 0 w 26"/>
                <a:gd name="T29" fmla="*/ 28 h 29"/>
                <a:gd name="T30" fmla="*/ 10 w 26"/>
                <a:gd name="T31" fmla="*/ 28 h 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9"/>
                <a:gd name="T50" fmla="*/ 26 w 26"/>
                <a:gd name="T51" fmla="*/ 29 h 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9">
                  <a:moveTo>
                    <a:pt x="10" y="28"/>
                  </a:moveTo>
                  <a:lnTo>
                    <a:pt x="10" y="29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6" y="1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3" y="17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" name="Freeform 17"/>
            <p:cNvSpPr>
              <a:spLocks noChangeAspect="1"/>
            </p:cNvSpPr>
            <p:nvPr/>
          </p:nvSpPr>
          <p:spPr bwMode="auto">
            <a:xfrm>
              <a:off x="2390" y="1856"/>
              <a:ext cx="21" cy="97"/>
            </a:xfrm>
            <a:custGeom>
              <a:avLst/>
              <a:gdLst>
                <a:gd name="T0" fmla="*/ 21 w 21"/>
                <a:gd name="T1" fmla="*/ 94 h 97"/>
                <a:gd name="T2" fmla="*/ 21 w 21"/>
                <a:gd name="T3" fmla="*/ 95 h 97"/>
                <a:gd name="T4" fmla="*/ 20 w 21"/>
                <a:gd name="T5" fmla="*/ 85 h 97"/>
                <a:gd name="T6" fmla="*/ 19 w 21"/>
                <a:gd name="T7" fmla="*/ 72 h 97"/>
                <a:gd name="T8" fmla="*/ 17 w 21"/>
                <a:gd name="T9" fmla="*/ 60 h 97"/>
                <a:gd name="T10" fmla="*/ 14 w 21"/>
                <a:gd name="T11" fmla="*/ 48 h 97"/>
                <a:gd name="T12" fmla="*/ 12 w 21"/>
                <a:gd name="T13" fmla="*/ 36 h 97"/>
                <a:gd name="T14" fmla="*/ 11 w 21"/>
                <a:gd name="T15" fmla="*/ 24 h 97"/>
                <a:gd name="T16" fmla="*/ 10 w 21"/>
                <a:gd name="T17" fmla="*/ 13 h 97"/>
                <a:gd name="T18" fmla="*/ 11 w 21"/>
                <a:gd name="T19" fmla="*/ 0 h 97"/>
                <a:gd name="T20" fmla="*/ 1 w 21"/>
                <a:gd name="T21" fmla="*/ 0 h 97"/>
                <a:gd name="T22" fmla="*/ 0 w 21"/>
                <a:gd name="T23" fmla="*/ 13 h 97"/>
                <a:gd name="T24" fmla="*/ 1 w 21"/>
                <a:gd name="T25" fmla="*/ 24 h 97"/>
                <a:gd name="T26" fmla="*/ 2 w 21"/>
                <a:gd name="T27" fmla="*/ 39 h 97"/>
                <a:gd name="T28" fmla="*/ 5 w 21"/>
                <a:gd name="T29" fmla="*/ 50 h 97"/>
                <a:gd name="T30" fmla="*/ 7 w 21"/>
                <a:gd name="T31" fmla="*/ 62 h 97"/>
                <a:gd name="T32" fmla="*/ 10 w 21"/>
                <a:gd name="T33" fmla="*/ 74 h 97"/>
                <a:gd name="T34" fmla="*/ 11 w 21"/>
                <a:gd name="T35" fmla="*/ 85 h 97"/>
                <a:gd name="T36" fmla="*/ 12 w 21"/>
                <a:gd name="T37" fmla="*/ 95 h 97"/>
                <a:gd name="T38" fmla="*/ 12 w 21"/>
                <a:gd name="T39" fmla="*/ 97 h 97"/>
                <a:gd name="T40" fmla="*/ 12 w 21"/>
                <a:gd name="T41" fmla="*/ 95 h 97"/>
                <a:gd name="T42" fmla="*/ 12 w 21"/>
                <a:gd name="T43" fmla="*/ 95 h 97"/>
                <a:gd name="T44" fmla="*/ 12 w 21"/>
                <a:gd name="T45" fmla="*/ 97 h 97"/>
                <a:gd name="T46" fmla="*/ 21 w 21"/>
                <a:gd name="T47" fmla="*/ 94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"/>
                <a:gd name="T73" fmla="*/ 0 h 97"/>
                <a:gd name="T74" fmla="*/ 21 w 21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" h="97">
                  <a:moveTo>
                    <a:pt x="21" y="94"/>
                  </a:moveTo>
                  <a:lnTo>
                    <a:pt x="21" y="95"/>
                  </a:lnTo>
                  <a:lnTo>
                    <a:pt x="20" y="85"/>
                  </a:lnTo>
                  <a:lnTo>
                    <a:pt x="19" y="72"/>
                  </a:lnTo>
                  <a:lnTo>
                    <a:pt x="17" y="60"/>
                  </a:lnTo>
                  <a:lnTo>
                    <a:pt x="14" y="48"/>
                  </a:lnTo>
                  <a:lnTo>
                    <a:pt x="12" y="36"/>
                  </a:lnTo>
                  <a:lnTo>
                    <a:pt x="11" y="24"/>
                  </a:lnTo>
                  <a:lnTo>
                    <a:pt x="10" y="13"/>
                  </a:lnTo>
                  <a:lnTo>
                    <a:pt x="11" y="0"/>
                  </a:lnTo>
                  <a:lnTo>
                    <a:pt x="1" y="0"/>
                  </a:lnTo>
                  <a:lnTo>
                    <a:pt x="0" y="13"/>
                  </a:lnTo>
                  <a:lnTo>
                    <a:pt x="1" y="24"/>
                  </a:lnTo>
                  <a:lnTo>
                    <a:pt x="2" y="39"/>
                  </a:lnTo>
                  <a:lnTo>
                    <a:pt x="5" y="50"/>
                  </a:lnTo>
                  <a:lnTo>
                    <a:pt x="7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21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2" name="Freeform 18"/>
            <p:cNvSpPr>
              <a:spLocks noChangeAspect="1"/>
            </p:cNvSpPr>
            <p:nvPr/>
          </p:nvSpPr>
          <p:spPr bwMode="auto">
            <a:xfrm>
              <a:off x="2402" y="1950"/>
              <a:ext cx="25" cy="56"/>
            </a:xfrm>
            <a:custGeom>
              <a:avLst/>
              <a:gdLst>
                <a:gd name="T0" fmla="*/ 23 w 25"/>
                <a:gd name="T1" fmla="*/ 49 h 56"/>
                <a:gd name="T2" fmla="*/ 25 w 25"/>
                <a:gd name="T3" fmla="*/ 50 h 56"/>
                <a:gd name="T4" fmla="*/ 21 w 25"/>
                <a:gd name="T5" fmla="*/ 44 h 56"/>
                <a:gd name="T6" fmla="*/ 20 w 25"/>
                <a:gd name="T7" fmla="*/ 39 h 56"/>
                <a:gd name="T8" fmla="*/ 18 w 25"/>
                <a:gd name="T9" fmla="*/ 34 h 56"/>
                <a:gd name="T10" fmla="*/ 15 w 25"/>
                <a:gd name="T11" fmla="*/ 27 h 56"/>
                <a:gd name="T12" fmla="*/ 14 w 25"/>
                <a:gd name="T13" fmla="*/ 21 h 56"/>
                <a:gd name="T14" fmla="*/ 12 w 25"/>
                <a:gd name="T15" fmla="*/ 14 h 56"/>
                <a:gd name="T16" fmla="*/ 10 w 25"/>
                <a:gd name="T17" fmla="*/ 7 h 56"/>
                <a:gd name="T18" fmla="*/ 9 w 25"/>
                <a:gd name="T19" fmla="*/ 0 h 56"/>
                <a:gd name="T20" fmla="*/ 0 w 25"/>
                <a:gd name="T21" fmla="*/ 3 h 56"/>
                <a:gd name="T22" fmla="*/ 1 w 25"/>
                <a:gd name="T23" fmla="*/ 10 h 56"/>
                <a:gd name="T24" fmla="*/ 2 w 25"/>
                <a:gd name="T25" fmla="*/ 17 h 56"/>
                <a:gd name="T26" fmla="*/ 5 w 25"/>
                <a:gd name="T27" fmla="*/ 24 h 56"/>
                <a:gd name="T28" fmla="*/ 6 w 25"/>
                <a:gd name="T29" fmla="*/ 30 h 56"/>
                <a:gd name="T30" fmla="*/ 8 w 25"/>
                <a:gd name="T31" fmla="*/ 37 h 56"/>
                <a:gd name="T32" fmla="*/ 10 w 25"/>
                <a:gd name="T33" fmla="*/ 44 h 56"/>
                <a:gd name="T34" fmla="*/ 14 w 25"/>
                <a:gd name="T35" fmla="*/ 49 h 56"/>
                <a:gd name="T36" fmla="*/ 18 w 25"/>
                <a:gd name="T37" fmla="*/ 55 h 56"/>
                <a:gd name="T38" fmla="*/ 19 w 25"/>
                <a:gd name="T39" fmla="*/ 56 h 56"/>
                <a:gd name="T40" fmla="*/ 18 w 25"/>
                <a:gd name="T41" fmla="*/ 55 h 56"/>
                <a:gd name="T42" fmla="*/ 18 w 25"/>
                <a:gd name="T43" fmla="*/ 56 h 56"/>
                <a:gd name="T44" fmla="*/ 19 w 25"/>
                <a:gd name="T45" fmla="*/ 56 h 56"/>
                <a:gd name="T46" fmla="*/ 23 w 25"/>
                <a:gd name="T47" fmla="*/ 49 h 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56"/>
                <a:gd name="T74" fmla="*/ 25 w 25"/>
                <a:gd name="T75" fmla="*/ 56 h 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56">
                  <a:moveTo>
                    <a:pt x="23" y="49"/>
                  </a:moveTo>
                  <a:lnTo>
                    <a:pt x="25" y="50"/>
                  </a:lnTo>
                  <a:lnTo>
                    <a:pt x="21" y="44"/>
                  </a:lnTo>
                  <a:lnTo>
                    <a:pt x="20" y="39"/>
                  </a:lnTo>
                  <a:lnTo>
                    <a:pt x="18" y="34"/>
                  </a:lnTo>
                  <a:lnTo>
                    <a:pt x="15" y="27"/>
                  </a:lnTo>
                  <a:lnTo>
                    <a:pt x="14" y="21"/>
                  </a:lnTo>
                  <a:lnTo>
                    <a:pt x="12" y="14"/>
                  </a:lnTo>
                  <a:lnTo>
                    <a:pt x="10" y="7"/>
                  </a:lnTo>
                  <a:lnTo>
                    <a:pt x="9" y="0"/>
                  </a:lnTo>
                  <a:lnTo>
                    <a:pt x="0" y="3"/>
                  </a:lnTo>
                  <a:lnTo>
                    <a:pt x="1" y="10"/>
                  </a:lnTo>
                  <a:lnTo>
                    <a:pt x="2" y="17"/>
                  </a:lnTo>
                  <a:lnTo>
                    <a:pt x="5" y="24"/>
                  </a:lnTo>
                  <a:lnTo>
                    <a:pt x="6" y="30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4" y="49"/>
                  </a:lnTo>
                  <a:lnTo>
                    <a:pt x="18" y="55"/>
                  </a:lnTo>
                  <a:lnTo>
                    <a:pt x="19" y="56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9" y="56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3" name="Freeform 19"/>
            <p:cNvSpPr>
              <a:spLocks noChangeAspect="1"/>
            </p:cNvSpPr>
            <p:nvPr/>
          </p:nvSpPr>
          <p:spPr bwMode="auto">
            <a:xfrm>
              <a:off x="2421" y="1999"/>
              <a:ext cx="148" cy="27"/>
            </a:xfrm>
            <a:custGeom>
              <a:avLst/>
              <a:gdLst>
                <a:gd name="T0" fmla="*/ 143 w 148"/>
                <a:gd name="T1" fmla="*/ 13 h 27"/>
                <a:gd name="T2" fmla="*/ 146 w 148"/>
                <a:gd name="T3" fmla="*/ 11 h 27"/>
                <a:gd name="T4" fmla="*/ 128 w 148"/>
                <a:gd name="T5" fmla="*/ 14 h 27"/>
                <a:gd name="T6" fmla="*/ 109 w 148"/>
                <a:gd name="T7" fmla="*/ 15 h 27"/>
                <a:gd name="T8" fmla="*/ 90 w 148"/>
                <a:gd name="T9" fmla="*/ 17 h 27"/>
                <a:gd name="T10" fmla="*/ 72 w 148"/>
                <a:gd name="T11" fmla="*/ 17 h 27"/>
                <a:gd name="T12" fmla="*/ 54 w 148"/>
                <a:gd name="T13" fmla="*/ 15 h 27"/>
                <a:gd name="T14" fmla="*/ 36 w 148"/>
                <a:gd name="T15" fmla="*/ 13 h 27"/>
                <a:gd name="T16" fmla="*/ 21 w 148"/>
                <a:gd name="T17" fmla="*/ 7 h 27"/>
                <a:gd name="T18" fmla="*/ 4 w 148"/>
                <a:gd name="T19" fmla="*/ 0 h 27"/>
                <a:gd name="T20" fmla="*/ 0 w 148"/>
                <a:gd name="T21" fmla="*/ 7 h 27"/>
                <a:gd name="T22" fmla="*/ 16 w 148"/>
                <a:gd name="T23" fmla="*/ 16 h 27"/>
                <a:gd name="T24" fmla="*/ 34 w 148"/>
                <a:gd name="T25" fmla="*/ 22 h 27"/>
                <a:gd name="T26" fmla="*/ 52 w 148"/>
                <a:gd name="T27" fmla="*/ 25 h 27"/>
                <a:gd name="T28" fmla="*/ 72 w 148"/>
                <a:gd name="T29" fmla="*/ 27 h 27"/>
                <a:gd name="T30" fmla="*/ 90 w 148"/>
                <a:gd name="T31" fmla="*/ 27 h 27"/>
                <a:gd name="T32" fmla="*/ 109 w 148"/>
                <a:gd name="T33" fmla="*/ 25 h 27"/>
                <a:gd name="T34" fmla="*/ 128 w 148"/>
                <a:gd name="T35" fmla="*/ 23 h 27"/>
                <a:gd name="T36" fmla="*/ 146 w 148"/>
                <a:gd name="T37" fmla="*/ 21 h 27"/>
                <a:gd name="T38" fmla="*/ 148 w 148"/>
                <a:gd name="T39" fmla="*/ 20 h 27"/>
                <a:gd name="T40" fmla="*/ 146 w 148"/>
                <a:gd name="T41" fmla="*/ 21 h 27"/>
                <a:gd name="T42" fmla="*/ 147 w 148"/>
                <a:gd name="T43" fmla="*/ 21 h 27"/>
                <a:gd name="T44" fmla="*/ 148 w 148"/>
                <a:gd name="T45" fmla="*/ 20 h 27"/>
                <a:gd name="T46" fmla="*/ 143 w 148"/>
                <a:gd name="T47" fmla="*/ 13 h 2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"/>
                <a:gd name="T73" fmla="*/ 0 h 27"/>
                <a:gd name="T74" fmla="*/ 148 w 148"/>
                <a:gd name="T75" fmla="*/ 27 h 2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" h="27">
                  <a:moveTo>
                    <a:pt x="143" y="13"/>
                  </a:moveTo>
                  <a:lnTo>
                    <a:pt x="146" y="11"/>
                  </a:lnTo>
                  <a:lnTo>
                    <a:pt x="128" y="14"/>
                  </a:lnTo>
                  <a:lnTo>
                    <a:pt x="109" y="15"/>
                  </a:lnTo>
                  <a:lnTo>
                    <a:pt x="90" y="17"/>
                  </a:lnTo>
                  <a:lnTo>
                    <a:pt x="72" y="17"/>
                  </a:lnTo>
                  <a:lnTo>
                    <a:pt x="54" y="15"/>
                  </a:lnTo>
                  <a:lnTo>
                    <a:pt x="36" y="13"/>
                  </a:lnTo>
                  <a:lnTo>
                    <a:pt x="21" y="7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" y="16"/>
                  </a:lnTo>
                  <a:lnTo>
                    <a:pt x="34" y="22"/>
                  </a:lnTo>
                  <a:lnTo>
                    <a:pt x="52" y="25"/>
                  </a:lnTo>
                  <a:lnTo>
                    <a:pt x="72" y="27"/>
                  </a:lnTo>
                  <a:lnTo>
                    <a:pt x="90" y="27"/>
                  </a:lnTo>
                  <a:lnTo>
                    <a:pt x="109" y="25"/>
                  </a:lnTo>
                  <a:lnTo>
                    <a:pt x="128" y="23"/>
                  </a:lnTo>
                  <a:lnTo>
                    <a:pt x="146" y="21"/>
                  </a:lnTo>
                  <a:lnTo>
                    <a:pt x="148" y="20"/>
                  </a:lnTo>
                  <a:lnTo>
                    <a:pt x="146" y="21"/>
                  </a:lnTo>
                  <a:lnTo>
                    <a:pt x="147" y="21"/>
                  </a:lnTo>
                  <a:lnTo>
                    <a:pt x="148" y="2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4" name="Freeform 20"/>
            <p:cNvSpPr>
              <a:spLocks noChangeAspect="1"/>
            </p:cNvSpPr>
            <p:nvPr/>
          </p:nvSpPr>
          <p:spPr bwMode="auto">
            <a:xfrm>
              <a:off x="2564" y="1969"/>
              <a:ext cx="26" cy="50"/>
            </a:xfrm>
            <a:custGeom>
              <a:avLst/>
              <a:gdLst>
                <a:gd name="T0" fmla="*/ 17 w 26"/>
                <a:gd name="T1" fmla="*/ 4 h 50"/>
                <a:gd name="T2" fmla="*/ 18 w 26"/>
                <a:gd name="T3" fmla="*/ 0 h 50"/>
                <a:gd name="T4" fmla="*/ 13 w 26"/>
                <a:gd name="T5" fmla="*/ 6 h 50"/>
                <a:gd name="T6" fmla="*/ 11 w 26"/>
                <a:gd name="T7" fmla="*/ 13 h 50"/>
                <a:gd name="T8" fmla="*/ 10 w 26"/>
                <a:gd name="T9" fmla="*/ 19 h 50"/>
                <a:gd name="T10" fmla="*/ 9 w 26"/>
                <a:gd name="T11" fmla="*/ 25 h 50"/>
                <a:gd name="T12" fmla="*/ 7 w 26"/>
                <a:gd name="T13" fmla="*/ 31 h 50"/>
                <a:gd name="T14" fmla="*/ 5 w 26"/>
                <a:gd name="T15" fmla="*/ 36 h 50"/>
                <a:gd name="T16" fmla="*/ 4 w 26"/>
                <a:gd name="T17" fmla="*/ 39 h 50"/>
                <a:gd name="T18" fmla="*/ 0 w 26"/>
                <a:gd name="T19" fmla="*/ 43 h 50"/>
                <a:gd name="T20" fmla="*/ 5 w 26"/>
                <a:gd name="T21" fmla="*/ 50 h 50"/>
                <a:gd name="T22" fmla="*/ 11 w 26"/>
                <a:gd name="T23" fmla="*/ 46 h 50"/>
                <a:gd name="T24" fmla="*/ 14 w 26"/>
                <a:gd name="T25" fmla="*/ 40 h 50"/>
                <a:gd name="T26" fmla="*/ 17 w 26"/>
                <a:gd name="T27" fmla="*/ 33 h 50"/>
                <a:gd name="T28" fmla="*/ 18 w 26"/>
                <a:gd name="T29" fmla="*/ 27 h 50"/>
                <a:gd name="T30" fmla="*/ 19 w 26"/>
                <a:gd name="T31" fmla="*/ 21 h 50"/>
                <a:gd name="T32" fmla="*/ 20 w 26"/>
                <a:gd name="T33" fmla="*/ 15 h 50"/>
                <a:gd name="T34" fmla="*/ 23 w 26"/>
                <a:gd name="T35" fmla="*/ 11 h 50"/>
                <a:gd name="T36" fmla="*/ 25 w 26"/>
                <a:gd name="T37" fmla="*/ 5 h 50"/>
                <a:gd name="T38" fmla="*/ 26 w 26"/>
                <a:gd name="T39" fmla="*/ 1 h 50"/>
                <a:gd name="T40" fmla="*/ 25 w 26"/>
                <a:gd name="T41" fmla="*/ 5 h 50"/>
                <a:gd name="T42" fmla="*/ 26 w 26"/>
                <a:gd name="T43" fmla="*/ 4 h 50"/>
                <a:gd name="T44" fmla="*/ 26 w 26"/>
                <a:gd name="T45" fmla="*/ 1 h 50"/>
                <a:gd name="T46" fmla="*/ 17 w 26"/>
                <a:gd name="T47" fmla="*/ 4 h 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"/>
                <a:gd name="T73" fmla="*/ 0 h 50"/>
                <a:gd name="T74" fmla="*/ 26 w 26"/>
                <a:gd name="T75" fmla="*/ 50 h 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" h="50">
                  <a:moveTo>
                    <a:pt x="17" y="4"/>
                  </a:moveTo>
                  <a:lnTo>
                    <a:pt x="18" y="0"/>
                  </a:lnTo>
                  <a:lnTo>
                    <a:pt x="13" y="6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9" y="25"/>
                  </a:lnTo>
                  <a:lnTo>
                    <a:pt x="7" y="31"/>
                  </a:lnTo>
                  <a:lnTo>
                    <a:pt x="5" y="36"/>
                  </a:lnTo>
                  <a:lnTo>
                    <a:pt x="4" y="39"/>
                  </a:lnTo>
                  <a:lnTo>
                    <a:pt x="0" y="43"/>
                  </a:lnTo>
                  <a:lnTo>
                    <a:pt x="5" y="50"/>
                  </a:lnTo>
                  <a:lnTo>
                    <a:pt x="11" y="46"/>
                  </a:lnTo>
                  <a:lnTo>
                    <a:pt x="14" y="40"/>
                  </a:lnTo>
                  <a:lnTo>
                    <a:pt x="17" y="33"/>
                  </a:lnTo>
                  <a:lnTo>
                    <a:pt x="18" y="27"/>
                  </a:lnTo>
                  <a:lnTo>
                    <a:pt x="19" y="21"/>
                  </a:lnTo>
                  <a:lnTo>
                    <a:pt x="20" y="15"/>
                  </a:lnTo>
                  <a:lnTo>
                    <a:pt x="23" y="11"/>
                  </a:lnTo>
                  <a:lnTo>
                    <a:pt x="25" y="5"/>
                  </a:lnTo>
                  <a:lnTo>
                    <a:pt x="26" y="1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1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5" name="Freeform 21"/>
            <p:cNvSpPr>
              <a:spLocks noChangeAspect="1"/>
            </p:cNvSpPr>
            <p:nvPr/>
          </p:nvSpPr>
          <p:spPr bwMode="auto">
            <a:xfrm>
              <a:off x="2580" y="1932"/>
              <a:ext cx="17" cy="41"/>
            </a:xfrm>
            <a:custGeom>
              <a:avLst/>
              <a:gdLst>
                <a:gd name="T0" fmla="*/ 8 w 17"/>
                <a:gd name="T1" fmla="*/ 4 h 41"/>
                <a:gd name="T2" fmla="*/ 9 w 17"/>
                <a:gd name="T3" fmla="*/ 0 h 41"/>
                <a:gd name="T4" fmla="*/ 7 w 17"/>
                <a:gd name="T5" fmla="*/ 4 h 41"/>
                <a:gd name="T6" fmla="*/ 3 w 17"/>
                <a:gd name="T7" fmla="*/ 10 h 41"/>
                <a:gd name="T8" fmla="*/ 2 w 17"/>
                <a:gd name="T9" fmla="*/ 15 h 41"/>
                <a:gd name="T10" fmla="*/ 1 w 17"/>
                <a:gd name="T11" fmla="*/ 18 h 41"/>
                <a:gd name="T12" fmla="*/ 0 w 17"/>
                <a:gd name="T13" fmla="*/ 24 h 41"/>
                <a:gd name="T14" fmla="*/ 0 w 17"/>
                <a:gd name="T15" fmla="*/ 29 h 41"/>
                <a:gd name="T16" fmla="*/ 0 w 17"/>
                <a:gd name="T17" fmla="*/ 35 h 41"/>
                <a:gd name="T18" fmla="*/ 1 w 17"/>
                <a:gd name="T19" fmla="*/ 41 h 41"/>
                <a:gd name="T20" fmla="*/ 10 w 17"/>
                <a:gd name="T21" fmla="*/ 38 h 41"/>
                <a:gd name="T22" fmla="*/ 9 w 17"/>
                <a:gd name="T23" fmla="*/ 35 h 41"/>
                <a:gd name="T24" fmla="*/ 9 w 17"/>
                <a:gd name="T25" fmla="*/ 29 h 41"/>
                <a:gd name="T26" fmla="*/ 9 w 17"/>
                <a:gd name="T27" fmla="*/ 24 h 41"/>
                <a:gd name="T28" fmla="*/ 10 w 17"/>
                <a:gd name="T29" fmla="*/ 21 h 41"/>
                <a:gd name="T30" fmla="*/ 11 w 17"/>
                <a:gd name="T31" fmla="*/ 17 h 41"/>
                <a:gd name="T32" fmla="*/ 13 w 17"/>
                <a:gd name="T33" fmla="*/ 12 h 41"/>
                <a:gd name="T34" fmla="*/ 14 w 17"/>
                <a:gd name="T35" fmla="*/ 9 h 41"/>
                <a:gd name="T36" fmla="*/ 16 w 17"/>
                <a:gd name="T37" fmla="*/ 5 h 41"/>
                <a:gd name="T38" fmla="*/ 17 w 17"/>
                <a:gd name="T39" fmla="*/ 2 h 41"/>
                <a:gd name="T40" fmla="*/ 16 w 17"/>
                <a:gd name="T41" fmla="*/ 5 h 41"/>
                <a:gd name="T42" fmla="*/ 17 w 17"/>
                <a:gd name="T43" fmla="*/ 4 h 41"/>
                <a:gd name="T44" fmla="*/ 17 w 17"/>
                <a:gd name="T45" fmla="*/ 2 h 41"/>
                <a:gd name="T46" fmla="*/ 8 w 17"/>
                <a:gd name="T47" fmla="*/ 4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"/>
                <a:gd name="T73" fmla="*/ 0 h 41"/>
                <a:gd name="T74" fmla="*/ 17 w 17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" h="41">
                  <a:moveTo>
                    <a:pt x="8" y="4"/>
                  </a:moveTo>
                  <a:lnTo>
                    <a:pt x="9" y="0"/>
                  </a:lnTo>
                  <a:lnTo>
                    <a:pt x="7" y="4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1" y="41"/>
                  </a:lnTo>
                  <a:lnTo>
                    <a:pt x="10" y="38"/>
                  </a:lnTo>
                  <a:lnTo>
                    <a:pt x="9" y="35"/>
                  </a:lnTo>
                  <a:lnTo>
                    <a:pt x="9" y="29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1" y="17"/>
                  </a:lnTo>
                  <a:lnTo>
                    <a:pt x="13" y="12"/>
                  </a:lnTo>
                  <a:lnTo>
                    <a:pt x="14" y="9"/>
                  </a:lnTo>
                  <a:lnTo>
                    <a:pt x="16" y="5"/>
                  </a:lnTo>
                  <a:lnTo>
                    <a:pt x="17" y="2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6" name="Freeform 22"/>
            <p:cNvSpPr>
              <a:spLocks noChangeAspect="1"/>
            </p:cNvSpPr>
            <p:nvPr/>
          </p:nvSpPr>
          <p:spPr bwMode="auto">
            <a:xfrm>
              <a:off x="2577" y="1871"/>
              <a:ext cx="20" cy="65"/>
            </a:xfrm>
            <a:custGeom>
              <a:avLst/>
              <a:gdLst>
                <a:gd name="T0" fmla="*/ 0 w 20"/>
                <a:gd name="T1" fmla="*/ 6 h 65"/>
                <a:gd name="T2" fmla="*/ 0 w 20"/>
                <a:gd name="T3" fmla="*/ 7 h 65"/>
                <a:gd name="T4" fmla="*/ 4 w 20"/>
                <a:gd name="T5" fmla="*/ 12 h 65"/>
                <a:gd name="T6" fmla="*/ 6 w 20"/>
                <a:gd name="T7" fmla="*/ 18 h 65"/>
                <a:gd name="T8" fmla="*/ 9 w 20"/>
                <a:gd name="T9" fmla="*/ 25 h 65"/>
                <a:gd name="T10" fmla="*/ 9 w 20"/>
                <a:gd name="T11" fmla="*/ 32 h 65"/>
                <a:gd name="T12" fmla="*/ 10 w 20"/>
                <a:gd name="T13" fmla="*/ 39 h 65"/>
                <a:gd name="T14" fmla="*/ 10 w 20"/>
                <a:gd name="T15" fmla="*/ 47 h 65"/>
                <a:gd name="T16" fmla="*/ 10 w 20"/>
                <a:gd name="T17" fmla="*/ 56 h 65"/>
                <a:gd name="T18" fmla="*/ 11 w 20"/>
                <a:gd name="T19" fmla="*/ 65 h 65"/>
                <a:gd name="T20" fmla="*/ 20 w 20"/>
                <a:gd name="T21" fmla="*/ 63 h 65"/>
                <a:gd name="T22" fmla="*/ 19 w 20"/>
                <a:gd name="T23" fmla="*/ 56 h 65"/>
                <a:gd name="T24" fmla="*/ 19 w 20"/>
                <a:gd name="T25" fmla="*/ 47 h 65"/>
                <a:gd name="T26" fmla="*/ 19 w 20"/>
                <a:gd name="T27" fmla="*/ 39 h 65"/>
                <a:gd name="T28" fmla="*/ 18 w 20"/>
                <a:gd name="T29" fmla="*/ 32 h 65"/>
                <a:gd name="T30" fmla="*/ 18 w 20"/>
                <a:gd name="T31" fmla="*/ 22 h 65"/>
                <a:gd name="T32" fmla="*/ 16 w 20"/>
                <a:gd name="T33" fmla="*/ 15 h 65"/>
                <a:gd name="T34" fmla="*/ 13 w 20"/>
                <a:gd name="T35" fmla="*/ 7 h 65"/>
                <a:gd name="T36" fmla="*/ 7 w 20"/>
                <a:gd name="T37" fmla="*/ 0 h 65"/>
                <a:gd name="T38" fmla="*/ 7 w 20"/>
                <a:gd name="T39" fmla="*/ 1 h 65"/>
                <a:gd name="T40" fmla="*/ 0 w 20"/>
                <a:gd name="T41" fmla="*/ 6 h 65"/>
                <a:gd name="T42" fmla="*/ 0 w 20"/>
                <a:gd name="T43" fmla="*/ 6 h 65"/>
                <a:gd name="T44" fmla="*/ 0 w 20"/>
                <a:gd name="T45" fmla="*/ 7 h 65"/>
                <a:gd name="T46" fmla="*/ 0 w 20"/>
                <a:gd name="T47" fmla="*/ 6 h 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65"/>
                <a:gd name="T74" fmla="*/ 20 w 20"/>
                <a:gd name="T75" fmla="*/ 65 h 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65">
                  <a:moveTo>
                    <a:pt x="0" y="6"/>
                  </a:moveTo>
                  <a:lnTo>
                    <a:pt x="0" y="7"/>
                  </a:lnTo>
                  <a:lnTo>
                    <a:pt x="4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9" y="32"/>
                  </a:lnTo>
                  <a:lnTo>
                    <a:pt x="10" y="39"/>
                  </a:lnTo>
                  <a:lnTo>
                    <a:pt x="10" y="47"/>
                  </a:lnTo>
                  <a:lnTo>
                    <a:pt x="10" y="56"/>
                  </a:lnTo>
                  <a:lnTo>
                    <a:pt x="11" y="65"/>
                  </a:lnTo>
                  <a:lnTo>
                    <a:pt x="20" y="63"/>
                  </a:lnTo>
                  <a:lnTo>
                    <a:pt x="19" y="56"/>
                  </a:lnTo>
                  <a:lnTo>
                    <a:pt x="19" y="47"/>
                  </a:lnTo>
                  <a:lnTo>
                    <a:pt x="19" y="39"/>
                  </a:lnTo>
                  <a:lnTo>
                    <a:pt x="18" y="32"/>
                  </a:lnTo>
                  <a:lnTo>
                    <a:pt x="18" y="22"/>
                  </a:lnTo>
                  <a:lnTo>
                    <a:pt x="16" y="15"/>
                  </a:lnTo>
                  <a:lnTo>
                    <a:pt x="13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7" name="Freeform 23"/>
            <p:cNvSpPr>
              <a:spLocks noChangeAspect="1"/>
            </p:cNvSpPr>
            <p:nvPr/>
          </p:nvSpPr>
          <p:spPr bwMode="auto">
            <a:xfrm>
              <a:off x="2573" y="1863"/>
              <a:ext cx="11" cy="14"/>
            </a:xfrm>
            <a:custGeom>
              <a:avLst/>
              <a:gdLst>
                <a:gd name="T0" fmla="*/ 3 w 11"/>
                <a:gd name="T1" fmla="*/ 9 h 14"/>
                <a:gd name="T2" fmla="*/ 0 w 11"/>
                <a:gd name="T3" fmla="*/ 7 h 14"/>
                <a:gd name="T4" fmla="*/ 1 w 11"/>
                <a:gd name="T5" fmla="*/ 8 h 14"/>
                <a:gd name="T6" fmla="*/ 1 w 11"/>
                <a:gd name="T7" fmla="*/ 10 h 14"/>
                <a:gd name="T8" fmla="*/ 3 w 11"/>
                <a:gd name="T9" fmla="*/ 12 h 14"/>
                <a:gd name="T10" fmla="*/ 4 w 11"/>
                <a:gd name="T11" fmla="*/ 14 h 14"/>
                <a:gd name="T12" fmla="*/ 11 w 11"/>
                <a:gd name="T13" fmla="*/ 9 h 14"/>
                <a:gd name="T14" fmla="*/ 10 w 11"/>
                <a:gd name="T15" fmla="*/ 7 h 14"/>
                <a:gd name="T16" fmla="*/ 10 w 11"/>
                <a:gd name="T17" fmla="*/ 6 h 14"/>
                <a:gd name="T18" fmla="*/ 10 w 11"/>
                <a:gd name="T19" fmla="*/ 6 h 14"/>
                <a:gd name="T20" fmla="*/ 9 w 11"/>
                <a:gd name="T21" fmla="*/ 2 h 14"/>
                <a:gd name="T22" fmla="*/ 5 w 11"/>
                <a:gd name="T23" fmla="*/ 0 h 14"/>
                <a:gd name="T24" fmla="*/ 9 w 11"/>
                <a:gd name="T25" fmla="*/ 2 h 14"/>
                <a:gd name="T26" fmla="*/ 8 w 11"/>
                <a:gd name="T27" fmla="*/ 1 h 14"/>
                <a:gd name="T28" fmla="*/ 5 w 11"/>
                <a:gd name="T29" fmla="*/ 0 h 14"/>
                <a:gd name="T30" fmla="*/ 3 w 11"/>
                <a:gd name="T31" fmla="*/ 9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4"/>
                <a:gd name="T50" fmla="*/ 11 w 11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4">
                  <a:moveTo>
                    <a:pt x="3" y="9"/>
                  </a:move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4" y="14"/>
                  </a:lnTo>
                  <a:lnTo>
                    <a:pt x="11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9" y="2"/>
                  </a:lnTo>
                  <a:lnTo>
                    <a:pt x="5" y="0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8" name="Freeform 24"/>
            <p:cNvSpPr>
              <a:spLocks noChangeAspect="1"/>
            </p:cNvSpPr>
            <p:nvPr/>
          </p:nvSpPr>
          <p:spPr bwMode="auto">
            <a:xfrm>
              <a:off x="2557" y="1857"/>
              <a:ext cx="21" cy="15"/>
            </a:xfrm>
            <a:custGeom>
              <a:avLst/>
              <a:gdLst>
                <a:gd name="T0" fmla="*/ 1 w 21"/>
                <a:gd name="T1" fmla="*/ 9 h 15"/>
                <a:gd name="T2" fmla="*/ 0 w 21"/>
                <a:gd name="T3" fmla="*/ 9 h 15"/>
                <a:gd name="T4" fmla="*/ 19 w 21"/>
                <a:gd name="T5" fmla="*/ 15 h 15"/>
                <a:gd name="T6" fmla="*/ 21 w 21"/>
                <a:gd name="T7" fmla="*/ 6 h 15"/>
                <a:gd name="T8" fmla="*/ 3 w 21"/>
                <a:gd name="T9" fmla="*/ 0 h 15"/>
                <a:gd name="T10" fmla="*/ 1 w 21"/>
                <a:gd name="T11" fmla="*/ 0 h 15"/>
                <a:gd name="T12" fmla="*/ 3 w 21"/>
                <a:gd name="T13" fmla="*/ 0 h 15"/>
                <a:gd name="T14" fmla="*/ 3 w 21"/>
                <a:gd name="T15" fmla="*/ 0 h 15"/>
                <a:gd name="T16" fmla="*/ 1 w 21"/>
                <a:gd name="T17" fmla="*/ 0 h 15"/>
                <a:gd name="T18" fmla="*/ 1 w 21"/>
                <a:gd name="T19" fmla="*/ 9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5"/>
                <a:gd name="T32" fmla="*/ 21 w 21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5">
                  <a:moveTo>
                    <a:pt x="1" y="9"/>
                  </a:moveTo>
                  <a:lnTo>
                    <a:pt x="0" y="9"/>
                  </a:lnTo>
                  <a:lnTo>
                    <a:pt x="19" y="15"/>
                  </a:lnTo>
                  <a:lnTo>
                    <a:pt x="21" y="6"/>
                  </a:lnTo>
                  <a:lnTo>
                    <a:pt x="3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9" name="Freeform 25"/>
            <p:cNvSpPr>
              <a:spLocks noChangeAspect="1"/>
            </p:cNvSpPr>
            <p:nvPr/>
          </p:nvSpPr>
          <p:spPr bwMode="auto">
            <a:xfrm>
              <a:off x="2548" y="1857"/>
              <a:ext cx="10" cy="9"/>
            </a:xfrm>
            <a:custGeom>
              <a:avLst/>
              <a:gdLst>
                <a:gd name="T0" fmla="*/ 0 w 10"/>
                <a:gd name="T1" fmla="*/ 9 h 9"/>
                <a:gd name="T2" fmla="*/ 1 w 10"/>
                <a:gd name="T3" fmla="*/ 9 h 9"/>
                <a:gd name="T4" fmla="*/ 5 w 10"/>
                <a:gd name="T5" fmla="*/ 9 h 9"/>
                <a:gd name="T6" fmla="*/ 7 w 10"/>
                <a:gd name="T7" fmla="*/ 9 h 9"/>
                <a:gd name="T8" fmla="*/ 8 w 10"/>
                <a:gd name="T9" fmla="*/ 9 h 9"/>
                <a:gd name="T10" fmla="*/ 10 w 10"/>
                <a:gd name="T11" fmla="*/ 9 h 9"/>
                <a:gd name="T12" fmla="*/ 10 w 10"/>
                <a:gd name="T13" fmla="*/ 0 h 9"/>
                <a:gd name="T14" fmla="*/ 8 w 10"/>
                <a:gd name="T15" fmla="*/ 0 h 9"/>
                <a:gd name="T16" fmla="*/ 7 w 10"/>
                <a:gd name="T17" fmla="*/ 0 h 9"/>
                <a:gd name="T18" fmla="*/ 5 w 10"/>
                <a:gd name="T19" fmla="*/ 0 h 9"/>
                <a:gd name="T20" fmla="*/ 3 w 10"/>
                <a:gd name="T21" fmla="*/ 0 h 9"/>
                <a:gd name="T22" fmla="*/ 5 w 10"/>
                <a:gd name="T23" fmla="*/ 0 h 9"/>
                <a:gd name="T24" fmla="*/ 0 w 10"/>
                <a:gd name="T25" fmla="*/ 9 h 9"/>
                <a:gd name="T26" fmla="*/ 1 w 10"/>
                <a:gd name="T27" fmla="*/ 9 h 9"/>
                <a:gd name="T28" fmla="*/ 1 w 10"/>
                <a:gd name="T29" fmla="*/ 9 h 9"/>
                <a:gd name="T30" fmla="*/ 0 w 10"/>
                <a:gd name="T31" fmla="*/ 9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"/>
                <a:gd name="T49" fmla="*/ 0 h 9"/>
                <a:gd name="T50" fmla="*/ 10 w 10"/>
                <a:gd name="T51" fmla="*/ 9 h 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" h="9">
                  <a:moveTo>
                    <a:pt x="0" y="9"/>
                  </a:moveTo>
                  <a:lnTo>
                    <a:pt x="1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0" name="Freeform 26"/>
            <p:cNvSpPr>
              <a:spLocks noChangeAspect="1"/>
            </p:cNvSpPr>
            <p:nvPr/>
          </p:nvSpPr>
          <p:spPr bwMode="auto">
            <a:xfrm>
              <a:off x="2484" y="1852"/>
              <a:ext cx="69" cy="18"/>
            </a:xfrm>
            <a:custGeom>
              <a:avLst/>
              <a:gdLst>
                <a:gd name="T0" fmla="*/ 5 w 69"/>
                <a:gd name="T1" fmla="*/ 18 h 18"/>
                <a:gd name="T2" fmla="*/ 5 w 69"/>
                <a:gd name="T3" fmla="*/ 17 h 18"/>
                <a:gd name="T4" fmla="*/ 11 w 69"/>
                <a:gd name="T5" fmla="*/ 14 h 18"/>
                <a:gd name="T6" fmla="*/ 19 w 69"/>
                <a:gd name="T7" fmla="*/ 12 h 18"/>
                <a:gd name="T8" fmla="*/ 27 w 69"/>
                <a:gd name="T9" fmla="*/ 11 h 18"/>
                <a:gd name="T10" fmla="*/ 36 w 69"/>
                <a:gd name="T11" fmla="*/ 10 h 18"/>
                <a:gd name="T12" fmla="*/ 44 w 69"/>
                <a:gd name="T13" fmla="*/ 10 h 18"/>
                <a:gd name="T14" fmla="*/ 51 w 69"/>
                <a:gd name="T15" fmla="*/ 11 h 18"/>
                <a:gd name="T16" fmla="*/ 58 w 69"/>
                <a:gd name="T17" fmla="*/ 12 h 18"/>
                <a:gd name="T18" fmla="*/ 64 w 69"/>
                <a:gd name="T19" fmla="*/ 14 h 18"/>
                <a:gd name="T20" fmla="*/ 69 w 69"/>
                <a:gd name="T21" fmla="*/ 5 h 18"/>
                <a:gd name="T22" fmla="*/ 60 w 69"/>
                <a:gd name="T23" fmla="*/ 2 h 18"/>
                <a:gd name="T24" fmla="*/ 53 w 69"/>
                <a:gd name="T25" fmla="*/ 1 h 18"/>
                <a:gd name="T26" fmla="*/ 44 w 69"/>
                <a:gd name="T27" fmla="*/ 0 h 18"/>
                <a:gd name="T28" fmla="*/ 36 w 69"/>
                <a:gd name="T29" fmla="*/ 0 h 18"/>
                <a:gd name="T30" fmla="*/ 25 w 69"/>
                <a:gd name="T31" fmla="*/ 1 h 18"/>
                <a:gd name="T32" fmla="*/ 17 w 69"/>
                <a:gd name="T33" fmla="*/ 2 h 18"/>
                <a:gd name="T34" fmla="*/ 9 w 69"/>
                <a:gd name="T35" fmla="*/ 5 h 18"/>
                <a:gd name="T36" fmla="*/ 0 w 69"/>
                <a:gd name="T37" fmla="*/ 10 h 18"/>
                <a:gd name="T38" fmla="*/ 0 w 69"/>
                <a:gd name="T39" fmla="*/ 8 h 18"/>
                <a:gd name="T40" fmla="*/ 5 w 69"/>
                <a:gd name="T41" fmla="*/ 18 h 18"/>
                <a:gd name="T42" fmla="*/ 5 w 69"/>
                <a:gd name="T43" fmla="*/ 18 h 18"/>
                <a:gd name="T44" fmla="*/ 5 w 69"/>
                <a:gd name="T45" fmla="*/ 17 h 18"/>
                <a:gd name="T46" fmla="*/ 5 w 69"/>
                <a:gd name="T47" fmla="*/ 18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9"/>
                <a:gd name="T73" fmla="*/ 0 h 18"/>
                <a:gd name="T74" fmla="*/ 69 w 69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9" h="18">
                  <a:moveTo>
                    <a:pt x="5" y="18"/>
                  </a:moveTo>
                  <a:lnTo>
                    <a:pt x="5" y="17"/>
                  </a:lnTo>
                  <a:lnTo>
                    <a:pt x="11" y="14"/>
                  </a:lnTo>
                  <a:lnTo>
                    <a:pt x="19" y="12"/>
                  </a:lnTo>
                  <a:lnTo>
                    <a:pt x="27" y="11"/>
                  </a:lnTo>
                  <a:lnTo>
                    <a:pt x="36" y="10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2"/>
                  </a:lnTo>
                  <a:lnTo>
                    <a:pt x="64" y="14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5" y="1"/>
                  </a:lnTo>
                  <a:lnTo>
                    <a:pt x="17" y="2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1" name="Freeform 27"/>
            <p:cNvSpPr>
              <a:spLocks noChangeAspect="1"/>
            </p:cNvSpPr>
            <p:nvPr/>
          </p:nvSpPr>
          <p:spPr bwMode="auto">
            <a:xfrm>
              <a:off x="2471" y="1860"/>
              <a:ext cx="18" cy="15"/>
            </a:xfrm>
            <a:custGeom>
              <a:avLst/>
              <a:gdLst>
                <a:gd name="T0" fmla="*/ 10 w 18"/>
                <a:gd name="T1" fmla="*/ 11 h 15"/>
                <a:gd name="T2" fmla="*/ 7 w 18"/>
                <a:gd name="T3" fmla="*/ 15 h 15"/>
                <a:gd name="T4" fmla="*/ 10 w 18"/>
                <a:gd name="T5" fmla="*/ 13 h 15"/>
                <a:gd name="T6" fmla="*/ 12 w 18"/>
                <a:gd name="T7" fmla="*/ 11 h 15"/>
                <a:gd name="T8" fmla="*/ 13 w 18"/>
                <a:gd name="T9" fmla="*/ 11 h 15"/>
                <a:gd name="T10" fmla="*/ 18 w 18"/>
                <a:gd name="T11" fmla="*/ 10 h 15"/>
                <a:gd name="T12" fmla="*/ 13 w 18"/>
                <a:gd name="T13" fmla="*/ 0 h 15"/>
                <a:gd name="T14" fmla="*/ 11 w 18"/>
                <a:gd name="T15" fmla="*/ 2 h 15"/>
                <a:gd name="T16" fmla="*/ 7 w 18"/>
                <a:gd name="T17" fmla="*/ 4 h 15"/>
                <a:gd name="T18" fmla="*/ 5 w 18"/>
                <a:gd name="T19" fmla="*/ 6 h 15"/>
                <a:gd name="T20" fmla="*/ 3 w 18"/>
                <a:gd name="T21" fmla="*/ 7 h 15"/>
                <a:gd name="T22" fmla="*/ 0 w 18"/>
                <a:gd name="T23" fmla="*/ 11 h 15"/>
                <a:gd name="T24" fmla="*/ 3 w 18"/>
                <a:gd name="T25" fmla="*/ 7 h 15"/>
                <a:gd name="T26" fmla="*/ 0 w 18"/>
                <a:gd name="T27" fmla="*/ 9 h 15"/>
                <a:gd name="T28" fmla="*/ 0 w 18"/>
                <a:gd name="T29" fmla="*/ 11 h 15"/>
                <a:gd name="T30" fmla="*/ 10 w 18"/>
                <a:gd name="T31" fmla="*/ 11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"/>
                <a:gd name="T49" fmla="*/ 0 h 15"/>
                <a:gd name="T50" fmla="*/ 18 w 18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" h="15">
                  <a:moveTo>
                    <a:pt x="10" y="11"/>
                  </a:moveTo>
                  <a:lnTo>
                    <a:pt x="7" y="15"/>
                  </a:lnTo>
                  <a:lnTo>
                    <a:pt x="10" y="13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8" y="1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2" name="Freeform 28"/>
            <p:cNvSpPr>
              <a:spLocks noChangeAspect="1"/>
            </p:cNvSpPr>
            <p:nvPr/>
          </p:nvSpPr>
          <p:spPr bwMode="auto">
            <a:xfrm>
              <a:off x="2471" y="1871"/>
              <a:ext cx="14" cy="65"/>
            </a:xfrm>
            <a:custGeom>
              <a:avLst/>
              <a:gdLst>
                <a:gd name="T0" fmla="*/ 11 w 14"/>
                <a:gd name="T1" fmla="*/ 56 h 65"/>
                <a:gd name="T2" fmla="*/ 14 w 14"/>
                <a:gd name="T3" fmla="*/ 60 h 65"/>
                <a:gd name="T4" fmla="*/ 10 w 14"/>
                <a:gd name="T5" fmla="*/ 0 h 65"/>
                <a:gd name="T6" fmla="*/ 0 w 14"/>
                <a:gd name="T7" fmla="*/ 0 h 65"/>
                <a:gd name="T8" fmla="*/ 5 w 14"/>
                <a:gd name="T9" fmla="*/ 60 h 65"/>
                <a:gd name="T10" fmla="*/ 9 w 14"/>
                <a:gd name="T11" fmla="*/ 65 h 65"/>
                <a:gd name="T12" fmla="*/ 5 w 14"/>
                <a:gd name="T13" fmla="*/ 60 h 65"/>
                <a:gd name="T14" fmla="*/ 5 w 14"/>
                <a:gd name="T15" fmla="*/ 64 h 65"/>
                <a:gd name="T16" fmla="*/ 9 w 14"/>
                <a:gd name="T17" fmla="*/ 65 h 65"/>
                <a:gd name="T18" fmla="*/ 11 w 14"/>
                <a:gd name="T19" fmla="*/ 56 h 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65"/>
                <a:gd name="T32" fmla="*/ 14 w 14"/>
                <a:gd name="T33" fmla="*/ 65 h 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65">
                  <a:moveTo>
                    <a:pt x="11" y="56"/>
                  </a:moveTo>
                  <a:lnTo>
                    <a:pt x="14" y="6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5" y="60"/>
                  </a:lnTo>
                  <a:lnTo>
                    <a:pt x="9" y="65"/>
                  </a:lnTo>
                  <a:lnTo>
                    <a:pt x="5" y="60"/>
                  </a:lnTo>
                  <a:lnTo>
                    <a:pt x="5" y="64"/>
                  </a:lnTo>
                  <a:lnTo>
                    <a:pt x="9" y="65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3" name="Freeform 29"/>
            <p:cNvSpPr>
              <a:spLocks noChangeAspect="1"/>
            </p:cNvSpPr>
            <p:nvPr/>
          </p:nvSpPr>
          <p:spPr bwMode="auto">
            <a:xfrm>
              <a:off x="2480" y="1927"/>
              <a:ext cx="27" cy="17"/>
            </a:xfrm>
            <a:custGeom>
              <a:avLst/>
              <a:gdLst>
                <a:gd name="T0" fmla="*/ 25 w 27"/>
                <a:gd name="T1" fmla="*/ 8 h 17"/>
                <a:gd name="T2" fmla="*/ 27 w 27"/>
                <a:gd name="T3" fmla="*/ 8 h 17"/>
                <a:gd name="T4" fmla="*/ 2 w 27"/>
                <a:gd name="T5" fmla="*/ 0 h 17"/>
                <a:gd name="T6" fmla="*/ 0 w 27"/>
                <a:gd name="T7" fmla="*/ 9 h 17"/>
                <a:gd name="T8" fmla="*/ 24 w 27"/>
                <a:gd name="T9" fmla="*/ 17 h 17"/>
                <a:gd name="T10" fmla="*/ 25 w 27"/>
                <a:gd name="T11" fmla="*/ 17 h 17"/>
                <a:gd name="T12" fmla="*/ 24 w 27"/>
                <a:gd name="T13" fmla="*/ 17 h 17"/>
                <a:gd name="T14" fmla="*/ 24 w 27"/>
                <a:gd name="T15" fmla="*/ 17 h 17"/>
                <a:gd name="T16" fmla="*/ 25 w 27"/>
                <a:gd name="T17" fmla="*/ 17 h 17"/>
                <a:gd name="T18" fmla="*/ 25 w 27"/>
                <a:gd name="T19" fmla="*/ 8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17"/>
                <a:gd name="T32" fmla="*/ 27 w 27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17">
                  <a:moveTo>
                    <a:pt x="25" y="8"/>
                  </a:moveTo>
                  <a:lnTo>
                    <a:pt x="27" y="8"/>
                  </a:lnTo>
                  <a:lnTo>
                    <a:pt x="2" y="0"/>
                  </a:lnTo>
                  <a:lnTo>
                    <a:pt x="0" y="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4" name="Freeform 30"/>
            <p:cNvSpPr>
              <a:spLocks noChangeAspect="1"/>
            </p:cNvSpPr>
            <p:nvPr/>
          </p:nvSpPr>
          <p:spPr bwMode="auto">
            <a:xfrm>
              <a:off x="2505" y="1921"/>
              <a:ext cx="23" cy="23"/>
            </a:xfrm>
            <a:custGeom>
              <a:avLst/>
              <a:gdLst>
                <a:gd name="T0" fmla="*/ 13 w 23"/>
                <a:gd name="T1" fmla="*/ 1 h 23"/>
                <a:gd name="T2" fmla="*/ 15 w 23"/>
                <a:gd name="T3" fmla="*/ 0 h 23"/>
                <a:gd name="T4" fmla="*/ 11 w 23"/>
                <a:gd name="T5" fmla="*/ 6 h 23"/>
                <a:gd name="T6" fmla="*/ 6 w 23"/>
                <a:gd name="T7" fmla="*/ 10 h 23"/>
                <a:gd name="T8" fmla="*/ 3 w 23"/>
                <a:gd name="T9" fmla="*/ 13 h 23"/>
                <a:gd name="T10" fmla="*/ 0 w 23"/>
                <a:gd name="T11" fmla="*/ 14 h 23"/>
                <a:gd name="T12" fmla="*/ 0 w 23"/>
                <a:gd name="T13" fmla="*/ 23 h 23"/>
                <a:gd name="T14" fmla="*/ 8 w 23"/>
                <a:gd name="T15" fmla="*/ 22 h 23"/>
                <a:gd name="T16" fmla="*/ 13 w 23"/>
                <a:gd name="T17" fmla="*/ 17 h 23"/>
                <a:gd name="T18" fmla="*/ 18 w 23"/>
                <a:gd name="T19" fmla="*/ 10 h 23"/>
                <a:gd name="T20" fmla="*/ 22 w 23"/>
                <a:gd name="T21" fmla="*/ 4 h 23"/>
                <a:gd name="T22" fmla="*/ 23 w 23"/>
                <a:gd name="T23" fmla="*/ 3 h 23"/>
                <a:gd name="T24" fmla="*/ 22 w 23"/>
                <a:gd name="T25" fmla="*/ 4 h 23"/>
                <a:gd name="T26" fmla="*/ 23 w 23"/>
                <a:gd name="T27" fmla="*/ 3 h 23"/>
                <a:gd name="T28" fmla="*/ 23 w 23"/>
                <a:gd name="T29" fmla="*/ 3 h 23"/>
                <a:gd name="T30" fmla="*/ 13 w 23"/>
                <a:gd name="T31" fmla="*/ 1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23"/>
                <a:gd name="T50" fmla="*/ 23 w 23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23">
                  <a:moveTo>
                    <a:pt x="13" y="1"/>
                  </a:moveTo>
                  <a:lnTo>
                    <a:pt x="15" y="0"/>
                  </a:lnTo>
                  <a:lnTo>
                    <a:pt x="11" y="6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8" y="22"/>
                  </a:lnTo>
                  <a:lnTo>
                    <a:pt x="13" y="17"/>
                  </a:lnTo>
                  <a:lnTo>
                    <a:pt x="18" y="10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5" name="Freeform 31"/>
            <p:cNvSpPr>
              <a:spLocks noChangeAspect="1"/>
            </p:cNvSpPr>
            <p:nvPr/>
          </p:nvSpPr>
          <p:spPr bwMode="auto">
            <a:xfrm>
              <a:off x="2518" y="1899"/>
              <a:ext cx="15" cy="25"/>
            </a:xfrm>
            <a:custGeom>
              <a:avLst/>
              <a:gdLst>
                <a:gd name="T0" fmla="*/ 7 w 15"/>
                <a:gd name="T1" fmla="*/ 0 h 25"/>
                <a:gd name="T2" fmla="*/ 5 w 15"/>
                <a:gd name="T3" fmla="*/ 3 h 25"/>
                <a:gd name="T4" fmla="*/ 0 w 15"/>
                <a:gd name="T5" fmla="*/ 23 h 25"/>
                <a:gd name="T6" fmla="*/ 10 w 15"/>
                <a:gd name="T7" fmla="*/ 25 h 25"/>
                <a:gd name="T8" fmla="*/ 15 w 15"/>
                <a:gd name="T9" fmla="*/ 5 h 25"/>
                <a:gd name="T10" fmla="*/ 12 w 15"/>
                <a:gd name="T11" fmla="*/ 7 h 25"/>
                <a:gd name="T12" fmla="*/ 7 w 15"/>
                <a:gd name="T13" fmla="*/ 0 h 25"/>
                <a:gd name="T14" fmla="*/ 5 w 15"/>
                <a:gd name="T15" fmla="*/ 0 h 25"/>
                <a:gd name="T16" fmla="*/ 5 w 15"/>
                <a:gd name="T17" fmla="*/ 3 h 25"/>
                <a:gd name="T18" fmla="*/ 7 w 15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5"/>
                <a:gd name="T32" fmla="*/ 15 w 15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5">
                  <a:moveTo>
                    <a:pt x="7" y="0"/>
                  </a:moveTo>
                  <a:lnTo>
                    <a:pt x="5" y="3"/>
                  </a:lnTo>
                  <a:lnTo>
                    <a:pt x="0" y="23"/>
                  </a:lnTo>
                  <a:lnTo>
                    <a:pt x="10" y="2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6" name="Freeform 32"/>
            <p:cNvSpPr>
              <a:spLocks noChangeAspect="1"/>
            </p:cNvSpPr>
            <p:nvPr/>
          </p:nvSpPr>
          <p:spPr bwMode="auto">
            <a:xfrm>
              <a:off x="2525" y="1896"/>
              <a:ext cx="29" cy="12"/>
            </a:xfrm>
            <a:custGeom>
              <a:avLst/>
              <a:gdLst>
                <a:gd name="T0" fmla="*/ 29 w 29"/>
                <a:gd name="T1" fmla="*/ 5 h 12"/>
                <a:gd name="T2" fmla="*/ 26 w 29"/>
                <a:gd name="T3" fmla="*/ 2 h 12"/>
                <a:gd name="T4" fmla="*/ 22 w 29"/>
                <a:gd name="T5" fmla="*/ 1 h 12"/>
                <a:gd name="T6" fmla="*/ 15 w 29"/>
                <a:gd name="T7" fmla="*/ 0 h 12"/>
                <a:gd name="T8" fmla="*/ 8 w 29"/>
                <a:gd name="T9" fmla="*/ 1 h 12"/>
                <a:gd name="T10" fmla="*/ 0 w 29"/>
                <a:gd name="T11" fmla="*/ 3 h 12"/>
                <a:gd name="T12" fmla="*/ 5 w 29"/>
                <a:gd name="T13" fmla="*/ 10 h 12"/>
                <a:gd name="T14" fmla="*/ 10 w 29"/>
                <a:gd name="T15" fmla="*/ 10 h 12"/>
                <a:gd name="T16" fmla="*/ 15 w 29"/>
                <a:gd name="T17" fmla="*/ 9 h 12"/>
                <a:gd name="T18" fmla="*/ 19 w 29"/>
                <a:gd name="T19" fmla="*/ 10 h 12"/>
                <a:gd name="T20" fmla="*/ 24 w 29"/>
                <a:gd name="T21" fmla="*/ 12 h 12"/>
                <a:gd name="T22" fmla="*/ 22 w 29"/>
                <a:gd name="T23" fmla="*/ 9 h 12"/>
                <a:gd name="T24" fmla="*/ 29 w 29"/>
                <a:gd name="T25" fmla="*/ 5 h 12"/>
                <a:gd name="T26" fmla="*/ 28 w 29"/>
                <a:gd name="T27" fmla="*/ 2 h 12"/>
                <a:gd name="T28" fmla="*/ 26 w 29"/>
                <a:gd name="T29" fmla="*/ 2 h 12"/>
                <a:gd name="T30" fmla="*/ 29 w 29"/>
                <a:gd name="T31" fmla="*/ 5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"/>
                <a:gd name="T49" fmla="*/ 0 h 12"/>
                <a:gd name="T50" fmla="*/ 29 w 29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" h="12">
                  <a:moveTo>
                    <a:pt x="29" y="5"/>
                  </a:moveTo>
                  <a:lnTo>
                    <a:pt x="26" y="2"/>
                  </a:lnTo>
                  <a:lnTo>
                    <a:pt x="22" y="1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9"/>
                  </a:lnTo>
                  <a:lnTo>
                    <a:pt x="19" y="10"/>
                  </a:lnTo>
                  <a:lnTo>
                    <a:pt x="24" y="12"/>
                  </a:lnTo>
                  <a:lnTo>
                    <a:pt x="22" y="9"/>
                  </a:lnTo>
                  <a:lnTo>
                    <a:pt x="29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7" name="Freeform 33"/>
            <p:cNvSpPr>
              <a:spLocks noChangeAspect="1"/>
            </p:cNvSpPr>
            <p:nvPr/>
          </p:nvSpPr>
          <p:spPr bwMode="auto">
            <a:xfrm>
              <a:off x="2543" y="1901"/>
              <a:ext cx="15" cy="39"/>
            </a:xfrm>
            <a:custGeom>
              <a:avLst/>
              <a:gdLst>
                <a:gd name="T0" fmla="*/ 8 w 15"/>
                <a:gd name="T1" fmla="*/ 39 h 39"/>
                <a:gd name="T2" fmla="*/ 10 w 15"/>
                <a:gd name="T3" fmla="*/ 36 h 39"/>
                <a:gd name="T4" fmla="*/ 11 w 15"/>
                <a:gd name="T5" fmla="*/ 28 h 39"/>
                <a:gd name="T6" fmla="*/ 13 w 15"/>
                <a:gd name="T7" fmla="*/ 20 h 39"/>
                <a:gd name="T8" fmla="*/ 15 w 15"/>
                <a:gd name="T9" fmla="*/ 10 h 39"/>
                <a:gd name="T10" fmla="*/ 11 w 15"/>
                <a:gd name="T11" fmla="*/ 0 h 39"/>
                <a:gd name="T12" fmla="*/ 4 w 15"/>
                <a:gd name="T13" fmla="*/ 4 h 39"/>
                <a:gd name="T14" fmla="*/ 6 w 15"/>
                <a:gd name="T15" fmla="*/ 10 h 39"/>
                <a:gd name="T16" fmla="*/ 4 w 15"/>
                <a:gd name="T17" fmla="*/ 17 h 39"/>
                <a:gd name="T18" fmla="*/ 1 w 15"/>
                <a:gd name="T19" fmla="*/ 26 h 39"/>
                <a:gd name="T20" fmla="*/ 0 w 15"/>
                <a:gd name="T21" fmla="*/ 36 h 39"/>
                <a:gd name="T22" fmla="*/ 1 w 15"/>
                <a:gd name="T23" fmla="*/ 34 h 39"/>
                <a:gd name="T24" fmla="*/ 8 w 15"/>
                <a:gd name="T25" fmla="*/ 39 h 39"/>
                <a:gd name="T26" fmla="*/ 10 w 15"/>
                <a:gd name="T27" fmla="*/ 37 h 39"/>
                <a:gd name="T28" fmla="*/ 10 w 15"/>
                <a:gd name="T29" fmla="*/ 36 h 39"/>
                <a:gd name="T30" fmla="*/ 8 w 15"/>
                <a:gd name="T31" fmla="*/ 39 h 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39"/>
                <a:gd name="T50" fmla="*/ 15 w 15"/>
                <a:gd name="T51" fmla="*/ 39 h 3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39">
                  <a:moveTo>
                    <a:pt x="8" y="39"/>
                  </a:moveTo>
                  <a:lnTo>
                    <a:pt x="10" y="36"/>
                  </a:lnTo>
                  <a:lnTo>
                    <a:pt x="11" y="28"/>
                  </a:lnTo>
                  <a:lnTo>
                    <a:pt x="13" y="20"/>
                  </a:lnTo>
                  <a:lnTo>
                    <a:pt x="15" y="1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4" y="17"/>
                  </a:lnTo>
                  <a:lnTo>
                    <a:pt x="1" y="26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8" name="Freeform 34"/>
            <p:cNvSpPr>
              <a:spLocks noChangeAspect="1"/>
            </p:cNvSpPr>
            <p:nvPr/>
          </p:nvSpPr>
          <p:spPr bwMode="auto">
            <a:xfrm>
              <a:off x="2510" y="1935"/>
              <a:ext cx="41" cy="41"/>
            </a:xfrm>
            <a:custGeom>
              <a:avLst/>
              <a:gdLst>
                <a:gd name="T0" fmla="*/ 3 w 41"/>
                <a:gd name="T1" fmla="*/ 41 h 41"/>
                <a:gd name="T2" fmla="*/ 3 w 41"/>
                <a:gd name="T3" fmla="*/ 41 h 41"/>
                <a:gd name="T4" fmla="*/ 10 w 41"/>
                <a:gd name="T5" fmla="*/ 39 h 41"/>
                <a:gd name="T6" fmla="*/ 15 w 41"/>
                <a:gd name="T7" fmla="*/ 34 h 41"/>
                <a:gd name="T8" fmla="*/ 20 w 41"/>
                <a:gd name="T9" fmla="*/ 31 h 41"/>
                <a:gd name="T10" fmla="*/ 26 w 41"/>
                <a:gd name="T11" fmla="*/ 27 h 41"/>
                <a:gd name="T12" fmla="*/ 31 w 41"/>
                <a:gd name="T13" fmla="*/ 22 h 41"/>
                <a:gd name="T14" fmla="*/ 34 w 41"/>
                <a:gd name="T15" fmla="*/ 16 h 41"/>
                <a:gd name="T16" fmla="*/ 38 w 41"/>
                <a:gd name="T17" fmla="*/ 10 h 41"/>
                <a:gd name="T18" fmla="*/ 41 w 41"/>
                <a:gd name="T19" fmla="*/ 5 h 41"/>
                <a:gd name="T20" fmla="*/ 34 w 41"/>
                <a:gd name="T21" fmla="*/ 0 h 41"/>
                <a:gd name="T22" fmla="*/ 31 w 41"/>
                <a:gd name="T23" fmla="*/ 6 h 41"/>
                <a:gd name="T24" fmla="*/ 27 w 41"/>
                <a:gd name="T25" fmla="*/ 12 h 41"/>
                <a:gd name="T26" fmla="*/ 24 w 41"/>
                <a:gd name="T27" fmla="*/ 15 h 41"/>
                <a:gd name="T28" fmla="*/ 19 w 41"/>
                <a:gd name="T29" fmla="*/ 20 h 41"/>
                <a:gd name="T30" fmla="*/ 15 w 41"/>
                <a:gd name="T31" fmla="*/ 23 h 41"/>
                <a:gd name="T32" fmla="*/ 11 w 41"/>
                <a:gd name="T33" fmla="*/ 27 h 41"/>
                <a:gd name="T34" fmla="*/ 5 w 41"/>
                <a:gd name="T35" fmla="*/ 29 h 41"/>
                <a:gd name="T36" fmla="*/ 0 w 41"/>
                <a:gd name="T37" fmla="*/ 32 h 41"/>
                <a:gd name="T38" fmla="*/ 0 w 41"/>
                <a:gd name="T39" fmla="*/ 32 h 41"/>
                <a:gd name="T40" fmla="*/ 3 w 41"/>
                <a:gd name="T41" fmla="*/ 41 h 41"/>
                <a:gd name="T42" fmla="*/ 3 w 41"/>
                <a:gd name="T43" fmla="*/ 41 h 41"/>
                <a:gd name="T44" fmla="*/ 3 w 41"/>
                <a:gd name="T45" fmla="*/ 41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"/>
                <a:gd name="T70" fmla="*/ 0 h 41"/>
                <a:gd name="T71" fmla="*/ 41 w 41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" h="41">
                  <a:moveTo>
                    <a:pt x="3" y="41"/>
                  </a:moveTo>
                  <a:lnTo>
                    <a:pt x="3" y="41"/>
                  </a:lnTo>
                  <a:lnTo>
                    <a:pt x="10" y="39"/>
                  </a:lnTo>
                  <a:lnTo>
                    <a:pt x="15" y="34"/>
                  </a:lnTo>
                  <a:lnTo>
                    <a:pt x="20" y="31"/>
                  </a:lnTo>
                  <a:lnTo>
                    <a:pt x="26" y="27"/>
                  </a:lnTo>
                  <a:lnTo>
                    <a:pt x="31" y="22"/>
                  </a:lnTo>
                  <a:lnTo>
                    <a:pt x="34" y="16"/>
                  </a:lnTo>
                  <a:lnTo>
                    <a:pt x="38" y="10"/>
                  </a:lnTo>
                  <a:lnTo>
                    <a:pt x="41" y="5"/>
                  </a:lnTo>
                  <a:lnTo>
                    <a:pt x="34" y="0"/>
                  </a:lnTo>
                  <a:lnTo>
                    <a:pt x="31" y="6"/>
                  </a:lnTo>
                  <a:lnTo>
                    <a:pt x="27" y="12"/>
                  </a:lnTo>
                  <a:lnTo>
                    <a:pt x="24" y="15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1" y="27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39" name="Freeform 35"/>
            <p:cNvSpPr>
              <a:spLocks noChangeAspect="1"/>
            </p:cNvSpPr>
            <p:nvPr/>
          </p:nvSpPr>
          <p:spPr bwMode="auto">
            <a:xfrm>
              <a:off x="2465" y="1958"/>
              <a:ext cx="48" cy="18"/>
            </a:xfrm>
            <a:custGeom>
              <a:avLst/>
              <a:gdLst>
                <a:gd name="T0" fmla="*/ 0 w 48"/>
                <a:gd name="T1" fmla="*/ 10 h 18"/>
                <a:gd name="T2" fmla="*/ 2 w 48"/>
                <a:gd name="T3" fmla="*/ 10 h 18"/>
                <a:gd name="T4" fmla="*/ 8 w 48"/>
                <a:gd name="T5" fmla="*/ 11 h 18"/>
                <a:gd name="T6" fmla="*/ 12 w 48"/>
                <a:gd name="T7" fmla="*/ 12 h 18"/>
                <a:gd name="T8" fmla="*/ 18 w 48"/>
                <a:gd name="T9" fmla="*/ 15 h 18"/>
                <a:gd name="T10" fmla="*/ 23 w 48"/>
                <a:gd name="T11" fmla="*/ 16 h 18"/>
                <a:gd name="T12" fmla="*/ 29 w 48"/>
                <a:gd name="T13" fmla="*/ 17 h 18"/>
                <a:gd name="T14" fmla="*/ 35 w 48"/>
                <a:gd name="T15" fmla="*/ 18 h 18"/>
                <a:gd name="T16" fmla="*/ 40 w 48"/>
                <a:gd name="T17" fmla="*/ 18 h 18"/>
                <a:gd name="T18" fmla="*/ 48 w 48"/>
                <a:gd name="T19" fmla="*/ 18 h 18"/>
                <a:gd name="T20" fmla="*/ 45 w 48"/>
                <a:gd name="T21" fmla="*/ 9 h 18"/>
                <a:gd name="T22" fmla="*/ 40 w 48"/>
                <a:gd name="T23" fmla="*/ 9 h 18"/>
                <a:gd name="T24" fmla="*/ 35 w 48"/>
                <a:gd name="T25" fmla="*/ 9 h 18"/>
                <a:gd name="T26" fmla="*/ 31 w 48"/>
                <a:gd name="T27" fmla="*/ 8 h 18"/>
                <a:gd name="T28" fmla="*/ 25 w 48"/>
                <a:gd name="T29" fmla="*/ 6 h 18"/>
                <a:gd name="T30" fmla="*/ 20 w 48"/>
                <a:gd name="T31" fmla="*/ 5 h 18"/>
                <a:gd name="T32" fmla="*/ 15 w 48"/>
                <a:gd name="T33" fmla="*/ 3 h 18"/>
                <a:gd name="T34" fmla="*/ 10 w 48"/>
                <a:gd name="T35" fmla="*/ 2 h 18"/>
                <a:gd name="T36" fmla="*/ 4 w 48"/>
                <a:gd name="T37" fmla="*/ 0 h 18"/>
                <a:gd name="T38" fmla="*/ 5 w 48"/>
                <a:gd name="T39" fmla="*/ 0 h 18"/>
                <a:gd name="T40" fmla="*/ 0 w 48"/>
                <a:gd name="T41" fmla="*/ 10 h 18"/>
                <a:gd name="T42" fmla="*/ 2 w 48"/>
                <a:gd name="T43" fmla="*/ 10 h 18"/>
                <a:gd name="T44" fmla="*/ 2 w 48"/>
                <a:gd name="T45" fmla="*/ 10 h 18"/>
                <a:gd name="T46" fmla="*/ 0 w 48"/>
                <a:gd name="T47" fmla="*/ 10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"/>
                <a:gd name="T73" fmla="*/ 0 h 18"/>
                <a:gd name="T74" fmla="*/ 48 w 48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" h="18">
                  <a:moveTo>
                    <a:pt x="0" y="10"/>
                  </a:moveTo>
                  <a:lnTo>
                    <a:pt x="2" y="10"/>
                  </a:lnTo>
                  <a:lnTo>
                    <a:pt x="8" y="11"/>
                  </a:lnTo>
                  <a:lnTo>
                    <a:pt x="12" y="12"/>
                  </a:lnTo>
                  <a:lnTo>
                    <a:pt x="18" y="15"/>
                  </a:lnTo>
                  <a:lnTo>
                    <a:pt x="23" y="16"/>
                  </a:lnTo>
                  <a:lnTo>
                    <a:pt x="29" y="17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8" y="18"/>
                  </a:lnTo>
                  <a:lnTo>
                    <a:pt x="45" y="9"/>
                  </a:lnTo>
                  <a:lnTo>
                    <a:pt x="40" y="9"/>
                  </a:lnTo>
                  <a:lnTo>
                    <a:pt x="35" y="9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20" y="5"/>
                  </a:lnTo>
                  <a:lnTo>
                    <a:pt x="15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0" name="Freeform 36"/>
            <p:cNvSpPr>
              <a:spLocks noChangeAspect="1"/>
            </p:cNvSpPr>
            <p:nvPr/>
          </p:nvSpPr>
          <p:spPr bwMode="auto">
            <a:xfrm>
              <a:off x="2438" y="1908"/>
              <a:ext cx="32" cy="60"/>
            </a:xfrm>
            <a:custGeom>
              <a:avLst/>
              <a:gdLst>
                <a:gd name="T0" fmla="*/ 0 w 32"/>
                <a:gd name="T1" fmla="*/ 0 h 60"/>
                <a:gd name="T2" fmla="*/ 0 w 32"/>
                <a:gd name="T3" fmla="*/ 2 h 60"/>
                <a:gd name="T4" fmla="*/ 3 w 32"/>
                <a:gd name="T5" fmla="*/ 10 h 60"/>
                <a:gd name="T6" fmla="*/ 4 w 32"/>
                <a:gd name="T7" fmla="*/ 17 h 60"/>
                <a:gd name="T8" fmla="*/ 5 w 32"/>
                <a:gd name="T9" fmla="*/ 26 h 60"/>
                <a:gd name="T10" fmla="*/ 7 w 32"/>
                <a:gd name="T11" fmla="*/ 34 h 60"/>
                <a:gd name="T12" fmla="*/ 10 w 32"/>
                <a:gd name="T13" fmla="*/ 42 h 60"/>
                <a:gd name="T14" fmla="*/ 15 w 32"/>
                <a:gd name="T15" fmla="*/ 48 h 60"/>
                <a:gd name="T16" fmla="*/ 20 w 32"/>
                <a:gd name="T17" fmla="*/ 55 h 60"/>
                <a:gd name="T18" fmla="*/ 27 w 32"/>
                <a:gd name="T19" fmla="*/ 60 h 60"/>
                <a:gd name="T20" fmla="*/ 32 w 32"/>
                <a:gd name="T21" fmla="*/ 50 h 60"/>
                <a:gd name="T22" fmla="*/ 25 w 32"/>
                <a:gd name="T23" fmla="*/ 48 h 60"/>
                <a:gd name="T24" fmla="*/ 22 w 32"/>
                <a:gd name="T25" fmla="*/ 43 h 60"/>
                <a:gd name="T26" fmla="*/ 19 w 32"/>
                <a:gd name="T27" fmla="*/ 37 h 60"/>
                <a:gd name="T28" fmla="*/ 17 w 32"/>
                <a:gd name="T29" fmla="*/ 32 h 60"/>
                <a:gd name="T30" fmla="*/ 15 w 32"/>
                <a:gd name="T31" fmla="*/ 23 h 60"/>
                <a:gd name="T32" fmla="*/ 13 w 32"/>
                <a:gd name="T33" fmla="*/ 15 h 60"/>
                <a:gd name="T34" fmla="*/ 12 w 32"/>
                <a:gd name="T35" fmla="*/ 8 h 60"/>
                <a:gd name="T36" fmla="*/ 10 w 32"/>
                <a:gd name="T37" fmla="*/ 0 h 60"/>
                <a:gd name="T38" fmla="*/ 10 w 32"/>
                <a:gd name="T39" fmla="*/ 2 h 60"/>
                <a:gd name="T40" fmla="*/ 0 w 32"/>
                <a:gd name="T41" fmla="*/ 0 h 60"/>
                <a:gd name="T42" fmla="*/ 0 w 32"/>
                <a:gd name="T43" fmla="*/ 1 h 60"/>
                <a:gd name="T44" fmla="*/ 0 w 32"/>
                <a:gd name="T45" fmla="*/ 2 h 60"/>
                <a:gd name="T46" fmla="*/ 0 w 32"/>
                <a:gd name="T47" fmla="*/ 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"/>
                <a:gd name="T73" fmla="*/ 0 h 60"/>
                <a:gd name="T74" fmla="*/ 32 w 32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" h="60">
                  <a:moveTo>
                    <a:pt x="0" y="0"/>
                  </a:moveTo>
                  <a:lnTo>
                    <a:pt x="0" y="2"/>
                  </a:lnTo>
                  <a:lnTo>
                    <a:pt x="3" y="10"/>
                  </a:lnTo>
                  <a:lnTo>
                    <a:pt x="4" y="17"/>
                  </a:lnTo>
                  <a:lnTo>
                    <a:pt x="5" y="26"/>
                  </a:lnTo>
                  <a:lnTo>
                    <a:pt x="7" y="34"/>
                  </a:lnTo>
                  <a:lnTo>
                    <a:pt x="10" y="42"/>
                  </a:lnTo>
                  <a:lnTo>
                    <a:pt x="15" y="48"/>
                  </a:lnTo>
                  <a:lnTo>
                    <a:pt x="20" y="55"/>
                  </a:lnTo>
                  <a:lnTo>
                    <a:pt x="27" y="60"/>
                  </a:lnTo>
                  <a:lnTo>
                    <a:pt x="32" y="50"/>
                  </a:lnTo>
                  <a:lnTo>
                    <a:pt x="25" y="48"/>
                  </a:lnTo>
                  <a:lnTo>
                    <a:pt x="22" y="43"/>
                  </a:lnTo>
                  <a:lnTo>
                    <a:pt x="19" y="37"/>
                  </a:lnTo>
                  <a:lnTo>
                    <a:pt x="17" y="32"/>
                  </a:lnTo>
                  <a:lnTo>
                    <a:pt x="15" y="23"/>
                  </a:lnTo>
                  <a:lnTo>
                    <a:pt x="13" y="15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1" name="Freeform 37"/>
            <p:cNvSpPr>
              <a:spLocks noChangeAspect="1"/>
            </p:cNvSpPr>
            <p:nvPr/>
          </p:nvSpPr>
          <p:spPr bwMode="auto">
            <a:xfrm>
              <a:off x="2437" y="1883"/>
              <a:ext cx="12" cy="27"/>
            </a:xfrm>
            <a:custGeom>
              <a:avLst/>
              <a:gdLst>
                <a:gd name="T0" fmla="*/ 0 w 12"/>
                <a:gd name="T1" fmla="*/ 2 h 27"/>
                <a:gd name="T2" fmla="*/ 0 w 12"/>
                <a:gd name="T3" fmla="*/ 5 h 27"/>
                <a:gd name="T4" fmla="*/ 3 w 12"/>
                <a:gd name="T5" fmla="*/ 9 h 27"/>
                <a:gd name="T6" fmla="*/ 3 w 12"/>
                <a:gd name="T7" fmla="*/ 14 h 27"/>
                <a:gd name="T8" fmla="*/ 3 w 12"/>
                <a:gd name="T9" fmla="*/ 19 h 27"/>
                <a:gd name="T10" fmla="*/ 1 w 12"/>
                <a:gd name="T11" fmla="*/ 25 h 27"/>
                <a:gd name="T12" fmla="*/ 11 w 12"/>
                <a:gd name="T13" fmla="*/ 27 h 27"/>
                <a:gd name="T14" fmla="*/ 12 w 12"/>
                <a:gd name="T15" fmla="*/ 19 h 27"/>
                <a:gd name="T16" fmla="*/ 12 w 12"/>
                <a:gd name="T17" fmla="*/ 14 h 27"/>
                <a:gd name="T18" fmla="*/ 12 w 12"/>
                <a:gd name="T19" fmla="*/ 7 h 27"/>
                <a:gd name="T20" fmla="*/ 10 w 12"/>
                <a:gd name="T21" fmla="*/ 0 h 27"/>
                <a:gd name="T22" fmla="*/ 10 w 12"/>
                <a:gd name="T23" fmla="*/ 2 h 27"/>
                <a:gd name="T24" fmla="*/ 0 w 12"/>
                <a:gd name="T25" fmla="*/ 2 h 27"/>
                <a:gd name="T26" fmla="*/ 0 w 12"/>
                <a:gd name="T27" fmla="*/ 3 h 27"/>
                <a:gd name="T28" fmla="*/ 0 w 12"/>
                <a:gd name="T29" fmla="*/ 5 h 27"/>
                <a:gd name="T30" fmla="*/ 0 w 12"/>
                <a:gd name="T31" fmla="*/ 2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"/>
                <a:gd name="T49" fmla="*/ 0 h 27"/>
                <a:gd name="T50" fmla="*/ 12 w 12"/>
                <a:gd name="T51" fmla="*/ 27 h 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" h="27">
                  <a:moveTo>
                    <a:pt x="0" y="2"/>
                  </a:moveTo>
                  <a:lnTo>
                    <a:pt x="0" y="5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19"/>
                  </a:lnTo>
                  <a:lnTo>
                    <a:pt x="1" y="25"/>
                  </a:lnTo>
                  <a:lnTo>
                    <a:pt x="11" y="27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12" y="7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2" name="Freeform 38"/>
            <p:cNvSpPr>
              <a:spLocks noChangeAspect="1"/>
            </p:cNvSpPr>
            <p:nvPr/>
          </p:nvSpPr>
          <p:spPr bwMode="auto">
            <a:xfrm>
              <a:off x="2437" y="1863"/>
              <a:ext cx="24" cy="22"/>
            </a:xfrm>
            <a:custGeom>
              <a:avLst/>
              <a:gdLst>
                <a:gd name="T0" fmla="*/ 17 w 24"/>
                <a:gd name="T1" fmla="*/ 1 h 22"/>
                <a:gd name="T2" fmla="*/ 19 w 24"/>
                <a:gd name="T3" fmla="*/ 0 h 22"/>
                <a:gd name="T4" fmla="*/ 12 w 24"/>
                <a:gd name="T5" fmla="*/ 3 h 22"/>
                <a:gd name="T6" fmla="*/ 6 w 24"/>
                <a:gd name="T7" fmla="*/ 8 h 22"/>
                <a:gd name="T8" fmla="*/ 1 w 24"/>
                <a:gd name="T9" fmla="*/ 14 h 22"/>
                <a:gd name="T10" fmla="*/ 0 w 24"/>
                <a:gd name="T11" fmla="*/ 22 h 22"/>
                <a:gd name="T12" fmla="*/ 10 w 24"/>
                <a:gd name="T13" fmla="*/ 22 h 22"/>
                <a:gd name="T14" fmla="*/ 11 w 24"/>
                <a:gd name="T15" fmla="*/ 19 h 22"/>
                <a:gd name="T16" fmla="*/ 13 w 24"/>
                <a:gd name="T17" fmla="*/ 15 h 22"/>
                <a:gd name="T18" fmla="*/ 17 w 24"/>
                <a:gd name="T19" fmla="*/ 10 h 22"/>
                <a:gd name="T20" fmla="*/ 21 w 24"/>
                <a:gd name="T21" fmla="*/ 9 h 22"/>
                <a:gd name="T22" fmla="*/ 24 w 24"/>
                <a:gd name="T23" fmla="*/ 8 h 22"/>
                <a:gd name="T24" fmla="*/ 21 w 24"/>
                <a:gd name="T25" fmla="*/ 9 h 22"/>
                <a:gd name="T26" fmla="*/ 23 w 24"/>
                <a:gd name="T27" fmla="*/ 8 h 22"/>
                <a:gd name="T28" fmla="*/ 24 w 24"/>
                <a:gd name="T29" fmla="*/ 8 h 22"/>
                <a:gd name="T30" fmla="*/ 17 w 24"/>
                <a:gd name="T31" fmla="*/ 1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22"/>
                <a:gd name="T50" fmla="*/ 24 w 24"/>
                <a:gd name="T51" fmla="*/ 22 h 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22">
                  <a:moveTo>
                    <a:pt x="17" y="1"/>
                  </a:moveTo>
                  <a:lnTo>
                    <a:pt x="19" y="0"/>
                  </a:lnTo>
                  <a:lnTo>
                    <a:pt x="12" y="3"/>
                  </a:lnTo>
                  <a:lnTo>
                    <a:pt x="6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1" y="19"/>
                  </a:lnTo>
                  <a:lnTo>
                    <a:pt x="13" y="15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4" y="8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3" name="Freeform 39"/>
            <p:cNvSpPr>
              <a:spLocks noChangeAspect="1"/>
            </p:cNvSpPr>
            <p:nvPr/>
          </p:nvSpPr>
          <p:spPr bwMode="auto">
            <a:xfrm>
              <a:off x="2454" y="1860"/>
              <a:ext cx="13" cy="11"/>
            </a:xfrm>
            <a:custGeom>
              <a:avLst/>
              <a:gdLst>
                <a:gd name="T0" fmla="*/ 6 w 13"/>
                <a:gd name="T1" fmla="*/ 3 h 11"/>
                <a:gd name="T2" fmla="*/ 9 w 13"/>
                <a:gd name="T3" fmla="*/ 0 h 11"/>
                <a:gd name="T4" fmla="*/ 9 w 13"/>
                <a:gd name="T5" fmla="*/ 0 h 11"/>
                <a:gd name="T6" fmla="*/ 6 w 13"/>
                <a:gd name="T7" fmla="*/ 0 h 11"/>
                <a:gd name="T8" fmla="*/ 3 w 13"/>
                <a:gd name="T9" fmla="*/ 3 h 11"/>
                <a:gd name="T10" fmla="*/ 0 w 13"/>
                <a:gd name="T11" fmla="*/ 4 h 11"/>
                <a:gd name="T12" fmla="*/ 7 w 13"/>
                <a:gd name="T13" fmla="*/ 11 h 11"/>
                <a:gd name="T14" fmla="*/ 8 w 13"/>
                <a:gd name="T15" fmla="*/ 10 h 11"/>
                <a:gd name="T16" fmla="*/ 8 w 13"/>
                <a:gd name="T17" fmla="*/ 10 h 11"/>
                <a:gd name="T18" fmla="*/ 9 w 13"/>
                <a:gd name="T19" fmla="*/ 10 h 11"/>
                <a:gd name="T20" fmla="*/ 9 w 13"/>
                <a:gd name="T21" fmla="*/ 10 h 11"/>
                <a:gd name="T22" fmla="*/ 13 w 13"/>
                <a:gd name="T23" fmla="*/ 7 h 11"/>
                <a:gd name="T24" fmla="*/ 9 w 13"/>
                <a:gd name="T25" fmla="*/ 10 h 11"/>
                <a:gd name="T26" fmla="*/ 11 w 13"/>
                <a:gd name="T27" fmla="*/ 10 h 11"/>
                <a:gd name="T28" fmla="*/ 13 w 13"/>
                <a:gd name="T29" fmla="*/ 7 h 11"/>
                <a:gd name="T30" fmla="*/ 6 w 13"/>
                <a:gd name="T31" fmla="*/ 3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1"/>
                <a:gd name="T50" fmla="*/ 13 w 13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1">
                  <a:moveTo>
                    <a:pt x="6" y="3"/>
                  </a:move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4" name="Freeform 40"/>
            <p:cNvSpPr>
              <a:spLocks noChangeAspect="1"/>
            </p:cNvSpPr>
            <p:nvPr/>
          </p:nvSpPr>
          <p:spPr bwMode="auto">
            <a:xfrm>
              <a:off x="2460" y="1826"/>
              <a:ext cx="54" cy="41"/>
            </a:xfrm>
            <a:custGeom>
              <a:avLst/>
              <a:gdLst>
                <a:gd name="T0" fmla="*/ 50 w 54"/>
                <a:gd name="T1" fmla="*/ 0 h 41"/>
                <a:gd name="T2" fmla="*/ 49 w 54"/>
                <a:gd name="T3" fmla="*/ 1 h 41"/>
                <a:gd name="T4" fmla="*/ 43 w 54"/>
                <a:gd name="T5" fmla="*/ 6 h 41"/>
                <a:gd name="T6" fmla="*/ 36 w 54"/>
                <a:gd name="T7" fmla="*/ 8 h 41"/>
                <a:gd name="T8" fmla="*/ 29 w 54"/>
                <a:gd name="T9" fmla="*/ 12 h 41"/>
                <a:gd name="T10" fmla="*/ 22 w 54"/>
                <a:gd name="T11" fmla="*/ 15 h 41"/>
                <a:gd name="T12" fmla="*/ 16 w 54"/>
                <a:gd name="T13" fmla="*/ 20 h 41"/>
                <a:gd name="T14" fmla="*/ 10 w 54"/>
                <a:gd name="T15" fmla="*/ 25 h 41"/>
                <a:gd name="T16" fmla="*/ 3 w 54"/>
                <a:gd name="T17" fmla="*/ 30 h 41"/>
                <a:gd name="T18" fmla="*/ 0 w 54"/>
                <a:gd name="T19" fmla="*/ 37 h 41"/>
                <a:gd name="T20" fmla="*/ 7 w 54"/>
                <a:gd name="T21" fmla="*/ 41 h 41"/>
                <a:gd name="T22" fmla="*/ 10 w 54"/>
                <a:gd name="T23" fmla="*/ 37 h 41"/>
                <a:gd name="T24" fmla="*/ 15 w 54"/>
                <a:gd name="T25" fmla="*/ 32 h 41"/>
                <a:gd name="T26" fmla="*/ 21 w 54"/>
                <a:gd name="T27" fmla="*/ 27 h 41"/>
                <a:gd name="T28" fmla="*/ 27 w 54"/>
                <a:gd name="T29" fmla="*/ 25 h 41"/>
                <a:gd name="T30" fmla="*/ 34 w 54"/>
                <a:gd name="T31" fmla="*/ 21 h 41"/>
                <a:gd name="T32" fmla="*/ 41 w 54"/>
                <a:gd name="T33" fmla="*/ 18 h 41"/>
                <a:gd name="T34" fmla="*/ 48 w 54"/>
                <a:gd name="T35" fmla="*/ 13 h 41"/>
                <a:gd name="T36" fmla="*/ 54 w 54"/>
                <a:gd name="T37" fmla="*/ 8 h 41"/>
                <a:gd name="T38" fmla="*/ 53 w 54"/>
                <a:gd name="T39" fmla="*/ 10 h 41"/>
                <a:gd name="T40" fmla="*/ 50 w 54"/>
                <a:gd name="T41" fmla="*/ 0 h 41"/>
                <a:gd name="T42" fmla="*/ 49 w 54"/>
                <a:gd name="T43" fmla="*/ 0 h 41"/>
                <a:gd name="T44" fmla="*/ 49 w 54"/>
                <a:gd name="T45" fmla="*/ 1 h 41"/>
                <a:gd name="T46" fmla="*/ 50 w 54"/>
                <a:gd name="T47" fmla="*/ 0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"/>
                <a:gd name="T73" fmla="*/ 0 h 41"/>
                <a:gd name="T74" fmla="*/ 54 w 54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" h="41">
                  <a:moveTo>
                    <a:pt x="50" y="0"/>
                  </a:moveTo>
                  <a:lnTo>
                    <a:pt x="49" y="1"/>
                  </a:lnTo>
                  <a:lnTo>
                    <a:pt x="43" y="6"/>
                  </a:lnTo>
                  <a:lnTo>
                    <a:pt x="36" y="8"/>
                  </a:lnTo>
                  <a:lnTo>
                    <a:pt x="29" y="12"/>
                  </a:lnTo>
                  <a:lnTo>
                    <a:pt x="22" y="15"/>
                  </a:lnTo>
                  <a:lnTo>
                    <a:pt x="16" y="20"/>
                  </a:lnTo>
                  <a:lnTo>
                    <a:pt x="10" y="25"/>
                  </a:lnTo>
                  <a:lnTo>
                    <a:pt x="3" y="30"/>
                  </a:lnTo>
                  <a:lnTo>
                    <a:pt x="0" y="37"/>
                  </a:lnTo>
                  <a:lnTo>
                    <a:pt x="7" y="41"/>
                  </a:lnTo>
                  <a:lnTo>
                    <a:pt x="10" y="37"/>
                  </a:lnTo>
                  <a:lnTo>
                    <a:pt x="15" y="32"/>
                  </a:lnTo>
                  <a:lnTo>
                    <a:pt x="21" y="27"/>
                  </a:lnTo>
                  <a:lnTo>
                    <a:pt x="27" y="25"/>
                  </a:lnTo>
                  <a:lnTo>
                    <a:pt x="34" y="21"/>
                  </a:lnTo>
                  <a:lnTo>
                    <a:pt x="41" y="18"/>
                  </a:lnTo>
                  <a:lnTo>
                    <a:pt x="48" y="13"/>
                  </a:lnTo>
                  <a:lnTo>
                    <a:pt x="54" y="8"/>
                  </a:lnTo>
                  <a:lnTo>
                    <a:pt x="53" y="1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5" name="Freeform 41"/>
            <p:cNvSpPr>
              <a:spLocks noChangeAspect="1"/>
            </p:cNvSpPr>
            <p:nvPr/>
          </p:nvSpPr>
          <p:spPr bwMode="auto">
            <a:xfrm>
              <a:off x="2510" y="1824"/>
              <a:ext cx="73" cy="30"/>
            </a:xfrm>
            <a:custGeom>
              <a:avLst/>
              <a:gdLst>
                <a:gd name="T0" fmla="*/ 73 w 73"/>
                <a:gd name="T1" fmla="*/ 22 h 30"/>
                <a:gd name="T2" fmla="*/ 71 w 73"/>
                <a:gd name="T3" fmla="*/ 21 h 30"/>
                <a:gd name="T4" fmla="*/ 63 w 73"/>
                <a:gd name="T5" fmla="*/ 19 h 30"/>
                <a:gd name="T6" fmla="*/ 56 w 73"/>
                <a:gd name="T7" fmla="*/ 15 h 30"/>
                <a:gd name="T8" fmla="*/ 47 w 73"/>
                <a:gd name="T9" fmla="*/ 12 h 30"/>
                <a:gd name="T10" fmla="*/ 40 w 73"/>
                <a:gd name="T11" fmla="*/ 7 h 30"/>
                <a:gd name="T12" fmla="*/ 31 w 73"/>
                <a:gd name="T13" fmla="*/ 3 h 30"/>
                <a:gd name="T14" fmla="*/ 21 w 73"/>
                <a:gd name="T15" fmla="*/ 1 h 30"/>
                <a:gd name="T16" fmla="*/ 12 w 73"/>
                <a:gd name="T17" fmla="*/ 0 h 30"/>
                <a:gd name="T18" fmla="*/ 0 w 73"/>
                <a:gd name="T19" fmla="*/ 2 h 30"/>
                <a:gd name="T20" fmla="*/ 3 w 73"/>
                <a:gd name="T21" fmla="*/ 12 h 30"/>
                <a:gd name="T22" fmla="*/ 12 w 73"/>
                <a:gd name="T23" fmla="*/ 9 h 30"/>
                <a:gd name="T24" fmla="*/ 19 w 73"/>
                <a:gd name="T25" fmla="*/ 10 h 30"/>
                <a:gd name="T26" fmla="*/ 28 w 73"/>
                <a:gd name="T27" fmla="*/ 13 h 30"/>
                <a:gd name="T28" fmla="*/ 35 w 73"/>
                <a:gd name="T29" fmla="*/ 16 h 30"/>
                <a:gd name="T30" fmla="*/ 43 w 73"/>
                <a:gd name="T31" fmla="*/ 21 h 30"/>
                <a:gd name="T32" fmla="*/ 51 w 73"/>
                <a:gd name="T33" fmla="*/ 25 h 30"/>
                <a:gd name="T34" fmla="*/ 60 w 73"/>
                <a:gd name="T35" fmla="*/ 28 h 30"/>
                <a:gd name="T36" fmla="*/ 68 w 73"/>
                <a:gd name="T37" fmla="*/ 30 h 30"/>
                <a:gd name="T38" fmla="*/ 66 w 73"/>
                <a:gd name="T39" fmla="*/ 29 h 30"/>
                <a:gd name="T40" fmla="*/ 73 w 73"/>
                <a:gd name="T41" fmla="*/ 22 h 30"/>
                <a:gd name="T42" fmla="*/ 72 w 73"/>
                <a:gd name="T43" fmla="*/ 21 h 30"/>
                <a:gd name="T44" fmla="*/ 71 w 73"/>
                <a:gd name="T45" fmla="*/ 21 h 30"/>
                <a:gd name="T46" fmla="*/ 73 w 73"/>
                <a:gd name="T47" fmla="*/ 22 h 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3"/>
                <a:gd name="T73" fmla="*/ 0 h 30"/>
                <a:gd name="T74" fmla="*/ 73 w 73"/>
                <a:gd name="T75" fmla="*/ 30 h 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3" h="30">
                  <a:moveTo>
                    <a:pt x="73" y="22"/>
                  </a:moveTo>
                  <a:lnTo>
                    <a:pt x="71" y="21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47" y="12"/>
                  </a:lnTo>
                  <a:lnTo>
                    <a:pt x="40" y="7"/>
                  </a:lnTo>
                  <a:lnTo>
                    <a:pt x="31" y="3"/>
                  </a:lnTo>
                  <a:lnTo>
                    <a:pt x="21" y="1"/>
                  </a:lnTo>
                  <a:lnTo>
                    <a:pt x="12" y="0"/>
                  </a:lnTo>
                  <a:lnTo>
                    <a:pt x="0" y="2"/>
                  </a:lnTo>
                  <a:lnTo>
                    <a:pt x="3" y="12"/>
                  </a:lnTo>
                  <a:lnTo>
                    <a:pt x="12" y="9"/>
                  </a:lnTo>
                  <a:lnTo>
                    <a:pt x="19" y="10"/>
                  </a:lnTo>
                  <a:lnTo>
                    <a:pt x="28" y="13"/>
                  </a:lnTo>
                  <a:lnTo>
                    <a:pt x="35" y="16"/>
                  </a:lnTo>
                  <a:lnTo>
                    <a:pt x="43" y="21"/>
                  </a:lnTo>
                  <a:lnTo>
                    <a:pt x="51" y="25"/>
                  </a:lnTo>
                  <a:lnTo>
                    <a:pt x="60" y="28"/>
                  </a:lnTo>
                  <a:lnTo>
                    <a:pt x="68" y="30"/>
                  </a:lnTo>
                  <a:lnTo>
                    <a:pt x="66" y="29"/>
                  </a:lnTo>
                  <a:lnTo>
                    <a:pt x="73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6" name="Freeform 42"/>
            <p:cNvSpPr>
              <a:spLocks noChangeAspect="1"/>
            </p:cNvSpPr>
            <p:nvPr/>
          </p:nvSpPr>
          <p:spPr bwMode="auto">
            <a:xfrm>
              <a:off x="2576" y="1846"/>
              <a:ext cx="50" cy="40"/>
            </a:xfrm>
            <a:custGeom>
              <a:avLst/>
              <a:gdLst>
                <a:gd name="T0" fmla="*/ 50 w 50"/>
                <a:gd name="T1" fmla="*/ 39 h 40"/>
                <a:gd name="T2" fmla="*/ 50 w 50"/>
                <a:gd name="T3" fmla="*/ 38 h 40"/>
                <a:gd name="T4" fmla="*/ 46 w 50"/>
                <a:gd name="T5" fmla="*/ 30 h 40"/>
                <a:gd name="T6" fmla="*/ 41 w 50"/>
                <a:gd name="T7" fmla="*/ 24 h 40"/>
                <a:gd name="T8" fmla="*/ 37 w 50"/>
                <a:gd name="T9" fmla="*/ 19 h 40"/>
                <a:gd name="T10" fmla="*/ 30 w 50"/>
                <a:gd name="T11" fmla="*/ 14 h 40"/>
                <a:gd name="T12" fmla="*/ 24 w 50"/>
                <a:gd name="T13" fmla="*/ 10 h 40"/>
                <a:gd name="T14" fmla="*/ 18 w 50"/>
                <a:gd name="T15" fmla="*/ 7 h 40"/>
                <a:gd name="T16" fmla="*/ 11 w 50"/>
                <a:gd name="T17" fmla="*/ 4 h 40"/>
                <a:gd name="T18" fmla="*/ 7 w 50"/>
                <a:gd name="T19" fmla="*/ 0 h 40"/>
                <a:gd name="T20" fmla="*/ 0 w 50"/>
                <a:gd name="T21" fmla="*/ 7 h 40"/>
                <a:gd name="T22" fmla="*/ 6 w 50"/>
                <a:gd name="T23" fmla="*/ 11 h 40"/>
                <a:gd name="T24" fmla="*/ 13 w 50"/>
                <a:gd name="T25" fmla="*/ 17 h 40"/>
                <a:gd name="T26" fmla="*/ 19 w 50"/>
                <a:gd name="T27" fmla="*/ 19 h 40"/>
                <a:gd name="T28" fmla="*/ 25 w 50"/>
                <a:gd name="T29" fmla="*/ 21 h 40"/>
                <a:gd name="T30" fmla="*/ 30 w 50"/>
                <a:gd name="T31" fmla="*/ 26 h 40"/>
                <a:gd name="T32" fmla="*/ 34 w 50"/>
                <a:gd name="T33" fmla="*/ 31 h 40"/>
                <a:gd name="T34" fmla="*/ 39 w 50"/>
                <a:gd name="T35" fmla="*/ 34 h 40"/>
                <a:gd name="T36" fmla="*/ 40 w 50"/>
                <a:gd name="T37" fmla="*/ 40 h 40"/>
                <a:gd name="T38" fmla="*/ 40 w 50"/>
                <a:gd name="T39" fmla="*/ 39 h 40"/>
                <a:gd name="T40" fmla="*/ 50 w 50"/>
                <a:gd name="T41" fmla="*/ 39 h 40"/>
                <a:gd name="T42" fmla="*/ 50 w 50"/>
                <a:gd name="T43" fmla="*/ 39 h 40"/>
                <a:gd name="T44" fmla="*/ 50 w 50"/>
                <a:gd name="T45" fmla="*/ 38 h 40"/>
                <a:gd name="T46" fmla="*/ 50 w 50"/>
                <a:gd name="T47" fmla="*/ 39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0"/>
                <a:gd name="T73" fmla="*/ 0 h 40"/>
                <a:gd name="T74" fmla="*/ 50 w 50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0" h="40">
                  <a:moveTo>
                    <a:pt x="50" y="39"/>
                  </a:moveTo>
                  <a:lnTo>
                    <a:pt x="50" y="38"/>
                  </a:lnTo>
                  <a:lnTo>
                    <a:pt x="46" y="30"/>
                  </a:lnTo>
                  <a:lnTo>
                    <a:pt x="41" y="24"/>
                  </a:lnTo>
                  <a:lnTo>
                    <a:pt x="37" y="19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8" y="7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7"/>
                  </a:lnTo>
                  <a:lnTo>
                    <a:pt x="19" y="19"/>
                  </a:lnTo>
                  <a:lnTo>
                    <a:pt x="25" y="21"/>
                  </a:lnTo>
                  <a:lnTo>
                    <a:pt x="30" y="26"/>
                  </a:lnTo>
                  <a:lnTo>
                    <a:pt x="34" y="31"/>
                  </a:lnTo>
                  <a:lnTo>
                    <a:pt x="39" y="34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7" name="Freeform 43"/>
            <p:cNvSpPr>
              <a:spLocks noChangeAspect="1"/>
            </p:cNvSpPr>
            <p:nvPr/>
          </p:nvSpPr>
          <p:spPr bwMode="auto">
            <a:xfrm>
              <a:off x="2616" y="1885"/>
              <a:ext cx="11" cy="13"/>
            </a:xfrm>
            <a:custGeom>
              <a:avLst/>
              <a:gdLst>
                <a:gd name="T0" fmla="*/ 11 w 11"/>
                <a:gd name="T1" fmla="*/ 13 h 13"/>
                <a:gd name="T2" fmla="*/ 11 w 11"/>
                <a:gd name="T3" fmla="*/ 10 h 13"/>
                <a:gd name="T4" fmla="*/ 10 w 11"/>
                <a:gd name="T5" fmla="*/ 7 h 13"/>
                <a:gd name="T6" fmla="*/ 10 w 11"/>
                <a:gd name="T7" fmla="*/ 6 h 13"/>
                <a:gd name="T8" fmla="*/ 10 w 11"/>
                <a:gd name="T9" fmla="*/ 4 h 13"/>
                <a:gd name="T10" fmla="*/ 10 w 11"/>
                <a:gd name="T11" fmla="*/ 0 h 13"/>
                <a:gd name="T12" fmla="*/ 0 w 11"/>
                <a:gd name="T13" fmla="*/ 0 h 13"/>
                <a:gd name="T14" fmla="*/ 0 w 11"/>
                <a:gd name="T15" fmla="*/ 4 h 13"/>
                <a:gd name="T16" fmla="*/ 0 w 11"/>
                <a:gd name="T17" fmla="*/ 6 h 13"/>
                <a:gd name="T18" fmla="*/ 0 w 11"/>
                <a:gd name="T19" fmla="*/ 10 h 13"/>
                <a:gd name="T20" fmla="*/ 1 w 11"/>
                <a:gd name="T21" fmla="*/ 12 h 13"/>
                <a:gd name="T22" fmla="*/ 1 w 11"/>
                <a:gd name="T23" fmla="*/ 8 h 13"/>
                <a:gd name="T24" fmla="*/ 11 w 11"/>
                <a:gd name="T25" fmla="*/ 13 h 13"/>
                <a:gd name="T26" fmla="*/ 11 w 11"/>
                <a:gd name="T27" fmla="*/ 11 h 13"/>
                <a:gd name="T28" fmla="*/ 11 w 11"/>
                <a:gd name="T29" fmla="*/ 10 h 13"/>
                <a:gd name="T30" fmla="*/ 11 w 11"/>
                <a:gd name="T31" fmla="*/ 13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3"/>
                <a:gd name="T50" fmla="*/ 11 w 11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3">
                  <a:moveTo>
                    <a:pt x="11" y="13"/>
                  </a:moveTo>
                  <a:lnTo>
                    <a:pt x="11" y="10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8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8" name="Freeform 44"/>
            <p:cNvSpPr>
              <a:spLocks noChangeAspect="1"/>
            </p:cNvSpPr>
            <p:nvPr/>
          </p:nvSpPr>
          <p:spPr bwMode="auto">
            <a:xfrm>
              <a:off x="2614" y="1893"/>
              <a:ext cx="13" cy="13"/>
            </a:xfrm>
            <a:custGeom>
              <a:avLst/>
              <a:gdLst>
                <a:gd name="T0" fmla="*/ 9 w 13"/>
                <a:gd name="T1" fmla="*/ 9 h 13"/>
                <a:gd name="T2" fmla="*/ 8 w 13"/>
                <a:gd name="T3" fmla="*/ 13 h 13"/>
                <a:gd name="T4" fmla="*/ 9 w 13"/>
                <a:gd name="T5" fmla="*/ 10 h 13"/>
                <a:gd name="T6" fmla="*/ 12 w 13"/>
                <a:gd name="T7" fmla="*/ 8 h 13"/>
                <a:gd name="T8" fmla="*/ 12 w 13"/>
                <a:gd name="T9" fmla="*/ 5 h 13"/>
                <a:gd name="T10" fmla="*/ 13 w 13"/>
                <a:gd name="T11" fmla="*/ 5 h 13"/>
                <a:gd name="T12" fmla="*/ 3 w 13"/>
                <a:gd name="T13" fmla="*/ 0 h 13"/>
                <a:gd name="T14" fmla="*/ 2 w 13"/>
                <a:gd name="T15" fmla="*/ 3 h 13"/>
                <a:gd name="T16" fmla="*/ 2 w 13"/>
                <a:gd name="T17" fmla="*/ 5 h 13"/>
                <a:gd name="T18" fmla="*/ 2 w 13"/>
                <a:gd name="T19" fmla="*/ 5 h 13"/>
                <a:gd name="T20" fmla="*/ 1 w 13"/>
                <a:gd name="T21" fmla="*/ 6 h 13"/>
                <a:gd name="T22" fmla="*/ 0 w 13"/>
                <a:gd name="T23" fmla="*/ 11 h 13"/>
                <a:gd name="T24" fmla="*/ 1 w 13"/>
                <a:gd name="T25" fmla="*/ 6 h 13"/>
                <a:gd name="T26" fmla="*/ 0 w 13"/>
                <a:gd name="T27" fmla="*/ 9 h 13"/>
                <a:gd name="T28" fmla="*/ 0 w 13"/>
                <a:gd name="T29" fmla="*/ 11 h 13"/>
                <a:gd name="T30" fmla="*/ 9 w 13"/>
                <a:gd name="T31" fmla="*/ 9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9" y="9"/>
                  </a:moveTo>
                  <a:lnTo>
                    <a:pt x="8" y="13"/>
                  </a:lnTo>
                  <a:lnTo>
                    <a:pt x="9" y="10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9" name="Freeform 45"/>
            <p:cNvSpPr>
              <a:spLocks noChangeAspect="1"/>
            </p:cNvSpPr>
            <p:nvPr/>
          </p:nvSpPr>
          <p:spPr bwMode="auto">
            <a:xfrm>
              <a:off x="2614" y="1902"/>
              <a:ext cx="13" cy="13"/>
            </a:xfrm>
            <a:custGeom>
              <a:avLst/>
              <a:gdLst>
                <a:gd name="T0" fmla="*/ 13 w 13"/>
                <a:gd name="T1" fmla="*/ 12 h 13"/>
                <a:gd name="T2" fmla="*/ 12 w 13"/>
                <a:gd name="T3" fmla="*/ 8 h 13"/>
                <a:gd name="T4" fmla="*/ 12 w 13"/>
                <a:gd name="T5" fmla="*/ 6 h 13"/>
                <a:gd name="T6" fmla="*/ 10 w 13"/>
                <a:gd name="T7" fmla="*/ 4 h 13"/>
                <a:gd name="T8" fmla="*/ 10 w 13"/>
                <a:gd name="T9" fmla="*/ 3 h 13"/>
                <a:gd name="T10" fmla="*/ 9 w 13"/>
                <a:gd name="T11" fmla="*/ 0 h 13"/>
                <a:gd name="T12" fmla="*/ 0 w 13"/>
                <a:gd name="T13" fmla="*/ 2 h 13"/>
                <a:gd name="T14" fmla="*/ 1 w 13"/>
                <a:gd name="T15" fmla="*/ 6 h 13"/>
                <a:gd name="T16" fmla="*/ 1 w 13"/>
                <a:gd name="T17" fmla="*/ 7 h 13"/>
                <a:gd name="T18" fmla="*/ 2 w 13"/>
                <a:gd name="T19" fmla="*/ 10 h 13"/>
                <a:gd name="T20" fmla="*/ 4 w 13"/>
                <a:gd name="T21" fmla="*/ 13 h 13"/>
                <a:gd name="T22" fmla="*/ 3 w 13"/>
                <a:gd name="T23" fmla="*/ 9 h 13"/>
                <a:gd name="T24" fmla="*/ 13 w 13"/>
                <a:gd name="T25" fmla="*/ 12 h 13"/>
                <a:gd name="T26" fmla="*/ 13 w 13"/>
                <a:gd name="T27" fmla="*/ 9 h 13"/>
                <a:gd name="T28" fmla="*/ 12 w 13"/>
                <a:gd name="T29" fmla="*/ 8 h 13"/>
                <a:gd name="T30" fmla="*/ 13 w 13"/>
                <a:gd name="T31" fmla="*/ 12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13" y="12"/>
                  </a:moveTo>
                  <a:lnTo>
                    <a:pt x="12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3" y="9"/>
                  </a:lnTo>
                  <a:lnTo>
                    <a:pt x="13" y="12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0" name="Freeform 46"/>
            <p:cNvSpPr>
              <a:spLocks noChangeAspect="1"/>
            </p:cNvSpPr>
            <p:nvPr/>
          </p:nvSpPr>
          <p:spPr bwMode="auto">
            <a:xfrm>
              <a:off x="2613" y="1911"/>
              <a:ext cx="14" cy="38"/>
            </a:xfrm>
            <a:custGeom>
              <a:avLst/>
              <a:gdLst>
                <a:gd name="T0" fmla="*/ 9 w 14"/>
                <a:gd name="T1" fmla="*/ 38 h 38"/>
                <a:gd name="T2" fmla="*/ 9 w 14"/>
                <a:gd name="T3" fmla="*/ 38 h 38"/>
                <a:gd name="T4" fmla="*/ 14 w 14"/>
                <a:gd name="T5" fmla="*/ 3 h 38"/>
                <a:gd name="T6" fmla="*/ 4 w 14"/>
                <a:gd name="T7" fmla="*/ 0 h 38"/>
                <a:gd name="T8" fmla="*/ 0 w 14"/>
                <a:gd name="T9" fmla="*/ 36 h 38"/>
                <a:gd name="T10" fmla="*/ 0 w 14"/>
                <a:gd name="T11" fmla="*/ 36 h 38"/>
                <a:gd name="T12" fmla="*/ 9 w 14"/>
                <a:gd name="T13" fmla="*/ 38 h 38"/>
                <a:gd name="T14" fmla="*/ 9 w 14"/>
                <a:gd name="T15" fmla="*/ 38 h 38"/>
                <a:gd name="T16" fmla="*/ 9 w 14"/>
                <a:gd name="T17" fmla="*/ 38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"/>
                <a:gd name="T29" fmla="*/ 14 w 14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">
                  <a:moveTo>
                    <a:pt x="9" y="38"/>
                  </a:moveTo>
                  <a:lnTo>
                    <a:pt x="9" y="38"/>
                  </a:lnTo>
                  <a:lnTo>
                    <a:pt x="14" y="3"/>
                  </a:lnTo>
                  <a:lnTo>
                    <a:pt x="4" y="0"/>
                  </a:lnTo>
                  <a:lnTo>
                    <a:pt x="0" y="36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1" name="Freeform 47"/>
            <p:cNvSpPr>
              <a:spLocks noChangeAspect="1"/>
            </p:cNvSpPr>
            <p:nvPr/>
          </p:nvSpPr>
          <p:spPr bwMode="auto">
            <a:xfrm>
              <a:off x="2601" y="1947"/>
              <a:ext cx="21" cy="33"/>
            </a:xfrm>
            <a:custGeom>
              <a:avLst/>
              <a:gdLst>
                <a:gd name="T0" fmla="*/ 8 w 21"/>
                <a:gd name="T1" fmla="*/ 33 h 33"/>
                <a:gd name="T2" fmla="*/ 9 w 21"/>
                <a:gd name="T3" fmla="*/ 32 h 33"/>
                <a:gd name="T4" fmla="*/ 21 w 21"/>
                <a:gd name="T5" fmla="*/ 2 h 33"/>
                <a:gd name="T6" fmla="*/ 12 w 21"/>
                <a:gd name="T7" fmla="*/ 0 h 33"/>
                <a:gd name="T8" fmla="*/ 0 w 21"/>
                <a:gd name="T9" fmla="*/ 29 h 33"/>
                <a:gd name="T10" fmla="*/ 1 w 21"/>
                <a:gd name="T11" fmla="*/ 28 h 33"/>
                <a:gd name="T12" fmla="*/ 8 w 21"/>
                <a:gd name="T13" fmla="*/ 33 h 33"/>
                <a:gd name="T14" fmla="*/ 9 w 21"/>
                <a:gd name="T15" fmla="*/ 33 h 33"/>
                <a:gd name="T16" fmla="*/ 9 w 21"/>
                <a:gd name="T17" fmla="*/ 32 h 33"/>
                <a:gd name="T18" fmla="*/ 8 w 21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8" y="33"/>
                  </a:moveTo>
                  <a:lnTo>
                    <a:pt x="9" y="3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0" y="29"/>
                  </a:lnTo>
                  <a:lnTo>
                    <a:pt x="1" y="28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2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2" name="Freeform 48"/>
            <p:cNvSpPr>
              <a:spLocks noChangeAspect="1"/>
            </p:cNvSpPr>
            <p:nvPr/>
          </p:nvSpPr>
          <p:spPr bwMode="auto">
            <a:xfrm>
              <a:off x="2587" y="1975"/>
              <a:ext cx="22" cy="32"/>
            </a:xfrm>
            <a:custGeom>
              <a:avLst/>
              <a:gdLst>
                <a:gd name="T0" fmla="*/ 7 w 22"/>
                <a:gd name="T1" fmla="*/ 32 h 32"/>
                <a:gd name="T2" fmla="*/ 7 w 22"/>
                <a:gd name="T3" fmla="*/ 32 h 32"/>
                <a:gd name="T4" fmla="*/ 22 w 22"/>
                <a:gd name="T5" fmla="*/ 5 h 32"/>
                <a:gd name="T6" fmla="*/ 15 w 22"/>
                <a:gd name="T7" fmla="*/ 0 h 32"/>
                <a:gd name="T8" fmla="*/ 0 w 22"/>
                <a:gd name="T9" fmla="*/ 27 h 32"/>
                <a:gd name="T10" fmla="*/ 0 w 22"/>
                <a:gd name="T11" fmla="*/ 27 h 32"/>
                <a:gd name="T12" fmla="*/ 7 w 22"/>
                <a:gd name="T13" fmla="*/ 32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32"/>
                <a:gd name="T23" fmla="*/ 22 w 2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32">
                  <a:moveTo>
                    <a:pt x="7" y="32"/>
                  </a:moveTo>
                  <a:lnTo>
                    <a:pt x="7" y="32"/>
                  </a:lnTo>
                  <a:lnTo>
                    <a:pt x="22" y="5"/>
                  </a:lnTo>
                  <a:lnTo>
                    <a:pt x="15" y="0"/>
                  </a:lnTo>
                  <a:lnTo>
                    <a:pt x="0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3" name="Freeform 49"/>
            <p:cNvSpPr>
              <a:spLocks noChangeAspect="1"/>
            </p:cNvSpPr>
            <p:nvPr/>
          </p:nvSpPr>
          <p:spPr bwMode="auto">
            <a:xfrm>
              <a:off x="2574" y="2002"/>
              <a:ext cx="20" cy="24"/>
            </a:xfrm>
            <a:custGeom>
              <a:avLst/>
              <a:gdLst>
                <a:gd name="T0" fmla="*/ 9 w 20"/>
                <a:gd name="T1" fmla="*/ 19 h 24"/>
                <a:gd name="T2" fmla="*/ 9 w 20"/>
                <a:gd name="T3" fmla="*/ 24 h 24"/>
                <a:gd name="T4" fmla="*/ 20 w 20"/>
                <a:gd name="T5" fmla="*/ 5 h 24"/>
                <a:gd name="T6" fmla="*/ 13 w 20"/>
                <a:gd name="T7" fmla="*/ 0 h 24"/>
                <a:gd name="T8" fmla="*/ 2 w 20"/>
                <a:gd name="T9" fmla="*/ 19 h 24"/>
                <a:gd name="T10" fmla="*/ 2 w 20"/>
                <a:gd name="T11" fmla="*/ 24 h 24"/>
                <a:gd name="T12" fmla="*/ 2 w 20"/>
                <a:gd name="T13" fmla="*/ 19 h 24"/>
                <a:gd name="T14" fmla="*/ 0 w 20"/>
                <a:gd name="T15" fmla="*/ 22 h 24"/>
                <a:gd name="T16" fmla="*/ 2 w 20"/>
                <a:gd name="T17" fmla="*/ 24 h 24"/>
                <a:gd name="T18" fmla="*/ 9 w 20"/>
                <a:gd name="T19" fmla="*/ 19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9" y="19"/>
                  </a:moveTo>
                  <a:lnTo>
                    <a:pt x="9" y="24"/>
                  </a:lnTo>
                  <a:lnTo>
                    <a:pt x="20" y="5"/>
                  </a:lnTo>
                  <a:lnTo>
                    <a:pt x="13" y="0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2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4" name="Freeform 50"/>
            <p:cNvSpPr>
              <a:spLocks noChangeAspect="1"/>
            </p:cNvSpPr>
            <p:nvPr/>
          </p:nvSpPr>
          <p:spPr bwMode="auto">
            <a:xfrm>
              <a:off x="2576" y="2021"/>
              <a:ext cx="22" cy="31"/>
            </a:xfrm>
            <a:custGeom>
              <a:avLst/>
              <a:gdLst>
                <a:gd name="T0" fmla="*/ 19 w 22"/>
                <a:gd name="T1" fmla="*/ 21 h 31"/>
                <a:gd name="T2" fmla="*/ 22 w 22"/>
                <a:gd name="T3" fmla="*/ 24 h 31"/>
                <a:gd name="T4" fmla="*/ 7 w 22"/>
                <a:gd name="T5" fmla="*/ 0 h 31"/>
                <a:gd name="T6" fmla="*/ 0 w 22"/>
                <a:gd name="T7" fmla="*/ 5 h 31"/>
                <a:gd name="T8" fmla="*/ 15 w 22"/>
                <a:gd name="T9" fmla="*/ 29 h 31"/>
                <a:gd name="T10" fmla="*/ 19 w 22"/>
                <a:gd name="T11" fmla="*/ 31 h 31"/>
                <a:gd name="T12" fmla="*/ 15 w 22"/>
                <a:gd name="T13" fmla="*/ 29 h 31"/>
                <a:gd name="T14" fmla="*/ 17 w 22"/>
                <a:gd name="T15" fmla="*/ 31 h 31"/>
                <a:gd name="T16" fmla="*/ 19 w 22"/>
                <a:gd name="T17" fmla="*/ 31 h 31"/>
                <a:gd name="T18" fmla="*/ 19 w 22"/>
                <a:gd name="T19" fmla="*/ 21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1"/>
                <a:gd name="T32" fmla="*/ 22 w 22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1">
                  <a:moveTo>
                    <a:pt x="19" y="21"/>
                  </a:moveTo>
                  <a:lnTo>
                    <a:pt x="22" y="24"/>
                  </a:lnTo>
                  <a:lnTo>
                    <a:pt x="7" y="0"/>
                  </a:lnTo>
                  <a:lnTo>
                    <a:pt x="0" y="5"/>
                  </a:lnTo>
                  <a:lnTo>
                    <a:pt x="15" y="29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5" name="Freeform 51"/>
            <p:cNvSpPr>
              <a:spLocks noChangeAspect="1"/>
            </p:cNvSpPr>
            <p:nvPr/>
          </p:nvSpPr>
          <p:spPr bwMode="auto">
            <a:xfrm>
              <a:off x="2593" y="2042"/>
              <a:ext cx="8" cy="12"/>
            </a:xfrm>
            <a:custGeom>
              <a:avLst/>
              <a:gdLst>
                <a:gd name="T0" fmla="*/ 2 w 8"/>
                <a:gd name="T1" fmla="*/ 2 h 12"/>
                <a:gd name="T2" fmla="*/ 8 w 8"/>
                <a:gd name="T3" fmla="*/ 3 h 12"/>
                <a:gd name="T4" fmla="*/ 7 w 8"/>
                <a:gd name="T5" fmla="*/ 2 h 12"/>
                <a:gd name="T6" fmla="*/ 3 w 8"/>
                <a:gd name="T7" fmla="*/ 0 h 12"/>
                <a:gd name="T8" fmla="*/ 2 w 8"/>
                <a:gd name="T9" fmla="*/ 0 h 12"/>
                <a:gd name="T10" fmla="*/ 2 w 8"/>
                <a:gd name="T11" fmla="*/ 0 h 12"/>
                <a:gd name="T12" fmla="*/ 2 w 8"/>
                <a:gd name="T13" fmla="*/ 10 h 12"/>
                <a:gd name="T14" fmla="*/ 2 w 8"/>
                <a:gd name="T15" fmla="*/ 10 h 12"/>
                <a:gd name="T16" fmla="*/ 3 w 8"/>
                <a:gd name="T17" fmla="*/ 10 h 12"/>
                <a:gd name="T18" fmla="*/ 0 w 8"/>
                <a:gd name="T19" fmla="*/ 9 h 12"/>
                <a:gd name="T20" fmla="*/ 1 w 8"/>
                <a:gd name="T21" fmla="*/ 10 h 12"/>
                <a:gd name="T22" fmla="*/ 7 w 8"/>
                <a:gd name="T23" fmla="*/ 11 h 12"/>
                <a:gd name="T24" fmla="*/ 1 w 8"/>
                <a:gd name="T25" fmla="*/ 10 h 12"/>
                <a:gd name="T26" fmla="*/ 3 w 8"/>
                <a:gd name="T27" fmla="*/ 12 h 12"/>
                <a:gd name="T28" fmla="*/ 7 w 8"/>
                <a:gd name="T29" fmla="*/ 11 h 12"/>
                <a:gd name="T30" fmla="*/ 2 w 8"/>
                <a:gd name="T31" fmla="*/ 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"/>
                <a:gd name="T49" fmla="*/ 0 h 12"/>
                <a:gd name="T50" fmla="*/ 8 w 8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" h="12">
                  <a:moveTo>
                    <a:pt x="2" y="2"/>
                  </a:moveTo>
                  <a:lnTo>
                    <a:pt x="8" y="3"/>
                  </a:lnTo>
                  <a:lnTo>
                    <a:pt x="7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1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6" name="Freeform 52"/>
            <p:cNvSpPr>
              <a:spLocks noChangeAspect="1"/>
            </p:cNvSpPr>
            <p:nvPr/>
          </p:nvSpPr>
          <p:spPr bwMode="auto">
            <a:xfrm>
              <a:off x="2607" y="2047"/>
              <a:ext cx="70" cy="149"/>
            </a:xfrm>
            <a:custGeom>
              <a:avLst/>
              <a:gdLst>
                <a:gd name="T0" fmla="*/ 60 w 70"/>
                <a:gd name="T1" fmla="*/ 149 h 149"/>
                <a:gd name="T2" fmla="*/ 62 w 70"/>
                <a:gd name="T3" fmla="*/ 149 h 149"/>
                <a:gd name="T4" fmla="*/ 63 w 70"/>
                <a:gd name="T5" fmla="*/ 149 h 149"/>
                <a:gd name="T6" fmla="*/ 66 w 70"/>
                <a:gd name="T7" fmla="*/ 149 h 149"/>
                <a:gd name="T8" fmla="*/ 68 w 70"/>
                <a:gd name="T9" fmla="*/ 149 h 149"/>
                <a:gd name="T10" fmla="*/ 70 w 70"/>
                <a:gd name="T11" fmla="*/ 143 h 149"/>
                <a:gd name="T12" fmla="*/ 70 w 70"/>
                <a:gd name="T13" fmla="*/ 136 h 149"/>
                <a:gd name="T14" fmla="*/ 67 w 70"/>
                <a:gd name="T15" fmla="*/ 129 h 149"/>
                <a:gd name="T16" fmla="*/ 64 w 70"/>
                <a:gd name="T17" fmla="*/ 123 h 149"/>
                <a:gd name="T18" fmla="*/ 57 w 70"/>
                <a:gd name="T19" fmla="*/ 38 h 149"/>
                <a:gd name="T20" fmla="*/ 59 w 70"/>
                <a:gd name="T21" fmla="*/ 33 h 149"/>
                <a:gd name="T22" fmla="*/ 61 w 70"/>
                <a:gd name="T23" fmla="*/ 29 h 149"/>
                <a:gd name="T24" fmla="*/ 64 w 70"/>
                <a:gd name="T25" fmla="*/ 25 h 149"/>
                <a:gd name="T26" fmla="*/ 68 w 70"/>
                <a:gd name="T27" fmla="*/ 21 h 149"/>
                <a:gd name="T28" fmla="*/ 67 w 70"/>
                <a:gd name="T29" fmla="*/ 20 h 149"/>
                <a:gd name="T30" fmla="*/ 66 w 70"/>
                <a:gd name="T31" fmla="*/ 18 h 149"/>
                <a:gd name="T32" fmla="*/ 64 w 70"/>
                <a:gd name="T33" fmla="*/ 17 h 149"/>
                <a:gd name="T34" fmla="*/ 62 w 70"/>
                <a:gd name="T35" fmla="*/ 16 h 149"/>
                <a:gd name="T36" fmla="*/ 61 w 70"/>
                <a:gd name="T37" fmla="*/ 13 h 149"/>
                <a:gd name="T38" fmla="*/ 60 w 70"/>
                <a:gd name="T39" fmla="*/ 10 h 149"/>
                <a:gd name="T40" fmla="*/ 59 w 70"/>
                <a:gd name="T41" fmla="*/ 6 h 149"/>
                <a:gd name="T42" fmla="*/ 57 w 70"/>
                <a:gd name="T43" fmla="*/ 1 h 149"/>
                <a:gd name="T44" fmla="*/ 57 w 70"/>
                <a:gd name="T45" fmla="*/ 1 h 149"/>
                <a:gd name="T46" fmla="*/ 56 w 70"/>
                <a:gd name="T47" fmla="*/ 1 h 149"/>
                <a:gd name="T48" fmla="*/ 54 w 70"/>
                <a:gd name="T49" fmla="*/ 1 h 149"/>
                <a:gd name="T50" fmla="*/ 53 w 70"/>
                <a:gd name="T51" fmla="*/ 0 h 149"/>
                <a:gd name="T52" fmla="*/ 50 w 70"/>
                <a:gd name="T53" fmla="*/ 1 h 149"/>
                <a:gd name="T54" fmla="*/ 49 w 70"/>
                <a:gd name="T55" fmla="*/ 1 h 149"/>
                <a:gd name="T56" fmla="*/ 48 w 70"/>
                <a:gd name="T57" fmla="*/ 3 h 149"/>
                <a:gd name="T58" fmla="*/ 47 w 70"/>
                <a:gd name="T59" fmla="*/ 5 h 149"/>
                <a:gd name="T60" fmla="*/ 13 w 70"/>
                <a:gd name="T61" fmla="*/ 16 h 149"/>
                <a:gd name="T62" fmla="*/ 9 w 70"/>
                <a:gd name="T63" fmla="*/ 27 h 149"/>
                <a:gd name="T64" fmla="*/ 6 w 70"/>
                <a:gd name="T65" fmla="*/ 39 h 149"/>
                <a:gd name="T66" fmla="*/ 3 w 70"/>
                <a:gd name="T67" fmla="*/ 52 h 149"/>
                <a:gd name="T68" fmla="*/ 1 w 70"/>
                <a:gd name="T69" fmla="*/ 65 h 149"/>
                <a:gd name="T70" fmla="*/ 0 w 70"/>
                <a:gd name="T71" fmla="*/ 78 h 149"/>
                <a:gd name="T72" fmla="*/ 1 w 70"/>
                <a:gd name="T73" fmla="*/ 92 h 149"/>
                <a:gd name="T74" fmla="*/ 2 w 70"/>
                <a:gd name="T75" fmla="*/ 104 h 149"/>
                <a:gd name="T76" fmla="*/ 6 w 70"/>
                <a:gd name="T77" fmla="*/ 116 h 149"/>
                <a:gd name="T78" fmla="*/ 20 w 70"/>
                <a:gd name="T79" fmla="*/ 123 h 149"/>
                <a:gd name="T80" fmla="*/ 24 w 70"/>
                <a:gd name="T81" fmla="*/ 134 h 149"/>
                <a:gd name="T82" fmla="*/ 60 w 70"/>
                <a:gd name="T83" fmla="*/ 149 h 1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"/>
                <a:gd name="T127" fmla="*/ 0 h 149"/>
                <a:gd name="T128" fmla="*/ 70 w 70"/>
                <a:gd name="T129" fmla="*/ 149 h 1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" h="149">
                  <a:moveTo>
                    <a:pt x="60" y="149"/>
                  </a:moveTo>
                  <a:lnTo>
                    <a:pt x="62" y="149"/>
                  </a:lnTo>
                  <a:lnTo>
                    <a:pt x="63" y="149"/>
                  </a:lnTo>
                  <a:lnTo>
                    <a:pt x="66" y="149"/>
                  </a:lnTo>
                  <a:lnTo>
                    <a:pt x="68" y="149"/>
                  </a:lnTo>
                  <a:lnTo>
                    <a:pt x="70" y="143"/>
                  </a:lnTo>
                  <a:lnTo>
                    <a:pt x="70" y="136"/>
                  </a:lnTo>
                  <a:lnTo>
                    <a:pt x="67" y="129"/>
                  </a:lnTo>
                  <a:lnTo>
                    <a:pt x="64" y="123"/>
                  </a:lnTo>
                  <a:lnTo>
                    <a:pt x="57" y="38"/>
                  </a:lnTo>
                  <a:lnTo>
                    <a:pt x="59" y="33"/>
                  </a:lnTo>
                  <a:lnTo>
                    <a:pt x="61" y="29"/>
                  </a:lnTo>
                  <a:lnTo>
                    <a:pt x="64" y="25"/>
                  </a:lnTo>
                  <a:lnTo>
                    <a:pt x="68" y="21"/>
                  </a:lnTo>
                  <a:lnTo>
                    <a:pt x="67" y="20"/>
                  </a:lnTo>
                  <a:lnTo>
                    <a:pt x="66" y="18"/>
                  </a:lnTo>
                  <a:lnTo>
                    <a:pt x="64" y="17"/>
                  </a:lnTo>
                  <a:lnTo>
                    <a:pt x="62" y="16"/>
                  </a:lnTo>
                  <a:lnTo>
                    <a:pt x="61" y="13"/>
                  </a:lnTo>
                  <a:lnTo>
                    <a:pt x="60" y="10"/>
                  </a:lnTo>
                  <a:lnTo>
                    <a:pt x="59" y="6"/>
                  </a:lnTo>
                  <a:lnTo>
                    <a:pt x="57" y="1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3"/>
                  </a:lnTo>
                  <a:lnTo>
                    <a:pt x="47" y="5"/>
                  </a:lnTo>
                  <a:lnTo>
                    <a:pt x="13" y="16"/>
                  </a:lnTo>
                  <a:lnTo>
                    <a:pt x="9" y="27"/>
                  </a:lnTo>
                  <a:lnTo>
                    <a:pt x="6" y="39"/>
                  </a:lnTo>
                  <a:lnTo>
                    <a:pt x="3" y="52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2"/>
                  </a:lnTo>
                  <a:lnTo>
                    <a:pt x="2" y="104"/>
                  </a:lnTo>
                  <a:lnTo>
                    <a:pt x="6" y="116"/>
                  </a:lnTo>
                  <a:lnTo>
                    <a:pt x="20" y="123"/>
                  </a:lnTo>
                  <a:lnTo>
                    <a:pt x="24" y="134"/>
                  </a:lnTo>
                  <a:lnTo>
                    <a:pt x="60" y="14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7" name="Freeform 53"/>
            <p:cNvSpPr>
              <a:spLocks noChangeAspect="1"/>
            </p:cNvSpPr>
            <p:nvPr/>
          </p:nvSpPr>
          <p:spPr bwMode="auto">
            <a:xfrm>
              <a:off x="2398" y="2051"/>
              <a:ext cx="83" cy="142"/>
            </a:xfrm>
            <a:custGeom>
              <a:avLst/>
              <a:gdLst>
                <a:gd name="T0" fmla="*/ 44 w 83"/>
                <a:gd name="T1" fmla="*/ 142 h 142"/>
                <a:gd name="T2" fmla="*/ 45 w 83"/>
                <a:gd name="T3" fmla="*/ 142 h 142"/>
                <a:gd name="T4" fmla="*/ 46 w 83"/>
                <a:gd name="T5" fmla="*/ 142 h 142"/>
                <a:gd name="T6" fmla="*/ 49 w 83"/>
                <a:gd name="T7" fmla="*/ 142 h 142"/>
                <a:gd name="T8" fmla="*/ 50 w 83"/>
                <a:gd name="T9" fmla="*/ 142 h 142"/>
                <a:gd name="T10" fmla="*/ 52 w 83"/>
                <a:gd name="T11" fmla="*/ 136 h 142"/>
                <a:gd name="T12" fmla="*/ 52 w 83"/>
                <a:gd name="T13" fmla="*/ 129 h 142"/>
                <a:gd name="T14" fmla="*/ 51 w 83"/>
                <a:gd name="T15" fmla="*/ 121 h 142"/>
                <a:gd name="T16" fmla="*/ 50 w 83"/>
                <a:gd name="T17" fmla="*/ 114 h 142"/>
                <a:gd name="T18" fmla="*/ 67 w 83"/>
                <a:gd name="T19" fmla="*/ 106 h 142"/>
                <a:gd name="T20" fmla="*/ 71 w 83"/>
                <a:gd name="T21" fmla="*/ 101 h 142"/>
                <a:gd name="T22" fmla="*/ 72 w 83"/>
                <a:gd name="T23" fmla="*/ 95 h 142"/>
                <a:gd name="T24" fmla="*/ 72 w 83"/>
                <a:gd name="T25" fmla="*/ 88 h 142"/>
                <a:gd name="T26" fmla="*/ 70 w 83"/>
                <a:gd name="T27" fmla="*/ 82 h 142"/>
                <a:gd name="T28" fmla="*/ 79 w 83"/>
                <a:gd name="T29" fmla="*/ 60 h 142"/>
                <a:gd name="T30" fmla="*/ 79 w 83"/>
                <a:gd name="T31" fmla="*/ 59 h 142"/>
                <a:gd name="T32" fmla="*/ 79 w 83"/>
                <a:gd name="T33" fmla="*/ 58 h 142"/>
                <a:gd name="T34" fmla="*/ 79 w 83"/>
                <a:gd name="T35" fmla="*/ 55 h 142"/>
                <a:gd name="T36" fmla="*/ 78 w 83"/>
                <a:gd name="T37" fmla="*/ 54 h 142"/>
                <a:gd name="T38" fmla="*/ 80 w 83"/>
                <a:gd name="T39" fmla="*/ 51 h 142"/>
                <a:gd name="T40" fmla="*/ 82 w 83"/>
                <a:gd name="T41" fmla="*/ 46 h 142"/>
                <a:gd name="T42" fmla="*/ 83 w 83"/>
                <a:gd name="T43" fmla="*/ 40 h 142"/>
                <a:gd name="T44" fmla="*/ 83 w 83"/>
                <a:gd name="T45" fmla="*/ 35 h 142"/>
                <a:gd name="T46" fmla="*/ 83 w 83"/>
                <a:gd name="T47" fmla="*/ 29 h 142"/>
                <a:gd name="T48" fmla="*/ 83 w 83"/>
                <a:gd name="T49" fmla="*/ 23 h 142"/>
                <a:gd name="T50" fmla="*/ 82 w 83"/>
                <a:gd name="T51" fmla="*/ 19 h 142"/>
                <a:gd name="T52" fmla="*/ 80 w 83"/>
                <a:gd name="T53" fmla="*/ 14 h 142"/>
                <a:gd name="T54" fmla="*/ 76 w 83"/>
                <a:gd name="T55" fmla="*/ 9 h 142"/>
                <a:gd name="T56" fmla="*/ 72 w 83"/>
                <a:gd name="T57" fmla="*/ 6 h 142"/>
                <a:gd name="T58" fmla="*/ 69 w 83"/>
                <a:gd name="T59" fmla="*/ 2 h 142"/>
                <a:gd name="T60" fmla="*/ 65 w 83"/>
                <a:gd name="T61" fmla="*/ 0 h 142"/>
                <a:gd name="T62" fmla="*/ 52 w 83"/>
                <a:gd name="T63" fmla="*/ 2 h 142"/>
                <a:gd name="T64" fmla="*/ 44 w 83"/>
                <a:gd name="T65" fmla="*/ 10 h 142"/>
                <a:gd name="T66" fmla="*/ 40 w 83"/>
                <a:gd name="T67" fmla="*/ 9 h 142"/>
                <a:gd name="T68" fmla="*/ 38 w 83"/>
                <a:gd name="T69" fmla="*/ 6 h 142"/>
                <a:gd name="T70" fmla="*/ 35 w 83"/>
                <a:gd name="T71" fmla="*/ 3 h 142"/>
                <a:gd name="T72" fmla="*/ 31 w 83"/>
                <a:gd name="T73" fmla="*/ 1 h 142"/>
                <a:gd name="T74" fmla="*/ 18 w 83"/>
                <a:gd name="T75" fmla="*/ 2 h 142"/>
                <a:gd name="T76" fmla="*/ 0 w 83"/>
                <a:gd name="T77" fmla="*/ 90 h 142"/>
                <a:gd name="T78" fmla="*/ 3 w 83"/>
                <a:gd name="T79" fmla="*/ 98 h 142"/>
                <a:gd name="T80" fmla="*/ 6 w 83"/>
                <a:gd name="T81" fmla="*/ 106 h 142"/>
                <a:gd name="T82" fmla="*/ 11 w 83"/>
                <a:gd name="T83" fmla="*/ 113 h 142"/>
                <a:gd name="T84" fmla="*/ 16 w 83"/>
                <a:gd name="T85" fmla="*/ 120 h 142"/>
                <a:gd name="T86" fmla="*/ 22 w 83"/>
                <a:gd name="T87" fmla="*/ 127 h 142"/>
                <a:gd name="T88" fmla="*/ 27 w 83"/>
                <a:gd name="T89" fmla="*/ 132 h 142"/>
                <a:gd name="T90" fmla="*/ 36 w 83"/>
                <a:gd name="T91" fmla="*/ 138 h 142"/>
                <a:gd name="T92" fmla="*/ 44 w 83"/>
                <a:gd name="T93" fmla="*/ 142 h 1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"/>
                <a:gd name="T142" fmla="*/ 0 h 142"/>
                <a:gd name="T143" fmla="*/ 83 w 83"/>
                <a:gd name="T144" fmla="*/ 142 h 1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" h="142">
                  <a:moveTo>
                    <a:pt x="44" y="142"/>
                  </a:moveTo>
                  <a:lnTo>
                    <a:pt x="45" y="142"/>
                  </a:lnTo>
                  <a:lnTo>
                    <a:pt x="46" y="142"/>
                  </a:lnTo>
                  <a:lnTo>
                    <a:pt x="49" y="142"/>
                  </a:lnTo>
                  <a:lnTo>
                    <a:pt x="50" y="142"/>
                  </a:lnTo>
                  <a:lnTo>
                    <a:pt x="52" y="136"/>
                  </a:lnTo>
                  <a:lnTo>
                    <a:pt x="52" y="129"/>
                  </a:lnTo>
                  <a:lnTo>
                    <a:pt x="51" y="121"/>
                  </a:lnTo>
                  <a:lnTo>
                    <a:pt x="50" y="114"/>
                  </a:lnTo>
                  <a:lnTo>
                    <a:pt x="67" y="106"/>
                  </a:lnTo>
                  <a:lnTo>
                    <a:pt x="71" y="101"/>
                  </a:lnTo>
                  <a:lnTo>
                    <a:pt x="72" y="95"/>
                  </a:lnTo>
                  <a:lnTo>
                    <a:pt x="72" y="88"/>
                  </a:lnTo>
                  <a:lnTo>
                    <a:pt x="70" y="82"/>
                  </a:lnTo>
                  <a:lnTo>
                    <a:pt x="79" y="60"/>
                  </a:lnTo>
                  <a:lnTo>
                    <a:pt x="79" y="59"/>
                  </a:lnTo>
                  <a:lnTo>
                    <a:pt x="79" y="58"/>
                  </a:lnTo>
                  <a:lnTo>
                    <a:pt x="79" y="55"/>
                  </a:lnTo>
                  <a:lnTo>
                    <a:pt x="78" y="54"/>
                  </a:lnTo>
                  <a:lnTo>
                    <a:pt x="80" y="51"/>
                  </a:lnTo>
                  <a:lnTo>
                    <a:pt x="82" y="46"/>
                  </a:lnTo>
                  <a:lnTo>
                    <a:pt x="83" y="40"/>
                  </a:lnTo>
                  <a:lnTo>
                    <a:pt x="83" y="35"/>
                  </a:lnTo>
                  <a:lnTo>
                    <a:pt x="83" y="29"/>
                  </a:lnTo>
                  <a:lnTo>
                    <a:pt x="83" y="23"/>
                  </a:lnTo>
                  <a:lnTo>
                    <a:pt x="82" y="19"/>
                  </a:lnTo>
                  <a:lnTo>
                    <a:pt x="80" y="14"/>
                  </a:lnTo>
                  <a:lnTo>
                    <a:pt x="76" y="9"/>
                  </a:lnTo>
                  <a:lnTo>
                    <a:pt x="72" y="6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44" y="10"/>
                  </a:lnTo>
                  <a:lnTo>
                    <a:pt x="40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1" y="1"/>
                  </a:lnTo>
                  <a:lnTo>
                    <a:pt x="18" y="2"/>
                  </a:lnTo>
                  <a:lnTo>
                    <a:pt x="0" y="90"/>
                  </a:lnTo>
                  <a:lnTo>
                    <a:pt x="3" y="98"/>
                  </a:lnTo>
                  <a:lnTo>
                    <a:pt x="6" y="106"/>
                  </a:lnTo>
                  <a:lnTo>
                    <a:pt x="11" y="113"/>
                  </a:lnTo>
                  <a:lnTo>
                    <a:pt x="16" y="120"/>
                  </a:lnTo>
                  <a:lnTo>
                    <a:pt x="22" y="127"/>
                  </a:lnTo>
                  <a:lnTo>
                    <a:pt x="27" y="132"/>
                  </a:lnTo>
                  <a:lnTo>
                    <a:pt x="36" y="138"/>
                  </a:lnTo>
                  <a:lnTo>
                    <a:pt x="44" y="142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8" name="Freeform 54"/>
            <p:cNvSpPr>
              <a:spLocks noChangeAspect="1"/>
            </p:cNvSpPr>
            <p:nvPr/>
          </p:nvSpPr>
          <p:spPr bwMode="auto">
            <a:xfrm>
              <a:off x="2250" y="1853"/>
              <a:ext cx="132" cy="91"/>
            </a:xfrm>
            <a:custGeom>
              <a:avLst/>
              <a:gdLst>
                <a:gd name="T0" fmla="*/ 105 w 132"/>
                <a:gd name="T1" fmla="*/ 91 h 91"/>
                <a:gd name="T2" fmla="*/ 125 w 132"/>
                <a:gd name="T3" fmla="*/ 87 h 91"/>
                <a:gd name="T4" fmla="*/ 128 w 132"/>
                <a:gd name="T5" fmla="*/ 82 h 91"/>
                <a:gd name="T6" fmla="*/ 130 w 132"/>
                <a:gd name="T7" fmla="*/ 76 h 91"/>
                <a:gd name="T8" fmla="*/ 131 w 132"/>
                <a:gd name="T9" fmla="*/ 69 h 91"/>
                <a:gd name="T10" fmla="*/ 132 w 132"/>
                <a:gd name="T11" fmla="*/ 62 h 91"/>
                <a:gd name="T12" fmla="*/ 127 w 132"/>
                <a:gd name="T13" fmla="*/ 45 h 91"/>
                <a:gd name="T14" fmla="*/ 117 w 132"/>
                <a:gd name="T15" fmla="*/ 40 h 91"/>
                <a:gd name="T16" fmla="*/ 115 w 132"/>
                <a:gd name="T17" fmla="*/ 24 h 91"/>
                <a:gd name="T18" fmla="*/ 108 w 132"/>
                <a:gd name="T19" fmla="*/ 19 h 91"/>
                <a:gd name="T20" fmla="*/ 99 w 132"/>
                <a:gd name="T21" fmla="*/ 18 h 91"/>
                <a:gd name="T22" fmla="*/ 91 w 132"/>
                <a:gd name="T23" fmla="*/ 16 h 91"/>
                <a:gd name="T24" fmla="*/ 84 w 132"/>
                <a:gd name="T25" fmla="*/ 10 h 91"/>
                <a:gd name="T26" fmla="*/ 78 w 132"/>
                <a:gd name="T27" fmla="*/ 9 h 91"/>
                <a:gd name="T28" fmla="*/ 72 w 132"/>
                <a:gd name="T29" fmla="*/ 7 h 91"/>
                <a:gd name="T30" fmla="*/ 66 w 132"/>
                <a:gd name="T31" fmla="*/ 5 h 91"/>
                <a:gd name="T32" fmla="*/ 61 w 132"/>
                <a:gd name="T33" fmla="*/ 3 h 91"/>
                <a:gd name="T34" fmla="*/ 57 w 132"/>
                <a:gd name="T35" fmla="*/ 0 h 91"/>
                <a:gd name="T36" fmla="*/ 52 w 132"/>
                <a:gd name="T37" fmla="*/ 0 h 91"/>
                <a:gd name="T38" fmla="*/ 48 w 132"/>
                <a:gd name="T39" fmla="*/ 0 h 91"/>
                <a:gd name="T40" fmla="*/ 44 w 132"/>
                <a:gd name="T41" fmla="*/ 3 h 91"/>
                <a:gd name="T42" fmla="*/ 37 w 132"/>
                <a:gd name="T43" fmla="*/ 7 h 91"/>
                <a:gd name="T44" fmla="*/ 31 w 132"/>
                <a:gd name="T45" fmla="*/ 11 h 91"/>
                <a:gd name="T46" fmla="*/ 25 w 132"/>
                <a:gd name="T47" fmla="*/ 12 h 91"/>
                <a:gd name="T48" fmla="*/ 19 w 132"/>
                <a:gd name="T49" fmla="*/ 12 h 91"/>
                <a:gd name="T50" fmla="*/ 12 w 132"/>
                <a:gd name="T51" fmla="*/ 17 h 91"/>
                <a:gd name="T52" fmla="*/ 6 w 132"/>
                <a:gd name="T53" fmla="*/ 24 h 91"/>
                <a:gd name="T54" fmla="*/ 2 w 132"/>
                <a:gd name="T55" fmla="*/ 33 h 91"/>
                <a:gd name="T56" fmla="*/ 0 w 132"/>
                <a:gd name="T57" fmla="*/ 43 h 91"/>
                <a:gd name="T58" fmla="*/ 0 w 132"/>
                <a:gd name="T59" fmla="*/ 48 h 91"/>
                <a:gd name="T60" fmla="*/ 0 w 132"/>
                <a:gd name="T61" fmla="*/ 52 h 91"/>
                <a:gd name="T62" fmla="*/ 0 w 132"/>
                <a:gd name="T63" fmla="*/ 56 h 91"/>
                <a:gd name="T64" fmla="*/ 2 w 132"/>
                <a:gd name="T65" fmla="*/ 59 h 91"/>
                <a:gd name="T66" fmla="*/ 20 w 132"/>
                <a:gd name="T67" fmla="*/ 74 h 91"/>
                <a:gd name="T68" fmla="*/ 27 w 132"/>
                <a:gd name="T69" fmla="*/ 72 h 91"/>
                <a:gd name="T70" fmla="*/ 34 w 132"/>
                <a:gd name="T71" fmla="*/ 69 h 91"/>
                <a:gd name="T72" fmla="*/ 40 w 132"/>
                <a:gd name="T73" fmla="*/ 68 h 91"/>
                <a:gd name="T74" fmla="*/ 47 w 132"/>
                <a:gd name="T75" fmla="*/ 70 h 91"/>
                <a:gd name="T76" fmla="*/ 48 w 132"/>
                <a:gd name="T77" fmla="*/ 72 h 91"/>
                <a:gd name="T78" fmla="*/ 50 w 132"/>
                <a:gd name="T79" fmla="*/ 76 h 91"/>
                <a:gd name="T80" fmla="*/ 52 w 132"/>
                <a:gd name="T81" fmla="*/ 77 h 91"/>
                <a:gd name="T82" fmla="*/ 55 w 132"/>
                <a:gd name="T83" fmla="*/ 78 h 91"/>
                <a:gd name="T84" fmla="*/ 68 w 132"/>
                <a:gd name="T85" fmla="*/ 75 h 91"/>
                <a:gd name="T86" fmla="*/ 70 w 132"/>
                <a:gd name="T87" fmla="*/ 76 h 91"/>
                <a:gd name="T88" fmla="*/ 72 w 132"/>
                <a:gd name="T89" fmla="*/ 77 h 91"/>
                <a:gd name="T90" fmla="*/ 73 w 132"/>
                <a:gd name="T91" fmla="*/ 81 h 91"/>
                <a:gd name="T92" fmla="*/ 75 w 132"/>
                <a:gd name="T93" fmla="*/ 83 h 91"/>
                <a:gd name="T94" fmla="*/ 82 w 132"/>
                <a:gd name="T95" fmla="*/ 83 h 91"/>
                <a:gd name="T96" fmla="*/ 90 w 132"/>
                <a:gd name="T97" fmla="*/ 84 h 91"/>
                <a:gd name="T98" fmla="*/ 97 w 132"/>
                <a:gd name="T99" fmla="*/ 87 h 91"/>
                <a:gd name="T100" fmla="*/ 102 w 132"/>
                <a:gd name="T101" fmla="*/ 91 h 91"/>
                <a:gd name="T102" fmla="*/ 102 w 132"/>
                <a:gd name="T103" fmla="*/ 91 h 91"/>
                <a:gd name="T104" fmla="*/ 104 w 132"/>
                <a:gd name="T105" fmla="*/ 91 h 91"/>
                <a:gd name="T106" fmla="*/ 105 w 132"/>
                <a:gd name="T107" fmla="*/ 91 h 91"/>
                <a:gd name="T108" fmla="*/ 105 w 132"/>
                <a:gd name="T109" fmla="*/ 91 h 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2"/>
                <a:gd name="T166" fmla="*/ 0 h 91"/>
                <a:gd name="T167" fmla="*/ 132 w 132"/>
                <a:gd name="T168" fmla="*/ 91 h 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2" h="91">
                  <a:moveTo>
                    <a:pt x="105" y="91"/>
                  </a:moveTo>
                  <a:lnTo>
                    <a:pt x="125" y="87"/>
                  </a:lnTo>
                  <a:lnTo>
                    <a:pt x="128" y="82"/>
                  </a:lnTo>
                  <a:lnTo>
                    <a:pt x="130" y="76"/>
                  </a:lnTo>
                  <a:lnTo>
                    <a:pt x="131" y="69"/>
                  </a:lnTo>
                  <a:lnTo>
                    <a:pt x="132" y="62"/>
                  </a:lnTo>
                  <a:lnTo>
                    <a:pt x="127" y="45"/>
                  </a:lnTo>
                  <a:lnTo>
                    <a:pt x="117" y="40"/>
                  </a:lnTo>
                  <a:lnTo>
                    <a:pt x="115" y="24"/>
                  </a:lnTo>
                  <a:lnTo>
                    <a:pt x="108" y="19"/>
                  </a:lnTo>
                  <a:lnTo>
                    <a:pt x="99" y="18"/>
                  </a:lnTo>
                  <a:lnTo>
                    <a:pt x="91" y="16"/>
                  </a:lnTo>
                  <a:lnTo>
                    <a:pt x="84" y="10"/>
                  </a:lnTo>
                  <a:lnTo>
                    <a:pt x="78" y="9"/>
                  </a:lnTo>
                  <a:lnTo>
                    <a:pt x="72" y="7"/>
                  </a:lnTo>
                  <a:lnTo>
                    <a:pt x="66" y="5"/>
                  </a:lnTo>
                  <a:lnTo>
                    <a:pt x="61" y="3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3"/>
                  </a:lnTo>
                  <a:lnTo>
                    <a:pt x="37" y="7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7"/>
                  </a:lnTo>
                  <a:lnTo>
                    <a:pt x="6" y="24"/>
                  </a:lnTo>
                  <a:lnTo>
                    <a:pt x="2" y="33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9"/>
                  </a:lnTo>
                  <a:lnTo>
                    <a:pt x="20" y="74"/>
                  </a:lnTo>
                  <a:lnTo>
                    <a:pt x="27" y="72"/>
                  </a:lnTo>
                  <a:lnTo>
                    <a:pt x="34" y="69"/>
                  </a:lnTo>
                  <a:lnTo>
                    <a:pt x="40" y="68"/>
                  </a:lnTo>
                  <a:lnTo>
                    <a:pt x="47" y="70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2" y="77"/>
                  </a:lnTo>
                  <a:lnTo>
                    <a:pt x="55" y="78"/>
                  </a:lnTo>
                  <a:lnTo>
                    <a:pt x="68" y="75"/>
                  </a:lnTo>
                  <a:lnTo>
                    <a:pt x="70" y="76"/>
                  </a:lnTo>
                  <a:lnTo>
                    <a:pt x="72" y="77"/>
                  </a:lnTo>
                  <a:lnTo>
                    <a:pt x="73" y="81"/>
                  </a:lnTo>
                  <a:lnTo>
                    <a:pt x="75" y="83"/>
                  </a:lnTo>
                  <a:lnTo>
                    <a:pt x="82" y="83"/>
                  </a:lnTo>
                  <a:lnTo>
                    <a:pt x="90" y="84"/>
                  </a:lnTo>
                  <a:lnTo>
                    <a:pt x="97" y="87"/>
                  </a:lnTo>
                  <a:lnTo>
                    <a:pt x="102" y="91"/>
                  </a:lnTo>
                  <a:lnTo>
                    <a:pt x="104" y="91"/>
                  </a:lnTo>
                  <a:lnTo>
                    <a:pt x="105" y="91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59" name="Freeform 55"/>
            <p:cNvSpPr>
              <a:spLocks noChangeAspect="1"/>
            </p:cNvSpPr>
            <p:nvPr/>
          </p:nvSpPr>
          <p:spPr bwMode="auto">
            <a:xfrm>
              <a:off x="2680" y="1857"/>
              <a:ext cx="135" cy="77"/>
            </a:xfrm>
            <a:custGeom>
              <a:avLst/>
              <a:gdLst>
                <a:gd name="T0" fmla="*/ 36 w 135"/>
                <a:gd name="T1" fmla="*/ 75 h 77"/>
                <a:gd name="T2" fmla="*/ 67 w 135"/>
                <a:gd name="T3" fmla="*/ 67 h 77"/>
                <a:gd name="T4" fmla="*/ 68 w 135"/>
                <a:gd name="T5" fmla="*/ 66 h 77"/>
                <a:gd name="T6" fmla="*/ 70 w 135"/>
                <a:gd name="T7" fmla="*/ 65 h 77"/>
                <a:gd name="T8" fmla="*/ 71 w 135"/>
                <a:gd name="T9" fmla="*/ 62 h 77"/>
                <a:gd name="T10" fmla="*/ 73 w 135"/>
                <a:gd name="T11" fmla="*/ 60 h 77"/>
                <a:gd name="T12" fmla="*/ 106 w 135"/>
                <a:gd name="T13" fmla="*/ 51 h 77"/>
                <a:gd name="T14" fmla="*/ 107 w 135"/>
                <a:gd name="T15" fmla="*/ 51 h 77"/>
                <a:gd name="T16" fmla="*/ 108 w 135"/>
                <a:gd name="T17" fmla="*/ 53 h 77"/>
                <a:gd name="T18" fmla="*/ 110 w 135"/>
                <a:gd name="T19" fmla="*/ 54 h 77"/>
                <a:gd name="T20" fmla="*/ 111 w 135"/>
                <a:gd name="T21" fmla="*/ 55 h 77"/>
                <a:gd name="T22" fmla="*/ 124 w 135"/>
                <a:gd name="T23" fmla="*/ 51 h 77"/>
                <a:gd name="T24" fmla="*/ 127 w 135"/>
                <a:gd name="T25" fmla="*/ 51 h 77"/>
                <a:gd name="T26" fmla="*/ 128 w 135"/>
                <a:gd name="T27" fmla="*/ 51 h 77"/>
                <a:gd name="T28" fmla="*/ 130 w 135"/>
                <a:gd name="T29" fmla="*/ 49 h 77"/>
                <a:gd name="T30" fmla="*/ 133 w 135"/>
                <a:gd name="T31" fmla="*/ 48 h 77"/>
                <a:gd name="T32" fmla="*/ 135 w 135"/>
                <a:gd name="T33" fmla="*/ 44 h 77"/>
                <a:gd name="T34" fmla="*/ 135 w 135"/>
                <a:gd name="T35" fmla="*/ 39 h 77"/>
                <a:gd name="T36" fmla="*/ 134 w 135"/>
                <a:gd name="T37" fmla="*/ 34 h 77"/>
                <a:gd name="T38" fmla="*/ 133 w 135"/>
                <a:gd name="T39" fmla="*/ 29 h 77"/>
                <a:gd name="T40" fmla="*/ 130 w 135"/>
                <a:gd name="T41" fmla="*/ 25 h 77"/>
                <a:gd name="T42" fmla="*/ 128 w 135"/>
                <a:gd name="T43" fmla="*/ 21 h 77"/>
                <a:gd name="T44" fmla="*/ 124 w 135"/>
                <a:gd name="T45" fmla="*/ 16 h 77"/>
                <a:gd name="T46" fmla="*/ 122 w 135"/>
                <a:gd name="T47" fmla="*/ 13 h 77"/>
                <a:gd name="T48" fmla="*/ 115 w 135"/>
                <a:gd name="T49" fmla="*/ 12 h 77"/>
                <a:gd name="T50" fmla="*/ 108 w 135"/>
                <a:gd name="T51" fmla="*/ 10 h 77"/>
                <a:gd name="T52" fmla="*/ 101 w 135"/>
                <a:gd name="T53" fmla="*/ 9 h 77"/>
                <a:gd name="T54" fmla="*/ 95 w 135"/>
                <a:gd name="T55" fmla="*/ 8 h 77"/>
                <a:gd name="T56" fmla="*/ 88 w 135"/>
                <a:gd name="T57" fmla="*/ 7 h 77"/>
                <a:gd name="T58" fmla="*/ 82 w 135"/>
                <a:gd name="T59" fmla="*/ 6 h 77"/>
                <a:gd name="T60" fmla="*/ 76 w 135"/>
                <a:gd name="T61" fmla="*/ 3 h 77"/>
                <a:gd name="T62" fmla="*/ 69 w 135"/>
                <a:gd name="T63" fmla="*/ 0 h 77"/>
                <a:gd name="T64" fmla="*/ 60 w 135"/>
                <a:gd name="T65" fmla="*/ 0 h 77"/>
                <a:gd name="T66" fmla="*/ 53 w 135"/>
                <a:gd name="T67" fmla="*/ 2 h 77"/>
                <a:gd name="T68" fmla="*/ 46 w 135"/>
                <a:gd name="T69" fmla="*/ 6 h 77"/>
                <a:gd name="T70" fmla="*/ 39 w 135"/>
                <a:gd name="T71" fmla="*/ 8 h 77"/>
                <a:gd name="T72" fmla="*/ 34 w 135"/>
                <a:gd name="T73" fmla="*/ 8 h 77"/>
                <a:gd name="T74" fmla="*/ 28 w 135"/>
                <a:gd name="T75" fmla="*/ 7 h 77"/>
                <a:gd name="T76" fmla="*/ 23 w 135"/>
                <a:gd name="T77" fmla="*/ 7 h 77"/>
                <a:gd name="T78" fmla="*/ 17 w 135"/>
                <a:gd name="T79" fmla="*/ 8 h 77"/>
                <a:gd name="T80" fmla="*/ 0 w 135"/>
                <a:gd name="T81" fmla="*/ 33 h 77"/>
                <a:gd name="T82" fmla="*/ 4 w 135"/>
                <a:gd name="T83" fmla="*/ 45 h 77"/>
                <a:gd name="T84" fmla="*/ 17 w 135"/>
                <a:gd name="T85" fmla="*/ 52 h 77"/>
                <a:gd name="T86" fmla="*/ 20 w 135"/>
                <a:gd name="T87" fmla="*/ 57 h 77"/>
                <a:gd name="T88" fmla="*/ 23 w 135"/>
                <a:gd name="T89" fmla="*/ 60 h 77"/>
                <a:gd name="T90" fmla="*/ 24 w 135"/>
                <a:gd name="T91" fmla="*/ 66 h 77"/>
                <a:gd name="T92" fmla="*/ 26 w 135"/>
                <a:gd name="T93" fmla="*/ 72 h 77"/>
                <a:gd name="T94" fmla="*/ 34 w 135"/>
                <a:gd name="T95" fmla="*/ 77 h 77"/>
                <a:gd name="T96" fmla="*/ 34 w 135"/>
                <a:gd name="T97" fmla="*/ 77 h 77"/>
                <a:gd name="T98" fmla="*/ 35 w 135"/>
                <a:gd name="T99" fmla="*/ 75 h 77"/>
                <a:gd name="T100" fmla="*/ 36 w 135"/>
                <a:gd name="T101" fmla="*/ 75 h 77"/>
                <a:gd name="T102" fmla="*/ 36 w 135"/>
                <a:gd name="T103" fmla="*/ 75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77"/>
                <a:gd name="T158" fmla="*/ 135 w 135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77">
                  <a:moveTo>
                    <a:pt x="36" y="75"/>
                  </a:moveTo>
                  <a:lnTo>
                    <a:pt x="67" y="67"/>
                  </a:lnTo>
                  <a:lnTo>
                    <a:pt x="68" y="66"/>
                  </a:lnTo>
                  <a:lnTo>
                    <a:pt x="70" y="65"/>
                  </a:lnTo>
                  <a:lnTo>
                    <a:pt x="71" y="62"/>
                  </a:lnTo>
                  <a:lnTo>
                    <a:pt x="73" y="60"/>
                  </a:lnTo>
                  <a:lnTo>
                    <a:pt x="106" y="51"/>
                  </a:lnTo>
                  <a:lnTo>
                    <a:pt x="107" y="51"/>
                  </a:lnTo>
                  <a:lnTo>
                    <a:pt x="108" y="53"/>
                  </a:lnTo>
                  <a:lnTo>
                    <a:pt x="110" y="54"/>
                  </a:lnTo>
                  <a:lnTo>
                    <a:pt x="111" y="55"/>
                  </a:lnTo>
                  <a:lnTo>
                    <a:pt x="124" y="51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30" y="49"/>
                  </a:lnTo>
                  <a:lnTo>
                    <a:pt x="133" y="48"/>
                  </a:lnTo>
                  <a:lnTo>
                    <a:pt x="135" y="44"/>
                  </a:lnTo>
                  <a:lnTo>
                    <a:pt x="135" y="39"/>
                  </a:lnTo>
                  <a:lnTo>
                    <a:pt x="134" y="34"/>
                  </a:lnTo>
                  <a:lnTo>
                    <a:pt x="133" y="29"/>
                  </a:lnTo>
                  <a:lnTo>
                    <a:pt x="130" y="25"/>
                  </a:lnTo>
                  <a:lnTo>
                    <a:pt x="128" y="21"/>
                  </a:lnTo>
                  <a:lnTo>
                    <a:pt x="124" y="16"/>
                  </a:lnTo>
                  <a:lnTo>
                    <a:pt x="122" y="13"/>
                  </a:lnTo>
                  <a:lnTo>
                    <a:pt x="115" y="12"/>
                  </a:lnTo>
                  <a:lnTo>
                    <a:pt x="108" y="10"/>
                  </a:lnTo>
                  <a:lnTo>
                    <a:pt x="101" y="9"/>
                  </a:lnTo>
                  <a:lnTo>
                    <a:pt x="95" y="8"/>
                  </a:lnTo>
                  <a:lnTo>
                    <a:pt x="88" y="7"/>
                  </a:lnTo>
                  <a:lnTo>
                    <a:pt x="82" y="6"/>
                  </a:lnTo>
                  <a:lnTo>
                    <a:pt x="76" y="3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46" y="6"/>
                  </a:lnTo>
                  <a:lnTo>
                    <a:pt x="39" y="8"/>
                  </a:lnTo>
                  <a:lnTo>
                    <a:pt x="34" y="8"/>
                  </a:lnTo>
                  <a:lnTo>
                    <a:pt x="28" y="7"/>
                  </a:lnTo>
                  <a:lnTo>
                    <a:pt x="23" y="7"/>
                  </a:lnTo>
                  <a:lnTo>
                    <a:pt x="17" y="8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7" y="52"/>
                  </a:lnTo>
                  <a:lnTo>
                    <a:pt x="20" y="57"/>
                  </a:lnTo>
                  <a:lnTo>
                    <a:pt x="23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4" y="77"/>
                  </a:lnTo>
                  <a:lnTo>
                    <a:pt x="35" y="75"/>
                  </a:lnTo>
                  <a:lnTo>
                    <a:pt x="36" y="75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60" name="Freeform 56"/>
            <p:cNvSpPr>
              <a:spLocks noChangeAspect="1"/>
            </p:cNvSpPr>
            <p:nvPr/>
          </p:nvSpPr>
          <p:spPr bwMode="auto">
            <a:xfrm>
              <a:off x="2567" y="1657"/>
              <a:ext cx="107" cy="127"/>
            </a:xfrm>
            <a:custGeom>
              <a:avLst/>
              <a:gdLst>
                <a:gd name="T0" fmla="*/ 59 w 107"/>
                <a:gd name="T1" fmla="*/ 127 h 127"/>
                <a:gd name="T2" fmla="*/ 61 w 107"/>
                <a:gd name="T3" fmla="*/ 127 h 127"/>
                <a:gd name="T4" fmla="*/ 63 w 107"/>
                <a:gd name="T5" fmla="*/ 127 h 127"/>
                <a:gd name="T6" fmla="*/ 66 w 107"/>
                <a:gd name="T7" fmla="*/ 127 h 127"/>
                <a:gd name="T8" fmla="*/ 68 w 107"/>
                <a:gd name="T9" fmla="*/ 125 h 127"/>
                <a:gd name="T10" fmla="*/ 69 w 107"/>
                <a:gd name="T11" fmla="*/ 123 h 127"/>
                <a:gd name="T12" fmla="*/ 70 w 107"/>
                <a:gd name="T13" fmla="*/ 121 h 127"/>
                <a:gd name="T14" fmla="*/ 71 w 107"/>
                <a:gd name="T15" fmla="*/ 118 h 127"/>
                <a:gd name="T16" fmla="*/ 73 w 107"/>
                <a:gd name="T17" fmla="*/ 115 h 127"/>
                <a:gd name="T18" fmla="*/ 68 w 107"/>
                <a:gd name="T19" fmla="*/ 102 h 127"/>
                <a:gd name="T20" fmla="*/ 69 w 107"/>
                <a:gd name="T21" fmla="*/ 91 h 127"/>
                <a:gd name="T22" fmla="*/ 70 w 107"/>
                <a:gd name="T23" fmla="*/ 89 h 127"/>
                <a:gd name="T24" fmla="*/ 71 w 107"/>
                <a:gd name="T25" fmla="*/ 87 h 127"/>
                <a:gd name="T26" fmla="*/ 75 w 107"/>
                <a:gd name="T27" fmla="*/ 86 h 127"/>
                <a:gd name="T28" fmla="*/ 77 w 107"/>
                <a:gd name="T29" fmla="*/ 85 h 127"/>
                <a:gd name="T30" fmla="*/ 79 w 107"/>
                <a:gd name="T31" fmla="*/ 85 h 127"/>
                <a:gd name="T32" fmla="*/ 81 w 107"/>
                <a:gd name="T33" fmla="*/ 85 h 127"/>
                <a:gd name="T34" fmla="*/ 82 w 107"/>
                <a:gd name="T35" fmla="*/ 85 h 127"/>
                <a:gd name="T36" fmla="*/ 83 w 107"/>
                <a:gd name="T37" fmla="*/ 85 h 127"/>
                <a:gd name="T38" fmla="*/ 94 w 107"/>
                <a:gd name="T39" fmla="*/ 69 h 127"/>
                <a:gd name="T40" fmla="*/ 95 w 107"/>
                <a:gd name="T41" fmla="*/ 67 h 127"/>
                <a:gd name="T42" fmla="*/ 96 w 107"/>
                <a:gd name="T43" fmla="*/ 67 h 127"/>
                <a:gd name="T44" fmla="*/ 97 w 107"/>
                <a:gd name="T45" fmla="*/ 66 h 127"/>
                <a:gd name="T46" fmla="*/ 99 w 107"/>
                <a:gd name="T47" fmla="*/ 65 h 127"/>
                <a:gd name="T48" fmla="*/ 107 w 107"/>
                <a:gd name="T49" fmla="*/ 31 h 127"/>
                <a:gd name="T50" fmla="*/ 103 w 107"/>
                <a:gd name="T51" fmla="*/ 27 h 127"/>
                <a:gd name="T52" fmla="*/ 101 w 107"/>
                <a:gd name="T53" fmla="*/ 21 h 127"/>
                <a:gd name="T54" fmla="*/ 100 w 107"/>
                <a:gd name="T55" fmla="*/ 15 h 127"/>
                <a:gd name="T56" fmla="*/ 96 w 107"/>
                <a:gd name="T57" fmla="*/ 11 h 127"/>
                <a:gd name="T58" fmla="*/ 91 w 107"/>
                <a:gd name="T59" fmla="*/ 9 h 127"/>
                <a:gd name="T60" fmla="*/ 86 w 107"/>
                <a:gd name="T61" fmla="*/ 7 h 127"/>
                <a:gd name="T62" fmla="*/ 81 w 107"/>
                <a:gd name="T63" fmla="*/ 5 h 127"/>
                <a:gd name="T64" fmla="*/ 76 w 107"/>
                <a:gd name="T65" fmla="*/ 2 h 127"/>
                <a:gd name="T66" fmla="*/ 70 w 107"/>
                <a:gd name="T67" fmla="*/ 1 h 127"/>
                <a:gd name="T68" fmla="*/ 66 w 107"/>
                <a:gd name="T69" fmla="*/ 0 h 127"/>
                <a:gd name="T70" fmla="*/ 60 w 107"/>
                <a:gd name="T71" fmla="*/ 0 h 127"/>
                <a:gd name="T72" fmla="*/ 55 w 107"/>
                <a:gd name="T73" fmla="*/ 2 h 127"/>
                <a:gd name="T74" fmla="*/ 49 w 107"/>
                <a:gd name="T75" fmla="*/ 7 h 127"/>
                <a:gd name="T76" fmla="*/ 43 w 107"/>
                <a:gd name="T77" fmla="*/ 11 h 127"/>
                <a:gd name="T78" fmla="*/ 39 w 107"/>
                <a:gd name="T79" fmla="*/ 14 h 127"/>
                <a:gd name="T80" fmla="*/ 33 w 107"/>
                <a:gd name="T81" fmla="*/ 17 h 127"/>
                <a:gd name="T82" fmla="*/ 31 w 107"/>
                <a:gd name="T83" fmla="*/ 21 h 127"/>
                <a:gd name="T84" fmla="*/ 30 w 107"/>
                <a:gd name="T85" fmla="*/ 27 h 127"/>
                <a:gd name="T86" fmla="*/ 29 w 107"/>
                <a:gd name="T87" fmla="*/ 33 h 127"/>
                <a:gd name="T88" fmla="*/ 29 w 107"/>
                <a:gd name="T89" fmla="*/ 39 h 127"/>
                <a:gd name="T90" fmla="*/ 30 w 107"/>
                <a:gd name="T91" fmla="*/ 40 h 127"/>
                <a:gd name="T92" fmla="*/ 31 w 107"/>
                <a:gd name="T93" fmla="*/ 43 h 127"/>
                <a:gd name="T94" fmla="*/ 33 w 107"/>
                <a:gd name="T95" fmla="*/ 44 h 127"/>
                <a:gd name="T96" fmla="*/ 33 w 107"/>
                <a:gd name="T97" fmla="*/ 46 h 127"/>
                <a:gd name="T98" fmla="*/ 0 w 107"/>
                <a:gd name="T99" fmla="*/ 104 h 127"/>
                <a:gd name="T100" fmla="*/ 0 w 107"/>
                <a:gd name="T101" fmla="*/ 105 h 127"/>
                <a:gd name="T102" fmla="*/ 1 w 107"/>
                <a:gd name="T103" fmla="*/ 108 h 127"/>
                <a:gd name="T104" fmla="*/ 1 w 107"/>
                <a:gd name="T105" fmla="*/ 109 h 127"/>
                <a:gd name="T106" fmla="*/ 2 w 107"/>
                <a:gd name="T107" fmla="*/ 109 h 127"/>
                <a:gd name="T108" fmla="*/ 59 w 107"/>
                <a:gd name="T109" fmla="*/ 127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7"/>
                <a:gd name="T166" fmla="*/ 0 h 127"/>
                <a:gd name="T167" fmla="*/ 107 w 107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7" h="127">
                  <a:moveTo>
                    <a:pt x="59" y="127"/>
                  </a:moveTo>
                  <a:lnTo>
                    <a:pt x="61" y="127"/>
                  </a:lnTo>
                  <a:lnTo>
                    <a:pt x="63" y="127"/>
                  </a:lnTo>
                  <a:lnTo>
                    <a:pt x="66" y="127"/>
                  </a:lnTo>
                  <a:lnTo>
                    <a:pt x="68" y="125"/>
                  </a:lnTo>
                  <a:lnTo>
                    <a:pt x="69" y="123"/>
                  </a:lnTo>
                  <a:lnTo>
                    <a:pt x="70" y="121"/>
                  </a:lnTo>
                  <a:lnTo>
                    <a:pt x="71" y="118"/>
                  </a:lnTo>
                  <a:lnTo>
                    <a:pt x="73" y="115"/>
                  </a:lnTo>
                  <a:lnTo>
                    <a:pt x="68" y="102"/>
                  </a:lnTo>
                  <a:lnTo>
                    <a:pt x="69" y="91"/>
                  </a:lnTo>
                  <a:lnTo>
                    <a:pt x="70" y="89"/>
                  </a:lnTo>
                  <a:lnTo>
                    <a:pt x="71" y="87"/>
                  </a:lnTo>
                  <a:lnTo>
                    <a:pt x="75" y="86"/>
                  </a:lnTo>
                  <a:lnTo>
                    <a:pt x="77" y="85"/>
                  </a:lnTo>
                  <a:lnTo>
                    <a:pt x="79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3" y="85"/>
                  </a:lnTo>
                  <a:lnTo>
                    <a:pt x="94" y="69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6"/>
                  </a:lnTo>
                  <a:lnTo>
                    <a:pt x="99" y="65"/>
                  </a:lnTo>
                  <a:lnTo>
                    <a:pt x="107" y="31"/>
                  </a:lnTo>
                  <a:lnTo>
                    <a:pt x="103" y="27"/>
                  </a:lnTo>
                  <a:lnTo>
                    <a:pt x="101" y="21"/>
                  </a:lnTo>
                  <a:lnTo>
                    <a:pt x="100" y="15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6" y="7"/>
                  </a:lnTo>
                  <a:lnTo>
                    <a:pt x="81" y="5"/>
                  </a:lnTo>
                  <a:lnTo>
                    <a:pt x="76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5" y="2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39" y="14"/>
                  </a:lnTo>
                  <a:lnTo>
                    <a:pt x="33" y="17"/>
                  </a:lnTo>
                  <a:lnTo>
                    <a:pt x="31" y="21"/>
                  </a:lnTo>
                  <a:lnTo>
                    <a:pt x="30" y="27"/>
                  </a:lnTo>
                  <a:lnTo>
                    <a:pt x="29" y="33"/>
                  </a:lnTo>
                  <a:lnTo>
                    <a:pt x="29" y="39"/>
                  </a:lnTo>
                  <a:lnTo>
                    <a:pt x="30" y="40"/>
                  </a:lnTo>
                  <a:lnTo>
                    <a:pt x="31" y="43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59" y="127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61" name="Freeform 57"/>
            <p:cNvSpPr>
              <a:spLocks noChangeAspect="1"/>
            </p:cNvSpPr>
            <p:nvPr/>
          </p:nvSpPr>
          <p:spPr bwMode="auto">
            <a:xfrm>
              <a:off x="2377" y="1649"/>
              <a:ext cx="92" cy="129"/>
            </a:xfrm>
            <a:custGeom>
              <a:avLst/>
              <a:gdLst>
                <a:gd name="T0" fmla="*/ 47 w 92"/>
                <a:gd name="T1" fmla="*/ 129 h 129"/>
                <a:gd name="T2" fmla="*/ 86 w 92"/>
                <a:gd name="T3" fmla="*/ 122 h 129"/>
                <a:gd name="T4" fmla="*/ 90 w 92"/>
                <a:gd name="T5" fmla="*/ 117 h 129"/>
                <a:gd name="T6" fmla="*/ 92 w 92"/>
                <a:gd name="T7" fmla="*/ 113 h 129"/>
                <a:gd name="T8" fmla="*/ 92 w 92"/>
                <a:gd name="T9" fmla="*/ 108 h 129"/>
                <a:gd name="T10" fmla="*/ 91 w 92"/>
                <a:gd name="T11" fmla="*/ 103 h 129"/>
                <a:gd name="T12" fmla="*/ 88 w 92"/>
                <a:gd name="T13" fmla="*/ 98 h 129"/>
                <a:gd name="T14" fmla="*/ 87 w 92"/>
                <a:gd name="T15" fmla="*/ 93 h 129"/>
                <a:gd name="T16" fmla="*/ 86 w 92"/>
                <a:gd name="T17" fmla="*/ 87 h 129"/>
                <a:gd name="T18" fmla="*/ 86 w 92"/>
                <a:gd name="T19" fmla="*/ 81 h 129"/>
                <a:gd name="T20" fmla="*/ 84 w 92"/>
                <a:gd name="T21" fmla="*/ 79 h 129"/>
                <a:gd name="T22" fmla="*/ 83 w 92"/>
                <a:gd name="T23" fmla="*/ 77 h 129"/>
                <a:gd name="T24" fmla="*/ 81 w 92"/>
                <a:gd name="T25" fmla="*/ 74 h 129"/>
                <a:gd name="T26" fmla="*/ 80 w 92"/>
                <a:gd name="T27" fmla="*/ 71 h 129"/>
                <a:gd name="T28" fmla="*/ 86 w 92"/>
                <a:gd name="T29" fmla="*/ 60 h 129"/>
                <a:gd name="T30" fmla="*/ 70 w 92"/>
                <a:gd name="T31" fmla="*/ 25 h 129"/>
                <a:gd name="T32" fmla="*/ 50 w 92"/>
                <a:gd name="T33" fmla="*/ 14 h 129"/>
                <a:gd name="T34" fmla="*/ 48 w 92"/>
                <a:gd name="T35" fmla="*/ 15 h 129"/>
                <a:gd name="T36" fmla="*/ 46 w 92"/>
                <a:gd name="T37" fmla="*/ 15 h 129"/>
                <a:gd name="T38" fmla="*/ 45 w 92"/>
                <a:gd name="T39" fmla="*/ 15 h 129"/>
                <a:gd name="T40" fmla="*/ 43 w 92"/>
                <a:gd name="T41" fmla="*/ 16 h 129"/>
                <a:gd name="T42" fmla="*/ 39 w 92"/>
                <a:gd name="T43" fmla="*/ 15 h 129"/>
                <a:gd name="T44" fmla="*/ 37 w 92"/>
                <a:gd name="T45" fmla="*/ 12 h 129"/>
                <a:gd name="T46" fmla="*/ 35 w 92"/>
                <a:gd name="T47" fmla="*/ 8 h 129"/>
                <a:gd name="T48" fmla="*/ 34 w 92"/>
                <a:gd name="T49" fmla="*/ 6 h 129"/>
                <a:gd name="T50" fmla="*/ 31 w 92"/>
                <a:gd name="T51" fmla="*/ 3 h 129"/>
                <a:gd name="T52" fmla="*/ 27 w 92"/>
                <a:gd name="T53" fmla="*/ 1 h 129"/>
                <a:gd name="T54" fmla="*/ 24 w 92"/>
                <a:gd name="T55" fmla="*/ 0 h 129"/>
                <a:gd name="T56" fmla="*/ 19 w 92"/>
                <a:gd name="T57" fmla="*/ 1 h 129"/>
                <a:gd name="T58" fmla="*/ 12 w 92"/>
                <a:gd name="T59" fmla="*/ 4 h 129"/>
                <a:gd name="T60" fmla="*/ 8 w 92"/>
                <a:gd name="T61" fmla="*/ 10 h 129"/>
                <a:gd name="T62" fmla="*/ 4 w 92"/>
                <a:gd name="T63" fmla="*/ 19 h 129"/>
                <a:gd name="T64" fmla="*/ 0 w 92"/>
                <a:gd name="T65" fmla="*/ 27 h 129"/>
                <a:gd name="T66" fmla="*/ 1 w 92"/>
                <a:gd name="T67" fmla="*/ 33 h 129"/>
                <a:gd name="T68" fmla="*/ 3 w 92"/>
                <a:gd name="T69" fmla="*/ 36 h 129"/>
                <a:gd name="T70" fmla="*/ 3 w 92"/>
                <a:gd name="T71" fmla="*/ 41 h 129"/>
                <a:gd name="T72" fmla="*/ 3 w 92"/>
                <a:gd name="T73" fmla="*/ 45 h 129"/>
                <a:gd name="T74" fmla="*/ 5 w 92"/>
                <a:gd name="T75" fmla="*/ 47 h 129"/>
                <a:gd name="T76" fmla="*/ 8 w 92"/>
                <a:gd name="T77" fmla="*/ 48 h 129"/>
                <a:gd name="T78" fmla="*/ 10 w 92"/>
                <a:gd name="T79" fmla="*/ 51 h 129"/>
                <a:gd name="T80" fmla="*/ 11 w 92"/>
                <a:gd name="T81" fmla="*/ 54 h 129"/>
                <a:gd name="T82" fmla="*/ 11 w 92"/>
                <a:gd name="T83" fmla="*/ 56 h 129"/>
                <a:gd name="T84" fmla="*/ 11 w 92"/>
                <a:gd name="T85" fmla="*/ 59 h 129"/>
                <a:gd name="T86" fmla="*/ 10 w 92"/>
                <a:gd name="T87" fmla="*/ 60 h 129"/>
                <a:gd name="T88" fmla="*/ 8 w 92"/>
                <a:gd name="T89" fmla="*/ 64 h 129"/>
                <a:gd name="T90" fmla="*/ 32 w 92"/>
                <a:gd name="T91" fmla="*/ 120 h 129"/>
                <a:gd name="T92" fmla="*/ 34 w 92"/>
                <a:gd name="T93" fmla="*/ 123 h 129"/>
                <a:gd name="T94" fmla="*/ 38 w 92"/>
                <a:gd name="T95" fmla="*/ 125 h 129"/>
                <a:gd name="T96" fmla="*/ 43 w 92"/>
                <a:gd name="T97" fmla="*/ 126 h 129"/>
                <a:gd name="T98" fmla="*/ 47 w 92"/>
                <a:gd name="T99" fmla="*/ 129 h 1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2"/>
                <a:gd name="T151" fmla="*/ 0 h 129"/>
                <a:gd name="T152" fmla="*/ 92 w 92"/>
                <a:gd name="T153" fmla="*/ 129 h 12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2" h="129">
                  <a:moveTo>
                    <a:pt x="47" y="129"/>
                  </a:moveTo>
                  <a:lnTo>
                    <a:pt x="86" y="122"/>
                  </a:lnTo>
                  <a:lnTo>
                    <a:pt x="90" y="117"/>
                  </a:lnTo>
                  <a:lnTo>
                    <a:pt x="92" y="113"/>
                  </a:lnTo>
                  <a:lnTo>
                    <a:pt x="92" y="108"/>
                  </a:lnTo>
                  <a:lnTo>
                    <a:pt x="91" y="103"/>
                  </a:lnTo>
                  <a:lnTo>
                    <a:pt x="88" y="98"/>
                  </a:lnTo>
                  <a:lnTo>
                    <a:pt x="87" y="93"/>
                  </a:lnTo>
                  <a:lnTo>
                    <a:pt x="86" y="87"/>
                  </a:lnTo>
                  <a:lnTo>
                    <a:pt x="86" y="81"/>
                  </a:lnTo>
                  <a:lnTo>
                    <a:pt x="84" y="79"/>
                  </a:lnTo>
                  <a:lnTo>
                    <a:pt x="83" y="77"/>
                  </a:lnTo>
                  <a:lnTo>
                    <a:pt x="81" y="74"/>
                  </a:lnTo>
                  <a:lnTo>
                    <a:pt x="80" y="71"/>
                  </a:lnTo>
                  <a:lnTo>
                    <a:pt x="86" y="60"/>
                  </a:lnTo>
                  <a:lnTo>
                    <a:pt x="70" y="25"/>
                  </a:lnTo>
                  <a:lnTo>
                    <a:pt x="50" y="14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5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19" y="1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9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3" y="36"/>
                  </a:lnTo>
                  <a:lnTo>
                    <a:pt x="3" y="41"/>
                  </a:lnTo>
                  <a:lnTo>
                    <a:pt x="3" y="45"/>
                  </a:lnTo>
                  <a:lnTo>
                    <a:pt x="5" y="47"/>
                  </a:lnTo>
                  <a:lnTo>
                    <a:pt x="8" y="48"/>
                  </a:lnTo>
                  <a:lnTo>
                    <a:pt x="10" y="51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1" y="59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32" y="120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3" y="126"/>
                  </a:lnTo>
                  <a:lnTo>
                    <a:pt x="47" y="12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Un régimen global en construcción: </a:t>
            </a:r>
            <a:b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</a:b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Mitigación y Adaptación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0" y="1196752"/>
            <a:ext cx="9107492" cy="584200"/>
            <a:chOff x="90" y="1044"/>
            <a:chExt cx="5737" cy="368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90" y="104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b="1">
                  <a:solidFill>
                    <a:srgbClr val="004C6F"/>
                  </a:solidFill>
                </a:rPr>
                <a:t>1960</a:t>
              </a:r>
              <a:endParaRPr lang="en-US" b="1">
                <a:solidFill>
                  <a:srgbClr val="004C6F"/>
                </a:solidFill>
              </a:endParaRPr>
            </a:p>
          </p:txBody>
        </p:sp>
        <p:grpSp>
          <p:nvGrpSpPr>
            <p:cNvPr id="12" name="Group 6"/>
            <p:cNvGrpSpPr>
              <a:grpSpLocks/>
            </p:cNvGrpSpPr>
            <p:nvPr/>
          </p:nvGrpSpPr>
          <p:grpSpPr bwMode="auto">
            <a:xfrm>
              <a:off x="112" y="1266"/>
              <a:ext cx="5715" cy="146"/>
              <a:chOff x="66" y="1138"/>
              <a:chExt cx="5715" cy="146"/>
            </a:xfrm>
          </p:grpSpPr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>
                <a:off x="66" y="1207"/>
                <a:ext cx="5715" cy="0"/>
              </a:xfrm>
              <a:prstGeom prst="line">
                <a:avLst/>
              </a:prstGeom>
              <a:noFill/>
              <a:ln w="38100">
                <a:solidFill>
                  <a:srgbClr val="004C6F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es-SV"/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>
                <a:off x="317" y="1207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4C6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SV"/>
              </a:p>
            </p:txBody>
          </p:sp>
          <p:sp>
            <p:nvSpPr>
              <p:cNvPr id="20" name="Line 9"/>
              <p:cNvSpPr>
                <a:spLocks noChangeShapeType="1"/>
              </p:cNvSpPr>
              <p:nvPr/>
            </p:nvSpPr>
            <p:spPr bwMode="auto">
              <a:xfrm>
                <a:off x="272" y="1139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4C6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SV"/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1270" y="1139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4C6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SV"/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2268" y="1147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4C6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SV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3288" y="1147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4C6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SV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4263" y="1138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4C6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SV"/>
              </a:p>
            </p:txBody>
          </p:sp>
          <p:sp>
            <p:nvSpPr>
              <p:cNvPr id="25" name="Line 14"/>
              <p:cNvSpPr>
                <a:spLocks noChangeShapeType="1"/>
              </p:cNvSpPr>
              <p:nvPr/>
            </p:nvSpPr>
            <p:spPr bwMode="auto">
              <a:xfrm>
                <a:off x="5261" y="1139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4C6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SV"/>
              </a:p>
            </p:txBody>
          </p:sp>
        </p:grp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088" y="104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b="1">
                  <a:solidFill>
                    <a:srgbClr val="004C6F"/>
                  </a:solidFill>
                </a:rPr>
                <a:t>1970</a:t>
              </a:r>
              <a:endParaRPr lang="en-US" b="1">
                <a:solidFill>
                  <a:srgbClr val="004C6F"/>
                </a:solidFill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096" y="104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b="1">
                  <a:solidFill>
                    <a:srgbClr val="004C6F"/>
                  </a:solidFill>
                </a:rPr>
                <a:t>1980</a:t>
              </a:r>
              <a:endParaRPr lang="en-US" b="1">
                <a:solidFill>
                  <a:srgbClr val="004C6F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116" y="104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b="1">
                  <a:solidFill>
                    <a:srgbClr val="004C6F"/>
                  </a:solidFill>
                </a:rPr>
                <a:t>1990</a:t>
              </a:r>
              <a:endParaRPr lang="en-US" b="1">
                <a:solidFill>
                  <a:srgbClr val="004C6F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091" y="1044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b="1" dirty="0">
                  <a:solidFill>
                    <a:srgbClr val="004C6F"/>
                  </a:solidFill>
                </a:rPr>
                <a:t>2000</a:t>
              </a:r>
              <a:endParaRPr lang="en-US" b="1" dirty="0">
                <a:solidFill>
                  <a:srgbClr val="004C6F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4920" y="1044"/>
              <a:ext cx="8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s-MX" b="1" dirty="0" smtClean="0">
                  <a:solidFill>
                    <a:srgbClr val="004C6F"/>
                  </a:solidFill>
                </a:rPr>
                <a:t>2010/2012</a:t>
              </a:r>
              <a:endParaRPr lang="en-US" b="1" dirty="0">
                <a:solidFill>
                  <a:srgbClr val="004C6F"/>
                </a:solidFill>
              </a:endParaRPr>
            </a:p>
          </p:txBody>
        </p:sp>
      </p:grp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361950" y="1880964"/>
            <a:ext cx="5722938" cy="611188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1600" b="1">
                <a:solidFill>
                  <a:schemeClr val="bg1"/>
                </a:solidFill>
                <a:latin typeface="Book Antiqua" pitchFamily="18" charset="0"/>
              </a:rPr>
              <a:t>¿Existe un fenómeno de calentamiento de la atmósfera como resultado de actividades humanas?</a:t>
            </a:r>
            <a:r>
              <a:rPr lang="es-ES" b="1">
                <a:solidFill>
                  <a:schemeClr val="bg1"/>
                </a:solidFill>
              </a:rPr>
              <a:t> 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5495925" y="2600102"/>
            <a:ext cx="2425700" cy="1314450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1600" b="1">
                <a:solidFill>
                  <a:schemeClr val="bg1"/>
                </a:solidFill>
                <a:latin typeface="Book Antiqua" pitchFamily="18" charset="0"/>
              </a:rPr>
              <a:t>La búsqueda de </a:t>
            </a:r>
            <a:r>
              <a:rPr lang="es-ES" sz="1600" b="1" i="1">
                <a:solidFill>
                  <a:schemeClr val="bg1"/>
                </a:solidFill>
                <a:latin typeface="Book Antiqua" pitchFamily="18" charset="0"/>
              </a:rPr>
              <a:t>mecanismos de mercado</a:t>
            </a:r>
            <a:r>
              <a:rPr lang="es-ES" sz="1600" b="1">
                <a:solidFill>
                  <a:schemeClr val="bg1"/>
                </a:solidFill>
                <a:latin typeface="Book Antiqua" pitchFamily="18" charset="0"/>
              </a:rPr>
              <a:t> para reducir emisiones a bajo costo para mitigar riesgos del CC</a:t>
            </a:r>
            <a:endParaRPr lang="en-US" sz="1600" b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7343775" y="4076477"/>
            <a:ext cx="1763713" cy="855662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1600" b="1">
                <a:solidFill>
                  <a:schemeClr val="bg1"/>
                </a:solidFill>
                <a:latin typeface="Book Antiqua" pitchFamily="18" charset="0"/>
              </a:rPr>
              <a:t>Enfrentando una </a:t>
            </a:r>
            <a:r>
              <a:rPr lang="es-ES" sz="1600" b="1" i="1">
                <a:solidFill>
                  <a:schemeClr val="bg1"/>
                </a:solidFill>
                <a:latin typeface="Book Antiqua" pitchFamily="18" charset="0"/>
              </a:rPr>
              <a:t>nueva etapa</a:t>
            </a:r>
            <a:r>
              <a:rPr lang="es-ES" sz="1600" b="1">
                <a:solidFill>
                  <a:schemeClr val="bg1"/>
                </a:solidFill>
                <a:latin typeface="Book Antiqua" pitchFamily="18" charset="0"/>
              </a:rPr>
              <a:t> de esa construcción</a:t>
            </a:r>
            <a:r>
              <a:rPr lang="es-ES" b="1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en-US" b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9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5" y="2744564"/>
            <a:ext cx="3183452" cy="154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293688" y="4508500"/>
            <a:ext cx="8023225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3050" indent="-273050">
              <a:spcAft>
                <a:spcPts val="900"/>
              </a:spcAft>
              <a:buSzPct val="140000"/>
              <a:buFont typeface="Arial" pitchFamily="34" charset="0"/>
              <a:buChar char="•"/>
            </a:pPr>
            <a:r>
              <a:rPr lang="es-ES" sz="20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Evidencia mundial de las limitaciones de la mitigación </a:t>
            </a:r>
            <a:r>
              <a:rPr lang="es-ES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" sz="20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sus </a:t>
            </a:r>
            <a:r>
              <a:rPr lang="es-ES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instrumentos </a:t>
            </a:r>
            <a:r>
              <a:rPr lang="es-ES" sz="20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de mercado</a:t>
            </a:r>
          </a:p>
          <a:p>
            <a:pPr marL="273050" indent="-273050">
              <a:spcAft>
                <a:spcPts val="900"/>
              </a:spcAft>
              <a:buSzPct val="140000"/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Debilitamiento del Protocolo de </a:t>
            </a:r>
            <a:r>
              <a:rPr lang="es-ES" sz="2000" b="1" dirty="0" err="1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Kyoto</a:t>
            </a:r>
            <a:r>
              <a:rPr lang="es-ES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 y los compromisos de mitigación</a:t>
            </a:r>
          </a:p>
          <a:p>
            <a:pPr marL="273050" indent="-273050">
              <a:spcAft>
                <a:spcPts val="900"/>
              </a:spcAft>
              <a:buSzPct val="140000"/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Régimen </a:t>
            </a:r>
            <a:r>
              <a:rPr lang="es-ES" sz="20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actual no enfrenta los </a:t>
            </a:r>
            <a:r>
              <a:rPr lang="es-ES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impactos del cambio climático</a:t>
            </a:r>
            <a:endParaRPr lang="es-ES" sz="2000" b="1" dirty="0">
              <a:solidFill>
                <a:srgbClr val="BF5A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Elipse"/>
          <p:cNvSpPr/>
          <p:nvPr/>
        </p:nvSpPr>
        <p:spPr>
          <a:xfrm>
            <a:off x="7596336" y="1052736"/>
            <a:ext cx="1368152" cy="864096"/>
          </a:xfrm>
          <a:prstGeom prst="ellipse">
            <a:avLst/>
          </a:prstGeom>
          <a:noFill/>
          <a:ln w="38100">
            <a:solidFill>
              <a:srgbClr val="B04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 CuadroTexto"/>
          <p:cNvSpPr txBox="1">
            <a:spLocks noChangeArrowheads="1"/>
          </p:cNvSpPr>
          <p:nvPr/>
        </p:nvSpPr>
        <p:spPr bwMode="auto">
          <a:xfrm>
            <a:off x="179512" y="3808055"/>
            <a:ext cx="8812088" cy="259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spcAft>
                <a:spcPts val="900"/>
              </a:spcAft>
              <a:buSzPct val="140000"/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El “Acuerdo de Copenhague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”: 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Sin compromisos 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con un sistema </a:t>
            </a:r>
            <a:r>
              <a:rPr lang="es-SV" sz="2000" b="1" dirty="0" err="1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multi</a:t>
            </a:r>
            <a:r>
              <a:rPr lang="es-SV" sz="20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-lateral 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atropellado</a:t>
            </a:r>
            <a:endParaRPr lang="es-SV" sz="2000" b="1" dirty="0">
              <a:solidFill>
                <a:srgbClr val="BF5A00"/>
              </a:solidFill>
              <a:latin typeface="Arial" pitchFamily="34" charset="0"/>
              <a:cs typeface="Arial" pitchFamily="34" charset="0"/>
            </a:endParaRPr>
          </a:p>
          <a:p>
            <a:pPr marL="273050" indent="-273050">
              <a:spcAft>
                <a:spcPts val="900"/>
              </a:spcAft>
              <a:buSzPct val="140000"/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Los “Acuerdos de Cancún”: Recuperación </a:t>
            </a:r>
            <a:r>
              <a:rPr lang="es-SV" sz="20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SV" sz="2000" b="1" dirty="0" err="1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multi</a:t>
            </a:r>
            <a:r>
              <a:rPr lang="es-SV" sz="20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-lateral de 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decisiones, 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sin compromisos firmes de reducción de emisiones</a:t>
            </a:r>
            <a:endParaRPr lang="es-SV" sz="2000" b="1" dirty="0">
              <a:solidFill>
                <a:srgbClr val="BF5A00"/>
              </a:solidFill>
              <a:latin typeface="Arial" pitchFamily="34" charset="0"/>
              <a:cs typeface="Arial" pitchFamily="34" charset="0"/>
            </a:endParaRPr>
          </a:p>
          <a:p>
            <a:pPr marL="273050" indent="-273050">
              <a:spcAft>
                <a:spcPts val="900"/>
              </a:spcAft>
              <a:buSzPct val="140000"/>
              <a:buFont typeface="Arial" pitchFamily="34" charset="0"/>
              <a:buChar char="•"/>
            </a:pPr>
            <a:r>
              <a:rPr lang="es-SV" sz="20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La polémica post-Cancún: 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Acuerdos , decisiones </a:t>
            </a:r>
            <a:r>
              <a:rPr lang="es-SV" sz="2000" b="1" dirty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y promesas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s-SV" sz="2000" b="1" dirty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marL="273050" indent="-273050">
              <a:spcAft>
                <a:spcPts val="900"/>
              </a:spcAft>
              <a:buSzPct val="140000"/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Del Protocolo de </a:t>
            </a:r>
            <a:r>
              <a:rPr lang="es-SV" sz="2000" b="1" dirty="0" err="1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Kyoto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 a la liberalización de los compromisos de reducción de emisiones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SV" sz="20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EE UU, Japón, Rusia, Canadá (…)</a:t>
            </a:r>
            <a:endParaRPr lang="es-SV" sz="2000" b="1" dirty="0">
              <a:solidFill>
                <a:srgbClr val="BF5A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287016"/>
            <a:ext cx="7429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Los “Acuerdos” de Cancún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31 Rectángulo"/>
          <p:cNvSpPr>
            <a:spLocks noChangeArrowheads="1"/>
          </p:cNvSpPr>
          <p:nvPr/>
        </p:nvSpPr>
        <p:spPr bwMode="auto">
          <a:xfrm>
            <a:off x="179512" y="1268760"/>
            <a:ext cx="4968751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600"/>
              </a:spcAft>
            </a:pPr>
            <a:r>
              <a:rPr lang="es-SV" b="1" dirty="0" smtClean="0">
                <a:solidFill>
                  <a:srgbClr val="B04717"/>
                </a:solidFill>
              </a:rPr>
              <a:t>La vía de la Convención (CMNUCC)</a:t>
            </a:r>
            <a:endParaRPr lang="es-SV" b="1" dirty="0">
              <a:solidFill>
                <a:srgbClr val="B04717"/>
              </a:solidFill>
            </a:endParaRP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Necesidad de fuertes reducciones de emisiones para alcanzar la meta de los 2°C; Acuerdo de revisar el objetivo global a largo plazo incluyendo la meta de 1.5°C</a:t>
            </a:r>
            <a:endParaRPr lang="es-SV" sz="1500" b="1" dirty="0">
              <a:solidFill>
                <a:srgbClr val="004C6F"/>
              </a:solidFill>
            </a:endParaRP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Tomó nota de metas de reducción de emisiones y MMAP, comunicadas por países desarrollados y en desarrollo (post-Cancún); Medición-Reporte-Verificación; REDD+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Marco de Adaptación de Cancún y Comité de Adaptación de Cancún; Mecanismo Tecnológico, Comité Ejecutivo sobre Tecnología y el Centro/Red de Tecnología del Clima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Fondo Verde del Clima y Comité de Transición; reconocimiento del compromiso de US$30 mil millones para financiamiento de rápido inicio entre 2010-2012 y para movilizar US$100 mil millones por año para 2020</a:t>
            </a:r>
            <a:endParaRPr lang="es-SV" sz="1500" b="1" dirty="0">
              <a:solidFill>
                <a:srgbClr val="004C6F"/>
              </a:solidFill>
            </a:endParaRPr>
          </a:p>
          <a:p>
            <a:pPr marL="173038" indent="-173038">
              <a:spcAft>
                <a:spcPts val="600"/>
              </a:spcAft>
            </a:pPr>
            <a:r>
              <a:rPr lang="es-SV" b="1" dirty="0" smtClean="0">
                <a:solidFill>
                  <a:srgbClr val="8B4627"/>
                </a:solidFill>
              </a:rPr>
              <a:t>La vía del Protocolo de </a:t>
            </a:r>
            <a:r>
              <a:rPr lang="es-SV" b="1" dirty="0" err="1" smtClean="0">
                <a:solidFill>
                  <a:srgbClr val="8B4627"/>
                </a:solidFill>
              </a:rPr>
              <a:t>Kyoto</a:t>
            </a:r>
            <a:endParaRPr lang="es-SV" b="1" dirty="0">
              <a:solidFill>
                <a:srgbClr val="8B4627"/>
              </a:solidFill>
            </a:endParaRPr>
          </a:p>
        </p:txBody>
      </p:sp>
      <p:sp>
        <p:nvSpPr>
          <p:cNvPr id="19" name="18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Los “Acuerdos” de Cancún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268760"/>
            <a:ext cx="3762375" cy="4981575"/>
          </a:xfrm>
          <a:prstGeom prst="rect">
            <a:avLst/>
          </a:prstGeom>
          <a:noFill/>
          <a:ln w="12700">
            <a:solidFill>
              <a:srgbClr val="004C6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31 Rectángulo"/>
          <p:cNvSpPr>
            <a:spLocks noChangeArrowheads="1"/>
          </p:cNvSpPr>
          <p:nvPr/>
        </p:nvSpPr>
        <p:spPr bwMode="auto">
          <a:xfrm>
            <a:off x="107504" y="1268760"/>
            <a:ext cx="417646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ctr">
              <a:spcAft>
                <a:spcPts val="600"/>
              </a:spcAft>
            </a:pPr>
            <a:r>
              <a:rPr lang="es-SV" sz="2000" b="1" u="sng" dirty="0" smtClean="0">
                <a:solidFill>
                  <a:srgbClr val="B04717"/>
                </a:solidFill>
              </a:rPr>
              <a:t>Países desarrollados</a:t>
            </a:r>
            <a:endParaRPr lang="es-SV" sz="2000" b="1" u="sng" dirty="0">
              <a:solidFill>
                <a:srgbClr val="B04717"/>
              </a:solidFill>
            </a:endParaRPr>
          </a:p>
          <a:p>
            <a:pPr>
              <a:spcAft>
                <a:spcPts val="600"/>
              </a:spcAft>
            </a:pPr>
            <a:endParaRPr lang="es-SV" sz="1500" b="1" dirty="0" smtClean="0">
              <a:solidFill>
                <a:srgbClr val="004C6F"/>
              </a:solidFill>
            </a:endParaRPr>
          </a:p>
          <a:p>
            <a:pPr>
              <a:spcAft>
                <a:spcPts val="600"/>
              </a:spcAft>
            </a:pPr>
            <a:r>
              <a:rPr lang="es-SV" sz="1500" b="1" dirty="0" smtClean="0">
                <a:solidFill>
                  <a:srgbClr val="004C6F"/>
                </a:solidFill>
              </a:rPr>
              <a:t>70. </a:t>
            </a:r>
            <a:r>
              <a:rPr lang="es-SV" sz="1500" b="1" i="1" dirty="0" smtClean="0">
                <a:solidFill>
                  <a:srgbClr val="004C6F"/>
                </a:solidFill>
              </a:rPr>
              <a:t>Alienta</a:t>
            </a:r>
            <a:r>
              <a:rPr lang="es-SV" sz="1500" b="1" dirty="0" smtClean="0">
                <a:solidFill>
                  <a:srgbClr val="004C6F"/>
                </a:solidFill>
              </a:rPr>
              <a:t> a contribuir a la labor de mitigación en el sector forestal adoptando las siguientes medidas a su discreción y con arreglo a sus capacidades respectivas y sus circunstancias nacionales:</a:t>
            </a:r>
            <a:endParaRPr lang="es-SV" sz="1500" b="1" dirty="0">
              <a:solidFill>
                <a:srgbClr val="004C6F"/>
              </a:solidFill>
            </a:endParaRPr>
          </a:p>
          <a:p>
            <a:pPr marL="173038" indent="-173038">
              <a:spcAft>
                <a:spcPts val="600"/>
              </a:spcAft>
              <a:buFontTx/>
              <a:buChar char="•"/>
            </a:pPr>
            <a:endParaRPr lang="es-SV" sz="1500" b="1" dirty="0" smtClean="0">
              <a:solidFill>
                <a:srgbClr val="004C6F"/>
              </a:solidFill>
            </a:endParaRP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Reducción de emisiones por deforestación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Reducción de emisiones por degradación forestal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Conservación de las reservas forestales de carbono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Gestión sostenible de los bosques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Incremento de las reservas forestales de carbono</a:t>
            </a:r>
            <a:endParaRPr lang="es-SV" sz="1500" b="1" dirty="0">
              <a:solidFill>
                <a:srgbClr val="004C6F"/>
              </a:solidFill>
            </a:endParaRPr>
          </a:p>
        </p:txBody>
      </p:sp>
      <p:sp>
        <p:nvSpPr>
          <p:cNvPr id="19" name="18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Los Acuerdos de Cancún sobre REDD+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  <p:sp>
        <p:nvSpPr>
          <p:cNvPr id="6" name="31 Rectángulo"/>
          <p:cNvSpPr>
            <a:spLocks noChangeArrowheads="1"/>
          </p:cNvSpPr>
          <p:nvPr/>
        </p:nvSpPr>
        <p:spPr bwMode="auto">
          <a:xfrm>
            <a:off x="4788025" y="1268760"/>
            <a:ext cx="4176463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ctr">
              <a:spcAft>
                <a:spcPts val="600"/>
              </a:spcAft>
            </a:pPr>
            <a:r>
              <a:rPr lang="es-SV" sz="2000" b="1" u="sng" dirty="0" smtClean="0">
                <a:solidFill>
                  <a:srgbClr val="B04717"/>
                </a:solidFill>
              </a:rPr>
              <a:t>Países en desarrollo</a:t>
            </a:r>
          </a:p>
          <a:p>
            <a:pPr>
              <a:spcAft>
                <a:spcPts val="600"/>
              </a:spcAft>
            </a:pPr>
            <a:endParaRPr lang="es-SV" sz="1500" b="1" dirty="0" smtClean="0">
              <a:solidFill>
                <a:srgbClr val="004C6F"/>
              </a:solidFill>
            </a:endParaRPr>
          </a:p>
          <a:p>
            <a:pPr>
              <a:spcAft>
                <a:spcPts val="600"/>
              </a:spcAft>
            </a:pPr>
            <a:r>
              <a:rPr lang="es-SV" sz="1500" b="1" dirty="0" smtClean="0">
                <a:solidFill>
                  <a:srgbClr val="004C6F"/>
                </a:solidFill>
              </a:rPr>
              <a:t>71. </a:t>
            </a:r>
            <a:r>
              <a:rPr lang="es-SV" sz="1500" b="1" i="1" dirty="0" smtClean="0">
                <a:solidFill>
                  <a:srgbClr val="004C6F"/>
                </a:solidFill>
              </a:rPr>
              <a:t>Pide</a:t>
            </a:r>
            <a:r>
              <a:rPr lang="es-SV" sz="1500" b="1" dirty="0" smtClean="0">
                <a:solidFill>
                  <a:srgbClr val="004C6F"/>
                </a:solidFill>
              </a:rPr>
              <a:t> adoptar medidas en el contexto de un suministro de apoyo adecuado y previsible, que incluya financiamiento, apoyo técnico y tecnológico, en función de sus circunstancias nacionales, que elaboren:</a:t>
            </a:r>
          </a:p>
          <a:p>
            <a:pPr>
              <a:spcAft>
                <a:spcPts val="600"/>
              </a:spcAft>
            </a:pPr>
            <a:endParaRPr lang="es-SV" sz="1500" b="1" dirty="0" smtClean="0">
              <a:solidFill>
                <a:srgbClr val="004C6F"/>
              </a:solidFill>
            </a:endParaRP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Plan de acción ó estrategia nacional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Nivel nacional ó sub-nacionales de referencia de emisiones forestales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Sistema nacional ó sub-nacional de vigilancia forestal robusto y transparente para la vigilancia y notificación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Sistema de información sobre la forma en que se aborden y respeten las salvaguardas </a:t>
            </a:r>
            <a:r>
              <a:rPr lang="es-SV" sz="1500" b="1" dirty="0" smtClean="0">
                <a:solidFill>
                  <a:srgbClr val="B04717"/>
                </a:solidFill>
              </a:rPr>
              <a:t>(Apéndice I)</a:t>
            </a:r>
            <a:endParaRPr lang="es-SV" sz="1500" b="1" dirty="0">
              <a:solidFill>
                <a:srgbClr val="B0471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31 Rectángulo"/>
          <p:cNvSpPr>
            <a:spLocks noChangeArrowheads="1"/>
          </p:cNvSpPr>
          <p:nvPr/>
        </p:nvSpPr>
        <p:spPr bwMode="auto">
          <a:xfrm>
            <a:off x="323528" y="1329149"/>
            <a:ext cx="849694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ctr">
              <a:spcAft>
                <a:spcPts val="600"/>
              </a:spcAft>
            </a:pPr>
            <a:r>
              <a:rPr lang="es-SV" sz="2000" b="1" u="sng" dirty="0" smtClean="0">
                <a:solidFill>
                  <a:srgbClr val="B04717"/>
                </a:solidFill>
              </a:rPr>
              <a:t>Países en desarrollo</a:t>
            </a:r>
            <a:endParaRPr lang="es-SV" sz="2000" b="1" u="sng" dirty="0">
              <a:solidFill>
                <a:srgbClr val="B04717"/>
              </a:solidFill>
            </a:endParaRPr>
          </a:p>
          <a:p>
            <a:pPr>
              <a:spcAft>
                <a:spcPts val="600"/>
              </a:spcAft>
            </a:pPr>
            <a:endParaRPr lang="es-SV" sz="1600" b="1" dirty="0" smtClean="0">
              <a:solidFill>
                <a:srgbClr val="004C6F"/>
              </a:solidFill>
            </a:endParaRPr>
          </a:p>
          <a:p>
            <a:pPr>
              <a:spcAft>
                <a:spcPts val="600"/>
              </a:spcAft>
            </a:pPr>
            <a:r>
              <a:rPr lang="es-SV" sz="1600" b="1" dirty="0" smtClean="0">
                <a:solidFill>
                  <a:srgbClr val="004C6F"/>
                </a:solidFill>
              </a:rPr>
              <a:t>72. </a:t>
            </a:r>
            <a:r>
              <a:rPr lang="es-SV" sz="1600" b="1" i="1" dirty="0" smtClean="0">
                <a:solidFill>
                  <a:srgbClr val="004C6F"/>
                </a:solidFill>
              </a:rPr>
              <a:t>Pide también</a:t>
            </a:r>
            <a:r>
              <a:rPr lang="es-SV" sz="1600" b="1" dirty="0" smtClean="0">
                <a:solidFill>
                  <a:srgbClr val="004C6F"/>
                </a:solidFill>
              </a:rPr>
              <a:t> que, cuando elaboren y apliquen sus estrategias o planes de acción nacionales, aborden, entre otras cosas, los factores indirectos de la deforestación y la degradación forestal, las cuestiones de la tenencia de la tierra, la gobernanza forestal, las consideraciones de género y las salvaguardas, asegurando la participación plena y efectiva de los interesados, como los pueblos indígenas y las comunidades locales</a:t>
            </a:r>
          </a:p>
          <a:p>
            <a:pPr>
              <a:spcAft>
                <a:spcPts val="600"/>
              </a:spcAft>
            </a:pPr>
            <a:endParaRPr lang="es-SV" sz="1600" b="1" dirty="0">
              <a:solidFill>
                <a:srgbClr val="004C6F"/>
              </a:solidFill>
            </a:endParaRPr>
          </a:p>
          <a:p>
            <a:pPr>
              <a:spcAft>
                <a:spcPts val="600"/>
              </a:spcAft>
            </a:pPr>
            <a:r>
              <a:rPr lang="es-SV" sz="1600" b="1" dirty="0">
                <a:solidFill>
                  <a:srgbClr val="004C6F"/>
                </a:solidFill>
              </a:rPr>
              <a:t>73. </a:t>
            </a:r>
            <a:r>
              <a:rPr lang="es-SV" sz="1600" b="1" i="1" dirty="0">
                <a:solidFill>
                  <a:srgbClr val="004C6F"/>
                </a:solidFill>
              </a:rPr>
              <a:t>Decide</a:t>
            </a:r>
            <a:r>
              <a:rPr lang="es-SV" sz="1600" b="1" dirty="0">
                <a:solidFill>
                  <a:srgbClr val="004C6F"/>
                </a:solidFill>
              </a:rPr>
              <a:t> </a:t>
            </a:r>
            <a:r>
              <a:rPr lang="es-SV" sz="1600" b="1" dirty="0" smtClean="0">
                <a:solidFill>
                  <a:srgbClr val="004C6F"/>
                </a:solidFill>
              </a:rPr>
              <a:t>que las medidas emprendidas deberían llevarse a la práctica por etapas, </a:t>
            </a:r>
            <a:r>
              <a:rPr lang="es-SV" sz="1600" b="1" dirty="0" smtClean="0">
                <a:solidFill>
                  <a:srgbClr val="B04717"/>
                </a:solidFill>
              </a:rPr>
              <a:t>comenzando por la elaboración</a:t>
            </a:r>
            <a:r>
              <a:rPr lang="es-SV" sz="1600" b="1" dirty="0" smtClean="0">
                <a:solidFill>
                  <a:srgbClr val="004C6F"/>
                </a:solidFill>
              </a:rPr>
              <a:t> de estrategias o planes de acción, políticas y medidas nacionales y la realización de actividades de fomento de la capacidad, </a:t>
            </a:r>
            <a:r>
              <a:rPr lang="es-SV" sz="1600" b="1" dirty="0" smtClean="0">
                <a:solidFill>
                  <a:srgbClr val="B04717"/>
                </a:solidFill>
              </a:rPr>
              <a:t>siguiendo con la aplicación</a:t>
            </a:r>
            <a:r>
              <a:rPr lang="es-SV" sz="1600" b="1" dirty="0" smtClean="0">
                <a:solidFill>
                  <a:srgbClr val="004C6F"/>
                </a:solidFill>
              </a:rPr>
              <a:t> de las políticas y medidas nacionales y las estrategias o planes de acción nacionales, que podrían entrañar nuevas actividades de fomento de la capacidad, desarrollo y transferencia de tecnología y demostración basada en los resultados, </a:t>
            </a:r>
            <a:r>
              <a:rPr lang="es-SV" sz="1600" b="1" dirty="0" smtClean="0">
                <a:solidFill>
                  <a:srgbClr val="B04717"/>
                </a:solidFill>
              </a:rPr>
              <a:t>y pasando luego a la ejecución</a:t>
            </a:r>
            <a:r>
              <a:rPr lang="es-SV" sz="1600" b="1" dirty="0" smtClean="0">
                <a:solidFill>
                  <a:srgbClr val="004C6F"/>
                </a:solidFill>
              </a:rPr>
              <a:t> de medidas basadas en los resultados que deberían ser objeto de la debida medición, notificación y verificación</a:t>
            </a:r>
            <a:endParaRPr lang="es-SV" sz="1600" b="1" dirty="0">
              <a:solidFill>
                <a:srgbClr val="004C6F"/>
              </a:solidFill>
            </a:endParaRPr>
          </a:p>
        </p:txBody>
      </p:sp>
      <p:sp>
        <p:nvSpPr>
          <p:cNvPr id="19" name="18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Los Acuerdos de Cancún sobre REDD+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31 Rectángulo"/>
          <p:cNvSpPr>
            <a:spLocks noChangeArrowheads="1"/>
          </p:cNvSpPr>
          <p:nvPr/>
        </p:nvSpPr>
        <p:spPr bwMode="auto">
          <a:xfrm>
            <a:off x="107504" y="1268760"/>
            <a:ext cx="4176463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SV" b="1" u="sng" dirty="0" smtClean="0">
                <a:solidFill>
                  <a:srgbClr val="B04717"/>
                </a:solidFill>
              </a:rPr>
              <a:t>REDD+ debería:</a:t>
            </a:r>
            <a:endParaRPr lang="es-SV" b="1" u="sng" dirty="0">
              <a:solidFill>
                <a:srgbClr val="B04717"/>
              </a:solidFill>
            </a:endParaRPr>
          </a:p>
          <a:p>
            <a:pPr marL="173038" indent="-173038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(…)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Ser compatible con integridad ambiental y las múltiples funciones de bosques y otros ecosistemas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Respetar objetivos y prioridades nacionales y soberanía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Aplicarse en el contexto de la </a:t>
            </a:r>
            <a:r>
              <a:rPr lang="es-SV" sz="1500" b="1" dirty="0" smtClean="0">
                <a:solidFill>
                  <a:srgbClr val="B04717"/>
                </a:solidFill>
              </a:rPr>
              <a:t>reducción de la pobreza</a:t>
            </a:r>
            <a:r>
              <a:rPr lang="es-SV" sz="1500" b="1" dirty="0" smtClean="0">
                <a:solidFill>
                  <a:srgbClr val="004C6F"/>
                </a:solidFill>
              </a:rPr>
              <a:t> y el desarrollo sostenible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Ser compatible con las necesidades de </a:t>
            </a:r>
            <a:r>
              <a:rPr lang="es-SV" sz="1500" b="1" dirty="0" smtClean="0">
                <a:solidFill>
                  <a:srgbClr val="B04717"/>
                </a:solidFill>
              </a:rPr>
              <a:t>adaptación</a:t>
            </a:r>
            <a:r>
              <a:rPr lang="es-SV" sz="1500" b="1" dirty="0" smtClean="0">
                <a:solidFill>
                  <a:srgbClr val="004C6F"/>
                </a:solidFill>
              </a:rPr>
              <a:t> del país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Contar con apoyo financiero y tecnológico adecuado y previsible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Basarse en resultados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Promover la gestión sostenible del bosque</a:t>
            </a:r>
            <a:endParaRPr lang="es-SV" sz="1500" b="1" dirty="0">
              <a:solidFill>
                <a:srgbClr val="004C6F"/>
              </a:solidFill>
            </a:endParaRPr>
          </a:p>
        </p:txBody>
      </p:sp>
      <p:sp>
        <p:nvSpPr>
          <p:cNvPr id="19" name="18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Apéndice I: Orientación </a:t>
            </a:r>
            <a:b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</a:b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y Salvaguardas Aplicables a REDD+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  <p:sp>
        <p:nvSpPr>
          <p:cNvPr id="6" name="31 Rectángulo"/>
          <p:cNvSpPr>
            <a:spLocks noChangeArrowheads="1"/>
          </p:cNvSpPr>
          <p:nvPr/>
        </p:nvSpPr>
        <p:spPr bwMode="auto">
          <a:xfrm>
            <a:off x="4788025" y="1268760"/>
            <a:ext cx="4176463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SV" b="1" u="sng" dirty="0" smtClean="0">
                <a:solidFill>
                  <a:srgbClr val="B04717"/>
                </a:solidFill>
              </a:rPr>
              <a:t>REDD+ debería promover:</a:t>
            </a:r>
          </a:p>
          <a:p>
            <a:pPr marL="173038" indent="-173038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(…)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La complementariedad con programas forestales, convenciones y acuerdos internacionales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La transparencia y eficacia de </a:t>
            </a:r>
            <a:r>
              <a:rPr lang="es-SV" sz="1500" b="1" dirty="0" smtClean="0">
                <a:solidFill>
                  <a:srgbClr val="B04717"/>
                </a:solidFill>
              </a:rPr>
              <a:t>estructuras de gobernanza forestal</a:t>
            </a:r>
            <a:r>
              <a:rPr lang="es-SV" sz="1500" b="1" dirty="0" smtClean="0">
                <a:solidFill>
                  <a:srgbClr val="004C6F"/>
                </a:solidFill>
              </a:rPr>
              <a:t>, la legislación y </a:t>
            </a:r>
            <a:r>
              <a:rPr lang="es-SV" sz="1500" b="1" dirty="0" smtClean="0">
                <a:solidFill>
                  <a:srgbClr val="B04717"/>
                </a:solidFill>
              </a:rPr>
              <a:t>soberanía</a:t>
            </a:r>
            <a:r>
              <a:rPr lang="es-SV" sz="1500" b="1" dirty="0" smtClean="0">
                <a:solidFill>
                  <a:srgbClr val="004C6F"/>
                </a:solidFill>
              </a:rPr>
              <a:t> nacionales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Respetar </a:t>
            </a:r>
            <a:r>
              <a:rPr lang="es-SV" sz="1500" b="1" dirty="0" smtClean="0">
                <a:solidFill>
                  <a:srgbClr val="B04717"/>
                </a:solidFill>
              </a:rPr>
              <a:t>conocimientos y derechos de pueblos indígenas y comunidades locales</a:t>
            </a:r>
            <a:r>
              <a:rPr lang="es-SV" sz="1500" b="1" dirty="0" smtClean="0">
                <a:solidFill>
                  <a:srgbClr val="004C6F"/>
                </a:solidFill>
              </a:rPr>
              <a:t>, obligaciones internacionales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La </a:t>
            </a:r>
            <a:r>
              <a:rPr lang="es-SV" sz="1500" b="1" dirty="0" smtClean="0">
                <a:solidFill>
                  <a:srgbClr val="B04717"/>
                </a:solidFill>
              </a:rPr>
              <a:t>participación plena y efectiva de los pueblos indígenas y comunidades locales</a:t>
            </a:r>
          </a:p>
          <a:p>
            <a:pPr marL="173038" indent="-173038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La compatibilidad de la conservación de los bosques naturales, la diversidad biológica y los </a:t>
            </a:r>
            <a:r>
              <a:rPr lang="es-SV" sz="1500" b="1" dirty="0" smtClean="0">
                <a:solidFill>
                  <a:srgbClr val="B04717"/>
                </a:solidFill>
              </a:rPr>
              <a:t>beneficios sociales </a:t>
            </a:r>
            <a:r>
              <a:rPr lang="es-SV" sz="1500" b="1" dirty="0" smtClean="0">
                <a:solidFill>
                  <a:srgbClr val="004C6F"/>
                </a:solidFill>
              </a:rPr>
              <a:t>y ambientales</a:t>
            </a:r>
            <a:endParaRPr lang="es-SV" sz="1500" b="1" dirty="0">
              <a:solidFill>
                <a:srgbClr val="B0471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 CuadroTexto"/>
          <p:cNvSpPr txBox="1">
            <a:spLocks noChangeArrowheads="1"/>
          </p:cNvSpPr>
          <p:nvPr/>
        </p:nvSpPr>
        <p:spPr bwMode="auto">
          <a:xfrm>
            <a:off x="179512" y="3717032"/>
            <a:ext cx="8812088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buSzPct val="120000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Las cuestiones a tratar en la COP 17:</a:t>
            </a:r>
            <a:endParaRPr lang="es-SV" b="1" dirty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marL="273050" indent="-273050"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Los niveles de referencia forestales y los niveles de referencia de las emisiones forestales</a:t>
            </a:r>
          </a:p>
          <a:p>
            <a:pPr marL="273050" indent="-273050"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Monitoreo-Reporte-Verificación</a:t>
            </a:r>
          </a:p>
          <a:p>
            <a:pPr marL="273050" indent="-273050"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Sistema de información acerca de cómo las salvaguardas son tratadas y respetadas en la implementación de actividades de REDD+</a:t>
            </a:r>
          </a:p>
          <a:p>
            <a:pPr marL="273050" indent="-273050"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es-SV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Principios: Transparencia, Precisión y Adaptabilidad a las circunstancias, Regularidad, Predictibilidad, Consistencia, </a:t>
            </a:r>
            <a:r>
              <a:rPr lang="es-SV" b="1" dirty="0" err="1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Comparabilidad</a:t>
            </a:r>
            <a:endParaRPr lang="es-SV" b="1" dirty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Los resultados de Bonn sobre REDD+ </a:t>
            </a:r>
            <a:b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</a:b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(Junio-2011)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268759"/>
            <a:ext cx="748883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35496" y="66328"/>
            <a:ext cx="8991600" cy="914400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SV" sz="3200" b="1" dirty="0" smtClean="0">
                <a:solidFill>
                  <a:srgbClr val="FFFFFF"/>
                </a:solidFill>
                <a:latin typeface="Book Antiqua" pitchFamily="18" charset="0"/>
              </a:rPr>
              <a:t>Las evaluaciones del proceso de preparación para REDD+ (Junio-2011)</a:t>
            </a:r>
            <a:endParaRPr lang="es-SV" sz="3200" b="1" dirty="0">
              <a:solidFill>
                <a:srgbClr val="FFFFFF"/>
              </a:solidFill>
              <a:latin typeface="Book Antiqua" pitchFamily="18" charset="0"/>
            </a:endParaRPr>
          </a:p>
        </p:txBody>
      </p:sp>
      <p:sp>
        <p:nvSpPr>
          <p:cNvPr id="6" name="31 Rectángulo"/>
          <p:cNvSpPr>
            <a:spLocks noChangeArrowheads="1"/>
          </p:cNvSpPr>
          <p:nvPr/>
        </p:nvSpPr>
        <p:spPr bwMode="auto">
          <a:xfrm>
            <a:off x="179512" y="1268760"/>
            <a:ext cx="4968751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spcAft>
                <a:spcPts val="600"/>
              </a:spcAft>
            </a:pPr>
            <a:r>
              <a:rPr lang="es-SV" b="1" dirty="0" smtClean="0">
                <a:solidFill>
                  <a:srgbClr val="B04717"/>
                </a:solidFill>
              </a:rPr>
              <a:t>Primera evaluación del FCPF</a:t>
            </a:r>
            <a:endParaRPr lang="es-SV" b="1" dirty="0">
              <a:solidFill>
                <a:srgbClr val="B04717"/>
              </a:solidFill>
            </a:endParaRP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Las diferencias entre PCPF y ONU-REDD sobre pueblos indígenas, están creando confusión en países en que operan ambos programas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Creación de expectativas poco realistas en cuanto al grado y cronología de los beneficios de REDD+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Creación de nuevos conflictos entre ministerios por  el control de los procesos de preparación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Donativos insuficientes y ausencia de financiamiento en apoyo a la sociedad civil y pueblos indígenas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Se necesita respaldar el aprendizaje y la reflexión de la Evaluación Ambiental y Social Estratégica en los procesos de preparación</a:t>
            </a:r>
          </a:p>
          <a:p>
            <a:pPr marL="173038" indent="-173038"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</a:rPr>
              <a:t>Se está pasando de una fase de planificación inicial a una discusión técnica más sustancial (MRV); y a una fase en que se comienzan a tratar desafíos más amplios (gobernanza, riesgos sociales, aspectos sociales y ambientales)</a:t>
            </a:r>
            <a:endParaRPr lang="es-SV" sz="1500" b="1" dirty="0">
              <a:solidFill>
                <a:srgbClr val="004C6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5938" y="1268760"/>
            <a:ext cx="3830557" cy="4957192"/>
          </a:xfrm>
          <a:prstGeom prst="rect">
            <a:avLst/>
          </a:prstGeom>
          <a:noFill/>
          <a:ln w="12700">
            <a:solidFill>
              <a:srgbClr val="004C6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6824</TotalTime>
  <Words>1385</Words>
  <Application>Microsoft Office PowerPoint</Application>
  <PresentationFormat>Presentación en pantalla (4:3)</PresentationFormat>
  <Paragraphs>118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Fundación PRISMA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Ileana Gómez</dc:creator>
  <cp:lastModifiedBy>Nelson Cuéllar</cp:lastModifiedBy>
  <cp:revision>572</cp:revision>
  <dcterms:created xsi:type="dcterms:W3CDTF">2011-01-25T16:19:06Z</dcterms:created>
  <dcterms:modified xsi:type="dcterms:W3CDTF">2011-09-26T00:44:19Z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430565</vt:lpwstr>
  </property>
  <property fmtid="{D5CDD505-2E9C-101B-9397-08002B2CF9AE}" name="NXPowerLiteVersion" pid="3">
    <vt:lpwstr>D4.1.0</vt:lpwstr>
  </property>
  <property fmtid="{D5CDD505-2E9C-101B-9397-08002B2CF9AE}" name="NXTAG2" pid="4">
    <vt:lpwstr>0008008220000000000001024100</vt:lpwstr>
  </property>
</Properties>
</file>