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69" r:id="rId2"/>
    <p:sldId id="508" r:id="rId3"/>
    <p:sldId id="509" r:id="rId4"/>
    <p:sldId id="510" r:id="rId5"/>
    <p:sldId id="432" r:id="rId6"/>
    <p:sldId id="443" r:id="rId7"/>
    <p:sldId id="516" r:id="rId8"/>
    <p:sldId id="507" r:id="rId9"/>
    <p:sldId id="511" r:id="rId10"/>
    <p:sldId id="512" r:id="rId11"/>
    <p:sldId id="513" r:id="rId12"/>
    <p:sldId id="514" r:id="rId13"/>
    <p:sldId id="515" r:id="rId14"/>
    <p:sldId id="476" r:id="rId15"/>
    <p:sldId id="477" r:id="rId16"/>
    <p:sldId id="478"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97" r:id="rId34"/>
    <p:sldId id="498" r:id="rId35"/>
    <p:sldId id="499" r:id="rId36"/>
    <p:sldId id="500" r:id="rId37"/>
    <p:sldId id="502" r:id="rId38"/>
    <p:sldId id="503" r:id="rId39"/>
    <p:sldId id="504" r:id="rId40"/>
    <p:sldId id="258" r:id="rId4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41">
          <p15:clr>
            <a:srgbClr val="A4A3A4"/>
          </p15:clr>
        </p15:guide>
        <p15:guide id="2" pos="2244">
          <p15:clr>
            <a:srgbClr val="A4A3A4"/>
          </p15:clr>
        </p15:guide>
        <p15:guide id="3" pos="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078"/>
    <a:srgbClr val="81D063"/>
    <a:srgbClr val="4FAA35"/>
    <a:srgbClr val="4F9F35"/>
    <a:srgbClr val="19AA1B"/>
    <a:srgbClr val="359C1B"/>
    <a:srgbClr val="69D085"/>
    <a:srgbClr val="83D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88739" autoAdjust="0"/>
  </p:normalViewPr>
  <p:slideViewPr>
    <p:cSldViewPr snapToGrid="0">
      <p:cViewPr varScale="1">
        <p:scale>
          <a:sx n="65" d="100"/>
          <a:sy n="65" d="100"/>
        </p:scale>
        <p:origin x="816" y="60"/>
      </p:cViewPr>
      <p:guideLst>
        <p:guide orient="horz" pos="3941"/>
        <p:guide pos="2244"/>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007552E-64E3-41AE-80C4-BA84D456F660}" type="datetimeFigureOut">
              <a:rPr lang="en-US"/>
              <a:pPr>
                <a:defRPr/>
              </a:pPr>
              <a:t>3/10/2020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6352AEBD-F889-47CD-8A1C-FAB44A1E85D4}" type="slidenum">
              <a:rPr lang="en-US" altLang="es-US"/>
              <a:pPr/>
              <a:t>‹Nº›</a:t>
            </a:fld>
            <a:endParaRPr lang="en-US" altLang="es-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656D346-2EF1-46D1-B65D-AF6274EC68EF}" type="datetimeFigureOut">
              <a:rPr lang="en-US"/>
              <a:pPr>
                <a:defRPr/>
              </a:pPr>
              <a:t>3/10/2020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BD02B01A-087E-4238-B6E5-C1200909F902}" type="slidenum">
              <a:rPr lang="en-US" altLang="es-US"/>
              <a:pPr/>
              <a:t>‹Nº›</a:t>
            </a:fld>
            <a:endParaRPr lang="en-US" altLang="es-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0045BC-8A63-4E2A-9E0E-1A476FB8D427}" type="slidenum">
              <a:rPr lang="en-US" altLang="es-US">
                <a:latin typeface="Calibri" panose="020F0502020204030204" pitchFamily="34" charset="0"/>
              </a:rPr>
              <a:pPr eaLnBrk="1" hangingPunct="1"/>
              <a:t>10</a:t>
            </a:fld>
            <a:endParaRPr lang="en-US" altLang="es-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FA26C4-D5B0-473A-9EA4-390D4ECE2DFA}" type="slidenum">
              <a:rPr lang="en-US" altLang="es-US">
                <a:latin typeface="Calibri" panose="020F0502020204030204" pitchFamily="34" charset="0"/>
              </a:rPr>
              <a:pPr eaLnBrk="1" hangingPunct="1"/>
              <a:t>11</a:t>
            </a:fld>
            <a:endParaRPr lang="en-US" altLang="es-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1D574E-9803-43B3-9ABC-220FA3EB0B6C}" type="slidenum">
              <a:rPr lang="en-US" altLang="es-US">
                <a:latin typeface="Calibri" panose="020F0502020204030204" pitchFamily="34" charset="0"/>
              </a:rPr>
              <a:pPr eaLnBrk="1" hangingPunct="1"/>
              <a:t>12</a:t>
            </a:fld>
            <a:endParaRPr lang="en-US" altLang="es-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564A38-E265-4E1B-80F2-6E18FB094119}" type="slidenum">
              <a:rPr lang="en-US" altLang="es-US">
                <a:latin typeface="Calibri" panose="020F0502020204030204" pitchFamily="34" charset="0"/>
              </a:rPr>
              <a:pPr eaLnBrk="1" hangingPunct="1"/>
              <a:t>13</a:t>
            </a:fld>
            <a:endParaRPr lang="en-US" altLang="es-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5BB278-12E0-4DDB-9BA7-3304BA2DED28}" type="slidenum">
              <a:rPr lang="en-US" altLang="es-US">
                <a:latin typeface="Calibri" panose="020F0502020204030204" pitchFamily="34" charset="0"/>
              </a:rPr>
              <a:pPr eaLnBrk="1" hangingPunct="1"/>
              <a:t>14</a:t>
            </a:fld>
            <a:endParaRPr lang="en-US" altLang="es-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5E35D5-7F9A-413E-B4BE-5510D260CE68}" type="slidenum">
              <a:rPr lang="en-US" altLang="es-US">
                <a:latin typeface="Calibri" panose="020F0502020204030204" pitchFamily="34" charset="0"/>
              </a:rPr>
              <a:pPr eaLnBrk="1" hangingPunct="1"/>
              <a:t>15</a:t>
            </a:fld>
            <a:endParaRPr lang="en-US" altLang="es-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055452-4ED6-4798-AE0F-F80FC538B677}" type="slidenum">
              <a:rPr lang="en-US" altLang="es-US">
                <a:latin typeface="Calibri" panose="020F0502020204030204" pitchFamily="34" charset="0"/>
              </a:rPr>
              <a:pPr eaLnBrk="1" hangingPunct="1"/>
              <a:t>16</a:t>
            </a:fld>
            <a:endParaRPr lang="en-US" altLang="es-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C591EF-8CC8-44BF-8BFC-0CBAD67341B8}" type="slidenum">
              <a:rPr lang="en-US" altLang="es-US">
                <a:latin typeface="Calibri" panose="020F0502020204030204" pitchFamily="34" charset="0"/>
              </a:rPr>
              <a:pPr eaLnBrk="1" hangingPunct="1"/>
              <a:t>17</a:t>
            </a:fld>
            <a:endParaRPr lang="en-US" altLang="es-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0B0D72-B7C7-4723-AFFA-FF4CF88387FE}" type="slidenum">
              <a:rPr lang="en-US" altLang="es-US">
                <a:latin typeface="Calibri" panose="020F0502020204030204" pitchFamily="34" charset="0"/>
              </a:rPr>
              <a:pPr eaLnBrk="1" hangingPunct="1"/>
              <a:t>18</a:t>
            </a:fld>
            <a:endParaRPr lang="en-US" altLang="es-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C3C62-6397-4FE4-B201-3CDFF6B2136E}" type="slidenum">
              <a:rPr lang="en-US" altLang="es-US">
                <a:latin typeface="Calibri" panose="020F0502020204030204" pitchFamily="34" charset="0"/>
              </a:rPr>
              <a:pPr eaLnBrk="1" hangingPunct="1"/>
              <a:t>19</a:t>
            </a:fld>
            <a:endParaRPr lang="en-US" altLang="es-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835CA2-EE84-449E-8EDA-670BCFFC3721}" type="slidenum">
              <a:rPr lang="en-US" altLang="es-US">
                <a:latin typeface="Calibri" panose="020F0502020204030204" pitchFamily="34" charset="0"/>
              </a:rPr>
              <a:pPr eaLnBrk="1" hangingPunct="1"/>
              <a:t>2</a:t>
            </a:fld>
            <a:endParaRPr lang="en-US" altLang="es-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B25B53-BAD4-4B6C-ADE2-5F647255F180}" type="slidenum">
              <a:rPr lang="en-US" altLang="es-US">
                <a:latin typeface="Calibri" panose="020F0502020204030204" pitchFamily="34" charset="0"/>
              </a:rPr>
              <a:pPr eaLnBrk="1" hangingPunct="1"/>
              <a:t>20</a:t>
            </a:fld>
            <a:endParaRPr lang="en-US" altLang="es-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877CFB-769B-4364-BA05-83B2D612FA4D}" type="slidenum">
              <a:rPr lang="en-US" altLang="es-US">
                <a:latin typeface="Calibri" panose="020F0502020204030204" pitchFamily="34" charset="0"/>
              </a:rPr>
              <a:pPr eaLnBrk="1" hangingPunct="1"/>
              <a:t>21</a:t>
            </a:fld>
            <a:endParaRPr lang="en-US" altLang="es-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6EFF08-CD33-492C-BFB0-37B922F0DB0B}" type="slidenum">
              <a:rPr lang="en-US" altLang="es-US">
                <a:latin typeface="Calibri" panose="020F0502020204030204" pitchFamily="34" charset="0"/>
              </a:rPr>
              <a:pPr eaLnBrk="1" hangingPunct="1"/>
              <a:t>22</a:t>
            </a:fld>
            <a:endParaRPr lang="en-US" altLang="es-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2A4EC3-7654-4C86-85B3-48131C84C017}" type="slidenum">
              <a:rPr lang="en-US" altLang="es-US">
                <a:latin typeface="Calibri" panose="020F0502020204030204" pitchFamily="34" charset="0"/>
              </a:rPr>
              <a:pPr eaLnBrk="1" hangingPunct="1"/>
              <a:t>23</a:t>
            </a:fld>
            <a:endParaRPr lang="en-US" altLang="es-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6E5A28-9592-449B-B71C-4D5D28024478}" type="slidenum">
              <a:rPr lang="en-US" altLang="es-US">
                <a:latin typeface="Calibri" panose="020F0502020204030204" pitchFamily="34" charset="0"/>
              </a:rPr>
              <a:pPr eaLnBrk="1" hangingPunct="1"/>
              <a:t>24</a:t>
            </a:fld>
            <a:endParaRPr lang="en-US" altLang="es-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89F957-CCCF-4954-9BB3-A79F3FE12B35}" type="slidenum">
              <a:rPr lang="en-US" altLang="es-US">
                <a:latin typeface="Calibri" panose="020F0502020204030204" pitchFamily="34" charset="0"/>
              </a:rPr>
              <a:pPr eaLnBrk="1" hangingPunct="1"/>
              <a:t>25</a:t>
            </a:fld>
            <a:endParaRPr lang="en-US" altLang="es-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83C7B0-F6CA-4D18-A5DA-50B31BB4D33F}" type="slidenum">
              <a:rPr lang="en-US" altLang="es-US">
                <a:latin typeface="Calibri" panose="020F0502020204030204" pitchFamily="34" charset="0"/>
              </a:rPr>
              <a:pPr eaLnBrk="1" hangingPunct="1"/>
              <a:t>26</a:t>
            </a:fld>
            <a:endParaRPr lang="en-US" altLang="es-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D414D5-08CC-42B8-80F6-DF6FEDFA4F9A}" type="slidenum">
              <a:rPr lang="en-US" altLang="es-US">
                <a:latin typeface="Calibri" panose="020F0502020204030204" pitchFamily="34" charset="0"/>
              </a:rPr>
              <a:pPr eaLnBrk="1" hangingPunct="1"/>
              <a:t>27</a:t>
            </a:fld>
            <a:endParaRPr lang="en-US" altLang="es-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B192F-CDB8-4245-ADF2-3FB249167203}" type="slidenum">
              <a:rPr lang="en-US" altLang="es-US">
                <a:latin typeface="Calibri" panose="020F0502020204030204" pitchFamily="34" charset="0"/>
              </a:rPr>
              <a:pPr eaLnBrk="1" hangingPunct="1"/>
              <a:t>28</a:t>
            </a:fld>
            <a:endParaRPr lang="en-US" altLang="es-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EF29E5-1122-4DCC-9C70-9DBF85E06560}" type="slidenum">
              <a:rPr lang="en-US" altLang="es-US">
                <a:latin typeface="Calibri" panose="020F0502020204030204" pitchFamily="34" charset="0"/>
              </a:rPr>
              <a:pPr eaLnBrk="1" hangingPunct="1"/>
              <a:t>29</a:t>
            </a:fld>
            <a:endParaRPr lang="en-US" altLang="es-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ea typeface="ＭＳ Ｐゴシック" panose="020B0600070205080204" pitchFamily="34" charset="-128"/>
            </a:endParaRPr>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28D50760-97A3-45B4-BBAC-6A054677F43C}" type="slidenum">
              <a:rPr lang="en-US" altLang="es-US">
                <a:ea typeface="ＭＳ Ｐゴシック" panose="020B0600070205080204" pitchFamily="34" charset="-128"/>
              </a:rPr>
              <a:pPr/>
              <a:t>3</a:t>
            </a:fld>
            <a:endParaRPr lang="en-US" altLang="es-US">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6FCB9-4929-4E34-A686-FF23FC7078C8}" type="slidenum">
              <a:rPr lang="en-US" altLang="es-US">
                <a:latin typeface="Calibri" panose="020F0502020204030204" pitchFamily="34" charset="0"/>
              </a:rPr>
              <a:pPr eaLnBrk="1" hangingPunct="1"/>
              <a:t>30</a:t>
            </a:fld>
            <a:endParaRPr lang="en-US" altLang="es-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EEEA1A-86B0-4759-85B6-11B0E9697620}" type="slidenum">
              <a:rPr lang="en-US" altLang="es-US">
                <a:latin typeface="Calibri" panose="020F0502020204030204" pitchFamily="34" charset="0"/>
              </a:rPr>
              <a:pPr eaLnBrk="1" hangingPunct="1"/>
              <a:t>31</a:t>
            </a:fld>
            <a:endParaRPr lang="en-US" altLang="es-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4004A8-E69E-457E-B128-2EAC7B2FF6B0}" type="slidenum">
              <a:rPr lang="en-US" altLang="es-US">
                <a:latin typeface="Calibri" panose="020F0502020204030204" pitchFamily="34" charset="0"/>
              </a:rPr>
              <a:pPr eaLnBrk="1" hangingPunct="1"/>
              <a:t>32</a:t>
            </a:fld>
            <a:endParaRPr lang="en-US" altLang="es-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D3258-6C82-49E4-96F2-753A53DEC1A6}" type="slidenum">
              <a:rPr lang="en-US" altLang="es-US">
                <a:latin typeface="Calibri" panose="020F0502020204030204" pitchFamily="34" charset="0"/>
              </a:rPr>
              <a:pPr eaLnBrk="1" hangingPunct="1"/>
              <a:t>33</a:t>
            </a:fld>
            <a:endParaRPr lang="en-US" altLang="es-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314925-6A17-416A-8464-140D61324B17}" type="slidenum">
              <a:rPr lang="en-US" altLang="es-US">
                <a:latin typeface="Calibri" panose="020F0502020204030204" pitchFamily="34" charset="0"/>
              </a:rPr>
              <a:pPr eaLnBrk="1" hangingPunct="1"/>
              <a:t>34</a:t>
            </a:fld>
            <a:endParaRPr lang="en-US" altLang="es-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27ADD-F09C-4AF9-A97A-81D06FEC8D3B}" type="slidenum">
              <a:rPr lang="en-US" altLang="es-US">
                <a:latin typeface="Calibri" panose="020F0502020204030204" pitchFamily="34" charset="0"/>
              </a:rPr>
              <a:pPr eaLnBrk="1" hangingPunct="1"/>
              <a:t>35</a:t>
            </a:fld>
            <a:endParaRPr lang="en-US" altLang="es-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853367-B944-4CAD-8C39-A4C557EA15FC}" type="slidenum">
              <a:rPr lang="en-US" altLang="es-US">
                <a:latin typeface="Calibri" panose="020F0502020204030204" pitchFamily="34" charset="0"/>
              </a:rPr>
              <a:pPr eaLnBrk="1" hangingPunct="1"/>
              <a:t>36</a:t>
            </a:fld>
            <a:endParaRPr lang="en-US" altLang="es-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US" smtClean="0"/>
          </a:p>
        </p:txBody>
      </p:sp>
      <p:sp>
        <p:nvSpPr>
          <p:cNvPr id="15363"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2E60EA-4430-4582-9465-2D6B460A8142}" type="slidenum">
              <a:rPr lang="es-MX" altLang="es-US">
                <a:latin typeface="Calibri" panose="020F0502020204030204" pitchFamily="34" charset="0"/>
                <a:cs typeface="Arial" panose="020B0604020202020204" pitchFamily="34" charset="0"/>
              </a:rPr>
              <a:pPr eaLnBrk="1" hangingPunct="1"/>
              <a:t>37</a:t>
            </a:fld>
            <a:endParaRPr lang="es-MX" altLang="es-US">
              <a:latin typeface="Calibri" panose="020F050202020403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931774" eaLnBrk="1" fontAlgn="auto" hangingPunct="1">
              <a:spcBef>
                <a:spcPts val="0"/>
              </a:spcBef>
              <a:spcAft>
                <a:spcPts val="0"/>
              </a:spcAft>
              <a:defRPr/>
            </a:pPr>
            <a:r>
              <a:rPr lang="en-US" b="1" dirty="0" smtClean="0"/>
              <a:t>Carbon Decisions International</a:t>
            </a:r>
            <a:r>
              <a:rPr lang="en-US" dirty="0" smtClean="0"/>
              <a:t> is a limited corporation providing assistance to customers who develop or invest in activities that generate carbon credits. Individuals and corporations that wish to reduce their carbon footprint can buy these credits and contribute to the development of projects that benefit the environment while contributing to the compatible development of local communities.</a:t>
            </a:r>
            <a:endParaRPr lang="es-MX" dirty="0" smtClean="0"/>
          </a:p>
          <a:p>
            <a:pPr>
              <a:defRPr/>
            </a:pPr>
            <a:endParaRPr lang="en-US" dirty="0" smtClean="0"/>
          </a:p>
          <a:p>
            <a:pPr>
              <a:defRPr/>
            </a:pPr>
            <a:r>
              <a:rPr lang="en-US" dirty="0" smtClean="0"/>
              <a:t>We offer consulting services to companies, organizations, development banks, governmental institutions, and other entities that implement or invest in projects and programs that reduce emissions of greenhouse gases and generate environmental and social goods and services that can be measured and verified. Our services include assistance to the development of environmental policies and strategies, the formulation of environmental and social standards, the design of carbon accounting methodologies and of improved carbon management systems. Having a geographical focus towards developing countries, we organize, support and participate in capacity building and training activities in partnership with a variety of organizations.  We also develop databases and specialized software with a focus on land-use and forestry based activities to facilitate our customers and the public in general the design, implementation and monitoring of activities that contribute to economic development with low carbon emissions.</a:t>
            </a:r>
          </a:p>
          <a:p>
            <a:pPr>
              <a:defRPr/>
            </a:pPr>
            <a:r>
              <a:rPr lang="en-US" dirty="0" smtClean="0"/>
              <a:t>The founders and associated consultants are professionals with a long career in the development of methodologies and carbon projects in the forestry sector, having lead collaboration and development of these topics for several years in important Latin American and international institutions.</a:t>
            </a:r>
          </a:p>
          <a:p>
            <a:pPr>
              <a:defRPr/>
            </a:pPr>
            <a:endParaRPr lang="es-MX"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EE72AF-74E2-4B4F-A8CE-76FDC29D81F2}" type="slidenum">
              <a:rPr lang="es-MX" altLang="es-US">
                <a:latin typeface="Calibri" panose="020F0502020204030204" pitchFamily="34" charset="0"/>
              </a:rPr>
              <a:pPr eaLnBrk="1" hangingPunct="1"/>
              <a:t>38</a:t>
            </a:fld>
            <a:endParaRPr lang="es-MX" altLang="es-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defTabSz="931774" eaLnBrk="1" fontAlgn="auto" hangingPunct="1">
              <a:spcBef>
                <a:spcPts val="0"/>
              </a:spcBef>
              <a:spcAft>
                <a:spcPts val="0"/>
              </a:spcAft>
              <a:defRPr/>
            </a:pPr>
            <a:r>
              <a:rPr lang="en-US" b="1" dirty="0" smtClean="0"/>
              <a:t>Carbon Decisions International</a:t>
            </a:r>
            <a:r>
              <a:rPr lang="en-US" dirty="0" smtClean="0"/>
              <a:t> is a limited corporation providing assistance to customers who develop or invest in activities that generate carbon credits. Individuals and corporations that wish to reduce their carbon footprint can buy these credits and contribute to the development of projects that benefit the environment while contributing to the compatible development of local communities.</a:t>
            </a:r>
            <a:endParaRPr lang="es-MX" dirty="0" smtClean="0"/>
          </a:p>
          <a:p>
            <a:pPr>
              <a:defRPr/>
            </a:pPr>
            <a:endParaRPr lang="en-US" dirty="0" smtClean="0"/>
          </a:p>
          <a:p>
            <a:pPr>
              <a:defRPr/>
            </a:pPr>
            <a:r>
              <a:rPr lang="en-US" dirty="0" smtClean="0"/>
              <a:t>We offer consulting services to companies, organizations, development banks, governmental institutions, and other entities that implement or invest in projects and programs that reduce emissions of greenhouse gases and generate environmental and social goods and services that can be measured and verified. Our services include assistance to the development of environmental policies and strategies, the formulation of environmental and social standards, the design of carbon accounting methodologies and of improved carbon management systems. Having a geographical focus towards developing countries, we organize, support and participate in capacity building and training activities in partnership with a variety of organizations.  We also develop databases and specialized software with a focus on land-use and forestry based activities to facilitate our customers and the public in general the design, implementation and monitoring of activities that contribute to economic development with low carbon emissions.</a:t>
            </a:r>
          </a:p>
          <a:p>
            <a:pPr>
              <a:defRPr/>
            </a:pPr>
            <a:r>
              <a:rPr lang="en-US" dirty="0" smtClean="0"/>
              <a:t>The founders and associated consultants are professionals with a long career in the development of methodologies and carbon projects in the forestry sector, having lead collaboration and development of these topics for several years in important Latin American and international institutions.</a:t>
            </a:r>
          </a:p>
          <a:p>
            <a:pPr>
              <a:defRPr/>
            </a:pPr>
            <a:endParaRPr lang="es-MX"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0C9248-7EDB-4B77-BFE8-035E732594AA}" type="slidenum">
              <a:rPr lang="es-MX" altLang="es-US">
                <a:latin typeface="Calibri" panose="020F0502020204030204" pitchFamily="34" charset="0"/>
              </a:rPr>
              <a:pPr eaLnBrk="1" hangingPunct="1"/>
              <a:t>39</a:t>
            </a:fld>
            <a:endParaRPr lang="es-MX" altLang="es-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D2F563-AF51-43D8-9B9E-DD17795BEECF}" type="slidenum">
              <a:rPr lang="en-US" altLang="es-US">
                <a:latin typeface="Calibri" panose="020F0502020204030204" pitchFamily="34" charset="0"/>
              </a:rPr>
              <a:pPr eaLnBrk="1" hangingPunct="1"/>
              <a:t>4</a:t>
            </a:fld>
            <a:endParaRPr lang="en-US" altLang="es-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4B815C-6338-4280-AD81-C50FEB83F677}" type="slidenum">
              <a:rPr lang="en-US" altLang="es-US">
                <a:latin typeface="Calibri" panose="020F0502020204030204" pitchFamily="34" charset="0"/>
              </a:rPr>
              <a:pPr eaLnBrk="1" hangingPunct="1"/>
              <a:t>7</a:t>
            </a:fld>
            <a:endParaRPr lang="en-US" altLang="es-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GT"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0D03BC-77C2-4FC2-A412-914B6B203196}" type="slidenum">
              <a:rPr lang="en-US" altLang="es-US">
                <a:latin typeface="Calibri" panose="020F0502020204030204" pitchFamily="34" charset="0"/>
              </a:rPr>
              <a:pPr eaLnBrk="1" hangingPunct="1"/>
              <a:t>8</a:t>
            </a:fld>
            <a:endParaRPr lang="en-US" altLang="es-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US" altLang="es-US"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18D68C-A062-48FC-A551-DA3374D7F95D}" type="slidenum">
              <a:rPr lang="en-US" altLang="es-US">
                <a:latin typeface="Calibri" panose="020F0502020204030204" pitchFamily="34" charset="0"/>
              </a:rPr>
              <a:pPr eaLnBrk="1" hangingPunct="1"/>
              <a:t>9</a:t>
            </a:fld>
            <a:endParaRPr lang="en-US" altLang="es-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2"/>
          <p:cNvSpPr/>
          <p:nvPr userDrawn="1"/>
        </p:nvSpPr>
        <p:spPr>
          <a:xfrm>
            <a:off x="7078663" y="6126163"/>
            <a:ext cx="2065337" cy="731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Rectangle 6"/>
          <p:cNvGrpSpPr>
            <a:grpSpLocks/>
          </p:cNvGrpSpPr>
          <p:nvPr userDrawn="1"/>
        </p:nvGrpSpPr>
        <p:grpSpPr bwMode="auto">
          <a:xfrm>
            <a:off x="-6350" y="1096963"/>
            <a:ext cx="9156700" cy="5767387"/>
            <a:chOff x="-4" y="691"/>
            <a:chExt cx="5768" cy="3633"/>
          </a:xfrm>
        </p:grpSpPr>
        <p:pic>
          <p:nvPicPr>
            <p:cNvPr id="6" name="Rectangl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691"/>
              <a:ext cx="5768" cy="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0" y="693"/>
              <a:ext cx="5760" cy="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endParaRPr lang="en-US" smtClean="0">
                <a:solidFill>
                  <a:srgbClr val="FFFFFF"/>
                </a:solidFill>
                <a:latin typeface="Gill Sans MT" pitchFamily="34" charset="0"/>
              </a:endParaRPr>
            </a:p>
          </p:txBody>
        </p:sp>
      </p:grpSp>
      <p:pic>
        <p:nvPicPr>
          <p:cNvPr id="8" name="Picture 7" descr="background3.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80075" y="6048375"/>
            <a:ext cx="3327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stockfrog2.jpg"/>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6613" y="5426075"/>
            <a:ext cx="14001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orizonband1.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RA Logo Whit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15150" y="300038"/>
            <a:ext cx="16906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orizonband.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927100"/>
            <a:ext cx="9144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5"/>
          <p:cNvSpPr txBox="1">
            <a:spLocks noChangeArrowheads="1"/>
          </p:cNvSpPr>
          <p:nvPr userDrawn="1"/>
        </p:nvSpPr>
        <p:spPr bwMode="auto">
          <a:xfrm>
            <a:off x="317500" y="6491288"/>
            <a:ext cx="1206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sz="700" smtClean="0">
                <a:solidFill>
                  <a:srgbClr val="399236"/>
                </a:solidFill>
                <a:latin typeface="Gill Sans MT" pitchFamily="34" charset="0"/>
                <a:ea typeface="Gill Sans MT" pitchFamily="34" charset="0"/>
                <a:cs typeface="Gill Sans MT" pitchFamily="34" charset="0"/>
              </a:rPr>
              <a:t>©2009 Rainforest Alliance</a:t>
            </a:r>
          </a:p>
        </p:txBody>
      </p:sp>
      <p:sp>
        <p:nvSpPr>
          <p:cNvPr id="2" name="Title 1"/>
          <p:cNvSpPr>
            <a:spLocks noGrp="1"/>
          </p:cNvSpPr>
          <p:nvPr>
            <p:ph type="ctrTitle"/>
          </p:nvPr>
        </p:nvSpPr>
        <p:spPr>
          <a:xfrm>
            <a:off x="474870" y="2490788"/>
            <a:ext cx="5205164" cy="3148012"/>
          </a:xfrm>
          <a:effectLst>
            <a:outerShdw blurRad="76200" dist="76200" dir="9060000">
              <a:schemeClr val="tx2">
                <a:alpha val="85000"/>
              </a:schemeClr>
            </a:outerShdw>
          </a:effectLst>
        </p:spPr>
        <p:txBody>
          <a:bodyPr anchor="t"/>
          <a:lstStyle>
            <a:lvl1pPr algn="r">
              <a:lnSpc>
                <a:spcPts val="5200"/>
              </a:lnSpc>
              <a:defRPr sz="56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80033" y="3919329"/>
            <a:ext cx="2925155" cy="1752600"/>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Date Placeholder 3"/>
          <p:cNvSpPr>
            <a:spLocks noGrp="1"/>
          </p:cNvSpPr>
          <p:nvPr>
            <p:ph type="dt" sz="half" idx="10"/>
          </p:nvPr>
        </p:nvSpPr>
        <p:spPr>
          <a:xfrm>
            <a:off x="1727200" y="6356350"/>
            <a:ext cx="2133600" cy="365125"/>
          </a:xfrm>
        </p:spPr>
        <p:txBody>
          <a:bodyPr/>
          <a:lstStyle>
            <a:lvl1pPr>
              <a:defRPr/>
            </a:lvl1pPr>
          </a:lstStyle>
          <a:p>
            <a:pPr>
              <a:defRPr/>
            </a:pPr>
            <a:fld id="{9C2EE05A-D67E-4A6A-A226-B7CC2028BFD8}" type="datetime1">
              <a:rPr lang="en-US"/>
              <a:pPr>
                <a:defRPr/>
              </a:pPr>
              <a:t>3/10/2020</a:t>
            </a:fld>
            <a:endParaRPr 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p:txBody>
          <a:bodyPr/>
          <a:lstStyle>
            <a:lvl1pPr>
              <a:defRPr/>
            </a:lvl1pPr>
          </a:lstStyle>
          <a:p>
            <a:fld id="{DEFAE63E-4839-451A-9230-C443145D2DE0}" type="slidenum">
              <a:rPr lang="en-US" altLang="es-US"/>
              <a:pPr/>
              <a:t>‹Nº›</a:t>
            </a:fld>
            <a:endParaRPr lang="en-US" altLang="es-US"/>
          </a:p>
        </p:txBody>
      </p:sp>
    </p:spTree>
    <p:extLst>
      <p:ext uri="{BB962C8B-B14F-4D97-AF65-F5344CB8AC3E}">
        <p14:creationId xmlns:p14="http://schemas.microsoft.com/office/powerpoint/2010/main" val="144871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B90EAE-06EB-41EF-91D2-DC7F7F5B4A9B}" type="datetime1">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E77445-E917-4A9A-A188-28A7B009F2CF}" type="slidenum">
              <a:rPr lang="en-US" altLang="es-US"/>
              <a:pPr/>
              <a:t>‹Nº›</a:t>
            </a:fld>
            <a:endParaRPr lang="en-US" altLang="es-US"/>
          </a:p>
        </p:txBody>
      </p:sp>
    </p:spTree>
    <p:extLst>
      <p:ext uri="{BB962C8B-B14F-4D97-AF65-F5344CB8AC3E}">
        <p14:creationId xmlns:p14="http://schemas.microsoft.com/office/powerpoint/2010/main" val="403066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02FA30-7F96-4D6A-9CCD-D8F87D054C61}" type="datetime1">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1145D1-90B4-4A14-A13D-DBF431E22E74}" type="slidenum">
              <a:rPr lang="en-US" altLang="es-US"/>
              <a:pPr/>
              <a:t>‹Nº›</a:t>
            </a:fld>
            <a:endParaRPr lang="en-US" altLang="es-US"/>
          </a:p>
        </p:txBody>
      </p:sp>
    </p:spTree>
    <p:extLst>
      <p:ext uri="{BB962C8B-B14F-4D97-AF65-F5344CB8AC3E}">
        <p14:creationId xmlns:p14="http://schemas.microsoft.com/office/powerpoint/2010/main" val="44004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263525"/>
            <a:ext cx="8491538" cy="549275"/>
          </a:xfrm>
        </p:spPr>
        <p:txBody>
          <a:bodyPr/>
          <a:lstStyle/>
          <a:p>
            <a:r>
              <a:rPr lang="en-US"/>
              <a:t>Click to edit Master title style</a:t>
            </a:r>
          </a:p>
        </p:txBody>
      </p:sp>
      <p:sp>
        <p:nvSpPr>
          <p:cNvPr id="3" name="Table Placeholder 2"/>
          <p:cNvSpPr>
            <a:spLocks noGrp="1"/>
          </p:cNvSpPr>
          <p:nvPr>
            <p:ph type="tbl" idx="1"/>
          </p:nvPr>
        </p:nvSpPr>
        <p:spPr>
          <a:xfrm>
            <a:off x="330200" y="1600200"/>
            <a:ext cx="8356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9235906F-2267-46FE-8D1C-15513B0279E6}" type="datetime1">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26E3DC-69F2-4DFB-AEE3-0005CC87BF6C}" type="slidenum">
              <a:rPr lang="en-US" altLang="es-US"/>
              <a:pPr/>
              <a:t>‹Nº›</a:t>
            </a:fld>
            <a:endParaRPr lang="en-US" altLang="es-US"/>
          </a:p>
        </p:txBody>
      </p:sp>
    </p:spTree>
    <p:extLst>
      <p:ext uri="{BB962C8B-B14F-4D97-AF65-F5344CB8AC3E}">
        <p14:creationId xmlns:p14="http://schemas.microsoft.com/office/powerpoint/2010/main" val="419548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263525"/>
            <a:ext cx="8491538" cy="549275"/>
          </a:xfrm>
        </p:spPr>
        <p:txBody>
          <a:bodyPr/>
          <a:lstStyle/>
          <a:p>
            <a:r>
              <a:rPr lang="en-US"/>
              <a:t>Click to edit Master title style</a:t>
            </a:r>
          </a:p>
        </p:txBody>
      </p:sp>
      <p:sp>
        <p:nvSpPr>
          <p:cNvPr id="3" name="Text Placeholder 2"/>
          <p:cNvSpPr>
            <a:spLocks noGrp="1"/>
          </p:cNvSpPr>
          <p:nvPr>
            <p:ph type="body" sz="half" idx="1"/>
          </p:nvPr>
        </p:nvSpPr>
        <p:spPr>
          <a:xfrm>
            <a:off x="330200" y="1600200"/>
            <a:ext cx="4102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584700" y="1600200"/>
            <a:ext cx="41021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7D95563B-9049-4CDE-A5E7-B94992759D2B}" type="datetime1">
              <a:rPr lang="en-US"/>
              <a:pPr>
                <a:defRPr/>
              </a:pPr>
              <a:t>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A60C9FA-F255-4CAD-A290-462D9AB01B68}" type="slidenum">
              <a:rPr lang="en-US" altLang="es-US"/>
              <a:pPr/>
              <a:t>‹Nº›</a:t>
            </a:fld>
            <a:endParaRPr lang="en-US" altLang="es-US"/>
          </a:p>
        </p:txBody>
      </p:sp>
    </p:spTree>
    <p:extLst>
      <p:ext uri="{BB962C8B-B14F-4D97-AF65-F5344CB8AC3E}">
        <p14:creationId xmlns:p14="http://schemas.microsoft.com/office/powerpoint/2010/main" val="17136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A0C85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3D9903-C39F-4C5B-A61A-02BCCA238B5F}" type="datetime1">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B4B38A-8EA1-4F8D-97B4-9D39AE89ECF9}" type="slidenum">
              <a:rPr lang="en-US" altLang="es-US"/>
              <a:pPr/>
              <a:t>‹Nº›</a:t>
            </a:fld>
            <a:endParaRPr lang="en-US" altLang="es-US"/>
          </a:p>
        </p:txBody>
      </p:sp>
    </p:spTree>
    <p:extLst>
      <p:ext uri="{BB962C8B-B14F-4D97-AF65-F5344CB8AC3E}">
        <p14:creationId xmlns:p14="http://schemas.microsoft.com/office/powerpoint/2010/main" val="17107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849BBE-AFDB-4C3C-8162-4761F3D298F1}" type="datetime1">
              <a:rPr lang="en-US"/>
              <a:pPr>
                <a:defRPr/>
              </a:pPr>
              <a:t>3/10/2020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15D4B1-A502-4527-994D-0AF88F045CF8}" type="slidenum">
              <a:rPr lang="en-US" altLang="es-US"/>
              <a:pPr/>
              <a:t>‹Nº›</a:t>
            </a:fld>
            <a:endParaRPr lang="en-US" altLang="es-US"/>
          </a:p>
        </p:txBody>
      </p:sp>
    </p:spTree>
    <p:extLst>
      <p:ext uri="{BB962C8B-B14F-4D97-AF65-F5344CB8AC3E}">
        <p14:creationId xmlns:p14="http://schemas.microsoft.com/office/powerpoint/2010/main" val="269518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2FF240-58EF-4C07-9C87-54AD5EF4E02D}" type="datetime1">
              <a:rPr lang="en-US"/>
              <a:pPr>
                <a:defRPr/>
              </a:pPr>
              <a:t>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0F563E-C940-434B-A2C9-8F6FAE587F4A}" type="slidenum">
              <a:rPr lang="en-US" altLang="es-US"/>
              <a:pPr/>
              <a:t>‹Nº›</a:t>
            </a:fld>
            <a:endParaRPr lang="en-US" altLang="es-US"/>
          </a:p>
        </p:txBody>
      </p:sp>
    </p:spTree>
    <p:extLst>
      <p:ext uri="{BB962C8B-B14F-4D97-AF65-F5344CB8AC3E}">
        <p14:creationId xmlns:p14="http://schemas.microsoft.com/office/powerpoint/2010/main" val="244463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483BCE-6EBC-4331-B896-EC691597606B}" type="datetime1">
              <a:rPr lang="en-US"/>
              <a:pPr>
                <a:defRPr/>
              </a:pPr>
              <a:t>3/10/2020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ADD8DB-4C5F-41FC-AF7A-63CC6451CE2B}" type="slidenum">
              <a:rPr lang="en-US" altLang="es-US"/>
              <a:pPr/>
              <a:t>‹Nº›</a:t>
            </a:fld>
            <a:endParaRPr lang="en-US" altLang="es-US"/>
          </a:p>
        </p:txBody>
      </p:sp>
    </p:spTree>
    <p:extLst>
      <p:ext uri="{BB962C8B-B14F-4D97-AF65-F5344CB8AC3E}">
        <p14:creationId xmlns:p14="http://schemas.microsoft.com/office/powerpoint/2010/main" val="247508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7420F6-8F25-45D7-B8F7-CE4B92F31C2E}" type="datetime1">
              <a:rPr lang="en-US"/>
              <a:pPr>
                <a:defRPr/>
              </a:pPr>
              <a:t>3/10/2020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4E33FB-D111-49E1-99E5-1069132137A4}" type="slidenum">
              <a:rPr lang="en-US" altLang="es-US"/>
              <a:pPr/>
              <a:t>‹Nº›</a:t>
            </a:fld>
            <a:endParaRPr lang="en-US" altLang="es-US"/>
          </a:p>
        </p:txBody>
      </p:sp>
    </p:spTree>
    <p:extLst>
      <p:ext uri="{BB962C8B-B14F-4D97-AF65-F5344CB8AC3E}">
        <p14:creationId xmlns:p14="http://schemas.microsoft.com/office/powerpoint/2010/main" val="8599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8FE598-DFE7-49A2-AE9F-1398BD45FA31}" type="datetime1">
              <a:rPr lang="en-US"/>
              <a:pPr>
                <a:defRPr/>
              </a:pPr>
              <a:t>3/10/2020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82A89E9-142C-4307-8837-122B80FB998D}" type="slidenum">
              <a:rPr lang="en-US" altLang="es-US"/>
              <a:pPr/>
              <a:t>‹Nº›</a:t>
            </a:fld>
            <a:endParaRPr lang="en-US" altLang="es-US"/>
          </a:p>
        </p:txBody>
      </p:sp>
    </p:spTree>
    <p:extLst>
      <p:ext uri="{BB962C8B-B14F-4D97-AF65-F5344CB8AC3E}">
        <p14:creationId xmlns:p14="http://schemas.microsoft.com/office/powerpoint/2010/main" val="286777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F8C58D-F21C-4021-9260-F540ACFEBCB9}" type="datetime1">
              <a:rPr lang="en-US"/>
              <a:pPr>
                <a:defRPr/>
              </a:pPr>
              <a:t>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2A2ED1-54DC-4836-835B-7E77274D9C19}" type="slidenum">
              <a:rPr lang="en-US" altLang="es-US"/>
              <a:pPr/>
              <a:t>‹Nº›</a:t>
            </a:fld>
            <a:endParaRPr lang="en-US" altLang="es-US"/>
          </a:p>
        </p:txBody>
      </p:sp>
    </p:spTree>
    <p:extLst>
      <p:ext uri="{BB962C8B-B14F-4D97-AF65-F5344CB8AC3E}">
        <p14:creationId xmlns:p14="http://schemas.microsoft.com/office/powerpoint/2010/main" val="18669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AB69D7-C7C6-497D-B0D0-05DF46E695AD}" type="datetime1">
              <a:rPr lang="en-US"/>
              <a:pPr>
                <a:defRPr/>
              </a:pPr>
              <a:t>3/10/2020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319DC2-97F8-46FC-BBCC-77BBA1ACB67A}" type="slidenum">
              <a:rPr lang="en-US" altLang="es-US"/>
              <a:pPr/>
              <a:t>‹Nº›</a:t>
            </a:fld>
            <a:endParaRPr lang="en-US" altLang="es-US"/>
          </a:p>
        </p:txBody>
      </p:sp>
    </p:spTree>
    <p:extLst>
      <p:ext uri="{BB962C8B-B14F-4D97-AF65-F5344CB8AC3E}">
        <p14:creationId xmlns:p14="http://schemas.microsoft.com/office/powerpoint/2010/main" val="112352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horizonband.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927100"/>
            <a:ext cx="9144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909638"/>
            <a:ext cx="9144000" cy="1109662"/>
          </a:xfrm>
          <a:prstGeom prst="rect">
            <a:avLst/>
          </a:prstGeom>
          <a:gradFill>
            <a:gsLst>
              <a:gs pos="0">
                <a:schemeClr val="bg1">
                  <a:alpha val="75000"/>
                </a:schemeClr>
              </a:gs>
              <a:gs pos="100000">
                <a:schemeClr val="bg1">
                  <a:alpha val="5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15" descr="RA Logo 625.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30200" y="6257925"/>
            <a:ext cx="104616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30200" y="263525"/>
            <a:ext cx="8491538" cy="5492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30" name="Text Placeholder 2"/>
          <p:cNvSpPr>
            <a:spLocks noGrp="1"/>
          </p:cNvSpPr>
          <p:nvPr>
            <p:ph type="body" idx="1"/>
          </p:nvPr>
        </p:nvSpPr>
        <p:spPr bwMode="auto">
          <a:xfrm>
            <a:off x="330200" y="1600200"/>
            <a:ext cx="8356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US" smtClean="0"/>
              <a:t>Click to edit Master text styles</a:t>
            </a:r>
          </a:p>
          <a:p>
            <a:pPr lvl="1"/>
            <a:r>
              <a:rPr lang="en-US" altLang="es-US" smtClean="0"/>
              <a:t>Second level</a:t>
            </a:r>
          </a:p>
          <a:p>
            <a:pPr lvl="2"/>
            <a:r>
              <a:rPr lang="en-US" altLang="es-US" smtClean="0"/>
              <a:t>Third level</a:t>
            </a:r>
          </a:p>
          <a:p>
            <a:pPr lvl="3"/>
            <a:r>
              <a:rPr lang="en-US" altLang="es-US" smtClean="0"/>
              <a:t>Fourth level</a:t>
            </a:r>
          </a:p>
          <a:p>
            <a:pPr lvl="4"/>
            <a:r>
              <a:rPr lang="en-US" altLang="es-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B5E15-C051-4AF3-AF26-CF3BC5954E5D}" type="datetime1">
              <a:rPr lang="en-US"/>
              <a:pPr>
                <a:defRPr/>
              </a:pPr>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89963" y="6472238"/>
            <a:ext cx="406400" cy="231775"/>
          </a:xfrm>
          <a:prstGeom prst="rect">
            <a:avLst/>
          </a:prstGeom>
        </p:spPr>
        <p:txBody>
          <a:bodyPr vert="horz" wrap="square" lIns="91440" tIns="45720" rIns="91440" bIns="45720" numCol="1" anchor="ctr" anchorCtr="0" compatLnSpc="1">
            <a:prstTxWarp prst="textNoShape">
              <a:avLst/>
            </a:prstTxWarp>
          </a:bodyPr>
          <a:lstStyle>
            <a:lvl1pPr>
              <a:defRPr sz="700">
                <a:solidFill>
                  <a:srgbClr val="006428"/>
                </a:solidFill>
                <a:cs typeface="Arial" panose="020B0604020202020204" pitchFamily="34" charset="0"/>
              </a:defRPr>
            </a:lvl1pPr>
          </a:lstStyle>
          <a:p>
            <a:fld id="{A282BBA0-006F-4218-9898-8AA13240890C}" type="slidenum">
              <a:rPr lang="en-US" altLang="es-US"/>
              <a:pPr/>
              <a:t>‹Nº›</a:t>
            </a:fld>
            <a:endParaRPr lang="en-US" altLang="es-US"/>
          </a:p>
        </p:txBody>
      </p:sp>
      <p:grpSp>
        <p:nvGrpSpPr>
          <p:cNvPr id="1034" name="Group 22"/>
          <p:cNvGrpSpPr>
            <a:grpSpLocks/>
          </p:cNvGrpSpPr>
          <p:nvPr userDrawn="1"/>
        </p:nvGrpSpPr>
        <p:grpSpPr bwMode="auto">
          <a:xfrm>
            <a:off x="7086600" y="6208713"/>
            <a:ext cx="1695450" cy="658812"/>
            <a:chOff x="7086054" y="6208996"/>
            <a:chExt cx="1695911" cy="657948"/>
          </a:xfrm>
        </p:grpSpPr>
        <p:pic>
          <p:nvPicPr>
            <p:cNvPr id="1035" name="Picture 18" descr="background3.png"/>
            <p:cNvPicPr>
              <a:picLocks noChangeAspect="1"/>
            </p:cNvPicPr>
            <p:nvPr userDrawn="1"/>
          </p:nvPicPr>
          <p:blipFill>
            <a:blip r:embed="rId17">
              <a:extLst>
                <a:ext uri="{28A0092B-C50C-407E-A947-70E740481C1C}">
                  <a14:useLocalDpi xmlns:a14="http://schemas.microsoft.com/office/drawing/2010/main" val="0"/>
                </a:ext>
              </a:extLst>
            </a:blip>
            <a:srcRect b="18181"/>
            <a:stretch>
              <a:fillRect/>
            </a:stretch>
          </p:blipFill>
          <p:spPr bwMode="auto">
            <a:xfrm>
              <a:off x="7086054" y="6544381"/>
              <a:ext cx="1695911" cy="31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a:off x="7086054" y="6473760"/>
              <a:ext cx="1003573" cy="393184"/>
            </a:xfrm>
            <a:prstGeom prst="rect">
              <a:avLst/>
            </a:prstGeom>
            <a:gradFill>
              <a:gsLst>
                <a:gs pos="0">
                  <a:schemeClr val="bg1">
                    <a:alpha val="80000"/>
                  </a:schemeClr>
                </a:gs>
                <a:gs pos="100000">
                  <a:schemeClr val="bg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7" name="Picture 20" descr="istockfrog2.jpg"/>
            <p:cNvPicPr>
              <a:picLocks noChangeAspect="1"/>
            </p:cNvPicPr>
            <p:nvPr userDrawn="1"/>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768955" y="6208996"/>
              <a:ext cx="729668" cy="58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42"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hf hdr="0" ftr="0" dt="0"/>
  <p:txStyles>
    <p:titleStyle>
      <a:lvl1pPr algn="l" defTabSz="457200" rtl="0" eaLnBrk="0" fontAlgn="base" hangingPunct="0">
        <a:spcBef>
          <a:spcPct val="0"/>
        </a:spcBef>
        <a:spcAft>
          <a:spcPct val="0"/>
        </a:spcAft>
        <a:defRPr sz="2800" kern="1200" cap="all">
          <a:solidFill>
            <a:srgbClr val="006428"/>
          </a:solidFill>
          <a:latin typeface="Gill Sans MT"/>
          <a:ea typeface="Gill Sans MT" pitchFamily="34" charset="0"/>
          <a:cs typeface="Gill Sans MT"/>
        </a:defRPr>
      </a:lvl1pPr>
      <a:lvl2pPr algn="l" defTabSz="457200" rtl="0" eaLnBrk="0" fontAlgn="base" hangingPunct="0">
        <a:spcBef>
          <a:spcPct val="0"/>
        </a:spcBef>
        <a:spcAft>
          <a:spcPct val="0"/>
        </a:spcAft>
        <a:defRPr sz="2800">
          <a:solidFill>
            <a:srgbClr val="006428"/>
          </a:solidFill>
          <a:latin typeface="Gill Sans MT" pitchFamily="34" charset="0"/>
          <a:ea typeface="Gill Sans MT" pitchFamily="34" charset="0"/>
          <a:cs typeface="Gill Sans MT" pitchFamily="34" charset="0"/>
        </a:defRPr>
      </a:lvl2pPr>
      <a:lvl3pPr algn="l" defTabSz="457200" rtl="0" eaLnBrk="0" fontAlgn="base" hangingPunct="0">
        <a:spcBef>
          <a:spcPct val="0"/>
        </a:spcBef>
        <a:spcAft>
          <a:spcPct val="0"/>
        </a:spcAft>
        <a:defRPr sz="2800">
          <a:solidFill>
            <a:srgbClr val="006428"/>
          </a:solidFill>
          <a:latin typeface="Gill Sans MT" pitchFamily="34" charset="0"/>
          <a:ea typeface="Gill Sans MT" pitchFamily="34" charset="0"/>
          <a:cs typeface="Gill Sans MT" pitchFamily="34" charset="0"/>
        </a:defRPr>
      </a:lvl3pPr>
      <a:lvl4pPr algn="l" defTabSz="457200" rtl="0" eaLnBrk="0" fontAlgn="base" hangingPunct="0">
        <a:spcBef>
          <a:spcPct val="0"/>
        </a:spcBef>
        <a:spcAft>
          <a:spcPct val="0"/>
        </a:spcAft>
        <a:defRPr sz="2800">
          <a:solidFill>
            <a:srgbClr val="006428"/>
          </a:solidFill>
          <a:latin typeface="Gill Sans MT" pitchFamily="34" charset="0"/>
          <a:ea typeface="Gill Sans MT" pitchFamily="34" charset="0"/>
          <a:cs typeface="Gill Sans MT" pitchFamily="34" charset="0"/>
        </a:defRPr>
      </a:lvl4pPr>
      <a:lvl5pPr algn="l" defTabSz="457200" rtl="0" eaLnBrk="0" fontAlgn="base" hangingPunct="0">
        <a:spcBef>
          <a:spcPct val="0"/>
        </a:spcBef>
        <a:spcAft>
          <a:spcPct val="0"/>
        </a:spcAft>
        <a:defRPr sz="2800">
          <a:solidFill>
            <a:srgbClr val="006428"/>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2800">
          <a:solidFill>
            <a:srgbClr val="006428"/>
          </a:solidFill>
          <a:latin typeface="Gill Sans MT" pitchFamily="34" charset="0"/>
        </a:defRPr>
      </a:lvl6pPr>
      <a:lvl7pPr marL="914400" algn="l" defTabSz="457200" rtl="0" fontAlgn="base">
        <a:spcBef>
          <a:spcPct val="0"/>
        </a:spcBef>
        <a:spcAft>
          <a:spcPct val="0"/>
        </a:spcAft>
        <a:defRPr sz="2800">
          <a:solidFill>
            <a:srgbClr val="006428"/>
          </a:solidFill>
          <a:latin typeface="Gill Sans MT" pitchFamily="34" charset="0"/>
        </a:defRPr>
      </a:lvl7pPr>
      <a:lvl8pPr marL="1371600" algn="l" defTabSz="457200" rtl="0" fontAlgn="base">
        <a:spcBef>
          <a:spcPct val="0"/>
        </a:spcBef>
        <a:spcAft>
          <a:spcPct val="0"/>
        </a:spcAft>
        <a:defRPr sz="2800">
          <a:solidFill>
            <a:srgbClr val="006428"/>
          </a:solidFill>
          <a:latin typeface="Gill Sans MT" pitchFamily="34" charset="0"/>
        </a:defRPr>
      </a:lvl8pPr>
      <a:lvl9pPr marL="1828800" algn="l" defTabSz="457200" rtl="0" fontAlgn="base">
        <a:spcBef>
          <a:spcPct val="0"/>
        </a:spcBef>
        <a:spcAft>
          <a:spcPct val="0"/>
        </a:spcAft>
        <a:defRPr sz="2800">
          <a:solidFill>
            <a:srgbClr val="006428"/>
          </a:solidFill>
          <a:latin typeface="Gill Sans MT" pitchFamily="34" charset="0"/>
        </a:defRPr>
      </a:lvl9pPr>
    </p:titleStyle>
    <p:bodyStyle>
      <a:lvl1pPr marL="169863" indent="-169863" algn="l" defTabSz="457200" rtl="0" eaLnBrk="0" fontAlgn="base" hangingPunct="0">
        <a:spcBef>
          <a:spcPts val="700"/>
        </a:spcBef>
        <a:spcAft>
          <a:spcPct val="0"/>
        </a:spcAft>
        <a:buClr>
          <a:srgbClr val="78C445"/>
        </a:buClr>
        <a:buFont typeface="Arial" panose="020B0604020202020204" pitchFamily="34" charset="0"/>
        <a:buChar char="•"/>
        <a:defRPr sz="2000" kern="1200">
          <a:solidFill>
            <a:schemeClr val="tx1"/>
          </a:solidFill>
          <a:latin typeface="Gill Sans MT"/>
          <a:ea typeface="Gill Sans MT" pitchFamily="34" charset="0"/>
          <a:cs typeface="Gill Sans MT"/>
        </a:defRPr>
      </a:lvl1pPr>
      <a:lvl2pPr marL="519113" indent="-233363" algn="l" defTabSz="457200" rtl="0" eaLnBrk="0" fontAlgn="base" hangingPunct="0">
        <a:spcBef>
          <a:spcPts val="700"/>
        </a:spcBef>
        <a:spcAft>
          <a:spcPct val="0"/>
        </a:spcAft>
        <a:buClr>
          <a:srgbClr val="78C445"/>
        </a:buClr>
        <a:buFont typeface="Arial" panose="020B0604020202020204" pitchFamily="34" charset="0"/>
        <a:buChar char="–"/>
        <a:defRPr kern="1200">
          <a:solidFill>
            <a:schemeClr val="tx1"/>
          </a:solidFill>
          <a:latin typeface="Gill Sans MT"/>
          <a:ea typeface="Gill Sans MT" pitchFamily="34" charset="0"/>
          <a:cs typeface="Gill Sans MT"/>
        </a:defRPr>
      </a:lvl2pPr>
      <a:lvl3pPr marL="795338" indent="-169863" algn="l" defTabSz="457200" rtl="0" eaLnBrk="0" fontAlgn="base" hangingPunct="0">
        <a:spcBef>
          <a:spcPts val="700"/>
        </a:spcBef>
        <a:spcAft>
          <a:spcPct val="0"/>
        </a:spcAft>
        <a:buClr>
          <a:srgbClr val="78C445"/>
        </a:buClr>
        <a:buFont typeface="Arial" panose="020B0604020202020204" pitchFamily="34" charset="0"/>
        <a:buChar char="•"/>
        <a:defRPr sz="1600" kern="1200">
          <a:solidFill>
            <a:schemeClr val="tx1"/>
          </a:solidFill>
          <a:latin typeface="Gill Sans MT"/>
          <a:ea typeface="Gill Sans MT" pitchFamily="34" charset="0"/>
          <a:cs typeface="Gill Sans MT"/>
        </a:defRPr>
      </a:lvl3pPr>
      <a:lvl4pPr marL="1082675" indent="-169863" algn="l" defTabSz="457200" rtl="0" eaLnBrk="0" fontAlgn="base" hangingPunct="0">
        <a:spcBef>
          <a:spcPts val="700"/>
        </a:spcBef>
        <a:spcAft>
          <a:spcPct val="0"/>
        </a:spcAft>
        <a:buClr>
          <a:srgbClr val="78C445"/>
        </a:buClr>
        <a:buFont typeface="Arial" panose="020B0604020202020204" pitchFamily="34" charset="0"/>
        <a:buChar char="–"/>
        <a:defRPr sz="1400" kern="1200">
          <a:solidFill>
            <a:schemeClr val="tx1"/>
          </a:solidFill>
          <a:latin typeface="Gill Sans MT"/>
          <a:ea typeface="Gill Sans MT" pitchFamily="34" charset="0"/>
          <a:cs typeface="Gill Sans MT"/>
        </a:defRPr>
      </a:lvl4pPr>
      <a:lvl5pPr marL="1314450" indent="-169863" algn="l" defTabSz="457200" rtl="0" eaLnBrk="0" fontAlgn="base" hangingPunct="0">
        <a:spcBef>
          <a:spcPts val="700"/>
        </a:spcBef>
        <a:spcAft>
          <a:spcPct val="0"/>
        </a:spcAft>
        <a:buClr>
          <a:srgbClr val="78C445"/>
        </a:buClr>
        <a:buFont typeface="Arial" panose="020B0604020202020204" pitchFamily="34" charset="0"/>
        <a:buChar char="»"/>
        <a:defRPr sz="1200" kern="1200">
          <a:solidFill>
            <a:schemeClr val="tx1"/>
          </a:solidFill>
          <a:latin typeface="Gill Sans MT"/>
          <a:ea typeface="Gill Sans MT" pitchFamily="34" charset="0"/>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43.png"/><Relationship Id="rId7"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088" y="1597025"/>
            <a:ext cx="8505825" cy="1349375"/>
          </a:xfrm>
        </p:spPr>
        <p:txBody>
          <a:bodyPr wrap="square" numCol="1" anchorCtr="0" compatLnSpc="1">
            <a:prstTxWarp prst="textNoShape">
              <a:avLst/>
            </a:prstTxWarp>
            <a:normAutofit fontScale="90000"/>
          </a:bodyPr>
          <a:lstStyle/>
          <a:p>
            <a:pPr algn="ctr" eaLnBrk="1" hangingPunct="1">
              <a:defRPr/>
            </a:pPr>
            <a:r>
              <a:rPr lang="en-US" sz="5400" b="1" cap="none" dirty="0" smtClean="0">
                <a:latin typeface="Gill Sans MT" pitchFamily="34" charset="0"/>
                <a:ea typeface="+mj-ea"/>
              </a:rPr>
              <a:t>UNA MIRADA </a:t>
            </a:r>
            <a:br>
              <a:rPr lang="en-US" sz="5400" b="1" cap="none" dirty="0" smtClean="0">
                <a:latin typeface="Gill Sans MT" pitchFamily="34" charset="0"/>
                <a:ea typeface="+mj-ea"/>
              </a:rPr>
            </a:br>
            <a:r>
              <a:rPr lang="en-US" sz="5400" b="1" cap="none" dirty="0" smtClean="0">
                <a:latin typeface="Gill Sans MT" pitchFamily="34" charset="0"/>
                <a:ea typeface="+mj-ea"/>
              </a:rPr>
              <a:t>PROYECTO REDD+ EN LA ZUM DE LA RBM</a:t>
            </a:r>
            <a:br>
              <a:rPr lang="en-US" sz="5400" b="1" cap="none" dirty="0" smtClean="0">
                <a:latin typeface="Gill Sans MT" pitchFamily="34" charset="0"/>
                <a:ea typeface="+mj-ea"/>
              </a:rPr>
            </a:br>
            <a:r>
              <a:rPr lang="en-US" sz="3100" b="1" cap="none" dirty="0" smtClean="0">
                <a:latin typeface="Gill Sans MT" pitchFamily="34" charset="0"/>
                <a:ea typeface="+mj-ea"/>
              </a:rPr>
              <a:t>CONAP-ACOFOP-RA</a:t>
            </a:r>
            <a:r>
              <a:rPr lang="en-US" sz="5400" b="1" cap="none" dirty="0" smtClean="0">
                <a:latin typeface="Gill Sans MT" pitchFamily="34" charset="0"/>
                <a:ea typeface="+mj-ea"/>
              </a:rPr>
              <a:t/>
            </a:r>
            <a:br>
              <a:rPr lang="en-US" sz="5400" b="1" cap="none" dirty="0" smtClean="0">
                <a:latin typeface="Gill Sans MT" pitchFamily="34" charset="0"/>
                <a:ea typeface="+mj-ea"/>
              </a:rPr>
            </a:br>
            <a:r>
              <a:rPr lang="en-US" sz="800" cap="none" dirty="0" smtClean="0">
                <a:latin typeface="Gill Sans MT" pitchFamily="34" charset="0"/>
                <a:ea typeface="+mj-ea"/>
              </a:rPr>
              <a:t/>
            </a:r>
            <a:br>
              <a:rPr lang="en-US" sz="800" cap="none" dirty="0" smtClean="0">
                <a:latin typeface="Gill Sans MT" pitchFamily="34" charset="0"/>
                <a:ea typeface="+mj-ea"/>
              </a:rPr>
            </a:br>
            <a:endParaRPr lang="en-US" sz="5400" b="1" cap="none" dirty="0" smtClean="0">
              <a:effectLst>
                <a:outerShdw blurRad="38100" dist="38100" dir="2700000" algn="tl">
                  <a:srgbClr val="000000">
                    <a:alpha val="43137"/>
                  </a:srgbClr>
                </a:outerShdw>
              </a:effectLst>
              <a:latin typeface="Gill Sans MT" pitchFamily="34" charset="0"/>
              <a:ea typeface="+mj-ea"/>
            </a:endParaRPr>
          </a:p>
        </p:txBody>
      </p:sp>
      <p:sp>
        <p:nvSpPr>
          <p:cNvPr id="3" name="Title 1"/>
          <p:cNvSpPr txBox="1">
            <a:spLocks/>
          </p:cNvSpPr>
          <p:nvPr/>
        </p:nvSpPr>
        <p:spPr>
          <a:xfrm>
            <a:off x="1244600" y="5718175"/>
            <a:ext cx="6997700" cy="442913"/>
          </a:xfrm>
          <a:prstGeom prst="rect">
            <a:avLst/>
          </a:prstGeom>
          <a:effectLst>
            <a:outerShdw blurRad="76200" dist="76200" dir="9060000">
              <a:schemeClr val="tx2">
                <a:alpha val="85000"/>
              </a:schemeClr>
            </a:outerShdw>
          </a:effectLst>
        </p:spPr>
        <p:txBody>
          <a:bodyPr/>
          <a:lstStyle/>
          <a:p>
            <a:pPr algn="ctr">
              <a:lnSpc>
                <a:spcPts val="5200"/>
              </a:lnSpc>
              <a:defRPr/>
            </a:pPr>
            <a:r>
              <a:rPr lang="en-US" dirty="0">
                <a:solidFill>
                  <a:schemeClr val="bg1"/>
                </a:solidFill>
                <a:latin typeface="Gill Sans MT" pitchFamily="34" charset="0"/>
                <a:ea typeface="+mj-ea"/>
                <a:cs typeface="Gill Sans MT"/>
              </a:rPr>
              <a:t>09 DE AGOSTO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9144000" cy="1143000"/>
          </a:xfrm>
        </p:spPr>
        <p:txBody>
          <a:bodyPr>
            <a:normAutofit fontScale="90000"/>
          </a:bodyPr>
          <a:lstStyle/>
          <a:p>
            <a:pPr eaLnBrk="1" hangingPunct="1">
              <a:defRPr/>
            </a:pPr>
            <a:r>
              <a:rPr lang="es-MX" sz="3600" smtClean="0"/>
              <a:t>Datos para verificar calidad de mapas de uso</a:t>
            </a:r>
            <a:endParaRPr lang="en-US" sz="3600" smtClean="0"/>
          </a:p>
        </p:txBody>
      </p:sp>
      <p:sp>
        <p:nvSpPr>
          <p:cNvPr id="12291" name="Content Placeholder 2"/>
          <p:cNvSpPr>
            <a:spLocks noGrp="1"/>
          </p:cNvSpPr>
          <p:nvPr>
            <p:ph idx="1"/>
          </p:nvPr>
        </p:nvSpPr>
        <p:spPr/>
        <p:txBody>
          <a:bodyPr/>
          <a:lstStyle/>
          <a:p>
            <a:pPr eaLnBrk="1" hangingPunct="1"/>
            <a:r>
              <a:rPr lang="es-ES" altLang="es-US" sz="2800" smtClean="0">
                <a:latin typeface="Gill Sans MT" panose="020B0502020104020203" pitchFamily="34" charset="0"/>
                <a:cs typeface="Gill Sans MT" panose="020B0502020104020203" pitchFamily="34" charset="0"/>
              </a:rPr>
              <a:t>Adquisición de datos de IRS 1C-1D, ALOS PRISM por un costo de US$13K</a:t>
            </a:r>
          </a:p>
          <a:p>
            <a:pPr eaLnBrk="1" hangingPunct="1"/>
            <a:r>
              <a:rPr lang="es-ES" altLang="es-US" sz="2800" smtClean="0">
                <a:latin typeface="Gill Sans MT" panose="020B0502020104020203" pitchFamily="34" charset="0"/>
                <a:cs typeface="Gill Sans MT" panose="020B0502020104020203" pitchFamily="34" charset="0"/>
              </a:rPr>
              <a:t>Georeferenciación de 800 fotografías aéreas tomadas usando sobrevuelos de monitoreo</a:t>
            </a:r>
          </a:p>
          <a:p>
            <a:pPr eaLnBrk="1" hangingPunct="1"/>
            <a:r>
              <a:rPr lang="es-ES" altLang="es-US" sz="2800" smtClean="0">
                <a:latin typeface="Gill Sans MT" panose="020B0502020104020203" pitchFamily="34" charset="0"/>
                <a:cs typeface="Gill Sans MT" panose="020B0502020104020203" pitchFamily="34" charset="0"/>
              </a:rPr>
              <a:t>Adquisición de otros datos de sensores remotos para apoyar la interpretación y clasificación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2162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defRPr/>
            </a:pPr>
            <a:r>
              <a:rPr lang="es-MX" sz="4000" dirty="0">
                <a:latin typeface="+mj-lt"/>
              </a:rPr>
              <a:t>Proyección de deforestación</a:t>
            </a:r>
            <a:endParaRPr lang="es-ES" sz="40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201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202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202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20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203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438" y="1371600"/>
            <a:ext cx="892016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4"/>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defRPr/>
            </a:pPr>
            <a:r>
              <a:rPr lang="es-MX" sz="4000" dirty="0">
                <a:latin typeface="+mj-lt"/>
              </a:rPr>
              <a:t>Proyección de deforestación</a:t>
            </a:r>
            <a:endParaRPr lang="es-ES"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s-MX" smtClean="0"/>
              <a:t>Seguimiento</a:t>
            </a:r>
            <a:endParaRPr lang="en-US" smtClean="0"/>
          </a:p>
        </p:txBody>
      </p:sp>
      <p:sp>
        <p:nvSpPr>
          <p:cNvPr id="15363" name="Content Placeholder 2"/>
          <p:cNvSpPr>
            <a:spLocks noGrp="1"/>
          </p:cNvSpPr>
          <p:nvPr>
            <p:ph idx="1"/>
          </p:nvPr>
        </p:nvSpPr>
        <p:spPr/>
        <p:txBody>
          <a:bodyPr/>
          <a:lstStyle/>
          <a:p>
            <a:pPr eaLnBrk="1" hangingPunct="1"/>
            <a:r>
              <a:rPr lang="es-ES" altLang="es-US" smtClean="0">
                <a:latin typeface="Gill Sans MT" panose="020B0502020104020203" pitchFamily="34" charset="0"/>
                <a:cs typeface="Gill Sans MT" panose="020B0502020104020203" pitchFamily="34" charset="0"/>
              </a:rPr>
              <a:t>Detalles finales pendientes (metadatos, ajustes a mapa 2010, informe)</a:t>
            </a:r>
          </a:p>
          <a:p>
            <a:pPr eaLnBrk="1" hangingPunct="1"/>
            <a:r>
              <a:rPr lang="es-ES" altLang="es-US" smtClean="0">
                <a:latin typeface="Gill Sans MT" panose="020B0502020104020203" pitchFamily="34" charset="0"/>
                <a:cs typeface="Gill Sans MT" panose="020B0502020104020203" pitchFamily="34" charset="0"/>
              </a:rPr>
              <a:t>Ya disponible para empezar el diseño del modelo</a:t>
            </a:r>
          </a:p>
          <a:p>
            <a:pPr eaLnBrk="1" hangingPunct="1"/>
            <a:r>
              <a:rPr lang="es-ES" altLang="es-US" smtClean="0">
                <a:latin typeface="Gill Sans MT" panose="020B0502020104020203" pitchFamily="34" charset="0"/>
                <a:cs typeface="Gill Sans MT" panose="020B0502020104020203" pitchFamily="34" charset="0"/>
              </a:rPr>
              <a:t>Seguimiento y participación activa en el proceso de modelamiento</a:t>
            </a:r>
          </a:p>
          <a:p>
            <a:pPr eaLnBrk="1" hangingPunct="1"/>
            <a:endParaRPr lang="es-ES" altLang="es-US" smtClean="0">
              <a:latin typeface="Gill Sans MT" panose="020B0502020104020203" pitchFamily="34" charset="0"/>
              <a:cs typeface="Gill Sans MT" panose="020B0502020104020203"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5 CuadroTexto"/>
          <p:cNvSpPr txBox="1">
            <a:spLocks noChangeArrowheads="1"/>
          </p:cNvSpPr>
          <p:nvPr/>
        </p:nvSpPr>
        <p:spPr bwMode="auto">
          <a:xfrm>
            <a:off x="2484438" y="6315075"/>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O" altLang="es-US" sz="2800"/>
              <a:t>Cobertura Forestal 2000</a:t>
            </a:r>
          </a:p>
        </p:txBody>
      </p:sp>
      <p:sp>
        <p:nvSpPr>
          <p:cNvPr id="29701" name="1 Título"/>
          <p:cNvSpPr>
            <a:spLocks noGrp="1"/>
          </p:cNvSpPr>
          <p:nvPr>
            <p:ph type="title"/>
          </p:nvPr>
        </p:nvSpPr>
        <p:spPr/>
        <p:txBody>
          <a:bodyPr>
            <a:normAutofit fontScale="90000"/>
          </a:bodyPr>
          <a:lstStyle/>
          <a:p>
            <a:pPr>
              <a:defRPr/>
            </a:pPr>
            <a:r>
              <a:rPr lang="es-MX" sz="3200" smtClean="0"/>
              <a:t>Deforestación en las tierras bajas </a:t>
            </a:r>
            <a:br>
              <a:rPr lang="es-MX" sz="3200" smtClean="0"/>
            </a:br>
            <a:r>
              <a:rPr lang="es-MX" sz="3200" smtClean="0"/>
              <a:t>del Norte de Guatemala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25513" y="1600200"/>
            <a:ext cx="7292975" cy="4525963"/>
          </a:xfrm>
        </p:spPr>
      </p:pic>
      <p:sp>
        <p:nvSpPr>
          <p:cNvPr id="30724" name="1 Título"/>
          <p:cNvSpPr>
            <a:spLocks noGrp="1"/>
          </p:cNvSpPr>
          <p:nvPr>
            <p:ph type="title"/>
          </p:nvPr>
        </p:nvSpPr>
        <p:spPr/>
        <p:txBody>
          <a:bodyPr>
            <a:normAutofit fontScale="90000"/>
          </a:bodyPr>
          <a:lstStyle/>
          <a:p>
            <a:pPr>
              <a:defRPr/>
            </a:pPr>
            <a:r>
              <a:rPr lang="es-MX" sz="3200" smtClean="0"/>
              <a:t>Deforestación en las tierras bajas </a:t>
            </a:r>
            <a:br>
              <a:rPr lang="es-MX" sz="3200" smtClean="0"/>
            </a:br>
            <a:r>
              <a:rPr lang="es-MX" sz="3200" smtClean="0"/>
              <a:t>del Norte de Guatemala</a:t>
            </a:r>
          </a:p>
        </p:txBody>
      </p:sp>
      <p:sp>
        <p:nvSpPr>
          <p:cNvPr id="17413" name="5 CuadroTexto"/>
          <p:cNvSpPr txBox="1">
            <a:spLocks noChangeArrowheads="1"/>
          </p:cNvSpPr>
          <p:nvPr/>
        </p:nvSpPr>
        <p:spPr bwMode="auto">
          <a:xfrm>
            <a:off x="2484438" y="6315075"/>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O" altLang="es-US" sz="2800"/>
              <a:t>Cobertura Forestal 2006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5 Marcador de contenido"/>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25513" y="1600200"/>
            <a:ext cx="7292975" cy="4525963"/>
          </a:xfrm>
        </p:spPr>
      </p:pic>
      <p:sp>
        <p:nvSpPr>
          <p:cNvPr id="18436" name="6 CuadroTexto"/>
          <p:cNvSpPr txBox="1">
            <a:spLocks noChangeArrowheads="1"/>
          </p:cNvSpPr>
          <p:nvPr/>
        </p:nvSpPr>
        <p:spPr bwMode="auto">
          <a:xfrm>
            <a:off x="2484438" y="6315075"/>
            <a:ext cx="453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CO" altLang="es-US" sz="2800"/>
              <a:t>Cobertura Forestal 2010</a:t>
            </a:r>
          </a:p>
        </p:txBody>
      </p:sp>
      <p:sp>
        <p:nvSpPr>
          <p:cNvPr id="31749" name="1 Título"/>
          <p:cNvSpPr>
            <a:spLocks noGrp="1"/>
          </p:cNvSpPr>
          <p:nvPr>
            <p:ph type="title"/>
          </p:nvPr>
        </p:nvSpPr>
        <p:spPr/>
        <p:txBody>
          <a:bodyPr>
            <a:normAutofit fontScale="90000"/>
          </a:bodyPr>
          <a:lstStyle/>
          <a:p>
            <a:pPr>
              <a:defRPr/>
            </a:pPr>
            <a:r>
              <a:rPr lang="es-MX" sz="3200" smtClean="0"/>
              <a:t>Deforestación en las tierras bajas </a:t>
            </a:r>
            <a:br>
              <a:rPr lang="es-MX" sz="3200" smtClean="0"/>
            </a:br>
            <a:r>
              <a:rPr lang="es-MX" sz="3200" smtClean="0"/>
              <a:t>del Norte de Guatemala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19459"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Año:2010</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0483"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0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Año:2011</a:t>
            </a:r>
          </a:p>
        </p:txBody>
      </p:sp>
    </p:spTree>
  </p:cSld>
  <p:clrMapOvr>
    <a:masterClrMapping/>
  </p:clrMapOvr>
  <p:transition spd="slow" advClick="0"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1507"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Año:2012</a:t>
            </a:r>
          </a:p>
        </p:txBody>
      </p:sp>
    </p:spTree>
  </p:cSld>
  <p:clrMapOvr>
    <a:masterClrMapping/>
  </p:clrMapOvr>
  <p:transition spd="slow"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976313" y="44450"/>
            <a:ext cx="7772400" cy="1358900"/>
          </a:xfrm>
        </p:spPr>
        <p:txBody>
          <a:bodyPr/>
          <a:lstStyle/>
          <a:p>
            <a:pPr>
              <a:defRPr/>
            </a:pPr>
            <a:r>
              <a:rPr lang="es-GT" sz="3600" b="1" smtClean="0">
                <a:solidFill>
                  <a:srgbClr val="436E28"/>
                </a:solidFill>
                <a:latin typeface="Trebuchet MS" pitchFamily="34" charset="0"/>
              </a:rPr>
              <a:t>El proyecto de carbono forestal en las Concesiones.</a:t>
            </a:r>
            <a:endParaRPr lang="es-GT" smtClean="0">
              <a:solidFill>
                <a:srgbClr val="436E28"/>
              </a:solidFill>
              <a:latin typeface="Trebuchet MS" pitchFamily="34" charset="0"/>
            </a:endParaRPr>
          </a:p>
        </p:txBody>
      </p:sp>
      <p:sp>
        <p:nvSpPr>
          <p:cNvPr id="4099" name="2 Marcador de contenido"/>
          <p:cNvSpPr>
            <a:spLocks noGrp="1"/>
          </p:cNvSpPr>
          <p:nvPr>
            <p:ph idx="1"/>
          </p:nvPr>
        </p:nvSpPr>
        <p:spPr>
          <a:xfrm>
            <a:off x="179388" y="1268413"/>
            <a:ext cx="8713787" cy="5473700"/>
          </a:xfrm>
        </p:spPr>
        <p:txBody>
          <a:bodyPr/>
          <a:lstStyle/>
          <a:p>
            <a:pPr marL="342900" indent="-342900">
              <a:buFontTx/>
              <a:buNone/>
            </a:pPr>
            <a:endParaRPr lang="es-GT" altLang="es-US" b="1" smtClean="0">
              <a:latin typeface="Trebuchet MS" panose="020B0603020202020204" pitchFamily="34" charset="0"/>
              <a:cs typeface="Gill Sans MT" panose="020B0502020104020203" pitchFamily="34" charset="0"/>
            </a:endParaRPr>
          </a:p>
          <a:p>
            <a:pPr marL="342900" indent="-342900">
              <a:buFontTx/>
              <a:buNone/>
            </a:pPr>
            <a:endParaRPr lang="es-GT" altLang="es-US" b="1" smtClean="0">
              <a:latin typeface="Trebuchet MS" panose="020B0603020202020204" pitchFamily="34" charset="0"/>
              <a:cs typeface="Gill Sans MT" panose="020B0502020104020203" pitchFamily="34" charset="0"/>
            </a:endParaRPr>
          </a:p>
          <a:p>
            <a:pPr marL="342900" indent="-342900">
              <a:buFontTx/>
              <a:buNone/>
            </a:pPr>
            <a:r>
              <a:rPr lang="es-GT" altLang="es-US" b="1" smtClean="0">
                <a:latin typeface="Trebuchet MS" panose="020B0603020202020204" pitchFamily="34" charset="0"/>
                <a:cs typeface="Gill Sans MT" panose="020B0502020104020203" pitchFamily="34" charset="0"/>
              </a:rPr>
              <a:t>Definición.</a:t>
            </a:r>
          </a:p>
          <a:p>
            <a:pPr marL="342900" indent="-342900">
              <a:spcBef>
                <a:spcPct val="0"/>
              </a:spcBef>
              <a:buFontTx/>
              <a:buNone/>
            </a:pPr>
            <a:r>
              <a:rPr lang="es-ES" altLang="es-US" sz="2400" smtClean="0">
                <a:latin typeface="Trebuchet MS" panose="020B0603020202020204" pitchFamily="34" charset="0"/>
                <a:cs typeface="Gill Sans MT" panose="020B0502020104020203" pitchFamily="34" charset="0"/>
              </a:rPr>
              <a:t>	</a:t>
            </a:r>
            <a:r>
              <a:rPr lang="es-GT" altLang="es-US" sz="2400" smtClean="0">
                <a:latin typeface="Trebuchet MS" panose="020B0603020202020204" pitchFamily="34" charset="0"/>
                <a:cs typeface="Gill Sans MT" panose="020B0502020104020203" pitchFamily="34" charset="0"/>
              </a:rPr>
              <a:t>Reducción de emisiones de CO2 a través de la deforestación evitada, ya que el modelo de concesiones ha permitido evitarlas al:</a:t>
            </a:r>
          </a:p>
          <a:p>
            <a:pPr marL="342900" indent="-342900">
              <a:spcBef>
                <a:spcPct val="0"/>
              </a:spcBef>
              <a:buFontTx/>
              <a:buNone/>
            </a:pPr>
            <a:endParaRPr lang="es-GT" altLang="es-US" sz="2400" smtClean="0">
              <a:latin typeface="Trebuchet MS" panose="020B0603020202020204" pitchFamily="34" charset="0"/>
              <a:cs typeface="Gill Sans MT" panose="020B0502020104020203" pitchFamily="34" charset="0"/>
            </a:endParaRPr>
          </a:p>
          <a:p>
            <a:pPr marL="1143000" lvl="2" indent="-228600" eaLnBrk="1" hangingPunct="1"/>
            <a:r>
              <a:rPr lang="es-GT" altLang="es-US" sz="1800" smtClean="0">
                <a:latin typeface="Trebuchet MS" panose="020B0603020202020204" pitchFamily="34" charset="0"/>
                <a:cs typeface="Gill Sans MT" panose="020B0502020104020203" pitchFamily="34" charset="0"/>
              </a:rPr>
              <a:t>Evitar la deforestación</a:t>
            </a:r>
          </a:p>
          <a:p>
            <a:pPr marL="1143000" lvl="2" indent="-228600" eaLnBrk="1" hangingPunct="1"/>
            <a:r>
              <a:rPr lang="es-GT" altLang="es-US" sz="1800" smtClean="0">
                <a:latin typeface="Trebuchet MS" panose="020B0603020202020204" pitchFamily="34" charset="0"/>
                <a:cs typeface="Gill Sans MT" panose="020B0502020104020203" pitchFamily="34" charset="0"/>
              </a:rPr>
              <a:t>Frenar avance de la frontera agrícola</a:t>
            </a:r>
          </a:p>
          <a:p>
            <a:pPr marL="1143000" lvl="2" indent="-228600" eaLnBrk="1" hangingPunct="1"/>
            <a:r>
              <a:rPr lang="es-GT" altLang="es-US" sz="1800" smtClean="0">
                <a:latin typeface="Trebuchet MS" panose="020B0603020202020204" pitchFamily="34" charset="0"/>
                <a:cs typeface="Gill Sans MT" panose="020B0502020104020203" pitchFamily="34" charset="0"/>
              </a:rPr>
              <a:t>Reducir los incendios</a:t>
            </a:r>
          </a:p>
          <a:p>
            <a:pPr marL="342900" indent="-342900">
              <a:buFontTx/>
              <a:buNone/>
            </a:pPr>
            <a:endParaRPr lang="es-GT" altLang="es-US" sz="2400" smtClean="0">
              <a:solidFill>
                <a:schemeClr val="bg1"/>
              </a:solidFill>
              <a:latin typeface="Trebuchet MS" panose="020B0603020202020204" pitchFamily="34" charset="0"/>
              <a:cs typeface="Gill Sans MT" panose="020B0502020104020203" pitchFamily="34" charset="0"/>
            </a:endParaRPr>
          </a:p>
        </p:txBody>
      </p:sp>
      <p:sp>
        <p:nvSpPr>
          <p:cNvPr id="4100"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0D562091-6626-4378-90F6-97ABD03210FC}" type="slidenum">
              <a:rPr lang="en-US" altLang="es-US" sz="1400">
                <a:ea typeface="ＭＳ Ｐゴシック" panose="020B0600070205080204" pitchFamily="34" charset="-128"/>
              </a:rPr>
              <a:pPr/>
              <a:t>2</a:t>
            </a:fld>
            <a:endParaRPr lang="en-US" altLang="es-US" sz="140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2531"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Año:2013</a:t>
            </a:r>
          </a:p>
        </p:txBody>
      </p:sp>
    </p:spTree>
  </p:cSld>
  <p:clrMapOvr>
    <a:masterClrMapping/>
  </p:clrMapOvr>
  <p:transition spd="slow"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355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Año:2014</a:t>
            </a:r>
          </a:p>
        </p:txBody>
      </p:sp>
    </p:spTree>
  </p:cSld>
  <p:clrMapOvr>
    <a:masterClrMapping/>
  </p:clrMapOvr>
  <p:transition spd="slow"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4579"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45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Año:2015</a:t>
            </a:r>
          </a:p>
        </p:txBody>
      </p:sp>
    </p:spTree>
  </p:cSld>
  <p:clrMapOvr>
    <a:masterClrMapping/>
  </p:clrMapOvr>
  <p:transition spd="slow" advClick="0" advTm="1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5603"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56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Año:2016</a:t>
            </a:r>
          </a:p>
        </p:txBody>
      </p:sp>
    </p:spTree>
  </p:cSld>
  <p:clrMapOvr>
    <a:masterClrMapping/>
  </p:clrMapOvr>
  <p:transition spd="slow"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6627"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66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Año:2017</a:t>
            </a:r>
          </a:p>
        </p:txBody>
      </p:sp>
    </p:spTree>
  </p:cSld>
  <p:clrMapOvr>
    <a:masterClrMapping/>
  </p:clrMapOvr>
  <p:transition spd="slow" advClick="0" advTm="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7651"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Año:2018</a:t>
            </a:r>
          </a:p>
        </p:txBody>
      </p:sp>
    </p:spTree>
  </p:cSld>
  <p:clrMapOvr>
    <a:masterClrMapping/>
  </p:clrMapOvr>
  <p:transition spd="slow" advClick="0" advTm="1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867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Año:2019</a:t>
            </a:r>
          </a:p>
        </p:txBody>
      </p:sp>
    </p:spTree>
  </p:cSld>
  <p:clrMapOvr>
    <a:masterClrMapping/>
  </p:clrMapOvr>
  <p:transition spd="slow" advClick="0" advTm="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29699"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297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Año:2020</a:t>
            </a:r>
          </a:p>
        </p:txBody>
      </p:sp>
    </p:spTree>
  </p:cSld>
  <p:clrMapOvr>
    <a:masterClrMapping/>
  </p:clrMapOvr>
  <p:transition spd="slow" advClick="0" advTm="1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0723"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07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Año:2021</a:t>
            </a:r>
          </a:p>
        </p:txBody>
      </p:sp>
    </p:spTree>
  </p:cSld>
  <p:clrMapOvr>
    <a:masterClrMapping/>
  </p:clrMapOvr>
  <p:transition spd="slow" advClick="0" advTm="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1747"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17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Año:2022</a:t>
            </a:r>
          </a:p>
        </p:txBody>
      </p:sp>
    </p:spTree>
  </p:cSld>
  <p:clrMapOvr>
    <a:masterClrMapping/>
  </p:clrMapOvr>
  <p:transition spd="slow"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642938" y="44450"/>
            <a:ext cx="8286750" cy="1138238"/>
          </a:xfrm>
          <a:prstGeom prst="rect">
            <a:avLst/>
          </a:prstGeom>
          <a:noFill/>
          <a:ln w="9525">
            <a:noFill/>
            <a:miter lim="800000"/>
            <a:headEnd/>
            <a:tailEnd/>
          </a:ln>
        </p:spPr>
        <p:txBody>
          <a:bodyPr>
            <a:spAutoFit/>
          </a:bodyPr>
          <a:lstStyle/>
          <a:p>
            <a:pPr algn="ctr">
              <a:defRPr/>
            </a:pPr>
            <a:r>
              <a:rPr lang="es-MX" sz="3600" b="1" dirty="0">
                <a:solidFill>
                  <a:schemeClr val="tx2"/>
                </a:solidFill>
                <a:latin typeface="+mj-lt"/>
                <a:ea typeface="MS PGothic" pitchFamily="34" charset="-128"/>
                <a:cs typeface="ＭＳ Ｐゴシック"/>
              </a:rPr>
              <a:t>Resultados del manejo comunitario</a:t>
            </a:r>
            <a:endParaRPr lang="es-MX" dirty="0">
              <a:latin typeface="Corbel" pitchFamily="34" charset="0"/>
              <a:ea typeface="MS PGothic" pitchFamily="34" charset="-128"/>
            </a:endParaRPr>
          </a:p>
          <a:p>
            <a:pPr algn="ctr">
              <a:defRPr/>
            </a:pPr>
            <a:r>
              <a:rPr lang="es-MX" sz="3200" b="1" dirty="0">
                <a:solidFill>
                  <a:schemeClr val="tx2"/>
                </a:solidFill>
                <a:latin typeface="+mj-lt"/>
                <a:ea typeface="MS PGothic" pitchFamily="34" charset="-128"/>
                <a:cs typeface="ＭＳ Ｐゴシック"/>
              </a:rPr>
              <a:t>Deforestación 1986 – 2009 en la RBM</a:t>
            </a:r>
          </a:p>
        </p:txBody>
      </p:sp>
      <p:pic>
        <p:nvPicPr>
          <p:cNvPr id="5123" name="Picture 4" descr="def19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def199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def199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def199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def1997.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def200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ef200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def200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def200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def2004.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def200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def2006.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def2007.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85813" y="1724025"/>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def2009.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7088" y="1744663"/>
            <a:ext cx="807243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32 Forma libre"/>
          <p:cNvSpPr>
            <a:spLocks/>
          </p:cNvSpPr>
          <p:nvPr/>
        </p:nvSpPr>
        <p:spPr bwMode="auto">
          <a:xfrm>
            <a:off x="4524375" y="1954213"/>
            <a:ext cx="3978275" cy="2338387"/>
          </a:xfrm>
          <a:custGeom>
            <a:avLst/>
            <a:gdLst>
              <a:gd name="T0" fmla="*/ 0 w 3978233"/>
              <a:gd name="T1" fmla="*/ 0 h 2339439"/>
              <a:gd name="T2" fmla="*/ 0 w 3978233"/>
              <a:gd name="T3" fmla="*/ 0 h 2339439"/>
              <a:gd name="T4" fmla="*/ 11875 w 3978233"/>
              <a:gd name="T5" fmla="*/ 106590 h 2339439"/>
              <a:gd name="T6" fmla="*/ 23750 w 3978233"/>
              <a:gd name="T7" fmla="*/ 331615 h 2339439"/>
              <a:gd name="T8" fmla="*/ 35626 w 3978233"/>
              <a:gd name="T9" fmla="*/ 367145 h 2339439"/>
              <a:gd name="T10" fmla="*/ 59382 w 3978233"/>
              <a:gd name="T11" fmla="*/ 450046 h 2339439"/>
              <a:gd name="T12" fmla="*/ 47507 w 3978233"/>
              <a:gd name="T13" fmla="*/ 686915 h 2339439"/>
              <a:gd name="T14" fmla="*/ 0 w 3978233"/>
              <a:gd name="T15" fmla="*/ 686915 h 2339439"/>
              <a:gd name="T16" fmla="*/ 130634 w 3978233"/>
              <a:gd name="T17" fmla="*/ 888249 h 2339439"/>
              <a:gd name="T18" fmla="*/ 130634 w 3978233"/>
              <a:gd name="T19" fmla="*/ 1669913 h 2339439"/>
              <a:gd name="T20" fmla="*/ 973841 w 3978233"/>
              <a:gd name="T21" fmla="*/ 1764658 h 2339439"/>
              <a:gd name="T22" fmla="*/ 1021344 w 3978233"/>
              <a:gd name="T23" fmla="*/ 1847562 h 2339439"/>
              <a:gd name="T24" fmla="*/ 1258868 w 3978233"/>
              <a:gd name="T25" fmla="*/ 1788345 h 2339439"/>
              <a:gd name="T26" fmla="*/ 1460761 w 3978233"/>
              <a:gd name="T27" fmla="*/ 1954152 h 2339439"/>
              <a:gd name="T28" fmla="*/ 1567646 w 3978233"/>
              <a:gd name="T29" fmla="*/ 1883092 h 2339439"/>
              <a:gd name="T30" fmla="*/ 1579521 w 3978233"/>
              <a:gd name="T31" fmla="*/ 1634383 h 2339439"/>
              <a:gd name="T32" fmla="*/ 2885885 w 3978233"/>
              <a:gd name="T33" fmla="*/ 1669913 h 2339439"/>
              <a:gd name="T34" fmla="*/ 2862133 w 3978233"/>
              <a:gd name="T35" fmla="*/ 1965995 h 2339439"/>
              <a:gd name="T36" fmla="*/ 2980897 w 3978233"/>
              <a:gd name="T37" fmla="*/ 2143644 h 2339439"/>
              <a:gd name="T38" fmla="*/ 3123413 w 3978233"/>
              <a:gd name="T39" fmla="*/ 2108114 h 2339439"/>
              <a:gd name="T40" fmla="*/ 3254043 w 3978233"/>
              <a:gd name="T41" fmla="*/ 2108114 h 2339439"/>
              <a:gd name="T42" fmla="*/ 3349055 w 3978233"/>
              <a:gd name="T43" fmla="*/ 2108114 h 2339439"/>
              <a:gd name="T44" fmla="*/ 3467821 w 3978233"/>
              <a:gd name="T45" fmla="*/ 2226547 h 2339439"/>
              <a:gd name="T46" fmla="*/ 3645953 w 3978233"/>
              <a:gd name="T47" fmla="*/ 2333135 h 2339439"/>
              <a:gd name="T48" fmla="*/ 3954735 w 3978233"/>
              <a:gd name="T49" fmla="*/ 2143644 h 2339439"/>
              <a:gd name="T50" fmla="*/ 3978485 w 3978233"/>
              <a:gd name="T51" fmla="*/ 556637 h 2339439"/>
              <a:gd name="T52" fmla="*/ 1246993 w 3978233"/>
              <a:gd name="T53" fmla="*/ 521106 h 2339439"/>
              <a:gd name="T54" fmla="*/ 1246993 w 3978233"/>
              <a:gd name="T55" fmla="*/ 47375 h 2339439"/>
              <a:gd name="T56" fmla="*/ 0 w 3978233"/>
              <a:gd name="T57" fmla="*/ 0 h 23394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78233"/>
              <a:gd name="T88" fmla="*/ 0 h 2339439"/>
              <a:gd name="T89" fmla="*/ 3978233 w 3978233"/>
              <a:gd name="T90" fmla="*/ 2339439 h 23394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78233" h="2339439">
                <a:moveTo>
                  <a:pt x="0" y="0"/>
                </a:moveTo>
                <a:lnTo>
                  <a:pt x="0" y="0"/>
                </a:lnTo>
                <a:cubicBezTo>
                  <a:pt x="3958" y="35626"/>
                  <a:pt x="9321" y="71124"/>
                  <a:pt x="11875" y="106878"/>
                </a:cubicBezTo>
                <a:cubicBezTo>
                  <a:pt x="17241" y="182001"/>
                  <a:pt x="16931" y="257504"/>
                  <a:pt x="23750" y="332509"/>
                </a:cubicBezTo>
                <a:cubicBezTo>
                  <a:pt x="24883" y="344975"/>
                  <a:pt x="32187" y="356099"/>
                  <a:pt x="35626" y="368135"/>
                </a:cubicBezTo>
                <a:cubicBezTo>
                  <a:pt x="65457" y="472540"/>
                  <a:pt x="30897" y="365823"/>
                  <a:pt x="59376" y="451262"/>
                </a:cubicBezTo>
                <a:cubicBezTo>
                  <a:pt x="55418" y="530431"/>
                  <a:pt x="61681" y="610780"/>
                  <a:pt x="47501" y="688769"/>
                </a:cubicBezTo>
                <a:cubicBezTo>
                  <a:pt x="32216" y="772839"/>
                  <a:pt x="1076" y="690921"/>
                  <a:pt x="0" y="688769"/>
                </a:cubicBezTo>
                <a:lnTo>
                  <a:pt x="130628" y="890649"/>
                </a:lnTo>
                <a:lnTo>
                  <a:pt x="130628" y="1674421"/>
                </a:lnTo>
                <a:lnTo>
                  <a:pt x="973776" y="1769423"/>
                </a:lnTo>
                <a:lnTo>
                  <a:pt x="1021278" y="1852551"/>
                </a:lnTo>
                <a:lnTo>
                  <a:pt x="1258784" y="1793174"/>
                </a:lnTo>
                <a:lnTo>
                  <a:pt x="1460665" y="1959429"/>
                </a:lnTo>
                <a:lnTo>
                  <a:pt x="1567543" y="1888177"/>
                </a:lnTo>
                <a:lnTo>
                  <a:pt x="1579418" y="1638795"/>
                </a:lnTo>
                <a:lnTo>
                  <a:pt x="2885704" y="1674421"/>
                </a:lnTo>
                <a:lnTo>
                  <a:pt x="2861953" y="1971304"/>
                </a:lnTo>
                <a:lnTo>
                  <a:pt x="2980706" y="2149434"/>
                </a:lnTo>
                <a:lnTo>
                  <a:pt x="3123210" y="2113808"/>
                </a:lnTo>
                <a:lnTo>
                  <a:pt x="3253839" y="2113808"/>
                </a:lnTo>
                <a:lnTo>
                  <a:pt x="3348841" y="2113808"/>
                </a:lnTo>
                <a:lnTo>
                  <a:pt x="3467595" y="2232561"/>
                </a:lnTo>
                <a:lnTo>
                  <a:pt x="3645724" y="2339439"/>
                </a:lnTo>
                <a:lnTo>
                  <a:pt x="3954483" y="2149434"/>
                </a:lnTo>
                <a:lnTo>
                  <a:pt x="3978233" y="558140"/>
                </a:lnTo>
                <a:lnTo>
                  <a:pt x="1246909" y="522514"/>
                </a:lnTo>
                <a:lnTo>
                  <a:pt x="1246909" y="47501"/>
                </a:lnTo>
                <a:lnTo>
                  <a:pt x="0" y="0"/>
                </a:lnTo>
                <a:close/>
              </a:path>
            </a:pathLst>
          </a:custGeom>
          <a:noFill/>
          <a:ln w="381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US"/>
          </a:p>
        </p:txBody>
      </p:sp>
      <p:cxnSp>
        <p:nvCxnSpPr>
          <p:cNvPr id="5138" name="34 Conector recto de flecha"/>
          <p:cNvCxnSpPr>
            <a:cxnSpLocks noChangeShapeType="1"/>
          </p:cNvCxnSpPr>
          <p:nvPr/>
        </p:nvCxnSpPr>
        <p:spPr bwMode="auto">
          <a:xfrm rot="5400000" flipH="1" flipV="1">
            <a:off x="4873625" y="4090988"/>
            <a:ext cx="1223963" cy="7635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39" name="35 CuadroTexto"/>
          <p:cNvSpPr txBox="1">
            <a:spLocks noChangeArrowheads="1"/>
          </p:cNvSpPr>
          <p:nvPr/>
        </p:nvSpPr>
        <p:spPr bwMode="auto">
          <a:xfrm>
            <a:off x="4427538" y="5084763"/>
            <a:ext cx="2016125" cy="3698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US" sz="2000">
                <a:ea typeface="ＭＳ Ｐゴシック" panose="020B0600070205080204" pitchFamily="34" charset="-128"/>
              </a:rPr>
              <a:t>Concesiones</a:t>
            </a:r>
            <a:endParaRPr lang="es-GT" altLang="es-US" sz="20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2771"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Año:2023</a:t>
            </a:r>
          </a:p>
        </p:txBody>
      </p:sp>
    </p:spTree>
  </p:cSld>
  <p:clrMapOvr>
    <a:masterClrMapping/>
  </p:clrMapOvr>
  <p:transition spd="slow" advClick="0"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379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37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Año:2024</a:t>
            </a:r>
          </a:p>
        </p:txBody>
      </p:sp>
    </p:spTree>
  </p:cSld>
  <p:clrMapOvr>
    <a:masterClrMapping/>
  </p:clrMapOvr>
  <p:transition spd="slow" advClick="0" advTm="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4819"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48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Año:2025</a:t>
            </a:r>
          </a:p>
        </p:txBody>
      </p:sp>
    </p:spTree>
  </p:cSld>
  <p:clrMapOvr>
    <a:masterClrMapping/>
  </p:clrMapOvr>
  <p:transition spd="slow" advClick="0" advTm="1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5843"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58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Año:2026</a:t>
            </a:r>
          </a:p>
        </p:txBody>
      </p:sp>
    </p:spTree>
  </p:cSld>
  <p:clrMapOvr>
    <a:masterClrMapping/>
  </p:clrMapOvr>
  <p:transition spd="slow" advClick="0" advTm="1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6867"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68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Año:2027</a:t>
            </a:r>
          </a:p>
        </p:txBody>
      </p:sp>
    </p:spTree>
  </p:cSld>
  <p:clrMapOvr>
    <a:masterClrMapping/>
  </p:clrMapOvr>
  <p:transition spd="slow" advClick="0" advTm="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7891"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789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Año:2028</a:t>
            </a:r>
          </a:p>
        </p:txBody>
      </p:sp>
    </p:spTree>
  </p:cSld>
  <p:clrMapOvr>
    <a:masterClrMapping/>
  </p:clrMapOvr>
  <p:transition spd="slow" advClick="0" advTm="1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normAutofit fontScale="90000"/>
          </a:bodyPr>
          <a:lstStyle/>
          <a:p>
            <a:pPr>
              <a:defRPr/>
            </a:pPr>
            <a:r>
              <a:rPr lang="es-CO" sz="3200" smtClean="0"/>
              <a:t>Modelo preliminar de deforestación</a:t>
            </a:r>
          </a:p>
        </p:txBody>
      </p:sp>
      <p:pic>
        <p:nvPicPr>
          <p:cNvPr id="38915" name="4 Marcador de contenido"/>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5513" y="1600200"/>
            <a:ext cx="7292975" cy="4525963"/>
          </a:xfrm>
        </p:spPr>
      </p:pic>
      <p:pic>
        <p:nvPicPr>
          <p:cNvPr id="389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5 CuadroTexto"/>
          <p:cNvSpPr txBox="1">
            <a:spLocks noChangeArrowheads="1"/>
          </p:cNvSpPr>
          <p:nvPr/>
        </p:nvSpPr>
        <p:spPr bwMode="auto">
          <a:xfrm>
            <a:off x="3924300" y="6211888"/>
            <a:ext cx="2447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CO" altLang="es-US" sz="3600"/>
              <a:t>Año:2029</a:t>
            </a:r>
          </a:p>
        </p:txBody>
      </p:sp>
    </p:spTree>
  </p:cSld>
  <p:clrMapOvr>
    <a:masterClrMapping/>
  </p:clrMapOvr>
  <p:transition spd="slow" advClick="0" advTm="1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1571625"/>
          </a:xfrm>
          <a:prstGeom prst="rect">
            <a:avLst/>
          </a:prstGeom>
          <a:solidFill>
            <a:srgbClr val="234F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11" name="10 Rectángulo"/>
          <p:cNvSpPr/>
          <p:nvPr/>
        </p:nvSpPr>
        <p:spPr>
          <a:xfrm>
            <a:off x="500063" y="1571625"/>
            <a:ext cx="8143875" cy="435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sp>
        <p:nvSpPr>
          <p:cNvPr id="2" name="1 Título"/>
          <p:cNvSpPr>
            <a:spLocks noGrp="1"/>
          </p:cNvSpPr>
          <p:nvPr>
            <p:ph type="ctrTitle"/>
          </p:nvPr>
        </p:nvSpPr>
        <p:spPr>
          <a:xfrm>
            <a:off x="728663" y="2387600"/>
            <a:ext cx="7772400" cy="2344738"/>
          </a:xfrm>
        </p:spPr>
        <p:txBody>
          <a:bodyPr/>
          <a:lstStyle/>
          <a:p>
            <a:pPr>
              <a:defRPr/>
            </a:pPr>
            <a:r>
              <a:rPr lang="es-ES_tradnl" b="1" dirty="0" smtClean="0">
                <a:solidFill>
                  <a:srgbClr val="2A462F"/>
                </a:solidFill>
              </a:rPr>
              <a:t>CRONOGRAMA</a:t>
            </a:r>
            <a:br>
              <a:rPr lang="es-ES_tradnl" b="1" dirty="0" smtClean="0">
                <a:solidFill>
                  <a:srgbClr val="2A462F"/>
                </a:solidFill>
              </a:rPr>
            </a:br>
            <a:r>
              <a:rPr lang="es-ES_tradnl" b="1" dirty="0" smtClean="0">
                <a:solidFill>
                  <a:srgbClr val="2A462F"/>
                </a:solidFill>
              </a:rPr>
              <a:t>Julio 2011 – Setiembre 2012</a:t>
            </a:r>
            <a:endParaRPr lang="es-ES_tradnl" b="1" dirty="0">
              <a:solidFill>
                <a:srgbClr val="2A462F"/>
              </a:solidFill>
            </a:endParaRPr>
          </a:p>
        </p:txBody>
      </p:sp>
      <p:sp>
        <p:nvSpPr>
          <p:cNvPr id="4" name="3 Rectángulo"/>
          <p:cNvSpPr/>
          <p:nvPr/>
        </p:nvSpPr>
        <p:spPr>
          <a:xfrm>
            <a:off x="0" y="142875"/>
            <a:ext cx="9144000" cy="1406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454025"/>
            <a:ext cx="1687512" cy="790575"/>
          </a:xfrm>
          <a:prstGeom prst="rect">
            <a:avLst/>
          </a:prstGeom>
          <a:gradFill rotWithShape="1">
            <a:gsLst>
              <a:gs pos="0">
                <a:srgbClr val="42771E"/>
              </a:gs>
              <a:gs pos="50000">
                <a:srgbClr val="62AC30"/>
              </a:gs>
              <a:gs pos="100000">
                <a:srgbClr val="76CE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2 Subtítulo"/>
          <p:cNvSpPr txBox="1">
            <a:spLocks/>
          </p:cNvSpPr>
          <p:nvPr/>
        </p:nvSpPr>
        <p:spPr>
          <a:xfrm>
            <a:off x="2236788" y="387350"/>
            <a:ext cx="3714750" cy="1143000"/>
          </a:xfrm>
          <a:prstGeom prst="rect">
            <a:avLst/>
          </a:prstGeom>
          <a:noFill/>
          <a:ln>
            <a:noFill/>
          </a:ln>
          <a:effectLst/>
        </p:spPr>
        <p:txBody>
          <a:bodyPr/>
          <a:lstStyle/>
          <a:p>
            <a:pPr fontAlgn="auto">
              <a:lnSpc>
                <a:spcPts val="2300"/>
              </a:lnSpc>
              <a:spcBef>
                <a:spcPts val="0"/>
              </a:spcBef>
              <a:spcAft>
                <a:spcPts val="0"/>
              </a:spcAft>
              <a:defRPr/>
            </a:pPr>
            <a:r>
              <a:rPr lang="es-ES_tradnl" sz="2100" kern="0" spc="400">
                <a:solidFill>
                  <a:schemeClr val="bg1"/>
                </a:solidFill>
                <a:latin typeface="Calibri" pitchFamily="34" charset="0"/>
                <a:cs typeface="Arabic Transparent" pitchFamily="2" charset="-78"/>
              </a:rPr>
              <a:t>CARBON  </a:t>
            </a:r>
          </a:p>
          <a:p>
            <a:pPr fontAlgn="auto">
              <a:lnSpc>
                <a:spcPts val="2300"/>
              </a:lnSpc>
              <a:spcBef>
                <a:spcPts val="0"/>
              </a:spcBef>
              <a:spcAft>
                <a:spcPts val="0"/>
              </a:spcAft>
              <a:defRPr/>
            </a:pPr>
            <a:r>
              <a:rPr lang="es-ES_tradnl" sz="2100" kern="0" spc="400">
                <a:solidFill>
                  <a:schemeClr val="bg1"/>
                </a:solidFill>
                <a:latin typeface="Calibri" pitchFamily="34" charset="0"/>
                <a:cs typeface="Arabic Transparent" pitchFamily="2" charset="-78"/>
              </a:rPr>
              <a:t>DECISIONS</a:t>
            </a:r>
            <a:br>
              <a:rPr lang="es-ES_tradnl" sz="2100" kern="0" spc="400">
                <a:solidFill>
                  <a:schemeClr val="bg1"/>
                </a:solidFill>
                <a:latin typeface="Calibri" pitchFamily="34" charset="0"/>
                <a:cs typeface="Arabic Transparent" pitchFamily="2" charset="-78"/>
              </a:rPr>
            </a:br>
            <a:r>
              <a:rPr lang="es-ES_tradnl" sz="2100" kern="0" spc="400">
                <a:solidFill>
                  <a:schemeClr val="bg1"/>
                </a:solidFill>
                <a:latin typeface="Calibri" pitchFamily="34" charset="0"/>
                <a:cs typeface="Arabic Transparent" pitchFamily="2" charset="-78"/>
              </a:rPr>
              <a:t>INTERNATIONAL    </a:t>
            </a:r>
            <a:r>
              <a:rPr lang="es-ES_tradnl" kern="0" spc="220">
                <a:solidFill>
                  <a:schemeClr val="bg1"/>
                </a:solidFill>
                <a:latin typeface="Calibri" pitchFamily="34" charset="0"/>
                <a:cs typeface="Arabic Transparent" pitchFamily="2" charset="-78"/>
              </a:rPr>
              <a:t/>
            </a:r>
            <a:br>
              <a:rPr lang="es-ES_tradnl" kern="0" spc="220">
                <a:solidFill>
                  <a:schemeClr val="bg1"/>
                </a:solidFill>
                <a:latin typeface="Calibri" pitchFamily="34" charset="0"/>
                <a:cs typeface="Arabic Transparent" pitchFamily="2" charset="-78"/>
              </a:rPr>
            </a:br>
            <a:endParaRPr lang="es-ES_tradnl" sz="1600" b="1" spc="50">
              <a:solidFill>
                <a:schemeClr val="bg1"/>
              </a:solidFill>
              <a:latin typeface="Calibri" pitchFamily="34" charset="0"/>
              <a:cs typeface="Arabic Transparent" pitchFamily="2" charset="-78"/>
            </a:endParaRPr>
          </a:p>
        </p:txBody>
      </p:sp>
      <p:sp>
        <p:nvSpPr>
          <p:cNvPr id="14342" name="Date Placeholder 3"/>
          <p:cNvSpPr>
            <a:spLocks noGrp="1"/>
          </p:cNvSpPr>
          <p:nvPr>
            <p:ph type="dt" sz="quarter" idx="10"/>
          </p:nvPr>
        </p:nvSpPr>
        <p:spPr bwMode="auto">
          <a:xfrm>
            <a:off x="3536950" y="198438"/>
            <a:ext cx="5357813" cy="1214437"/>
          </a:xfrm>
          <a:ln>
            <a:miter lim="800000"/>
            <a:headEnd/>
            <a:tailEnd/>
          </a:ln>
        </p:spPr>
        <p:txBody>
          <a:bodyPr wrap="square" numCol="1" anchorCtr="0" compatLnSpc="1">
            <a:prstTxWarp prst="textNoShape">
              <a:avLst/>
            </a:prstTxWarp>
          </a:bodyPr>
          <a:lstStyle/>
          <a:p>
            <a:pPr algn="r">
              <a:lnSpc>
                <a:spcPts val="2500"/>
              </a:lnSpc>
              <a:defRPr/>
            </a:pPr>
            <a:r>
              <a:rPr lang="es-CL" sz="1800" spc="-90" dirty="0" smtClean="0">
                <a:solidFill>
                  <a:schemeClr val="bg1"/>
                </a:solidFill>
                <a:cs typeface="Arial" charset="0"/>
              </a:rPr>
              <a:t>Taller 1 - </a:t>
            </a:r>
            <a:r>
              <a:rPr lang="es-CL" sz="1800" spc="-90" dirty="0" err="1" smtClean="0">
                <a:solidFill>
                  <a:schemeClr val="bg1"/>
                </a:solidFill>
                <a:cs typeface="Arial" charset="0"/>
              </a:rPr>
              <a:t>GuateCarbon</a:t>
            </a:r>
            <a:r>
              <a:rPr lang="es-CL" sz="1800" spc="-90" dirty="0" smtClean="0">
                <a:solidFill>
                  <a:schemeClr val="bg1"/>
                </a:solidFill>
                <a:cs typeface="Arial" charset="0"/>
              </a:rPr>
              <a:t> </a:t>
            </a:r>
          </a:p>
          <a:p>
            <a:pPr algn="r">
              <a:lnSpc>
                <a:spcPts val="2500"/>
              </a:lnSpc>
              <a:defRPr/>
            </a:pPr>
            <a:r>
              <a:rPr lang="es-ES_tradnl" sz="1800" spc="-90" dirty="0" smtClean="0">
                <a:solidFill>
                  <a:schemeClr val="bg1"/>
                </a:solidFill>
                <a:cs typeface="Arial" charset="0"/>
              </a:rPr>
              <a:t>Peten,  13 de Julio del 2011.</a:t>
            </a:r>
            <a:endParaRPr lang="es-ES_tradnl" sz="1400" spc="-90" dirty="0">
              <a:solidFill>
                <a:schemeClr val="bg1"/>
              </a:solidFill>
              <a:cs typeface="Arial" charset="0"/>
            </a:endParaRPr>
          </a:p>
        </p:txBody>
      </p:sp>
      <p:sp>
        <p:nvSpPr>
          <p:cNvPr id="13" name="12 Rectángulo"/>
          <p:cNvSpPr/>
          <p:nvPr/>
        </p:nvSpPr>
        <p:spPr>
          <a:xfrm>
            <a:off x="0" y="5286375"/>
            <a:ext cx="9144000" cy="1571625"/>
          </a:xfrm>
          <a:prstGeom prst="rect">
            <a:avLst/>
          </a:prstGeom>
          <a:solidFill>
            <a:srgbClr val="234F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p>
        </p:txBody>
      </p:sp>
      <p:pic>
        <p:nvPicPr>
          <p:cNvPr id="39946" name="13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5538788"/>
            <a:ext cx="1468437" cy="10668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9947" name="2 Imagen" descr="Costa_Rica 2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5538788"/>
            <a:ext cx="1457325" cy="10715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9948" name="1 Imagen" descr="zarcill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400" y="5538788"/>
            <a:ext cx="1466850" cy="10715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994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8" y="5538788"/>
            <a:ext cx="1500187" cy="106680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9950" name="Picture 2" descr="http://www.carbondecisions.com/fotos/Rat%e1n%20-%20Calamus%20%bf%200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4975" y="5538788"/>
            <a:ext cx="1428750" cy="10715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34988" y="5876925"/>
            <a:ext cx="3244850"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lumMod val="95000"/>
                    <a:lumOff val="5000"/>
                  </a:schemeClr>
                </a:solidFill>
              </a:rPr>
              <a:t>2011</a:t>
            </a:r>
          </a:p>
        </p:txBody>
      </p:sp>
      <p:sp>
        <p:nvSpPr>
          <p:cNvPr id="44" name="Rectangle 43"/>
          <p:cNvSpPr/>
          <p:nvPr/>
        </p:nvSpPr>
        <p:spPr>
          <a:xfrm>
            <a:off x="3787775" y="5876925"/>
            <a:ext cx="4797425"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lumMod val="95000"/>
                    <a:lumOff val="5000"/>
                  </a:schemeClr>
                </a:solidFill>
              </a:rPr>
              <a:t>2012</a:t>
            </a:r>
          </a:p>
        </p:txBody>
      </p:sp>
      <p:sp>
        <p:nvSpPr>
          <p:cNvPr id="40964" name="TextBox 162"/>
          <p:cNvSpPr txBox="1">
            <a:spLocks noChangeArrowheads="1"/>
          </p:cNvSpPr>
          <p:nvPr/>
        </p:nvSpPr>
        <p:spPr bwMode="auto">
          <a:xfrm>
            <a:off x="539750" y="1547813"/>
            <a:ext cx="534988"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Jul</a:t>
            </a:r>
          </a:p>
        </p:txBody>
      </p:sp>
      <p:sp>
        <p:nvSpPr>
          <p:cNvPr id="40965" name="TextBox 163"/>
          <p:cNvSpPr txBox="1">
            <a:spLocks noChangeArrowheads="1"/>
          </p:cNvSpPr>
          <p:nvPr/>
        </p:nvSpPr>
        <p:spPr bwMode="auto">
          <a:xfrm>
            <a:off x="1076325" y="1547813"/>
            <a:ext cx="547688"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Ago</a:t>
            </a:r>
          </a:p>
        </p:txBody>
      </p:sp>
      <p:sp>
        <p:nvSpPr>
          <p:cNvPr id="40966" name="TextBox 164"/>
          <p:cNvSpPr txBox="1">
            <a:spLocks noChangeArrowheads="1"/>
          </p:cNvSpPr>
          <p:nvPr/>
        </p:nvSpPr>
        <p:spPr bwMode="auto">
          <a:xfrm>
            <a:off x="1624013" y="1547813"/>
            <a:ext cx="534987"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Set</a:t>
            </a:r>
          </a:p>
        </p:txBody>
      </p:sp>
      <p:sp>
        <p:nvSpPr>
          <p:cNvPr id="40967" name="TextBox 165"/>
          <p:cNvSpPr txBox="1">
            <a:spLocks noChangeArrowheads="1"/>
          </p:cNvSpPr>
          <p:nvPr/>
        </p:nvSpPr>
        <p:spPr bwMode="auto">
          <a:xfrm>
            <a:off x="2168525" y="1547813"/>
            <a:ext cx="534988"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Oct</a:t>
            </a:r>
          </a:p>
        </p:txBody>
      </p:sp>
      <p:sp>
        <p:nvSpPr>
          <p:cNvPr id="167" name="TextBox 166"/>
          <p:cNvSpPr txBox="1"/>
          <p:nvPr/>
        </p:nvSpPr>
        <p:spPr>
          <a:xfrm>
            <a:off x="2695575" y="1547813"/>
            <a:ext cx="544513" cy="368300"/>
          </a:xfrm>
          <a:prstGeom prst="rect">
            <a:avLst/>
          </a:prstGeom>
          <a:solidFill>
            <a:schemeClr val="bg2"/>
          </a:solidFill>
          <a:ln>
            <a:noFill/>
          </a:ln>
        </p:spPr>
        <p:txBody>
          <a:bodyPr>
            <a:spAutoFit/>
          </a:bodyPr>
          <a:lstStyle/>
          <a:p>
            <a:pPr algn="ctr">
              <a:defRPr/>
            </a:pPr>
            <a:r>
              <a:rPr lang="en-US" spc="-100" dirty="0">
                <a:latin typeface="Arial" charset="0"/>
              </a:rPr>
              <a:t>Nov</a:t>
            </a:r>
          </a:p>
        </p:txBody>
      </p:sp>
      <p:sp>
        <p:nvSpPr>
          <p:cNvPr id="40969" name="TextBox 167"/>
          <p:cNvSpPr txBox="1">
            <a:spLocks noChangeArrowheads="1"/>
          </p:cNvSpPr>
          <p:nvPr/>
        </p:nvSpPr>
        <p:spPr bwMode="auto">
          <a:xfrm>
            <a:off x="3243263" y="1547813"/>
            <a:ext cx="541337"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Dec</a:t>
            </a:r>
          </a:p>
        </p:txBody>
      </p:sp>
      <p:sp>
        <p:nvSpPr>
          <p:cNvPr id="40970" name="TextBox 168"/>
          <p:cNvSpPr txBox="1">
            <a:spLocks noChangeArrowheads="1"/>
          </p:cNvSpPr>
          <p:nvPr/>
        </p:nvSpPr>
        <p:spPr bwMode="auto">
          <a:xfrm>
            <a:off x="3784600" y="1547813"/>
            <a:ext cx="547688"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Ene</a:t>
            </a:r>
          </a:p>
        </p:txBody>
      </p:sp>
      <p:sp>
        <p:nvSpPr>
          <p:cNvPr id="40971" name="TextBox 169"/>
          <p:cNvSpPr txBox="1">
            <a:spLocks noChangeArrowheads="1"/>
          </p:cNvSpPr>
          <p:nvPr/>
        </p:nvSpPr>
        <p:spPr bwMode="auto">
          <a:xfrm>
            <a:off x="4332288" y="1546225"/>
            <a:ext cx="549275"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Feb</a:t>
            </a:r>
          </a:p>
        </p:txBody>
      </p:sp>
      <p:sp>
        <p:nvSpPr>
          <p:cNvPr id="171" name="TextBox 170"/>
          <p:cNvSpPr txBox="1"/>
          <p:nvPr/>
        </p:nvSpPr>
        <p:spPr>
          <a:xfrm>
            <a:off x="4881563" y="1546225"/>
            <a:ext cx="534987" cy="369888"/>
          </a:xfrm>
          <a:prstGeom prst="rect">
            <a:avLst/>
          </a:prstGeom>
          <a:solidFill>
            <a:schemeClr val="bg2"/>
          </a:solidFill>
          <a:ln>
            <a:noFill/>
          </a:ln>
        </p:spPr>
        <p:txBody>
          <a:bodyPr>
            <a:spAutoFit/>
          </a:bodyPr>
          <a:lstStyle/>
          <a:p>
            <a:pPr algn="ctr">
              <a:defRPr/>
            </a:pPr>
            <a:r>
              <a:rPr lang="en-US" spc="-100" dirty="0">
                <a:latin typeface="Arial" charset="0"/>
              </a:rPr>
              <a:t>Mar</a:t>
            </a:r>
          </a:p>
        </p:txBody>
      </p:sp>
      <p:sp>
        <p:nvSpPr>
          <p:cNvPr id="40973" name="TextBox 171"/>
          <p:cNvSpPr txBox="1">
            <a:spLocks noChangeArrowheads="1"/>
          </p:cNvSpPr>
          <p:nvPr/>
        </p:nvSpPr>
        <p:spPr bwMode="auto">
          <a:xfrm>
            <a:off x="5402263" y="1547813"/>
            <a:ext cx="52070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Abr</a:t>
            </a:r>
          </a:p>
        </p:txBody>
      </p:sp>
      <p:sp>
        <p:nvSpPr>
          <p:cNvPr id="173" name="TextBox 172"/>
          <p:cNvSpPr txBox="1"/>
          <p:nvPr/>
        </p:nvSpPr>
        <p:spPr>
          <a:xfrm>
            <a:off x="5922963" y="1546225"/>
            <a:ext cx="534987" cy="369888"/>
          </a:xfrm>
          <a:prstGeom prst="rect">
            <a:avLst/>
          </a:prstGeom>
          <a:solidFill>
            <a:schemeClr val="bg2"/>
          </a:solidFill>
          <a:ln>
            <a:noFill/>
          </a:ln>
        </p:spPr>
        <p:txBody>
          <a:bodyPr>
            <a:spAutoFit/>
          </a:bodyPr>
          <a:lstStyle/>
          <a:p>
            <a:pPr algn="ctr">
              <a:defRPr/>
            </a:pPr>
            <a:r>
              <a:rPr lang="en-US" spc="-140" dirty="0">
                <a:latin typeface="Arial" charset="0"/>
              </a:rPr>
              <a:t>May</a:t>
            </a:r>
          </a:p>
        </p:txBody>
      </p:sp>
      <p:sp>
        <p:nvSpPr>
          <p:cNvPr id="40975" name="TextBox 173"/>
          <p:cNvSpPr txBox="1">
            <a:spLocks noChangeArrowheads="1"/>
          </p:cNvSpPr>
          <p:nvPr/>
        </p:nvSpPr>
        <p:spPr bwMode="auto">
          <a:xfrm>
            <a:off x="6457950" y="1547813"/>
            <a:ext cx="50165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Jun</a:t>
            </a:r>
          </a:p>
        </p:txBody>
      </p:sp>
      <p:sp>
        <p:nvSpPr>
          <p:cNvPr id="40976" name="TextBox 174"/>
          <p:cNvSpPr txBox="1">
            <a:spLocks noChangeArrowheads="1"/>
          </p:cNvSpPr>
          <p:nvPr/>
        </p:nvSpPr>
        <p:spPr bwMode="auto">
          <a:xfrm>
            <a:off x="6959600" y="1546225"/>
            <a:ext cx="536575"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Jul</a:t>
            </a:r>
          </a:p>
        </p:txBody>
      </p:sp>
      <p:sp>
        <p:nvSpPr>
          <p:cNvPr id="40977" name="TextBox 175"/>
          <p:cNvSpPr txBox="1">
            <a:spLocks noChangeArrowheads="1"/>
          </p:cNvSpPr>
          <p:nvPr/>
        </p:nvSpPr>
        <p:spPr bwMode="auto">
          <a:xfrm>
            <a:off x="7496175" y="1547813"/>
            <a:ext cx="54610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Ago</a:t>
            </a:r>
          </a:p>
        </p:txBody>
      </p:sp>
      <p:sp>
        <p:nvSpPr>
          <p:cNvPr id="40978" name="TextBox 176"/>
          <p:cNvSpPr txBox="1">
            <a:spLocks noChangeArrowheads="1"/>
          </p:cNvSpPr>
          <p:nvPr/>
        </p:nvSpPr>
        <p:spPr bwMode="auto">
          <a:xfrm>
            <a:off x="8042275" y="1547813"/>
            <a:ext cx="536575"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Set</a:t>
            </a:r>
          </a:p>
        </p:txBody>
      </p:sp>
      <p:sp>
        <p:nvSpPr>
          <p:cNvPr id="178" name="Rectangle 177"/>
          <p:cNvSpPr/>
          <p:nvPr/>
        </p:nvSpPr>
        <p:spPr>
          <a:xfrm>
            <a:off x="539750" y="1125538"/>
            <a:ext cx="3311525"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lumMod val="95000"/>
                    <a:lumOff val="5000"/>
                  </a:schemeClr>
                </a:solidFill>
              </a:rPr>
              <a:t>2011</a:t>
            </a:r>
          </a:p>
        </p:txBody>
      </p:sp>
      <p:sp>
        <p:nvSpPr>
          <p:cNvPr id="179" name="Rectangle 178"/>
          <p:cNvSpPr/>
          <p:nvPr/>
        </p:nvSpPr>
        <p:spPr>
          <a:xfrm>
            <a:off x="3808413" y="1125538"/>
            <a:ext cx="4795837"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lumMod val="95000"/>
                    <a:lumOff val="5000"/>
                  </a:schemeClr>
                </a:solidFill>
              </a:rPr>
              <a:t>2012</a:t>
            </a:r>
          </a:p>
        </p:txBody>
      </p:sp>
      <p:sp>
        <p:nvSpPr>
          <p:cNvPr id="2" name="Title 1"/>
          <p:cNvSpPr>
            <a:spLocks noGrp="1"/>
          </p:cNvSpPr>
          <p:nvPr>
            <p:ph type="title"/>
          </p:nvPr>
        </p:nvSpPr>
        <p:spPr>
          <a:xfrm>
            <a:off x="457200" y="0"/>
            <a:ext cx="8229600" cy="1143000"/>
          </a:xfrm>
        </p:spPr>
        <p:txBody>
          <a:bodyPr>
            <a:noAutofit/>
          </a:bodyPr>
          <a:lstStyle/>
          <a:p>
            <a:pPr>
              <a:defRPr/>
            </a:pPr>
            <a:r>
              <a:rPr lang="es-MX" sz="3600" dirty="0" smtClean="0"/>
              <a:t>Plan de Trabajo</a:t>
            </a:r>
            <a:endParaRPr lang="es-MX"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gradFill rotWithShape="1">
            <a:gsLst>
              <a:gs pos="0">
                <a:srgbClr val="42771E"/>
              </a:gs>
              <a:gs pos="50000">
                <a:srgbClr val="62AC30"/>
              </a:gs>
              <a:gs pos="100000">
                <a:srgbClr val="76CE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83" name="TextBox 7"/>
          <p:cNvSpPr txBox="1">
            <a:spLocks noChangeArrowheads="1"/>
          </p:cNvSpPr>
          <p:nvPr/>
        </p:nvSpPr>
        <p:spPr bwMode="auto">
          <a:xfrm>
            <a:off x="534988" y="5508625"/>
            <a:ext cx="536575"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Jul</a:t>
            </a:r>
          </a:p>
        </p:txBody>
      </p:sp>
      <p:sp>
        <p:nvSpPr>
          <p:cNvPr id="40984" name="TextBox 8"/>
          <p:cNvSpPr txBox="1">
            <a:spLocks noChangeArrowheads="1"/>
          </p:cNvSpPr>
          <p:nvPr/>
        </p:nvSpPr>
        <p:spPr bwMode="auto">
          <a:xfrm>
            <a:off x="1073150" y="5508625"/>
            <a:ext cx="54610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Ago</a:t>
            </a:r>
          </a:p>
        </p:txBody>
      </p:sp>
      <p:sp>
        <p:nvSpPr>
          <p:cNvPr id="40985" name="TextBox 11"/>
          <p:cNvSpPr txBox="1">
            <a:spLocks noChangeArrowheads="1"/>
          </p:cNvSpPr>
          <p:nvPr/>
        </p:nvSpPr>
        <p:spPr bwMode="auto">
          <a:xfrm>
            <a:off x="1619250" y="5508625"/>
            <a:ext cx="536575"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Set</a:t>
            </a:r>
          </a:p>
        </p:txBody>
      </p:sp>
      <p:sp>
        <p:nvSpPr>
          <p:cNvPr id="40986" name="TextBox 12"/>
          <p:cNvSpPr txBox="1">
            <a:spLocks noChangeArrowheads="1"/>
          </p:cNvSpPr>
          <p:nvPr/>
        </p:nvSpPr>
        <p:spPr bwMode="auto">
          <a:xfrm>
            <a:off x="2163763" y="5508625"/>
            <a:ext cx="536575"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Oct</a:t>
            </a:r>
          </a:p>
        </p:txBody>
      </p:sp>
      <p:sp>
        <p:nvSpPr>
          <p:cNvPr id="14" name="TextBox 13"/>
          <p:cNvSpPr txBox="1"/>
          <p:nvPr/>
        </p:nvSpPr>
        <p:spPr>
          <a:xfrm>
            <a:off x="2692400" y="5508625"/>
            <a:ext cx="544513" cy="368300"/>
          </a:xfrm>
          <a:prstGeom prst="rect">
            <a:avLst/>
          </a:prstGeom>
          <a:solidFill>
            <a:schemeClr val="bg2"/>
          </a:solidFill>
          <a:ln>
            <a:noFill/>
          </a:ln>
        </p:spPr>
        <p:txBody>
          <a:bodyPr>
            <a:spAutoFit/>
          </a:bodyPr>
          <a:lstStyle/>
          <a:p>
            <a:pPr algn="ctr">
              <a:defRPr/>
            </a:pPr>
            <a:r>
              <a:rPr lang="en-US" spc="-100" dirty="0">
                <a:latin typeface="Arial" charset="0"/>
              </a:rPr>
              <a:t>Nov</a:t>
            </a:r>
          </a:p>
        </p:txBody>
      </p:sp>
      <p:sp>
        <p:nvSpPr>
          <p:cNvPr id="40988" name="TextBox 14"/>
          <p:cNvSpPr txBox="1">
            <a:spLocks noChangeArrowheads="1"/>
          </p:cNvSpPr>
          <p:nvPr/>
        </p:nvSpPr>
        <p:spPr bwMode="auto">
          <a:xfrm>
            <a:off x="3240088" y="5508625"/>
            <a:ext cx="53975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Dec</a:t>
            </a:r>
          </a:p>
        </p:txBody>
      </p:sp>
      <p:sp>
        <p:nvSpPr>
          <p:cNvPr id="40989" name="TextBox 15"/>
          <p:cNvSpPr txBox="1">
            <a:spLocks noChangeArrowheads="1"/>
          </p:cNvSpPr>
          <p:nvPr/>
        </p:nvSpPr>
        <p:spPr bwMode="auto">
          <a:xfrm>
            <a:off x="3779838" y="5508625"/>
            <a:ext cx="549275"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Ene</a:t>
            </a:r>
          </a:p>
        </p:txBody>
      </p:sp>
      <p:sp>
        <p:nvSpPr>
          <p:cNvPr id="40990" name="TextBox 16"/>
          <p:cNvSpPr txBox="1">
            <a:spLocks noChangeArrowheads="1"/>
          </p:cNvSpPr>
          <p:nvPr/>
        </p:nvSpPr>
        <p:spPr bwMode="auto">
          <a:xfrm>
            <a:off x="4329113" y="5507038"/>
            <a:ext cx="547687" cy="369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Feb</a:t>
            </a:r>
          </a:p>
        </p:txBody>
      </p:sp>
      <p:sp>
        <p:nvSpPr>
          <p:cNvPr id="18" name="TextBox 17"/>
          <p:cNvSpPr txBox="1"/>
          <p:nvPr/>
        </p:nvSpPr>
        <p:spPr>
          <a:xfrm>
            <a:off x="4876800" y="5507038"/>
            <a:ext cx="536575" cy="369887"/>
          </a:xfrm>
          <a:prstGeom prst="rect">
            <a:avLst/>
          </a:prstGeom>
          <a:solidFill>
            <a:schemeClr val="bg2"/>
          </a:solidFill>
          <a:ln>
            <a:noFill/>
          </a:ln>
        </p:spPr>
        <p:txBody>
          <a:bodyPr>
            <a:spAutoFit/>
          </a:bodyPr>
          <a:lstStyle/>
          <a:p>
            <a:pPr algn="ctr">
              <a:defRPr/>
            </a:pPr>
            <a:r>
              <a:rPr lang="en-US" spc="-100" dirty="0">
                <a:latin typeface="Arial" charset="0"/>
              </a:rPr>
              <a:t>Mar</a:t>
            </a:r>
          </a:p>
        </p:txBody>
      </p:sp>
      <p:sp>
        <p:nvSpPr>
          <p:cNvPr id="40992" name="TextBox 18"/>
          <p:cNvSpPr txBox="1">
            <a:spLocks noChangeArrowheads="1"/>
          </p:cNvSpPr>
          <p:nvPr/>
        </p:nvSpPr>
        <p:spPr bwMode="auto">
          <a:xfrm>
            <a:off x="5399088" y="5508625"/>
            <a:ext cx="519112"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Abr</a:t>
            </a:r>
          </a:p>
        </p:txBody>
      </p:sp>
      <p:sp>
        <p:nvSpPr>
          <p:cNvPr id="20" name="TextBox 19"/>
          <p:cNvSpPr txBox="1"/>
          <p:nvPr/>
        </p:nvSpPr>
        <p:spPr>
          <a:xfrm>
            <a:off x="5918200" y="5507038"/>
            <a:ext cx="536575" cy="369887"/>
          </a:xfrm>
          <a:prstGeom prst="rect">
            <a:avLst/>
          </a:prstGeom>
          <a:solidFill>
            <a:schemeClr val="bg2"/>
          </a:solidFill>
          <a:ln>
            <a:noFill/>
          </a:ln>
        </p:spPr>
        <p:txBody>
          <a:bodyPr>
            <a:spAutoFit/>
          </a:bodyPr>
          <a:lstStyle/>
          <a:p>
            <a:pPr algn="ctr">
              <a:defRPr/>
            </a:pPr>
            <a:r>
              <a:rPr lang="en-US" spc="-140" dirty="0">
                <a:latin typeface="Arial" charset="0"/>
              </a:rPr>
              <a:t>May</a:t>
            </a:r>
          </a:p>
        </p:txBody>
      </p:sp>
      <p:sp>
        <p:nvSpPr>
          <p:cNvPr id="40994" name="TextBox 20"/>
          <p:cNvSpPr txBox="1">
            <a:spLocks noChangeArrowheads="1"/>
          </p:cNvSpPr>
          <p:nvPr/>
        </p:nvSpPr>
        <p:spPr bwMode="auto">
          <a:xfrm>
            <a:off x="6454775" y="5508625"/>
            <a:ext cx="501650"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Jun</a:t>
            </a:r>
          </a:p>
        </p:txBody>
      </p:sp>
      <p:sp>
        <p:nvSpPr>
          <p:cNvPr id="40995" name="TextBox 21"/>
          <p:cNvSpPr txBox="1">
            <a:spLocks noChangeArrowheads="1"/>
          </p:cNvSpPr>
          <p:nvPr/>
        </p:nvSpPr>
        <p:spPr bwMode="auto">
          <a:xfrm>
            <a:off x="6956425" y="5507038"/>
            <a:ext cx="534988" cy="369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Jul</a:t>
            </a:r>
          </a:p>
        </p:txBody>
      </p:sp>
      <p:sp>
        <p:nvSpPr>
          <p:cNvPr id="40996" name="TextBox 22"/>
          <p:cNvSpPr txBox="1">
            <a:spLocks noChangeArrowheads="1"/>
          </p:cNvSpPr>
          <p:nvPr/>
        </p:nvSpPr>
        <p:spPr bwMode="auto">
          <a:xfrm>
            <a:off x="7491413" y="5508625"/>
            <a:ext cx="547687"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Ago</a:t>
            </a:r>
          </a:p>
        </p:txBody>
      </p:sp>
      <p:sp>
        <p:nvSpPr>
          <p:cNvPr id="40997" name="TextBox 23"/>
          <p:cNvSpPr txBox="1">
            <a:spLocks noChangeArrowheads="1"/>
          </p:cNvSpPr>
          <p:nvPr/>
        </p:nvSpPr>
        <p:spPr bwMode="auto">
          <a:xfrm>
            <a:off x="8039100" y="5508625"/>
            <a:ext cx="534988" cy="368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US"/>
              <a:t>Set</a:t>
            </a:r>
          </a:p>
        </p:txBody>
      </p:sp>
      <p:cxnSp>
        <p:nvCxnSpPr>
          <p:cNvPr id="27" name="Straight Connector 26"/>
          <p:cNvCxnSpPr/>
          <p:nvPr/>
        </p:nvCxnSpPr>
        <p:spPr>
          <a:xfrm flipV="1">
            <a:off x="534988" y="1546225"/>
            <a:ext cx="4762" cy="433070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66800" y="1546225"/>
            <a:ext cx="9525" cy="433070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617663" y="1557338"/>
            <a:ext cx="635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3" idx="0"/>
          </p:cNvCxnSpPr>
          <p:nvPr/>
        </p:nvCxnSpPr>
        <p:spPr>
          <a:xfrm flipV="1">
            <a:off x="2157413" y="1557338"/>
            <a:ext cx="11112"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700338" y="1557338"/>
            <a:ext cx="3175"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236913" y="1557338"/>
            <a:ext cx="3175"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9838" y="1125538"/>
            <a:ext cx="12700" cy="5183187"/>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4333875" y="1557338"/>
            <a:ext cx="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883150" y="1557338"/>
            <a:ext cx="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5402263" y="1546225"/>
            <a:ext cx="12700" cy="433070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18200" y="1557338"/>
            <a:ext cx="11113"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50013" y="1557338"/>
            <a:ext cx="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956425" y="1546225"/>
            <a:ext cx="3175" cy="433070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7491413" y="1557338"/>
            <a:ext cx="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042275" y="1557338"/>
            <a:ext cx="0" cy="4319587"/>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8574088" y="1546225"/>
            <a:ext cx="11112" cy="4330700"/>
          </a:xfrm>
          <a:prstGeom prst="line">
            <a:avLst/>
          </a:prstGeom>
          <a:ln w="63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539750" y="2205038"/>
            <a:ext cx="2163763" cy="503237"/>
          </a:xfrm>
          <a:prstGeom prst="rightArrow">
            <a:avLst>
              <a:gd name="adj1" fmla="val 10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Estudio</a:t>
            </a:r>
            <a:r>
              <a:rPr lang="en-US" dirty="0"/>
              <a:t> </a:t>
            </a:r>
            <a:r>
              <a:rPr lang="en-US" dirty="0" err="1"/>
              <a:t>Línea</a:t>
            </a:r>
            <a:r>
              <a:rPr lang="en-US" dirty="0"/>
              <a:t> Base</a:t>
            </a:r>
          </a:p>
        </p:txBody>
      </p:sp>
      <p:sp>
        <p:nvSpPr>
          <p:cNvPr id="48" name="Right Arrow 47"/>
          <p:cNvSpPr/>
          <p:nvPr/>
        </p:nvSpPr>
        <p:spPr>
          <a:xfrm>
            <a:off x="808038" y="3459163"/>
            <a:ext cx="2973387" cy="500062"/>
          </a:xfrm>
          <a:prstGeom prst="rightArrow">
            <a:avLst>
              <a:gd name="adj1" fmla="val 100000"/>
              <a:gd name="adj2" fmla="val 50000"/>
            </a:avLst>
          </a:prstGeom>
          <a:gradFill>
            <a:gsLst>
              <a:gs pos="38000">
                <a:schemeClr val="accent3">
                  <a:lumMod val="75000"/>
                </a:schemeClr>
              </a:gs>
              <a:gs pos="0">
                <a:srgbClr val="FFFFFF"/>
              </a:gs>
              <a:gs pos="100000">
                <a:schemeClr val="accent3">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800"/>
              </a:lnSpc>
              <a:defRPr/>
            </a:pPr>
            <a:r>
              <a:rPr lang="en-US" dirty="0">
                <a:solidFill>
                  <a:schemeClr val="bg1"/>
                </a:solidFill>
              </a:rPr>
              <a:t>PDD-VCS en </a:t>
            </a:r>
            <a:r>
              <a:rPr lang="en-US" dirty="0" err="1">
                <a:solidFill>
                  <a:schemeClr val="bg1"/>
                </a:solidFill>
              </a:rPr>
              <a:t>español</a:t>
            </a:r>
            <a:endParaRPr lang="en-US" dirty="0">
              <a:solidFill>
                <a:schemeClr val="bg1"/>
              </a:solidFill>
            </a:endParaRPr>
          </a:p>
        </p:txBody>
      </p:sp>
      <p:sp>
        <p:nvSpPr>
          <p:cNvPr id="47" name="Right Arrow 46"/>
          <p:cNvSpPr/>
          <p:nvPr/>
        </p:nvSpPr>
        <p:spPr>
          <a:xfrm>
            <a:off x="542925" y="2828925"/>
            <a:ext cx="3238500" cy="504825"/>
          </a:xfrm>
          <a:prstGeom prst="rightArrow">
            <a:avLst>
              <a:gd name="adj1" fmla="val 100000"/>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PDD-CCB en </a:t>
            </a:r>
            <a:r>
              <a:rPr lang="en-US" dirty="0" err="1">
                <a:solidFill>
                  <a:schemeClr val="bg1"/>
                </a:solidFill>
              </a:rPr>
              <a:t>español</a:t>
            </a:r>
            <a:endParaRPr lang="en-US" dirty="0">
              <a:solidFill>
                <a:schemeClr val="bg1"/>
              </a:solidFill>
            </a:endParaRPr>
          </a:p>
        </p:txBody>
      </p:sp>
      <p:grpSp>
        <p:nvGrpSpPr>
          <p:cNvPr id="3" name="Group 161"/>
          <p:cNvGrpSpPr>
            <a:grpSpLocks/>
          </p:cNvGrpSpPr>
          <p:nvPr/>
        </p:nvGrpSpPr>
        <p:grpSpPr bwMode="auto">
          <a:xfrm>
            <a:off x="3513138" y="2794000"/>
            <a:ext cx="825500" cy="1192213"/>
            <a:chOff x="3509794" y="2145979"/>
            <a:chExt cx="824753" cy="1191628"/>
          </a:xfrm>
        </p:grpSpPr>
        <p:grpSp>
          <p:nvGrpSpPr>
            <p:cNvPr id="41019" name="Group 52"/>
            <p:cNvGrpSpPr>
              <a:grpSpLocks/>
            </p:cNvGrpSpPr>
            <p:nvPr/>
          </p:nvGrpSpPr>
          <p:grpSpPr bwMode="auto">
            <a:xfrm>
              <a:off x="3509794" y="2145979"/>
              <a:ext cx="818917" cy="557204"/>
              <a:chOff x="3509794" y="2890302"/>
              <a:chExt cx="818917" cy="557204"/>
            </a:xfrm>
          </p:grpSpPr>
          <p:sp>
            <p:nvSpPr>
              <p:cNvPr id="50" name="Right Arrow 49"/>
              <p:cNvSpPr/>
              <p:nvPr/>
            </p:nvSpPr>
            <p:spPr>
              <a:xfrm>
                <a:off x="3509794" y="2925210"/>
                <a:ext cx="818408" cy="502991"/>
              </a:xfrm>
              <a:prstGeom prst="rightArrow">
                <a:avLst>
                  <a:gd name="adj1" fmla="val 100000"/>
                  <a:gd name="adj2" fmla="val 3822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95000"/>
                      <a:lumOff val="5000"/>
                    </a:schemeClr>
                  </a:solidFill>
                </a:endParaRPr>
              </a:p>
            </p:txBody>
          </p:sp>
          <p:sp>
            <p:nvSpPr>
              <p:cNvPr id="51" name="TextBox 50"/>
              <p:cNvSpPr txBox="1"/>
              <p:nvPr/>
            </p:nvSpPr>
            <p:spPr>
              <a:xfrm>
                <a:off x="3563720" y="2890302"/>
                <a:ext cx="626494" cy="556939"/>
              </a:xfrm>
              <a:prstGeom prst="rect">
                <a:avLst/>
              </a:prstGeom>
              <a:noFill/>
            </p:spPr>
            <p:txBody>
              <a:bodyPr wrap="none">
                <a:spAutoFit/>
              </a:bodyPr>
              <a:lstStyle/>
              <a:p>
                <a:pPr algn="ctr">
                  <a:lnSpc>
                    <a:spcPts val="1800"/>
                  </a:lnSpc>
                  <a:defRPr/>
                </a:pPr>
                <a:r>
                  <a:rPr lang="en-US" spc="-130" dirty="0">
                    <a:latin typeface="Arial" charset="0"/>
                  </a:rPr>
                  <a:t>en </a:t>
                </a:r>
                <a:br>
                  <a:rPr lang="en-US" spc="-130" dirty="0">
                    <a:latin typeface="Arial" charset="0"/>
                  </a:rPr>
                </a:br>
                <a:r>
                  <a:rPr lang="en-US" spc="-130" dirty="0" err="1">
                    <a:latin typeface="Arial" charset="0"/>
                  </a:rPr>
                  <a:t>inglés</a:t>
                </a:r>
                <a:endParaRPr lang="en-US" spc="-130" dirty="0">
                  <a:latin typeface="Arial" charset="0"/>
                </a:endParaRPr>
              </a:p>
            </p:txBody>
          </p:sp>
        </p:grpSp>
        <p:grpSp>
          <p:nvGrpSpPr>
            <p:cNvPr id="41020" name="Group 53"/>
            <p:cNvGrpSpPr>
              <a:grpSpLocks/>
            </p:cNvGrpSpPr>
            <p:nvPr/>
          </p:nvGrpSpPr>
          <p:grpSpPr bwMode="auto">
            <a:xfrm>
              <a:off x="3515630" y="2780403"/>
              <a:ext cx="818917" cy="557204"/>
              <a:chOff x="3509794" y="2890302"/>
              <a:chExt cx="818917" cy="557204"/>
            </a:xfrm>
          </p:grpSpPr>
          <p:sp>
            <p:nvSpPr>
              <p:cNvPr id="55" name="Right Arrow 54"/>
              <p:cNvSpPr/>
              <p:nvPr/>
            </p:nvSpPr>
            <p:spPr>
              <a:xfrm>
                <a:off x="3510303" y="2925475"/>
                <a:ext cx="818408" cy="502991"/>
              </a:xfrm>
              <a:prstGeom prst="rightArrow">
                <a:avLst>
                  <a:gd name="adj1" fmla="val 100000"/>
                  <a:gd name="adj2" fmla="val 3822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95000"/>
                      <a:lumOff val="5000"/>
                    </a:schemeClr>
                  </a:solidFill>
                </a:endParaRPr>
              </a:p>
            </p:txBody>
          </p:sp>
          <p:sp>
            <p:nvSpPr>
              <p:cNvPr id="56" name="TextBox 55"/>
              <p:cNvSpPr txBox="1"/>
              <p:nvPr/>
            </p:nvSpPr>
            <p:spPr>
              <a:xfrm>
                <a:off x="3564229" y="2890567"/>
                <a:ext cx="626494" cy="556939"/>
              </a:xfrm>
              <a:prstGeom prst="rect">
                <a:avLst/>
              </a:prstGeom>
              <a:noFill/>
            </p:spPr>
            <p:txBody>
              <a:bodyPr wrap="none">
                <a:spAutoFit/>
              </a:bodyPr>
              <a:lstStyle/>
              <a:p>
                <a:pPr algn="ctr">
                  <a:lnSpc>
                    <a:spcPts val="1800"/>
                  </a:lnSpc>
                  <a:defRPr/>
                </a:pPr>
                <a:r>
                  <a:rPr lang="en-US" spc="-130" dirty="0">
                    <a:latin typeface="Arial" charset="0"/>
                  </a:rPr>
                  <a:t>en </a:t>
                </a:r>
                <a:br>
                  <a:rPr lang="en-US" spc="-130" dirty="0">
                    <a:latin typeface="Arial" charset="0"/>
                  </a:rPr>
                </a:br>
                <a:r>
                  <a:rPr lang="en-US" spc="-130" dirty="0" err="1">
                    <a:latin typeface="Arial" charset="0"/>
                  </a:rPr>
                  <a:t>inglés</a:t>
                </a:r>
                <a:endParaRPr lang="en-US" spc="-130" dirty="0">
                  <a:latin typeface="Arial" charset="0"/>
                </a:endParaRPr>
              </a:p>
            </p:txBody>
          </p:sp>
        </p:grpSp>
      </p:grpSp>
      <p:sp>
        <p:nvSpPr>
          <p:cNvPr id="63" name="Right Arrow 62"/>
          <p:cNvSpPr/>
          <p:nvPr/>
        </p:nvSpPr>
        <p:spPr>
          <a:xfrm>
            <a:off x="4887913" y="4724400"/>
            <a:ext cx="3689350" cy="504825"/>
          </a:xfrm>
          <a:prstGeom prst="rightArrow">
            <a:avLst>
              <a:gd name="adj1" fmla="val 100000"/>
              <a:gd name="adj2"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lumMod val="95000"/>
                    <a:lumOff val="5000"/>
                  </a:schemeClr>
                </a:solidFill>
              </a:rPr>
              <a:t>Validación</a:t>
            </a:r>
            <a:endParaRPr 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7" grpId="0" animBg="1"/>
      <p:bldP spid="6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noAutofit/>
          </a:bodyPr>
          <a:lstStyle/>
          <a:p>
            <a:pPr>
              <a:defRPr/>
            </a:pPr>
            <a:r>
              <a:rPr lang="es-MX" sz="3600" dirty="0" smtClean="0"/>
              <a:t>Productos</a:t>
            </a:r>
            <a:endParaRPr lang="es-MX" sz="3600" dirty="0"/>
          </a:p>
        </p:txBody>
      </p:sp>
      <p:sp>
        <p:nvSpPr>
          <p:cNvPr id="41987" name="Content Placeholder 2"/>
          <p:cNvSpPr>
            <a:spLocks noGrp="1"/>
          </p:cNvSpPr>
          <p:nvPr>
            <p:ph idx="1"/>
          </p:nvPr>
        </p:nvSpPr>
        <p:spPr/>
        <p:txBody>
          <a:bodyPr/>
          <a:lstStyle/>
          <a:p>
            <a:r>
              <a:rPr lang="es-PE" altLang="es-US" sz="3200" smtClean="0">
                <a:latin typeface="Gill Sans MT" panose="020B0502020104020203" pitchFamily="34" charset="0"/>
                <a:cs typeface="Gill Sans MT" panose="020B0502020104020203" pitchFamily="34" charset="0"/>
              </a:rPr>
              <a:t>PDD-CCB en español y en inglés.</a:t>
            </a:r>
          </a:p>
          <a:p>
            <a:r>
              <a:rPr lang="es-PE" altLang="es-US" sz="3200" smtClean="0">
                <a:latin typeface="Gill Sans MT" panose="020B0502020104020203" pitchFamily="34" charset="0"/>
                <a:cs typeface="Gill Sans MT" panose="020B0502020104020203" pitchFamily="34" charset="0"/>
              </a:rPr>
              <a:t>PD-VCS en español y en inglés.</a:t>
            </a:r>
          </a:p>
          <a:p>
            <a:r>
              <a:rPr lang="es-PE" altLang="es-US" sz="3200" smtClean="0">
                <a:latin typeface="Gill Sans MT" panose="020B0502020104020203" pitchFamily="34" charset="0"/>
                <a:cs typeface="Gill Sans MT" panose="020B0502020104020203" pitchFamily="34" charset="0"/>
              </a:rPr>
              <a:t>Estudio de línea de base (modelo, tablas excel, informe técnico).</a:t>
            </a:r>
          </a:p>
          <a:p>
            <a:r>
              <a:rPr lang="es-PE" altLang="es-US" sz="3200" smtClean="0">
                <a:latin typeface="Gill Sans MT" panose="020B0502020104020203" pitchFamily="34" charset="0"/>
                <a:cs typeface="Gill Sans MT" panose="020B0502020104020203" pitchFamily="34" charset="0"/>
              </a:rPr>
              <a:t>Presentaciones en reuniones y talleres.</a:t>
            </a:r>
          </a:p>
          <a:p>
            <a:r>
              <a:rPr lang="es-PE" altLang="es-US" sz="3200" smtClean="0">
                <a:latin typeface="Gill Sans MT" panose="020B0502020104020203" pitchFamily="34" charset="0"/>
                <a:cs typeface="Gill Sans MT" panose="020B0502020104020203" pitchFamily="34" charset="0"/>
              </a:rPr>
              <a:t>Comentarios al SPV.</a:t>
            </a:r>
          </a:p>
          <a:p>
            <a:r>
              <a:rPr lang="es-PE" altLang="es-US" sz="3200" smtClean="0">
                <a:latin typeface="Gill Sans MT" panose="020B0502020104020203" pitchFamily="34" charset="0"/>
                <a:cs typeface="Gill Sans MT" panose="020B0502020104020203" pitchFamily="34" charset="0"/>
              </a:rPr>
              <a:t>Respuestas a pedidos de corrección y aclaración del verificador VCS.</a:t>
            </a:r>
          </a:p>
          <a:p>
            <a:endParaRPr lang="es-PE" altLang="es-US" sz="3200" smtClean="0">
              <a:latin typeface="Gill Sans MT" panose="020B0502020104020203" pitchFamily="34" charset="0"/>
              <a:cs typeface="Gill Sans MT" panose="020B0502020104020203" pitchFamily="34" charset="0"/>
            </a:endParaRPr>
          </a:p>
          <a:p>
            <a:endParaRPr lang="es-PE" altLang="es-US" sz="3200" smtClean="0">
              <a:latin typeface="Gill Sans MT" panose="020B0502020104020203" pitchFamily="34" charset="0"/>
              <a:cs typeface="Gill Sans MT" panose="020B0502020104020203" pitchFamily="34" charset="0"/>
            </a:endParaRPr>
          </a:p>
          <a:p>
            <a:endParaRPr lang="es-PE" altLang="es-US" sz="3200" smtClean="0">
              <a:latin typeface="Gill Sans MT" panose="020B0502020104020203" pitchFamily="34" charset="0"/>
              <a:cs typeface="Gill Sans MT" panose="020B0502020104020203" pitchFamily="34" charset="0"/>
            </a:endParaRPr>
          </a:p>
          <a:p>
            <a:endParaRPr lang="es-PE" altLang="es-US" sz="3200" smtClean="0">
              <a:latin typeface="Gill Sans MT" panose="020B0502020104020203" pitchFamily="34" charset="0"/>
              <a:cs typeface="Gill Sans MT" panose="020B0502020104020203" pitchFamily="34" charset="0"/>
            </a:endParaRPr>
          </a:p>
          <a:p>
            <a:endParaRPr lang="es-PE" altLang="es-US" sz="3200" smtClean="0">
              <a:latin typeface="Gill Sans MT" panose="020B0502020104020203" pitchFamily="34" charset="0"/>
              <a:cs typeface="Gill Sans MT" panose="020B0502020104020203"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1563" cy="501650"/>
          </a:xfrm>
          <a:prstGeom prst="rect">
            <a:avLst/>
          </a:prstGeom>
          <a:gradFill rotWithShape="1">
            <a:gsLst>
              <a:gs pos="0">
                <a:srgbClr val="42771E"/>
              </a:gs>
              <a:gs pos="50000">
                <a:srgbClr val="62AC30"/>
              </a:gs>
              <a:gs pos="100000">
                <a:srgbClr val="76CE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1042988" y="-90488"/>
            <a:ext cx="7413625" cy="1143001"/>
          </a:xfrm>
        </p:spPr>
        <p:txBody>
          <a:bodyPr/>
          <a:lstStyle/>
          <a:p>
            <a:pPr>
              <a:defRPr/>
            </a:pPr>
            <a:r>
              <a:rPr lang="es-ES" sz="4000" b="1" smtClean="0">
                <a:solidFill>
                  <a:srgbClr val="4E812F"/>
                </a:solidFill>
                <a:latin typeface="Trebuchet MS" pitchFamily="34" charset="0"/>
              </a:rPr>
              <a:t>Area del Proyecto</a:t>
            </a:r>
          </a:p>
        </p:txBody>
      </p:sp>
      <p:pic>
        <p:nvPicPr>
          <p:cNvPr id="10243" name="Picture 2" descr="conce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00125"/>
            <a:ext cx="9144000" cy="5857875"/>
          </a:xfrm>
        </p:spPr>
      </p:pic>
      <p:grpSp>
        <p:nvGrpSpPr>
          <p:cNvPr id="5" name="4 Forma libre"/>
          <p:cNvGrpSpPr>
            <a:grpSpLocks/>
          </p:cNvGrpSpPr>
          <p:nvPr/>
        </p:nvGrpSpPr>
        <p:grpSpPr bwMode="auto">
          <a:xfrm>
            <a:off x="4065588" y="1066800"/>
            <a:ext cx="1639887" cy="981075"/>
            <a:chOff x="2561" y="672"/>
            <a:chExt cx="1033" cy="618"/>
          </a:xfrm>
        </p:grpSpPr>
        <p:pic>
          <p:nvPicPr>
            <p:cNvPr id="6148" name="4 Forma libr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 y="672"/>
              <a:ext cx="1033" cy="618"/>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582" y="663"/>
              <a:ext cx="98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9" name="8 Forma libre"/>
          <p:cNvGrpSpPr>
            <a:grpSpLocks/>
          </p:cNvGrpSpPr>
          <p:nvPr/>
        </p:nvGrpSpPr>
        <p:grpSpPr bwMode="auto">
          <a:xfrm>
            <a:off x="4164013" y="1700213"/>
            <a:ext cx="1004887" cy="1530350"/>
            <a:chOff x="2623" y="1071"/>
            <a:chExt cx="633" cy="964"/>
          </a:xfrm>
        </p:grpSpPr>
        <p:pic>
          <p:nvPicPr>
            <p:cNvPr id="6151" name="8 Forma libr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 y="1071"/>
              <a:ext cx="633" cy="964"/>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2675" y="1124"/>
              <a:ext cx="529"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0" name="9 Forma libre"/>
          <p:cNvGrpSpPr>
            <a:grpSpLocks/>
          </p:cNvGrpSpPr>
          <p:nvPr/>
        </p:nvGrpSpPr>
        <p:grpSpPr bwMode="auto">
          <a:xfrm>
            <a:off x="4743450" y="1566863"/>
            <a:ext cx="1597025" cy="1511300"/>
            <a:chOff x="2988" y="987"/>
            <a:chExt cx="1006" cy="952"/>
          </a:xfrm>
        </p:grpSpPr>
        <p:pic>
          <p:nvPicPr>
            <p:cNvPr id="6154" name="9 Forma libr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8" y="987"/>
              <a:ext cx="1006" cy="952"/>
            </a:xfrm>
            <a:prstGeom prst="rect">
              <a:avLst/>
            </a:prstGeom>
            <a:noFill/>
            <a:extLst>
              <a:ext uri="{909E8E84-426E-40DD-AFC4-6F175D3DCCD1}">
                <a14:hiddenFill xmlns:a14="http://schemas.microsoft.com/office/drawing/2010/main">
                  <a:solidFill>
                    <a:srgbClr val="FFFFFF"/>
                  </a:solidFill>
                </a14:hiddenFill>
              </a:ext>
            </a:extLst>
          </p:spPr>
        </p:pic>
        <p:sp>
          <p:nvSpPr>
            <p:cNvPr id="6155" name="Text Box 11"/>
            <p:cNvSpPr txBox="1">
              <a:spLocks noChangeArrowheads="1"/>
            </p:cNvSpPr>
            <p:nvPr/>
          </p:nvSpPr>
          <p:spPr bwMode="auto">
            <a:xfrm>
              <a:off x="3057" y="1059"/>
              <a:ext cx="660"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1" name="10 Forma libre"/>
          <p:cNvGrpSpPr>
            <a:grpSpLocks/>
          </p:cNvGrpSpPr>
          <p:nvPr/>
        </p:nvGrpSpPr>
        <p:grpSpPr bwMode="auto">
          <a:xfrm>
            <a:off x="5699125" y="1743075"/>
            <a:ext cx="1463675" cy="1762125"/>
            <a:chOff x="3590" y="1098"/>
            <a:chExt cx="922" cy="1110"/>
          </a:xfrm>
        </p:grpSpPr>
        <p:pic>
          <p:nvPicPr>
            <p:cNvPr id="6157" name="10 Forma libr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0" y="1098"/>
              <a:ext cx="922" cy="1110"/>
            </a:xfrm>
            <a:prstGeom prst="rect">
              <a:avLst/>
            </a:prstGeom>
            <a:noFill/>
            <a:extLst>
              <a:ext uri="{909E8E84-426E-40DD-AFC4-6F175D3DCCD1}">
                <a14:hiddenFill xmlns:a14="http://schemas.microsoft.com/office/drawing/2010/main">
                  <a:solidFill>
                    <a:srgbClr val="FFFFFF"/>
                  </a:solidFill>
                </a14:hiddenFill>
              </a:ext>
            </a:extLst>
          </p:spPr>
        </p:pic>
        <p:sp>
          <p:nvSpPr>
            <p:cNvPr id="6158" name="Text Box 14"/>
            <p:cNvSpPr txBox="1">
              <a:spLocks noChangeArrowheads="1"/>
            </p:cNvSpPr>
            <p:nvPr/>
          </p:nvSpPr>
          <p:spPr bwMode="auto">
            <a:xfrm>
              <a:off x="3620" y="1122"/>
              <a:ext cx="687"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3" name="12 Forma libre"/>
          <p:cNvGrpSpPr>
            <a:grpSpLocks/>
          </p:cNvGrpSpPr>
          <p:nvPr/>
        </p:nvGrpSpPr>
        <p:grpSpPr bwMode="auto">
          <a:xfrm>
            <a:off x="6638925" y="1639888"/>
            <a:ext cx="1541463" cy="1895475"/>
            <a:chOff x="4182" y="1033"/>
            <a:chExt cx="971" cy="1194"/>
          </a:xfrm>
        </p:grpSpPr>
        <p:pic>
          <p:nvPicPr>
            <p:cNvPr id="6160" name="12 Forma libr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2" y="1033"/>
              <a:ext cx="971" cy="1194"/>
            </a:xfrm>
            <a:prstGeom prst="rect">
              <a:avLst/>
            </a:prstGeom>
            <a:noFill/>
            <a:extLst>
              <a:ext uri="{909E8E84-426E-40DD-AFC4-6F175D3DCCD1}">
                <a14:hiddenFill xmlns:a14="http://schemas.microsoft.com/office/drawing/2010/main">
                  <a:solidFill>
                    <a:srgbClr val="FFFFFF"/>
                  </a:solidFill>
                </a14:hiddenFill>
              </a:ext>
            </a:extLst>
          </p:spPr>
        </p:pic>
        <p:sp>
          <p:nvSpPr>
            <p:cNvPr id="6161" name="Text Box 17"/>
            <p:cNvSpPr txBox="1">
              <a:spLocks noChangeArrowheads="1"/>
            </p:cNvSpPr>
            <p:nvPr/>
          </p:nvSpPr>
          <p:spPr bwMode="auto">
            <a:xfrm>
              <a:off x="4248" y="1099"/>
              <a:ext cx="636"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5" name="14 Forma libre"/>
          <p:cNvGrpSpPr>
            <a:grpSpLocks/>
          </p:cNvGrpSpPr>
          <p:nvPr/>
        </p:nvGrpSpPr>
        <p:grpSpPr bwMode="auto">
          <a:xfrm>
            <a:off x="7613650" y="1895475"/>
            <a:ext cx="1268413" cy="2322513"/>
            <a:chOff x="4796" y="1194"/>
            <a:chExt cx="799" cy="1463"/>
          </a:xfrm>
        </p:grpSpPr>
        <p:pic>
          <p:nvPicPr>
            <p:cNvPr id="6163" name="14 Forma libr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6" y="1194"/>
              <a:ext cx="799" cy="1463"/>
            </a:xfrm>
            <a:prstGeom prst="rect">
              <a:avLst/>
            </a:prstGeom>
            <a:noFill/>
            <a:extLst>
              <a:ext uri="{909E8E84-426E-40DD-AFC4-6F175D3DCCD1}">
                <a14:hiddenFill xmlns:a14="http://schemas.microsoft.com/office/drawing/2010/main">
                  <a:solidFill>
                    <a:srgbClr val="FFFFFF"/>
                  </a:solidFill>
                </a14:hiddenFill>
              </a:ext>
            </a:extLst>
          </p:spPr>
        </p:pic>
        <p:sp>
          <p:nvSpPr>
            <p:cNvPr id="6164" name="Text Box 20"/>
            <p:cNvSpPr txBox="1">
              <a:spLocks noChangeArrowheads="1"/>
            </p:cNvSpPr>
            <p:nvPr/>
          </p:nvSpPr>
          <p:spPr bwMode="auto">
            <a:xfrm>
              <a:off x="4865" y="1258"/>
              <a:ext cx="462"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6" name="15 Forma libre"/>
          <p:cNvGrpSpPr>
            <a:grpSpLocks/>
          </p:cNvGrpSpPr>
          <p:nvPr/>
        </p:nvGrpSpPr>
        <p:grpSpPr bwMode="auto">
          <a:xfrm>
            <a:off x="8388350" y="1920875"/>
            <a:ext cx="835025" cy="1236663"/>
            <a:chOff x="5284" y="1210"/>
            <a:chExt cx="526" cy="779"/>
          </a:xfrm>
        </p:grpSpPr>
        <p:pic>
          <p:nvPicPr>
            <p:cNvPr id="6166" name="15 Forma libr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4" y="1210"/>
              <a:ext cx="526" cy="779"/>
            </a:xfrm>
            <a:prstGeom prst="rect">
              <a:avLst/>
            </a:prstGeom>
            <a:noFill/>
            <a:extLst>
              <a:ext uri="{909E8E84-426E-40DD-AFC4-6F175D3DCCD1}">
                <a14:hiddenFill xmlns:a14="http://schemas.microsoft.com/office/drawing/2010/main">
                  <a:solidFill>
                    <a:srgbClr val="FFFFFF"/>
                  </a:solidFill>
                </a14:hiddenFill>
              </a:ext>
            </a:extLst>
          </p:spPr>
        </p:pic>
        <p:sp>
          <p:nvSpPr>
            <p:cNvPr id="6167" name="Text Box 23"/>
            <p:cNvSpPr txBox="1">
              <a:spLocks noChangeArrowheads="1"/>
            </p:cNvSpPr>
            <p:nvPr/>
          </p:nvSpPr>
          <p:spPr bwMode="auto">
            <a:xfrm>
              <a:off x="5354" y="1278"/>
              <a:ext cx="1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latin typeface="Gill Sans MT" panose="020B0502020104020203" pitchFamily="34" charset="0"/>
              </a:endParaRPr>
            </a:p>
          </p:txBody>
        </p:sp>
      </p:grpSp>
      <p:grpSp>
        <p:nvGrpSpPr>
          <p:cNvPr id="17" name="16 Forma libre"/>
          <p:cNvGrpSpPr>
            <a:grpSpLocks/>
          </p:cNvGrpSpPr>
          <p:nvPr/>
        </p:nvGrpSpPr>
        <p:grpSpPr bwMode="auto">
          <a:xfrm>
            <a:off x="7943850" y="1670050"/>
            <a:ext cx="1296988" cy="1109663"/>
            <a:chOff x="5004" y="1052"/>
            <a:chExt cx="817" cy="699"/>
          </a:xfrm>
        </p:grpSpPr>
        <p:pic>
          <p:nvPicPr>
            <p:cNvPr id="6169" name="16 Forma libr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 y="1052"/>
              <a:ext cx="817" cy="699"/>
            </a:xfrm>
            <a:prstGeom prst="rect">
              <a:avLst/>
            </a:prstGeom>
            <a:noFill/>
            <a:extLst>
              <a:ext uri="{909E8E84-426E-40DD-AFC4-6F175D3DCCD1}">
                <a14:hiddenFill xmlns:a14="http://schemas.microsoft.com/office/drawing/2010/main">
                  <a:solidFill>
                    <a:srgbClr val="FFFFFF"/>
                  </a:solidFill>
                </a14:hiddenFill>
              </a:ext>
            </a:extLst>
          </p:spPr>
        </p:pic>
        <p:sp>
          <p:nvSpPr>
            <p:cNvPr id="6170" name="Text Box 26"/>
            <p:cNvSpPr txBox="1">
              <a:spLocks noChangeArrowheads="1"/>
            </p:cNvSpPr>
            <p:nvPr/>
          </p:nvSpPr>
          <p:spPr bwMode="auto">
            <a:xfrm>
              <a:off x="5063" y="1121"/>
              <a:ext cx="491"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8" name="17 Forma libre"/>
          <p:cNvGrpSpPr>
            <a:grpSpLocks/>
          </p:cNvGrpSpPr>
          <p:nvPr/>
        </p:nvGrpSpPr>
        <p:grpSpPr bwMode="auto">
          <a:xfrm>
            <a:off x="7894638" y="2219325"/>
            <a:ext cx="1230312" cy="1341438"/>
            <a:chOff x="4973" y="1398"/>
            <a:chExt cx="775" cy="845"/>
          </a:xfrm>
        </p:grpSpPr>
        <p:pic>
          <p:nvPicPr>
            <p:cNvPr id="6172" name="17 Forma libr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3" y="1398"/>
              <a:ext cx="775" cy="845"/>
            </a:xfrm>
            <a:prstGeom prst="rect">
              <a:avLst/>
            </a:prstGeom>
            <a:noFill/>
            <a:extLst>
              <a:ext uri="{909E8E84-426E-40DD-AFC4-6F175D3DCCD1}">
                <a14:hiddenFill xmlns:a14="http://schemas.microsoft.com/office/drawing/2010/main">
                  <a:solidFill>
                    <a:srgbClr val="FFFFFF"/>
                  </a:solidFill>
                </a14:hiddenFill>
              </a:ext>
            </a:extLst>
          </p:spPr>
        </p:pic>
        <p:sp>
          <p:nvSpPr>
            <p:cNvPr id="6173" name="Text Box 29"/>
            <p:cNvSpPr txBox="1">
              <a:spLocks noChangeArrowheads="1"/>
            </p:cNvSpPr>
            <p:nvPr/>
          </p:nvSpPr>
          <p:spPr bwMode="auto">
            <a:xfrm>
              <a:off x="5047" y="1466"/>
              <a:ext cx="42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grpSp>
        <p:nvGrpSpPr>
          <p:cNvPr id="19" name="18 Forma libre"/>
          <p:cNvGrpSpPr>
            <a:grpSpLocks/>
          </p:cNvGrpSpPr>
          <p:nvPr/>
        </p:nvGrpSpPr>
        <p:grpSpPr bwMode="auto">
          <a:xfrm>
            <a:off x="8107363" y="2493963"/>
            <a:ext cx="1128712" cy="1822450"/>
            <a:chOff x="5107" y="1571"/>
            <a:chExt cx="711" cy="1148"/>
          </a:xfrm>
        </p:grpSpPr>
        <p:pic>
          <p:nvPicPr>
            <p:cNvPr id="6175" name="18 Forma libr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7" y="1571"/>
              <a:ext cx="711" cy="1148"/>
            </a:xfrm>
            <a:prstGeom prst="rect">
              <a:avLst/>
            </a:prstGeom>
            <a:noFill/>
            <a:extLst>
              <a:ext uri="{909E8E84-426E-40DD-AFC4-6F175D3DCCD1}">
                <a14:hiddenFill xmlns:a14="http://schemas.microsoft.com/office/drawing/2010/main">
                  <a:solidFill>
                    <a:srgbClr val="FFFFFF"/>
                  </a:solidFill>
                </a14:hiddenFill>
              </a:ext>
            </a:extLst>
          </p:spPr>
        </p:pic>
        <p:sp>
          <p:nvSpPr>
            <p:cNvPr id="6176" name="Text Box 32"/>
            <p:cNvSpPr txBox="1">
              <a:spLocks noChangeArrowheads="1"/>
            </p:cNvSpPr>
            <p:nvPr/>
          </p:nvSpPr>
          <p:spPr bwMode="auto">
            <a:xfrm>
              <a:off x="5176" y="1641"/>
              <a:ext cx="37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endParaRPr lang="es-ES" altLang="es-US"/>
            </a:p>
          </p:txBody>
        </p:sp>
      </p:grpSp>
      <p:sp>
        <p:nvSpPr>
          <p:cNvPr id="30" name="32 Forma libre"/>
          <p:cNvSpPr>
            <a:spLocks/>
          </p:cNvSpPr>
          <p:nvPr/>
        </p:nvSpPr>
        <p:spPr bwMode="auto">
          <a:xfrm>
            <a:off x="3967163" y="1125538"/>
            <a:ext cx="4852987" cy="2808287"/>
          </a:xfrm>
          <a:custGeom>
            <a:avLst/>
            <a:gdLst>
              <a:gd name="T0" fmla="*/ 142774 w 4061960"/>
              <a:gd name="T1" fmla="*/ 0 h 2339439"/>
              <a:gd name="T2" fmla="*/ 142774 w 4061960"/>
              <a:gd name="T3" fmla="*/ 0 h 2339439"/>
              <a:gd name="T4" fmla="*/ 163022 w 4061960"/>
              <a:gd name="T5" fmla="*/ 180087 h 2339439"/>
              <a:gd name="T6" fmla="*/ 183273 w 4061960"/>
              <a:gd name="T7" fmla="*/ 560269 h 2339439"/>
              <a:gd name="T8" fmla="*/ 203524 w 4061960"/>
              <a:gd name="T9" fmla="*/ 620299 h 2339439"/>
              <a:gd name="T10" fmla="*/ 244023 w 4061960"/>
              <a:gd name="T11" fmla="*/ 760365 h 2339439"/>
              <a:gd name="T12" fmla="*/ 223772 w 4061960"/>
              <a:gd name="T13" fmla="*/ 1160559 h 2339439"/>
              <a:gd name="T14" fmla="*/ 142774 w 4061960"/>
              <a:gd name="T15" fmla="*/ 1160559 h 2339439"/>
              <a:gd name="T16" fmla="*/ 245557 w 4061960"/>
              <a:gd name="T17" fmla="*/ 1556013 h 2339439"/>
              <a:gd name="T18" fmla="*/ 39989 w 4061960"/>
              <a:gd name="T19" fmla="*/ 2800822 h 2339439"/>
              <a:gd name="T20" fmla="*/ 1803280 w 4061960"/>
              <a:gd name="T21" fmla="*/ 2981433 h 2339439"/>
              <a:gd name="T22" fmla="*/ 1884282 w 4061960"/>
              <a:gd name="T23" fmla="*/ 3121502 h 2339439"/>
              <a:gd name="T24" fmla="*/ 2289282 w 4061960"/>
              <a:gd name="T25" fmla="*/ 3021453 h 2339439"/>
              <a:gd name="T26" fmla="*/ 2633535 w 4061960"/>
              <a:gd name="T27" fmla="*/ 3301587 h 2339439"/>
              <a:gd name="T28" fmla="*/ 2917957 w 4061960"/>
              <a:gd name="T29" fmla="*/ 3215757 h 2339439"/>
              <a:gd name="T30" fmla="*/ 2917957 w 4061960"/>
              <a:gd name="T31" fmla="*/ 2697087 h 2339439"/>
              <a:gd name="T32" fmla="*/ 5063542 w 4061960"/>
              <a:gd name="T33" fmla="*/ 2821357 h 2339439"/>
              <a:gd name="T34" fmla="*/ 5023044 w 4061960"/>
              <a:gd name="T35" fmla="*/ 3321597 h 2339439"/>
              <a:gd name="T36" fmla="*/ 5225544 w 4061960"/>
              <a:gd name="T37" fmla="*/ 3621744 h 2339439"/>
              <a:gd name="T38" fmla="*/ 5468542 w 4061960"/>
              <a:gd name="T39" fmla="*/ 3561715 h 2339439"/>
              <a:gd name="T40" fmla="*/ 5691298 w 4061960"/>
              <a:gd name="T41" fmla="*/ 3561715 h 2339439"/>
              <a:gd name="T42" fmla="*/ 5853296 w 4061960"/>
              <a:gd name="T43" fmla="*/ 3561715 h 2339439"/>
              <a:gd name="T44" fmla="*/ 6055798 w 4061960"/>
              <a:gd name="T45" fmla="*/ 3761807 h 2339439"/>
              <a:gd name="T46" fmla="*/ 6359550 w 4061960"/>
              <a:gd name="T47" fmla="*/ 3941896 h 2339439"/>
              <a:gd name="T48" fmla="*/ 6886050 w 4061960"/>
              <a:gd name="T49" fmla="*/ 3621744 h 2339439"/>
              <a:gd name="T50" fmla="*/ 6926548 w 4061960"/>
              <a:gd name="T51" fmla="*/ 940452 h 2339439"/>
              <a:gd name="T52" fmla="*/ 2269033 w 4061960"/>
              <a:gd name="T53" fmla="*/ 880423 h 2339439"/>
              <a:gd name="T54" fmla="*/ 2301250 w 4061960"/>
              <a:gd name="T55" fmla="*/ 0 h 2339439"/>
              <a:gd name="T56" fmla="*/ 142774 w 4061960"/>
              <a:gd name="T57" fmla="*/ 0 h 23394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61960"/>
              <a:gd name="T88" fmla="*/ 0 h 2339439"/>
              <a:gd name="T89" fmla="*/ 4061960 w 4061960"/>
              <a:gd name="T90" fmla="*/ 2339439 h 23394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61960" h="2339439">
                <a:moveTo>
                  <a:pt x="83727" y="0"/>
                </a:moveTo>
                <a:lnTo>
                  <a:pt x="83727" y="0"/>
                </a:lnTo>
                <a:cubicBezTo>
                  <a:pt x="87685" y="35626"/>
                  <a:pt x="93048" y="71124"/>
                  <a:pt x="95602" y="106878"/>
                </a:cubicBezTo>
                <a:cubicBezTo>
                  <a:pt x="100968" y="182001"/>
                  <a:pt x="100658" y="257504"/>
                  <a:pt x="107477" y="332509"/>
                </a:cubicBezTo>
                <a:cubicBezTo>
                  <a:pt x="108610" y="344975"/>
                  <a:pt x="115914" y="356099"/>
                  <a:pt x="119353" y="368135"/>
                </a:cubicBezTo>
                <a:cubicBezTo>
                  <a:pt x="149184" y="472540"/>
                  <a:pt x="114624" y="365823"/>
                  <a:pt x="143103" y="451262"/>
                </a:cubicBezTo>
                <a:cubicBezTo>
                  <a:pt x="139145" y="530431"/>
                  <a:pt x="145408" y="610780"/>
                  <a:pt x="131228" y="688769"/>
                </a:cubicBezTo>
                <a:cubicBezTo>
                  <a:pt x="115943" y="772839"/>
                  <a:pt x="84803" y="690921"/>
                  <a:pt x="83727" y="688769"/>
                </a:cubicBezTo>
                <a:lnTo>
                  <a:pt x="144003" y="923463"/>
                </a:lnTo>
                <a:cubicBezTo>
                  <a:pt x="86124" y="1192338"/>
                  <a:pt x="0" y="1411914"/>
                  <a:pt x="23451" y="1662233"/>
                </a:cubicBezTo>
                <a:lnTo>
                  <a:pt x="1057503" y="1769423"/>
                </a:lnTo>
                <a:lnTo>
                  <a:pt x="1105005" y="1852551"/>
                </a:lnTo>
                <a:lnTo>
                  <a:pt x="1342511" y="1793174"/>
                </a:lnTo>
                <a:lnTo>
                  <a:pt x="1544392" y="1959429"/>
                </a:lnTo>
                <a:lnTo>
                  <a:pt x="1711187" y="1908490"/>
                </a:lnTo>
                <a:lnTo>
                  <a:pt x="1711187" y="1600669"/>
                </a:lnTo>
                <a:lnTo>
                  <a:pt x="2969431" y="1674421"/>
                </a:lnTo>
                <a:lnTo>
                  <a:pt x="2945680" y="1971304"/>
                </a:lnTo>
                <a:lnTo>
                  <a:pt x="3064433" y="2149434"/>
                </a:lnTo>
                <a:lnTo>
                  <a:pt x="3206937" y="2113808"/>
                </a:lnTo>
                <a:lnTo>
                  <a:pt x="3337566" y="2113808"/>
                </a:lnTo>
                <a:lnTo>
                  <a:pt x="3432568" y="2113808"/>
                </a:lnTo>
                <a:lnTo>
                  <a:pt x="3551322" y="2232561"/>
                </a:lnTo>
                <a:lnTo>
                  <a:pt x="3729451" y="2339439"/>
                </a:lnTo>
                <a:lnTo>
                  <a:pt x="4038210" y="2149434"/>
                </a:lnTo>
                <a:lnTo>
                  <a:pt x="4061960" y="558140"/>
                </a:lnTo>
                <a:lnTo>
                  <a:pt x="1330636" y="522514"/>
                </a:lnTo>
                <a:lnTo>
                  <a:pt x="1349529" y="0"/>
                </a:lnTo>
                <a:lnTo>
                  <a:pt x="83727" y="0"/>
                </a:lnTo>
                <a:close/>
              </a:path>
            </a:pathLst>
          </a:custGeom>
          <a:solidFill>
            <a:srgbClr val="00B050"/>
          </a:solidFill>
          <a:ln w="38100" cap="flat" cmpd="sng" algn="ctr">
            <a:solidFill>
              <a:srgbClr val="FF0000"/>
            </a:solidFill>
            <a:prstDash val="solid"/>
            <a:round/>
            <a:headEnd type="none" w="med" len="med"/>
            <a:tailEnd type="none" w="med" len="med"/>
          </a:ln>
        </p:spPr>
        <p:txBody>
          <a:bodyPr/>
          <a:lstStyle/>
          <a:p>
            <a:endParaRPr lang="es-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3000" fill="hold"/>
                                        <p:tgtEl>
                                          <p:spTgt spid="10"/>
                                        </p:tgtEl>
                                        <p:attrNameLst>
                                          <p:attrName>ppt_w</p:attrName>
                                        </p:attrNameLst>
                                      </p:cBhvr>
                                      <p:tavLst>
                                        <p:tav tm="0">
                                          <p:val>
                                            <p:fltVal val="0"/>
                                          </p:val>
                                        </p:tav>
                                        <p:tav tm="100000">
                                          <p:val>
                                            <p:strVal val="#ppt_w"/>
                                          </p:val>
                                        </p:tav>
                                      </p:tavLst>
                                    </p:anim>
                                    <p:anim calcmode="lin" valueType="num">
                                      <p:cBhvr>
                                        <p:cTn id="13" dur="3000" fill="hold"/>
                                        <p:tgtEl>
                                          <p:spTgt spid="10"/>
                                        </p:tgtEl>
                                        <p:attrNameLst>
                                          <p:attrName>ppt_h</p:attrName>
                                        </p:attrNameLst>
                                      </p:cBhvr>
                                      <p:tavLst>
                                        <p:tav tm="0">
                                          <p:val>
                                            <p:fltVal val="0"/>
                                          </p:val>
                                        </p:tav>
                                        <p:tav tm="100000">
                                          <p:val>
                                            <p:strVal val="#ppt_h"/>
                                          </p:val>
                                        </p:tav>
                                      </p:tavLst>
                                    </p:anim>
                                    <p:animEffect transition="in" filter="fade">
                                      <p:cBhvr>
                                        <p:cTn id="14" dur="30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0" fill="hold"/>
                                        <p:tgtEl>
                                          <p:spTgt spid="13"/>
                                        </p:tgtEl>
                                        <p:attrNameLst>
                                          <p:attrName>ppt_w</p:attrName>
                                        </p:attrNameLst>
                                      </p:cBhvr>
                                      <p:tavLst>
                                        <p:tav tm="0">
                                          <p:val>
                                            <p:fltVal val="0"/>
                                          </p:val>
                                        </p:tav>
                                        <p:tav tm="100000">
                                          <p:val>
                                            <p:strVal val="#ppt_w"/>
                                          </p:val>
                                        </p:tav>
                                      </p:tavLst>
                                    </p:anim>
                                    <p:anim calcmode="lin" valueType="num">
                                      <p:cBhvr>
                                        <p:cTn id="18" dur="3000" fill="hold"/>
                                        <p:tgtEl>
                                          <p:spTgt spid="13"/>
                                        </p:tgtEl>
                                        <p:attrNameLst>
                                          <p:attrName>ppt_h</p:attrName>
                                        </p:attrNameLst>
                                      </p:cBhvr>
                                      <p:tavLst>
                                        <p:tav tm="0">
                                          <p:val>
                                            <p:fltVal val="0"/>
                                          </p:val>
                                        </p:tav>
                                        <p:tav tm="100000">
                                          <p:val>
                                            <p:strVal val="#ppt_h"/>
                                          </p:val>
                                        </p:tav>
                                      </p:tavLst>
                                    </p:anim>
                                    <p:animEffect transition="in" filter="fade">
                                      <p:cBhvr>
                                        <p:cTn id="19" dur="3000"/>
                                        <p:tgtEl>
                                          <p:spTgt spid="13"/>
                                        </p:tgtEl>
                                      </p:cBhvr>
                                    </p:animEffect>
                                  </p:childTnLst>
                                </p:cTn>
                              </p:par>
                              <p:par>
                                <p:cTn id="20" presetID="53"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3000" fill="hold"/>
                                        <p:tgtEl>
                                          <p:spTgt spid="15"/>
                                        </p:tgtEl>
                                        <p:attrNameLst>
                                          <p:attrName>ppt_w</p:attrName>
                                        </p:attrNameLst>
                                      </p:cBhvr>
                                      <p:tavLst>
                                        <p:tav tm="0">
                                          <p:val>
                                            <p:fltVal val="0"/>
                                          </p:val>
                                        </p:tav>
                                        <p:tav tm="100000">
                                          <p:val>
                                            <p:strVal val="#ppt_w"/>
                                          </p:val>
                                        </p:tav>
                                      </p:tavLst>
                                    </p:anim>
                                    <p:anim calcmode="lin" valueType="num">
                                      <p:cBhvr>
                                        <p:cTn id="23" dur="3000" fill="hold"/>
                                        <p:tgtEl>
                                          <p:spTgt spid="15"/>
                                        </p:tgtEl>
                                        <p:attrNameLst>
                                          <p:attrName>ppt_h</p:attrName>
                                        </p:attrNameLst>
                                      </p:cBhvr>
                                      <p:tavLst>
                                        <p:tav tm="0">
                                          <p:val>
                                            <p:fltVal val="0"/>
                                          </p:val>
                                        </p:tav>
                                        <p:tav tm="100000">
                                          <p:val>
                                            <p:strVal val="#ppt_h"/>
                                          </p:val>
                                        </p:tav>
                                      </p:tavLst>
                                    </p:anim>
                                    <p:animEffect transition="in" filter="fade">
                                      <p:cBhvr>
                                        <p:cTn id="24" dur="3000"/>
                                        <p:tgtEl>
                                          <p:spTgt spid="15"/>
                                        </p:tgtEl>
                                      </p:cBhvr>
                                    </p:animEffect>
                                  </p:childTnLst>
                                </p:cTn>
                              </p:par>
                              <p:par>
                                <p:cTn id="25" presetID="53"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3000" fill="hold"/>
                                        <p:tgtEl>
                                          <p:spTgt spid="17"/>
                                        </p:tgtEl>
                                        <p:attrNameLst>
                                          <p:attrName>ppt_w</p:attrName>
                                        </p:attrNameLst>
                                      </p:cBhvr>
                                      <p:tavLst>
                                        <p:tav tm="0">
                                          <p:val>
                                            <p:fltVal val="0"/>
                                          </p:val>
                                        </p:tav>
                                        <p:tav tm="100000">
                                          <p:val>
                                            <p:strVal val="#ppt_w"/>
                                          </p:val>
                                        </p:tav>
                                      </p:tavLst>
                                    </p:anim>
                                    <p:anim calcmode="lin" valueType="num">
                                      <p:cBhvr>
                                        <p:cTn id="28" dur="3000" fill="hold"/>
                                        <p:tgtEl>
                                          <p:spTgt spid="17"/>
                                        </p:tgtEl>
                                        <p:attrNameLst>
                                          <p:attrName>ppt_h</p:attrName>
                                        </p:attrNameLst>
                                      </p:cBhvr>
                                      <p:tavLst>
                                        <p:tav tm="0">
                                          <p:val>
                                            <p:fltVal val="0"/>
                                          </p:val>
                                        </p:tav>
                                        <p:tav tm="100000">
                                          <p:val>
                                            <p:strVal val="#ppt_h"/>
                                          </p:val>
                                        </p:tav>
                                      </p:tavLst>
                                    </p:anim>
                                    <p:animEffect transition="in" filter="fade">
                                      <p:cBhvr>
                                        <p:cTn id="29" dur="3000"/>
                                        <p:tgtEl>
                                          <p:spTgt spid="17"/>
                                        </p:tgtEl>
                                      </p:cBhvr>
                                    </p:animEffect>
                                  </p:childTnLst>
                                </p:cTn>
                              </p:par>
                              <p:par>
                                <p:cTn id="30" presetID="53"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3000" fill="hold"/>
                                        <p:tgtEl>
                                          <p:spTgt spid="18"/>
                                        </p:tgtEl>
                                        <p:attrNameLst>
                                          <p:attrName>ppt_w</p:attrName>
                                        </p:attrNameLst>
                                      </p:cBhvr>
                                      <p:tavLst>
                                        <p:tav tm="0">
                                          <p:val>
                                            <p:fltVal val="0"/>
                                          </p:val>
                                        </p:tav>
                                        <p:tav tm="100000">
                                          <p:val>
                                            <p:strVal val="#ppt_w"/>
                                          </p:val>
                                        </p:tav>
                                      </p:tavLst>
                                    </p:anim>
                                    <p:anim calcmode="lin" valueType="num">
                                      <p:cBhvr>
                                        <p:cTn id="33" dur="3000" fill="hold"/>
                                        <p:tgtEl>
                                          <p:spTgt spid="18"/>
                                        </p:tgtEl>
                                        <p:attrNameLst>
                                          <p:attrName>ppt_h</p:attrName>
                                        </p:attrNameLst>
                                      </p:cBhvr>
                                      <p:tavLst>
                                        <p:tav tm="0">
                                          <p:val>
                                            <p:fltVal val="0"/>
                                          </p:val>
                                        </p:tav>
                                        <p:tav tm="100000">
                                          <p:val>
                                            <p:strVal val="#ppt_h"/>
                                          </p:val>
                                        </p:tav>
                                      </p:tavLst>
                                    </p:anim>
                                    <p:animEffect transition="in" filter="fade">
                                      <p:cBhvr>
                                        <p:cTn id="34" dur="3000"/>
                                        <p:tgtEl>
                                          <p:spTgt spid="18"/>
                                        </p:tgtEl>
                                      </p:cBhvr>
                                    </p:animEffect>
                                  </p:childTnLst>
                                </p:cTn>
                              </p:par>
                              <p:par>
                                <p:cTn id="35" presetID="53"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3000" fill="hold"/>
                                        <p:tgtEl>
                                          <p:spTgt spid="19"/>
                                        </p:tgtEl>
                                        <p:attrNameLst>
                                          <p:attrName>ppt_w</p:attrName>
                                        </p:attrNameLst>
                                      </p:cBhvr>
                                      <p:tavLst>
                                        <p:tav tm="0">
                                          <p:val>
                                            <p:fltVal val="0"/>
                                          </p:val>
                                        </p:tav>
                                        <p:tav tm="100000">
                                          <p:val>
                                            <p:strVal val="#ppt_w"/>
                                          </p:val>
                                        </p:tav>
                                      </p:tavLst>
                                    </p:anim>
                                    <p:anim calcmode="lin" valueType="num">
                                      <p:cBhvr>
                                        <p:cTn id="38" dur="3000" fill="hold"/>
                                        <p:tgtEl>
                                          <p:spTgt spid="19"/>
                                        </p:tgtEl>
                                        <p:attrNameLst>
                                          <p:attrName>ppt_h</p:attrName>
                                        </p:attrNameLst>
                                      </p:cBhvr>
                                      <p:tavLst>
                                        <p:tav tm="0">
                                          <p:val>
                                            <p:fltVal val="0"/>
                                          </p:val>
                                        </p:tav>
                                        <p:tav tm="100000">
                                          <p:val>
                                            <p:strVal val="#ppt_h"/>
                                          </p:val>
                                        </p:tav>
                                      </p:tavLst>
                                    </p:anim>
                                    <p:animEffect transition="in" filter="fade">
                                      <p:cBhvr>
                                        <p:cTn id="39" dur="3000"/>
                                        <p:tgtEl>
                                          <p:spTgt spid="19"/>
                                        </p:tgtEl>
                                      </p:cBhvr>
                                    </p:animEffect>
                                  </p:childTnLst>
                                </p:cTn>
                              </p:par>
                              <p:par>
                                <p:cTn id="40" presetID="53"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0" fill="hold"/>
                                        <p:tgtEl>
                                          <p:spTgt spid="16"/>
                                        </p:tgtEl>
                                        <p:attrNameLst>
                                          <p:attrName>ppt_w</p:attrName>
                                        </p:attrNameLst>
                                      </p:cBhvr>
                                      <p:tavLst>
                                        <p:tav tm="0">
                                          <p:val>
                                            <p:fltVal val="0"/>
                                          </p:val>
                                        </p:tav>
                                        <p:tav tm="100000">
                                          <p:val>
                                            <p:strVal val="#ppt_w"/>
                                          </p:val>
                                        </p:tav>
                                      </p:tavLst>
                                    </p:anim>
                                    <p:anim calcmode="lin" valueType="num">
                                      <p:cBhvr>
                                        <p:cTn id="43" dur="3000" fill="hold"/>
                                        <p:tgtEl>
                                          <p:spTgt spid="16"/>
                                        </p:tgtEl>
                                        <p:attrNameLst>
                                          <p:attrName>ppt_h</p:attrName>
                                        </p:attrNameLst>
                                      </p:cBhvr>
                                      <p:tavLst>
                                        <p:tav tm="0">
                                          <p:val>
                                            <p:fltVal val="0"/>
                                          </p:val>
                                        </p:tav>
                                        <p:tav tm="100000">
                                          <p:val>
                                            <p:strVal val="#ppt_h"/>
                                          </p:val>
                                        </p:tav>
                                      </p:tavLst>
                                    </p:anim>
                                    <p:animEffect transition="in" filter="fade">
                                      <p:cBhvr>
                                        <p:cTn id="44" dur="3000"/>
                                        <p:tgtEl>
                                          <p:spTgt spid="1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3000" fill="hold"/>
                                        <p:tgtEl>
                                          <p:spTgt spid="5"/>
                                        </p:tgtEl>
                                        <p:attrNameLst>
                                          <p:attrName>ppt_w</p:attrName>
                                        </p:attrNameLst>
                                      </p:cBhvr>
                                      <p:tavLst>
                                        <p:tav tm="0">
                                          <p:val>
                                            <p:fltVal val="0"/>
                                          </p:val>
                                        </p:tav>
                                        <p:tav tm="100000">
                                          <p:val>
                                            <p:strVal val="#ppt_w"/>
                                          </p:val>
                                        </p:tav>
                                      </p:tavLst>
                                    </p:anim>
                                    <p:anim calcmode="lin" valueType="num">
                                      <p:cBhvr>
                                        <p:cTn id="50" dur="3000" fill="hold"/>
                                        <p:tgtEl>
                                          <p:spTgt spid="5"/>
                                        </p:tgtEl>
                                        <p:attrNameLst>
                                          <p:attrName>ppt_h</p:attrName>
                                        </p:attrNameLst>
                                      </p:cBhvr>
                                      <p:tavLst>
                                        <p:tav tm="0">
                                          <p:val>
                                            <p:fltVal val="0"/>
                                          </p:val>
                                        </p:tav>
                                        <p:tav tm="100000">
                                          <p:val>
                                            <p:strVal val="#ppt_h"/>
                                          </p:val>
                                        </p:tav>
                                      </p:tavLst>
                                    </p:anim>
                                    <p:animEffect transition="in" filter="fade">
                                      <p:cBhvr>
                                        <p:cTn id="51" dur="3000"/>
                                        <p:tgtEl>
                                          <p:spTgt spid="5"/>
                                        </p:tgtEl>
                                      </p:cBhvr>
                                    </p:animEffect>
                                  </p:childTnLst>
                                </p:cTn>
                              </p:par>
                              <p:par>
                                <p:cTn id="52" presetID="53"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3000" fill="hold"/>
                                        <p:tgtEl>
                                          <p:spTgt spid="11"/>
                                        </p:tgtEl>
                                        <p:attrNameLst>
                                          <p:attrName>ppt_w</p:attrName>
                                        </p:attrNameLst>
                                      </p:cBhvr>
                                      <p:tavLst>
                                        <p:tav tm="0">
                                          <p:val>
                                            <p:fltVal val="0"/>
                                          </p:val>
                                        </p:tav>
                                        <p:tav tm="100000">
                                          <p:val>
                                            <p:strVal val="#ppt_w"/>
                                          </p:val>
                                        </p:tav>
                                      </p:tavLst>
                                    </p:anim>
                                    <p:anim calcmode="lin" valueType="num">
                                      <p:cBhvr>
                                        <p:cTn id="55" dur="3000" fill="hold"/>
                                        <p:tgtEl>
                                          <p:spTgt spid="11"/>
                                        </p:tgtEl>
                                        <p:attrNameLst>
                                          <p:attrName>ppt_h</p:attrName>
                                        </p:attrNameLst>
                                      </p:cBhvr>
                                      <p:tavLst>
                                        <p:tav tm="0">
                                          <p:val>
                                            <p:fltVal val="0"/>
                                          </p:val>
                                        </p:tav>
                                        <p:tav tm="100000">
                                          <p:val>
                                            <p:strVal val="#ppt_h"/>
                                          </p:val>
                                        </p:tav>
                                      </p:tavLst>
                                    </p:anim>
                                    <p:animEffect transition="in" filter="fade">
                                      <p:cBhvr>
                                        <p:cTn id="56" dur="3000"/>
                                        <p:tgtEl>
                                          <p:spTgt spid="1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ox(in)">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descr="iStock_000005762874.jpg"/>
          <p:cNvPicPr>
            <a:picLocks noChangeAspect="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Rectangle 20"/>
          <p:cNvGrpSpPr>
            <a:grpSpLocks/>
          </p:cNvGrpSpPr>
          <p:nvPr/>
        </p:nvGrpSpPr>
        <p:grpSpPr bwMode="auto">
          <a:xfrm>
            <a:off x="-6350" y="5194300"/>
            <a:ext cx="9156700" cy="1670050"/>
            <a:chOff x="-4" y="3272"/>
            <a:chExt cx="5768" cy="1052"/>
          </a:xfrm>
        </p:grpSpPr>
        <p:pic>
          <p:nvPicPr>
            <p:cNvPr id="43015" name="Rectangl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3272"/>
              <a:ext cx="5768"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3"/>
            <p:cNvSpPr txBox="1">
              <a:spLocks noChangeArrowheads="1"/>
            </p:cNvSpPr>
            <p:nvPr/>
          </p:nvSpPr>
          <p:spPr bwMode="auto">
            <a:xfrm>
              <a:off x="0" y="3275"/>
              <a:ext cx="5760"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GT" altLang="es-US">
                <a:solidFill>
                  <a:srgbClr val="FFFFFF"/>
                </a:solidFill>
                <a:latin typeface="Gill Sans MT" panose="020B0502020104020203" pitchFamily="34" charset="0"/>
              </a:endParaRPr>
            </a:p>
          </p:txBody>
        </p:sp>
      </p:grpSp>
      <p:pic>
        <p:nvPicPr>
          <p:cNvPr id="18" name="Picture 17" descr="RA Logo White.png"/>
          <p:cNvPicPr>
            <a:picLocks noChangeAspect="1"/>
          </p:cNvPicPr>
          <p:nvPr/>
        </p:nvPicPr>
        <p:blipFill>
          <a:blip r:embed="rId5"/>
          <a:stretch>
            <a:fillRect/>
          </a:stretch>
        </p:blipFill>
        <p:spPr>
          <a:xfrm>
            <a:off x="2514600" y="2614613"/>
            <a:ext cx="4114800" cy="1463675"/>
          </a:xfrm>
          <a:prstGeom prst="rect">
            <a:avLst/>
          </a:prstGeom>
          <a:effectLst>
            <a:outerShdw blurRad="76200" dist="76200" dir="2700000">
              <a:srgbClr val="000000"/>
            </a:outerShdw>
          </a:effectLst>
        </p:spPr>
      </p:pic>
      <p:sp>
        <p:nvSpPr>
          <p:cNvPr id="19" name="TextBox 18"/>
          <p:cNvSpPr txBox="1"/>
          <p:nvPr/>
        </p:nvSpPr>
        <p:spPr>
          <a:xfrm>
            <a:off x="0" y="5935663"/>
            <a:ext cx="9144000" cy="488950"/>
          </a:xfrm>
          <a:prstGeom prst="rect">
            <a:avLst/>
          </a:prstGeom>
          <a:noFill/>
          <a:effectLst>
            <a:outerShdw blurRad="38100" dist="38100" dir="2700000">
              <a:schemeClr val="tx1"/>
            </a:outerShdw>
          </a:effectLst>
        </p:spPr>
        <p:txBody>
          <a:bodyPr>
            <a:spAutoFit/>
          </a:bodyPr>
          <a:lstStyle/>
          <a:p>
            <a:pPr algn="ctr">
              <a:defRPr/>
            </a:pPr>
            <a:r>
              <a:rPr lang="en-US" sz="1300">
                <a:solidFill>
                  <a:schemeClr val="bg1"/>
                </a:solidFill>
                <a:latin typeface="Gill Sans MT" pitchFamily="34" charset="0"/>
              </a:rPr>
              <a:t>The Rainforest Alliance works to conserve biodiversity and ensure sustainable livelihoods</a:t>
            </a:r>
            <a:br>
              <a:rPr lang="en-US" sz="1300">
                <a:solidFill>
                  <a:schemeClr val="bg1"/>
                </a:solidFill>
                <a:latin typeface="Gill Sans MT" pitchFamily="34" charset="0"/>
              </a:rPr>
            </a:br>
            <a:r>
              <a:rPr lang="en-US" sz="1300">
                <a:solidFill>
                  <a:schemeClr val="bg1"/>
                </a:solidFill>
                <a:latin typeface="Gill Sans MT" pitchFamily="34" charset="0"/>
              </a:rPr>
              <a:t>by transforming land-use practices, business practices and consumer behavior.</a:t>
            </a:r>
          </a:p>
        </p:txBody>
      </p:sp>
      <p:sp>
        <p:nvSpPr>
          <p:cNvPr id="2" name="TextBox 18"/>
          <p:cNvSpPr txBox="1"/>
          <p:nvPr/>
        </p:nvSpPr>
        <p:spPr>
          <a:xfrm>
            <a:off x="0" y="5321300"/>
            <a:ext cx="9144000" cy="533400"/>
          </a:xfrm>
          <a:prstGeom prst="rect">
            <a:avLst/>
          </a:prstGeom>
          <a:noFill/>
          <a:effectLst>
            <a:outerShdw blurRad="38100" dist="38100" dir="2700000">
              <a:schemeClr val="tx1"/>
            </a:outerShdw>
          </a:effectLst>
        </p:spPr>
        <p:txBody>
          <a:bodyPr>
            <a:spAutoFit/>
          </a:bodyPr>
          <a:lstStyle/>
          <a:p>
            <a:pPr algn="ctr">
              <a:defRPr/>
            </a:pPr>
            <a:r>
              <a:rPr lang="en-US" sz="2900">
                <a:solidFill>
                  <a:schemeClr val="bg1"/>
                </a:solidFill>
                <a:latin typeface="Gill Sans MT" pitchFamily="34" charset="0"/>
              </a:rPr>
              <a:t>www.rainforest-alliance.org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idx="1"/>
          </p:nvPr>
        </p:nvSpPr>
        <p:spPr>
          <a:xfrm>
            <a:off x="330200" y="481013"/>
            <a:ext cx="8356600" cy="5556250"/>
          </a:xfrm>
        </p:spPr>
        <p:txBody>
          <a:bodyPr/>
          <a:lstStyle/>
          <a:p>
            <a:pPr algn="just" eaLnBrk="1" hangingPunct="1">
              <a:buClr>
                <a:srgbClr val="78C445"/>
              </a:buClr>
              <a:buFont typeface="Arial" charset="0"/>
              <a:buChar char="•"/>
              <a:defRPr/>
            </a:pPr>
            <a:endParaRPr lang="es-GT" b="1" dirty="0" smtClean="0">
              <a:solidFill>
                <a:srgbClr val="FF0000"/>
              </a:solidFill>
              <a:latin typeface="Gill Sans MT" pitchFamily="34" charset="0"/>
              <a:cs typeface="Gill Sans MT" pitchFamily="34" charset="0"/>
            </a:endParaRPr>
          </a:p>
          <a:p>
            <a:pPr algn="just" eaLnBrk="1" hangingPunct="1">
              <a:buClr>
                <a:srgbClr val="78C445"/>
              </a:buClr>
              <a:buFont typeface="Arial" charset="0"/>
              <a:buChar char="•"/>
              <a:defRPr/>
            </a:pPr>
            <a:r>
              <a:rPr lang="es-GT" sz="2400" b="1" dirty="0" smtClean="0">
                <a:solidFill>
                  <a:srgbClr val="FF0000"/>
                </a:solidFill>
                <a:latin typeface="Gill Sans MT" pitchFamily="34" charset="0"/>
                <a:cs typeface="Gill Sans MT" pitchFamily="34" charset="0"/>
              </a:rPr>
              <a:t>Aspectos Técnicos</a:t>
            </a:r>
          </a:p>
          <a:p>
            <a:pPr algn="just" eaLnBrk="1" hangingPunct="1">
              <a:buClr>
                <a:srgbClr val="78C445"/>
              </a:buClr>
              <a:buFont typeface="Arial" charset="0"/>
              <a:buChar char="•"/>
              <a:defRPr/>
            </a:pPr>
            <a:endParaRPr lang="es-GT" sz="200" b="1" dirty="0" smtClean="0">
              <a:solidFill>
                <a:srgbClr val="FF0000"/>
              </a:solidFill>
              <a:latin typeface="Gill Sans MT" pitchFamily="34" charset="0"/>
              <a:cs typeface="Gill Sans MT" pitchFamily="34" charset="0"/>
            </a:endParaRPr>
          </a:p>
          <a:p>
            <a:pPr algn="just" eaLnBrk="1" hangingPunct="1">
              <a:buClr>
                <a:srgbClr val="78C445"/>
              </a:buClr>
              <a:buFont typeface="Arial" charset="0"/>
              <a:buChar char="•"/>
              <a:defRPr/>
            </a:pPr>
            <a:r>
              <a:rPr lang="es-GT" b="1" u="sng" dirty="0" smtClean="0">
                <a:latin typeface="Gill Sans MT" pitchFamily="34" charset="0"/>
                <a:cs typeface="Gill Sans MT" pitchFamily="34" charset="0"/>
              </a:rPr>
              <a:t>Proyecto con Concesiones Forestales</a:t>
            </a:r>
          </a:p>
          <a:p>
            <a:pPr lvl="1" algn="just" eaLnBrk="1" hangingPunct="1">
              <a:buFont typeface="Arial" charset="0"/>
              <a:buChar char="–"/>
              <a:defRPr/>
            </a:pPr>
            <a:endParaRPr lang="es-GT" sz="2400" b="1" dirty="0" smtClean="0">
              <a:latin typeface="Gill Sans MT" pitchFamily="34" charset="0"/>
              <a:cs typeface="Gill Sans MT" pitchFamily="34" charset="0"/>
            </a:endParaRPr>
          </a:p>
          <a:p>
            <a:pPr lvl="1" algn="just" eaLnBrk="1" hangingPunct="1">
              <a:buFont typeface="Arial" charset="0"/>
              <a:buChar char="–"/>
              <a:defRPr/>
            </a:pPr>
            <a:r>
              <a:rPr lang="es-GT" sz="2400" b="1" dirty="0" smtClean="0">
                <a:latin typeface="Gill Sans MT" pitchFamily="34" charset="0"/>
                <a:cs typeface="Gill Sans MT" pitchFamily="34" charset="0"/>
              </a:rPr>
              <a:t>PDD (</a:t>
            </a:r>
            <a:r>
              <a:rPr lang="es-GT" sz="2400" b="1" dirty="0" err="1" smtClean="0">
                <a:latin typeface="Gill Sans MT" pitchFamily="34" charset="0"/>
                <a:cs typeface="Gill Sans MT" pitchFamily="34" charset="0"/>
              </a:rPr>
              <a:t>project</a:t>
            </a:r>
            <a:r>
              <a:rPr lang="es-GT" sz="2400" b="1" dirty="0" smtClean="0">
                <a:latin typeface="Gill Sans MT" pitchFamily="34" charset="0"/>
                <a:cs typeface="Gill Sans MT" pitchFamily="34" charset="0"/>
              </a:rPr>
              <a:t> </a:t>
            </a:r>
            <a:r>
              <a:rPr lang="es-GT" sz="2400" b="1" dirty="0" err="1" smtClean="0">
                <a:latin typeface="Gill Sans MT" pitchFamily="34" charset="0"/>
                <a:cs typeface="Gill Sans MT" pitchFamily="34" charset="0"/>
              </a:rPr>
              <a:t>desing</a:t>
            </a:r>
            <a:r>
              <a:rPr lang="es-GT" sz="2400" b="1" dirty="0" smtClean="0">
                <a:latin typeface="Gill Sans MT" pitchFamily="34" charset="0"/>
                <a:cs typeface="Gill Sans MT" pitchFamily="34" charset="0"/>
              </a:rPr>
              <a:t> </a:t>
            </a:r>
            <a:r>
              <a:rPr lang="es-GT" sz="2400" b="1" dirty="0" err="1" smtClean="0">
                <a:latin typeface="Gill Sans MT" pitchFamily="34" charset="0"/>
                <a:cs typeface="Gill Sans MT" pitchFamily="34" charset="0"/>
              </a:rPr>
              <a:t>document</a:t>
            </a:r>
            <a:r>
              <a:rPr lang="es-GT" sz="2400" b="1" dirty="0" smtClean="0">
                <a:latin typeface="Gill Sans MT" pitchFamily="34" charset="0"/>
                <a:cs typeface="Gill Sans MT" pitchFamily="34" charset="0"/>
              </a:rPr>
              <a:t>)</a:t>
            </a:r>
            <a:endParaRPr lang="es-GT" b="1" dirty="0" smtClean="0">
              <a:latin typeface="Gill Sans MT" pitchFamily="34" charset="0"/>
              <a:cs typeface="Gill Sans MT" pitchFamily="34" charset="0"/>
            </a:endParaRPr>
          </a:p>
          <a:p>
            <a:pPr lvl="1" algn="just" eaLnBrk="1" hangingPunct="1">
              <a:buFont typeface="Arial" charset="0"/>
              <a:buChar char="–"/>
              <a:defRPr/>
            </a:pPr>
            <a:r>
              <a:rPr lang="es-GT" sz="2000" b="1" dirty="0" smtClean="0">
                <a:latin typeface="Gill Sans MT" pitchFamily="34" charset="0"/>
                <a:cs typeface="Gill Sans MT" pitchFamily="34" charset="0"/>
              </a:rPr>
              <a:t>Se ha iniciado con el diseño del PDD para VCS Y CCBA</a:t>
            </a:r>
            <a:endParaRPr lang="es-GT" sz="2000" b="1" dirty="0">
              <a:latin typeface="Gill Sans MT" pitchFamily="34" charset="0"/>
              <a:cs typeface="Gill Sans MT" pitchFamily="34" charset="0"/>
            </a:endParaRPr>
          </a:p>
          <a:p>
            <a:pPr lvl="1" algn="just" eaLnBrk="1" hangingPunct="1">
              <a:buFont typeface="Arial" charset="0"/>
              <a:buChar char="–"/>
              <a:defRPr/>
            </a:pPr>
            <a:r>
              <a:rPr lang="es-GT" b="1" dirty="0">
                <a:latin typeface="Gill Sans MT" pitchFamily="34" charset="0"/>
                <a:cs typeface="Gill Sans MT" pitchFamily="34" charset="0"/>
              </a:rPr>
              <a:t>Contratación de gerente nacional</a:t>
            </a:r>
          </a:p>
          <a:p>
            <a:pPr marL="285750" lvl="1" indent="0" algn="just" eaLnBrk="1" hangingPunct="1">
              <a:buFont typeface="Arial" charset="0"/>
              <a:buNone/>
              <a:defRPr/>
            </a:pPr>
            <a:endParaRPr lang="es-GT" b="1" dirty="0" smtClean="0">
              <a:latin typeface="Gill Sans MT" pitchFamily="34" charset="0"/>
              <a:cs typeface="Gill Sans MT" pitchFamily="34" charset="0"/>
            </a:endParaRPr>
          </a:p>
          <a:p>
            <a:pPr lvl="1" algn="just" eaLnBrk="1" hangingPunct="1">
              <a:buFont typeface="Arial" charset="0"/>
              <a:buChar char="–"/>
              <a:defRPr/>
            </a:pPr>
            <a:r>
              <a:rPr lang="es-GT" sz="2400" b="1" dirty="0" smtClean="0">
                <a:latin typeface="Gill Sans MT" pitchFamily="34" charset="0"/>
                <a:cs typeface="Gill Sans MT" pitchFamily="34" charset="0"/>
              </a:rPr>
              <a:t>LINEA DE BASE</a:t>
            </a:r>
          </a:p>
          <a:p>
            <a:pPr lvl="2" algn="just" eaLnBrk="1" hangingPunct="1">
              <a:buFont typeface="Arial" charset="0"/>
              <a:buChar char="•"/>
              <a:defRPr/>
            </a:pPr>
            <a:r>
              <a:rPr lang="es-GT" sz="2000" b="1" dirty="0" smtClean="0">
                <a:latin typeface="Gill Sans MT" pitchFamily="34" charset="0"/>
                <a:cs typeface="Gill Sans MT" pitchFamily="34" charset="0"/>
              </a:rPr>
              <a:t>Se presentó modelo de línea de base, el mismo está prácticamente finalizado, se están haciendo ajustes finales para ciertas áreas  (Tikal, Sierra del Lacandón, </a:t>
            </a:r>
            <a:r>
              <a:rPr lang="es-GT" sz="2000" b="1" dirty="0" err="1" smtClean="0">
                <a:latin typeface="Gill Sans MT" pitchFamily="34" charset="0"/>
                <a:cs typeface="Gill Sans MT" pitchFamily="34" charset="0"/>
              </a:rPr>
              <a:t>Lachuá</a:t>
            </a:r>
            <a:r>
              <a:rPr lang="es-GT" sz="2000" b="1" dirty="0" smtClean="0">
                <a:latin typeface="Gill Sans MT" pitchFamily="34" charset="0"/>
                <a:cs typeface="Gill Sans MT" pitchFamily="34" charset="0"/>
              </a:rPr>
              <a:t>)</a:t>
            </a:r>
          </a:p>
          <a:p>
            <a:pPr lvl="2" algn="just" eaLnBrk="1" hangingPunct="1">
              <a:buFont typeface="Arial" charset="0"/>
              <a:buChar char="•"/>
              <a:defRPr/>
            </a:pPr>
            <a:r>
              <a:rPr lang="es-GT" sz="2000" b="1" dirty="0" smtClean="0">
                <a:latin typeface="Gill Sans MT" pitchFamily="34" charset="0"/>
                <a:cs typeface="Gill Sans MT" pitchFamily="34" charset="0"/>
              </a:rPr>
              <a:t>Esta es la primer línea de base en Latinoamérica elaborada con una metodología VCS, y una de las primeras en el mundo.</a:t>
            </a:r>
          </a:p>
          <a:p>
            <a:pPr marL="625475" lvl="2" indent="0" algn="just" eaLnBrk="1" hangingPunct="1">
              <a:buFont typeface="Arial" charset="0"/>
              <a:buNone/>
              <a:defRPr/>
            </a:pPr>
            <a:endParaRPr lang="es-GT" sz="2000" b="1" dirty="0" smtClean="0">
              <a:latin typeface="Gill Sans MT" pitchFamily="34" charset="0"/>
              <a:cs typeface="Gill Sans MT" pitchFamily="34" charset="0"/>
            </a:endParaRPr>
          </a:p>
        </p:txBody>
      </p:sp>
      <p:sp>
        <p:nvSpPr>
          <p:cNvPr id="5" name="4 Título"/>
          <p:cNvSpPr>
            <a:spLocks noGrp="1"/>
          </p:cNvSpPr>
          <p:nvPr>
            <p:ph type="title"/>
          </p:nvPr>
        </p:nvSpPr>
        <p:spPr>
          <a:xfrm>
            <a:off x="330200" y="176213"/>
            <a:ext cx="8491538" cy="549275"/>
          </a:xfrm>
        </p:spPr>
        <p:txBody>
          <a:bodyPr/>
          <a:lstStyle/>
          <a:p>
            <a:pPr>
              <a:defRPr/>
            </a:pPr>
            <a:r>
              <a:rPr lang="es-GT" dirty="0" smtClean="0">
                <a:ea typeface="+mj-ea"/>
              </a:rPr>
              <a:t>AVANCES</a:t>
            </a:r>
            <a:endParaRPr lang="es-GT" dirty="0">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1"/>
          </p:nvPr>
        </p:nvSpPr>
        <p:spPr>
          <a:xfrm>
            <a:off x="330200" y="1828800"/>
            <a:ext cx="8356600" cy="4092575"/>
          </a:xfrm>
        </p:spPr>
        <p:txBody>
          <a:bodyPr/>
          <a:lstStyle/>
          <a:p>
            <a:pPr algn="just" eaLnBrk="1" hangingPunct="1">
              <a:buClr>
                <a:srgbClr val="78C445"/>
              </a:buClr>
            </a:pPr>
            <a:r>
              <a:rPr lang="es-GT" altLang="es-US" b="1" smtClean="0">
                <a:solidFill>
                  <a:srgbClr val="FF0000"/>
                </a:solidFill>
                <a:latin typeface="Gill Sans MT" panose="020B0502020104020203" pitchFamily="34" charset="0"/>
                <a:cs typeface="Gill Sans MT" panose="020B0502020104020203" pitchFamily="34" charset="0"/>
              </a:rPr>
              <a:t>Construcción de Mecanismo para Administración de Recursos (vehículo)</a:t>
            </a:r>
          </a:p>
          <a:p>
            <a:pPr algn="just" eaLnBrk="1" hangingPunct="1">
              <a:buClr>
                <a:srgbClr val="78C445"/>
              </a:buClr>
            </a:pPr>
            <a:endParaRPr lang="es-GT" altLang="es-US" sz="1000" b="1" smtClean="0">
              <a:solidFill>
                <a:srgbClr val="FF0000"/>
              </a:solidFill>
              <a:latin typeface="Gill Sans MT" panose="020B0502020104020203" pitchFamily="34" charset="0"/>
              <a:cs typeface="Gill Sans MT" panose="020B0502020104020203" pitchFamily="34" charset="0"/>
            </a:endParaRPr>
          </a:p>
          <a:p>
            <a:pPr algn="just" eaLnBrk="1" hangingPunct="1">
              <a:buClr>
                <a:srgbClr val="78C445"/>
              </a:buClr>
            </a:pPr>
            <a:r>
              <a:rPr lang="es-GT" altLang="es-US" sz="2400" b="1" smtClean="0">
                <a:latin typeface="Gill Sans MT" panose="020B0502020104020203" pitchFamily="34" charset="0"/>
                <a:cs typeface="Gill Sans MT" panose="020B0502020104020203" pitchFamily="34" charset="0"/>
              </a:rPr>
              <a:t>Proyecto Concesiones</a:t>
            </a:r>
          </a:p>
          <a:p>
            <a:pPr lvl="1" algn="just" eaLnBrk="1" hangingPunct="1"/>
            <a:endParaRPr lang="es-GT" altLang="es-US" sz="500" b="1" smtClean="0">
              <a:latin typeface="Gill Sans MT" panose="020B0502020104020203" pitchFamily="34" charset="0"/>
              <a:cs typeface="Gill Sans MT" panose="020B0502020104020203" pitchFamily="34" charset="0"/>
            </a:endParaRPr>
          </a:p>
          <a:p>
            <a:pPr lvl="1" algn="just" eaLnBrk="1" hangingPunct="1"/>
            <a:r>
              <a:rPr lang="es-GT" altLang="es-US" sz="2400" b="1" smtClean="0">
                <a:latin typeface="Gill Sans MT" panose="020B0502020104020203" pitchFamily="34" charset="0"/>
                <a:cs typeface="Gill Sans MT" panose="020B0502020104020203" pitchFamily="34" charset="0"/>
              </a:rPr>
              <a:t>Se trabaja en el diseño del mecanismo financiero (SPV) </a:t>
            </a:r>
            <a:r>
              <a:rPr lang="en-US" altLang="es-US" sz="2400" smtClean="0">
                <a:latin typeface="Gill Sans MT" panose="020B0502020104020203" pitchFamily="34" charset="0"/>
                <a:cs typeface="Gill Sans MT" panose="020B0502020104020203" pitchFamily="34" charset="0"/>
              </a:rPr>
              <a:t>Special purpose vehicle </a:t>
            </a:r>
          </a:p>
          <a:p>
            <a:pPr lvl="2" algn="just" eaLnBrk="1" hangingPunct="1"/>
            <a:r>
              <a:rPr lang="es-GT" altLang="es-US" sz="2000" b="1" smtClean="0">
                <a:latin typeface="Gill Sans MT" panose="020B0502020104020203" pitchFamily="34" charset="0"/>
                <a:cs typeface="Gill Sans MT" panose="020B0502020104020203" pitchFamily="34" charset="0"/>
              </a:rPr>
              <a:t>Abogados internacionales tienen  primer draft del análisis del marco legal</a:t>
            </a:r>
          </a:p>
          <a:p>
            <a:pPr lvl="2" algn="just" eaLnBrk="1" hangingPunct="1"/>
            <a:r>
              <a:rPr lang="es-GT" altLang="es-US" sz="2000" b="1" smtClean="0">
                <a:latin typeface="Gill Sans MT" panose="020B0502020104020203" pitchFamily="34" charset="0"/>
                <a:cs typeface="Gill Sans MT" panose="020B0502020104020203" pitchFamily="34" charset="0"/>
              </a:rPr>
              <a:t>Se ha involucrado a los abogados de CONAP para que haya apropiación de la propuesta que nazca de este análisis</a:t>
            </a:r>
          </a:p>
          <a:p>
            <a:pPr lvl="2" algn="just" eaLnBrk="1" hangingPunct="1"/>
            <a:r>
              <a:rPr lang="es-GT" altLang="es-US" sz="2000" b="1" smtClean="0">
                <a:latin typeface="Gill Sans MT" panose="020B0502020104020203" pitchFamily="34" charset="0"/>
                <a:cs typeface="Gill Sans MT" panose="020B0502020104020203" pitchFamily="34" charset="0"/>
              </a:rPr>
              <a:t>Se ha preparando un taller de inducción para grupo de abogados y técnicos del Estado</a:t>
            </a:r>
          </a:p>
        </p:txBody>
      </p:sp>
      <p:sp>
        <p:nvSpPr>
          <p:cNvPr id="8195" name="2 CuadroTexto"/>
          <p:cNvSpPr txBox="1">
            <a:spLocks noChangeArrowheads="1"/>
          </p:cNvSpPr>
          <p:nvPr/>
        </p:nvSpPr>
        <p:spPr bwMode="auto">
          <a:xfrm>
            <a:off x="871538" y="609600"/>
            <a:ext cx="650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US" sz="5400"/>
              <a:t>Avances politicos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94204C1-AA43-4366-B52B-5735513095ED}" type="slidenum">
              <a:rPr lang="en-US" altLang="es-US" sz="1400">
                <a:ea typeface="ＭＳ Ｐゴシック" panose="020B0600070205080204" pitchFamily="34" charset="-128"/>
              </a:rPr>
              <a:pPr/>
              <a:t>7</a:t>
            </a:fld>
            <a:endParaRPr lang="en-US" altLang="es-US" sz="1400">
              <a:ea typeface="ＭＳ Ｐゴシック" panose="020B0600070205080204" pitchFamily="34" charset="-128"/>
            </a:endParaRPr>
          </a:p>
        </p:txBody>
      </p:sp>
      <p:sp>
        <p:nvSpPr>
          <p:cNvPr id="9219" name="2 Rectángulo"/>
          <p:cNvSpPr>
            <a:spLocks noChangeArrowheads="1"/>
          </p:cNvSpPr>
          <p:nvPr/>
        </p:nvSpPr>
        <p:spPr bwMode="auto">
          <a:xfrm>
            <a:off x="714375" y="2058988"/>
            <a:ext cx="75723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2651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40000"/>
              </a:spcBef>
              <a:buClr>
                <a:schemeClr val="accent1"/>
              </a:buClr>
              <a:buSzPct val="76000"/>
              <a:buFont typeface="Wingdings 2" panose="05020102010507070707" pitchFamily="18" charset="2"/>
              <a:buNone/>
            </a:pPr>
            <a:r>
              <a:rPr lang="es-GT" altLang="es-US" sz="3200" b="1">
                <a:solidFill>
                  <a:srgbClr val="253200"/>
                </a:solidFill>
                <a:latin typeface="Century Gothic" panose="020B0502020202020204" pitchFamily="34" charset="0"/>
                <a:cs typeface="Arial" panose="020B0604020202020204" pitchFamily="34" charset="0"/>
              </a:rPr>
              <a:t>Diálogo y Consenso </a:t>
            </a:r>
          </a:p>
          <a:p>
            <a:pPr eaLnBrk="1" hangingPunct="1">
              <a:spcBef>
                <a:spcPct val="40000"/>
              </a:spcBef>
              <a:buClr>
                <a:schemeClr val="accent1"/>
              </a:buClr>
              <a:buSzPct val="76000"/>
              <a:buFont typeface="Wingdings 2" panose="05020102010507070707" pitchFamily="18" charset="2"/>
              <a:buChar char=""/>
            </a:pPr>
            <a:r>
              <a:rPr lang="es-GT" altLang="es-US" sz="3200">
                <a:solidFill>
                  <a:srgbClr val="253200"/>
                </a:solidFill>
                <a:latin typeface="Trebuchet MS" panose="020B0603020202020204" pitchFamily="34" charset="0"/>
                <a:cs typeface="Arial" panose="020B0604020202020204" pitchFamily="34" charset="0"/>
              </a:rPr>
              <a:t>Grupos locales, gobierno, ONG’s</a:t>
            </a:r>
          </a:p>
          <a:p>
            <a:pPr eaLnBrk="1" hangingPunct="1">
              <a:spcBef>
                <a:spcPct val="40000"/>
              </a:spcBef>
              <a:buClr>
                <a:schemeClr val="accent1"/>
              </a:buClr>
              <a:buSzPct val="76000"/>
              <a:buFont typeface="Wingdings 2" panose="05020102010507070707" pitchFamily="18" charset="2"/>
              <a:buChar char=""/>
            </a:pPr>
            <a:r>
              <a:rPr lang="es-GT" altLang="es-US" sz="3200">
                <a:latin typeface="Trebuchet MS" panose="020B0603020202020204" pitchFamily="34" charset="0"/>
                <a:cs typeface="Arial" panose="020B0604020202020204" pitchFamily="34" charset="0"/>
              </a:rPr>
              <a:t>Derechos sobre reducciones, prioridad de inversiones, etc.</a:t>
            </a:r>
          </a:p>
          <a:p>
            <a:pPr eaLnBrk="1" hangingPunct="1">
              <a:spcBef>
                <a:spcPct val="40000"/>
              </a:spcBef>
              <a:buClr>
                <a:schemeClr val="accent1"/>
              </a:buClr>
              <a:buSzPct val="76000"/>
              <a:buFont typeface="Wingdings 2" panose="05020102010507070707" pitchFamily="18" charset="2"/>
              <a:buChar char=""/>
            </a:pPr>
            <a:r>
              <a:rPr lang="es-GT" altLang="es-US" sz="3200">
                <a:latin typeface="Trebuchet MS" panose="020B0603020202020204" pitchFamily="34" charset="0"/>
                <a:cs typeface="Arial" panose="020B0604020202020204" pitchFamily="34" charset="0"/>
              </a:rPr>
              <a:t>Se ha trabajado en la identificación de los factores de la deforestación y sus causas subyacentes.</a:t>
            </a:r>
            <a:endParaRPr lang="es-ES" altLang="es-US" sz="3200">
              <a:latin typeface="Trebuchet MS" panose="020B0603020202020204" pitchFamily="34" charset="0"/>
              <a:cs typeface="Arial" panose="020B0604020202020204" pitchFamily="34" charset="0"/>
            </a:endParaRPr>
          </a:p>
        </p:txBody>
      </p:sp>
      <p:sp>
        <p:nvSpPr>
          <p:cNvPr id="9220" name="1 CuadroTexto"/>
          <p:cNvSpPr txBox="1">
            <a:spLocks noChangeArrowheads="1"/>
          </p:cNvSpPr>
          <p:nvPr/>
        </p:nvSpPr>
        <p:spPr bwMode="auto">
          <a:xfrm>
            <a:off x="987425" y="609600"/>
            <a:ext cx="6386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US" sz="5400"/>
              <a:t>Avances politicos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defRPr/>
            </a:pPr>
            <a:r>
              <a:rPr lang="es-MX" dirty="0" smtClean="0"/>
              <a:t>Avances LINEA BASE</a:t>
            </a:r>
            <a:endParaRPr lang="en-US" dirty="0" smtClean="0"/>
          </a:p>
        </p:txBody>
      </p:sp>
      <p:sp>
        <p:nvSpPr>
          <p:cNvPr id="11267" name="Content Placeholder 2"/>
          <p:cNvSpPr>
            <a:spLocks noGrp="1"/>
          </p:cNvSpPr>
          <p:nvPr>
            <p:ph idx="1"/>
          </p:nvPr>
        </p:nvSpPr>
        <p:spPr/>
        <p:txBody>
          <a:bodyPr/>
          <a:lstStyle/>
          <a:p>
            <a:pPr eaLnBrk="1" hangingPunct="1"/>
            <a:r>
              <a:rPr lang="es-ES" altLang="es-US" smtClean="0">
                <a:latin typeface="Gill Sans MT" panose="020B0502020104020203" pitchFamily="34" charset="0"/>
                <a:cs typeface="Gill Sans MT" panose="020B0502020104020203" pitchFamily="34" charset="0"/>
              </a:rPr>
              <a:t>Región de referencia y estratificación</a:t>
            </a:r>
          </a:p>
          <a:p>
            <a:pPr eaLnBrk="1" hangingPunct="1"/>
            <a:r>
              <a:rPr lang="es-ES" altLang="es-US" smtClean="0">
                <a:latin typeface="Gill Sans MT" panose="020B0502020104020203" pitchFamily="34" charset="0"/>
                <a:cs typeface="Gill Sans MT" panose="020B0502020104020203" pitchFamily="34" charset="0"/>
              </a:rPr>
              <a:t>Incendios</a:t>
            </a:r>
          </a:p>
          <a:p>
            <a:pPr eaLnBrk="1" hangingPunct="1"/>
            <a:r>
              <a:rPr lang="es-ES" altLang="es-US" smtClean="0">
                <a:latin typeface="Gill Sans MT" panose="020B0502020104020203" pitchFamily="34" charset="0"/>
                <a:cs typeface="Gill Sans MT" panose="020B0502020104020203" pitchFamily="34" charset="0"/>
              </a:rPr>
              <a:t>Centro poblados crecimiento</a:t>
            </a:r>
          </a:p>
          <a:p>
            <a:pPr eaLnBrk="1" hangingPunct="1"/>
            <a:r>
              <a:rPr lang="es-ES" altLang="es-US" smtClean="0">
                <a:latin typeface="Gill Sans MT" panose="020B0502020104020203" pitchFamily="34" charset="0"/>
                <a:cs typeface="Gill Sans MT" panose="020B0502020104020203" pitchFamily="34" charset="0"/>
              </a:rPr>
              <a:t>Ríos navegables</a:t>
            </a:r>
          </a:p>
          <a:p>
            <a:pPr eaLnBrk="1" hangingPunct="1"/>
            <a:r>
              <a:rPr lang="es-ES" altLang="es-US" smtClean="0">
                <a:latin typeface="Gill Sans MT" panose="020B0502020104020203" pitchFamily="34" charset="0"/>
                <a:cs typeface="Gill Sans MT" panose="020B0502020104020203" pitchFamily="34" charset="0"/>
              </a:rPr>
              <a:t>Datos para verificar calidad de mapas de uso del suelo</a:t>
            </a:r>
          </a:p>
          <a:p>
            <a:pPr eaLnBrk="1" hangingPunct="1"/>
            <a:r>
              <a:rPr lang="es-ES" altLang="es-US" smtClean="0">
                <a:latin typeface="Gill Sans MT" panose="020B0502020104020203" pitchFamily="34" charset="0"/>
                <a:cs typeface="Gill Sans MT" panose="020B0502020104020203" pitchFamily="34" charset="0"/>
              </a:rPr>
              <a:t>Vías</a:t>
            </a:r>
          </a:p>
          <a:p>
            <a:pPr eaLnBrk="1" hangingPunct="1"/>
            <a:r>
              <a:rPr lang="es-ES" altLang="es-US" smtClean="0">
                <a:latin typeface="Gill Sans MT" panose="020B0502020104020203" pitchFamily="34" charset="0"/>
                <a:cs typeface="Gill Sans MT" panose="020B0502020104020203" pitchFamily="34" charset="0"/>
              </a:rPr>
              <a:t>Costos de transporte</a:t>
            </a:r>
          </a:p>
          <a:p>
            <a:pPr eaLnBrk="1" hangingPunct="1"/>
            <a:r>
              <a:rPr lang="es-ES" altLang="es-US" smtClean="0">
                <a:latin typeface="Gill Sans MT" panose="020B0502020104020203" pitchFamily="34" charset="0"/>
                <a:cs typeface="Gill Sans MT" panose="020B0502020104020203" pitchFamily="34" charset="0"/>
              </a:rPr>
              <a:t>Pozos petroleros</a:t>
            </a:r>
          </a:p>
          <a:p>
            <a:pPr eaLnBrk="1" hangingPunct="1"/>
            <a:r>
              <a:rPr lang="es-ES" altLang="es-US" smtClean="0">
                <a:latin typeface="Gill Sans MT" panose="020B0502020104020203" pitchFamily="34" charset="0"/>
                <a:cs typeface="Gill Sans MT" panose="020B0502020104020203" pitchFamily="34" charset="0"/>
              </a:rPr>
              <a:t>Censo agropecuario</a:t>
            </a:r>
          </a:p>
          <a:p>
            <a:pPr eaLnBrk="1" hangingPunct="1"/>
            <a:r>
              <a:rPr lang="es-ES" altLang="es-US" smtClean="0">
                <a:latin typeface="Gill Sans MT" panose="020B0502020104020203" pitchFamily="34" charset="0"/>
                <a:cs typeface="Gill Sans MT" panose="020B0502020104020203" pitchFamily="34" charset="0"/>
              </a:rPr>
              <a:t>Datos de stock de carbono</a:t>
            </a:r>
          </a:p>
          <a:p>
            <a:pPr eaLnBrk="1" hangingPunct="1"/>
            <a:r>
              <a:rPr lang="es-ES" altLang="es-US" smtClean="0">
                <a:latin typeface="Gill Sans MT" panose="020B0502020104020203" pitchFamily="34" charset="0"/>
                <a:cs typeface="Gill Sans MT" panose="020B0502020104020203" pitchFamily="34" charset="0"/>
              </a:rPr>
              <a:t>Mercados</a:t>
            </a:r>
          </a:p>
          <a:p>
            <a:pPr eaLnBrk="1" hangingPunct="1"/>
            <a:r>
              <a:rPr lang="es-ES" altLang="es-US" smtClean="0">
                <a:latin typeface="Gill Sans MT" panose="020B0502020104020203" pitchFamily="34" charset="0"/>
                <a:cs typeface="Gill Sans MT" panose="020B0502020104020203" pitchFamily="34" charset="0"/>
              </a:rPr>
              <a:t>Uso del suelo</a:t>
            </a:r>
            <a:endParaRPr lang="es-ES" altLang="es-US" b="1" smtClean="0">
              <a:latin typeface="Gill Sans MT" panose="020B0502020104020203" pitchFamily="34" charset="0"/>
              <a:cs typeface="Gill Sans MT" panose="020B0502020104020203"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rgbClr val="4B4B4B"/>
      </a:dk1>
      <a:lt1>
        <a:sysClr val="window" lastClr="FFFFFF"/>
      </a:lt1>
      <a:dk2>
        <a:srgbClr val="006629"/>
      </a:dk2>
      <a:lt2>
        <a:srgbClr val="FFFFFF"/>
      </a:lt2>
      <a:accent1>
        <a:srgbClr val="78C445"/>
      </a:accent1>
      <a:accent2>
        <a:srgbClr val="DADE59"/>
      </a:accent2>
      <a:accent3>
        <a:srgbClr val="006AB5"/>
      </a:accent3>
      <a:accent4>
        <a:srgbClr val="70248D"/>
      </a:accent4>
      <a:accent5>
        <a:srgbClr val="83D0BC"/>
      </a:accent5>
      <a:accent6>
        <a:srgbClr val="F9EE6E"/>
      </a:accent6>
      <a:hlink>
        <a:srgbClr val="5ABAB6"/>
      </a:hlink>
      <a:folHlink>
        <a:srgbClr val="9397CD"/>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18217</TotalTime>
  <Words>647</Words>
  <Application>Microsoft Office PowerPoint</Application>
  <PresentationFormat>Presentación en pantalla (4:3)</PresentationFormat>
  <Paragraphs>215</Paragraphs>
  <Slides>40</Slides>
  <Notes>40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40</vt:i4>
      </vt:variant>
    </vt:vector>
  </HeadingPairs>
  <TitlesOfParts>
    <vt:vector size="50" baseType="lpstr">
      <vt:lpstr>Arial</vt:lpstr>
      <vt:lpstr>Gill Sans MT</vt:lpstr>
      <vt:lpstr>Calibri</vt:lpstr>
      <vt:lpstr>Trebuchet MS</vt:lpstr>
      <vt:lpstr>ＭＳ Ｐゴシック</vt:lpstr>
      <vt:lpstr>Corbel</vt:lpstr>
      <vt:lpstr>Century Gothic</vt:lpstr>
      <vt:lpstr>Wingdings 2</vt:lpstr>
      <vt:lpstr>Arabic Transparent</vt:lpstr>
      <vt:lpstr>Office Theme</vt:lpstr>
      <vt:lpstr>UNA MIRADA  PROYECTO REDD+ EN LA ZUM DE LA RBM CONAP-ACOFOP-RA  </vt:lpstr>
      <vt:lpstr>El proyecto de carbono forestal en las Concesiones.</vt:lpstr>
      <vt:lpstr>Presentación de PowerPoint</vt:lpstr>
      <vt:lpstr>Area del Proyecto</vt:lpstr>
      <vt:lpstr>AVANCES</vt:lpstr>
      <vt:lpstr>Presentación de PowerPoint</vt:lpstr>
      <vt:lpstr>Presentación de PowerPoint</vt:lpstr>
      <vt:lpstr>Presentación de PowerPoint</vt:lpstr>
      <vt:lpstr>Avances LINEA BASE</vt:lpstr>
      <vt:lpstr>Datos para verificar calidad de mapas de uso</vt:lpstr>
      <vt:lpstr>Presentación de PowerPoint</vt:lpstr>
      <vt:lpstr>Presentación de PowerPoint</vt:lpstr>
      <vt:lpstr>Seguimiento</vt:lpstr>
      <vt:lpstr>Deforestación en las tierras bajas  del Norte de Guatemala</vt:lpstr>
      <vt:lpstr>Deforestación en las tierras bajas  del Norte de Guatemala</vt:lpstr>
      <vt:lpstr>Deforestación en las tierras bajas  del Norte de Guatemala</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Modelo preliminar de deforestación</vt:lpstr>
      <vt:lpstr>CRONOGRAMA Julio 2011 – Setiembre 2012</vt:lpstr>
      <vt:lpstr>Plan de Trabajo</vt:lpstr>
      <vt:lpstr>Productos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Lien</dc:creator>
  <cp:lastModifiedBy>LGonzalez</cp:lastModifiedBy>
  <cp:revision>274</cp:revision>
  <cp:lastPrinted>2009-07-29T10:35:50Z</cp:lastPrinted>
  <dcterms:created xsi:type="dcterms:W3CDTF">2009-09-24T18:58:25Z</dcterms:created>
  <dcterms:modified xsi:type="dcterms:W3CDTF">2020-03-10T21:41:11Z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000800f649000000000001024100</vt:lpwstr>
  </property>
</Properties>
</file>